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46" r:id="rId3"/>
    <p:sldId id="348" r:id="rId4"/>
    <p:sldId id="269" r:id="rId5"/>
    <p:sldId id="293" r:id="rId6"/>
    <p:sldId id="283" r:id="rId7"/>
    <p:sldId id="292" r:id="rId8"/>
    <p:sldId id="284" r:id="rId9"/>
    <p:sldId id="285" r:id="rId10"/>
    <p:sldId id="289" r:id="rId11"/>
    <p:sldId id="268" r:id="rId12"/>
    <p:sldId id="295" r:id="rId13"/>
    <p:sldId id="270" r:id="rId14"/>
    <p:sldId id="271" r:id="rId15"/>
    <p:sldId id="286" r:id="rId16"/>
    <p:sldId id="287" r:id="rId17"/>
    <p:sldId id="291" r:id="rId18"/>
    <p:sldId id="288" r:id="rId19"/>
    <p:sldId id="294" r:id="rId20"/>
    <p:sldId id="298" r:id="rId21"/>
    <p:sldId id="347" r:id="rId22"/>
    <p:sldId id="345" r:id="rId23"/>
    <p:sldId id="337" r:id="rId24"/>
    <p:sldId id="263" r:id="rId25"/>
    <p:sldId id="330" r:id="rId26"/>
    <p:sldId id="344" r:id="rId27"/>
    <p:sldId id="338" r:id="rId28"/>
    <p:sldId id="258" r:id="rId29"/>
    <p:sldId id="260" r:id="rId30"/>
    <p:sldId id="339" r:id="rId31"/>
    <p:sldId id="259" r:id="rId32"/>
    <p:sldId id="261" r:id="rId33"/>
    <p:sldId id="340" r:id="rId34"/>
    <p:sldId id="319" r:id="rId35"/>
    <p:sldId id="331" r:id="rId36"/>
    <p:sldId id="333" r:id="rId37"/>
    <p:sldId id="332" r:id="rId38"/>
    <p:sldId id="334" r:id="rId39"/>
    <p:sldId id="320" r:id="rId40"/>
    <p:sldId id="343" r:id="rId41"/>
    <p:sldId id="32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E8AA46D-943F-4C68-B572-18A69A97C929}"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C8232-096F-46CD-AEAF-2024A4AFDEF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71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3E8AA46D-943F-4C68-B572-18A69A97C929}" type="datetimeFigureOut">
              <a:rPr lang="en-US" smtClean="0"/>
              <a:t>1/19/2024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F22C8232-096F-46CD-AEAF-2024A4AFDEF4}"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013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3E8AA46D-943F-4C68-B572-18A69A97C929}" type="datetimeFigureOut">
              <a:rPr lang="en-US" smtClean="0"/>
              <a:t>1/19/2024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F22C8232-096F-46CD-AEAF-2024A4AFDEF4}"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065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82571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E8AA46D-943F-4C68-B572-18A69A97C929}"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C8232-096F-46CD-AEAF-2024A4AFDEF4}" type="slidenum">
              <a:rPr lang="en-US" smtClean="0"/>
              <a:t>‹#›</a:t>
            </a:fld>
            <a:endParaRPr lang="en-US"/>
          </a:p>
        </p:txBody>
      </p:sp>
    </p:spTree>
    <p:extLst>
      <p:ext uri="{BB962C8B-B14F-4D97-AF65-F5344CB8AC3E}">
        <p14:creationId xmlns:p14="http://schemas.microsoft.com/office/powerpoint/2010/main" val="65249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3E8AA46D-943F-4C68-B572-18A69A97C929}" type="datetimeFigureOut">
              <a:rPr lang="en-US" smtClean="0"/>
              <a:t>1/19/2024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F22C8232-096F-46CD-AEAF-2024A4AFDEF4}"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5217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3E8AA46D-943F-4C68-B572-18A69A97C929}" type="datetimeFigureOut">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2C8232-096F-46CD-AEAF-2024A4AFDEF4}"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5032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8AA46D-943F-4C68-B572-18A69A97C929}" type="datetimeFigureOut">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2C8232-096F-46CD-AEAF-2024A4AFDEF4}" type="slidenum">
              <a:rPr lang="en-US" smtClean="0"/>
              <a:t>‹#›</a:t>
            </a:fld>
            <a:endParaRPr lang="en-US"/>
          </a:p>
        </p:txBody>
      </p:sp>
    </p:spTree>
    <p:extLst>
      <p:ext uri="{BB962C8B-B14F-4D97-AF65-F5344CB8AC3E}">
        <p14:creationId xmlns:p14="http://schemas.microsoft.com/office/powerpoint/2010/main" val="88868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E8AA46D-943F-4C68-B572-18A69A97C929}"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C8232-096F-46CD-AEAF-2024A4AFDEF4}"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91202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8AA46D-943F-4C68-B572-18A69A97C929}"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C8232-096F-46CD-AEAF-2024A4AFDEF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97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AA46D-943F-4C68-B572-18A69A97C929}" type="datetimeFigureOut">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2C8232-096F-46CD-AEAF-2024A4AFDEF4}" type="slidenum">
              <a:rPr lang="en-US" smtClean="0"/>
              <a:t>‹#›</a:t>
            </a:fld>
            <a:endParaRPr lang="en-US"/>
          </a:p>
        </p:txBody>
      </p:sp>
    </p:spTree>
    <p:extLst>
      <p:ext uri="{BB962C8B-B14F-4D97-AF65-F5344CB8AC3E}">
        <p14:creationId xmlns:p14="http://schemas.microsoft.com/office/powerpoint/2010/main" val="421497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8AA46D-943F-4C68-B572-18A69A97C929}"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C8232-096F-46CD-AEAF-2024A4AFDEF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17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E8AA46D-943F-4C68-B572-18A69A97C929}" type="datetimeFigureOut">
              <a:rPr lang="en-US" smtClean="0"/>
              <a:t>1/19/2024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22C8232-096F-46CD-AEAF-2024A4AFDEF4}"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274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ourses.cs.washington.edu/courses/cse417/24wi/resources/373blackboxe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20CD-2CF1-45C8-9CF8-9E7E698F3AB4}"/>
              </a:ext>
            </a:extLst>
          </p:cNvPr>
          <p:cNvSpPr>
            <a:spLocks noGrp="1"/>
          </p:cNvSpPr>
          <p:nvPr>
            <p:ph type="ctrTitle"/>
          </p:nvPr>
        </p:nvSpPr>
        <p:spPr/>
        <p:txBody>
          <a:bodyPr/>
          <a:lstStyle/>
          <a:p>
            <a:r>
              <a:rPr lang="en-US" dirty="0"/>
              <a:t>Graph Modeling</a:t>
            </a:r>
          </a:p>
        </p:txBody>
      </p:sp>
      <p:sp>
        <p:nvSpPr>
          <p:cNvPr id="3" name="Subtitle 2">
            <a:extLst>
              <a:ext uri="{FF2B5EF4-FFF2-40B4-BE49-F238E27FC236}">
                <a16:creationId xmlns:a16="http://schemas.microsoft.com/office/drawing/2014/main" id="{0D372083-5CBE-4EB0-BE18-20E5F4F758FC}"/>
              </a:ext>
            </a:extLst>
          </p:cNvPr>
          <p:cNvSpPr>
            <a:spLocks noGrp="1"/>
          </p:cNvSpPr>
          <p:nvPr>
            <p:ph type="subTitle" idx="1"/>
          </p:nvPr>
        </p:nvSpPr>
        <p:spPr/>
        <p:txBody>
          <a:bodyPr/>
          <a:lstStyle/>
          <a:p>
            <a:r>
              <a:rPr lang="en-US" dirty="0"/>
              <a:t>CSE 417 24Wi</a:t>
            </a:r>
          </a:p>
          <a:p>
            <a:r>
              <a:rPr lang="en-US" dirty="0"/>
              <a:t>Lecture 7</a:t>
            </a:r>
          </a:p>
        </p:txBody>
      </p:sp>
    </p:spTree>
    <p:extLst>
      <p:ext uri="{BB962C8B-B14F-4D97-AF65-F5344CB8AC3E}">
        <p14:creationId xmlns:p14="http://schemas.microsoft.com/office/powerpoint/2010/main" val="1738360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29259" cy="1325563"/>
          </a:xfrm>
        </p:spPr>
        <p:txBody>
          <a:bodyPr/>
          <a:lstStyle/>
          <a:p>
            <a:r>
              <a:rPr lang="en-US" dirty="0"/>
              <a:t>Edge Classification (for DFS on directed graphs)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a:t>Edge type</a:t>
                          </a:r>
                        </a:p>
                      </a:txBody>
                      <a:tcPr/>
                    </a:tc>
                    <a:tc>
                      <a:txBody>
                        <a:bodyPr/>
                        <a:lstStyle/>
                        <a:p>
                          <a:r>
                            <a:rPr lang="en-US" dirty="0"/>
                            <a:t>Definition</a:t>
                          </a:r>
                        </a:p>
                      </a:txBody>
                      <a:tcPr/>
                    </a:tc>
                    <a:tc>
                      <a:txBody>
                        <a:bodyPr/>
                        <a:lstStyle/>
                        <a:p>
                          <a:r>
                            <a:rPr lang="en-US" dirty="0"/>
                            <a:t>When</a:t>
                          </a:r>
                          <a:r>
                            <a:rPr lang="en-US" baseline="0" dirty="0"/>
                            <a:t> is </a:t>
                          </a:r>
                          <a14:m>
                            <m:oMath xmlns:m="http://schemas.openxmlformats.org/officeDocument/2006/math">
                              <m:r>
                                <a:rPr lang="en-US" b="1" i="1" baseline="0" smtClean="0">
                                  <a:latin typeface="Cambria Math" panose="02040503050406030204" pitchFamily="18" charset="0"/>
                                </a:rPr>
                                <m:t>(</m:t>
                              </m:r>
                              <m:r>
                                <a:rPr lang="en-US" b="1" i="1" baseline="0" smtClean="0">
                                  <a:latin typeface="Cambria Math" panose="02040503050406030204" pitchFamily="18" charset="0"/>
                                </a:rPr>
                                <m:t>𝒖</m:t>
                              </m:r>
                              <m:r>
                                <a:rPr lang="en-US" b="1" i="1" baseline="0" smtClean="0">
                                  <a:latin typeface="Cambria Math" panose="02040503050406030204" pitchFamily="18" charset="0"/>
                                </a:rPr>
                                <m:t>,</m:t>
                              </m:r>
                              <m:r>
                                <a:rPr lang="en-US" b="1" i="1" baseline="0" smtClean="0">
                                  <a:latin typeface="Cambria Math" panose="02040503050406030204" pitchFamily="18" charset="0"/>
                                </a:rPr>
                                <m:t>𝒗</m:t>
                              </m:r>
                              <m:r>
                                <a:rPr lang="en-US" b="1" i="1" baseline="0" smtClean="0">
                                  <a:latin typeface="Cambria Math" panose="02040503050406030204" pitchFamily="18" charset="0"/>
                                </a:rPr>
                                <m:t>)</m:t>
                              </m:r>
                            </m:oMath>
                          </a14:m>
                          <a:r>
                            <a:rPr lang="en-US" dirty="0"/>
                            <a:t> that edge type?</a:t>
                          </a:r>
                        </a:p>
                      </a:txBody>
                      <a:tcPr/>
                    </a:tc>
                    <a:extLst>
                      <a:ext uri="{0D108BD9-81ED-4DB2-BD59-A6C34878D82A}">
                        <a16:rowId xmlns:a16="http://schemas.microsoft.com/office/drawing/2014/main" val="3125723415"/>
                      </a:ext>
                    </a:extLst>
                  </a:tr>
                  <a:tr h="370840">
                    <a:tc>
                      <a:txBody>
                        <a:bodyPr/>
                        <a:lstStyle/>
                        <a:p>
                          <a:r>
                            <a:rPr lang="en-US" dirty="0"/>
                            <a:t>Tree</a:t>
                          </a:r>
                        </a:p>
                      </a:txBody>
                      <a:tcPr/>
                    </a:tc>
                    <a:tc>
                      <a:txBody>
                        <a:bodyPr/>
                        <a:lstStyle/>
                        <a:p>
                          <a:r>
                            <a:rPr lang="en-US" dirty="0"/>
                            <a:t>Edges forming</a:t>
                          </a:r>
                          <a:r>
                            <a:rPr lang="en-US" baseline="0" dirty="0"/>
                            <a:t> the DFS tree (or forest).</a:t>
                          </a:r>
                          <a:endParaRPr lang="en-US" dirty="0"/>
                        </a:p>
                      </a:txBody>
                      <a:tcPr/>
                    </a:tc>
                    <a:tc>
                      <a:txBody>
                        <a:bodyPr/>
                        <a:lstStyle/>
                        <a:p>
                          <a14:m>
                            <m:oMath xmlns:m="http://schemas.openxmlformats.org/officeDocument/2006/math">
                              <m:r>
                                <a:rPr lang="en-US" b="0" i="1" smtClean="0">
                                  <a:latin typeface="Cambria Math" panose="02040503050406030204" pitchFamily="18" charset="0"/>
                                </a:rPr>
                                <m:t>𝑣</m:t>
                              </m:r>
                            </m:oMath>
                          </a14:m>
                          <a:r>
                            <a:rPr lang="en-US" dirty="0"/>
                            <a:t> was not seen before we processed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1339907078"/>
                      </a:ext>
                    </a:extLst>
                  </a:tr>
                  <a:tr h="370840">
                    <a:tc>
                      <a:txBody>
                        <a:bodyPr/>
                        <a:lstStyle/>
                        <a:p>
                          <a:r>
                            <a:rPr lang="en-US" dirty="0"/>
                            <a:t>Forward</a:t>
                          </a:r>
                        </a:p>
                      </a:txBody>
                      <a:tcPr/>
                    </a:tc>
                    <a:tc>
                      <a:txBody>
                        <a:bodyPr/>
                        <a:lstStyle/>
                        <a:p>
                          <a:r>
                            <a:rPr lang="en-US" dirty="0"/>
                            <a:t>From ancestor to descendant in tree.</a:t>
                          </a:r>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a:t>
                          </a:r>
                          <a:r>
                            <a:rPr lang="en-US" baseline="0" dirty="0">
                              <a:latin typeface="+mn-lt"/>
                              <a:cs typeface="Courier New" panose="02070309020205020404" pitchFamily="49" charset="0"/>
                            </a:rPr>
                            <a:t>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78802826"/>
                      </a:ext>
                    </a:extLst>
                  </a:tr>
                  <a:tr h="370840">
                    <a:tc>
                      <a:txBody>
                        <a:bodyPr/>
                        <a:lstStyle/>
                        <a:p>
                          <a:r>
                            <a:rPr lang="en-US" dirty="0"/>
                            <a:t>Back</a:t>
                          </a:r>
                        </a:p>
                      </a:txBody>
                      <a:tcPr/>
                    </a:tc>
                    <a:tc>
                      <a:txBody>
                        <a:bodyPr/>
                        <a:lstStyle/>
                        <a:p>
                          <a:r>
                            <a:rPr lang="en-US" dirty="0"/>
                            <a:t>From descendant to</a:t>
                          </a:r>
                          <a:r>
                            <a:rPr lang="en-US" baseline="0" dirty="0"/>
                            <a:t> ancestor in tree.</a:t>
                          </a:r>
                          <a:endParaRPr lang="en-US" dirty="0"/>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22694796"/>
                      </a:ext>
                    </a:extLst>
                  </a:tr>
                  <a:tr h="370840">
                    <a:tc>
                      <a:txBody>
                        <a:bodyPr/>
                        <a:lstStyle/>
                        <a:p>
                          <a:r>
                            <a:rPr lang="en-US" dirty="0"/>
                            <a:t>Cross</a:t>
                          </a:r>
                        </a:p>
                      </a:txBody>
                      <a:tcPr/>
                    </a:tc>
                    <a:tc>
                      <a:txBody>
                        <a:bodyPr/>
                        <a:lstStyle/>
                        <a:p>
                          <a:r>
                            <a:rPr lang="en-US" dirty="0"/>
                            <a:t>Edges</a:t>
                          </a:r>
                          <a:r>
                            <a:rPr lang="en-US" baseline="0" dirty="0"/>
                            <a:t> going between vertices without an ancestor relationship.</a:t>
                          </a:r>
                          <a:endParaRPr lang="en-US" dirty="0"/>
                        </a:p>
                      </a:txBody>
                      <a:tcPr/>
                    </a:tc>
                    <a:tc>
                      <a:txBody>
                        <a:bodyPr/>
                        <a:lstStyle/>
                        <a:p>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have not been seen, and</a:t>
                          </a:r>
                          <a:br>
                            <a:rPr lang="en-US" dirty="0"/>
                          </a:b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91357"/>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094812094"/>
                  </p:ext>
                </p:extLst>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smtClean="0"/>
                            <a:t>Edge type</a:t>
                          </a:r>
                          <a:endParaRPr lang="en-US" dirty="0"/>
                        </a:p>
                      </a:txBody>
                      <a:tcPr/>
                    </a:tc>
                    <a:tc>
                      <a:txBody>
                        <a:bodyPr/>
                        <a:lstStyle/>
                        <a:p>
                          <a:r>
                            <a:rPr lang="en-US" dirty="0" smtClean="0"/>
                            <a:t>Definition</a:t>
                          </a:r>
                          <a:endParaRPr lang="en-US" dirty="0"/>
                        </a:p>
                      </a:txBody>
                      <a:tcPr/>
                    </a:tc>
                    <a:tc>
                      <a:txBody>
                        <a:bodyPr/>
                        <a:lstStyle/>
                        <a:p>
                          <a:endParaRPr lang="en-US"/>
                        </a:p>
                      </a:txBody>
                      <a:tcPr>
                        <a:blipFill>
                          <a:blip r:embed="rId2"/>
                          <a:stretch>
                            <a:fillRect l="-130013" t="-8197" r="-647" b="-642623"/>
                          </a:stretch>
                        </a:blipFill>
                      </a:tcPr>
                    </a:tc>
                    <a:extLst>
                      <a:ext uri="{0D108BD9-81ED-4DB2-BD59-A6C34878D82A}">
                        <a16:rowId xmlns:a16="http://schemas.microsoft.com/office/drawing/2014/main" val="3125723415"/>
                      </a:ext>
                    </a:extLst>
                  </a:tr>
                  <a:tr h="370840">
                    <a:tc>
                      <a:txBody>
                        <a:bodyPr/>
                        <a:lstStyle/>
                        <a:p>
                          <a:r>
                            <a:rPr lang="en-US" dirty="0" smtClean="0"/>
                            <a:t>Tree</a:t>
                          </a:r>
                          <a:endParaRPr lang="en-US" dirty="0"/>
                        </a:p>
                      </a:txBody>
                      <a:tcPr/>
                    </a:tc>
                    <a:tc>
                      <a:txBody>
                        <a:bodyPr/>
                        <a:lstStyle/>
                        <a:p>
                          <a:r>
                            <a:rPr lang="en-US" dirty="0" smtClean="0"/>
                            <a:t>Edges forming</a:t>
                          </a:r>
                          <a:r>
                            <a:rPr lang="en-US" baseline="0" dirty="0" smtClean="0"/>
                            <a:t> the DFS tree (or forest).</a:t>
                          </a:r>
                          <a:endParaRPr lang="en-US" dirty="0"/>
                        </a:p>
                      </a:txBody>
                      <a:tcPr/>
                    </a:tc>
                    <a:tc>
                      <a:txBody>
                        <a:bodyPr/>
                        <a:lstStyle/>
                        <a:p>
                          <a:endParaRPr lang="en-US"/>
                        </a:p>
                      </a:txBody>
                      <a:tcPr>
                        <a:blipFill>
                          <a:blip r:embed="rId2"/>
                          <a:stretch>
                            <a:fillRect l="-130013" t="-108197" r="-647" b="-542623"/>
                          </a:stretch>
                        </a:blipFill>
                      </a:tcPr>
                    </a:tc>
                    <a:extLst>
                      <a:ext uri="{0D108BD9-81ED-4DB2-BD59-A6C34878D82A}">
                        <a16:rowId xmlns:a16="http://schemas.microsoft.com/office/drawing/2014/main" val="1339907078"/>
                      </a:ext>
                    </a:extLst>
                  </a:tr>
                  <a:tr h="640080">
                    <a:tc>
                      <a:txBody>
                        <a:bodyPr/>
                        <a:lstStyle/>
                        <a:p>
                          <a:r>
                            <a:rPr lang="en-US" dirty="0" smtClean="0"/>
                            <a:t>Forward</a:t>
                          </a:r>
                          <a:endParaRPr lang="en-US" dirty="0"/>
                        </a:p>
                      </a:txBody>
                      <a:tcPr/>
                    </a:tc>
                    <a:tc>
                      <a:txBody>
                        <a:bodyPr/>
                        <a:lstStyle/>
                        <a:p>
                          <a:r>
                            <a:rPr lang="en-US" dirty="0" smtClean="0"/>
                            <a:t>From ancestor to descendant in tree.</a:t>
                          </a:r>
                          <a:endParaRPr lang="en-US" dirty="0"/>
                        </a:p>
                      </a:txBody>
                      <a:tcPr/>
                    </a:tc>
                    <a:tc>
                      <a:txBody>
                        <a:bodyPr/>
                        <a:lstStyle/>
                        <a:p>
                          <a:endParaRPr lang="en-US"/>
                        </a:p>
                      </a:txBody>
                      <a:tcPr>
                        <a:blipFill>
                          <a:blip r:embed="rId2"/>
                          <a:stretch>
                            <a:fillRect l="-130013" t="-120952" r="-647" b="-215238"/>
                          </a:stretch>
                        </a:blipFill>
                      </a:tcPr>
                    </a:tc>
                    <a:extLst>
                      <a:ext uri="{0D108BD9-81ED-4DB2-BD59-A6C34878D82A}">
                        <a16:rowId xmlns:a16="http://schemas.microsoft.com/office/drawing/2014/main" val="978802826"/>
                      </a:ext>
                    </a:extLst>
                  </a:tr>
                  <a:tr h="640080">
                    <a:tc>
                      <a:txBody>
                        <a:bodyPr/>
                        <a:lstStyle/>
                        <a:p>
                          <a:r>
                            <a:rPr lang="en-US" dirty="0" smtClean="0"/>
                            <a:t>Back</a:t>
                          </a:r>
                          <a:endParaRPr lang="en-US" dirty="0"/>
                        </a:p>
                      </a:txBody>
                      <a:tcPr/>
                    </a:tc>
                    <a:tc>
                      <a:txBody>
                        <a:bodyPr/>
                        <a:lstStyle/>
                        <a:p>
                          <a:r>
                            <a:rPr lang="en-US" dirty="0" smtClean="0"/>
                            <a:t>From descendant to</a:t>
                          </a:r>
                          <a:r>
                            <a:rPr lang="en-US" baseline="0" dirty="0" smtClean="0"/>
                            <a:t> ancestor in tree.</a:t>
                          </a:r>
                          <a:endParaRPr lang="en-US" dirty="0"/>
                        </a:p>
                      </a:txBody>
                      <a:tcPr/>
                    </a:tc>
                    <a:tc>
                      <a:txBody>
                        <a:bodyPr/>
                        <a:lstStyle/>
                        <a:p>
                          <a:endParaRPr lang="en-US"/>
                        </a:p>
                      </a:txBody>
                      <a:tcPr>
                        <a:blipFill>
                          <a:blip r:embed="rId2"/>
                          <a:stretch>
                            <a:fillRect l="-130013" t="-218868" r="-647" b="-113208"/>
                          </a:stretch>
                        </a:blipFill>
                      </a:tcPr>
                    </a:tc>
                    <a:extLst>
                      <a:ext uri="{0D108BD9-81ED-4DB2-BD59-A6C34878D82A}">
                        <a16:rowId xmlns:a16="http://schemas.microsoft.com/office/drawing/2014/main" val="1022694796"/>
                      </a:ext>
                    </a:extLst>
                  </a:tr>
                  <a:tr h="640080">
                    <a:tc>
                      <a:txBody>
                        <a:bodyPr/>
                        <a:lstStyle/>
                        <a:p>
                          <a:r>
                            <a:rPr lang="en-US" dirty="0" smtClean="0"/>
                            <a:t>Cross</a:t>
                          </a:r>
                          <a:endParaRPr lang="en-US" dirty="0"/>
                        </a:p>
                      </a:txBody>
                      <a:tcPr/>
                    </a:tc>
                    <a:tc>
                      <a:txBody>
                        <a:bodyPr/>
                        <a:lstStyle/>
                        <a:p>
                          <a:r>
                            <a:rPr lang="en-US" dirty="0" smtClean="0"/>
                            <a:t>Edges</a:t>
                          </a:r>
                          <a:r>
                            <a:rPr lang="en-US" baseline="0" dirty="0" smtClean="0"/>
                            <a:t> going between vertices without an ancestor relationship.</a:t>
                          </a:r>
                          <a:endParaRPr lang="en-US" dirty="0"/>
                        </a:p>
                      </a:txBody>
                      <a:tcPr/>
                    </a:tc>
                    <a:tc>
                      <a:txBody>
                        <a:bodyPr/>
                        <a:lstStyle/>
                        <a:p>
                          <a:endParaRPr lang="en-US"/>
                        </a:p>
                      </a:txBody>
                      <a:tcPr>
                        <a:blipFill>
                          <a:blip r:embed="rId2"/>
                          <a:stretch>
                            <a:fillRect l="-130013" t="-321905" r="-647" b="-14286"/>
                          </a:stretch>
                        </a:blipFill>
                      </a:tcPr>
                    </a:tc>
                    <a:extLst>
                      <a:ext uri="{0D108BD9-81ED-4DB2-BD59-A6C34878D82A}">
                        <a16:rowId xmlns:a16="http://schemas.microsoft.com/office/drawing/2014/main" val="12491357"/>
                      </a:ext>
                    </a:extLst>
                  </a:tr>
                </a:tbl>
              </a:graphicData>
            </a:graphic>
          </p:graphicFrame>
        </mc:Fallback>
      </mc:AlternateContent>
      <p:sp>
        <p:nvSpPr>
          <p:cNvPr id="5" name="TextBox 4"/>
          <p:cNvSpPr txBox="1"/>
          <p:nvPr/>
        </p:nvSpPr>
        <p:spPr>
          <a:xfrm>
            <a:off x="1325526" y="4671237"/>
            <a:ext cx="9767776" cy="1200329"/>
          </a:xfrm>
          <a:prstGeom prst="rect">
            <a:avLst/>
          </a:prstGeom>
          <a:noFill/>
        </p:spPr>
        <p:txBody>
          <a:bodyPr wrap="square" rtlCol="0">
            <a:spAutoFit/>
          </a:bodyPr>
          <a:lstStyle/>
          <a:p>
            <a:r>
              <a:rPr lang="en-US" dirty="0"/>
              <a:t>The third column doesn’t look like it encompasses all possibilities.</a:t>
            </a:r>
          </a:p>
          <a:p>
            <a:r>
              <a:rPr lang="en-US" dirty="0"/>
              <a:t>It does – the fact that we’re using a stack limits the possibilities:</a:t>
            </a:r>
          </a:p>
          <a:p>
            <a:r>
              <a:rPr lang="en-US" dirty="0"/>
              <a:t>	e.g.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t> is impossible.</a:t>
            </a:r>
          </a:p>
          <a:p>
            <a:r>
              <a:rPr lang="en-US" dirty="0"/>
              <a:t>And the rules of the algorithm eliminate some other possibilities. </a:t>
            </a:r>
          </a:p>
        </p:txBody>
      </p:sp>
    </p:spTree>
    <p:extLst>
      <p:ext uri="{BB962C8B-B14F-4D97-AF65-F5344CB8AC3E}">
        <p14:creationId xmlns:p14="http://schemas.microsoft.com/office/powerpoint/2010/main" val="2579409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89000" y="0"/>
            <a:ext cx="10515600" cy="879475"/>
          </a:xfrm>
        </p:spPr>
        <p:txBody>
          <a:bodyPr/>
          <a:lstStyle/>
          <a:p>
            <a:r>
              <a:rPr lang="en-US" dirty="0"/>
              <a:t>Try it Yourselves!</a:t>
            </a:r>
          </a:p>
        </p:txBody>
      </p:sp>
      <p:sp>
        <p:nvSpPr>
          <p:cNvPr id="6" name="Rectangle 5"/>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7" name="Rectangle 6"/>
          <p:cNvSpPr/>
          <p:nvPr/>
        </p:nvSpPr>
        <p:spPr>
          <a:xfrm>
            <a:off x="0" y="728662"/>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0</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
        <p:nvSpPr>
          <p:cNvPr id="9" name="Oval 8"/>
          <p:cNvSpPr/>
          <p:nvPr/>
        </p:nvSpPr>
        <p:spPr>
          <a:xfrm>
            <a:off x="8595416" y="805918"/>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7566226" y="338113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1" name="Oval 10"/>
          <p:cNvSpPr/>
          <p:nvPr/>
        </p:nvSpPr>
        <p:spPr>
          <a:xfrm>
            <a:off x="9494596" y="209836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2" name="Oval 11"/>
          <p:cNvSpPr/>
          <p:nvPr/>
        </p:nvSpPr>
        <p:spPr>
          <a:xfrm>
            <a:off x="10615749" y="341037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8669194" y="3403505"/>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4" name="Oval 13"/>
          <p:cNvSpPr/>
          <p:nvPr/>
        </p:nvSpPr>
        <p:spPr>
          <a:xfrm>
            <a:off x="7599773" y="213182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5" name="Straight Arrow Connector 14"/>
          <p:cNvCxnSpPr>
            <a:cxnSpLocks/>
          </p:cNvCxnSpPr>
          <p:nvPr/>
        </p:nvCxnSpPr>
        <p:spPr>
          <a:xfrm flipH="1">
            <a:off x="7851669" y="1235931"/>
            <a:ext cx="817526" cy="89589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14" idx="5"/>
            <a:endCxn id="13" idx="1"/>
          </p:cNvCxnSpPr>
          <p:nvPr/>
        </p:nvCxnSpPr>
        <p:spPr>
          <a:xfrm>
            <a:off x="8029785" y="2561835"/>
            <a:ext cx="713187" cy="915448"/>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7" name="Straight Connector 16"/>
          <p:cNvCxnSpPr>
            <a:stCxn id="13" idx="7"/>
            <a:endCxn id="11" idx="4"/>
          </p:cNvCxnSpPr>
          <p:nvPr/>
        </p:nvCxnSpPr>
        <p:spPr>
          <a:xfrm flipV="1">
            <a:off x="9099206" y="2602153"/>
            <a:ext cx="647285" cy="875130"/>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9" name="Straight Connector 18"/>
          <p:cNvCxnSpPr>
            <a:stCxn id="13" idx="6"/>
            <a:endCxn id="12" idx="2"/>
          </p:cNvCxnSpPr>
          <p:nvPr/>
        </p:nvCxnSpPr>
        <p:spPr>
          <a:xfrm>
            <a:off x="9172984" y="3655400"/>
            <a:ext cx="1442765" cy="6867"/>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0" name="Straight Connector 19"/>
          <p:cNvCxnSpPr>
            <a:cxnSpLocks/>
          </p:cNvCxnSpPr>
          <p:nvPr/>
        </p:nvCxnSpPr>
        <p:spPr>
          <a:xfrm>
            <a:off x="8070018" y="3633029"/>
            <a:ext cx="599178" cy="22373"/>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1" name="Straight Connector 20"/>
          <p:cNvCxnSpPr>
            <a:cxnSpLocks/>
          </p:cNvCxnSpPr>
          <p:nvPr/>
        </p:nvCxnSpPr>
        <p:spPr>
          <a:xfrm flipH="1">
            <a:off x="7818122" y="2635614"/>
            <a:ext cx="33547" cy="745519"/>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23" name="Arc 22"/>
          <p:cNvSpPr/>
          <p:nvPr/>
        </p:nvSpPr>
        <p:spPr>
          <a:xfrm rot="16200000" flipH="1">
            <a:off x="8867207" y="2286605"/>
            <a:ext cx="984865" cy="3083032"/>
          </a:xfrm>
          <a:prstGeom prst="arc">
            <a:avLst>
              <a:gd name="adj1" fmla="val 16335227"/>
              <a:gd name="adj2" fmla="val 5202225"/>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9" name="Straight Arrow Connector 28"/>
          <p:cNvCxnSpPr>
            <a:stCxn id="11" idx="0"/>
            <a:endCxn id="9" idx="5"/>
          </p:cNvCxnSpPr>
          <p:nvPr/>
        </p:nvCxnSpPr>
        <p:spPr>
          <a:xfrm flipH="1" flipV="1">
            <a:off x="9025428" y="1235930"/>
            <a:ext cx="721063" cy="86243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60" name="TextBox 59"/>
          <p:cNvSpPr txBox="1"/>
          <p:nvPr/>
        </p:nvSpPr>
        <p:spPr>
          <a:xfrm>
            <a:off x="7119884" y="728662"/>
            <a:ext cx="574568" cy="523220"/>
          </a:xfrm>
          <a:prstGeom prst="rect">
            <a:avLst/>
          </a:prstGeom>
          <a:noFill/>
        </p:spPr>
        <p:txBody>
          <a:bodyPr wrap="square" rtlCol="0">
            <a:spAutoFit/>
          </a:bodyPr>
          <a:lstStyle/>
          <a:p>
            <a:r>
              <a:rPr lang="en-US" sz="2800" dirty="0"/>
              <a:t>1</a:t>
            </a:r>
          </a:p>
        </p:txBody>
      </p:sp>
      <p:sp>
        <p:nvSpPr>
          <p:cNvPr id="61" name="TextBox 60"/>
          <p:cNvSpPr txBox="1"/>
          <p:nvPr/>
        </p:nvSpPr>
        <p:spPr>
          <a:xfrm>
            <a:off x="7763402" y="728662"/>
            <a:ext cx="697754" cy="523220"/>
          </a:xfrm>
          <a:prstGeom prst="rect">
            <a:avLst/>
          </a:prstGeom>
          <a:noFill/>
        </p:spPr>
        <p:txBody>
          <a:bodyPr wrap="square" rtlCol="0">
            <a:spAutoFit/>
          </a:bodyPr>
          <a:lstStyle/>
          <a:p>
            <a:r>
              <a:rPr lang="en-US" sz="2800" dirty="0"/>
              <a:t>12</a:t>
            </a:r>
          </a:p>
        </p:txBody>
      </p:sp>
      <p:sp>
        <p:nvSpPr>
          <p:cNvPr id="62" name="TextBox 61"/>
          <p:cNvSpPr txBox="1"/>
          <p:nvPr/>
        </p:nvSpPr>
        <p:spPr>
          <a:xfrm>
            <a:off x="6423957" y="2135561"/>
            <a:ext cx="574568" cy="523220"/>
          </a:xfrm>
          <a:prstGeom prst="rect">
            <a:avLst/>
          </a:prstGeom>
          <a:noFill/>
        </p:spPr>
        <p:txBody>
          <a:bodyPr wrap="square" rtlCol="0">
            <a:spAutoFit/>
          </a:bodyPr>
          <a:lstStyle/>
          <a:p>
            <a:r>
              <a:rPr lang="en-US" sz="2800" dirty="0"/>
              <a:t>2</a:t>
            </a:r>
          </a:p>
        </p:txBody>
      </p:sp>
      <p:sp>
        <p:nvSpPr>
          <p:cNvPr id="63" name="TextBox 62"/>
          <p:cNvSpPr txBox="1"/>
          <p:nvPr/>
        </p:nvSpPr>
        <p:spPr>
          <a:xfrm>
            <a:off x="7067474" y="2135561"/>
            <a:ext cx="862735" cy="523220"/>
          </a:xfrm>
          <a:prstGeom prst="rect">
            <a:avLst/>
          </a:prstGeom>
          <a:noFill/>
        </p:spPr>
        <p:txBody>
          <a:bodyPr wrap="square" rtlCol="0">
            <a:spAutoFit/>
          </a:bodyPr>
          <a:lstStyle/>
          <a:p>
            <a:r>
              <a:rPr lang="en-US" sz="2800" dirty="0"/>
              <a:t>11</a:t>
            </a:r>
          </a:p>
        </p:txBody>
      </p:sp>
      <p:sp>
        <p:nvSpPr>
          <p:cNvPr id="64" name="TextBox 63"/>
          <p:cNvSpPr txBox="1"/>
          <p:nvPr/>
        </p:nvSpPr>
        <p:spPr>
          <a:xfrm>
            <a:off x="6379219" y="3334812"/>
            <a:ext cx="574568" cy="523220"/>
          </a:xfrm>
          <a:prstGeom prst="rect">
            <a:avLst/>
          </a:prstGeom>
          <a:noFill/>
        </p:spPr>
        <p:txBody>
          <a:bodyPr wrap="square" rtlCol="0">
            <a:spAutoFit/>
          </a:bodyPr>
          <a:lstStyle/>
          <a:p>
            <a:r>
              <a:rPr lang="en-US" sz="2800" dirty="0"/>
              <a:t>3</a:t>
            </a:r>
          </a:p>
        </p:txBody>
      </p:sp>
      <p:sp>
        <p:nvSpPr>
          <p:cNvPr id="65" name="TextBox 64"/>
          <p:cNvSpPr txBox="1"/>
          <p:nvPr/>
        </p:nvSpPr>
        <p:spPr>
          <a:xfrm>
            <a:off x="7022737" y="3334812"/>
            <a:ext cx="650814" cy="523220"/>
          </a:xfrm>
          <a:prstGeom prst="rect">
            <a:avLst/>
          </a:prstGeom>
          <a:noFill/>
        </p:spPr>
        <p:txBody>
          <a:bodyPr wrap="square" rtlCol="0">
            <a:spAutoFit/>
          </a:bodyPr>
          <a:lstStyle/>
          <a:p>
            <a:r>
              <a:rPr lang="en-US" sz="2800" dirty="0"/>
              <a:t>10</a:t>
            </a:r>
          </a:p>
        </p:txBody>
      </p:sp>
      <p:sp>
        <p:nvSpPr>
          <p:cNvPr id="66" name="TextBox 65"/>
          <p:cNvSpPr txBox="1"/>
          <p:nvPr/>
        </p:nvSpPr>
        <p:spPr>
          <a:xfrm>
            <a:off x="10358094" y="2893126"/>
            <a:ext cx="574568" cy="523220"/>
          </a:xfrm>
          <a:prstGeom prst="rect">
            <a:avLst/>
          </a:prstGeom>
          <a:noFill/>
        </p:spPr>
        <p:txBody>
          <a:bodyPr wrap="square" rtlCol="0">
            <a:spAutoFit/>
          </a:bodyPr>
          <a:lstStyle/>
          <a:p>
            <a:r>
              <a:rPr lang="en-US" sz="2800" dirty="0"/>
              <a:t>4</a:t>
            </a:r>
          </a:p>
        </p:txBody>
      </p:sp>
      <p:sp>
        <p:nvSpPr>
          <p:cNvPr id="67" name="TextBox 66"/>
          <p:cNvSpPr txBox="1"/>
          <p:nvPr/>
        </p:nvSpPr>
        <p:spPr>
          <a:xfrm>
            <a:off x="11001612" y="2893126"/>
            <a:ext cx="574568" cy="523220"/>
          </a:xfrm>
          <a:prstGeom prst="rect">
            <a:avLst/>
          </a:prstGeom>
          <a:noFill/>
        </p:spPr>
        <p:txBody>
          <a:bodyPr wrap="square" rtlCol="0">
            <a:spAutoFit/>
          </a:bodyPr>
          <a:lstStyle/>
          <a:p>
            <a:r>
              <a:rPr lang="en-US" sz="2800" dirty="0"/>
              <a:t>5</a:t>
            </a:r>
          </a:p>
        </p:txBody>
      </p:sp>
      <p:sp>
        <p:nvSpPr>
          <p:cNvPr id="68" name="TextBox 67"/>
          <p:cNvSpPr txBox="1"/>
          <p:nvPr/>
        </p:nvSpPr>
        <p:spPr>
          <a:xfrm>
            <a:off x="8403323" y="3739581"/>
            <a:ext cx="574568" cy="523220"/>
          </a:xfrm>
          <a:prstGeom prst="rect">
            <a:avLst/>
          </a:prstGeom>
          <a:noFill/>
        </p:spPr>
        <p:txBody>
          <a:bodyPr wrap="square" rtlCol="0">
            <a:spAutoFit/>
          </a:bodyPr>
          <a:lstStyle/>
          <a:p>
            <a:r>
              <a:rPr lang="en-US" sz="2800" dirty="0"/>
              <a:t>6</a:t>
            </a:r>
          </a:p>
        </p:txBody>
      </p:sp>
      <p:sp>
        <p:nvSpPr>
          <p:cNvPr id="69" name="TextBox 68"/>
          <p:cNvSpPr txBox="1"/>
          <p:nvPr/>
        </p:nvSpPr>
        <p:spPr>
          <a:xfrm>
            <a:off x="9046840" y="3739580"/>
            <a:ext cx="574568" cy="523220"/>
          </a:xfrm>
          <a:prstGeom prst="rect">
            <a:avLst/>
          </a:prstGeom>
          <a:noFill/>
        </p:spPr>
        <p:txBody>
          <a:bodyPr wrap="square" rtlCol="0">
            <a:spAutoFit/>
          </a:bodyPr>
          <a:lstStyle/>
          <a:p>
            <a:r>
              <a:rPr lang="en-US" sz="2800" dirty="0"/>
              <a:t>9</a:t>
            </a:r>
          </a:p>
        </p:txBody>
      </p:sp>
      <p:sp>
        <p:nvSpPr>
          <p:cNvPr id="70" name="TextBox 69"/>
          <p:cNvSpPr txBox="1"/>
          <p:nvPr/>
        </p:nvSpPr>
        <p:spPr>
          <a:xfrm>
            <a:off x="10106492" y="2098363"/>
            <a:ext cx="574568" cy="523220"/>
          </a:xfrm>
          <a:prstGeom prst="rect">
            <a:avLst/>
          </a:prstGeom>
          <a:noFill/>
        </p:spPr>
        <p:txBody>
          <a:bodyPr wrap="square" rtlCol="0">
            <a:spAutoFit/>
          </a:bodyPr>
          <a:lstStyle/>
          <a:p>
            <a:r>
              <a:rPr lang="en-US" sz="2800" dirty="0"/>
              <a:t>7</a:t>
            </a:r>
          </a:p>
        </p:txBody>
      </p:sp>
      <p:sp>
        <p:nvSpPr>
          <p:cNvPr id="71" name="TextBox 70"/>
          <p:cNvSpPr txBox="1"/>
          <p:nvPr/>
        </p:nvSpPr>
        <p:spPr>
          <a:xfrm>
            <a:off x="10750010" y="2098363"/>
            <a:ext cx="574568" cy="523220"/>
          </a:xfrm>
          <a:prstGeom prst="rect">
            <a:avLst/>
          </a:prstGeom>
          <a:noFill/>
        </p:spPr>
        <p:txBody>
          <a:bodyPr wrap="square" rtlCol="0">
            <a:spAutoFit/>
          </a:bodyPr>
          <a:lstStyle/>
          <a:p>
            <a:r>
              <a:rPr lang="en-US" sz="2800" dirty="0"/>
              <a:t>8</a:t>
            </a:r>
          </a:p>
        </p:txBody>
      </p:sp>
      <p:sp>
        <p:nvSpPr>
          <p:cNvPr id="78" name="TextBox 77"/>
          <p:cNvSpPr txBox="1"/>
          <p:nvPr/>
        </p:nvSpPr>
        <p:spPr>
          <a:xfrm rot="2970271">
            <a:off x="9111833" y="1668032"/>
            <a:ext cx="1624943" cy="430887"/>
          </a:xfrm>
          <a:prstGeom prst="rect">
            <a:avLst/>
          </a:prstGeom>
          <a:noFill/>
        </p:spPr>
        <p:txBody>
          <a:bodyPr wrap="square" rtlCol="0">
            <a:spAutoFit/>
          </a:bodyPr>
          <a:lstStyle/>
          <a:p>
            <a:r>
              <a:rPr lang="en-US" sz="2200" dirty="0">
                <a:solidFill>
                  <a:srgbClr val="00B0F0"/>
                </a:solidFill>
              </a:rPr>
              <a:t>back</a:t>
            </a:r>
          </a:p>
        </p:txBody>
      </p:sp>
      <p:sp>
        <p:nvSpPr>
          <p:cNvPr id="79" name="TextBox 78"/>
          <p:cNvSpPr txBox="1"/>
          <p:nvPr/>
        </p:nvSpPr>
        <p:spPr>
          <a:xfrm>
            <a:off x="9422848" y="3247756"/>
            <a:ext cx="1624943" cy="430887"/>
          </a:xfrm>
          <a:prstGeom prst="rect">
            <a:avLst/>
          </a:prstGeom>
          <a:noFill/>
        </p:spPr>
        <p:txBody>
          <a:bodyPr wrap="square" rtlCol="0">
            <a:spAutoFit/>
          </a:bodyPr>
          <a:lstStyle/>
          <a:p>
            <a:r>
              <a:rPr lang="en-US" sz="2200" dirty="0">
                <a:solidFill>
                  <a:srgbClr val="7030A0"/>
                </a:solidFill>
              </a:rPr>
              <a:t>cross</a:t>
            </a:r>
          </a:p>
        </p:txBody>
      </p:sp>
      <p:sp>
        <p:nvSpPr>
          <p:cNvPr id="80" name="TextBox 79"/>
          <p:cNvSpPr txBox="1"/>
          <p:nvPr/>
        </p:nvSpPr>
        <p:spPr>
          <a:xfrm rot="2970271">
            <a:off x="7878134" y="2766380"/>
            <a:ext cx="1624943" cy="430887"/>
          </a:xfrm>
          <a:prstGeom prst="rect">
            <a:avLst/>
          </a:prstGeom>
          <a:noFill/>
        </p:spPr>
        <p:txBody>
          <a:bodyPr wrap="square" rtlCol="0">
            <a:spAutoFit/>
          </a:bodyPr>
          <a:lstStyle/>
          <a:p>
            <a:r>
              <a:rPr lang="en-US" sz="2200" dirty="0">
                <a:solidFill>
                  <a:srgbClr val="00B050"/>
                </a:solidFill>
              </a:rPr>
              <a:t>forward</a:t>
            </a:r>
          </a:p>
        </p:txBody>
      </p:sp>
    </p:spTree>
    <p:extLst>
      <p:ext uri="{BB962C8B-B14F-4D97-AF65-F5344CB8AC3E}">
        <p14:creationId xmlns:p14="http://schemas.microsoft.com/office/powerpoint/2010/main" val="21741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mph" presetSubtype="2" fill="hold" grpId="0" nodeType="withEffect">
                                  <p:stCondLst>
                                    <p:cond delay="0"/>
                                  </p:stCondLst>
                                  <p:childTnLst>
                                    <p:animClr clrSpc="rgb" dir="cw">
                                      <p:cBhvr>
                                        <p:cTn id="8" dur="2000" fill="hold"/>
                                        <p:tgtEl>
                                          <p:spTgt spid="9"/>
                                        </p:tgtEl>
                                        <p:attrNameLst>
                                          <p:attrName>fillcolor</p:attrName>
                                        </p:attrNameLst>
                                      </p:cBhvr>
                                      <p:to>
                                        <a:srgbClr val="FFD965"/>
                                      </p:to>
                                    </p:animClr>
                                    <p:set>
                                      <p:cBhvr>
                                        <p:cTn id="9" dur="2000" fill="hold"/>
                                        <p:tgtEl>
                                          <p:spTgt spid="9"/>
                                        </p:tgtEl>
                                        <p:attrNameLst>
                                          <p:attrName>fill.type</p:attrName>
                                        </p:attrNameLst>
                                      </p:cBhvr>
                                      <p:to>
                                        <p:strVal val="solid"/>
                                      </p:to>
                                    </p:set>
                                    <p:set>
                                      <p:cBhvr>
                                        <p:cTn id="10" dur="2000" fill="hold"/>
                                        <p:tgtEl>
                                          <p:spTgt spid="9"/>
                                        </p:tgtEl>
                                        <p:attrNameLst>
                                          <p:attrName>fill.on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7" presetClass="emph" presetSubtype="2" fill="hold" nodeType="withEffect">
                                  <p:stCondLst>
                                    <p:cond delay="0"/>
                                  </p:stCondLst>
                                  <p:childTnLst>
                                    <p:animClr clrSpc="rgb" dir="cw">
                                      <p:cBhvr>
                                        <p:cTn id="16" dur="2000" fill="hold"/>
                                        <p:tgtEl>
                                          <p:spTgt spid="15"/>
                                        </p:tgtEl>
                                        <p:attrNameLst>
                                          <p:attrName>stroke.color</p:attrName>
                                        </p:attrNameLst>
                                      </p:cBhvr>
                                      <p:to>
                                        <a:srgbClr val="FF6600"/>
                                      </p:to>
                                    </p:animClr>
                                    <p:set>
                                      <p:cBhvr>
                                        <p:cTn id="17" dur="2000" fill="hold"/>
                                        <p:tgtEl>
                                          <p:spTgt spid="15"/>
                                        </p:tgtEl>
                                        <p:attrNameLst>
                                          <p:attrName>stroke.on</p:attrName>
                                        </p:attrNameLst>
                                      </p:cBhvr>
                                      <p:to>
                                        <p:strVal val="true"/>
                                      </p:to>
                                    </p:set>
                                  </p:childTnLst>
                                </p:cTn>
                              </p:par>
                              <p:par>
                                <p:cTn id="18" presetID="1" presetClass="emph" presetSubtype="2" fill="hold" grpId="0" nodeType="withEffect">
                                  <p:stCondLst>
                                    <p:cond delay="0"/>
                                  </p:stCondLst>
                                  <p:childTnLst>
                                    <p:animClr clrSpc="rgb" dir="cw">
                                      <p:cBhvr>
                                        <p:cTn id="19" dur="2000" fill="hold"/>
                                        <p:tgtEl>
                                          <p:spTgt spid="14"/>
                                        </p:tgtEl>
                                        <p:attrNameLst>
                                          <p:attrName>fillcolor</p:attrName>
                                        </p:attrNameLst>
                                      </p:cBhvr>
                                      <p:to>
                                        <a:srgbClr val="FFD965"/>
                                      </p:to>
                                    </p:animClr>
                                    <p:set>
                                      <p:cBhvr>
                                        <p:cTn id="20" dur="2000" fill="hold"/>
                                        <p:tgtEl>
                                          <p:spTgt spid="14"/>
                                        </p:tgtEl>
                                        <p:attrNameLst>
                                          <p:attrName>fill.type</p:attrName>
                                        </p:attrNameLst>
                                      </p:cBhvr>
                                      <p:to>
                                        <p:strVal val="solid"/>
                                      </p:to>
                                    </p:set>
                                    <p:set>
                                      <p:cBhvr>
                                        <p:cTn id="21" dur="2000" fill="hold"/>
                                        <p:tgtEl>
                                          <p:spTgt spid="14"/>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grpId="0" nodeType="clickEffect">
                                  <p:stCondLst>
                                    <p:cond delay="0"/>
                                  </p:stCondLst>
                                  <p:childTnLst>
                                    <p:animClr clrSpc="rgb" dir="cw">
                                      <p:cBhvr>
                                        <p:cTn id="25" dur="2000" fill="hold"/>
                                        <p:tgtEl>
                                          <p:spTgt spid="10"/>
                                        </p:tgtEl>
                                        <p:attrNameLst>
                                          <p:attrName>fillcolor</p:attrName>
                                        </p:attrNameLst>
                                      </p:cBhvr>
                                      <p:to>
                                        <a:srgbClr val="FFD965"/>
                                      </p:to>
                                    </p:animClr>
                                    <p:set>
                                      <p:cBhvr>
                                        <p:cTn id="26" dur="2000" fill="hold"/>
                                        <p:tgtEl>
                                          <p:spTgt spid="10"/>
                                        </p:tgtEl>
                                        <p:attrNameLst>
                                          <p:attrName>fill.type</p:attrName>
                                        </p:attrNameLst>
                                      </p:cBhvr>
                                      <p:to>
                                        <p:strVal val="solid"/>
                                      </p:to>
                                    </p:set>
                                    <p:set>
                                      <p:cBhvr>
                                        <p:cTn id="27" dur="2000" fill="hold"/>
                                        <p:tgtEl>
                                          <p:spTgt spid="10"/>
                                        </p:tgtEl>
                                        <p:attrNameLst>
                                          <p:attrName>fill.on</p:attrName>
                                        </p:attrNameLst>
                                      </p:cBhvr>
                                      <p:to>
                                        <p:strVal val="true"/>
                                      </p:to>
                                    </p:set>
                                  </p:childTnLst>
                                </p:cTn>
                              </p:par>
                              <p:par>
                                <p:cTn id="28" presetID="7" presetClass="emph" presetSubtype="2" fill="hold" nodeType="withEffect">
                                  <p:stCondLst>
                                    <p:cond delay="0"/>
                                  </p:stCondLst>
                                  <p:childTnLst>
                                    <p:animClr clrSpc="rgb" dir="cw">
                                      <p:cBhvr>
                                        <p:cTn id="29" dur="2000" fill="hold"/>
                                        <p:tgtEl>
                                          <p:spTgt spid="21"/>
                                        </p:tgtEl>
                                        <p:attrNameLst>
                                          <p:attrName>stroke.color</p:attrName>
                                        </p:attrNameLst>
                                      </p:cBhvr>
                                      <p:to>
                                        <a:srgbClr val="FF6600"/>
                                      </p:to>
                                    </p:animClr>
                                    <p:set>
                                      <p:cBhvr>
                                        <p:cTn id="30" dur="2000" fill="hold"/>
                                        <p:tgtEl>
                                          <p:spTgt spid="21"/>
                                        </p:tgtEl>
                                        <p:attrNameLst>
                                          <p:attrName>stroke.on</p:attrName>
                                        </p:attrNameLst>
                                      </p:cBhvr>
                                      <p:to>
                                        <p:strVal val="tru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grpId="0" nodeType="clickEffect">
                                  <p:stCondLst>
                                    <p:cond delay="0"/>
                                  </p:stCondLst>
                                  <p:childTnLst>
                                    <p:animClr clrSpc="rgb" dir="cw">
                                      <p:cBhvr>
                                        <p:cTn id="36" dur="2000" fill="hold"/>
                                        <p:tgtEl>
                                          <p:spTgt spid="12"/>
                                        </p:tgtEl>
                                        <p:attrNameLst>
                                          <p:attrName>fillcolor</p:attrName>
                                        </p:attrNameLst>
                                      </p:cBhvr>
                                      <p:to>
                                        <a:srgbClr val="FFD965"/>
                                      </p:to>
                                    </p:animClr>
                                    <p:set>
                                      <p:cBhvr>
                                        <p:cTn id="37" dur="2000" fill="hold"/>
                                        <p:tgtEl>
                                          <p:spTgt spid="12"/>
                                        </p:tgtEl>
                                        <p:attrNameLst>
                                          <p:attrName>fill.type</p:attrName>
                                        </p:attrNameLst>
                                      </p:cBhvr>
                                      <p:to>
                                        <p:strVal val="solid"/>
                                      </p:to>
                                    </p:set>
                                    <p:set>
                                      <p:cBhvr>
                                        <p:cTn id="38" dur="2000" fill="hold"/>
                                        <p:tgtEl>
                                          <p:spTgt spid="12"/>
                                        </p:tgtEl>
                                        <p:attrNameLst>
                                          <p:attrName>fill.on</p:attrName>
                                        </p:attrNameLst>
                                      </p:cBhvr>
                                      <p:to>
                                        <p:strVal val="true"/>
                                      </p:to>
                                    </p:set>
                                  </p:childTnLst>
                                </p:cTn>
                              </p:par>
                              <p:par>
                                <p:cTn id="39" presetID="7" presetClass="emph" presetSubtype="2" fill="hold" nodeType="withEffect">
                                  <p:stCondLst>
                                    <p:cond delay="0"/>
                                  </p:stCondLst>
                                  <p:childTnLst>
                                    <p:animClr clrSpc="rgb" dir="cw">
                                      <p:cBhvr>
                                        <p:cTn id="40" dur="2000" fill="hold"/>
                                        <p:tgtEl>
                                          <p:spTgt spid="23"/>
                                        </p:tgtEl>
                                        <p:attrNameLst>
                                          <p:attrName>stroke.color</p:attrName>
                                        </p:attrNameLst>
                                      </p:cBhvr>
                                      <p:to>
                                        <a:srgbClr val="FF6600"/>
                                      </p:to>
                                    </p:animClr>
                                    <p:set>
                                      <p:cBhvr>
                                        <p:cTn id="41" dur="2000" fill="hold"/>
                                        <p:tgtEl>
                                          <p:spTgt spid="23"/>
                                        </p:tgtEl>
                                        <p:attrNameLst>
                                          <p:attrName>stroke.on</p:attrName>
                                        </p:attrNameLst>
                                      </p:cBhvr>
                                      <p:to>
                                        <p:strVal val="true"/>
                                      </p:to>
                                    </p:set>
                                  </p:childTnLst>
                                </p:cTn>
                              </p:par>
                              <p:par>
                                <p:cTn id="42" presetID="1" presetClass="entr" presetSubtype="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grpId="0" nodeType="clickEffect">
                                  <p:stCondLst>
                                    <p:cond delay="0"/>
                                  </p:stCondLst>
                                  <p:childTnLst>
                                    <p:animClr clrSpc="rgb" dir="cw">
                                      <p:cBhvr>
                                        <p:cTn id="51" dur="2000" fill="hold"/>
                                        <p:tgtEl>
                                          <p:spTgt spid="13"/>
                                        </p:tgtEl>
                                        <p:attrNameLst>
                                          <p:attrName>fillcolor</p:attrName>
                                        </p:attrNameLst>
                                      </p:cBhvr>
                                      <p:to>
                                        <a:srgbClr val="FFD965"/>
                                      </p:to>
                                    </p:animClr>
                                    <p:set>
                                      <p:cBhvr>
                                        <p:cTn id="52" dur="2000" fill="hold"/>
                                        <p:tgtEl>
                                          <p:spTgt spid="13"/>
                                        </p:tgtEl>
                                        <p:attrNameLst>
                                          <p:attrName>fill.type</p:attrName>
                                        </p:attrNameLst>
                                      </p:cBhvr>
                                      <p:to>
                                        <p:strVal val="solid"/>
                                      </p:to>
                                    </p:set>
                                    <p:set>
                                      <p:cBhvr>
                                        <p:cTn id="53" dur="2000" fill="hold"/>
                                        <p:tgtEl>
                                          <p:spTgt spid="13"/>
                                        </p:tgtEl>
                                        <p:attrNameLst>
                                          <p:attrName>fill.on</p:attrName>
                                        </p:attrNameLst>
                                      </p:cBhvr>
                                      <p:to>
                                        <p:strVal val="true"/>
                                      </p:to>
                                    </p:set>
                                  </p:childTnLst>
                                </p:cTn>
                              </p:par>
                              <p:par>
                                <p:cTn id="54" presetID="7" presetClass="emph" presetSubtype="2" fill="hold" nodeType="withEffect">
                                  <p:stCondLst>
                                    <p:cond delay="0"/>
                                  </p:stCondLst>
                                  <p:childTnLst>
                                    <p:animClr clrSpc="rgb" dir="cw">
                                      <p:cBhvr>
                                        <p:cTn id="55" dur="2000" fill="hold"/>
                                        <p:tgtEl>
                                          <p:spTgt spid="20"/>
                                        </p:tgtEl>
                                        <p:attrNameLst>
                                          <p:attrName>stroke.color</p:attrName>
                                        </p:attrNameLst>
                                      </p:cBhvr>
                                      <p:to>
                                        <a:srgbClr val="FF6600"/>
                                      </p:to>
                                    </p:animClr>
                                    <p:set>
                                      <p:cBhvr>
                                        <p:cTn id="56" dur="2000" fill="hold"/>
                                        <p:tgtEl>
                                          <p:spTgt spid="20"/>
                                        </p:tgtEl>
                                        <p:attrNameLst>
                                          <p:attrName>stroke.on</p:attrName>
                                        </p:attrNameLst>
                                      </p:cBhvr>
                                      <p:to>
                                        <p:strVal val="tru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000" fill="hold"/>
                                        <p:tgtEl>
                                          <p:spTgt spid="11"/>
                                        </p:tgtEl>
                                        <p:attrNameLst>
                                          <p:attrName>fillcolor</p:attrName>
                                        </p:attrNameLst>
                                      </p:cBhvr>
                                      <p:to>
                                        <a:srgbClr val="FFD965"/>
                                      </p:to>
                                    </p:animClr>
                                    <p:set>
                                      <p:cBhvr>
                                        <p:cTn id="63" dur="2000" fill="hold"/>
                                        <p:tgtEl>
                                          <p:spTgt spid="11"/>
                                        </p:tgtEl>
                                        <p:attrNameLst>
                                          <p:attrName>fill.type</p:attrName>
                                        </p:attrNameLst>
                                      </p:cBhvr>
                                      <p:to>
                                        <p:strVal val="solid"/>
                                      </p:to>
                                    </p:set>
                                    <p:set>
                                      <p:cBhvr>
                                        <p:cTn id="64" dur="2000" fill="hold"/>
                                        <p:tgtEl>
                                          <p:spTgt spid="11"/>
                                        </p:tgtEl>
                                        <p:attrNameLst>
                                          <p:attrName>fill.on</p:attrName>
                                        </p:attrNameLst>
                                      </p:cBhvr>
                                      <p:to>
                                        <p:strVal val="true"/>
                                      </p:to>
                                    </p:set>
                                  </p:childTnLst>
                                </p:cTn>
                              </p:par>
                              <p:par>
                                <p:cTn id="65" presetID="7" presetClass="emph" presetSubtype="2" fill="hold" nodeType="withEffect">
                                  <p:stCondLst>
                                    <p:cond delay="0"/>
                                  </p:stCondLst>
                                  <p:childTnLst>
                                    <p:animClr clrSpc="rgb" dir="cw">
                                      <p:cBhvr>
                                        <p:cTn id="66" dur="2000" fill="hold"/>
                                        <p:tgtEl>
                                          <p:spTgt spid="17"/>
                                        </p:tgtEl>
                                        <p:attrNameLst>
                                          <p:attrName>stroke.color</p:attrName>
                                        </p:attrNameLst>
                                      </p:cBhvr>
                                      <p:to>
                                        <a:srgbClr val="FF6600"/>
                                      </p:to>
                                    </p:animClr>
                                    <p:set>
                                      <p:cBhvr>
                                        <p:cTn id="67" dur="2000" fill="hold"/>
                                        <p:tgtEl>
                                          <p:spTgt spid="17"/>
                                        </p:tgtEl>
                                        <p:attrNameLst>
                                          <p:attrName>stroke.on</p:attrName>
                                        </p:attrNameLst>
                                      </p:cBhvr>
                                      <p:to>
                                        <p:strVal val="true"/>
                                      </p:to>
                                    </p:set>
                                  </p:childTnLst>
                                </p:cTn>
                              </p:par>
                              <p:par>
                                <p:cTn id="68" presetID="1" presetClass="entr" presetSubtype="0"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7" presetClass="emph" presetSubtype="2" fill="hold" nodeType="clickEffect">
                                  <p:stCondLst>
                                    <p:cond delay="0"/>
                                  </p:stCondLst>
                                  <p:childTnLst>
                                    <p:animClr clrSpc="rgb" dir="cw">
                                      <p:cBhvr>
                                        <p:cTn id="73" dur="2000" fill="hold"/>
                                        <p:tgtEl>
                                          <p:spTgt spid="29"/>
                                        </p:tgtEl>
                                        <p:attrNameLst>
                                          <p:attrName>stroke.color</p:attrName>
                                        </p:attrNameLst>
                                      </p:cBhvr>
                                      <p:to>
                                        <a:srgbClr val="00B0F0"/>
                                      </p:to>
                                    </p:animClr>
                                    <p:set>
                                      <p:cBhvr>
                                        <p:cTn id="74" dur="2000" fill="hold"/>
                                        <p:tgtEl>
                                          <p:spTgt spid="29"/>
                                        </p:tgtEl>
                                        <p:attrNameLst>
                                          <p:attrName>stroke.on</p:attrName>
                                        </p:attrNameLst>
                                      </p:cBhvr>
                                      <p:to>
                                        <p:strVal val="true"/>
                                      </p:to>
                                    </p:set>
                                  </p:childTnLst>
                                </p:cTn>
                              </p:par>
                              <p:par>
                                <p:cTn id="75" presetID="1" presetClass="entr" presetSubtype="0" fill="hold" grpId="0" nodeType="withEffect">
                                  <p:stCondLst>
                                    <p:cond delay="0"/>
                                  </p:stCondLst>
                                  <p:childTnLst>
                                    <p:set>
                                      <p:cBhvr>
                                        <p:cTn id="76" dur="1" fill="hold">
                                          <p:stCondLst>
                                            <p:cond delay="0"/>
                                          </p:stCondLst>
                                        </p:cTn>
                                        <p:tgtEl>
                                          <p:spTgt spid="7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7" presetClass="emph" presetSubtype="2" fill="hold" nodeType="clickEffect">
                                  <p:stCondLst>
                                    <p:cond delay="0"/>
                                  </p:stCondLst>
                                  <p:childTnLst>
                                    <p:animClr clrSpc="rgb" dir="cw">
                                      <p:cBhvr>
                                        <p:cTn id="86" dur="2000" fill="hold"/>
                                        <p:tgtEl>
                                          <p:spTgt spid="19"/>
                                        </p:tgtEl>
                                        <p:attrNameLst>
                                          <p:attrName>stroke.color</p:attrName>
                                        </p:attrNameLst>
                                      </p:cBhvr>
                                      <p:to>
                                        <a:srgbClr val="7030A0"/>
                                      </p:to>
                                    </p:animClr>
                                    <p:set>
                                      <p:cBhvr>
                                        <p:cTn id="87" dur="2000" fill="hold"/>
                                        <p:tgtEl>
                                          <p:spTgt spid="19"/>
                                        </p:tgtEl>
                                        <p:attrNameLst>
                                          <p:attrName>stroke.on</p:attrName>
                                        </p:attrNameLst>
                                      </p:cBhvr>
                                      <p:to>
                                        <p:strVal val="true"/>
                                      </p:to>
                                    </p:set>
                                  </p:childTnLst>
                                </p:cTn>
                              </p:par>
                              <p:par>
                                <p:cTn id="88" presetID="1" presetClass="entr" presetSubtype="0" fill="hold" grpId="0" nodeType="withEffect">
                                  <p:stCondLst>
                                    <p:cond delay="0"/>
                                  </p:stCondLst>
                                  <p:childTnLst>
                                    <p:set>
                                      <p:cBhvr>
                                        <p:cTn id="89" dur="1" fill="hold">
                                          <p:stCondLst>
                                            <p:cond delay="0"/>
                                          </p:stCondLst>
                                        </p:cTn>
                                        <p:tgtEl>
                                          <p:spTgt spid="7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9"/>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6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7" presetClass="emph" presetSubtype="2" fill="hold" nodeType="clickEffect">
                                  <p:stCondLst>
                                    <p:cond delay="0"/>
                                  </p:stCondLst>
                                  <p:childTnLst>
                                    <p:animClr clrSpc="rgb" dir="cw">
                                      <p:cBhvr>
                                        <p:cTn id="101" dur="2000" fill="hold"/>
                                        <p:tgtEl>
                                          <p:spTgt spid="16"/>
                                        </p:tgtEl>
                                        <p:attrNameLst>
                                          <p:attrName>stroke.color</p:attrName>
                                        </p:attrNameLst>
                                      </p:cBhvr>
                                      <p:to>
                                        <a:srgbClr val="00B050"/>
                                      </p:to>
                                    </p:animClr>
                                    <p:set>
                                      <p:cBhvr>
                                        <p:cTn id="102" dur="2000" fill="hold"/>
                                        <p:tgtEl>
                                          <p:spTgt spid="16"/>
                                        </p:tgtEl>
                                        <p:attrNameLst>
                                          <p:attrName>stroke.on</p:attrName>
                                        </p:attrNameLst>
                                      </p:cBhvr>
                                      <p:to>
                                        <p:strVal val="true"/>
                                      </p:to>
                                    </p:set>
                                  </p:childTnLst>
                                </p:cTn>
                              </p:par>
                              <p:par>
                                <p:cTn id="103" presetID="1" presetClass="entr" presetSubtype="0" fill="hold" grpId="0" nodeType="withEffect">
                                  <p:stCondLst>
                                    <p:cond delay="0"/>
                                  </p:stCondLst>
                                  <p:childTnLst>
                                    <p:set>
                                      <p:cBhvr>
                                        <p:cTn id="104" dur="1" fill="hold">
                                          <p:stCondLst>
                                            <p:cond delay="0"/>
                                          </p:stCondLst>
                                        </p:cTn>
                                        <p:tgtEl>
                                          <p:spTgt spid="8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0" grpId="0"/>
      <p:bldP spid="61" grpId="0"/>
      <p:bldP spid="62" grpId="0"/>
      <p:bldP spid="63" grpId="0"/>
      <p:bldP spid="64" grpId="0"/>
      <p:bldP spid="65" grpId="0"/>
      <p:bldP spid="66" grpId="0"/>
      <p:bldP spid="67" grpId="0"/>
      <p:bldP spid="68" grpId="0"/>
      <p:bldP spid="69" grpId="0"/>
      <p:bldP spid="70" grpId="0"/>
      <p:bldP spid="71" grpId="0"/>
      <p:bldP spid="78" grpId="0"/>
      <p:bldP spid="79" grpId="0"/>
      <p:bldP spid="80"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889000" y="0"/>
            <a:ext cx="10515600" cy="879475"/>
          </a:xfrm>
        </p:spPr>
        <p:txBody>
          <a:bodyPr/>
          <a:lstStyle/>
          <a:p>
            <a:r>
              <a:rPr lang="en-US" dirty="0"/>
              <a:t>Try it Yourselves!</a:t>
            </a:r>
          </a:p>
        </p:txBody>
      </p:sp>
      <p:sp>
        <p:nvSpPr>
          <p:cNvPr id="6" name="Rectangle 5"/>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7" name="Rectangle 6"/>
          <p:cNvSpPr/>
          <p:nvPr/>
        </p:nvSpPr>
        <p:spPr>
          <a:xfrm>
            <a:off x="0" y="728662"/>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0</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
        <p:nvSpPr>
          <p:cNvPr id="9" name="Oval 8"/>
          <p:cNvSpPr/>
          <p:nvPr/>
        </p:nvSpPr>
        <p:spPr>
          <a:xfrm>
            <a:off x="8570016" y="2850618"/>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7540826" y="542583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1" name="Oval 10"/>
          <p:cNvSpPr/>
          <p:nvPr/>
        </p:nvSpPr>
        <p:spPr>
          <a:xfrm>
            <a:off x="9469196" y="414306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2" name="Oval 11"/>
          <p:cNvSpPr/>
          <p:nvPr/>
        </p:nvSpPr>
        <p:spPr>
          <a:xfrm>
            <a:off x="10590349" y="545507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8643794" y="5448205"/>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4" name="Oval 13"/>
          <p:cNvSpPr/>
          <p:nvPr/>
        </p:nvSpPr>
        <p:spPr>
          <a:xfrm>
            <a:off x="7574373" y="417652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5" name="Straight Arrow Connector 14"/>
          <p:cNvCxnSpPr>
            <a:stCxn id="9" idx="3"/>
            <a:endCxn id="14" idx="0"/>
          </p:cNvCxnSpPr>
          <p:nvPr/>
        </p:nvCxnSpPr>
        <p:spPr>
          <a:xfrm flipH="1">
            <a:off x="7826268" y="3280630"/>
            <a:ext cx="817526" cy="89589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14" idx="5"/>
            <a:endCxn id="13" idx="1"/>
          </p:cNvCxnSpPr>
          <p:nvPr/>
        </p:nvCxnSpPr>
        <p:spPr>
          <a:xfrm>
            <a:off x="8004385" y="4606535"/>
            <a:ext cx="713187" cy="915448"/>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7" name="Straight Connector 16"/>
          <p:cNvCxnSpPr>
            <a:stCxn id="13" idx="7"/>
            <a:endCxn id="11" idx="4"/>
          </p:cNvCxnSpPr>
          <p:nvPr/>
        </p:nvCxnSpPr>
        <p:spPr>
          <a:xfrm flipV="1">
            <a:off x="9073806" y="4646853"/>
            <a:ext cx="647285" cy="875130"/>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9" name="Straight Connector 18"/>
          <p:cNvCxnSpPr>
            <a:stCxn id="13" idx="6"/>
            <a:endCxn id="12" idx="2"/>
          </p:cNvCxnSpPr>
          <p:nvPr/>
        </p:nvCxnSpPr>
        <p:spPr>
          <a:xfrm>
            <a:off x="9147584" y="5700100"/>
            <a:ext cx="1442765" cy="6867"/>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0" name="Straight Connector 19"/>
          <p:cNvCxnSpPr>
            <a:stCxn id="10" idx="6"/>
            <a:endCxn id="13" idx="2"/>
          </p:cNvCxnSpPr>
          <p:nvPr/>
        </p:nvCxnSpPr>
        <p:spPr>
          <a:xfrm>
            <a:off x="8044616" y="5677727"/>
            <a:ext cx="599178" cy="22373"/>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1" name="Straight Connector 20"/>
          <p:cNvCxnSpPr>
            <a:stCxn id="14" idx="4"/>
            <a:endCxn id="10" idx="0"/>
          </p:cNvCxnSpPr>
          <p:nvPr/>
        </p:nvCxnSpPr>
        <p:spPr>
          <a:xfrm flipH="1">
            <a:off x="7792721" y="4680313"/>
            <a:ext cx="33547" cy="745519"/>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23" name="Arc 22"/>
          <p:cNvSpPr/>
          <p:nvPr/>
        </p:nvSpPr>
        <p:spPr>
          <a:xfrm rot="16200000" flipH="1">
            <a:off x="8841805" y="4331303"/>
            <a:ext cx="984865" cy="3083032"/>
          </a:xfrm>
          <a:prstGeom prst="arc">
            <a:avLst>
              <a:gd name="adj1" fmla="val 16335227"/>
              <a:gd name="adj2" fmla="val 5202225"/>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9" name="Straight Arrow Connector 28"/>
          <p:cNvCxnSpPr>
            <a:stCxn id="11" idx="0"/>
            <a:endCxn id="9" idx="5"/>
          </p:cNvCxnSpPr>
          <p:nvPr/>
        </p:nvCxnSpPr>
        <p:spPr>
          <a:xfrm flipH="1" flipV="1">
            <a:off x="9000028" y="3280630"/>
            <a:ext cx="721063" cy="86243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22" name="Content Placeholder 3">
                <a:extLst>
                  <a:ext uri="{FF2B5EF4-FFF2-40B4-BE49-F238E27FC236}">
                    <a16:creationId xmlns:a16="http://schemas.microsoft.com/office/drawing/2014/main" id="{72F028CA-C19F-4B57-B6D5-66735674387F}"/>
                  </a:ext>
                </a:extLst>
              </p:cNvPr>
              <p:cNvGraphicFramePr>
                <a:graphicFrameLocks noGrp="1"/>
              </p:cNvGraphicFramePr>
              <p:nvPr>
                <p:ph idx="1"/>
                <p:extLst/>
              </p:nvPr>
            </p:nvGraphicFramePr>
            <p:xfrm>
              <a:off x="5234597" y="99431"/>
              <a:ext cx="7016750" cy="2413664"/>
            </p:xfrm>
            <a:graphic>
              <a:graphicData uri="http://schemas.openxmlformats.org/drawingml/2006/table">
                <a:tbl>
                  <a:tblPr firstRow="1" bandRow="1">
                    <a:tableStyleId>{5C22544A-7EE6-4342-B048-85BDC9FD1C3A}</a:tableStyleId>
                  </a:tblPr>
                  <a:tblGrid>
                    <a:gridCol w="732383">
                      <a:extLst>
                        <a:ext uri="{9D8B030D-6E8A-4147-A177-3AD203B41FA5}">
                          <a16:colId xmlns:a16="http://schemas.microsoft.com/office/drawing/2014/main" val="306483226"/>
                        </a:ext>
                      </a:extLst>
                    </a:gridCol>
                    <a:gridCol w="2531516">
                      <a:extLst>
                        <a:ext uri="{9D8B030D-6E8A-4147-A177-3AD203B41FA5}">
                          <a16:colId xmlns:a16="http://schemas.microsoft.com/office/drawing/2014/main" val="2874139937"/>
                        </a:ext>
                      </a:extLst>
                    </a:gridCol>
                    <a:gridCol w="3752851">
                      <a:extLst>
                        <a:ext uri="{9D8B030D-6E8A-4147-A177-3AD203B41FA5}">
                          <a16:colId xmlns:a16="http://schemas.microsoft.com/office/drawing/2014/main" val="1318145121"/>
                        </a:ext>
                      </a:extLst>
                    </a:gridCol>
                  </a:tblGrid>
                  <a:tr h="341024">
                    <a:tc>
                      <a:txBody>
                        <a:bodyPr/>
                        <a:lstStyle/>
                        <a:p>
                          <a:r>
                            <a:rPr lang="en-US" sz="1400" dirty="0"/>
                            <a:t>Type</a:t>
                          </a:r>
                        </a:p>
                      </a:txBody>
                      <a:tcPr/>
                    </a:tc>
                    <a:tc>
                      <a:txBody>
                        <a:bodyPr/>
                        <a:lstStyle/>
                        <a:p>
                          <a:r>
                            <a:rPr lang="en-US" sz="1400" dirty="0"/>
                            <a:t>Definition</a:t>
                          </a:r>
                        </a:p>
                      </a:txBody>
                      <a:tcPr/>
                    </a:tc>
                    <a:tc>
                      <a:txBody>
                        <a:bodyPr/>
                        <a:lstStyle/>
                        <a:p>
                          <a:r>
                            <a:rPr lang="en-US" sz="1400" dirty="0"/>
                            <a:t>When</a:t>
                          </a:r>
                          <a:r>
                            <a:rPr lang="en-US" sz="1400" baseline="0" dirty="0"/>
                            <a:t> is </a:t>
                          </a:r>
                          <a14:m>
                            <m:oMath xmlns:m="http://schemas.openxmlformats.org/officeDocument/2006/math">
                              <m:r>
                                <a:rPr lang="en-US" sz="1400" b="1" i="1" baseline="0" smtClean="0">
                                  <a:latin typeface="Cambria Math" panose="02040503050406030204" pitchFamily="18" charset="0"/>
                                </a:rPr>
                                <m:t>(</m:t>
                              </m:r>
                              <m:r>
                                <a:rPr lang="en-US" sz="1400" b="1" i="1" baseline="0" smtClean="0">
                                  <a:latin typeface="Cambria Math" panose="02040503050406030204" pitchFamily="18" charset="0"/>
                                </a:rPr>
                                <m:t>𝒖</m:t>
                              </m:r>
                              <m:r>
                                <a:rPr lang="en-US" sz="1400" b="1" i="1" baseline="0" smtClean="0">
                                  <a:latin typeface="Cambria Math" panose="02040503050406030204" pitchFamily="18" charset="0"/>
                                </a:rPr>
                                <m:t>,</m:t>
                              </m:r>
                              <m:r>
                                <a:rPr lang="en-US" sz="1400" b="1" i="1" baseline="0" smtClean="0">
                                  <a:latin typeface="Cambria Math" panose="02040503050406030204" pitchFamily="18" charset="0"/>
                                </a:rPr>
                                <m:t>𝒗</m:t>
                              </m:r>
                              <m:r>
                                <a:rPr lang="en-US" sz="1400" b="1" i="1" baseline="0" smtClean="0">
                                  <a:latin typeface="Cambria Math" panose="02040503050406030204" pitchFamily="18" charset="0"/>
                                </a:rPr>
                                <m:t>)</m:t>
                              </m:r>
                            </m:oMath>
                          </a14:m>
                          <a:r>
                            <a:rPr lang="en-US" sz="1400" dirty="0"/>
                            <a:t> that edge type?</a:t>
                          </a:r>
                        </a:p>
                      </a:txBody>
                      <a:tcPr/>
                    </a:tc>
                    <a:extLst>
                      <a:ext uri="{0D108BD9-81ED-4DB2-BD59-A6C34878D82A}">
                        <a16:rowId xmlns:a16="http://schemas.microsoft.com/office/drawing/2014/main" val="3125723415"/>
                      </a:ext>
                    </a:extLst>
                  </a:tr>
                  <a:tr h="476499">
                    <a:tc>
                      <a:txBody>
                        <a:bodyPr/>
                        <a:lstStyle/>
                        <a:p>
                          <a:r>
                            <a:rPr lang="en-US" sz="1400" dirty="0"/>
                            <a:t>Tree</a:t>
                          </a:r>
                        </a:p>
                      </a:txBody>
                      <a:tcPr/>
                    </a:tc>
                    <a:tc>
                      <a:txBody>
                        <a:bodyPr/>
                        <a:lstStyle/>
                        <a:p>
                          <a:r>
                            <a:rPr lang="en-US" sz="1400" dirty="0"/>
                            <a:t>Edges forming</a:t>
                          </a:r>
                          <a:r>
                            <a:rPr lang="en-US" sz="1400" baseline="0" dirty="0"/>
                            <a:t> the DFS tree (or forest).</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rPr>
                                <m:t>𝑣</m:t>
                              </m:r>
                            </m:oMath>
                          </a14:m>
                          <a:r>
                            <a:rPr lang="en-US" sz="1400" dirty="0"/>
                            <a:t> was not seen before we processed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𝑢</m:t>
                                  </m:r>
                                  <m:r>
                                    <a:rPr lang="en-US" sz="1400" b="0" i="1" smtClean="0">
                                      <a:latin typeface="Cambria Math" panose="02040503050406030204" pitchFamily="18" charset="0"/>
                                    </a:rPr>
                                    <m:t>,</m:t>
                                  </m:r>
                                  <m:r>
                                    <a:rPr lang="en-US" sz="1400" b="0" i="1" smtClean="0">
                                      <a:latin typeface="Cambria Math" panose="02040503050406030204" pitchFamily="18" charset="0"/>
                                    </a:rPr>
                                    <m:t>𝑣</m:t>
                                  </m:r>
                                </m:e>
                              </m:d>
                              <m:r>
                                <a:rPr lang="en-US" sz="1400" b="0" i="1" smtClean="0">
                                  <a:latin typeface="Cambria Math" panose="02040503050406030204" pitchFamily="18" charset="0"/>
                                </a:rPr>
                                <m:t>.</m:t>
                              </m:r>
                            </m:oMath>
                          </a14:m>
                          <a:endParaRPr lang="en-US" sz="1400" dirty="0"/>
                        </a:p>
                      </a:txBody>
                      <a:tcPr/>
                    </a:tc>
                    <a:extLst>
                      <a:ext uri="{0D108BD9-81ED-4DB2-BD59-A6C34878D82A}">
                        <a16:rowId xmlns:a16="http://schemas.microsoft.com/office/drawing/2014/main" val="1339907078"/>
                      </a:ext>
                    </a:extLst>
                  </a:tr>
                  <a:tr h="476499">
                    <a:tc>
                      <a:txBody>
                        <a:bodyPr/>
                        <a:lstStyle/>
                        <a:p>
                          <a:r>
                            <a:rPr lang="en-US" sz="1400" dirty="0"/>
                            <a:t>Forward</a:t>
                          </a:r>
                        </a:p>
                      </a:txBody>
                      <a:tcPr/>
                    </a:tc>
                    <a:tc>
                      <a:txBody>
                        <a:bodyPr/>
                        <a:lstStyle/>
                        <a:p>
                          <a:r>
                            <a:rPr lang="en-US" sz="1400" dirty="0"/>
                            <a:t>From ancestor to descendant in tree.</a:t>
                          </a:r>
                        </a:p>
                      </a:txBody>
                      <a:tcPr/>
                    </a:tc>
                    <a:tc>
                      <a:txBody>
                        <a:bodyPr/>
                        <a:lstStyle/>
                        <a:p>
                          <a14:m>
                            <m:oMath xmlns:m="http://schemas.openxmlformats.org/officeDocument/2006/math">
                              <m:r>
                                <a:rPr lang="en-US" sz="1400" b="0" i="1" smtClean="0">
                                  <a:latin typeface="Cambria Math" panose="02040503050406030204" pitchFamily="18" charset="0"/>
                                  <a:cs typeface="Courier New" panose="02070309020205020404" pitchFamily="49" charset="0"/>
                                </a:rPr>
                                <m:t>𝑢</m:t>
                              </m:r>
                              <m:r>
                                <a:rPr lang="en-US" sz="1400" b="0" i="1" smtClean="0">
                                  <a:latin typeface="Cambria Math" panose="02040503050406030204" pitchFamily="18" charset="0"/>
                                  <a:cs typeface="Courier New" panose="02070309020205020404" pitchFamily="49" charset="0"/>
                                </a:rPr>
                                <m:t> </m:t>
                              </m:r>
                            </m:oMath>
                          </a14:m>
                          <a:r>
                            <a:rPr lang="en-US" sz="1400" dirty="0">
                              <a:latin typeface="+mn-lt"/>
                              <a:cs typeface="Courier New" panose="02070309020205020404" pitchFamily="49" charset="0"/>
                            </a:rPr>
                            <a:t>and </a:t>
                          </a:r>
                          <a14:m>
                            <m:oMath xmlns:m="http://schemas.openxmlformats.org/officeDocument/2006/math">
                              <m:r>
                                <a:rPr lang="en-US" sz="1400" b="0" i="1" smtClean="0">
                                  <a:latin typeface="Cambria Math" panose="02040503050406030204" pitchFamily="18" charset="0"/>
                                  <a:cs typeface="Courier New" panose="02070309020205020404" pitchFamily="49" charset="0"/>
                                </a:rPr>
                                <m:t>𝑣</m:t>
                              </m:r>
                            </m:oMath>
                          </a14:m>
                          <a:r>
                            <a:rPr lang="en-US" sz="1400" dirty="0">
                              <a:latin typeface="+mn-lt"/>
                              <a:cs typeface="Courier New" panose="02070309020205020404" pitchFamily="49" charset="0"/>
                            </a:rPr>
                            <a:t> have been seen,</a:t>
                          </a:r>
                          <a:r>
                            <a:rPr lang="en-US" sz="1400" baseline="0" dirty="0">
                              <a:latin typeface="+mn-lt"/>
                              <a:cs typeface="Courier New" panose="02070309020205020404" pitchFamily="49" charset="0"/>
                            </a:rPr>
                            <a:t> and</a:t>
                          </a:r>
                          <a:br>
                            <a:rPr lang="en-US" sz="1400" dirty="0">
                              <a:latin typeface="Courier New" panose="02070309020205020404" pitchFamily="49" charset="0"/>
                              <a:cs typeface="Courier New" panose="02070309020205020404" pitchFamily="49" charset="0"/>
                            </a:rPr>
                          </a:br>
                          <a:r>
                            <a:rPr lang="en-US" sz="1400" dirty="0" err="1">
                              <a:latin typeface="Courier New" panose="02070309020205020404" pitchFamily="49" charset="0"/>
                              <a:cs typeface="Courier New" panose="02070309020205020404" pitchFamily="49" charset="0"/>
                            </a:rPr>
                            <a:t>u.start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v.end</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78802826"/>
                      </a:ext>
                    </a:extLst>
                  </a:tr>
                  <a:tr h="476499">
                    <a:tc>
                      <a:txBody>
                        <a:bodyPr/>
                        <a:lstStyle/>
                        <a:p>
                          <a:r>
                            <a:rPr lang="en-US" sz="1400" dirty="0"/>
                            <a:t>Back</a:t>
                          </a:r>
                        </a:p>
                      </a:txBody>
                      <a:tcPr/>
                    </a:tc>
                    <a:tc>
                      <a:txBody>
                        <a:bodyPr/>
                        <a:lstStyle/>
                        <a:p>
                          <a:r>
                            <a:rPr lang="en-US" sz="1400" dirty="0"/>
                            <a:t>From descendant to</a:t>
                          </a:r>
                          <a:r>
                            <a:rPr lang="en-US" sz="1400" baseline="0" dirty="0"/>
                            <a:t> ancestor in tree.</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cs typeface="Courier New" panose="02070309020205020404" pitchFamily="49" charset="0"/>
                                </a:rPr>
                                <m:t>𝑢</m:t>
                              </m:r>
                              <m:r>
                                <a:rPr lang="en-US" sz="1400" b="0" i="1" smtClean="0">
                                  <a:latin typeface="Cambria Math" panose="02040503050406030204" pitchFamily="18" charset="0"/>
                                  <a:cs typeface="Courier New" panose="02070309020205020404" pitchFamily="49" charset="0"/>
                                </a:rPr>
                                <m:t> </m:t>
                              </m:r>
                            </m:oMath>
                          </a14:m>
                          <a:r>
                            <a:rPr lang="en-US" sz="1400" dirty="0">
                              <a:latin typeface="+mn-lt"/>
                              <a:cs typeface="Courier New" panose="02070309020205020404" pitchFamily="49" charset="0"/>
                            </a:rPr>
                            <a:t>and </a:t>
                          </a:r>
                          <a14:m>
                            <m:oMath xmlns:m="http://schemas.openxmlformats.org/officeDocument/2006/math">
                              <m:r>
                                <a:rPr lang="en-US" sz="1400" b="0" i="1" smtClean="0">
                                  <a:latin typeface="Cambria Math" panose="02040503050406030204" pitchFamily="18" charset="0"/>
                                  <a:cs typeface="Courier New" panose="02070309020205020404" pitchFamily="49" charset="0"/>
                                </a:rPr>
                                <m:t>𝑣</m:t>
                              </m:r>
                            </m:oMath>
                          </a14:m>
                          <a:r>
                            <a:rPr lang="en-US" sz="1400" dirty="0">
                              <a:latin typeface="+mn-lt"/>
                              <a:cs typeface="Courier New" panose="02070309020205020404" pitchFamily="49" charset="0"/>
                            </a:rPr>
                            <a:t> have been seen, and</a:t>
                          </a:r>
                          <a:br>
                            <a:rPr lang="en-US" sz="1400" dirty="0">
                              <a:latin typeface="Courier New" panose="02070309020205020404" pitchFamily="49" charset="0"/>
                              <a:cs typeface="Courier New" panose="02070309020205020404" pitchFamily="49" charset="0"/>
                            </a:rPr>
                          </a:br>
                          <a:r>
                            <a:rPr lang="en-US" sz="1400" dirty="0" err="1">
                              <a:latin typeface="Courier New" panose="02070309020205020404" pitchFamily="49" charset="0"/>
                              <a:cs typeface="Courier New" panose="02070309020205020404" pitchFamily="49" charset="0"/>
                            </a:rPr>
                            <a:t>v.start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u.end</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22694796"/>
                      </a:ext>
                    </a:extLst>
                  </a:tr>
                  <a:tr h="476499">
                    <a:tc>
                      <a:txBody>
                        <a:bodyPr/>
                        <a:lstStyle/>
                        <a:p>
                          <a:r>
                            <a:rPr lang="en-US" sz="1400" dirty="0"/>
                            <a:t>Cross</a:t>
                          </a:r>
                        </a:p>
                      </a:txBody>
                      <a:tcPr/>
                    </a:tc>
                    <a:tc>
                      <a:txBody>
                        <a:bodyPr/>
                        <a:lstStyle/>
                        <a:p>
                          <a:r>
                            <a:rPr lang="en-US" sz="1400" dirty="0"/>
                            <a:t>Edges</a:t>
                          </a:r>
                          <a:r>
                            <a:rPr lang="en-US" sz="1400" baseline="0" dirty="0"/>
                            <a:t> going between vertices without an ancestor relationship.</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rPr>
                                <m:t>𝑢</m:t>
                              </m:r>
                            </m:oMath>
                          </a14:m>
                          <a:r>
                            <a:rPr lang="en-US" sz="1400" dirty="0"/>
                            <a:t> and </a:t>
                          </a:r>
                          <a14:m>
                            <m:oMath xmlns:m="http://schemas.openxmlformats.org/officeDocument/2006/math">
                              <m:r>
                                <a:rPr lang="en-US" sz="1400" b="0" i="1" smtClean="0">
                                  <a:latin typeface="Cambria Math" panose="02040503050406030204" pitchFamily="18" charset="0"/>
                                </a:rPr>
                                <m:t>𝑣</m:t>
                              </m:r>
                            </m:oMath>
                          </a14:m>
                          <a:r>
                            <a:rPr lang="en-US" sz="1400" dirty="0"/>
                            <a:t> have not been seen, and</a:t>
                          </a:r>
                          <a:br>
                            <a:rPr lang="en-US" sz="1400" dirty="0"/>
                          </a:br>
                          <a:r>
                            <a:rPr lang="en-US" sz="1400" dirty="0" err="1">
                              <a:latin typeface="Courier New" panose="02070309020205020404" pitchFamily="49" charset="0"/>
                              <a:cs typeface="Courier New" panose="02070309020205020404" pitchFamily="49" charset="0"/>
                            </a:rPr>
                            <a:t>v.start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v.end</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u.start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u.end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91357"/>
                      </a:ext>
                    </a:extLst>
                  </a:tr>
                </a:tbl>
              </a:graphicData>
            </a:graphic>
          </p:graphicFrame>
        </mc:Choice>
        <mc:Fallback xmlns="">
          <p:graphicFrame>
            <p:nvGraphicFramePr>
              <p:cNvPr id="22" name="Content Placeholder 3">
                <a:extLst>
                  <a:ext uri="{FF2B5EF4-FFF2-40B4-BE49-F238E27FC236}">
                    <a16:creationId xmlns:a16="http://schemas.microsoft.com/office/drawing/2014/main" id="{72F028CA-C19F-4B57-B6D5-66735674387F}"/>
                  </a:ext>
                </a:extLst>
              </p:cNvPr>
              <p:cNvGraphicFramePr>
                <a:graphicFrameLocks noGrp="1"/>
              </p:cNvGraphicFramePr>
              <p:nvPr>
                <p:ph idx="1"/>
                <p:extLst>
                  <p:ext uri="{D42A27DB-BD31-4B8C-83A1-F6EECF244321}">
                    <p14:modId xmlns:p14="http://schemas.microsoft.com/office/powerpoint/2010/main" val="3255974046"/>
                  </p:ext>
                </p:extLst>
              </p:nvPr>
            </p:nvGraphicFramePr>
            <p:xfrm>
              <a:off x="5234597" y="99431"/>
              <a:ext cx="7016750" cy="2413664"/>
            </p:xfrm>
            <a:graphic>
              <a:graphicData uri="http://schemas.openxmlformats.org/drawingml/2006/table">
                <a:tbl>
                  <a:tblPr firstRow="1" bandRow="1">
                    <a:tableStyleId>{5C22544A-7EE6-4342-B048-85BDC9FD1C3A}</a:tableStyleId>
                  </a:tblPr>
                  <a:tblGrid>
                    <a:gridCol w="732383">
                      <a:extLst>
                        <a:ext uri="{9D8B030D-6E8A-4147-A177-3AD203B41FA5}">
                          <a16:colId xmlns:a16="http://schemas.microsoft.com/office/drawing/2014/main" val="306483226"/>
                        </a:ext>
                      </a:extLst>
                    </a:gridCol>
                    <a:gridCol w="2531516">
                      <a:extLst>
                        <a:ext uri="{9D8B030D-6E8A-4147-A177-3AD203B41FA5}">
                          <a16:colId xmlns:a16="http://schemas.microsoft.com/office/drawing/2014/main" val="2874139937"/>
                        </a:ext>
                      </a:extLst>
                    </a:gridCol>
                    <a:gridCol w="3752851">
                      <a:extLst>
                        <a:ext uri="{9D8B030D-6E8A-4147-A177-3AD203B41FA5}">
                          <a16:colId xmlns:a16="http://schemas.microsoft.com/office/drawing/2014/main" val="1318145121"/>
                        </a:ext>
                      </a:extLst>
                    </a:gridCol>
                  </a:tblGrid>
                  <a:tr h="341024">
                    <a:tc>
                      <a:txBody>
                        <a:bodyPr/>
                        <a:lstStyle/>
                        <a:p>
                          <a:r>
                            <a:rPr lang="en-US" sz="1400" dirty="0"/>
                            <a:t>Type</a:t>
                          </a:r>
                        </a:p>
                      </a:txBody>
                      <a:tcPr/>
                    </a:tc>
                    <a:tc>
                      <a:txBody>
                        <a:bodyPr/>
                        <a:lstStyle/>
                        <a:p>
                          <a:r>
                            <a:rPr lang="en-US" sz="1400" dirty="0"/>
                            <a:t>Definition</a:t>
                          </a:r>
                        </a:p>
                      </a:txBody>
                      <a:tcPr/>
                    </a:tc>
                    <a:tc>
                      <a:txBody>
                        <a:bodyPr/>
                        <a:lstStyle/>
                        <a:p>
                          <a:endParaRPr lang="en-US"/>
                        </a:p>
                      </a:txBody>
                      <a:tcPr>
                        <a:blipFill>
                          <a:blip r:embed="rId2"/>
                          <a:stretch>
                            <a:fillRect l="-87175" t="-1786" r="-649" b="-628571"/>
                          </a:stretch>
                        </a:blipFill>
                      </a:tcPr>
                    </a:tc>
                    <a:extLst>
                      <a:ext uri="{0D108BD9-81ED-4DB2-BD59-A6C34878D82A}">
                        <a16:rowId xmlns:a16="http://schemas.microsoft.com/office/drawing/2014/main" val="3125723415"/>
                      </a:ext>
                    </a:extLst>
                  </a:tr>
                  <a:tr h="518160">
                    <a:tc>
                      <a:txBody>
                        <a:bodyPr/>
                        <a:lstStyle/>
                        <a:p>
                          <a:r>
                            <a:rPr lang="en-US" sz="1400" dirty="0"/>
                            <a:t>Tree</a:t>
                          </a:r>
                        </a:p>
                      </a:txBody>
                      <a:tcPr/>
                    </a:tc>
                    <a:tc>
                      <a:txBody>
                        <a:bodyPr/>
                        <a:lstStyle/>
                        <a:p>
                          <a:r>
                            <a:rPr lang="en-US" sz="1400" dirty="0"/>
                            <a:t>Edges forming</a:t>
                          </a:r>
                          <a:r>
                            <a:rPr lang="en-US" sz="1400" baseline="0" dirty="0"/>
                            <a:t> the DFS tree (or forest).</a:t>
                          </a:r>
                          <a:endParaRPr lang="en-US" sz="1400" dirty="0"/>
                        </a:p>
                      </a:txBody>
                      <a:tcPr/>
                    </a:tc>
                    <a:tc>
                      <a:txBody>
                        <a:bodyPr/>
                        <a:lstStyle/>
                        <a:p>
                          <a:endParaRPr lang="en-US"/>
                        </a:p>
                      </a:txBody>
                      <a:tcPr>
                        <a:blipFill>
                          <a:blip r:embed="rId2"/>
                          <a:stretch>
                            <a:fillRect l="-87175" t="-67059" r="-649" b="-314118"/>
                          </a:stretch>
                        </a:blipFill>
                      </a:tcPr>
                    </a:tc>
                    <a:extLst>
                      <a:ext uri="{0D108BD9-81ED-4DB2-BD59-A6C34878D82A}">
                        <a16:rowId xmlns:a16="http://schemas.microsoft.com/office/drawing/2014/main" val="1339907078"/>
                      </a:ext>
                    </a:extLst>
                  </a:tr>
                  <a:tr h="518160">
                    <a:tc>
                      <a:txBody>
                        <a:bodyPr/>
                        <a:lstStyle/>
                        <a:p>
                          <a:r>
                            <a:rPr lang="en-US" sz="1400" dirty="0"/>
                            <a:t>Forward</a:t>
                          </a:r>
                        </a:p>
                      </a:txBody>
                      <a:tcPr/>
                    </a:tc>
                    <a:tc>
                      <a:txBody>
                        <a:bodyPr/>
                        <a:lstStyle/>
                        <a:p>
                          <a:r>
                            <a:rPr lang="en-US" sz="1400" dirty="0"/>
                            <a:t>From ancestor to descendant in tree.</a:t>
                          </a:r>
                        </a:p>
                      </a:txBody>
                      <a:tcPr/>
                    </a:tc>
                    <a:tc>
                      <a:txBody>
                        <a:bodyPr/>
                        <a:lstStyle/>
                        <a:p>
                          <a:endParaRPr lang="en-US"/>
                        </a:p>
                      </a:txBody>
                      <a:tcPr>
                        <a:blipFill>
                          <a:blip r:embed="rId2"/>
                          <a:stretch>
                            <a:fillRect l="-87175" t="-165116" r="-649" b="-210465"/>
                          </a:stretch>
                        </a:blipFill>
                      </a:tcPr>
                    </a:tc>
                    <a:extLst>
                      <a:ext uri="{0D108BD9-81ED-4DB2-BD59-A6C34878D82A}">
                        <a16:rowId xmlns:a16="http://schemas.microsoft.com/office/drawing/2014/main" val="978802826"/>
                      </a:ext>
                    </a:extLst>
                  </a:tr>
                  <a:tr h="518160">
                    <a:tc>
                      <a:txBody>
                        <a:bodyPr/>
                        <a:lstStyle/>
                        <a:p>
                          <a:r>
                            <a:rPr lang="en-US" sz="1400" dirty="0"/>
                            <a:t>Back</a:t>
                          </a:r>
                        </a:p>
                      </a:txBody>
                      <a:tcPr/>
                    </a:tc>
                    <a:tc>
                      <a:txBody>
                        <a:bodyPr/>
                        <a:lstStyle/>
                        <a:p>
                          <a:r>
                            <a:rPr lang="en-US" sz="1400" dirty="0"/>
                            <a:t>From descendant to</a:t>
                          </a:r>
                          <a:r>
                            <a:rPr lang="en-US" sz="1400" baseline="0" dirty="0"/>
                            <a:t> ancestor in tree.</a:t>
                          </a:r>
                          <a:endParaRPr lang="en-US" sz="1400" dirty="0"/>
                        </a:p>
                      </a:txBody>
                      <a:tcPr/>
                    </a:tc>
                    <a:tc>
                      <a:txBody>
                        <a:bodyPr/>
                        <a:lstStyle/>
                        <a:p>
                          <a:endParaRPr lang="en-US"/>
                        </a:p>
                      </a:txBody>
                      <a:tcPr>
                        <a:blipFill>
                          <a:blip r:embed="rId2"/>
                          <a:stretch>
                            <a:fillRect l="-87175" t="-268235" r="-649" b="-112941"/>
                          </a:stretch>
                        </a:blipFill>
                      </a:tcPr>
                    </a:tc>
                    <a:extLst>
                      <a:ext uri="{0D108BD9-81ED-4DB2-BD59-A6C34878D82A}">
                        <a16:rowId xmlns:a16="http://schemas.microsoft.com/office/drawing/2014/main" val="1022694796"/>
                      </a:ext>
                    </a:extLst>
                  </a:tr>
                  <a:tr h="518160">
                    <a:tc>
                      <a:txBody>
                        <a:bodyPr/>
                        <a:lstStyle/>
                        <a:p>
                          <a:r>
                            <a:rPr lang="en-US" sz="1400" dirty="0"/>
                            <a:t>Cross</a:t>
                          </a:r>
                        </a:p>
                      </a:txBody>
                      <a:tcPr/>
                    </a:tc>
                    <a:tc>
                      <a:txBody>
                        <a:bodyPr/>
                        <a:lstStyle/>
                        <a:p>
                          <a:r>
                            <a:rPr lang="en-US" sz="1400" dirty="0"/>
                            <a:t>Edges</a:t>
                          </a:r>
                          <a:r>
                            <a:rPr lang="en-US" sz="1400" baseline="0" dirty="0"/>
                            <a:t> going between vertices without an ancestor relationship.</a:t>
                          </a:r>
                          <a:endParaRPr lang="en-US" sz="1400" dirty="0"/>
                        </a:p>
                      </a:txBody>
                      <a:tcPr/>
                    </a:tc>
                    <a:tc>
                      <a:txBody>
                        <a:bodyPr/>
                        <a:lstStyle/>
                        <a:p>
                          <a:endParaRPr lang="en-US"/>
                        </a:p>
                      </a:txBody>
                      <a:tcPr>
                        <a:blipFill>
                          <a:blip r:embed="rId2"/>
                          <a:stretch>
                            <a:fillRect l="-87175" t="-368235" r="-649" b="-12941"/>
                          </a:stretch>
                        </a:blipFill>
                      </a:tcPr>
                    </a:tc>
                    <a:extLst>
                      <a:ext uri="{0D108BD9-81ED-4DB2-BD59-A6C34878D82A}">
                        <a16:rowId xmlns:a16="http://schemas.microsoft.com/office/drawing/2014/main" val="12491357"/>
                      </a:ext>
                    </a:extLst>
                  </a:tr>
                </a:tbl>
              </a:graphicData>
            </a:graphic>
          </p:graphicFrame>
        </mc:Fallback>
      </mc:AlternateContent>
    </p:spTree>
    <p:extLst>
      <p:ext uri="{BB962C8B-B14F-4D97-AF65-F5344CB8AC3E}">
        <p14:creationId xmlns:p14="http://schemas.microsoft.com/office/powerpoint/2010/main" val="3179033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Actually Using DFS</a:t>
            </a:r>
          </a:p>
        </p:txBody>
      </p:sp>
      <p:sp>
        <p:nvSpPr>
          <p:cNvPr id="3" name="Content Placeholder 2"/>
          <p:cNvSpPr>
            <a:spLocks noGrp="1"/>
          </p:cNvSpPr>
          <p:nvPr>
            <p:ph idx="1"/>
          </p:nvPr>
        </p:nvSpPr>
        <p:spPr>
          <a:xfrm>
            <a:off x="838200" y="1825625"/>
            <a:ext cx="10515600" cy="549275"/>
          </a:xfrm>
        </p:spPr>
        <p:txBody>
          <a:bodyPr/>
          <a:lstStyle/>
          <a:p>
            <a:r>
              <a:rPr lang="en-US" dirty="0"/>
              <a:t>Here’s a claim that will let us use DFS for something!</a:t>
            </a:r>
          </a:p>
        </p:txBody>
      </p:sp>
      <p:sp>
        <p:nvSpPr>
          <p:cNvPr id="4" name="Rectangle 3"/>
          <p:cNvSpPr/>
          <p:nvPr/>
        </p:nvSpPr>
        <p:spPr>
          <a:xfrm>
            <a:off x="495300" y="2387600"/>
            <a:ext cx="11366500" cy="15748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t>DFS run on a directed graph has a back edge if and only if it has a cycle.</a:t>
            </a:r>
          </a:p>
        </p:txBody>
      </p:sp>
      <p:sp>
        <p:nvSpPr>
          <p:cNvPr id="5" name="Rectangle 4"/>
          <p:cNvSpPr/>
          <p:nvPr/>
        </p:nvSpPr>
        <p:spPr>
          <a:xfrm>
            <a:off x="495300" y="2387600"/>
            <a:ext cx="11366500" cy="5588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Back Edge Characterization</a:t>
            </a:r>
          </a:p>
        </p:txBody>
      </p:sp>
    </p:spTree>
    <p:extLst>
      <p:ext uri="{BB962C8B-B14F-4D97-AF65-F5344CB8AC3E}">
        <p14:creationId xmlns:p14="http://schemas.microsoft.com/office/powerpoint/2010/main" val="2230509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Direction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If DFS on a graph has a back edge then it has a cycle.</a:t>
                </a:r>
              </a:p>
              <a:p>
                <a:endParaRPr lang="en-US" dirty="0"/>
              </a:p>
              <a:p>
                <a:pPr marL="0" indent="0">
                  <a:buNone/>
                </a:pPr>
                <a:r>
                  <a:rPr lang="en-US" dirty="0"/>
                  <a:t>Suppose the back edge is </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𝑢</m:t>
                    </m:r>
                    <m:r>
                      <a:rPr lang="en-US" i="1" dirty="0" err="1" smtClean="0">
                        <a:latin typeface="Cambria Math" panose="02040503050406030204" pitchFamily="18" charset="0"/>
                      </a:rPr>
                      <m:t>,</m:t>
                    </m:r>
                    <m:r>
                      <a:rPr lang="en-US" i="1" dirty="0" err="1" smtClean="0">
                        <a:latin typeface="Cambria Math" panose="02040503050406030204" pitchFamily="18" charset="0"/>
                      </a:rPr>
                      <m:t>𝑣</m:t>
                    </m:r>
                    <m:r>
                      <a:rPr lang="en-US" i="1" dirty="0" smtClean="0">
                        <a:latin typeface="Cambria Math" panose="02040503050406030204" pitchFamily="18" charset="0"/>
                      </a:rPr>
                      <m:t>)</m:t>
                    </m:r>
                  </m:oMath>
                </a14:m>
                <a:r>
                  <a:rPr lang="en-US" dirty="0"/>
                  <a:t>.</a:t>
                </a:r>
              </a:p>
              <a:p>
                <a:pPr marL="0" indent="0">
                  <a:buNone/>
                </a:pPr>
                <a:r>
                  <a:rPr lang="en-US" dirty="0"/>
                  <a:t>A back edge is going from a descendant to an ancestor.</a:t>
                </a:r>
              </a:p>
              <a:p>
                <a:pPr marL="0" indent="0">
                  <a:buNone/>
                </a:pPr>
                <a:r>
                  <a:rPr lang="en-US" dirty="0"/>
                  <a:t>So we can go from </a:t>
                </a:r>
                <a14:m>
                  <m:oMath xmlns:m="http://schemas.openxmlformats.org/officeDocument/2006/math">
                    <m:r>
                      <a:rPr lang="en-US" i="1" dirty="0" smtClean="0">
                        <a:latin typeface="Cambria Math" panose="02040503050406030204" pitchFamily="18" charset="0"/>
                      </a:rPr>
                      <m:t>𝑣</m:t>
                    </m:r>
                  </m:oMath>
                </a14:m>
                <a:r>
                  <a:rPr lang="en-US" dirty="0"/>
                  <a:t> back to </a:t>
                </a:r>
                <a14:m>
                  <m:oMath xmlns:m="http://schemas.openxmlformats.org/officeDocument/2006/math">
                    <m:r>
                      <a:rPr lang="en-US" i="1" dirty="0" smtClean="0">
                        <a:latin typeface="Cambria Math" panose="02040503050406030204" pitchFamily="18" charset="0"/>
                      </a:rPr>
                      <m:t>𝑢</m:t>
                    </m:r>
                  </m:oMath>
                </a14:m>
                <a:r>
                  <a:rPr lang="en-US" dirty="0"/>
                  <a:t> on the tree edges.  </a:t>
                </a:r>
              </a:p>
              <a:p>
                <a:pPr marL="0" indent="0">
                  <a:buNone/>
                </a:pPr>
                <a:r>
                  <a:rPr lang="en-US" dirty="0"/>
                  <a:t>That sounds like a cycle!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70826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Backward direction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35100"/>
                <a:ext cx="10515600" cy="5029199"/>
              </a:xfrm>
            </p:spPr>
            <p:txBody>
              <a:bodyPr>
                <a:normAutofit fontScale="92500" lnSpcReduction="20000"/>
              </a:bodyPr>
              <a:lstStyle/>
              <a:p>
                <a:pPr marL="0" indent="0">
                  <a:buNone/>
                </a:pPr>
                <a:r>
                  <a:rPr lang="en-US" dirty="0"/>
                  <a:t>This direction is trickier.</a:t>
                </a:r>
                <a:br>
                  <a:rPr lang="en-US" dirty="0"/>
                </a:br>
                <a:r>
                  <a:rPr lang="en-US" dirty="0"/>
                  <a:t>Here’s a “proof” – it has the right intuition, but (at least) one bug.</a:t>
                </a:r>
              </a:p>
              <a:p>
                <a:pPr marL="0" indent="0">
                  <a:buNone/>
                </a:pPr>
                <a:endParaRPr lang="en-US" dirty="0"/>
              </a:p>
              <a:p>
                <a:pPr marL="0" indent="0">
                  <a:buNone/>
                </a:pPr>
                <a:r>
                  <a:rPr lang="en-US" dirty="0"/>
                  <a:t>Suppose G has a cycle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a:t>
                </a:r>
              </a:p>
              <a:p>
                <a:pPr marL="0" indent="0">
                  <a:buNone/>
                </a:pPr>
                <a:r>
                  <a:rPr lang="en-US" dirty="0"/>
                  <a:t>Without loss of generality, 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be the first node on the cycle DFS marks as seen.</a:t>
                </a:r>
              </a:p>
              <a:p>
                <a:pPr marL="0" indent="0">
                  <a:buNone/>
                </a:pPr>
                <a:r>
                  <a:rPr lang="en-US" dirty="0"/>
                  <a:t>For each </a:t>
                </a:r>
                <a14:m>
                  <m:oMath xmlns:m="http://schemas.openxmlformats.org/officeDocument/2006/math">
                    <m:r>
                      <a:rPr lang="en-US" b="0" i="1" smtClean="0">
                        <a:latin typeface="Cambria Math" panose="02040503050406030204" pitchFamily="18" charset="0"/>
                      </a:rPr>
                      <m:t>𝑖</m:t>
                    </m:r>
                  </m:oMath>
                </a14:m>
                <a:r>
                  <a:rPr lang="en-US" dirty="0"/>
                  <a:t> there is an edge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oMath>
                </a14:m>
                <a:r>
                  <a:rPr lang="en-US" dirty="0"/>
                  <a: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0" smtClean="0">
                        <a:latin typeface="Cambria Math" panose="02040503050406030204" pitchFamily="18" charset="0"/>
                      </a:rPr>
                      <m:t> </m:t>
                    </m:r>
                  </m:oMath>
                </a14:m>
                <a:r>
                  <a:rPr lang="en-US" dirty="0"/>
                  <a:t> </a:t>
                </a:r>
              </a:p>
              <a:p>
                <a:pPr marL="0" indent="0">
                  <a:buNone/>
                </a:pPr>
                <a:r>
                  <a:rPr lang="en-US" dirty="0"/>
                  <a:t>We discovered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first, so those will be tree edges.</a:t>
                </a:r>
              </a:p>
              <a:p>
                <a:pPr marL="0" indent="0">
                  <a:buNone/>
                </a:pPr>
                <a:r>
                  <a:rPr lang="en-US" dirty="0"/>
                  <a:t>When we get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dirty="0"/>
                  <a:t> it has an edge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but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is seen, so it must be a back edge.</a:t>
                </a:r>
              </a:p>
              <a:p>
                <a:pPr marL="0" indent="0">
                  <a:buNone/>
                </a:pPr>
                <a:endParaRPr lang="en-US" dirty="0"/>
              </a:p>
              <a:p>
                <a:pPr marL="0" indent="0">
                  <a:buNone/>
                </a:pPr>
                <a:r>
                  <a:rPr lang="en-US" dirty="0"/>
                  <a:t>Talk to your neighbors to find a bug –then try to fix it.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35100"/>
                <a:ext cx="10515600" cy="5029199"/>
              </a:xfrm>
              <a:blipFill>
                <a:blip r:embed="rId2"/>
                <a:stretch>
                  <a:fillRect l="-1507" t="-3273" r="-1391"/>
                </a:stretch>
              </a:blipFill>
            </p:spPr>
            <p:txBody>
              <a:bodyPr/>
              <a:lstStyle/>
              <a:p>
                <a:r>
                  <a:rPr lang="en-US">
                    <a:noFill/>
                  </a:rPr>
                  <a:t> </a:t>
                </a:r>
              </a:p>
            </p:txBody>
          </p:sp>
        </mc:Fallback>
      </mc:AlternateContent>
    </p:spTree>
    <p:extLst>
      <p:ext uri="{BB962C8B-B14F-4D97-AF65-F5344CB8AC3E}">
        <p14:creationId xmlns:p14="http://schemas.microsoft.com/office/powerpoint/2010/main" val="3508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5" end="5"/>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Fixing the Backward Direction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might not just walk along the cycle in order. Are we going to visit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“in time” or might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e>
                    </m:d>
                  </m:oMath>
                </a14:m>
                <a:r>
                  <a:rPr lang="en-US" dirty="0"/>
                  <a:t> be a cross edge?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969000" y="3708400"/>
                <a:ext cx="5918200" cy="2148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latin typeface="Courier New" panose="02070309020205020404" pitchFamily="49" charset="0"/>
                    <a:cs typeface="Courier New" panose="02070309020205020404" pitchFamily="49" charset="0"/>
                  </a:rPr>
                  <a:t>DFS(v)</a:t>
                </a:r>
                <a:r>
                  <a:rPr lang="en-US" sz="3600" dirty="0"/>
                  <a:t> finds exactly the (unseen) vertices reachable from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oMath>
                </a14:m>
                <a:r>
                  <a:rPr lang="en-US" sz="3600" dirty="0"/>
                  <a:t> </a:t>
                </a:r>
              </a:p>
            </p:txBody>
          </p:sp>
        </mc:Choice>
        <mc:Fallback xmlns="">
          <p:sp>
            <p:nvSpPr>
              <p:cNvPr id="5" name="Rectangle 4"/>
              <p:cNvSpPr>
                <a:spLocks noRot="1" noChangeAspect="1" noMove="1" noResize="1" noEditPoints="1" noAdjustHandles="1" noChangeArrowheads="1" noChangeShapeType="1" noTextEdit="1"/>
              </p:cNvSpPr>
              <p:nvPr/>
            </p:nvSpPr>
            <p:spPr>
              <a:xfrm>
                <a:off x="5969000" y="3708400"/>
                <a:ext cx="5918200" cy="2148140"/>
              </a:xfrm>
              <a:prstGeom prst="rect">
                <a:avLst/>
              </a:prstGeom>
              <a:blipFill>
                <a:blip r:embed="rId3"/>
                <a:stretch>
                  <a:fillRect b="-13202"/>
                </a:stretch>
              </a:blipFill>
              <a:ln>
                <a:solidFill>
                  <a:schemeClr val="tx1"/>
                </a:solidFill>
              </a:ln>
            </p:spPr>
            <p:txBody>
              <a:bodyPr/>
              <a:lstStyle/>
              <a:p>
                <a:r>
                  <a:rPr lang="en-US">
                    <a:noFill/>
                  </a:rPr>
                  <a:t> </a:t>
                </a:r>
              </a:p>
            </p:txBody>
          </p:sp>
        </mc:Fallback>
      </mc:AlternateContent>
      <p:sp>
        <p:nvSpPr>
          <p:cNvPr id="6" name="Rectangle 5"/>
          <p:cNvSpPr/>
          <p:nvPr/>
        </p:nvSpPr>
        <p:spPr>
          <a:xfrm>
            <a:off x="5969000" y="3708401"/>
            <a:ext cx="5918200" cy="55670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DFS discovery</a:t>
            </a:r>
          </a:p>
        </p:txBody>
      </p:sp>
    </p:spTree>
    <p:extLst>
      <p:ext uri="{BB962C8B-B14F-4D97-AF65-F5344CB8AC3E}">
        <p14:creationId xmlns:p14="http://schemas.microsoft.com/office/powerpoint/2010/main" val="289738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Fixing the Backward Direction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might not just walk along the cycle in order. Are we going to visit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“in time” or might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e>
                    </m:d>
                  </m:oMath>
                </a14:m>
                <a:r>
                  <a:rPr lang="en-US" dirty="0"/>
                  <a:t> be a cross edge?</a:t>
                </a:r>
              </a:p>
              <a:p>
                <a:pPr marL="0" indent="0">
                  <a:buNone/>
                </a:pPr>
                <a:r>
                  <a:rPr lang="en-US" dirty="0"/>
                  <a:t>Suppose G has a cycle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a:t>
                </a:r>
              </a:p>
              <a:p>
                <a:pPr marL="0" indent="0">
                  <a:buNone/>
                </a:pPr>
                <a:r>
                  <a:rPr lang="en-US" dirty="0"/>
                  <a:t>Without loss of generality, 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be the first node on the cycle DFS marks as seen.</a:t>
                </a:r>
              </a:p>
              <a:p>
                <a:pPr marL="0" indent="0">
                  <a:buNone/>
                </a:pPr>
                <a:r>
                  <a:rPr lang="en-US" strike="sngStrike" dirty="0"/>
                  <a:t>For each </a:t>
                </a:r>
                <a14:m>
                  <m:oMath xmlns:m="http://schemas.openxmlformats.org/officeDocument/2006/math">
                    <m:r>
                      <a:rPr lang="en-US" b="0" i="1" strike="sngStrike" smtClean="0">
                        <a:latin typeface="Cambria Math" panose="02040503050406030204" pitchFamily="18" charset="0"/>
                      </a:rPr>
                      <m:t>𝑖</m:t>
                    </m:r>
                  </m:oMath>
                </a14:m>
                <a:r>
                  <a:rPr lang="en-US" strike="sngStrike" dirty="0"/>
                  <a:t> there is an edge from </a:t>
                </a:r>
                <a14:m>
                  <m:oMath xmlns:m="http://schemas.openxmlformats.org/officeDocument/2006/math">
                    <m:sSub>
                      <m:sSubPr>
                        <m:ctrlPr>
                          <a:rPr lang="en-US" b="0" i="1" strike="sngStrike" smtClean="0">
                            <a:latin typeface="Cambria Math" panose="02040503050406030204" pitchFamily="18" charset="0"/>
                          </a:rPr>
                        </m:ctrlPr>
                      </m:sSubPr>
                      <m:e>
                        <m:r>
                          <a:rPr lang="en-US" b="0" i="1" strike="sngStrike" smtClean="0">
                            <a:latin typeface="Cambria Math" panose="02040503050406030204" pitchFamily="18" charset="0"/>
                          </a:rPr>
                          <m:t>𝑣</m:t>
                        </m:r>
                      </m:e>
                      <m:sub>
                        <m:r>
                          <a:rPr lang="en-US" b="0" i="1" strike="sngStrike" smtClean="0">
                            <a:latin typeface="Cambria Math" panose="02040503050406030204" pitchFamily="18" charset="0"/>
                          </a:rPr>
                          <m:t>𝑖</m:t>
                        </m:r>
                      </m:sub>
                    </m:sSub>
                  </m:oMath>
                </a14:m>
                <a:r>
                  <a:rPr lang="en-US" strike="sngStrike" dirty="0"/>
                  <a:t> to </a:t>
                </a:r>
                <a14:m>
                  <m:oMath xmlns:m="http://schemas.openxmlformats.org/officeDocument/2006/math">
                    <m:sSub>
                      <m:sSubPr>
                        <m:ctrlPr>
                          <a:rPr lang="en-US" b="0" i="1" strike="sngStrike" smtClean="0">
                            <a:latin typeface="Cambria Math" panose="02040503050406030204" pitchFamily="18" charset="0"/>
                          </a:rPr>
                        </m:ctrlPr>
                      </m:sSubPr>
                      <m:e>
                        <m:r>
                          <a:rPr lang="en-US" b="0" i="1" strike="sngStrike" smtClean="0">
                            <a:latin typeface="Cambria Math" panose="02040503050406030204" pitchFamily="18" charset="0"/>
                          </a:rPr>
                          <m:t>𝑣</m:t>
                        </m:r>
                      </m:e>
                      <m:sub>
                        <m:r>
                          <a:rPr lang="en-US" b="0" i="1" strike="sngStrike" smtClean="0">
                            <a:latin typeface="Cambria Math" panose="02040503050406030204" pitchFamily="18" charset="0"/>
                          </a:rPr>
                          <m:t>𝑖</m:t>
                        </m:r>
                        <m:r>
                          <a:rPr lang="en-US" b="0" i="1" strike="sngStrike" smtClean="0">
                            <a:latin typeface="Cambria Math" panose="02040503050406030204" pitchFamily="18" charset="0"/>
                          </a:rPr>
                          <m:t>+1</m:t>
                        </m:r>
                      </m:sub>
                    </m:sSub>
                    <m:r>
                      <a:rPr lang="en-US" b="0" i="1" strike="sngStrike" smtClean="0">
                        <a:latin typeface="Cambria Math" panose="02040503050406030204" pitchFamily="18" charset="0"/>
                      </a:rPr>
                      <m:t>. </m:t>
                    </m:r>
                    <m:r>
                      <a:rPr lang="en-US" b="0" i="0" strike="sngStrike" smtClean="0">
                        <a:latin typeface="Cambria Math" panose="02040503050406030204" pitchFamily="18" charset="0"/>
                      </a:rPr>
                      <m:t> </m:t>
                    </m:r>
                  </m:oMath>
                </a14:m>
                <a:r>
                  <a:rPr lang="en-US" strike="sngStrike" dirty="0"/>
                  <a:t> </a:t>
                </a:r>
              </a:p>
              <a:p>
                <a:pPr marL="0" indent="0">
                  <a:buNone/>
                </a:pPr>
                <a:r>
                  <a:rPr lang="en-US" strike="sngStrike" dirty="0"/>
                  <a:t>We discovered </a:t>
                </a:r>
                <a14:m>
                  <m:oMath xmlns:m="http://schemas.openxmlformats.org/officeDocument/2006/math">
                    <m:sSub>
                      <m:sSubPr>
                        <m:ctrlPr>
                          <a:rPr lang="en-US" b="0" i="1" strike="sngStrike" smtClean="0">
                            <a:latin typeface="Cambria Math" panose="02040503050406030204" pitchFamily="18" charset="0"/>
                          </a:rPr>
                        </m:ctrlPr>
                      </m:sSubPr>
                      <m:e>
                        <m:r>
                          <a:rPr lang="en-US" b="0" i="1" strike="sngStrike" smtClean="0">
                            <a:latin typeface="Cambria Math" panose="02040503050406030204" pitchFamily="18" charset="0"/>
                          </a:rPr>
                          <m:t>𝑣</m:t>
                        </m:r>
                      </m:e>
                      <m:sub>
                        <m:r>
                          <a:rPr lang="en-US" b="0" i="1" strike="sngStrike" smtClean="0">
                            <a:latin typeface="Cambria Math" panose="02040503050406030204" pitchFamily="18" charset="0"/>
                          </a:rPr>
                          <m:t>0</m:t>
                        </m:r>
                      </m:sub>
                    </m:sSub>
                  </m:oMath>
                </a14:m>
                <a:r>
                  <a:rPr lang="en-US" strike="sngStrike" dirty="0"/>
                  <a:t> first, so those will be tree edges.</a:t>
                </a:r>
              </a:p>
              <a:p>
                <a:pPr marL="0" indent="0">
                  <a:buNone/>
                </a:pPr>
                <a:r>
                  <a:rPr lang="en-US" dirty="0"/>
                  <a:t>When we get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dirty="0"/>
                  <a:t> it has an edge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but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is seen, so it must be a back edge.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r="-232" b="-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29502" y="3951324"/>
                <a:ext cx="11289637" cy="954107"/>
              </a:xfrm>
              <a:prstGeom prst="rect">
                <a:avLst/>
              </a:prstGeom>
              <a:solidFill>
                <a:schemeClr val="bg1"/>
              </a:solidFill>
            </p:spPr>
            <p:txBody>
              <a:bodyPr wrap="square" rtlCol="0">
                <a:spAutoFit/>
              </a:bodyPr>
              <a:lstStyle/>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𝑘</m:t>
                        </m:r>
                      </m:sub>
                    </m:sSub>
                  </m:oMath>
                </a14:m>
                <a:r>
                  <a:rPr lang="en-US" sz="2800" dirty="0"/>
                  <a:t> is reachable from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dirty="0"/>
                  <a:t> so we must reach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𝑘</m:t>
                        </m:r>
                      </m:sub>
                    </m:sSub>
                  </m:oMath>
                </a14:m>
                <a:r>
                  <a:rPr lang="en-US" sz="2800" dirty="0"/>
                  <a:t> before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dirty="0"/>
                  <a:t> comes off the stack.</a:t>
                </a:r>
              </a:p>
              <a:p>
                <a:r>
                  <a:rPr lang="en-US" sz="2800" dirty="0"/>
                  <a:t> </a:t>
                </a:r>
              </a:p>
            </p:txBody>
          </p:sp>
        </mc:Choice>
        <mc:Fallback xmlns="">
          <p:sp>
            <p:nvSpPr>
              <p:cNvPr id="4" name="TextBox 3"/>
              <p:cNvSpPr txBox="1">
                <a:spLocks noRot="1" noChangeAspect="1" noMove="1" noResize="1" noEditPoints="1" noAdjustHandles="1" noChangeArrowheads="1" noChangeShapeType="1" noTextEdit="1"/>
              </p:cNvSpPr>
              <p:nvPr/>
            </p:nvSpPr>
            <p:spPr>
              <a:xfrm>
                <a:off x="429502" y="3951324"/>
                <a:ext cx="11289637" cy="954107"/>
              </a:xfrm>
              <a:prstGeom prst="rect">
                <a:avLst/>
              </a:prstGeom>
              <a:blipFill>
                <a:blip r:embed="rId3"/>
                <a:stretch>
                  <a:fillRect t="-6369"/>
                </a:stretch>
              </a:blipFill>
            </p:spPr>
            <p:txBody>
              <a:bodyPr/>
              <a:lstStyle/>
              <a:p>
                <a:r>
                  <a:rPr lang="en-US">
                    <a:noFill/>
                  </a:rPr>
                  <a:t> </a:t>
                </a:r>
              </a:p>
            </p:txBody>
          </p:sp>
        </mc:Fallback>
      </mc:AlternateContent>
    </p:spTree>
    <p:extLst>
      <p:ext uri="{BB962C8B-B14F-4D97-AF65-F5344CB8AC3E}">
        <p14:creationId xmlns:p14="http://schemas.microsoft.com/office/powerpoint/2010/main" val="371284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Rectangle 3"/>
          <p:cNvSpPr/>
          <p:nvPr/>
        </p:nvSpPr>
        <p:spPr>
          <a:xfrm>
            <a:off x="495300" y="4851400"/>
            <a:ext cx="11366500" cy="15748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t>A directed graph has a back edge if and only if it has a cycle.</a:t>
            </a:r>
          </a:p>
        </p:txBody>
      </p:sp>
      <p:sp>
        <p:nvSpPr>
          <p:cNvPr id="5" name="Rectangle 4"/>
          <p:cNvSpPr/>
          <p:nvPr/>
        </p:nvSpPr>
        <p:spPr>
          <a:xfrm>
            <a:off x="495300" y="4851400"/>
            <a:ext cx="11366500" cy="5588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Back Edge Characterization</a:t>
            </a:r>
          </a:p>
        </p:txBody>
      </p:sp>
      <mc:AlternateContent xmlns:mc="http://schemas.openxmlformats.org/markup-compatibility/2006" xmlns:a14="http://schemas.microsoft.com/office/drawing/2010/main">
        <mc:Choice Requires="a14">
          <p:sp>
            <p:nvSpPr>
              <p:cNvPr id="6" name="Rectangle 5"/>
              <p:cNvSpPr/>
              <p:nvPr/>
            </p:nvSpPr>
            <p:spPr>
              <a:xfrm>
                <a:off x="342900" y="1879600"/>
                <a:ext cx="11645900" cy="14605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latin typeface="Courier New" panose="02070309020205020404" pitchFamily="49" charset="0"/>
                    <a:cs typeface="Courier New" panose="02070309020205020404" pitchFamily="49" charset="0"/>
                  </a:rPr>
                  <a:t>DFS(v)</a:t>
                </a:r>
                <a:r>
                  <a:rPr lang="en-US" sz="3600" dirty="0"/>
                  <a:t> finds exactly the (unseen) vertices reachable from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oMath>
                </a14:m>
                <a:r>
                  <a:rPr lang="en-US" sz="3600" dirty="0"/>
                  <a:t> </a:t>
                </a:r>
              </a:p>
            </p:txBody>
          </p:sp>
        </mc:Choice>
        <mc:Fallback xmlns="">
          <p:sp>
            <p:nvSpPr>
              <p:cNvPr id="6" name="Rectangle 5"/>
              <p:cNvSpPr>
                <a:spLocks noRot="1" noChangeAspect="1" noMove="1" noResize="1" noEditPoints="1" noAdjustHandles="1" noChangeArrowheads="1" noChangeShapeType="1" noTextEdit="1"/>
              </p:cNvSpPr>
              <p:nvPr/>
            </p:nvSpPr>
            <p:spPr>
              <a:xfrm>
                <a:off x="342900" y="1879600"/>
                <a:ext cx="11645900" cy="1460500"/>
              </a:xfrm>
              <a:prstGeom prst="rect">
                <a:avLst/>
              </a:prstGeom>
              <a:blipFill>
                <a:blip r:embed="rId2"/>
                <a:stretch>
                  <a:fillRect l="-627" b="-6173"/>
                </a:stretch>
              </a:blipFill>
              <a:ln>
                <a:solidFill>
                  <a:schemeClr val="tx1"/>
                </a:solidFill>
              </a:ln>
            </p:spPr>
            <p:txBody>
              <a:bodyPr/>
              <a:lstStyle/>
              <a:p>
                <a:r>
                  <a:rPr lang="en-US">
                    <a:noFill/>
                  </a:rPr>
                  <a:t> </a:t>
                </a:r>
              </a:p>
            </p:txBody>
          </p:sp>
        </mc:Fallback>
      </mc:AlternateContent>
      <p:sp>
        <p:nvSpPr>
          <p:cNvPr id="7" name="Rectangle 6"/>
          <p:cNvSpPr/>
          <p:nvPr/>
        </p:nvSpPr>
        <p:spPr>
          <a:xfrm>
            <a:off x="342900" y="1879600"/>
            <a:ext cx="11645900" cy="5460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DFS discovery</a:t>
            </a:r>
          </a:p>
        </p:txBody>
      </p:sp>
    </p:spTree>
    <p:extLst>
      <p:ext uri="{BB962C8B-B14F-4D97-AF65-F5344CB8AC3E}">
        <p14:creationId xmlns:p14="http://schemas.microsoft.com/office/powerpoint/2010/main" val="792538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29259" cy="1325563"/>
          </a:xfrm>
        </p:spPr>
        <p:txBody>
          <a:bodyPr/>
          <a:lstStyle/>
          <a:p>
            <a:r>
              <a:rPr lang="en-US" dirty="0"/>
              <a:t>Edge Classification (for DFS on directed graphs)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a:t>Edge type</a:t>
                          </a:r>
                        </a:p>
                      </a:txBody>
                      <a:tcPr/>
                    </a:tc>
                    <a:tc>
                      <a:txBody>
                        <a:bodyPr/>
                        <a:lstStyle/>
                        <a:p>
                          <a:r>
                            <a:rPr lang="en-US" dirty="0"/>
                            <a:t>Definition</a:t>
                          </a:r>
                        </a:p>
                      </a:txBody>
                      <a:tcPr/>
                    </a:tc>
                    <a:tc>
                      <a:txBody>
                        <a:bodyPr/>
                        <a:lstStyle/>
                        <a:p>
                          <a:r>
                            <a:rPr lang="en-US" dirty="0"/>
                            <a:t>When</a:t>
                          </a:r>
                          <a:r>
                            <a:rPr lang="en-US" baseline="0" dirty="0"/>
                            <a:t> is </a:t>
                          </a:r>
                          <a14:m>
                            <m:oMath xmlns:m="http://schemas.openxmlformats.org/officeDocument/2006/math">
                              <m:r>
                                <a:rPr lang="en-US" b="1" i="1" baseline="0" smtClean="0">
                                  <a:latin typeface="Cambria Math" panose="02040503050406030204" pitchFamily="18" charset="0"/>
                                </a:rPr>
                                <m:t>(</m:t>
                              </m:r>
                              <m:r>
                                <a:rPr lang="en-US" b="1" i="1" baseline="0" smtClean="0">
                                  <a:latin typeface="Cambria Math" panose="02040503050406030204" pitchFamily="18" charset="0"/>
                                </a:rPr>
                                <m:t>𝒖</m:t>
                              </m:r>
                              <m:r>
                                <a:rPr lang="en-US" b="1" i="1" baseline="0" smtClean="0">
                                  <a:latin typeface="Cambria Math" panose="02040503050406030204" pitchFamily="18" charset="0"/>
                                </a:rPr>
                                <m:t>,</m:t>
                              </m:r>
                              <m:r>
                                <a:rPr lang="en-US" b="1" i="1" baseline="0" smtClean="0">
                                  <a:latin typeface="Cambria Math" panose="02040503050406030204" pitchFamily="18" charset="0"/>
                                </a:rPr>
                                <m:t>𝒗</m:t>
                              </m:r>
                              <m:r>
                                <a:rPr lang="en-US" b="1" i="1" baseline="0" smtClean="0">
                                  <a:latin typeface="Cambria Math" panose="02040503050406030204" pitchFamily="18" charset="0"/>
                                </a:rPr>
                                <m:t>)</m:t>
                              </m:r>
                            </m:oMath>
                          </a14:m>
                          <a:r>
                            <a:rPr lang="en-US" dirty="0"/>
                            <a:t> that edge type?</a:t>
                          </a:r>
                        </a:p>
                      </a:txBody>
                      <a:tcPr/>
                    </a:tc>
                    <a:extLst>
                      <a:ext uri="{0D108BD9-81ED-4DB2-BD59-A6C34878D82A}">
                        <a16:rowId xmlns:a16="http://schemas.microsoft.com/office/drawing/2014/main" val="3125723415"/>
                      </a:ext>
                    </a:extLst>
                  </a:tr>
                  <a:tr h="370840">
                    <a:tc>
                      <a:txBody>
                        <a:bodyPr/>
                        <a:lstStyle/>
                        <a:p>
                          <a:r>
                            <a:rPr lang="en-US" dirty="0"/>
                            <a:t>Tree</a:t>
                          </a:r>
                        </a:p>
                      </a:txBody>
                      <a:tcPr/>
                    </a:tc>
                    <a:tc>
                      <a:txBody>
                        <a:bodyPr/>
                        <a:lstStyle/>
                        <a:p>
                          <a:r>
                            <a:rPr lang="en-US" dirty="0"/>
                            <a:t>Edges forming</a:t>
                          </a:r>
                          <a:r>
                            <a:rPr lang="en-US" baseline="0" dirty="0"/>
                            <a:t> the DFS tree (or forest).</a:t>
                          </a:r>
                          <a:endParaRPr lang="en-US" dirty="0"/>
                        </a:p>
                      </a:txBody>
                      <a:tcPr/>
                    </a:tc>
                    <a:tc>
                      <a:txBody>
                        <a:bodyPr/>
                        <a:lstStyle/>
                        <a:p>
                          <a14:m>
                            <m:oMath xmlns:m="http://schemas.openxmlformats.org/officeDocument/2006/math">
                              <m:r>
                                <a:rPr lang="en-US" b="0" i="1" smtClean="0">
                                  <a:latin typeface="Cambria Math" panose="02040503050406030204" pitchFamily="18" charset="0"/>
                                </a:rPr>
                                <m:t>𝑣</m:t>
                              </m:r>
                            </m:oMath>
                          </a14:m>
                          <a:r>
                            <a:rPr lang="en-US" dirty="0"/>
                            <a:t> was not seen before we processed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1339907078"/>
                      </a:ext>
                    </a:extLst>
                  </a:tr>
                  <a:tr h="370840">
                    <a:tc>
                      <a:txBody>
                        <a:bodyPr/>
                        <a:lstStyle/>
                        <a:p>
                          <a:r>
                            <a:rPr lang="en-US" dirty="0"/>
                            <a:t>Forward</a:t>
                          </a:r>
                        </a:p>
                      </a:txBody>
                      <a:tcPr/>
                    </a:tc>
                    <a:tc>
                      <a:txBody>
                        <a:bodyPr/>
                        <a:lstStyle/>
                        <a:p>
                          <a:r>
                            <a:rPr lang="en-US" dirty="0"/>
                            <a:t>From ancestor to descendant in tree.</a:t>
                          </a:r>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a:t>
                          </a:r>
                          <a:r>
                            <a:rPr lang="en-US" baseline="0" dirty="0">
                              <a:latin typeface="+mn-lt"/>
                              <a:cs typeface="Courier New" panose="02070309020205020404" pitchFamily="49" charset="0"/>
                            </a:rPr>
                            <a:t>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78802826"/>
                      </a:ext>
                    </a:extLst>
                  </a:tr>
                  <a:tr h="370840">
                    <a:tc>
                      <a:txBody>
                        <a:bodyPr/>
                        <a:lstStyle/>
                        <a:p>
                          <a:r>
                            <a:rPr lang="en-US" dirty="0"/>
                            <a:t>Back</a:t>
                          </a:r>
                        </a:p>
                      </a:txBody>
                      <a:tcPr/>
                    </a:tc>
                    <a:tc>
                      <a:txBody>
                        <a:bodyPr/>
                        <a:lstStyle/>
                        <a:p>
                          <a:r>
                            <a:rPr lang="en-US" dirty="0"/>
                            <a:t>From descendant to</a:t>
                          </a:r>
                          <a:r>
                            <a:rPr lang="en-US" baseline="0" dirty="0"/>
                            <a:t> ancestor in tree.</a:t>
                          </a:r>
                          <a:endParaRPr lang="en-US" dirty="0"/>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22694796"/>
                      </a:ext>
                    </a:extLst>
                  </a:tr>
                  <a:tr h="370840">
                    <a:tc>
                      <a:txBody>
                        <a:bodyPr/>
                        <a:lstStyle/>
                        <a:p>
                          <a:r>
                            <a:rPr lang="en-US" dirty="0"/>
                            <a:t>Cross</a:t>
                          </a:r>
                        </a:p>
                      </a:txBody>
                      <a:tcPr/>
                    </a:tc>
                    <a:tc>
                      <a:txBody>
                        <a:bodyPr/>
                        <a:lstStyle/>
                        <a:p>
                          <a:r>
                            <a:rPr lang="en-US" dirty="0"/>
                            <a:t>Edges</a:t>
                          </a:r>
                          <a:r>
                            <a:rPr lang="en-US" baseline="0" dirty="0"/>
                            <a:t> going between vertices without an ancestor relationship.</a:t>
                          </a:r>
                          <a:endParaRPr lang="en-US" dirty="0"/>
                        </a:p>
                      </a:txBody>
                      <a:tcPr/>
                    </a:tc>
                    <a:tc>
                      <a:txBody>
                        <a:bodyPr/>
                        <a:lstStyle/>
                        <a:p>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have not been seen, and</a:t>
                          </a:r>
                          <a:br>
                            <a:rPr lang="en-US" dirty="0"/>
                          </a:b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91357"/>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094812094"/>
                  </p:ext>
                </p:extLst>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smtClean="0"/>
                            <a:t>Edge type</a:t>
                          </a:r>
                          <a:endParaRPr lang="en-US" dirty="0"/>
                        </a:p>
                      </a:txBody>
                      <a:tcPr/>
                    </a:tc>
                    <a:tc>
                      <a:txBody>
                        <a:bodyPr/>
                        <a:lstStyle/>
                        <a:p>
                          <a:r>
                            <a:rPr lang="en-US" dirty="0" smtClean="0"/>
                            <a:t>Definition</a:t>
                          </a:r>
                          <a:endParaRPr lang="en-US" dirty="0"/>
                        </a:p>
                      </a:txBody>
                      <a:tcPr/>
                    </a:tc>
                    <a:tc>
                      <a:txBody>
                        <a:bodyPr/>
                        <a:lstStyle/>
                        <a:p>
                          <a:endParaRPr lang="en-US"/>
                        </a:p>
                      </a:txBody>
                      <a:tcPr>
                        <a:blipFill>
                          <a:blip r:embed="rId2"/>
                          <a:stretch>
                            <a:fillRect l="-130013" t="-8197" r="-647" b="-642623"/>
                          </a:stretch>
                        </a:blipFill>
                      </a:tcPr>
                    </a:tc>
                    <a:extLst>
                      <a:ext uri="{0D108BD9-81ED-4DB2-BD59-A6C34878D82A}">
                        <a16:rowId xmlns:a16="http://schemas.microsoft.com/office/drawing/2014/main" val="3125723415"/>
                      </a:ext>
                    </a:extLst>
                  </a:tr>
                  <a:tr h="370840">
                    <a:tc>
                      <a:txBody>
                        <a:bodyPr/>
                        <a:lstStyle/>
                        <a:p>
                          <a:r>
                            <a:rPr lang="en-US" dirty="0" smtClean="0"/>
                            <a:t>Tree</a:t>
                          </a:r>
                          <a:endParaRPr lang="en-US" dirty="0"/>
                        </a:p>
                      </a:txBody>
                      <a:tcPr/>
                    </a:tc>
                    <a:tc>
                      <a:txBody>
                        <a:bodyPr/>
                        <a:lstStyle/>
                        <a:p>
                          <a:r>
                            <a:rPr lang="en-US" dirty="0" smtClean="0"/>
                            <a:t>Edges forming</a:t>
                          </a:r>
                          <a:r>
                            <a:rPr lang="en-US" baseline="0" dirty="0" smtClean="0"/>
                            <a:t> the DFS tree (or forest).</a:t>
                          </a:r>
                          <a:endParaRPr lang="en-US" dirty="0"/>
                        </a:p>
                      </a:txBody>
                      <a:tcPr/>
                    </a:tc>
                    <a:tc>
                      <a:txBody>
                        <a:bodyPr/>
                        <a:lstStyle/>
                        <a:p>
                          <a:endParaRPr lang="en-US"/>
                        </a:p>
                      </a:txBody>
                      <a:tcPr>
                        <a:blipFill>
                          <a:blip r:embed="rId2"/>
                          <a:stretch>
                            <a:fillRect l="-130013" t="-108197" r="-647" b="-542623"/>
                          </a:stretch>
                        </a:blipFill>
                      </a:tcPr>
                    </a:tc>
                    <a:extLst>
                      <a:ext uri="{0D108BD9-81ED-4DB2-BD59-A6C34878D82A}">
                        <a16:rowId xmlns:a16="http://schemas.microsoft.com/office/drawing/2014/main" val="1339907078"/>
                      </a:ext>
                    </a:extLst>
                  </a:tr>
                  <a:tr h="640080">
                    <a:tc>
                      <a:txBody>
                        <a:bodyPr/>
                        <a:lstStyle/>
                        <a:p>
                          <a:r>
                            <a:rPr lang="en-US" dirty="0" smtClean="0"/>
                            <a:t>Forward</a:t>
                          </a:r>
                          <a:endParaRPr lang="en-US" dirty="0"/>
                        </a:p>
                      </a:txBody>
                      <a:tcPr/>
                    </a:tc>
                    <a:tc>
                      <a:txBody>
                        <a:bodyPr/>
                        <a:lstStyle/>
                        <a:p>
                          <a:r>
                            <a:rPr lang="en-US" dirty="0" smtClean="0"/>
                            <a:t>From ancestor to descendant in tree.</a:t>
                          </a:r>
                          <a:endParaRPr lang="en-US" dirty="0"/>
                        </a:p>
                      </a:txBody>
                      <a:tcPr/>
                    </a:tc>
                    <a:tc>
                      <a:txBody>
                        <a:bodyPr/>
                        <a:lstStyle/>
                        <a:p>
                          <a:endParaRPr lang="en-US"/>
                        </a:p>
                      </a:txBody>
                      <a:tcPr>
                        <a:blipFill>
                          <a:blip r:embed="rId2"/>
                          <a:stretch>
                            <a:fillRect l="-130013" t="-120952" r="-647" b="-215238"/>
                          </a:stretch>
                        </a:blipFill>
                      </a:tcPr>
                    </a:tc>
                    <a:extLst>
                      <a:ext uri="{0D108BD9-81ED-4DB2-BD59-A6C34878D82A}">
                        <a16:rowId xmlns:a16="http://schemas.microsoft.com/office/drawing/2014/main" val="978802826"/>
                      </a:ext>
                    </a:extLst>
                  </a:tr>
                  <a:tr h="640080">
                    <a:tc>
                      <a:txBody>
                        <a:bodyPr/>
                        <a:lstStyle/>
                        <a:p>
                          <a:r>
                            <a:rPr lang="en-US" dirty="0" smtClean="0"/>
                            <a:t>Back</a:t>
                          </a:r>
                          <a:endParaRPr lang="en-US" dirty="0"/>
                        </a:p>
                      </a:txBody>
                      <a:tcPr/>
                    </a:tc>
                    <a:tc>
                      <a:txBody>
                        <a:bodyPr/>
                        <a:lstStyle/>
                        <a:p>
                          <a:r>
                            <a:rPr lang="en-US" dirty="0" smtClean="0"/>
                            <a:t>From descendant to</a:t>
                          </a:r>
                          <a:r>
                            <a:rPr lang="en-US" baseline="0" dirty="0" smtClean="0"/>
                            <a:t> ancestor in tree.</a:t>
                          </a:r>
                          <a:endParaRPr lang="en-US" dirty="0"/>
                        </a:p>
                      </a:txBody>
                      <a:tcPr/>
                    </a:tc>
                    <a:tc>
                      <a:txBody>
                        <a:bodyPr/>
                        <a:lstStyle/>
                        <a:p>
                          <a:endParaRPr lang="en-US"/>
                        </a:p>
                      </a:txBody>
                      <a:tcPr>
                        <a:blipFill>
                          <a:blip r:embed="rId2"/>
                          <a:stretch>
                            <a:fillRect l="-130013" t="-218868" r="-647" b="-113208"/>
                          </a:stretch>
                        </a:blipFill>
                      </a:tcPr>
                    </a:tc>
                    <a:extLst>
                      <a:ext uri="{0D108BD9-81ED-4DB2-BD59-A6C34878D82A}">
                        <a16:rowId xmlns:a16="http://schemas.microsoft.com/office/drawing/2014/main" val="1022694796"/>
                      </a:ext>
                    </a:extLst>
                  </a:tr>
                  <a:tr h="640080">
                    <a:tc>
                      <a:txBody>
                        <a:bodyPr/>
                        <a:lstStyle/>
                        <a:p>
                          <a:r>
                            <a:rPr lang="en-US" dirty="0" smtClean="0"/>
                            <a:t>Cross</a:t>
                          </a:r>
                          <a:endParaRPr lang="en-US" dirty="0"/>
                        </a:p>
                      </a:txBody>
                      <a:tcPr/>
                    </a:tc>
                    <a:tc>
                      <a:txBody>
                        <a:bodyPr/>
                        <a:lstStyle/>
                        <a:p>
                          <a:r>
                            <a:rPr lang="en-US" dirty="0" smtClean="0"/>
                            <a:t>Edges</a:t>
                          </a:r>
                          <a:r>
                            <a:rPr lang="en-US" baseline="0" dirty="0" smtClean="0"/>
                            <a:t> going between vertices without an ancestor relationship.</a:t>
                          </a:r>
                          <a:endParaRPr lang="en-US" dirty="0"/>
                        </a:p>
                      </a:txBody>
                      <a:tcPr/>
                    </a:tc>
                    <a:tc>
                      <a:txBody>
                        <a:bodyPr/>
                        <a:lstStyle/>
                        <a:p>
                          <a:endParaRPr lang="en-US"/>
                        </a:p>
                      </a:txBody>
                      <a:tcPr>
                        <a:blipFill>
                          <a:blip r:embed="rId2"/>
                          <a:stretch>
                            <a:fillRect l="-130013" t="-321905" r="-647" b="-14286"/>
                          </a:stretch>
                        </a:blipFill>
                      </a:tcPr>
                    </a:tc>
                    <a:extLst>
                      <a:ext uri="{0D108BD9-81ED-4DB2-BD59-A6C34878D82A}">
                        <a16:rowId xmlns:a16="http://schemas.microsoft.com/office/drawing/2014/main" val="12491357"/>
                      </a:ext>
                    </a:extLst>
                  </a:tr>
                </a:tbl>
              </a:graphicData>
            </a:graphic>
          </p:graphicFrame>
        </mc:Fallback>
      </mc:AlternateContent>
      <p:sp>
        <p:nvSpPr>
          <p:cNvPr id="5" name="TextBox 4"/>
          <p:cNvSpPr txBox="1"/>
          <p:nvPr/>
        </p:nvSpPr>
        <p:spPr>
          <a:xfrm>
            <a:off x="1325526" y="4671237"/>
            <a:ext cx="9767776" cy="1200329"/>
          </a:xfrm>
          <a:prstGeom prst="rect">
            <a:avLst/>
          </a:prstGeom>
          <a:noFill/>
        </p:spPr>
        <p:txBody>
          <a:bodyPr wrap="square" rtlCol="0">
            <a:spAutoFit/>
          </a:bodyPr>
          <a:lstStyle/>
          <a:p>
            <a:r>
              <a:rPr lang="en-US" dirty="0"/>
              <a:t>The third column doesn’t look like it encompasses all possibilities.</a:t>
            </a:r>
          </a:p>
          <a:p>
            <a:r>
              <a:rPr lang="en-US" dirty="0"/>
              <a:t>It does – the fact that we’re using a stack limits the possibilities:</a:t>
            </a:r>
          </a:p>
          <a:p>
            <a:r>
              <a:rPr lang="en-US" dirty="0"/>
              <a:t>	e.g.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t> is impossible.</a:t>
            </a:r>
          </a:p>
          <a:p>
            <a:r>
              <a:rPr lang="en-US" dirty="0"/>
              <a:t>And the rules of the algorithm eliminate some other possibilities. </a:t>
            </a:r>
          </a:p>
        </p:txBody>
      </p:sp>
    </p:spTree>
    <p:extLst>
      <p:ext uri="{BB962C8B-B14F-4D97-AF65-F5344CB8AC3E}">
        <p14:creationId xmlns:p14="http://schemas.microsoft.com/office/powerpoint/2010/main" val="1475768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3A66-BC6D-4162-B90E-3BA5DEC8572B}"/>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0CE4F22C-663C-4762-AE3A-F6D9DDF37A80}"/>
              </a:ext>
            </a:extLst>
          </p:cNvPr>
          <p:cNvSpPr>
            <a:spLocks noGrp="1"/>
          </p:cNvSpPr>
          <p:nvPr>
            <p:ph idx="1"/>
          </p:nvPr>
        </p:nvSpPr>
        <p:spPr>
          <a:xfrm>
            <a:off x="575240" y="1463857"/>
            <a:ext cx="11187258" cy="5233034"/>
          </a:xfrm>
        </p:spPr>
        <p:txBody>
          <a:bodyPr>
            <a:normAutofit/>
          </a:bodyPr>
          <a:lstStyle/>
          <a:p>
            <a:r>
              <a:rPr lang="en-US" dirty="0"/>
              <a:t>HW1 is due tonight.</a:t>
            </a:r>
          </a:p>
          <a:p>
            <a:pPr lvl="1"/>
            <a:r>
              <a:rPr lang="en-US" dirty="0"/>
              <a:t>Remember that there is a separate submission box for each problem; give yourself more time to submit.</a:t>
            </a:r>
          </a:p>
          <a:p>
            <a:r>
              <a:rPr lang="en-US" dirty="0"/>
              <a:t>HW2 is going to go up on the webpage this evening, due in a week.</a:t>
            </a:r>
          </a:p>
          <a:p>
            <a:r>
              <a:rPr lang="en-US" dirty="0"/>
              <a:t>HW2 (and every homework after) will have two resubmission slots for any problems from prior </a:t>
            </a:r>
            <a:r>
              <a:rPr lang="en-US" dirty="0" err="1"/>
              <a:t>homeworks</a:t>
            </a:r>
            <a:r>
              <a:rPr lang="en-US" dirty="0"/>
              <a:t>.</a:t>
            </a:r>
          </a:p>
          <a:p>
            <a:pPr lvl="1"/>
            <a:r>
              <a:rPr lang="en-US" dirty="0"/>
              <a:t>No limit on resubs per problem, except the total number of slots.</a:t>
            </a:r>
          </a:p>
          <a:p>
            <a:pPr lvl="1"/>
            <a:r>
              <a:rPr lang="en-US" dirty="0"/>
              <a:t>Resubmissions count with the </a:t>
            </a:r>
            <a:r>
              <a:rPr lang="en-US" dirty="0" err="1"/>
              <a:t>hw</a:t>
            </a:r>
            <a:r>
              <a:rPr lang="en-US" dirty="0"/>
              <a:t> on which the problem </a:t>
            </a:r>
            <a:r>
              <a:rPr lang="en-US" b="1" dirty="0"/>
              <a:t>originally</a:t>
            </a:r>
            <a:r>
              <a:rPr lang="en-US" dirty="0"/>
              <a:t> appeared.</a:t>
            </a:r>
          </a:p>
          <a:p>
            <a:r>
              <a:rPr lang="en-US" dirty="0"/>
              <a:t>Programming questions use resubmission slots when you tell us, but you’re welcome to upload new test code whenever.</a:t>
            </a:r>
          </a:p>
        </p:txBody>
      </p:sp>
    </p:spTree>
    <p:extLst>
      <p:ext uri="{BB962C8B-B14F-4D97-AF65-F5344CB8AC3E}">
        <p14:creationId xmlns:p14="http://schemas.microsoft.com/office/powerpoint/2010/main" val="3132779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D1CC-ADDF-4892-A796-B9138698900F}"/>
              </a:ext>
            </a:extLst>
          </p:cNvPr>
          <p:cNvSpPr>
            <a:spLocks noGrp="1"/>
          </p:cNvSpPr>
          <p:nvPr>
            <p:ph type="title"/>
          </p:nvPr>
        </p:nvSpPr>
        <p:spPr/>
        <p:txBody>
          <a:bodyPr/>
          <a:lstStyle/>
          <a:p>
            <a:r>
              <a:rPr lang="en-US" dirty="0"/>
              <a:t>BFS/DFS caveats and cautions</a:t>
            </a:r>
          </a:p>
        </p:txBody>
      </p:sp>
      <p:sp>
        <p:nvSpPr>
          <p:cNvPr id="3" name="Content Placeholder 2">
            <a:extLst>
              <a:ext uri="{FF2B5EF4-FFF2-40B4-BE49-F238E27FC236}">
                <a16:creationId xmlns:a16="http://schemas.microsoft.com/office/drawing/2014/main" id="{362443AB-8707-488C-AFF8-642BE3C9D99E}"/>
              </a:ext>
            </a:extLst>
          </p:cNvPr>
          <p:cNvSpPr>
            <a:spLocks noGrp="1"/>
          </p:cNvSpPr>
          <p:nvPr>
            <p:ph idx="1"/>
          </p:nvPr>
        </p:nvSpPr>
        <p:spPr/>
        <p:txBody>
          <a:bodyPr/>
          <a:lstStyle/>
          <a:p>
            <a:r>
              <a:rPr lang="en-US" dirty="0"/>
              <a:t>Edge classifications are different for directed graphs and undirected graphs.</a:t>
            </a:r>
          </a:p>
          <a:p>
            <a:endParaRPr lang="en-US" dirty="0"/>
          </a:p>
          <a:p>
            <a:r>
              <a:rPr lang="en-US" dirty="0"/>
              <a:t>DFS in undirected graphs don’t have cross edges.</a:t>
            </a:r>
          </a:p>
          <a:p>
            <a:r>
              <a:rPr lang="en-US" dirty="0"/>
              <a:t>BFS in directed graphs can have edges skipping levels (only as back edges, skipping levels up though!)</a:t>
            </a:r>
          </a:p>
          <a:p>
            <a:endParaRPr lang="en-US" dirty="0"/>
          </a:p>
          <a:p>
            <a:r>
              <a:rPr lang="en-US" dirty="0"/>
              <a:t>By doing some extra bookkeeping and understanding what the search was doing anyway (e.g., by classifying edges) we found new applications of BFS and DFS.</a:t>
            </a:r>
          </a:p>
        </p:txBody>
      </p:sp>
    </p:spTree>
    <p:extLst>
      <p:ext uri="{BB962C8B-B14F-4D97-AF65-F5344CB8AC3E}">
        <p14:creationId xmlns:p14="http://schemas.microsoft.com/office/powerpoint/2010/main" val="109048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DE96-D261-4BCE-913F-AED3FF89685B}"/>
              </a:ext>
            </a:extLst>
          </p:cNvPr>
          <p:cNvSpPr>
            <a:spLocks noGrp="1"/>
          </p:cNvSpPr>
          <p:nvPr>
            <p:ph type="title"/>
          </p:nvPr>
        </p:nvSpPr>
        <p:spPr/>
        <p:txBody>
          <a:bodyPr/>
          <a:lstStyle/>
          <a:p>
            <a:r>
              <a:rPr lang="en-US" dirty="0"/>
              <a:t>Summary – Graph Search Applications</a:t>
            </a:r>
          </a:p>
        </p:txBody>
      </p:sp>
      <p:sp>
        <p:nvSpPr>
          <p:cNvPr id="4" name="Text Placeholder 3">
            <a:extLst>
              <a:ext uri="{FF2B5EF4-FFF2-40B4-BE49-F238E27FC236}">
                <a16:creationId xmlns:a16="http://schemas.microsoft.com/office/drawing/2014/main" id="{A00F8131-FC47-44FC-8621-4360CAD0DE14}"/>
              </a:ext>
            </a:extLst>
          </p:cNvPr>
          <p:cNvSpPr>
            <a:spLocks noGrp="1"/>
          </p:cNvSpPr>
          <p:nvPr>
            <p:ph type="body" idx="1"/>
          </p:nvPr>
        </p:nvSpPr>
        <p:spPr/>
        <p:txBody>
          <a:bodyPr/>
          <a:lstStyle/>
          <a:p>
            <a:r>
              <a:rPr lang="en-US" dirty="0"/>
              <a:t>BFS</a:t>
            </a:r>
          </a:p>
        </p:txBody>
      </p:sp>
      <p:sp>
        <p:nvSpPr>
          <p:cNvPr id="5" name="Content Placeholder 4">
            <a:extLst>
              <a:ext uri="{FF2B5EF4-FFF2-40B4-BE49-F238E27FC236}">
                <a16:creationId xmlns:a16="http://schemas.microsoft.com/office/drawing/2014/main" id="{130C76A6-6A9A-449E-96B0-BB08EBD7B20B}"/>
              </a:ext>
            </a:extLst>
          </p:cNvPr>
          <p:cNvSpPr>
            <a:spLocks noGrp="1"/>
          </p:cNvSpPr>
          <p:nvPr>
            <p:ph sz="half" idx="13"/>
          </p:nvPr>
        </p:nvSpPr>
        <p:spPr>
          <a:xfrm>
            <a:off x="584218" y="2096447"/>
            <a:ext cx="5397689" cy="2405704"/>
          </a:xfrm>
        </p:spPr>
        <p:txBody>
          <a:bodyPr/>
          <a:lstStyle/>
          <a:p>
            <a:r>
              <a:rPr lang="en-US" dirty="0"/>
              <a:t>Shortest Paths (unweighted) graphs)</a:t>
            </a:r>
          </a:p>
          <a:p>
            <a:endParaRPr lang="en-US" dirty="0"/>
          </a:p>
          <a:p>
            <a:endParaRPr lang="en-US" dirty="0"/>
          </a:p>
        </p:txBody>
      </p:sp>
      <p:sp>
        <p:nvSpPr>
          <p:cNvPr id="6" name="Text Placeholder 5">
            <a:extLst>
              <a:ext uri="{FF2B5EF4-FFF2-40B4-BE49-F238E27FC236}">
                <a16:creationId xmlns:a16="http://schemas.microsoft.com/office/drawing/2014/main" id="{904B658D-DF9E-44CF-BD18-735A841A2917}"/>
              </a:ext>
            </a:extLst>
          </p:cNvPr>
          <p:cNvSpPr>
            <a:spLocks noGrp="1"/>
          </p:cNvSpPr>
          <p:nvPr>
            <p:ph type="body" idx="14"/>
          </p:nvPr>
        </p:nvSpPr>
        <p:spPr/>
        <p:txBody>
          <a:bodyPr/>
          <a:lstStyle/>
          <a:p>
            <a:r>
              <a:rPr lang="en-US" dirty="0" err="1"/>
              <a:t>dfs</a:t>
            </a:r>
            <a:endParaRPr lang="en-US" dirty="0"/>
          </a:p>
        </p:txBody>
      </p:sp>
      <p:sp>
        <p:nvSpPr>
          <p:cNvPr id="7" name="Content Placeholder 6">
            <a:extLst>
              <a:ext uri="{FF2B5EF4-FFF2-40B4-BE49-F238E27FC236}">
                <a16:creationId xmlns:a16="http://schemas.microsoft.com/office/drawing/2014/main" id="{723FC083-B0BB-47CC-85DE-E485B1AA1402}"/>
              </a:ext>
            </a:extLst>
          </p:cNvPr>
          <p:cNvSpPr>
            <a:spLocks noGrp="1"/>
          </p:cNvSpPr>
          <p:nvPr>
            <p:ph sz="half" idx="15"/>
          </p:nvPr>
        </p:nvSpPr>
        <p:spPr>
          <a:xfrm>
            <a:off x="6364809" y="2096447"/>
            <a:ext cx="5397689" cy="2323154"/>
          </a:xfrm>
        </p:spPr>
        <p:txBody>
          <a:bodyPr/>
          <a:lstStyle/>
          <a:p>
            <a:r>
              <a:rPr lang="en-US" dirty="0"/>
              <a:t>Cycle detection (directed graphs)</a:t>
            </a:r>
          </a:p>
          <a:p>
            <a:r>
              <a:rPr lang="en-US" dirty="0"/>
              <a:t>Topological sort</a:t>
            </a:r>
          </a:p>
          <a:p>
            <a:r>
              <a:rPr lang="en-US" dirty="0"/>
              <a:t>Strongly connected components</a:t>
            </a:r>
          </a:p>
          <a:p>
            <a:r>
              <a:rPr lang="en-US" dirty="0"/>
              <a:t>Cut edges (on homework)</a:t>
            </a:r>
          </a:p>
        </p:txBody>
      </p:sp>
      <p:sp>
        <p:nvSpPr>
          <p:cNvPr id="8" name="TextBox 7">
            <a:extLst>
              <a:ext uri="{FF2B5EF4-FFF2-40B4-BE49-F238E27FC236}">
                <a16:creationId xmlns:a16="http://schemas.microsoft.com/office/drawing/2014/main" id="{D32618F9-BA92-4977-9068-CD1C900FEF67}"/>
              </a:ext>
            </a:extLst>
          </p:cNvPr>
          <p:cNvSpPr txBox="1"/>
          <p:nvPr/>
        </p:nvSpPr>
        <p:spPr>
          <a:xfrm>
            <a:off x="2076450" y="4502151"/>
            <a:ext cx="5911850" cy="1384995"/>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EITHER</a:t>
            </a:r>
          </a:p>
          <a:p>
            <a:r>
              <a:rPr lang="en-US" sz="2800" dirty="0">
                <a:latin typeface="Segoe UI Semilight" panose="020B0402040204020203" pitchFamily="34" charset="0"/>
                <a:cs typeface="Segoe UI Semilight" panose="020B0402040204020203" pitchFamily="34" charset="0"/>
              </a:rPr>
              <a:t>2-coloring</a:t>
            </a:r>
          </a:p>
          <a:p>
            <a:r>
              <a:rPr lang="en-US" sz="2800" dirty="0">
                <a:latin typeface="Segoe UI Semilight" panose="020B0402040204020203" pitchFamily="34" charset="0"/>
                <a:cs typeface="Segoe UI Semilight" panose="020B0402040204020203" pitchFamily="34" charset="0"/>
              </a:rPr>
              <a:t>Connected components (undirected)</a:t>
            </a:r>
          </a:p>
        </p:txBody>
      </p:sp>
      <p:sp>
        <p:nvSpPr>
          <p:cNvPr id="9" name="TextBox 8">
            <a:extLst>
              <a:ext uri="{FF2B5EF4-FFF2-40B4-BE49-F238E27FC236}">
                <a16:creationId xmlns:a16="http://schemas.microsoft.com/office/drawing/2014/main" id="{C8879409-2045-41D3-A86E-A69B6BEF653C}"/>
              </a:ext>
            </a:extLst>
          </p:cNvPr>
          <p:cNvSpPr txBox="1"/>
          <p:nvPr/>
        </p:nvSpPr>
        <p:spPr>
          <a:xfrm>
            <a:off x="1030809" y="5887146"/>
            <a:ext cx="3028950" cy="830997"/>
          </a:xfrm>
          <a:prstGeom prst="rect">
            <a:avLst/>
          </a:prstGeom>
          <a:noFill/>
          <a:ln w="38100">
            <a:solidFill>
              <a:schemeClr val="accent4"/>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Usually use BFS – easier to understand.</a:t>
            </a:r>
          </a:p>
        </p:txBody>
      </p:sp>
    </p:spTree>
    <p:extLst>
      <p:ext uri="{BB962C8B-B14F-4D97-AF65-F5344CB8AC3E}">
        <p14:creationId xmlns:p14="http://schemas.microsoft.com/office/powerpoint/2010/main" val="3423516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235AF6-306E-43D5-83EC-F04023A8AA37}"/>
              </a:ext>
            </a:extLst>
          </p:cNvPr>
          <p:cNvSpPr>
            <a:spLocks noGrp="1"/>
          </p:cNvSpPr>
          <p:nvPr>
            <p:ph type="title"/>
          </p:nvPr>
        </p:nvSpPr>
        <p:spPr/>
        <p:txBody>
          <a:bodyPr/>
          <a:lstStyle/>
          <a:p>
            <a:r>
              <a:rPr lang="en-US" dirty="0"/>
              <a:t>Other Graph Algorithms You’ve Seen</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89CD6D48-4F5B-4615-B8B6-5CFAA0E74131}"/>
                  </a:ext>
                </a:extLst>
              </p:cNvPr>
              <p:cNvSpPr>
                <a:spLocks noGrp="1"/>
              </p:cNvSpPr>
              <p:nvPr>
                <p:ph idx="1"/>
              </p:nvPr>
            </p:nvSpPr>
            <p:spPr/>
            <p:txBody>
              <a:bodyPr/>
              <a:lstStyle/>
              <a:p>
                <a:r>
                  <a:rPr lang="en-US" dirty="0"/>
                  <a:t>Finding a Topological Ordering (for a DAG) </a:t>
                </a:r>
              </a:p>
              <a:p>
                <a:r>
                  <a:rPr lang="en-US" dirty="0"/>
                  <a:t>Finding the SCCs (of a directed graph)</a:t>
                </a:r>
              </a:p>
              <a:p>
                <a:pPr lvl="1"/>
                <a:r>
                  <a:rPr lang="en-US" dirty="0"/>
                  <a:t>And finding the “condensation” graph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r>
                      <a:rPr lang="en-US" b="0" i="1" smtClean="0">
                        <a:latin typeface="Cambria Math" panose="02040503050406030204" pitchFamily="18" charset="0"/>
                      </a:rPr>
                      <m:t>)</m:t>
                    </m:r>
                  </m:oMath>
                </a14:m>
                <a:r>
                  <a:rPr lang="en-US" dirty="0"/>
                  <a:t> – we’ll talk about that in a moment.</a:t>
                </a:r>
              </a:p>
              <a:p>
                <a:r>
                  <a:rPr lang="en-US" dirty="0"/>
                  <a:t>Finding the connected components (of an undirected graph)</a:t>
                </a:r>
              </a:p>
              <a:p>
                <a:r>
                  <a:rPr lang="en-US" dirty="0"/>
                  <a:t>Shortest Paths</a:t>
                </a:r>
              </a:p>
              <a:p>
                <a:pPr lvl="1"/>
                <a:r>
                  <a:rPr lang="en-US" dirty="0"/>
                  <a:t>Dijkstra’s handles weighted graphs, if all weights are positive.</a:t>
                </a:r>
              </a:p>
              <a:p>
                <a:r>
                  <a:rPr lang="en-US" dirty="0"/>
                  <a:t>Minimum Spanning Tree</a:t>
                </a:r>
              </a:p>
              <a:p>
                <a:pPr lvl="1"/>
                <a:r>
                  <a:rPr lang="en-US" dirty="0"/>
                  <a:t>Prim’s and Kruskal’s both work</a:t>
                </a:r>
              </a:p>
              <a:p>
                <a:pPr lvl="1"/>
                <a:endParaRPr lang="en-US" dirty="0"/>
              </a:p>
              <a:p>
                <a:pPr lvl="1"/>
                <a:r>
                  <a:rPr lang="en-US" dirty="0">
                    <a:hlinkClick r:id="rId2"/>
                  </a:rPr>
                  <a:t>Full list</a:t>
                </a:r>
                <a:r>
                  <a:rPr lang="en-US" dirty="0"/>
                  <a:t> on the webpage (look under resources, the list of common DS &amp; </a:t>
                </a:r>
                <a:r>
                  <a:rPr lang="en-US" dirty="0" err="1"/>
                  <a:t>algs</a:t>
                </a:r>
                <a:r>
                  <a:rPr lang="en-US" dirty="0"/>
                  <a:t>).</a:t>
                </a:r>
              </a:p>
            </p:txBody>
          </p:sp>
        </mc:Choice>
        <mc:Fallback xmlns="">
          <p:sp>
            <p:nvSpPr>
              <p:cNvPr id="8" name="Content Placeholder 7">
                <a:extLst>
                  <a:ext uri="{FF2B5EF4-FFF2-40B4-BE49-F238E27FC236}">
                    <a16:creationId xmlns:a16="http://schemas.microsoft.com/office/drawing/2014/main" id="{89CD6D48-4F5B-4615-B8B6-5CFAA0E74131}"/>
                  </a:ext>
                </a:extLst>
              </p:cNvPr>
              <p:cNvSpPr>
                <a:spLocks noGrp="1" noRot="1" noChangeAspect="1" noMove="1" noResize="1" noEditPoints="1" noAdjustHandles="1" noChangeArrowheads="1" noChangeShapeType="1" noTextEdit="1"/>
              </p:cNvSpPr>
              <p:nvPr>
                <p:ph idx="1"/>
              </p:nvPr>
            </p:nvSpPr>
            <p:spPr>
              <a:blipFill>
                <a:blip r:embed="rId3"/>
                <a:stretch>
                  <a:fillRect l="-654" t="-2138" b="-503"/>
                </a:stretch>
              </a:blipFill>
            </p:spPr>
            <p:txBody>
              <a:bodyPr/>
              <a:lstStyle/>
              <a:p>
                <a:r>
                  <a:rPr lang="en-US">
                    <a:noFill/>
                  </a:rPr>
                  <a:t> </a:t>
                </a:r>
              </a:p>
            </p:txBody>
          </p:sp>
        </mc:Fallback>
      </mc:AlternateContent>
    </p:spTree>
    <p:extLst>
      <p:ext uri="{BB962C8B-B14F-4D97-AF65-F5344CB8AC3E}">
        <p14:creationId xmlns:p14="http://schemas.microsoft.com/office/powerpoint/2010/main" val="1940995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1: Ordering Dependencies	</a:t>
            </a:r>
          </a:p>
        </p:txBody>
      </p:sp>
      <p:sp>
        <p:nvSpPr>
          <p:cNvPr id="3" name="Content Placeholder 2"/>
          <p:cNvSpPr>
            <a:spLocks noGrp="1"/>
          </p:cNvSpPr>
          <p:nvPr>
            <p:ph idx="1"/>
          </p:nvPr>
        </p:nvSpPr>
        <p:spPr>
          <a:xfrm>
            <a:off x="575240" y="1463857"/>
            <a:ext cx="11187258" cy="1433133"/>
          </a:xfrm>
        </p:spPr>
        <p:txBody>
          <a:bodyPr>
            <a:normAutofit fontScale="92500" lnSpcReduction="20000"/>
          </a:bodyPr>
          <a:lstStyle/>
          <a:p>
            <a:r>
              <a:rPr lang="en-US" dirty="0"/>
              <a:t>Given a directed graph G, where we have an edge from u to v if u must happen before v.</a:t>
            </a:r>
          </a:p>
          <a:p>
            <a:r>
              <a:rPr lang="en-US" dirty="0"/>
              <a:t>We can only do things one at a time, can we find an order that </a:t>
            </a:r>
            <a:r>
              <a:rPr lang="en-US" b="1" dirty="0"/>
              <a:t>respects dependencies</a:t>
            </a:r>
            <a:r>
              <a:rPr lang="en-US" dirty="0"/>
              <a:t>?</a:t>
            </a:r>
          </a:p>
        </p:txBody>
      </p:sp>
      <p:sp>
        <p:nvSpPr>
          <p:cNvPr id="6" name="Rectangle 5"/>
          <p:cNvSpPr/>
          <p:nvPr/>
        </p:nvSpPr>
        <p:spPr>
          <a:xfrm>
            <a:off x="575239" y="2896990"/>
            <a:ext cx="8072372"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 </a:t>
            </a:r>
            <a:r>
              <a:rPr lang="en-US" sz="2200" dirty="0"/>
              <a:t>a directed graph G</a:t>
            </a:r>
          </a:p>
          <a:p>
            <a:r>
              <a:rPr lang="en-US" sz="2200" b="1" dirty="0"/>
              <a:t>Find: </a:t>
            </a:r>
            <a:r>
              <a:rPr lang="en-US" sz="2200" dirty="0"/>
              <a:t>an ordering of the vertices so all edges go from left to right. </a:t>
            </a:r>
          </a:p>
        </p:txBody>
      </p:sp>
      <p:sp>
        <p:nvSpPr>
          <p:cNvPr id="7" name="Rectangle 6"/>
          <p:cNvSpPr/>
          <p:nvPr/>
        </p:nvSpPr>
        <p:spPr>
          <a:xfrm>
            <a:off x="575239" y="2896990"/>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Topological Sort (aka Topological Ordering)</a:t>
            </a:r>
          </a:p>
        </p:txBody>
      </p:sp>
      <p:sp>
        <p:nvSpPr>
          <p:cNvPr id="8" name="Rectangle 7"/>
          <p:cNvSpPr/>
          <p:nvPr/>
        </p:nvSpPr>
        <p:spPr>
          <a:xfrm>
            <a:off x="575238" y="4545893"/>
            <a:ext cx="11041521" cy="1107996"/>
          </a:xfrm>
          <a:prstGeom prst="rect">
            <a:avLst/>
          </a:prstGeom>
        </p:spPr>
        <p:txBody>
          <a:bodyPr wrap="square">
            <a:spAutoFit/>
          </a:bodyPr>
          <a:lstStyle/>
          <a:p>
            <a:r>
              <a:rPr lang="en-US" sz="2200" dirty="0"/>
              <a:t>Uses: </a:t>
            </a:r>
          </a:p>
          <a:p>
            <a:r>
              <a:rPr lang="en-US" sz="2200" dirty="0"/>
              <a:t>Compiling multiple files</a:t>
            </a:r>
          </a:p>
          <a:p>
            <a:r>
              <a:rPr lang="en-US" sz="2200" dirty="0"/>
              <a:t>Graduating</a:t>
            </a:r>
          </a:p>
        </p:txBody>
      </p:sp>
    </p:spTree>
    <p:extLst>
      <p:ext uri="{BB962C8B-B14F-4D97-AF65-F5344CB8AC3E}">
        <p14:creationId xmlns:p14="http://schemas.microsoft.com/office/powerpoint/2010/main" val="227841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Topological Ordering</a:t>
            </a:r>
          </a:p>
        </p:txBody>
      </p:sp>
      <p:sp>
        <p:nvSpPr>
          <p:cNvPr id="3" name="Content Placeholder 2"/>
          <p:cNvSpPr>
            <a:spLocks noGrp="1"/>
          </p:cNvSpPr>
          <p:nvPr>
            <p:ph idx="1"/>
          </p:nvPr>
        </p:nvSpPr>
        <p:spPr>
          <a:xfrm>
            <a:off x="575240" y="1463857"/>
            <a:ext cx="11187258" cy="879489"/>
          </a:xfrm>
        </p:spPr>
        <p:txBody>
          <a:bodyPr/>
          <a:lstStyle/>
          <a:p>
            <a:r>
              <a:rPr lang="en-US" dirty="0"/>
              <a:t>A course prerequisite chart and a possible topological ordering.</a:t>
            </a:r>
          </a:p>
          <a:p>
            <a:endParaRPr lang="en-US" dirty="0"/>
          </a:p>
        </p:txBody>
      </p:sp>
      <p:sp>
        <p:nvSpPr>
          <p:cNvPr id="4" name="Footer Placeholder 3"/>
          <p:cNvSpPr>
            <a:spLocks noGrp="1"/>
          </p:cNvSpPr>
          <p:nvPr>
            <p:ph type="ftr" sz="quarter" idx="11"/>
          </p:nvPr>
        </p:nvSpPr>
        <p:spPr/>
        <p:txBody>
          <a:bodyPr/>
          <a:lstStyle/>
          <a:p>
            <a:r>
              <a:rPr lang="en-US" dirty="0"/>
              <a:t>CSE 373 19 SP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24</a:t>
            </a:fld>
            <a:endParaRPr lang="en-US"/>
          </a:p>
        </p:txBody>
      </p:sp>
      <p:sp>
        <p:nvSpPr>
          <p:cNvPr id="6" name="Rectangle 5"/>
          <p:cNvSpPr/>
          <p:nvPr/>
        </p:nvSpPr>
        <p:spPr>
          <a:xfrm>
            <a:off x="1793105" y="2381795"/>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7" name="Rectangle 6"/>
          <p:cNvSpPr/>
          <p:nvPr/>
        </p:nvSpPr>
        <p:spPr>
          <a:xfrm>
            <a:off x="1793105" y="3216947"/>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142</a:t>
            </a:r>
          </a:p>
        </p:txBody>
      </p:sp>
      <p:sp>
        <p:nvSpPr>
          <p:cNvPr id="8" name="Rectangle 7"/>
          <p:cNvSpPr/>
          <p:nvPr/>
        </p:nvSpPr>
        <p:spPr>
          <a:xfrm>
            <a:off x="3754203" y="2774216"/>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143</a:t>
            </a:r>
          </a:p>
        </p:txBody>
      </p:sp>
      <p:sp>
        <p:nvSpPr>
          <p:cNvPr id="9" name="Rectangle 8"/>
          <p:cNvSpPr/>
          <p:nvPr/>
        </p:nvSpPr>
        <p:spPr>
          <a:xfrm>
            <a:off x="5845932" y="3454600"/>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373</a:t>
            </a:r>
          </a:p>
        </p:txBody>
      </p:sp>
      <p:sp>
        <p:nvSpPr>
          <p:cNvPr id="10" name="Rectangle 9"/>
          <p:cNvSpPr/>
          <p:nvPr/>
        </p:nvSpPr>
        <p:spPr>
          <a:xfrm>
            <a:off x="5880554" y="22793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374</a:t>
            </a:r>
          </a:p>
        </p:txBody>
      </p:sp>
      <p:sp>
        <p:nvSpPr>
          <p:cNvPr id="11" name="Rectangle 10"/>
          <p:cNvSpPr/>
          <p:nvPr/>
        </p:nvSpPr>
        <p:spPr>
          <a:xfrm>
            <a:off x="8180392" y="3965153"/>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417</a:t>
            </a:r>
          </a:p>
        </p:txBody>
      </p:sp>
      <p:cxnSp>
        <p:nvCxnSpPr>
          <p:cNvPr id="12" name="Straight Arrow Connector 11"/>
          <p:cNvCxnSpPr>
            <a:stCxn id="6" idx="3"/>
            <a:endCxn id="8" idx="1"/>
          </p:cNvCxnSpPr>
          <p:nvPr/>
        </p:nvCxnSpPr>
        <p:spPr>
          <a:xfrm>
            <a:off x="3182993" y="2592107"/>
            <a:ext cx="571210" cy="3924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8" idx="1"/>
          </p:cNvCxnSpPr>
          <p:nvPr/>
        </p:nvCxnSpPr>
        <p:spPr>
          <a:xfrm flipV="1">
            <a:off x="3182993" y="2984528"/>
            <a:ext cx="571210" cy="44273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a:endCxn id="10" idx="1"/>
          </p:cNvCxnSpPr>
          <p:nvPr/>
        </p:nvCxnSpPr>
        <p:spPr>
          <a:xfrm flipV="1">
            <a:off x="5144091" y="2489613"/>
            <a:ext cx="736463" cy="4949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9" idx="1"/>
          </p:cNvCxnSpPr>
          <p:nvPr/>
        </p:nvCxnSpPr>
        <p:spPr>
          <a:xfrm>
            <a:off x="5144091" y="2984528"/>
            <a:ext cx="701841" cy="680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1" idx="1"/>
          </p:cNvCxnSpPr>
          <p:nvPr/>
        </p:nvCxnSpPr>
        <p:spPr>
          <a:xfrm>
            <a:off x="7235820" y="3664912"/>
            <a:ext cx="944572" cy="51055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07455"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18" name="Rectangle 17"/>
          <p:cNvSpPr/>
          <p:nvPr/>
        </p:nvSpPr>
        <p:spPr>
          <a:xfrm>
            <a:off x="2942640"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142</a:t>
            </a:r>
          </a:p>
        </p:txBody>
      </p:sp>
      <p:sp>
        <p:nvSpPr>
          <p:cNvPr id="19" name="Rectangle 18"/>
          <p:cNvSpPr/>
          <p:nvPr/>
        </p:nvSpPr>
        <p:spPr>
          <a:xfrm>
            <a:off x="4766575"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143</a:t>
            </a:r>
          </a:p>
        </p:txBody>
      </p:sp>
      <p:sp>
        <p:nvSpPr>
          <p:cNvPr id="20" name="Rectangle 19"/>
          <p:cNvSpPr/>
          <p:nvPr/>
        </p:nvSpPr>
        <p:spPr>
          <a:xfrm>
            <a:off x="6536620" y="5547508"/>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373</a:t>
            </a:r>
          </a:p>
        </p:txBody>
      </p:sp>
      <p:sp>
        <p:nvSpPr>
          <p:cNvPr id="21" name="Rectangle 20"/>
          <p:cNvSpPr/>
          <p:nvPr/>
        </p:nvSpPr>
        <p:spPr>
          <a:xfrm>
            <a:off x="8364440" y="5552576"/>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374</a:t>
            </a:r>
          </a:p>
        </p:txBody>
      </p:sp>
      <p:sp>
        <p:nvSpPr>
          <p:cNvPr id="22" name="Rectangle 21"/>
          <p:cNvSpPr/>
          <p:nvPr/>
        </p:nvSpPr>
        <p:spPr>
          <a:xfrm>
            <a:off x="10171661"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417</a:t>
            </a:r>
          </a:p>
        </p:txBody>
      </p:sp>
      <p:cxnSp>
        <p:nvCxnSpPr>
          <p:cNvPr id="25" name="Curved Connector 24"/>
          <p:cNvCxnSpPr>
            <a:stCxn id="17" idx="2"/>
            <a:endCxn id="19" idx="2"/>
          </p:cNvCxnSpPr>
          <p:nvPr/>
        </p:nvCxnSpPr>
        <p:spPr>
          <a:xfrm rot="16200000" flipH="1">
            <a:off x="3681959" y="4181465"/>
            <a:ext cx="12700" cy="3559120"/>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8" idx="0"/>
            <a:endCxn id="19" idx="0"/>
          </p:cNvCxnSpPr>
          <p:nvPr/>
        </p:nvCxnSpPr>
        <p:spPr>
          <a:xfrm rot="5400000" flipH="1" flipV="1">
            <a:off x="4549551" y="4628434"/>
            <a:ext cx="12700" cy="1823935"/>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19" idx="0"/>
          </p:cNvCxnSpPr>
          <p:nvPr/>
        </p:nvCxnSpPr>
        <p:spPr>
          <a:xfrm rot="16200000" flipH="1">
            <a:off x="6310883" y="4691036"/>
            <a:ext cx="20991" cy="1719721"/>
          </a:xfrm>
          <a:prstGeom prst="curvedConnector4">
            <a:avLst>
              <a:gd name="adj1" fmla="val -1089038"/>
              <a:gd name="adj2" fmla="val 9679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19" idx="2"/>
          </p:cNvCxnSpPr>
          <p:nvPr/>
        </p:nvCxnSpPr>
        <p:spPr>
          <a:xfrm rot="5400000" flipH="1" flipV="1">
            <a:off x="7312892" y="4081153"/>
            <a:ext cx="28498" cy="3731245"/>
          </a:xfrm>
          <a:prstGeom prst="curvedConnector4">
            <a:avLst>
              <a:gd name="adj1" fmla="val -802162"/>
              <a:gd name="adj2" fmla="val 1002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20" idx="0"/>
            <a:endCxn id="22" idx="0"/>
          </p:cNvCxnSpPr>
          <p:nvPr/>
        </p:nvCxnSpPr>
        <p:spPr>
          <a:xfrm rot="5400000" flipH="1" flipV="1">
            <a:off x="9045531" y="3726435"/>
            <a:ext cx="7107" cy="3635041"/>
          </a:xfrm>
          <a:prstGeom prst="curvedConnector3">
            <a:avLst>
              <a:gd name="adj1" fmla="val 533837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062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 2: Find Strongly Connected Components</a:t>
            </a:r>
          </a:p>
        </p:txBody>
      </p:sp>
      <p:grpSp>
        <p:nvGrpSpPr>
          <p:cNvPr id="3" name="Group 2">
            <a:extLst>
              <a:ext uri="{FF2B5EF4-FFF2-40B4-BE49-F238E27FC236}">
                <a16:creationId xmlns:a16="http://schemas.microsoft.com/office/drawing/2014/main" id="{615E97BE-55FA-4EF1-958A-48484C14CA58}"/>
              </a:ext>
            </a:extLst>
          </p:cNvPr>
          <p:cNvGrpSpPr/>
          <p:nvPr/>
        </p:nvGrpSpPr>
        <p:grpSpPr>
          <a:xfrm>
            <a:off x="1406377" y="2502664"/>
            <a:ext cx="6510474" cy="1375698"/>
            <a:chOff x="1286456" y="3769632"/>
            <a:chExt cx="6510474" cy="1375698"/>
          </a:xfrm>
        </p:grpSpPr>
        <p:sp>
          <p:nvSpPr>
            <p:cNvPr id="10" name="Oval 9"/>
            <p:cNvSpPr/>
            <p:nvPr/>
          </p:nvSpPr>
          <p:spPr>
            <a:xfrm>
              <a:off x="4353468" y="377489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1" name="Oval 10"/>
            <p:cNvSpPr/>
            <p:nvPr/>
          </p:nvSpPr>
          <p:spPr>
            <a:xfrm>
              <a:off x="3635381"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2" name="Oval 11"/>
            <p:cNvSpPr/>
            <p:nvPr/>
          </p:nvSpPr>
          <p:spPr>
            <a:xfrm>
              <a:off x="4998719"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13" name="Straight Arrow Connector 12"/>
            <p:cNvCxnSpPr>
              <a:stCxn id="11" idx="7"/>
              <a:endCxn id="10" idx="3"/>
            </p:cNvCxnSpPr>
            <p:nvPr/>
          </p:nvCxnSpPr>
          <p:spPr>
            <a:xfrm flipV="1">
              <a:off x="4056056" y="4186590"/>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5"/>
              <a:endCxn id="12" idx="0"/>
            </p:cNvCxnSpPr>
            <p:nvPr/>
          </p:nvCxnSpPr>
          <p:spPr>
            <a:xfrm>
              <a:off x="4774143" y="4186590"/>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4"/>
              <a:endCxn id="11" idx="6"/>
            </p:cNvCxnSpPr>
            <p:nvPr/>
          </p:nvCxnSpPr>
          <p:spPr>
            <a:xfrm flipH="1">
              <a:off x="4128232" y="4257225"/>
              <a:ext cx="471662" cy="54596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759373"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7" name="Oval 16"/>
            <p:cNvSpPr/>
            <p:nvPr/>
          </p:nvSpPr>
          <p:spPr>
            <a:xfrm>
              <a:off x="5896576" y="37789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18" name="Straight Arrow Connector 17"/>
            <p:cNvCxnSpPr>
              <a:stCxn id="16" idx="6"/>
              <a:endCxn id="10" idx="2"/>
            </p:cNvCxnSpPr>
            <p:nvPr/>
          </p:nvCxnSpPr>
          <p:spPr>
            <a:xfrm>
              <a:off x="3252224" y="4012546"/>
              <a:ext cx="1101244" cy="35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7"/>
              <a:endCxn id="17" idx="3"/>
            </p:cNvCxnSpPr>
            <p:nvPr/>
          </p:nvCxnSpPr>
          <p:spPr>
            <a:xfrm flipV="1">
              <a:off x="5419394" y="4190675"/>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7" idx="2"/>
              <a:endCxn id="10" idx="6"/>
            </p:cNvCxnSpPr>
            <p:nvPr/>
          </p:nvCxnSpPr>
          <p:spPr>
            <a:xfrm flipH="1" flipV="1">
              <a:off x="4846319" y="4016061"/>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286456"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23" name="Straight Arrow Connector 22"/>
            <p:cNvCxnSpPr>
              <a:stCxn id="22" idx="6"/>
              <a:endCxn id="16" idx="2"/>
            </p:cNvCxnSpPr>
            <p:nvPr/>
          </p:nvCxnSpPr>
          <p:spPr>
            <a:xfrm>
              <a:off x="1779307" y="4012546"/>
              <a:ext cx="980066"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7304079" y="376963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29" name="Straight Arrow Connector 28"/>
            <p:cNvCxnSpPr>
              <a:stCxn id="17" idx="6"/>
              <a:endCxn id="28" idx="2"/>
            </p:cNvCxnSpPr>
            <p:nvPr/>
          </p:nvCxnSpPr>
          <p:spPr>
            <a:xfrm flipV="1">
              <a:off x="6389427" y="4010796"/>
              <a:ext cx="914652" cy="935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785275" y="466300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33" name="Straight Arrow Connector 32"/>
            <p:cNvCxnSpPr>
              <a:stCxn id="12" idx="6"/>
              <a:endCxn id="32" idx="2"/>
            </p:cNvCxnSpPr>
            <p:nvPr/>
          </p:nvCxnSpPr>
          <p:spPr>
            <a:xfrm>
              <a:off x="5491570" y="4803189"/>
              <a:ext cx="1293705" cy="1009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8" idx="4"/>
              <a:endCxn id="32" idx="7"/>
            </p:cNvCxnSpPr>
            <p:nvPr/>
          </p:nvCxnSpPr>
          <p:spPr>
            <a:xfrm flipH="1">
              <a:off x="7205950" y="4251960"/>
              <a:ext cx="344555"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0"/>
              <a:endCxn id="28" idx="3"/>
            </p:cNvCxnSpPr>
            <p:nvPr/>
          </p:nvCxnSpPr>
          <p:spPr>
            <a:xfrm flipV="1">
              <a:off x="7031701" y="4181325"/>
              <a:ext cx="344554"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247797" y="4589432"/>
            <a:ext cx="9457509" cy="430887"/>
          </a:xfrm>
          <a:prstGeom prst="rect">
            <a:avLst/>
          </a:prstGeom>
          <a:noFill/>
        </p:spPr>
        <p:txBody>
          <a:bodyPr wrap="square" rtlCol="0">
            <a:spAutoFit/>
          </a:bodyPr>
          <a:lstStyle/>
          <a:p>
            <a:r>
              <a:rPr lang="en-US" sz="2200" dirty="0"/>
              <a:t>{A}, {B}, {C,D,E,F}, {J,K}</a:t>
            </a:r>
          </a:p>
        </p:txBody>
      </p:sp>
      <p:sp>
        <p:nvSpPr>
          <p:cNvPr id="9" name="Rectangle 8">
            <a:extLst>
              <a:ext uri="{FF2B5EF4-FFF2-40B4-BE49-F238E27FC236}">
                <a16:creationId xmlns:a16="http://schemas.microsoft.com/office/drawing/2014/main" id="{7477806C-71E4-7E43-A42E-0545F39548C3}"/>
              </a:ext>
            </a:extLst>
          </p:cNvPr>
          <p:cNvSpPr/>
          <p:nvPr/>
        </p:nvSpPr>
        <p:spPr>
          <a:xfrm>
            <a:off x="1247797" y="2294759"/>
            <a:ext cx="827665" cy="898137"/>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933A70A-5ED8-A040-94B6-28D6FF0BC4B8}"/>
              </a:ext>
            </a:extLst>
          </p:cNvPr>
          <p:cNvSpPr/>
          <p:nvPr/>
        </p:nvSpPr>
        <p:spPr>
          <a:xfrm>
            <a:off x="2690217" y="2294759"/>
            <a:ext cx="827665" cy="898137"/>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509088B-F78B-0342-9200-7E407691AB22}"/>
              </a:ext>
            </a:extLst>
          </p:cNvPr>
          <p:cNvSpPr/>
          <p:nvPr/>
        </p:nvSpPr>
        <p:spPr>
          <a:xfrm>
            <a:off x="3722890" y="2294759"/>
            <a:ext cx="2909927" cy="1699012"/>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6E3DEF5-A267-EA4F-8843-334F00260714}"/>
              </a:ext>
            </a:extLst>
          </p:cNvPr>
          <p:cNvSpPr/>
          <p:nvPr/>
        </p:nvSpPr>
        <p:spPr>
          <a:xfrm>
            <a:off x="6800878" y="2294759"/>
            <a:ext cx="1293810" cy="1699012"/>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3922767" y="4557662"/>
            <a:ext cx="8072372" cy="1642815"/>
            <a:chOff x="498764" y="4764762"/>
            <a:chExt cx="8072372" cy="1387844"/>
          </a:xfrm>
        </p:grpSpPr>
        <p:sp>
          <p:nvSpPr>
            <p:cNvPr id="37" name="Rectangle 36"/>
            <p:cNvSpPr/>
            <p:nvPr/>
          </p:nvSpPr>
          <p:spPr>
            <a:xfrm>
              <a:off x="498764" y="4764762"/>
              <a:ext cx="8072372" cy="13878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dirty="0"/>
                <a:t>A subgraph C such that every pair of vertices in C is connected via some walk </a:t>
              </a:r>
              <a:r>
                <a:rPr lang="en-US" sz="2200" b="1" dirty="0"/>
                <a:t>in both directions, </a:t>
              </a:r>
              <a:r>
                <a:rPr lang="en-US" sz="2200" dirty="0"/>
                <a:t>and there is no other vertex which is connected to every vertex of C in both directions.</a:t>
              </a:r>
            </a:p>
          </p:txBody>
        </p:sp>
        <p:sp>
          <p:nvSpPr>
            <p:cNvPr id="38" name="Rectangle 37"/>
            <p:cNvSpPr/>
            <p:nvPr/>
          </p:nvSpPr>
          <p:spPr>
            <a:xfrm>
              <a:off x="498764" y="4764762"/>
              <a:ext cx="8072372" cy="41727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Strongly Connected Component</a:t>
              </a:r>
            </a:p>
          </p:txBody>
        </p:sp>
      </p:grpSp>
    </p:spTree>
    <p:extLst>
      <p:ext uri="{BB962C8B-B14F-4D97-AF65-F5344CB8AC3E}">
        <p14:creationId xmlns:p14="http://schemas.microsoft.com/office/powerpoint/2010/main" val="195133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9" grpId="0" animBg="1"/>
      <p:bldP spid="30" grpId="0" animBg="1"/>
      <p:bldP spid="31" grpId="0" animBg="1"/>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6549-8F76-460D-94B8-D5E6078A1654}"/>
              </a:ext>
            </a:extLst>
          </p:cNvPr>
          <p:cNvSpPr>
            <a:spLocks noGrp="1"/>
          </p:cNvSpPr>
          <p:nvPr>
            <p:ph type="title"/>
          </p:nvPr>
        </p:nvSpPr>
        <p:spPr/>
        <p:txBody>
          <a:bodyPr/>
          <a:lstStyle/>
          <a:p>
            <a:r>
              <a:rPr lang="en-US" dirty="0"/>
              <a:t>Problem 2</a:t>
            </a:r>
          </a:p>
        </p:txBody>
      </p:sp>
      <p:sp>
        <p:nvSpPr>
          <p:cNvPr id="3" name="Content Placeholder 2">
            <a:extLst>
              <a:ext uri="{FF2B5EF4-FFF2-40B4-BE49-F238E27FC236}">
                <a16:creationId xmlns:a16="http://schemas.microsoft.com/office/drawing/2014/main" id="{56614AA9-EE25-4BE7-88C7-7669AACCFC5D}"/>
              </a:ext>
            </a:extLst>
          </p:cNvPr>
          <p:cNvSpPr>
            <a:spLocks noGrp="1"/>
          </p:cNvSpPr>
          <p:nvPr>
            <p:ph idx="1"/>
          </p:nvPr>
        </p:nvSpPr>
        <p:spPr/>
        <p:txBody>
          <a:bodyPr/>
          <a:lstStyle/>
          <a:p>
            <a:r>
              <a:rPr lang="en-US" dirty="0"/>
              <a:t>Given a graph, find its strongly connected components</a:t>
            </a:r>
          </a:p>
        </p:txBody>
      </p:sp>
      <p:sp>
        <p:nvSpPr>
          <p:cNvPr id="4" name="Oval 3">
            <a:extLst>
              <a:ext uri="{FF2B5EF4-FFF2-40B4-BE49-F238E27FC236}">
                <a16:creationId xmlns:a16="http://schemas.microsoft.com/office/drawing/2014/main" id="{555173D3-1D01-4037-AA89-E5549FB4AB78}"/>
              </a:ext>
            </a:extLst>
          </p:cNvPr>
          <p:cNvSpPr/>
          <p:nvPr/>
        </p:nvSpPr>
        <p:spPr>
          <a:xfrm>
            <a:off x="5907947" y="416678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 name="Oval 4">
            <a:extLst>
              <a:ext uri="{FF2B5EF4-FFF2-40B4-BE49-F238E27FC236}">
                <a16:creationId xmlns:a16="http://schemas.microsoft.com/office/drawing/2014/main" id="{5E3F8639-FCAB-4ECC-8D22-AE606F32B9FE}"/>
              </a:ext>
            </a:extLst>
          </p:cNvPr>
          <p:cNvSpPr/>
          <p:nvPr/>
        </p:nvSpPr>
        <p:spPr>
          <a:xfrm>
            <a:off x="5491850" y="49669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6" name="Oval 5">
            <a:extLst>
              <a:ext uri="{FF2B5EF4-FFF2-40B4-BE49-F238E27FC236}">
                <a16:creationId xmlns:a16="http://schemas.microsoft.com/office/drawing/2014/main" id="{CAE84245-D883-470F-9ED2-375E85912003}"/>
              </a:ext>
            </a:extLst>
          </p:cNvPr>
          <p:cNvSpPr/>
          <p:nvPr/>
        </p:nvSpPr>
        <p:spPr>
          <a:xfrm>
            <a:off x="6553198" y="495390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7" name="Straight Arrow Connector 6">
            <a:extLst>
              <a:ext uri="{FF2B5EF4-FFF2-40B4-BE49-F238E27FC236}">
                <a16:creationId xmlns:a16="http://schemas.microsoft.com/office/drawing/2014/main" id="{29DB6373-4D9C-4C54-A18A-A63A520D9EC3}"/>
              </a:ext>
            </a:extLst>
          </p:cNvPr>
          <p:cNvCxnSpPr>
            <a:stCxn id="5" idx="7"/>
            <a:endCxn id="4" idx="3"/>
          </p:cNvCxnSpPr>
          <p:nvPr/>
        </p:nvCxnSpPr>
        <p:spPr>
          <a:xfrm flipV="1">
            <a:off x="5912525" y="4578474"/>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1D10C81-0177-4A31-81A5-7AF0ACF701EC}"/>
              </a:ext>
            </a:extLst>
          </p:cNvPr>
          <p:cNvCxnSpPr>
            <a:stCxn id="4" idx="5"/>
            <a:endCxn id="6" idx="0"/>
          </p:cNvCxnSpPr>
          <p:nvPr/>
        </p:nvCxnSpPr>
        <p:spPr>
          <a:xfrm>
            <a:off x="6328622" y="4578474"/>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AE7A15A-0409-48A3-970A-E8CE80423B3B}"/>
              </a:ext>
            </a:extLst>
          </p:cNvPr>
          <p:cNvCxnSpPr>
            <a:stCxn id="4" idx="4"/>
            <a:endCxn id="5" idx="6"/>
          </p:cNvCxnSpPr>
          <p:nvPr/>
        </p:nvCxnSpPr>
        <p:spPr>
          <a:xfrm flipH="1">
            <a:off x="5984701" y="4649109"/>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76DF4F79-212C-46A4-A80F-CA1CDF9F41F5}"/>
              </a:ext>
            </a:extLst>
          </p:cNvPr>
          <p:cNvSpPr/>
          <p:nvPr/>
        </p:nvSpPr>
        <p:spPr>
          <a:xfrm>
            <a:off x="3283654"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1" name="Oval 10">
            <a:extLst>
              <a:ext uri="{FF2B5EF4-FFF2-40B4-BE49-F238E27FC236}">
                <a16:creationId xmlns:a16="http://schemas.microsoft.com/office/drawing/2014/main" id="{02F2E47A-B043-4098-88BB-37E02749858D}"/>
              </a:ext>
            </a:extLst>
          </p:cNvPr>
          <p:cNvSpPr/>
          <p:nvPr/>
        </p:nvSpPr>
        <p:spPr>
          <a:xfrm>
            <a:off x="7451055"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12" name="Straight Arrow Connector 11">
            <a:extLst>
              <a:ext uri="{FF2B5EF4-FFF2-40B4-BE49-F238E27FC236}">
                <a16:creationId xmlns:a16="http://schemas.microsoft.com/office/drawing/2014/main" id="{3F11D0AF-EC4F-46F2-9315-8EDD98A72D5B}"/>
              </a:ext>
            </a:extLst>
          </p:cNvPr>
          <p:cNvCxnSpPr>
            <a:stCxn id="10" idx="6"/>
            <a:endCxn id="4" idx="2"/>
          </p:cNvCxnSpPr>
          <p:nvPr/>
        </p:nvCxnSpPr>
        <p:spPr>
          <a:xfrm flipV="1">
            <a:off x="3776505" y="4407945"/>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4E6AA1F-656D-4C59-9338-BCEFCA96C9ED}"/>
              </a:ext>
            </a:extLst>
          </p:cNvPr>
          <p:cNvCxnSpPr>
            <a:stCxn id="6" idx="7"/>
            <a:endCxn id="11" idx="3"/>
          </p:cNvCxnSpPr>
          <p:nvPr/>
        </p:nvCxnSpPr>
        <p:spPr>
          <a:xfrm flipV="1">
            <a:off x="6973873" y="4582559"/>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8DC8D4D-8012-4E3A-A572-EBFA261E855E}"/>
              </a:ext>
            </a:extLst>
          </p:cNvPr>
          <p:cNvCxnSpPr>
            <a:stCxn id="11" idx="2"/>
            <a:endCxn id="4" idx="6"/>
          </p:cNvCxnSpPr>
          <p:nvPr/>
        </p:nvCxnSpPr>
        <p:spPr>
          <a:xfrm flipH="1" flipV="1">
            <a:off x="6400798" y="4407945"/>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8BB7D95-F750-4FDA-B0F4-A5F80C356719}"/>
              </a:ext>
            </a:extLst>
          </p:cNvPr>
          <p:cNvSpPr/>
          <p:nvPr/>
        </p:nvSpPr>
        <p:spPr>
          <a:xfrm>
            <a:off x="1544256" y="41798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16" name="Straight Arrow Connector 15">
            <a:extLst>
              <a:ext uri="{FF2B5EF4-FFF2-40B4-BE49-F238E27FC236}">
                <a16:creationId xmlns:a16="http://schemas.microsoft.com/office/drawing/2014/main" id="{C3F5295A-4B97-43CA-8975-55223169CB73}"/>
              </a:ext>
            </a:extLst>
          </p:cNvPr>
          <p:cNvCxnSpPr>
            <a:stCxn id="15" idx="6"/>
            <a:endCxn id="10" idx="2"/>
          </p:cNvCxnSpPr>
          <p:nvPr/>
        </p:nvCxnSpPr>
        <p:spPr>
          <a:xfrm flipV="1">
            <a:off x="2037107" y="4412030"/>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E0E1F096-277F-42C1-A646-905ECCA89531}"/>
              </a:ext>
            </a:extLst>
          </p:cNvPr>
          <p:cNvSpPr/>
          <p:nvPr/>
        </p:nvSpPr>
        <p:spPr>
          <a:xfrm>
            <a:off x="9801890" y="421135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18" name="Straight Arrow Connector 17">
            <a:extLst>
              <a:ext uri="{FF2B5EF4-FFF2-40B4-BE49-F238E27FC236}">
                <a16:creationId xmlns:a16="http://schemas.microsoft.com/office/drawing/2014/main" id="{D00581B1-FEAF-4585-8957-9DF0CC07062A}"/>
              </a:ext>
            </a:extLst>
          </p:cNvPr>
          <p:cNvCxnSpPr>
            <a:stCxn id="11" idx="6"/>
            <a:endCxn id="17" idx="2"/>
          </p:cNvCxnSpPr>
          <p:nvPr/>
        </p:nvCxnSpPr>
        <p:spPr>
          <a:xfrm>
            <a:off x="7943906" y="4412030"/>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DABE5FD-0581-495E-B8F4-F815204A8BF1}"/>
              </a:ext>
            </a:extLst>
          </p:cNvPr>
          <p:cNvSpPr/>
          <p:nvPr/>
        </p:nvSpPr>
        <p:spPr>
          <a:xfrm>
            <a:off x="9309039" y="503756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20" name="Straight Arrow Connector 19">
            <a:extLst>
              <a:ext uri="{FF2B5EF4-FFF2-40B4-BE49-F238E27FC236}">
                <a16:creationId xmlns:a16="http://schemas.microsoft.com/office/drawing/2014/main" id="{BF93BB86-68DE-4F61-AB91-58A7158038A6}"/>
              </a:ext>
            </a:extLst>
          </p:cNvPr>
          <p:cNvCxnSpPr>
            <a:stCxn id="6" idx="6"/>
            <a:endCxn id="19" idx="2"/>
          </p:cNvCxnSpPr>
          <p:nvPr/>
        </p:nvCxnSpPr>
        <p:spPr>
          <a:xfrm>
            <a:off x="7046049" y="5195073"/>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84CC7BE-7CE7-48AA-91D7-451918E03108}"/>
              </a:ext>
            </a:extLst>
          </p:cNvPr>
          <p:cNvCxnSpPr>
            <a:stCxn id="17" idx="4"/>
            <a:endCxn id="19" idx="7"/>
          </p:cNvCxnSpPr>
          <p:nvPr/>
        </p:nvCxnSpPr>
        <p:spPr>
          <a:xfrm flipH="1">
            <a:off x="9729714" y="4693679"/>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370C277-ED86-43B7-B703-2D36C3F095BF}"/>
              </a:ext>
            </a:extLst>
          </p:cNvPr>
          <p:cNvCxnSpPr>
            <a:stCxn id="19" idx="0"/>
            <a:endCxn id="17" idx="3"/>
          </p:cNvCxnSpPr>
          <p:nvPr/>
        </p:nvCxnSpPr>
        <p:spPr>
          <a:xfrm flipV="1">
            <a:off x="9555465" y="4623044"/>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2AE1C49-232D-49F9-A2B2-C1480B8C53A2}"/>
              </a:ext>
            </a:extLst>
          </p:cNvPr>
          <p:cNvSpPr txBox="1"/>
          <p:nvPr/>
        </p:nvSpPr>
        <p:spPr>
          <a:xfrm>
            <a:off x="1278517" y="4536043"/>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27" name="TextBox 26">
            <a:extLst>
              <a:ext uri="{FF2B5EF4-FFF2-40B4-BE49-F238E27FC236}">
                <a16:creationId xmlns:a16="http://schemas.microsoft.com/office/drawing/2014/main" id="{28D66F5D-6650-4DAE-8AF2-E0332413709A}"/>
              </a:ext>
            </a:extLst>
          </p:cNvPr>
          <p:cNvSpPr txBox="1"/>
          <p:nvPr/>
        </p:nvSpPr>
        <p:spPr>
          <a:xfrm>
            <a:off x="7248552" y="5330445"/>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28" name="TextBox 27">
            <a:extLst>
              <a:ext uri="{FF2B5EF4-FFF2-40B4-BE49-F238E27FC236}">
                <a16:creationId xmlns:a16="http://schemas.microsoft.com/office/drawing/2014/main" id="{0813D28E-DF3F-460A-A518-475E20D1669D}"/>
              </a:ext>
            </a:extLst>
          </p:cNvPr>
          <p:cNvSpPr txBox="1"/>
          <p:nvPr/>
        </p:nvSpPr>
        <p:spPr>
          <a:xfrm>
            <a:off x="10174056" y="5270304"/>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29" name="TextBox 28">
            <a:extLst>
              <a:ext uri="{FF2B5EF4-FFF2-40B4-BE49-F238E27FC236}">
                <a16:creationId xmlns:a16="http://schemas.microsoft.com/office/drawing/2014/main" id="{6402E2EE-A045-4A74-8DBB-0E1C42563E62}"/>
              </a:ext>
            </a:extLst>
          </p:cNvPr>
          <p:cNvSpPr txBox="1"/>
          <p:nvPr/>
        </p:nvSpPr>
        <p:spPr>
          <a:xfrm>
            <a:off x="3013941" y="4669123"/>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30" name="Oval 29">
            <a:extLst>
              <a:ext uri="{FF2B5EF4-FFF2-40B4-BE49-F238E27FC236}">
                <a16:creationId xmlns:a16="http://schemas.microsoft.com/office/drawing/2014/main" id="{0D34A6E6-041B-41E7-822F-FF1519236939}"/>
              </a:ext>
            </a:extLst>
          </p:cNvPr>
          <p:cNvSpPr/>
          <p:nvPr/>
        </p:nvSpPr>
        <p:spPr>
          <a:xfrm>
            <a:off x="1043195" y="382521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C138AA7-D8CC-47F4-9A46-D6DAEF1EEDE7}"/>
              </a:ext>
            </a:extLst>
          </p:cNvPr>
          <p:cNvSpPr/>
          <p:nvPr/>
        </p:nvSpPr>
        <p:spPr>
          <a:xfrm>
            <a:off x="2921291" y="384739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6B4EEFD-66F0-45E3-8B5C-8CB45AE9C8CB}"/>
              </a:ext>
            </a:extLst>
          </p:cNvPr>
          <p:cNvSpPr/>
          <p:nvPr/>
        </p:nvSpPr>
        <p:spPr>
          <a:xfrm>
            <a:off x="5299773" y="3860067"/>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8E48F88-2EC3-4332-96AC-493500E86814}"/>
              </a:ext>
            </a:extLst>
          </p:cNvPr>
          <p:cNvSpPr/>
          <p:nvPr/>
        </p:nvSpPr>
        <p:spPr>
          <a:xfrm>
            <a:off x="9065704" y="3983782"/>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83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24F5C-3F0C-412D-B347-459982363312}"/>
              </a:ext>
            </a:extLst>
          </p:cNvPr>
          <p:cNvSpPr>
            <a:spLocks noGrp="1"/>
          </p:cNvSpPr>
          <p:nvPr>
            <p:ph type="title"/>
          </p:nvPr>
        </p:nvSpPr>
        <p:spPr/>
        <p:txBody>
          <a:bodyPr/>
          <a:lstStyle/>
          <a:p>
            <a:r>
              <a:rPr lang="en-US" dirty="0"/>
              <a:t>How do these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96CEA3-E9FC-4136-8CDC-580381601C07}"/>
                  </a:ext>
                </a:extLst>
              </p:cNvPr>
              <p:cNvSpPr>
                <a:spLocks noGrp="1"/>
              </p:cNvSpPr>
              <p:nvPr>
                <p:ph idx="1"/>
              </p:nvPr>
            </p:nvSpPr>
            <p:spPr/>
            <p:txBody>
              <a:bodyPr>
                <a:normAutofit lnSpcReduction="10000"/>
              </a:bodyPr>
              <a:lstStyle/>
              <a:p>
                <a:r>
                  <a:rPr lang="en-US" dirty="0"/>
                  <a:t>A couple of different ways to use DFS to find strongly connected components. </a:t>
                </a:r>
              </a:p>
              <a:p>
                <a:r>
                  <a:rPr lang="en-US" sz="2400" dirty="0"/>
                  <a:t>Wikipedia has the details. </a:t>
                </a:r>
              </a:p>
              <a:p>
                <a:r>
                  <a:rPr lang="en-US" sz="2400" dirty="0"/>
                  <a:t>High level: need to keep track of “highest point” in DFS tree you can reach back up to. Similar idea on undirected graphs on HW2. </a:t>
                </a:r>
              </a:p>
              <a:p>
                <a:endParaRPr lang="en-US" dirty="0"/>
              </a:p>
              <a:p>
                <a:endParaRPr lang="en-US" dirty="0"/>
              </a:p>
              <a:p>
                <a:r>
                  <a:rPr lang="en-US" dirty="0"/>
                  <a:t>Topological sort</a:t>
                </a:r>
              </a:p>
              <a:p>
                <a:r>
                  <a:rPr lang="en-US" sz="2400" dirty="0"/>
                  <a:t>You saw an algorithm in 373</a:t>
                </a:r>
                <a:endParaRPr lang="en-US" dirty="0"/>
              </a:p>
              <a:p>
                <a:r>
                  <a:rPr lang="en-US" dirty="0"/>
                  <a:t>Important thing: both run in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a:t>
                </a:r>
              </a:p>
            </p:txBody>
          </p:sp>
        </mc:Choice>
        <mc:Fallback xmlns="">
          <p:sp>
            <p:nvSpPr>
              <p:cNvPr id="3" name="Content Placeholder 2">
                <a:extLst>
                  <a:ext uri="{FF2B5EF4-FFF2-40B4-BE49-F238E27FC236}">
                    <a16:creationId xmlns:a16="http://schemas.microsoft.com/office/drawing/2014/main" id="{EB96CEA3-E9FC-4136-8CDC-580381601C07}"/>
                  </a:ext>
                </a:extLst>
              </p:cNvPr>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p:spTree>
    <p:extLst>
      <p:ext uri="{BB962C8B-B14F-4D97-AF65-F5344CB8AC3E}">
        <p14:creationId xmlns:p14="http://schemas.microsoft.com/office/powerpoint/2010/main" val="2629258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77DC-97D2-4D07-B2D6-E674C14794E4}"/>
              </a:ext>
            </a:extLst>
          </p:cNvPr>
          <p:cNvSpPr>
            <a:spLocks noGrp="1"/>
          </p:cNvSpPr>
          <p:nvPr>
            <p:ph type="title"/>
          </p:nvPr>
        </p:nvSpPr>
        <p:spPr/>
        <p:txBody>
          <a:bodyPr/>
          <a:lstStyle/>
          <a:p>
            <a:r>
              <a:rPr lang="en-US" dirty="0"/>
              <a:t>Designing New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A829F9-4077-45F8-8256-FBF87C04A271}"/>
                  </a:ext>
                </a:extLst>
              </p:cNvPr>
              <p:cNvSpPr>
                <a:spLocks noGrp="1"/>
              </p:cNvSpPr>
              <p:nvPr>
                <p:ph idx="1"/>
              </p:nvPr>
            </p:nvSpPr>
            <p:spPr/>
            <p:txBody>
              <a:bodyPr/>
              <a:lstStyle/>
              <a:p>
                <a:r>
                  <a:rPr lang="en-US" dirty="0"/>
                  <a:t>When you need to design a new algorithm on graphs, whatever you do is probably going to take at least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t>
                </a:r>
              </a:p>
              <a:p>
                <a:r>
                  <a:rPr lang="en-US" dirty="0"/>
                  <a:t>So you can run any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algorithm as “preprocessing”</a:t>
                </a:r>
              </a:p>
              <a:p>
                <a:endParaRPr lang="en-US" dirty="0"/>
              </a:p>
              <a:p>
                <a:r>
                  <a:rPr lang="en-US" dirty="0"/>
                  <a:t>Finding connected components (undirected graphs)</a:t>
                </a:r>
              </a:p>
              <a:p>
                <a:r>
                  <a:rPr lang="en-US" dirty="0"/>
                  <a:t>Finding SCCs (directed graphs)</a:t>
                </a:r>
              </a:p>
              <a:p>
                <a:r>
                  <a:rPr lang="en-US" dirty="0"/>
                  <a:t>Do a topological sort (DAGs)</a:t>
                </a:r>
              </a:p>
            </p:txBody>
          </p:sp>
        </mc:Choice>
        <mc:Fallback xmlns="">
          <p:sp>
            <p:nvSpPr>
              <p:cNvPr id="3" name="Content Placeholder 2">
                <a:extLst>
                  <a:ext uri="{FF2B5EF4-FFF2-40B4-BE49-F238E27FC236}">
                    <a16:creationId xmlns:a16="http://schemas.microsoft.com/office/drawing/2014/main" id="{6CA829F9-4077-45F8-8256-FBF87C04A271}"/>
                  </a:ext>
                </a:extLst>
              </p:cNvPr>
              <p:cNvSpPr>
                <a:spLocks noGrp="1" noRot="1" noChangeAspect="1" noMove="1" noResize="1" noEditPoints="1" noAdjustHandles="1" noChangeArrowheads="1" noChangeShapeType="1" noTextEdit="1"/>
              </p:cNvSpPr>
              <p:nvPr>
                <p:ph idx="1"/>
              </p:nvPr>
            </p:nvSpPr>
            <p:spPr>
              <a:blipFill>
                <a:blip r:embed="rId2"/>
                <a:stretch>
                  <a:fillRect l="-708" t="-2138" r="-1144"/>
                </a:stretch>
              </a:blipFill>
            </p:spPr>
            <p:txBody>
              <a:bodyPr/>
              <a:lstStyle/>
              <a:p>
                <a:r>
                  <a:rPr lang="en-US">
                    <a:noFill/>
                  </a:rPr>
                  <a:t> </a:t>
                </a:r>
              </a:p>
            </p:txBody>
          </p:sp>
        </mc:Fallback>
      </mc:AlternateContent>
    </p:spTree>
    <p:extLst>
      <p:ext uri="{BB962C8B-B14F-4D97-AF65-F5344CB8AC3E}">
        <p14:creationId xmlns:p14="http://schemas.microsoft.com/office/powerpoint/2010/main" val="3938007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ACBD-02C9-4FA2-A609-7E193A434713}"/>
              </a:ext>
            </a:extLst>
          </p:cNvPr>
          <p:cNvSpPr>
            <a:spLocks noGrp="1"/>
          </p:cNvSpPr>
          <p:nvPr>
            <p:ph type="title"/>
          </p:nvPr>
        </p:nvSpPr>
        <p:spPr/>
        <p:txBody>
          <a:bodyPr/>
          <a:lstStyle/>
          <a:p>
            <a:r>
              <a:rPr lang="en-US" dirty="0"/>
              <a:t>Designing New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B51759-7C38-48DE-B0C9-5B85CF77DB41}"/>
                  </a:ext>
                </a:extLst>
              </p:cNvPr>
              <p:cNvSpPr>
                <a:spLocks noGrp="1"/>
              </p:cNvSpPr>
              <p:nvPr>
                <p:ph idx="1"/>
              </p:nvPr>
            </p:nvSpPr>
            <p:spPr/>
            <p:txBody>
              <a:bodyPr/>
              <a:lstStyle/>
              <a:p>
                <a:r>
                  <a:rPr lang="en-US" dirty="0"/>
                  <a:t>Finding SCCs and topological sort go well together:</a:t>
                </a:r>
              </a:p>
              <a:p>
                <a:endParaRPr lang="en-US" dirty="0"/>
              </a:p>
              <a:p>
                <a:r>
                  <a:rPr lang="en-US" dirty="0"/>
                  <a:t>From a graph </a:t>
                </a:r>
                <a14:m>
                  <m:oMath xmlns:m="http://schemas.openxmlformats.org/officeDocument/2006/math">
                    <m:r>
                      <a:rPr lang="en-US" b="0" i="1" smtClean="0">
                        <a:latin typeface="Cambria Math" panose="02040503050406030204" pitchFamily="18" charset="0"/>
                      </a:rPr>
                      <m:t>𝐺</m:t>
                    </m:r>
                  </m:oMath>
                </a14:m>
                <a:r>
                  <a:rPr lang="en-US" dirty="0"/>
                  <a:t> you can define the “meta-graph”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oMath>
                </a14:m>
                <a:br>
                  <a:rPr lang="en-US" dirty="0"/>
                </a:br>
                <a:r>
                  <a:rPr lang="en-US" dirty="0"/>
                  <a:t>(aka “condensation”, aka “graph of SCCs”)</a:t>
                </a:r>
              </a:p>
              <a:p>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oMath>
                </a14:m>
                <a:r>
                  <a:rPr lang="en-US" dirty="0"/>
                  <a:t> has a vertex for every SCC of </a:t>
                </a:r>
                <a14:m>
                  <m:oMath xmlns:m="http://schemas.openxmlformats.org/officeDocument/2006/math">
                    <m:r>
                      <a:rPr lang="en-US" b="0" i="1" smtClean="0">
                        <a:latin typeface="Cambria Math" panose="02040503050406030204" pitchFamily="18" charset="0"/>
                      </a:rPr>
                      <m:t>𝐺</m:t>
                    </m:r>
                  </m:oMath>
                </a14:m>
                <a:endParaRPr lang="en-US" dirty="0"/>
              </a:p>
              <a:p>
                <a:r>
                  <a:rPr lang="en-US" dirty="0"/>
                  <a:t>There’s an edge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r>
                      <a:rPr lang="en-US" b="0" i="1" smtClean="0">
                        <a:latin typeface="Cambria Math" panose="02040503050406030204" pitchFamily="18" charset="0"/>
                      </a:rPr>
                      <m:t> </m:t>
                    </m:r>
                  </m:oMath>
                </a14:m>
                <a:r>
                  <a:rPr lang="en-US" dirty="0"/>
                  <a:t>if and only if there’s an edge in </a:t>
                </a:r>
                <a14:m>
                  <m:oMath xmlns:m="http://schemas.openxmlformats.org/officeDocument/2006/math">
                    <m:r>
                      <a:rPr lang="en-US" b="0" i="1" smtClean="0">
                        <a:latin typeface="Cambria Math" panose="02040503050406030204" pitchFamily="18" charset="0"/>
                      </a:rPr>
                      <m:t>𝐺</m:t>
                    </m:r>
                  </m:oMath>
                </a14:m>
                <a:r>
                  <a:rPr lang="en-US" dirty="0"/>
                  <a:t> from a vertex in </a:t>
                </a:r>
                <a14:m>
                  <m:oMath xmlns:m="http://schemas.openxmlformats.org/officeDocument/2006/math">
                    <m:r>
                      <a:rPr lang="en-US" b="0" i="1" smtClean="0">
                        <a:latin typeface="Cambria Math" panose="02040503050406030204" pitchFamily="18" charset="0"/>
                      </a:rPr>
                      <m:t>𝑢</m:t>
                    </m:r>
                  </m:oMath>
                </a14:m>
                <a:r>
                  <a:rPr lang="en-US" dirty="0"/>
                  <a:t> to a vertex in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A0B51759-7C38-48DE-B0C9-5B85CF77DB4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172107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717EC-3D2F-4141-9D8A-2F2DD7D84C2E}"/>
              </a:ext>
            </a:extLst>
          </p:cNvPr>
          <p:cNvSpPr>
            <a:spLocks noGrp="1"/>
          </p:cNvSpPr>
          <p:nvPr>
            <p:ph type="title"/>
          </p:nvPr>
        </p:nvSpPr>
        <p:spPr/>
        <p:txBody>
          <a:bodyPr/>
          <a:lstStyle/>
          <a:p>
            <a:r>
              <a:rPr lang="en-US" dirty="0"/>
              <a:t>Two Goals Today</a:t>
            </a:r>
          </a:p>
        </p:txBody>
      </p:sp>
      <p:sp>
        <p:nvSpPr>
          <p:cNvPr id="3" name="Content Placeholder 2">
            <a:extLst>
              <a:ext uri="{FF2B5EF4-FFF2-40B4-BE49-F238E27FC236}">
                <a16:creationId xmlns:a16="http://schemas.microsoft.com/office/drawing/2014/main" id="{8AB38E56-B36F-454E-A90A-B8B1D961A545}"/>
              </a:ext>
            </a:extLst>
          </p:cNvPr>
          <p:cNvSpPr>
            <a:spLocks noGrp="1"/>
          </p:cNvSpPr>
          <p:nvPr>
            <p:ph idx="1"/>
          </p:nvPr>
        </p:nvSpPr>
        <p:spPr/>
        <p:txBody>
          <a:bodyPr/>
          <a:lstStyle/>
          <a:p>
            <a:r>
              <a:rPr lang="en-US" dirty="0"/>
              <a:t>Goal 1: High level description of how to modify DFS </a:t>
            </a:r>
          </a:p>
          <a:p>
            <a:pPr lvl="1"/>
            <a:r>
              <a:rPr lang="en-US" dirty="0"/>
              <a:t>More details than BFS, so we’re only going to give you high-level in lecture.</a:t>
            </a:r>
          </a:p>
          <a:p>
            <a:pPr lvl="1"/>
            <a:r>
              <a:rPr lang="en-US" dirty="0"/>
              <a:t>Those skipped details will help for a few HW problems, but you can choose other ones if you’d like to do others.</a:t>
            </a:r>
          </a:p>
          <a:p>
            <a:r>
              <a:rPr lang="en-US" dirty="0"/>
              <a:t>Goal 2: Graph modeling</a:t>
            </a:r>
          </a:p>
          <a:p>
            <a:r>
              <a:rPr lang="en-US" dirty="0"/>
              <a:t>Practice will be helpful! We’ll try to get to at least one example</a:t>
            </a:r>
          </a:p>
        </p:txBody>
      </p:sp>
    </p:spTree>
    <p:extLst>
      <p:ext uri="{BB962C8B-B14F-4D97-AF65-F5344CB8AC3E}">
        <p14:creationId xmlns:p14="http://schemas.microsoft.com/office/powerpoint/2010/main" val="4209974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Find SCCs?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2129433"/>
              </a:xfrm>
            </p:spPr>
            <p:txBody>
              <a:bodyPr>
                <a:normAutofit/>
              </a:bodyPr>
              <a:lstStyle/>
              <a:p>
                <a:r>
                  <a:rPr lang="en-US" dirty="0"/>
                  <a:t>Let’s build a new graph out of them! Call it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𝐺</m:t>
                        </m:r>
                      </m:e>
                      <m:sup>
                        <m:r>
                          <a:rPr lang="en-US" b="0" i="1" smtClean="0">
                            <a:solidFill>
                              <a:schemeClr val="accent1"/>
                            </a:solidFill>
                            <a:latin typeface="Cambria Math" panose="02040503050406030204" pitchFamily="18" charset="0"/>
                          </a:rPr>
                          <m:t>𝑆𝐶𝐶</m:t>
                        </m:r>
                      </m:sup>
                    </m:sSup>
                  </m:oMath>
                </a14:m>
                <a:r>
                  <a:rPr lang="en-US" dirty="0">
                    <a:solidFill>
                      <a:schemeClr val="accent1"/>
                    </a:solidFill>
                  </a:rPr>
                  <a:t> </a:t>
                </a:r>
              </a:p>
              <a:p>
                <a:pPr lvl="1"/>
                <a:r>
                  <a:rPr lang="en-US" dirty="0"/>
                  <a:t>Have a vertex for each of the strongly connected components</a:t>
                </a:r>
              </a:p>
              <a:p>
                <a:pPr lvl="1"/>
                <a:r>
                  <a:rPr lang="en-US" dirty="0"/>
                  <a:t>Add an edge from component 1 to component 2 if there is an edge from a vertex inside 1 to one inside 2.</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2129433"/>
              </a:xfrm>
              <a:blipFill>
                <a:blip r:embed="rId2"/>
                <a:stretch>
                  <a:fillRect l="-654" t="-4871"/>
                </a:stretch>
              </a:blipFill>
            </p:spPr>
            <p:txBody>
              <a:bodyPr/>
              <a:lstStyle/>
              <a:p>
                <a:r>
                  <a:rPr lang="en-US">
                    <a:noFill/>
                  </a:rPr>
                  <a:t> </a:t>
                </a:r>
              </a:p>
            </p:txBody>
          </p:sp>
        </mc:Fallback>
      </mc:AlternateContent>
      <p:sp>
        <p:nvSpPr>
          <p:cNvPr id="53" name="Oval 52"/>
          <p:cNvSpPr/>
          <p:nvPr/>
        </p:nvSpPr>
        <p:spPr>
          <a:xfrm>
            <a:off x="5907947" y="416678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4" name="Oval 53"/>
          <p:cNvSpPr/>
          <p:nvPr/>
        </p:nvSpPr>
        <p:spPr>
          <a:xfrm>
            <a:off x="5491850" y="49669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55" name="Oval 54"/>
          <p:cNvSpPr/>
          <p:nvPr/>
        </p:nvSpPr>
        <p:spPr>
          <a:xfrm>
            <a:off x="6553198" y="495390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56" name="Straight Arrow Connector 55"/>
          <p:cNvCxnSpPr>
            <a:stCxn id="54" idx="7"/>
            <a:endCxn id="53" idx="3"/>
          </p:cNvCxnSpPr>
          <p:nvPr/>
        </p:nvCxnSpPr>
        <p:spPr>
          <a:xfrm flipV="1">
            <a:off x="5912525" y="4578474"/>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5"/>
            <a:endCxn id="55" idx="0"/>
          </p:cNvCxnSpPr>
          <p:nvPr/>
        </p:nvCxnSpPr>
        <p:spPr>
          <a:xfrm>
            <a:off x="6328622" y="4578474"/>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4"/>
            <a:endCxn id="54" idx="6"/>
          </p:cNvCxnSpPr>
          <p:nvPr/>
        </p:nvCxnSpPr>
        <p:spPr>
          <a:xfrm flipH="1">
            <a:off x="5984701" y="4649109"/>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283654"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60" name="Oval 59"/>
          <p:cNvSpPr/>
          <p:nvPr/>
        </p:nvSpPr>
        <p:spPr>
          <a:xfrm>
            <a:off x="7451055"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61" name="Straight Arrow Connector 60"/>
          <p:cNvCxnSpPr>
            <a:stCxn id="59" idx="6"/>
            <a:endCxn id="53" idx="2"/>
          </p:cNvCxnSpPr>
          <p:nvPr/>
        </p:nvCxnSpPr>
        <p:spPr>
          <a:xfrm flipV="1">
            <a:off x="3776505" y="4407945"/>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5" idx="7"/>
            <a:endCxn id="60" idx="3"/>
          </p:cNvCxnSpPr>
          <p:nvPr/>
        </p:nvCxnSpPr>
        <p:spPr>
          <a:xfrm flipV="1">
            <a:off x="6973873" y="4582559"/>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0" idx="2"/>
            <a:endCxn id="53" idx="6"/>
          </p:cNvCxnSpPr>
          <p:nvPr/>
        </p:nvCxnSpPr>
        <p:spPr>
          <a:xfrm flipH="1" flipV="1">
            <a:off x="6400798" y="4407945"/>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544256" y="41798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65" name="Straight Arrow Connector 64"/>
          <p:cNvCxnSpPr>
            <a:stCxn id="64" idx="6"/>
            <a:endCxn id="59" idx="2"/>
          </p:cNvCxnSpPr>
          <p:nvPr/>
        </p:nvCxnSpPr>
        <p:spPr>
          <a:xfrm flipV="1">
            <a:off x="2037107" y="4412030"/>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9801890" y="421135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67" name="Straight Arrow Connector 66"/>
          <p:cNvCxnSpPr>
            <a:stCxn id="60" idx="6"/>
            <a:endCxn id="66" idx="2"/>
          </p:cNvCxnSpPr>
          <p:nvPr/>
        </p:nvCxnSpPr>
        <p:spPr>
          <a:xfrm>
            <a:off x="7943906" y="4412030"/>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9309039" y="503756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69" name="Straight Arrow Connector 68"/>
          <p:cNvCxnSpPr>
            <a:stCxn id="55" idx="6"/>
            <a:endCxn id="68" idx="2"/>
          </p:cNvCxnSpPr>
          <p:nvPr/>
        </p:nvCxnSpPr>
        <p:spPr>
          <a:xfrm>
            <a:off x="7046049" y="5195073"/>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6" idx="4"/>
            <a:endCxn id="68" idx="7"/>
          </p:cNvCxnSpPr>
          <p:nvPr/>
        </p:nvCxnSpPr>
        <p:spPr>
          <a:xfrm flipH="1">
            <a:off x="9729714" y="4693679"/>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8" idx="0"/>
            <a:endCxn id="66" idx="3"/>
          </p:cNvCxnSpPr>
          <p:nvPr/>
        </p:nvCxnSpPr>
        <p:spPr>
          <a:xfrm flipV="1">
            <a:off x="9555465" y="4623044"/>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Right Arrow 71"/>
          <p:cNvSpPr/>
          <p:nvPr/>
        </p:nvSpPr>
        <p:spPr>
          <a:xfrm>
            <a:off x="2302846" y="4084678"/>
            <a:ext cx="722027" cy="260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a:off x="4289324" y="4505565"/>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a:off x="8289540" y="4578474"/>
            <a:ext cx="722027" cy="388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278517" y="4536043"/>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76" name="TextBox 75"/>
          <p:cNvSpPr txBox="1"/>
          <p:nvPr/>
        </p:nvSpPr>
        <p:spPr>
          <a:xfrm>
            <a:off x="7248552" y="5330445"/>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77" name="TextBox 76"/>
          <p:cNvSpPr txBox="1"/>
          <p:nvPr/>
        </p:nvSpPr>
        <p:spPr>
          <a:xfrm>
            <a:off x="10174056" y="5270304"/>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78" name="TextBox 77"/>
          <p:cNvSpPr txBox="1"/>
          <p:nvPr/>
        </p:nvSpPr>
        <p:spPr>
          <a:xfrm>
            <a:off x="3013941" y="4669123"/>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79" name="Oval 78"/>
          <p:cNvSpPr/>
          <p:nvPr/>
        </p:nvSpPr>
        <p:spPr>
          <a:xfrm>
            <a:off x="1043195" y="382521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921291" y="384739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299773" y="3860067"/>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9065704" y="3983782"/>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6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247B-94B6-4C73-A884-4F600D7818F1}"/>
              </a:ext>
            </a:extLst>
          </p:cNvPr>
          <p:cNvSpPr>
            <a:spLocks noGrp="1"/>
          </p:cNvSpPr>
          <p:nvPr>
            <p:ph type="title"/>
          </p:nvPr>
        </p:nvSpPr>
        <p:spPr/>
        <p:txBody>
          <a:bodyPr/>
          <a:lstStyle/>
          <a:p>
            <a:r>
              <a:rPr lang="en-US" dirty="0"/>
              <a:t>Designing New Graph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2B2C97-732E-46C5-BD9A-7845A4DD01C8}"/>
                  </a:ext>
                </a:extLst>
              </p:cNvPr>
              <p:cNvSpPr>
                <a:spLocks noGrp="1"/>
              </p:cNvSpPr>
              <p:nvPr>
                <p:ph idx="1"/>
              </p:nvPr>
            </p:nvSpPr>
            <p:spPr/>
            <p:txBody>
              <a:bodyPr>
                <a:normAutofit fontScale="92500"/>
              </a:bodyPr>
              <a:lstStyle/>
              <a:p>
                <a:r>
                  <a:rPr lang="en-US" dirty="0"/>
                  <a:t>Not a common task – most graph problems have been asked before.</a:t>
                </a:r>
              </a:p>
              <a:p>
                <a:r>
                  <a:rPr lang="en-US" dirty="0"/>
                  <a:t>When you need to do it, Robbie recommends:</a:t>
                </a:r>
              </a:p>
              <a:p>
                <a:endParaRPr lang="en-US" dirty="0"/>
              </a:p>
              <a:p>
                <a:r>
                  <a:rPr lang="en-US" dirty="0"/>
                  <a:t>Start with a simpler case (topo-sorted DAG, or [strongly] connected graph).</a:t>
                </a:r>
              </a:p>
              <a:p>
                <a:r>
                  <a:rPr lang="en-US" dirty="0"/>
                  <a:t>A HW2 problem walks you through the process of designing an algorithm by:</a:t>
                </a:r>
              </a:p>
              <a:p>
                <a:r>
                  <a:rPr lang="en-US" dirty="0"/>
                  <a:t>1. Figuring out what you’d do if the graph is strongly connected</a:t>
                </a:r>
              </a:p>
              <a:p>
                <a:r>
                  <a:rPr lang="en-US" dirty="0"/>
                  <a:t>2. Figuring out what you’d do if the graph is a topologically ordered DAG</a:t>
                </a:r>
              </a:p>
              <a:p>
                <a:r>
                  <a:rPr lang="en-US" dirty="0"/>
                  <a:t>3. Stitching together those two ideas (using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oMath>
                </a14:m>
                <a:r>
                  <a:rPr lang="en-US" dirty="0"/>
                  <a:t>). </a:t>
                </a:r>
              </a:p>
            </p:txBody>
          </p:sp>
        </mc:Choice>
        <mc:Fallback xmlns="">
          <p:sp>
            <p:nvSpPr>
              <p:cNvPr id="3" name="Content Placeholder 2">
                <a:extLst>
                  <a:ext uri="{FF2B5EF4-FFF2-40B4-BE49-F238E27FC236}">
                    <a16:creationId xmlns:a16="http://schemas.microsoft.com/office/drawing/2014/main" id="{9A2B2C97-732E-46C5-BD9A-7845A4DD01C8}"/>
                  </a:ext>
                </a:extLst>
              </p:cNvPr>
              <p:cNvSpPr>
                <a:spLocks noGrp="1" noRot="1" noChangeAspect="1" noMove="1" noResize="1" noEditPoints="1" noAdjustHandles="1" noChangeArrowheads="1" noChangeShapeType="1" noTextEdit="1"/>
              </p:cNvSpPr>
              <p:nvPr>
                <p:ph idx="1"/>
              </p:nvPr>
            </p:nvSpPr>
            <p:spPr>
              <a:blipFill>
                <a:blip r:embed="rId2"/>
                <a:stretch>
                  <a:fillRect l="-545" t="-1887" r="-763"/>
                </a:stretch>
              </a:blipFill>
            </p:spPr>
            <p:txBody>
              <a:bodyPr/>
              <a:lstStyle/>
              <a:p>
                <a:r>
                  <a:rPr lang="en-US">
                    <a:noFill/>
                  </a:rPr>
                  <a:t> </a:t>
                </a:r>
              </a:p>
            </p:txBody>
          </p:sp>
        </mc:Fallback>
      </mc:AlternateContent>
    </p:spTree>
    <p:extLst>
      <p:ext uri="{BB962C8B-B14F-4D97-AF65-F5344CB8AC3E}">
        <p14:creationId xmlns:p14="http://schemas.microsoft.com/office/powerpoint/2010/main" val="343807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BFB0-D8A2-4CEC-9140-151EF6A054C8}"/>
              </a:ext>
            </a:extLst>
          </p:cNvPr>
          <p:cNvSpPr>
            <a:spLocks noGrp="1"/>
          </p:cNvSpPr>
          <p:nvPr>
            <p:ph type="title"/>
          </p:nvPr>
        </p:nvSpPr>
        <p:spPr/>
        <p:txBody>
          <a:bodyPr/>
          <a:lstStyle/>
          <a:p>
            <a:r>
              <a:rPr lang="en-US" dirty="0"/>
              <a:t>Graph Modeling</a:t>
            </a:r>
          </a:p>
        </p:txBody>
      </p:sp>
      <p:sp>
        <p:nvSpPr>
          <p:cNvPr id="3" name="Content Placeholder 2">
            <a:extLst>
              <a:ext uri="{FF2B5EF4-FFF2-40B4-BE49-F238E27FC236}">
                <a16:creationId xmlns:a16="http://schemas.microsoft.com/office/drawing/2014/main" id="{0F556317-9F80-4438-B813-5C803B596679}"/>
              </a:ext>
            </a:extLst>
          </p:cNvPr>
          <p:cNvSpPr>
            <a:spLocks noGrp="1"/>
          </p:cNvSpPr>
          <p:nvPr>
            <p:ph idx="1"/>
          </p:nvPr>
        </p:nvSpPr>
        <p:spPr/>
        <p:txBody>
          <a:bodyPr/>
          <a:lstStyle/>
          <a:p>
            <a:r>
              <a:rPr lang="en-US" dirty="0"/>
              <a:t>But…Most of the time you don’t need a new graph algorithm.</a:t>
            </a:r>
          </a:p>
          <a:p>
            <a:r>
              <a:rPr lang="en-US" dirty="0"/>
              <a:t>What you need is to figure out what graph to make and which graph algorithm to run.</a:t>
            </a:r>
          </a:p>
          <a:p>
            <a:endParaRPr lang="en-US" dirty="0"/>
          </a:p>
          <a:p>
            <a:r>
              <a:rPr lang="en-US" dirty="0"/>
              <a:t>“Graph modeling”</a:t>
            </a:r>
          </a:p>
          <a:p>
            <a:r>
              <a:rPr lang="en-US" dirty="0"/>
              <a:t>Going from word problem to graph algorithm. </a:t>
            </a:r>
          </a:p>
          <a:p>
            <a:r>
              <a:rPr lang="en-US" dirty="0"/>
              <a:t>Often finding a clever way to turn your requirements into graph features. </a:t>
            </a:r>
          </a:p>
          <a:p>
            <a:r>
              <a:rPr lang="en-US" dirty="0"/>
              <a:t>Mix of “standard bag of tricks” and new creativity. </a:t>
            </a:r>
          </a:p>
        </p:txBody>
      </p:sp>
    </p:spTree>
    <p:extLst>
      <p:ext uri="{BB962C8B-B14F-4D97-AF65-F5344CB8AC3E}">
        <p14:creationId xmlns:p14="http://schemas.microsoft.com/office/powerpoint/2010/main" val="2088065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3DFC-9269-4DC7-98BC-262B646D2048}"/>
              </a:ext>
            </a:extLst>
          </p:cNvPr>
          <p:cNvSpPr>
            <a:spLocks noGrp="1"/>
          </p:cNvSpPr>
          <p:nvPr>
            <p:ph type="title"/>
          </p:nvPr>
        </p:nvSpPr>
        <p:spPr/>
        <p:txBody>
          <a:bodyPr/>
          <a:lstStyle/>
          <a:p>
            <a:r>
              <a:rPr lang="en-US" dirty="0"/>
              <a:t>Problem Solving Suggestions</a:t>
            </a:r>
          </a:p>
        </p:txBody>
      </p:sp>
      <p:sp>
        <p:nvSpPr>
          <p:cNvPr id="3" name="Content Placeholder 2">
            <a:extLst>
              <a:ext uri="{FF2B5EF4-FFF2-40B4-BE49-F238E27FC236}">
                <a16:creationId xmlns:a16="http://schemas.microsoft.com/office/drawing/2014/main" id="{B9A09931-EA78-4130-9798-4E8EEECA67E0}"/>
              </a:ext>
            </a:extLst>
          </p:cNvPr>
          <p:cNvSpPr>
            <a:spLocks noGrp="1"/>
          </p:cNvSpPr>
          <p:nvPr>
            <p:ph idx="1"/>
          </p:nvPr>
        </p:nvSpPr>
        <p:spPr/>
        <p:txBody>
          <a:bodyPr>
            <a:normAutofit/>
          </a:bodyPr>
          <a:lstStyle/>
          <a:p>
            <a:r>
              <a:rPr lang="en-US" dirty="0"/>
              <a:t>Read the problem carefully.</a:t>
            </a:r>
          </a:p>
          <a:p>
            <a:pPr lvl="1"/>
            <a:r>
              <a:rPr lang="en-US" dirty="0"/>
              <a:t>Are there any technical terms in the question? Any formulas?</a:t>
            </a:r>
          </a:p>
          <a:p>
            <a:pPr lvl="1"/>
            <a:r>
              <a:rPr lang="en-US" dirty="0"/>
              <a:t>What kind of object will you get as input? What type is your output?</a:t>
            </a:r>
          </a:p>
          <a:p>
            <a:r>
              <a:rPr lang="en-US" dirty="0"/>
              <a:t>Do you understand it? Write sample inputs and outputs</a:t>
            </a:r>
          </a:p>
          <a:p>
            <a:pPr lvl="1"/>
            <a:r>
              <a:rPr lang="en-US" dirty="0"/>
              <a:t>We’ll often give you samples, but it helps to add your own.</a:t>
            </a:r>
          </a:p>
          <a:p>
            <a:r>
              <a:rPr lang="en-US" dirty="0"/>
              <a:t>Now start thinking about solutions</a:t>
            </a:r>
          </a:p>
          <a:p>
            <a:pPr lvl="1"/>
            <a:r>
              <a:rPr lang="en-US" dirty="0"/>
              <a:t>On those examples, how would you get the solution?</a:t>
            </a:r>
          </a:p>
          <a:p>
            <a:pPr lvl="1"/>
            <a:r>
              <a:rPr lang="en-US" dirty="0"/>
              <a:t>Does this remind you of any algorithms from class?</a:t>
            </a:r>
          </a:p>
          <a:p>
            <a:pPr lvl="1"/>
            <a:r>
              <a:rPr lang="en-US" dirty="0"/>
              <a:t>Can you think of a new idea?</a:t>
            </a:r>
          </a:p>
          <a:p>
            <a:pPr lvl="1"/>
            <a:r>
              <a:rPr lang="en-US" dirty="0"/>
              <a:t>It’s ok to start with slow solutions and try to speed them up!</a:t>
            </a:r>
          </a:p>
          <a:p>
            <a:pPr lvl="1"/>
            <a:r>
              <a:rPr lang="en-US" dirty="0"/>
              <a:t>Try the graph modeling process.</a:t>
            </a:r>
          </a:p>
        </p:txBody>
      </p:sp>
    </p:spTree>
    <p:extLst>
      <p:ext uri="{BB962C8B-B14F-4D97-AF65-F5344CB8AC3E}">
        <p14:creationId xmlns:p14="http://schemas.microsoft.com/office/powerpoint/2010/main" val="2785002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Graph Modeling Process</a:t>
            </a:r>
          </a:p>
        </p:txBody>
      </p:sp>
      <p:sp>
        <p:nvSpPr>
          <p:cNvPr id="9" name="Content Placeholder 8"/>
          <p:cNvSpPr>
            <a:spLocks noGrp="1"/>
          </p:cNvSpPr>
          <p:nvPr>
            <p:ph idx="1"/>
          </p:nvPr>
        </p:nvSpPr>
        <p:spPr/>
        <p:txBody>
          <a:bodyPr/>
          <a:lstStyle/>
          <a:p>
            <a:r>
              <a:rPr lang="en-US" dirty="0"/>
              <a:t>1. What are your fundamental objects?</a:t>
            </a:r>
          </a:p>
          <a:p>
            <a:pPr lvl="1"/>
            <a:r>
              <a:rPr lang="en-US" dirty="0"/>
              <a:t>Those will probably become your vertices.</a:t>
            </a:r>
          </a:p>
          <a:p>
            <a:r>
              <a:rPr lang="en-US" dirty="0"/>
              <a:t>2. How are those objects related?</a:t>
            </a:r>
          </a:p>
          <a:p>
            <a:pPr lvl="1"/>
            <a:r>
              <a:rPr lang="en-US" dirty="0"/>
              <a:t>Represent those relationships with edges.</a:t>
            </a:r>
          </a:p>
          <a:p>
            <a:r>
              <a:rPr lang="en-US" dirty="0"/>
              <a:t>3. How is what I’m looking for encoded in the graph?</a:t>
            </a:r>
          </a:p>
          <a:p>
            <a:pPr lvl="1"/>
            <a:r>
              <a:rPr lang="en-US" dirty="0"/>
              <a:t>Do I need a path from s to t? The shortest path from s to t? A minimum spanning tree? Something else?</a:t>
            </a:r>
          </a:p>
          <a:p>
            <a:r>
              <a:rPr lang="en-US" dirty="0"/>
              <a:t>4. Do I know how to find what I’m looking for?</a:t>
            </a:r>
          </a:p>
          <a:p>
            <a:pPr lvl="1"/>
            <a:r>
              <a:rPr lang="en-US" dirty="0"/>
              <a:t>Then run that algorithm/combination of algorithms</a:t>
            </a:r>
          </a:p>
          <a:p>
            <a:pPr lvl="1"/>
            <a:r>
              <a:rPr lang="en-US" dirty="0"/>
              <a:t>Otherwise go back to step 1 and try again.</a:t>
            </a:r>
          </a:p>
        </p:txBody>
      </p:sp>
    </p:spTree>
    <p:extLst>
      <p:ext uri="{BB962C8B-B14F-4D97-AF65-F5344CB8AC3E}">
        <p14:creationId xmlns:p14="http://schemas.microsoft.com/office/powerpoint/2010/main" val="1980650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2D6-47CE-47BC-8527-4B2CF948FE14}"/>
              </a:ext>
            </a:extLst>
          </p:cNvPr>
          <p:cNvSpPr>
            <a:spLocks noGrp="1"/>
          </p:cNvSpPr>
          <p:nvPr>
            <p:ph type="title"/>
          </p:nvPr>
        </p:nvSpPr>
        <p:spPr/>
        <p:txBody>
          <a:bodyPr/>
          <a:lstStyle/>
          <a:p>
            <a:r>
              <a:rPr lang="en-US" dirty="0"/>
              <a:t>Scenario #1</a:t>
            </a:r>
          </a:p>
        </p:txBody>
      </p:sp>
      <p:sp>
        <p:nvSpPr>
          <p:cNvPr id="4" name="TextBox 3">
            <a:extLst>
              <a:ext uri="{FF2B5EF4-FFF2-40B4-BE49-F238E27FC236}">
                <a16:creationId xmlns:a16="http://schemas.microsoft.com/office/drawing/2014/main" id="{6228E262-51E4-453B-B5FA-06D5014034F1}"/>
              </a:ext>
            </a:extLst>
          </p:cNvPr>
          <p:cNvSpPr txBox="1"/>
          <p:nvPr/>
        </p:nvSpPr>
        <p:spPr>
          <a:xfrm>
            <a:off x="7571280" y="1430343"/>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8" name="Content Placeholder 2">
            <a:extLst>
              <a:ext uri="{FF2B5EF4-FFF2-40B4-BE49-F238E27FC236}">
                <a16:creationId xmlns:a16="http://schemas.microsoft.com/office/drawing/2014/main" id="{B0D125C6-4AB3-4C41-8FC0-B1AE8D70D205}"/>
              </a:ext>
            </a:extLst>
          </p:cNvPr>
          <p:cNvSpPr txBox="1">
            <a:spLocks/>
          </p:cNvSpPr>
          <p:nvPr/>
        </p:nvSpPr>
        <p:spPr>
          <a:xfrm>
            <a:off x="575240" y="1277943"/>
            <a:ext cx="6653991" cy="5276138"/>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400" dirty="0"/>
              <a:t>You’ve made a new social networking app, </a:t>
            </a:r>
            <a:r>
              <a:rPr lang="en-US" sz="2400" dirty="0" err="1"/>
              <a:t>Convrs</a:t>
            </a:r>
            <a:r>
              <a:rPr lang="en-US" sz="2400" dirty="0"/>
              <a:t>. Users on </a:t>
            </a:r>
            <a:r>
              <a:rPr lang="en-US" sz="2400" dirty="0" err="1"/>
              <a:t>Convrs</a:t>
            </a:r>
            <a:r>
              <a:rPr lang="en-US" sz="2400" dirty="0"/>
              <a:t> can have “asymmetric” following (I can follow you, without you following me). You decide to allow people to form multi-user direct messages, but only if people are probably in similar social circles (to avoid spamming).</a:t>
            </a:r>
          </a:p>
          <a:p>
            <a:r>
              <a:rPr lang="en-US" sz="2400" dirty="0"/>
              <a:t>You’ll allow a messaging channel to form only if for every pair of users </a:t>
            </a:r>
            <a:r>
              <a:rPr lang="en-US" sz="2400" dirty="0" err="1"/>
              <a:t>a,b</a:t>
            </a:r>
            <a:r>
              <a:rPr lang="en-US" sz="2400" dirty="0"/>
              <a:t> in the channel: a must follow b or follow someone who follows b or follow someone who follows someone who follows b, or …</a:t>
            </a:r>
            <a:br>
              <a:rPr lang="en-US" sz="2400" dirty="0"/>
            </a:br>
            <a:r>
              <a:rPr lang="en-US" sz="2400" dirty="0"/>
              <a:t>And the same for b to a. </a:t>
            </a:r>
          </a:p>
          <a:p>
            <a:r>
              <a:rPr lang="en-US" sz="2400" dirty="0"/>
              <a:t>You’d like to be able to quickly check for any new proposed channel whether it meets this condition.</a:t>
            </a:r>
          </a:p>
        </p:txBody>
      </p:sp>
    </p:spTree>
    <p:extLst>
      <p:ext uri="{BB962C8B-B14F-4D97-AF65-F5344CB8AC3E}">
        <p14:creationId xmlns:p14="http://schemas.microsoft.com/office/powerpoint/2010/main" val="2206314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2D6-47CE-47BC-8527-4B2CF948FE14}"/>
              </a:ext>
            </a:extLst>
          </p:cNvPr>
          <p:cNvSpPr>
            <a:spLocks noGrp="1"/>
          </p:cNvSpPr>
          <p:nvPr>
            <p:ph type="title"/>
          </p:nvPr>
        </p:nvSpPr>
        <p:spPr/>
        <p:txBody>
          <a:bodyPr/>
          <a:lstStyle/>
          <a:p>
            <a:r>
              <a:rPr lang="en-US" dirty="0"/>
              <a:t>Scenario #1</a:t>
            </a:r>
          </a:p>
        </p:txBody>
      </p:sp>
      <p:sp>
        <p:nvSpPr>
          <p:cNvPr id="3" name="Content Placeholder 2">
            <a:extLst>
              <a:ext uri="{FF2B5EF4-FFF2-40B4-BE49-F238E27FC236}">
                <a16:creationId xmlns:a16="http://schemas.microsoft.com/office/drawing/2014/main" id="{5B8F425E-F3FE-46F4-9405-03ACAF1816C3}"/>
              </a:ext>
            </a:extLst>
          </p:cNvPr>
          <p:cNvSpPr>
            <a:spLocks noGrp="1"/>
          </p:cNvSpPr>
          <p:nvPr>
            <p:ph idx="1"/>
          </p:nvPr>
        </p:nvSpPr>
        <p:spPr>
          <a:xfrm>
            <a:off x="575240" y="1277943"/>
            <a:ext cx="6653991" cy="5276138"/>
          </a:xfrm>
        </p:spPr>
        <p:txBody>
          <a:bodyPr>
            <a:normAutofit lnSpcReduction="10000"/>
          </a:bodyPr>
          <a:lstStyle/>
          <a:p>
            <a:r>
              <a:rPr lang="en-US" sz="2400" dirty="0"/>
              <a:t>You’ve made a new social networking app, </a:t>
            </a:r>
            <a:r>
              <a:rPr lang="en-US" sz="2400" dirty="0" err="1"/>
              <a:t>Convrs</a:t>
            </a:r>
            <a:r>
              <a:rPr lang="en-US" sz="2400" dirty="0"/>
              <a:t>. Users on </a:t>
            </a:r>
            <a:r>
              <a:rPr lang="en-US" sz="2400" dirty="0" err="1"/>
              <a:t>Convrs</a:t>
            </a:r>
            <a:r>
              <a:rPr lang="en-US" sz="2400" dirty="0"/>
              <a:t> can have “asymmetric” following (I can follow you, without you following me). You decide to allow people to form multi-user direct messages, but only if people are probably in similar social circles (to avoid spamming).</a:t>
            </a:r>
          </a:p>
          <a:p>
            <a:r>
              <a:rPr lang="en-US" sz="2400" dirty="0"/>
              <a:t>You’ll allow a messaging channel to form only if for every pair of users </a:t>
            </a:r>
            <a:r>
              <a:rPr lang="en-US" sz="2400" dirty="0" err="1"/>
              <a:t>a,b</a:t>
            </a:r>
            <a:r>
              <a:rPr lang="en-US" sz="2400" dirty="0"/>
              <a:t> in the channel: a must follow b or follow someone who follows b or follow someone who follows someone who follows b, or …</a:t>
            </a:r>
            <a:br>
              <a:rPr lang="en-US" sz="2400" dirty="0"/>
            </a:br>
            <a:r>
              <a:rPr lang="en-US" sz="2400" dirty="0"/>
              <a:t>And the same for b to a. </a:t>
            </a:r>
          </a:p>
          <a:p>
            <a:r>
              <a:rPr lang="en-US" sz="2400" dirty="0"/>
              <a:t>You’d like to be able to quickly check for any new proposed channel whether it meets this condition.</a:t>
            </a:r>
          </a:p>
        </p:txBody>
      </p:sp>
      <p:sp>
        <p:nvSpPr>
          <p:cNvPr id="4" name="TextBox 3">
            <a:extLst>
              <a:ext uri="{FF2B5EF4-FFF2-40B4-BE49-F238E27FC236}">
                <a16:creationId xmlns:a16="http://schemas.microsoft.com/office/drawing/2014/main" id="{6228E262-51E4-453B-B5FA-06D5014034F1}"/>
              </a:ext>
            </a:extLst>
          </p:cNvPr>
          <p:cNvSpPr txBox="1"/>
          <p:nvPr/>
        </p:nvSpPr>
        <p:spPr>
          <a:xfrm>
            <a:off x="7555584" y="1442301"/>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5" name="TextBox 4">
            <a:extLst>
              <a:ext uri="{FF2B5EF4-FFF2-40B4-BE49-F238E27FC236}">
                <a16:creationId xmlns:a16="http://schemas.microsoft.com/office/drawing/2014/main" id="{FF649641-0DC1-40B4-81E0-342F617E12F4}"/>
              </a:ext>
            </a:extLst>
          </p:cNvPr>
          <p:cNvSpPr txBox="1"/>
          <p:nvPr/>
        </p:nvSpPr>
        <p:spPr>
          <a:xfrm>
            <a:off x="7805394" y="1965488"/>
            <a:ext cx="2318994" cy="523220"/>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Users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57B2184-1AAA-4185-A41A-D0E13B517C7A}"/>
                  </a:ext>
                </a:extLst>
              </p:cNvPr>
              <p:cNvSpPr txBox="1"/>
              <p:nvPr/>
            </p:nvSpPr>
            <p:spPr>
              <a:xfrm>
                <a:off x="7805394" y="3201970"/>
                <a:ext cx="3957104"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Directed – from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to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r>
                  <a:rPr lang="en-US" sz="2800" dirty="0">
                    <a:solidFill>
                      <a:schemeClr val="accent3"/>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follows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endParaRPr lang="en-US" sz="28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C57B2184-1AAA-4185-A41A-D0E13B517C7A}"/>
                  </a:ext>
                </a:extLst>
              </p:cNvPr>
              <p:cNvSpPr txBox="1">
                <a:spLocks noRot="1" noChangeAspect="1" noMove="1" noResize="1" noEditPoints="1" noAdjustHandles="1" noChangeArrowheads="1" noChangeShapeType="1" noTextEdit="1"/>
              </p:cNvSpPr>
              <p:nvPr/>
            </p:nvSpPr>
            <p:spPr>
              <a:xfrm>
                <a:off x="7805394" y="3201970"/>
                <a:ext cx="3957104" cy="954107"/>
              </a:xfrm>
              <a:prstGeom prst="rect">
                <a:avLst/>
              </a:prstGeom>
              <a:blipFill>
                <a:blip r:embed="rId2"/>
                <a:stretch>
                  <a:fillRect l="-3077" t="-6369" r="-2923" b="-165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229EB69-23B9-4DBA-908B-0DCD44DFC70A}"/>
              </a:ext>
            </a:extLst>
          </p:cNvPr>
          <p:cNvSpPr txBox="1"/>
          <p:nvPr/>
        </p:nvSpPr>
        <p:spPr>
          <a:xfrm>
            <a:off x="7486650" y="4392285"/>
            <a:ext cx="4744627"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If everyone in the channel is in the same SCC.</a:t>
            </a:r>
          </a:p>
        </p:txBody>
      </p:sp>
      <p:sp>
        <p:nvSpPr>
          <p:cNvPr id="8" name="TextBox 7">
            <a:extLst>
              <a:ext uri="{FF2B5EF4-FFF2-40B4-BE49-F238E27FC236}">
                <a16:creationId xmlns:a16="http://schemas.microsoft.com/office/drawing/2014/main" id="{7A192489-C1EA-4A81-8F51-C5989C74DA0C}"/>
              </a:ext>
            </a:extLst>
          </p:cNvPr>
          <p:cNvSpPr txBox="1"/>
          <p:nvPr/>
        </p:nvSpPr>
        <p:spPr>
          <a:xfrm>
            <a:off x="7058025" y="5723084"/>
            <a:ext cx="5242186" cy="830997"/>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Find SCCs, to test a new channel, make sure all are in same component.</a:t>
            </a:r>
          </a:p>
        </p:txBody>
      </p:sp>
    </p:spTree>
    <p:extLst>
      <p:ext uri="{BB962C8B-B14F-4D97-AF65-F5344CB8AC3E}">
        <p14:creationId xmlns:p14="http://schemas.microsoft.com/office/powerpoint/2010/main" val="2186095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E32E-5498-435A-891A-94BF29EB5926}"/>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CF92BB20-DE42-4BD4-A490-FDD4B6AD20AE}"/>
              </a:ext>
            </a:extLst>
          </p:cNvPr>
          <p:cNvSpPr>
            <a:spLocks noGrp="1"/>
          </p:cNvSpPr>
          <p:nvPr>
            <p:ph idx="1"/>
          </p:nvPr>
        </p:nvSpPr>
        <p:spPr>
          <a:xfrm>
            <a:off x="575240" y="1463857"/>
            <a:ext cx="5616010" cy="4845504"/>
          </a:xfrm>
        </p:spPr>
        <p:txBody>
          <a:bodyPr/>
          <a:lstStyle/>
          <a:p>
            <a:r>
              <a:rPr lang="en-US" dirty="0"/>
              <a:t>Sports fans often use the “transitive law” to predict sports outcomes. </a:t>
            </a:r>
            <a:br>
              <a:rPr lang="en-US" dirty="0"/>
            </a:br>
            <a:r>
              <a:rPr lang="en-US" dirty="0"/>
              <a:t>In general, if you think A is better than B, and B is also better than C, then you expect that A is better than C.</a:t>
            </a:r>
          </a:p>
          <a:p>
            <a:r>
              <a:rPr lang="en-US" dirty="0"/>
              <a:t>Teams don’t all play each other – from data of games that have been played, determine if the “transitive law” is realistic, or misleading about at least one outcome.  </a:t>
            </a:r>
          </a:p>
        </p:txBody>
      </p:sp>
      <p:sp>
        <p:nvSpPr>
          <p:cNvPr id="4" name="TextBox 3">
            <a:extLst>
              <a:ext uri="{FF2B5EF4-FFF2-40B4-BE49-F238E27FC236}">
                <a16:creationId xmlns:a16="http://schemas.microsoft.com/office/drawing/2014/main" id="{90505321-B4C6-4FE1-A579-A3D5CB42A368}"/>
              </a:ext>
            </a:extLst>
          </p:cNvPr>
          <p:cNvSpPr txBox="1"/>
          <p:nvPr/>
        </p:nvSpPr>
        <p:spPr>
          <a:xfrm>
            <a:off x="6888834" y="1463857"/>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Tree>
    <p:extLst>
      <p:ext uri="{BB962C8B-B14F-4D97-AF65-F5344CB8AC3E}">
        <p14:creationId xmlns:p14="http://schemas.microsoft.com/office/powerpoint/2010/main" val="2982433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E32E-5498-435A-891A-94BF29EB5926}"/>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CF92BB20-DE42-4BD4-A490-FDD4B6AD20AE}"/>
              </a:ext>
            </a:extLst>
          </p:cNvPr>
          <p:cNvSpPr>
            <a:spLocks noGrp="1"/>
          </p:cNvSpPr>
          <p:nvPr>
            <p:ph idx="1"/>
          </p:nvPr>
        </p:nvSpPr>
        <p:spPr>
          <a:xfrm>
            <a:off x="575240" y="1463857"/>
            <a:ext cx="5616010" cy="4845504"/>
          </a:xfrm>
        </p:spPr>
        <p:txBody>
          <a:bodyPr/>
          <a:lstStyle/>
          <a:p>
            <a:r>
              <a:rPr lang="en-US" dirty="0"/>
              <a:t>Sports fans often use the “transitive law” to predict sports outcomes -- . </a:t>
            </a:r>
            <a:br>
              <a:rPr lang="en-US" dirty="0"/>
            </a:br>
            <a:r>
              <a:rPr lang="en-US" dirty="0"/>
              <a:t>In general, if you think A is better than B, and B is also better than C, then you expect that A is better than C.</a:t>
            </a:r>
          </a:p>
          <a:p>
            <a:r>
              <a:rPr lang="en-US" dirty="0"/>
              <a:t>Teams don’t all play each other – from data of games that have been played, determine if the “transitive law” is realistic, or misleading about at least one outcome.  </a:t>
            </a:r>
          </a:p>
        </p:txBody>
      </p:sp>
      <p:sp>
        <p:nvSpPr>
          <p:cNvPr id="4" name="TextBox 3">
            <a:extLst>
              <a:ext uri="{FF2B5EF4-FFF2-40B4-BE49-F238E27FC236}">
                <a16:creationId xmlns:a16="http://schemas.microsoft.com/office/drawing/2014/main" id="{90505321-B4C6-4FE1-A579-A3D5CB42A368}"/>
              </a:ext>
            </a:extLst>
          </p:cNvPr>
          <p:cNvSpPr txBox="1"/>
          <p:nvPr/>
        </p:nvSpPr>
        <p:spPr>
          <a:xfrm>
            <a:off x="6888834" y="1242328"/>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5" name="TextBox 4">
            <a:extLst>
              <a:ext uri="{FF2B5EF4-FFF2-40B4-BE49-F238E27FC236}">
                <a16:creationId xmlns:a16="http://schemas.microsoft.com/office/drawing/2014/main" id="{AED8EC4A-9BA3-4390-892A-35E461FB13EB}"/>
              </a:ext>
            </a:extLst>
          </p:cNvPr>
          <p:cNvSpPr txBox="1"/>
          <p:nvPr/>
        </p:nvSpPr>
        <p:spPr>
          <a:xfrm>
            <a:off x="7164371" y="1758100"/>
            <a:ext cx="2318994" cy="523220"/>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Teams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0D8B147-47F3-4B6C-A307-14A34E7C6691}"/>
                  </a:ext>
                </a:extLst>
              </p:cNvPr>
              <p:cNvSpPr txBox="1"/>
              <p:nvPr/>
            </p:nvSpPr>
            <p:spPr>
              <a:xfrm>
                <a:off x="7164370" y="2945861"/>
                <a:ext cx="3601039"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Directed – Edge from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to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r>
                  <a:rPr lang="en-US" sz="2800" dirty="0">
                    <a:solidFill>
                      <a:schemeClr val="accent3"/>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beat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r>
                  <a:rPr lang="en-US" sz="2800" dirty="0">
                    <a:solidFill>
                      <a:schemeClr val="accent3"/>
                    </a:solidFill>
                    <a:latin typeface="Segoe UI Semilight" panose="020B0402040204020203" pitchFamily="34" charset="0"/>
                    <a:cs typeface="Segoe UI Semilight" panose="020B0402040204020203" pitchFamily="34" charset="0"/>
                  </a:rPr>
                  <a:t>.</a:t>
                </a:r>
              </a:p>
            </p:txBody>
          </p:sp>
        </mc:Choice>
        <mc:Fallback xmlns="">
          <p:sp>
            <p:nvSpPr>
              <p:cNvPr id="6" name="TextBox 5">
                <a:extLst>
                  <a:ext uri="{FF2B5EF4-FFF2-40B4-BE49-F238E27FC236}">
                    <a16:creationId xmlns:a16="http://schemas.microsoft.com/office/drawing/2014/main" id="{60D8B147-47F3-4B6C-A307-14A34E7C6691}"/>
                  </a:ext>
                </a:extLst>
              </p:cNvPr>
              <p:cNvSpPr txBox="1">
                <a:spLocks noRot="1" noChangeAspect="1" noMove="1" noResize="1" noEditPoints="1" noAdjustHandles="1" noChangeArrowheads="1" noChangeShapeType="1" noTextEdit="1"/>
              </p:cNvSpPr>
              <p:nvPr/>
            </p:nvSpPr>
            <p:spPr>
              <a:xfrm>
                <a:off x="7164370" y="2945861"/>
                <a:ext cx="3601039" cy="954107"/>
              </a:xfrm>
              <a:prstGeom prst="rect">
                <a:avLst/>
              </a:prstGeom>
              <a:blipFill>
                <a:blip r:embed="rId2"/>
                <a:stretch>
                  <a:fillRect l="-3384" t="-6369" b="-165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DB3304A-1907-4FF8-8F24-4248651BAA7B}"/>
              </a:ext>
            </a:extLst>
          </p:cNvPr>
          <p:cNvSpPr txBox="1"/>
          <p:nvPr/>
        </p:nvSpPr>
        <p:spPr>
          <a:xfrm>
            <a:off x="7128234" y="4282913"/>
            <a:ext cx="5063766" cy="830997"/>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 cycle would say it’s not realistic.</a:t>
            </a:r>
          </a:p>
          <a:p>
            <a:r>
              <a:rPr lang="en-US" sz="2400" dirty="0">
                <a:solidFill>
                  <a:schemeClr val="accent4"/>
                </a:solidFill>
                <a:latin typeface="Segoe UI Semilight" panose="020B0402040204020203" pitchFamily="34" charset="0"/>
                <a:cs typeface="Segoe UI Semilight" panose="020B0402040204020203" pitchFamily="34" charset="0"/>
              </a:rPr>
              <a:t>OR a topological sort would say it is.</a:t>
            </a:r>
          </a:p>
        </p:txBody>
      </p:sp>
      <p:sp>
        <p:nvSpPr>
          <p:cNvPr id="8" name="TextBox 7">
            <a:extLst>
              <a:ext uri="{FF2B5EF4-FFF2-40B4-BE49-F238E27FC236}">
                <a16:creationId xmlns:a16="http://schemas.microsoft.com/office/drawing/2014/main" id="{D5214DD3-9BCF-43BB-B842-659561D452D7}"/>
              </a:ext>
            </a:extLst>
          </p:cNvPr>
          <p:cNvSpPr txBox="1"/>
          <p:nvPr/>
        </p:nvSpPr>
        <p:spPr>
          <a:xfrm>
            <a:off x="7128234" y="5533397"/>
            <a:ext cx="5063766" cy="1200329"/>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Cycle-detection DFS.</a:t>
            </a:r>
          </a:p>
          <a:p>
            <a:r>
              <a:rPr lang="en-US" sz="2400" dirty="0">
                <a:solidFill>
                  <a:schemeClr val="accent4"/>
                </a:solidFill>
                <a:latin typeface="Segoe UI Semilight" panose="020B0402040204020203" pitchFamily="34" charset="0"/>
                <a:cs typeface="Segoe UI Semilight" panose="020B0402040204020203" pitchFamily="34" charset="0"/>
              </a:rPr>
              <a:t>a topological sort algorithm (with error detection)</a:t>
            </a:r>
          </a:p>
        </p:txBody>
      </p:sp>
    </p:spTree>
    <p:extLst>
      <p:ext uri="{BB962C8B-B14F-4D97-AF65-F5344CB8AC3E}">
        <p14:creationId xmlns:p14="http://schemas.microsoft.com/office/powerpoint/2010/main" val="1212391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#3</a:t>
            </a:r>
          </a:p>
        </p:txBody>
      </p:sp>
      <p:sp>
        <p:nvSpPr>
          <p:cNvPr id="8"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6494925"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 are at Splash Mountain. Your best friend is at Space Mountain. You have to tell each other about your experiences in person as soon as possible. Where do you meet and how quickly can you get there?</a:t>
            </a:r>
          </a:p>
          <a:p>
            <a:r>
              <a:rPr lang="en-US" dirty="0"/>
              <a:t>What are the vertices? </a:t>
            </a:r>
          </a:p>
          <a:p>
            <a:endParaRPr lang="en-US" dirty="0"/>
          </a:p>
          <a:p>
            <a:r>
              <a:rPr lang="en-US" dirty="0"/>
              <a:t>What are the edges? </a:t>
            </a:r>
          </a:p>
          <a:p>
            <a:pPr marL="128016" lvl="1" indent="0">
              <a:buFont typeface="Segoe UI Semilight" panose="020B0402040204020203" pitchFamily="34" charset="0"/>
              <a:buNone/>
            </a:pPr>
            <a:r>
              <a:rPr lang="en-US" dirty="0">
                <a:solidFill>
                  <a:srgbClr val="4C3282"/>
                </a:solidFill>
              </a:rPr>
              <a:t> </a:t>
            </a:r>
          </a:p>
          <a:p>
            <a:r>
              <a:rPr lang="en-US" dirty="0"/>
              <a:t>What are we looking for?</a:t>
            </a:r>
          </a:p>
          <a:p>
            <a:pPr lvl="1"/>
            <a:endParaRPr lang="en-US" dirty="0">
              <a:solidFill>
                <a:srgbClr val="4C3282"/>
              </a:solidFill>
            </a:endParaRPr>
          </a:p>
          <a:p>
            <a:r>
              <a:rPr lang="en-US" dirty="0"/>
              <a:t>What do we run?</a:t>
            </a:r>
          </a:p>
        </p:txBody>
      </p:sp>
      <p:grpSp>
        <p:nvGrpSpPr>
          <p:cNvPr id="117" name="Group 116">
            <a:extLst>
              <a:ext uri="{FF2B5EF4-FFF2-40B4-BE49-F238E27FC236}">
                <a16:creationId xmlns:a16="http://schemas.microsoft.com/office/drawing/2014/main" id="{1E363727-313E-1941-8149-CB4F0876A0F4}"/>
              </a:ext>
            </a:extLst>
          </p:cNvPr>
          <p:cNvGrpSpPr/>
          <p:nvPr/>
        </p:nvGrpSpPr>
        <p:grpSpPr>
          <a:xfrm>
            <a:off x="5074873" y="704255"/>
            <a:ext cx="7028720" cy="5606846"/>
            <a:chOff x="1765004" y="980556"/>
            <a:chExt cx="7028720" cy="5606846"/>
          </a:xfrm>
        </p:grpSpPr>
        <p:grpSp>
          <p:nvGrpSpPr>
            <p:cNvPr id="118" name="Group 117">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166" name="Oval 165">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119" name="Group 118">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164" name="Oval 163">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120" name="Group 119">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162" name="Oval 161">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21" name="Group 120">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160" name="Oval 159">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22" name="Group 121">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158" name="Oval 157">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3" name="Group 122">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156" name="Oval 155">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24" name="Group 123">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154" name="Oval 153">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25" name="Group 124">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152" name="Oval 151">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26" name="Group 125">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150" name="TextBox 14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sp>
            <p:nvSpPr>
              <p:cNvPr id="151" name="Oval 150">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148" name="Oval 147">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28" name="Group 127">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146" name="Oval 145">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29" name="Straight Connector 128">
              <a:extLst>
                <a:ext uri="{FF2B5EF4-FFF2-40B4-BE49-F238E27FC236}">
                  <a16:creationId xmlns:a16="http://schemas.microsoft.com/office/drawing/2014/main" id="{3327CCAF-BB7A-4A4C-A604-6F82BBF0C574}"/>
                </a:ext>
              </a:extLst>
            </p:cNvPr>
            <p:cNvCxnSpPr>
              <a:stCxn id="166" idx="4"/>
              <a:endCxn id="164"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3627AF5-5590-F845-83E5-81ECE0B4FFDE}"/>
                </a:ext>
              </a:extLst>
            </p:cNvPr>
            <p:cNvCxnSpPr>
              <a:cxnSpLocks/>
              <a:stCxn id="151" idx="6"/>
              <a:endCxn id="164"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255462F-8712-4C4A-A05B-DE02E3F1A84A}"/>
                </a:ext>
              </a:extLst>
            </p:cNvPr>
            <p:cNvCxnSpPr>
              <a:cxnSpLocks/>
              <a:stCxn id="151" idx="5"/>
              <a:endCxn id="15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5D3D85-2625-1649-997D-F80B17F0309C}"/>
                </a:ext>
              </a:extLst>
            </p:cNvPr>
            <p:cNvCxnSpPr>
              <a:cxnSpLocks/>
              <a:stCxn id="164" idx="3"/>
              <a:endCxn id="15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1888E2-0AC1-AF4B-9ABE-34F325F6B892}"/>
                </a:ext>
              </a:extLst>
            </p:cNvPr>
            <p:cNvCxnSpPr>
              <a:cxnSpLocks/>
              <a:stCxn id="148" idx="4"/>
              <a:endCxn id="151"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3BD079F-AE39-334B-A69C-136231D41FDC}"/>
                </a:ext>
              </a:extLst>
            </p:cNvPr>
            <p:cNvCxnSpPr>
              <a:cxnSpLocks/>
              <a:stCxn id="146" idx="3"/>
              <a:endCxn id="151"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F399AB7-3FF8-804F-B9D1-DD679E07B6BD}"/>
                </a:ext>
              </a:extLst>
            </p:cNvPr>
            <p:cNvCxnSpPr>
              <a:cxnSpLocks/>
              <a:stCxn id="148" idx="7"/>
              <a:endCxn id="14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9A8F2B4-AD1B-1746-B82D-DA265AF311E3}"/>
                </a:ext>
              </a:extLst>
            </p:cNvPr>
            <p:cNvCxnSpPr>
              <a:cxnSpLocks/>
              <a:stCxn id="146" idx="7"/>
              <a:endCxn id="162"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FE618DE-52F1-254D-BC29-3C4650989760}"/>
                </a:ext>
              </a:extLst>
            </p:cNvPr>
            <p:cNvCxnSpPr>
              <a:cxnSpLocks/>
              <a:stCxn id="162" idx="4"/>
              <a:endCxn id="16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C9C64E1-5CF4-CB43-A924-2D497509F618}"/>
                </a:ext>
              </a:extLst>
            </p:cNvPr>
            <p:cNvCxnSpPr>
              <a:cxnSpLocks/>
              <a:stCxn id="162" idx="6"/>
              <a:endCxn id="160"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96989D6-F2F7-B14D-A67E-DB8B53B6A2AE}"/>
                </a:ext>
              </a:extLst>
            </p:cNvPr>
            <p:cNvCxnSpPr>
              <a:cxnSpLocks/>
              <a:stCxn id="166" idx="6"/>
              <a:endCxn id="158"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B99F259-B541-2746-93A7-AAE37DD834AA}"/>
                </a:ext>
              </a:extLst>
            </p:cNvPr>
            <p:cNvCxnSpPr>
              <a:cxnSpLocks/>
              <a:stCxn id="166" idx="5"/>
              <a:endCxn id="156"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0A4DE0-2938-AE4E-82C6-C09A4E6684B0}"/>
                </a:ext>
              </a:extLst>
            </p:cNvPr>
            <p:cNvCxnSpPr>
              <a:cxnSpLocks/>
              <a:stCxn id="166" idx="2"/>
              <a:endCxn id="14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F4B38CB-8356-BA4D-9FC4-0DD98B14018D}"/>
                </a:ext>
              </a:extLst>
            </p:cNvPr>
            <p:cNvCxnSpPr>
              <a:cxnSpLocks/>
              <a:stCxn id="160" idx="3"/>
              <a:endCxn id="16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910EDA0-D720-0A49-8AB1-D93F91AF3495}"/>
                </a:ext>
              </a:extLst>
            </p:cNvPr>
            <p:cNvCxnSpPr>
              <a:cxnSpLocks/>
              <a:stCxn id="158" idx="5"/>
              <a:endCxn id="156"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CABD4FB-BC71-3747-9E9B-61C6FB0DEB60}"/>
                </a:ext>
              </a:extLst>
            </p:cNvPr>
            <p:cNvCxnSpPr>
              <a:cxnSpLocks/>
              <a:stCxn id="160" idx="5"/>
              <a:endCxn id="158"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A9F91CC-EC76-FE4F-B92E-2F65E2867E36}"/>
                </a:ext>
              </a:extLst>
            </p:cNvPr>
            <p:cNvCxnSpPr>
              <a:cxnSpLocks/>
              <a:stCxn id="156" idx="3"/>
              <a:endCxn id="154"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337255" y="909157"/>
            <a:ext cx="6488846" cy="5230646"/>
            <a:chOff x="5337255" y="909157"/>
            <a:chExt cx="6488846" cy="5230646"/>
          </a:xfrm>
        </p:grpSpPr>
        <p:sp>
          <p:nvSpPr>
            <p:cNvPr id="169" name="TextBox 168">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70" name="TextBox 169">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71" name="TextBox 170">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72" name="TextBox 171">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73" name="TextBox 172">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74" name="TextBox 173">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75" name="TextBox 174">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76" name="TextBox 175">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77" name="TextBox 176">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78" name="TextBox 177">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79" name="TextBox 178">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180" name="TextBox 179">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181" name="TextBox 180">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182" name="TextBox 181">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183" name="TextBox 182">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184" name="TextBox 183">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185" name="TextBox 184">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186" name="TextBox 185">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187" name="TextBox 186">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188" name="TextBox 187">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189" name="TextBox 188">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190" name="TextBox 189">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191" name="TextBox 190">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192" name="TextBox 191">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193" name="TextBox 192">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194" name="TextBox 193">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195" name="TextBox 194">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196" name="TextBox 195">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grpSp>
        <p:nvGrpSpPr>
          <p:cNvPr id="208" name="Group 207"/>
          <p:cNvGrpSpPr/>
          <p:nvPr/>
        </p:nvGrpSpPr>
        <p:grpSpPr>
          <a:xfrm>
            <a:off x="5697104" y="1149683"/>
            <a:ext cx="6439166" cy="5260399"/>
            <a:chOff x="5697104" y="1149683"/>
            <a:chExt cx="6439166" cy="5260399"/>
          </a:xfrm>
        </p:grpSpPr>
        <p:sp>
          <p:nvSpPr>
            <p:cNvPr id="197" name="TextBox 196"/>
            <p:cNvSpPr txBox="1"/>
            <p:nvPr/>
          </p:nvSpPr>
          <p:spPr>
            <a:xfrm>
              <a:off x="5697104" y="3750730"/>
              <a:ext cx="247335" cy="367336"/>
            </a:xfrm>
            <a:prstGeom prst="rect">
              <a:avLst/>
            </a:prstGeom>
            <a:noFill/>
          </p:spPr>
          <p:txBody>
            <a:bodyPr wrap="square" rtlCol="0">
              <a:spAutoFit/>
            </a:bodyPr>
            <a:lstStyle/>
            <a:p>
              <a:endParaRPr lang="en-US" dirty="0">
                <a:solidFill>
                  <a:srgbClr val="FF0000"/>
                </a:solidFill>
              </a:endParaRPr>
            </a:p>
          </p:txBody>
        </p:sp>
        <p:sp>
          <p:nvSpPr>
            <p:cNvPr id="198" name="TextBox 197"/>
            <p:cNvSpPr txBox="1"/>
            <p:nvPr/>
          </p:nvSpPr>
          <p:spPr>
            <a:xfrm>
              <a:off x="6540171" y="4986622"/>
              <a:ext cx="508883" cy="369332"/>
            </a:xfrm>
            <a:prstGeom prst="rect">
              <a:avLst/>
            </a:prstGeom>
            <a:noFill/>
          </p:spPr>
          <p:txBody>
            <a:bodyPr wrap="square" rtlCol="0">
              <a:spAutoFit/>
            </a:bodyPr>
            <a:lstStyle/>
            <a:p>
              <a:endParaRPr lang="en-US" dirty="0">
                <a:solidFill>
                  <a:srgbClr val="FF0000"/>
                </a:solidFill>
              </a:endParaRPr>
            </a:p>
          </p:txBody>
        </p:sp>
        <p:sp>
          <p:nvSpPr>
            <p:cNvPr id="199" name="TextBox 198"/>
            <p:cNvSpPr txBox="1"/>
            <p:nvPr/>
          </p:nvSpPr>
          <p:spPr>
            <a:xfrm>
              <a:off x="7571271" y="2831268"/>
              <a:ext cx="466812" cy="369332"/>
            </a:xfrm>
            <a:prstGeom prst="rect">
              <a:avLst/>
            </a:prstGeom>
            <a:noFill/>
          </p:spPr>
          <p:txBody>
            <a:bodyPr wrap="square" rtlCol="0">
              <a:spAutoFit/>
            </a:bodyPr>
            <a:lstStyle/>
            <a:p>
              <a:endParaRPr lang="en-US" dirty="0">
                <a:solidFill>
                  <a:srgbClr val="FF0000"/>
                </a:solidFill>
              </a:endParaRPr>
            </a:p>
          </p:txBody>
        </p:sp>
        <p:sp>
          <p:nvSpPr>
            <p:cNvPr id="200" name="TextBox 199"/>
            <p:cNvSpPr txBox="1"/>
            <p:nvPr/>
          </p:nvSpPr>
          <p:spPr>
            <a:xfrm>
              <a:off x="8657495" y="1522124"/>
              <a:ext cx="489620" cy="369332"/>
            </a:xfrm>
            <a:prstGeom prst="rect">
              <a:avLst/>
            </a:prstGeom>
            <a:noFill/>
          </p:spPr>
          <p:txBody>
            <a:bodyPr wrap="square" rtlCol="0">
              <a:spAutoFit/>
            </a:bodyPr>
            <a:lstStyle/>
            <a:p>
              <a:endParaRPr lang="en-US" dirty="0">
                <a:solidFill>
                  <a:srgbClr val="FF0000"/>
                </a:solidFill>
              </a:endParaRPr>
            </a:p>
          </p:txBody>
        </p:sp>
        <p:sp>
          <p:nvSpPr>
            <p:cNvPr id="201" name="TextBox 200"/>
            <p:cNvSpPr txBox="1"/>
            <p:nvPr/>
          </p:nvSpPr>
          <p:spPr>
            <a:xfrm>
              <a:off x="10547920" y="1149683"/>
              <a:ext cx="455518" cy="369332"/>
            </a:xfrm>
            <a:prstGeom prst="rect">
              <a:avLst/>
            </a:prstGeom>
            <a:noFill/>
          </p:spPr>
          <p:txBody>
            <a:bodyPr wrap="square" rtlCol="0">
              <a:spAutoFit/>
            </a:bodyPr>
            <a:lstStyle/>
            <a:p>
              <a:endParaRPr lang="en-US" dirty="0">
                <a:solidFill>
                  <a:srgbClr val="FF0000"/>
                </a:solidFill>
              </a:endParaRPr>
            </a:p>
          </p:txBody>
        </p:sp>
        <p:sp>
          <p:nvSpPr>
            <p:cNvPr id="202" name="TextBox 201"/>
            <p:cNvSpPr txBox="1"/>
            <p:nvPr/>
          </p:nvSpPr>
          <p:spPr>
            <a:xfrm>
              <a:off x="11174798" y="2779267"/>
              <a:ext cx="628799" cy="369332"/>
            </a:xfrm>
            <a:prstGeom prst="rect">
              <a:avLst/>
            </a:prstGeom>
            <a:noFill/>
          </p:spPr>
          <p:txBody>
            <a:bodyPr wrap="square" rtlCol="0">
              <a:spAutoFit/>
            </a:bodyPr>
            <a:lstStyle/>
            <a:p>
              <a:endParaRPr lang="en-US" dirty="0">
                <a:solidFill>
                  <a:srgbClr val="FF0000"/>
                </a:solidFill>
              </a:endParaRPr>
            </a:p>
          </p:txBody>
        </p:sp>
        <p:sp>
          <p:nvSpPr>
            <p:cNvPr id="203" name="TextBox 202"/>
            <p:cNvSpPr txBox="1"/>
            <p:nvPr/>
          </p:nvSpPr>
          <p:spPr>
            <a:xfrm>
              <a:off x="9321129" y="3446318"/>
              <a:ext cx="470606" cy="369332"/>
            </a:xfrm>
            <a:prstGeom prst="rect">
              <a:avLst/>
            </a:prstGeom>
            <a:noFill/>
          </p:spPr>
          <p:txBody>
            <a:bodyPr wrap="square" rtlCol="0">
              <a:spAutoFit/>
            </a:bodyPr>
            <a:lstStyle/>
            <a:p>
              <a:endParaRPr lang="en-US" dirty="0">
                <a:solidFill>
                  <a:srgbClr val="FF0000"/>
                </a:solidFill>
              </a:endParaRPr>
            </a:p>
          </p:txBody>
        </p:sp>
        <p:sp>
          <p:nvSpPr>
            <p:cNvPr id="204" name="TextBox 203"/>
            <p:cNvSpPr txBox="1"/>
            <p:nvPr/>
          </p:nvSpPr>
          <p:spPr>
            <a:xfrm>
              <a:off x="7566274" y="6040750"/>
              <a:ext cx="686387" cy="369332"/>
            </a:xfrm>
            <a:prstGeom prst="rect">
              <a:avLst/>
            </a:prstGeom>
            <a:noFill/>
          </p:spPr>
          <p:txBody>
            <a:bodyPr wrap="square" rtlCol="0">
              <a:spAutoFit/>
            </a:bodyPr>
            <a:lstStyle/>
            <a:p>
              <a:endParaRPr lang="en-US" dirty="0">
                <a:solidFill>
                  <a:srgbClr val="FF0000"/>
                </a:solidFill>
              </a:endParaRPr>
            </a:p>
          </p:txBody>
        </p:sp>
        <p:sp>
          <p:nvSpPr>
            <p:cNvPr id="205" name="TextBox 204"/>
            <p:cNvSpPr txBox="1"/>
            <p:nvPr/>
          </p:nvSpPr>
          <p:spPr>
            <a:xfrm>
              <a:off x="9220291" y="5677041"/>
              <a:ext cx="606531" cy="369332"/>
            </a:xfrm>
            <a:prstGeom prst="rect">
              <a:avLst/>
            </a:prstGeom>
            <a:noFill/>
          </p:spPr>
          <p:txBody>
            <a:bodyPr wrap="square" rtlCol="0">
              <a:spAutoFit/>
            </a:bodyPr>
            <a:lstStyle/>
            <a:p>
              <a:endParaRPr lang="en-US" dirty="0">
                <a:solidFill>
                  <a:srgbClr val="FF0000"/>
                </a:solidFill>
              </a:endParaRPr>
            </a:p>
          </p:txBody>
        </p:sp>
        <p:sp>
          <p:nvSpPr>
            <p:cNvPr id="206" name="TextBox 205"/>
            <p:cNvSpPr txBox="1"/>
            <p:nvPr/>
          </p:nvSpPr>
          <p:spPr>
            <a:xfrm>
              <a:off x="10365971" y="5774958"/>
              <a:ext cx="511104" cy="369332"/>
            </a:xfrm>
            <a:prstGeom prst="rect">
              <a:avLst/>
            </a:prstGeom>
            <a:noFill/>
          </p:spPr>
          <p:txBody>
            <a:bodyPr wrap="square" rtlCol="0">
              <a:spAutoFit/>
            </a:bodyPr>
            <a:lstStyle/>
            <a:p>
              <a:endParaRPr lang="en-US" dirty="0">
                <a:solidFill>
                  <a:srgbClr val="FF0000"/>
                </a:solidFill>
              </a:endParaRPr>
            </a:p>
          </p:txBody>
        </p:sp>
        <p:sp>
          <p:nvSpPr>
            <p:cNvPr id="207" name="TextBox 206"/>
            <p:cNvSpPr txBox="1"/>
            <p:nvPr/>
          </p:nvSpPr>
          <p:spPr>
            <a:xfrm>
              <a:off x="11681670" y="5162488"/>
              <a:ext cx="454600" cy="369332"/>
            </a:xfrm>
            <a:prstGeom prst="rect">
              <a:avLst/>
            </a:prstGeom>
            <a:noFill/>
          </p:spPr>
          <p:txBody>
            <a:bodyPr wrap="square" rtlCol="0">
              <a:spAutoFit/>
            </a:bodyPr>
            <a:lstStyle/>
            <a:p>
              <a:endParaRPr lang="en-US" dirty="0">
                <a:solidFill>
                  <a:srgbClr val="FF0000"/>
                </a:solidFill>
              </a:endParaRPr>
            </a:p>
          </p:txBody>
        </p:sp>
      </p:grpSp>
      <p:grpSp>
        <p:nvGrpSpPr>
          <p:cNvPr id="221" name="Group 220"/>
          <p:cNvGrpSpPr/>
          <p:nvPr/>
        </p:nvGrpSpPr>
        <p:grpSpPr>
          <a:xfrm>
            <a:off x="5837241" y="739187"/>
            <a:ext cx="6353696" cy="5193451"/>
            <a:chOff x="5837241" y="739187"/>
            <a:chExt cx="6353696" cy="5193451"/>
          </a:xfrm>
        </p:grpSpPr>
        <p:sp>
          <p:nvSpPr>
            <p:cNvPr id="210" name="TextBox 209"/>
            <p:cNvSpPr txBox="1"/>
            <p:nvPr/>
          </p:nvSpPr>
          <p:spPr>
            <a:xfrm>
              <a:off x="5837241" y="3340234"/>
              <a:ext cx="477862" cy="369332"/>
            </a:xfrm>
            <a:prstGeom prst="rect">
              <a:avLst/>
            </a:prstGeom>
            <a:noFill/>
          </p:spPr>
          <p:txBody>
            <a:bodyPr wrap="square" rtlCol="0">
              <a:spAutoFit/>
            </a:bodyPr>
            <a:lstStyle/>
            <a:p>
              <a:endParaRPr lang="en-US" dirty="0">
                <a:solidFill>
                  <a:srgbClr val="00B0F0"/>
                </a:solidFill>
              </a:endParaRPr>
            </a:p>
          </p:txBody>
        </p:sp>
        <p:sp>
          <p:nvSpPr>
            <p:cNvPr id="211" name="TextBox 210"/>
            <p:cNvSpPr txBox="1"/>
            <p:nvPr/>
          </p:nvSpPr>
          <p:spPr>
            <a:xfrm>
              <a:off x="6680308" y="4576126"/>
              <a:ext cx="508883" cy="369332"/>
            </a:xfrm>
            <a:prstGeom prst="rect">
              <a:avLst/>
            </a:prstGeom>
            <a:noFill/>
          </p:spPr>
          <p:txBody>
            <a:bodyPr wrap="square" rtlCol="0">
              <a:spAutoFit/>
            </a:bodyPr>
            <a:lstStyle/>
            <a:p>
              <a:endParaRPr lang="en-US" dirty="0">
                <a:solidFill>
                  <a:srgbClr val="00B0F0"/>
                </a:solidFill>
              </a:endParaRPr>
            </a:p>
          </p:txBody>
        </p:sp>
        <p:sp>
          <p:nvSpPr>
            <p:cNvPr id="212" name="TextBox 211"/>
            <p:cNvSpPr txBox="1"/>
            <p:nvPr/>
          </p:nvSpPr>
          <p:spPr>
            <a:xfrm>
              <a:off x="7711408" y="2420772"/>
              <a:ext cx="466812" cy="369332"/>
            </a:xfrm>
            <a:prstGeom prst="rect">
              <a:avLst/>
            </a:prstGeom>
            <a:noFill/>
          </p:spPr>
          <p:txBody>
            <a:bodyPr wrap="square" rtlCol="0">
              <a:spAutoFit/>
            </a:bodyPr>
            <a:lstStyle/>
            <a:p>
              <a:endParaRPr lang="en-US" dirty="0">
                <a:solidFill>
                  <a:srgbClr val="00B0F0"/>
                </a:solidFill>
              </a:endParaRPr>
            </a:p>
          </p:txBody>
        </p:sp>
        <p:sp>
          <p:nvSpPr>
            <p:cNvPr id="213" name="TextBox 212"/>
            <p:cNvSpPr txBox="1"/>
            <p:nvPr/>
          </p:nvSpPr>
          <p:spPr>
            <a:xfrm>
              <a:off x="8627268" y="761216"/>
              <a:ext cx="489620" cy="369332"/>
            </a:xfrm>
            <a:prstGeom prst="rect">
              <a:avLst/>
            </a:prstGeom>
            <a:noFill/>
          </p:spPr>
          <p:txBody>
            <a:bodyPr wrap="square" rtlCol="0">
              <a:spAutoFit/>
            </a:bodyPr>
            <a:lstStyle/>
            <a:p>
              <a:endParaRPr lang="en-US" dirty="0">
                <a:solidFill>
                  <a:srgbClr val="00B0F0"/>
                </a:solidFill>
              </a:endParaRPr>
            </a:p>
          </p:txBody>
        </p:sp>
        <p:sp>
          <p:nvSpPr>
            <p:cNvPr id="214" name="TextBox 213"/>
            <p:cNvSpPr txBox="1"/>
            <p:nvPr/>
          </p:nvSpPr>
          <p:spPr>
            <a:xfrm>
              <a:off x="10688057" y="739187"/>
              <a:ext cx="455518" cy="369332"/>
            </a:xfrm>
            <a:prstGeom prst="rect">
              <a:avLst/>
            </a:prstGeom>
            <a:noFill/>
          </p:spPr>
          <p:txBody>
            <a:bodyPr wrap="square" rtlCol="0">
              <a:spAutoFit/>
            </a:bodyPr>
            <a:lstStyle/>
            <a:p>
              <a:endParaRPr lang="en-US" dirty="0">
                <a:solidFill>
                  <a:srgbClr val="00B0F0"/>
                </a:solidFill>
              </a:endParaRPr>
            </a:p>
          </p:txBody>
        </p:sp>
        <p:sp>
          <p:nvSpPr>
            <p:cNvPr id="215" name="TextBox 214"/>
            <p:cNvSpPr txBox="1"/>
            <p:nvPr/>
          </p:nvSpPr>
          <p:spPr>
            <a:xfrm>
              <a:off x="10985494" y="2262766"/>
              <a:ext cx="628799" cy="369332"/>
            </a:xfrm>
            <a:prstGeom prst="rect">
              <a:avLst/>
            </a:prstGeom>
            <a:noFill/>
          </p:spPr>
          <p:txBody>
            <a:bodyPr wrap="square" rtlCol="0">
              <a:spAutoFit/>
            </a:bodyPr>
            <a:lstStyle/>
            <a:p>
              <a:endParaRPr lang="en-US" dirty="0">
                <a:solidFill>
                  <a:srgbClr val="00B0F0"/>
                </a:solidFill>
              </a:endParaRPr>
            </a:p>
          </p:txBody>
        </p:sp>
        <p:sp>
          <p:nvSpPr>
            <p:cNvPr id="216" name="TextBox 215"/>
            <p:cNvSpPr txBox="1"/>
            <p:nvPr/>
          </p:nvSpPr>
          <p:spPr>
            <a:xfrm>
              <a:off x="9234750" y="3005574"/>
              <a:ext cx="697122" cy="369332"/>
            </a:xfrm>
            <a:prstGeom prst="rect">
              <a:avLst/>
            </a:prstGeom>
            <a:noFill/>
          </p:spPr>
          <p:txBody>
            <a:bodyPr wrap="square" rtlCol="0">
              <a:spAutoFit/>
            </a:bodyPr>
            <a:lstStyle/>
            <a:p>
              <a:endParaRPr lang="en-US" dirty="0">
                <a:solidFill>
                  <a:srgbClr val="00B0F0"/>
                </a:solidFill>
              </a:endParaRPr>
            </a:p>
          </p:txBody>
        </p:sp>
        <p:sp>
          <p:nvSpPr>
            <p:cNvPr id="217" name="TextBox 216"/>
            <p:cNvSpPr txBox="1"/>
            <p:nvPr/>
          </p:nvSpPr>
          <p:spPr>
            <a:xfrm>
              <a:off x="7651044" y="5563306"/>
              <a:ext cx="400245" cy="369332"/>
            </a:xfrm>
            <a:prstGeom prst="rect">
              <a:avLst/>
            </a:prstGeom>
            <a:noFill/>
          </p:spPr>
          <p:txBody>
            <a:bodyPr wrap="square" rtlCol="0">
              <a:spAutoFit/>
            </a:bodyPr>
            <a:lstStyle/>
            <a:p>
              <a:endParaRPr lang="en-US" dirty="0">
                <a:solidFill>
                  <a:srgbClr val="00B0F0"/>
                </a:solidFill>
              </a:endParaRPr>
            </a:p>
          </p:txBody>
        </p:sp>
        <p:sp>
          <p:nvSpPr>
            <p:cNvPr id="218" name="TextBox 217"/>
            <p:cNvSpPr txBox="1"/>
            <p:nvPr/>
          </p:nvSpPr>
          <p:spPr>
            <a:xfrm>
              <a:off x="9234171" y="5171288"/>
              <a:ext cx="431238" cy="369332"/>
            </a:xfrm>
            <a:prstGeom prst="rect">
              <a:avLst/>
            </a:prstGeom>
            <a:noFill/>
          </p:spPr>
          <p:txBody>
            <a:bodyPr wrap="square" rtlCol="0">
              <a:spAutoFit/>
            </a:bodyPr>
            <a:lstStyle/>
            <a:p>
              <a:endParaRPr lang="en-US" dirty="0">
                <a:solidFill>
                  <a:srgbClr val="00B0F0"/>
                </a:solidFill>
              </a:endParaRPr>
            </a:p>
          </p:txBody>
        </p:sp>
        <p:sp>
          <p:nvSpPr>
            <p:cNvPr id="220" name="TextBox 219"/>
            <p:cNvSpPr txBox="1"/>
            <p:nvPr/>
          </p:nvSpPr>
          <p:spPr>
            <a:xfrm>
              <a:off x="11736337" y="4115087"/>
              <a:ext cx="454600" cy="369332"/>
            </a:xfrm>
            <a:prstGeom prst="rect">
              <a:avLst/>
            </a:prstGeom>
            <a:noFill/>
          </p:spPr>
          <p:txBody>
            <a:bodyPr wrap="square" rtlCol="0">
              <a:spAutoFit/>
            </a:bodyPr>
            <a:lstStyle/>
            <a:p>
              <a:endParaRPr lang="en-US" dirty="0">
                <a:solidFill>
                  <a:srgbClr val="00B0F0"/>
                </a:solidFill>
              </a:endParaRPr>
            </a:p>
          </p:txBody>
        </p:sp>
      </p:grpSp>
    </p:spTree>
    <p:extLst>
      <p:ext uri="{BB962C8B-B14F-4D97-AF65-F5344CB8AC3E}">
        <p14:creationId xmlns:p14="http://schemas.microsoft.com/office/powerpoint/2010/main" val="254730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6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0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925"/>
            <a:ext cx="10515600" cy="879475"/>
          </a:xfrm>
        </p:spPr>
        <p:txBody>
          <a:bodyPr/>
          <a:lstStyle/>
          <a:p>
            <a:r>
              <a:rPr lang="en-US" dirty="0"/>
              <a:t>Bells and Whistles</a:t>
            </a:r>
          </a:p>
        </p:txBody>
      </p:sp>
      <p:sp>
        <p:nvSpPr>
          <p:cNvPr id="3" name="Content Placeholder 2"/>
          <p:cNvSpPr>
            <a:spLocks noGrp="1"/>
          </p:cNvSpPr>
          <p:nvPr>
            <p:ph idx="1"/>
          </p:nvPr>
        </p:nvSpPr>
        <p:spPr>
          <a:xfrm>
            <a:off x="838200" y="1168401"/>
            <a:ext cx="10515600" cy="2247900"/>
          </a:xfrm>
        </p:spPr>
        <p:txBody>
          <a:bodyPr/>
          <a:lstStyle/>
          <a:p>
            <a:r>
              <a:rPr lang="en-US" dirty="0"/>
              <a:t>Depending on your application, you may add a few extra lines to the DFS code to compute the thing you want. </a:t>
            </a:r>
          </a:p>
          <a:p>
            <a:pPr lvl="1"/>
            <a:r>
              <a:rPr lang="en-US" dirty="0"/>
              <a:t>Usually just an extra variable or two per vertex.</a:t>
            </a:r>
          </a:p>
          <a:p>
            <a:r>
              <a:rPr lang="en-US" dirty="0"/>
              <a:t>For today’s application, we need to know what order vertices come onto and off of the stack.</a:t>
            </a:r>
          </a:p>
          <a:p>
            <a:endParaRPr lang="en-US" dirty="0"/>
          </a:p>
        </p:txBody>
      </p:sp>
      <p:sp>
        <p:nvSpPr>
          <p:cNvPr id="4" name="Rectangle 3"/>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5" name="Rectangle 4"/>
          <p:cNvSpPr/>
          <p:nvPr/>
        </p:nvSpPr>
        <p:spPr>
          <a:xfrm>
            <a:off x="6470650" y="3416301"/>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1</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Tree>
    <p:extLst>
      <p:ext uri="{BB962C8B-B14F-4D97-AF65-F5344CB8AC3E}">
        <p14:creationId xmlns:p14="http://schemas.microsoft.com/office/powerpoint/2010/main" val="1964111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#3</a:t>
            </a:r>
          </a:p>
        </p:txBody>
      </p:sp>
      <p:sp>
        <p:nvSpPr>
          <p:cNvPr id="8"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6494925" cy="5506045"/>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 are at Splash Mountain. Your best friend is at Space Mountain. You have to tell each other about your experiences in person as soon as possible. Where do you meet and how quickly can you get there?</a:t>
            </a:r>
          </a:p>
          <a:p>
            <a:r>
              <a:rPr lang="en-US" dirty="0"/>
              <a:t>What are the vertices? </a:t>
            </a:r>
          </a:p>
          <a:p>
            <a:pPr marL="128016" lvl="1" indent="0">
              <a:buFont typeface="Segoe UI Semilight" panose="020B0402040204020203" pitchFamily="34" charset="0"/>
              <a:buNone/>
            </a:pPr>
            <a:r>
              <a:rPr lang="en-US" dirty="0">
                <a:solidFill>
                  <a:srgbClr val="4C3282"/>
                </a:solidFill>
              </a:rPr>
              <a:t>Rides</a:t>
            </a:r>
          </a:p>
          <a:p>
            <a:r>
              <a:rPr lang="en-US" dirty="0"/>
              <a:t>What are the edges? </a:t>
            </a:r>
          </a:p>
          <a:p>
            <a:pPr marL="128016" lvl="1" indent="0">
              <a:buFont typeface="Segoe UI Semilight" panose="020B0402040204020203" pitchFamily="34" charset="0"/>
              <a:buNone/>
            </a:pPr>
            <a:r>
              <a:rPr lang="en-US" dirty="0">
                <a:solidFill>
                  <a:srgbClr val="4C3282"/>
                </a:solidFill>
              </a:rPr>
              <a:t>Walkways with how long it would take to walk</a:t>
            </a:r>
          </a:p>
          <a:p>
            <a:r>
              <a:rPr lang="en-US" dirty="0"/>
              <a:t>What are we looking for?</a:t>
            </a:r>
          </a:p>
          <a:p>
            <a:pPr lvl="1"/>
            <a:r>
              <a:rPr lang="en-US" dirty="0">
                <a:solidFill>
                  <a:srgbClr val="4C3282"/>
                </a:solidFill>
              </a:rPr>
              <a:t>The “midpoint” </a:t>
            </a:r>
          </a:p>
          <a:p>
            <a:r>
              <a:rPr lang="en-US" dirty="0"/>
              <a:t>What do we run?</a:t>
            </a:r>
          </a:p>
          <a:p>
            <a:pPr lvl="1"/>
            <a:r>
              <a:rPr lang="en-US" dirty="0">
                <a:solidFill>
                  <a:srgbClr val="4C3282"/>
                </a:solidFill>
              </a:rPr>
              <a:t>Run </a:t>
            </a:r>
            <a:r>
              <a:rPr lang="en-US" dirty="0" err="1">
                <a:solidFill>
                  <a:srgbClr val="4C3282"/>
                </a:solidFill>
              </a:rPr>
              <a:t>Dijkstra’s</a:t>
            </a:r>
            <a:r>
              <a:rPr lang="en-US" dirty="0">
                <a:solidFill>
                  <a:srgbClr val="4C3282"/>
                </a:solidFill>
              </a:rPr>
              <a:t> from Splash Mountain, store distances</a:t>
            </a:r>
          </a:p>
          <a:p>
            <a:pPr lvl="1"/>
            <a:r>
              <a:rPr lang="en-US" dirty="0">
                <a:solidFill>
                  <a:srgbClr val="4C3282"/>
                </a:solidFill>
              </a:rPr>
              <a:t>Run </a:t>
            </a:r>
            <a:r>
              <a:rPr lang="en-US" dirty="0" err="1">
                <a:solidFill>
                  <a:srgbClr val="4C3282"/>
                </a:solidFill>
              </a:rPr>
              <a:t>Dijkstra’s</a:t>
            </a:r>
            <a:r>
              <a:rPr lang="en-US" dirty="0">
                <a:solidFill>
                  <a:srgbClr val="4C3282"/>
                </a:solidFill>
              </a:rPr>
              <a:t> from Space Mountain, store distances</a:t>
            </a:r>
          </a:p>
          <a:p>
            <a:pPr lvl="1"/>
            <a:r>
              <a:rPr lang="en-US" dirty="0">
                <a:solidFill>
                  <a:srgbClr val="4C3282"/>
                </a:solidFill>
              </a:rPr>
              <a:t>Iterate over vertices, for each vertex remember max of two</a:t>
            </a:r>
          </a:p>
          <a:p>
            <a:pPr lvl="1"/>
            <a:r>
              <a:rPr lang="en-US" dirty="0">
                <a:solidFill>
                  <a:srgbClr val="4C3282"/>
                </a:solidFill>
              </a:rPr>
              <a:t>Iterate over vertices, find minimum of remembered numbers</a:t>
            </a:r>
          </a:p>
        </p:txBody>
      </p:sp>
      <p:grpSp>
        <p:nvGrpSpPr>
          <p:cNvPr id="117" name="Group 116">
            <a:extLst>
              <a:ext uri="{FF2B5EF4-FFF2-40B4-BE49-F238E27FC236}">
                <a16:creationId xmlns:a16="http://schemas.microsoft.com/office/drawing/2014/main" id="{1E363727-313E-1941-8149-CB4F0876A0F4}"/>
              </a:ext>
            </a:extLst>
          </p:cNvPr>
          <p:cNvGrpSpPr/>
          <p:nvPr/>
        </p:nvGrpSpPr>
        <p:grpSpPr>
          <a:xfrm>
            <a:off x="5074873" y="704255"/>
            <a:ext cx="7028720" cy="5606846"/>
            <a:chOff x="1765004" y="980556"/>
            <a:chExt cx="7028720" cy="5606846"/>
          </a:xfrm>
        </p:grpSpPr>
        <p:grpSp>
          <p:nvGrpSpPr>
            <p:cNvPr id="118" name="Group 117">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166" name="Oval 165">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119" name="Group 118">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164" name="Oval 163">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120" name="Group 119">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162" name="Oval 161">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21" name="Group 120">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160" name="Oval 159">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22" name="Group 121">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158" name="Oval 157">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3" name="Group 122">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156" name="Oval 155">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24" name="Group 123">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154" name="Oval 153">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25" name="Group 124">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152" name="Oval 151">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26" name="Group 125">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150" name="TextBox 14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sp>
            <p:nvSpPr>
              <p:cNvPr id="151" name="Oval 150">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148" name="Oval 147">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28" name="Group 127">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146" name="Oval 145">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29" name="Straight Connector 128">
              <a:extLst>
                <a:ext uri="{FF2B5EF4-FFF2-40B4-BE49-F238E27FC236}">
                  <a16:creationId xmlns:a16="http://schemas.microsoft.com/office/drawing/2014/main" id="{3327CCAF-BB7A-4A4C-A604-6F82BBF0C574}"/>
                </a:ext>
              </a:extLst>
            </p:cNvPr>
            <p:cNvCxnSpPr>
              <a:stCxn id="166" idx="4"/>
              <a:endCxn id="164"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3627AF5-5590-F845-83E5-81ECE0B4FFDE}"/>
                </a:ext>
              </a:extLst>
            </p:cNvPr>
            <p:cNvCxnSpPr>
              <a:cxnSpLocks/>
              <a:stCxn id="151" idx="6"/>
              <a:endCxn id="164"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255462F-8712-4C4A-A05B-DE02E3F1A84A}"/>
                </a:ext>
              </a:extLst>
            </p:cNvPr>
            <p:cNvCxnSpPr>
              <a:cxnSpLocks/>
              <a:stCxn id="151" idx="5"/>
              <a:endCxn id="15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5D3D85-2625-1649-997D-F80B17F0309C}"/>
                </a:ext>
              </a:extLst>
            </p:cNvPr>
            <p:cNvCxnSpPr>
              <a:cxnSpLocks/>
              <a:stCxn id="164" idx="3"/>
              <a:endCxn id="15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1888E2-0AC1-AF4B-9ABE-34F325F6B892}"/>
                </a:ext>
              </a:extLst>
            </p:cNvPr>
            <p:cNvCxnSpPr>
              <a:cxnSpLocks/>
              <a:stCxn id="148" idx="4"/>
              <a:endCxn id="151"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3BD079F-AE39-334B-A69C-136231D41FDC}"/>
                </a:ext>
              </a:extLst>
            </p:cNvPr>
            <p:cNvCxnSpPr>
              <a:cxnSpLocks/>
              <a:stCxn id="146" idx="3"/>
              <a:endCxn id="151"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F399AB7-3FF8-804F-B9D1-DD679E07B6BD}"/>
                </a:ext>
              </a:extLst>
            </p:cNvPr>
            <p:cNvCxnSpPr>
              <a:cxnSpLocks/>
              <a:stCxn id="148" idx="7"/>
              <a:endCxn id="14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9A8F2B4-AD1B-1746-B82D-DA265AF311E3}"/>
                </a:ext>
              </a:extLst>
            </p:cNvPr>
            <p:cNvCxnSpPr>
              <a:cxnSpLocks/>
              <a:stCxn id="146" idx="7"/>
              <a:endCxn id="162"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FE618DE-52F1-254D-BC29-3C4650989760}"/>
                </a:ext>
              </a:extLst>
            </p:cNvPr>
            <p:cNvCxnSpPr>
              <a:cxnSpLocks/>
              <a:stCxn id="162" idx="4"/>
              <a:endCxn id="16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C9C64E1-5CF4-CB43-A924-2D497509F618}"/>
                </a:ext>
              </a:extLst>
            </p:cNvPr>
            <p:cNvCxnSpPr>
              <a:cxnSpLocks/>
              <a:stCxn id="162" idx="6"/>
              <a:endCxn id="160"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96989D6-F2F7-B14D-A67E-DB8B53B6A2AE}"/>
                </a:ext>
              </a:extLst>
            </p:cNvPr>
            <p:cNvCxnSpPr>
              <a:cxnSpLocks/>
              <a:stCxn id="166" idx="6"/>
              <a:endCxn id="158"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B99F259-B541-2746-93A7-AAE37DD834AA}"/>
                </a:ext>
              </a:extLst>
            </p:cNvPr>
            <p:cNvCxnSpPr>
              <a:cxnSpLocks/>
              <a:stCxn id="166" idx="5"/>
              <a:endCxn id="156"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0A4DE0-2938-AE4E-82C6-C09A4E6684B0}"/>
                </a:ext>
              </a:extLst>
            </p:cNvPr>
            <p:cNvCxnSpPr>
              <a:cxnSpLocks/>
              <a:stCxn id="166" idx="2"/>
              <a:endCxn id="14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F4B38CB-8356-BA4D-9FC4-0DD98B14018D}"/>
                </a:ext>
              </a:extLst>
            </p:cNvPr>
            <p:cNvCxnSpPr>
              <a:cxnSpLocks/>
              <a:stCxn id="160" idx="3"/>
              <a:endCxn id="16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910EDA0-D720-0A49-8AB1-D93F91AF3495}"/>
                </a:ext>
              </a:extLst>
            </p:cNvPr>
            <p:cNvCxnSpPr>
              <a:cxnSpLocks/>
              <a:stCxn id="158" idx="5"/>
              <a:endCxn id="156"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CABD4FB-BC71-3747-9E9B-61C6FB0DEB60}"/>
                </a:ext>
              </a:extLst>
            </p:cNvPr>
            <p:cNvCxnSpPr>
              <a:cxnSpLocks/>
              <a:stCxn id="160" idx="5"/>
              <a:endCxn id="158"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A9F91CC-EC76-FE4F-B92E-2F65E2867E36}"/>
                </a:ext>
              </a:extLst>
            </p:cNvPr>
            <p:cNvCxnSpPr>
              <a:cxnSpLocks/>
              <a:stCxn id="156" idx="3"/>
              <a:endCxn id="154"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337255" y="909157"/>
            <a:ext cx="6488846" cy="5230646"/>
            <a:chOff x="5337255" y="909157"/>
            <a:chExt cx="6488846" cy="5230646"/>
          </a:xfrm>
        </p:grpSpPr>
        <p:sp>
          <p:nvSpPr>
            <p:cNvPr id="169" name="TextBox 168">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70" name="TextBox 169">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71" name="TextBox 170">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72" name="TextBox 171">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73" name="TextBox 172">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74" name="TextBox 173">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75" name="TextBox 174">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76" name="TextBox 175">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77" name="TextBox 176">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78" name="TextBox 177">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79" name="TextBox 178">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180" name="TextBox 179">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181" name="TextBox 180">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182" name="TextBox 181">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183" name="TextBox 182">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184" name="TextBox 183">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185" name="TextBox 184">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186" name="TextBox 185">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187" name="TextBox 186">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188" name="TextBox 187">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189" name="TextBox 188">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190" name="TextBox 189">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191" name="TextBox 190">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192" name="TextBox 191">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193" name="TextBox 192">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194" name="TextBox 193">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195" name="TextBox 194">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196" name="TextBox 195">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grpSp>
        <p:nvGrpSpPr>
          <p:cNvPr id="208" name="Group 207"/>
          <p:cNvGrpSpPr/>
          <p:nvPr/>
        </p:nvGrpSpPr>
        <p:grpSpPr>
          <a:xfrm>
            <a:off x="5697104" y="1149683"/>
            <a:ext cx="6439166" cy="5260399"/>
            <a:chOff x="5697104" y="1149683"/>
            <a:chExt cx="6439166" cy="5260399"/>
          </a:xfrm>
        </p:grpSpPr>
        <p:sp>
          <p:nvSpPr>
            <p:cNvPr id="197" name="TextBox 196"/>
            <p:cNvSpPr txBox="1"/>
            <p:nvPr/>
          </p:nvSpPr>
          <p:spPr>
            <a:xfrm>
              <a:off x="5697104" y="3750730"/>
              <a:ext cx="247335" cy="367336"/>
            </a:xfrm>
            <a:prstGeom prst="rect">
              <a:avLst/>
            </a:prstGeom>
            <a:noFill/>
          </p:spPr>
          <p:txBody>
            <a:bodyPr wrap="square" rtlCol="0">
              <a:spAutoFit/>
            </a:bodyPr>
            <a:lstStyle/>
            <a:p>
              <a:r>
                <a:rPr lang="en-US" dirty="0">
                  <a:solidFill>
                    <a:srgbClr val="FF0000"/>
                  </a:solidFill>
                </a:rPr>
                <a:t>0</a:t>
              </a:r>
            </a:p>
          </p:txBody>
        </p:sp>
        <p:sp>
          <p:nvSpPr>
            <p:cNvPr id="198" name="TextBox 197"/>
            <p:cNvSpPr txBox="1"/>
            <p:nvPr/>
          </p:nvSpPr>
          <p:spPr>
            <a:xfrm>
              <a:off x="6540171" y="4986622"/>
              <a:ext cx="508883" cy="369332"/>
            </a:xfrm>
            <a:prstGeom prst="rect">
              <a:avLst/>
            </a:prstGeom>
            <a:noFill/>
          </p:spPr>
          <p:txBody>
            <a:bodyPr wrap="square" rtlCol="0">
              <a:spAutoFit/>
            </a:bodyPr>
            <a:lstStyle/>
            <a:p>
              <a:r>
                <a:rPr lang="en-US" dirty="0">
                  <a:solidFill>
                    <a:srgbClr val="FF0000"/>
                  </a:solidFill>
                </a:rPr>
                <a:t>15</a:t>
              </a:r>
            </a:p>
          </p:txBody>
        </p:sp>
        <p:sp>
          <p:nvSpPr>
            <p:cNvPr id="199" name="TextBox 198"/>
            <p:cNvSpPr txBox="1"/>
            <p:nvPr/>
          </p:nvSpPr>
          <p:spPr>
            <a:xfrm>
              <a:off x="7571271" y="2831268"/>
              <a:ext cx="466812" cy="369332"/>
            </a:xfrm>
            <a:prstGeom prst="rect">
              <a:avLst/>
            </a:prstGeom>
            <a:noFill/>
          </p:spPr>
          <p:txBody>
            <a:bodyPr wrap="square" rtlCol="0">
              <a:spAutoFit/>
            </a:bodyPr>
            <a:lstStyle/>
            <a:p>
              <a:r>
                <a:rPr lang="en-US" dirty="0">
                  <a:solidFill>
                    <a:srgbClr val="FF0000"/>
                  </a:solidFill>
                </a:rPr>
                <a:t>14</a:t>
              </a:r>
            </a:p>
          </p:txBody>
        </p:sp>
        <p:sp>
          <p:nvSpPr>
            <p:cNvPr id="200" name="TextBox 199"/>
            <p:cNvSpPr txBox="1"/>
            <p:nvPr/>
          </p:nvSpPr>
          <p:spPr>
            <a:xfrm>
              <a:off x="8657495" y="1522124"/>
              <a:ext cx="489620" cy="369332"/>
            </a:xfrm>
            <a:prstGeom prst="rect">
              <a:avLst/>
            </a:prstGeom>
            <a:noFill/>
          </p:spPr>
          <p:txBody>
            <a:bodyPr wrap="square" rtlCol="0">
              <a:spAutoFit/>
            </a:bodyPr>
            <a:lstStyle/>
            <a:p>
              <a:r>
                <a:rPr lang="en-US" dirty="0">
                  <a:solidFill>
                    <a:srgbClr val="FF0000"/>
                  </a:solidFill>
                </a:rPr>
                <a:t>29</a:t>
              </a:r>
            </a:p>
          </p:txBody>
        </p:sp>
        <p:sp>
          <p:nvSpPr>
            <p:cNvPr id="201" name="TextBox 200"/>
            <p:cNvSpPr txBox="1"/>
            <p:nvPr/>
          </p:nvSpPr>
          <p:spPr>
            <a:xfrm>
              <a:off x="10547920" y="1149683"/>
              <a:ext cx="455518" cy="369332"/>
            </a:xfrm>
            <a:prstGeom prst="rect">
              <a:avLst/>
            </a:prstGeom>
            <a:noFill/>
          </p:spPr>
          <p:txBody>
            <a:bodyPr wrap="square" rtlCol="0">
              <a:spAutoFit/>
            </a:bodyPr>
            <a:lstStyle/>
            <a:p>
              <a:r>
                <a:rPr lang="en-US" dirty="0">
                  <a:solidFill>
                    <a:srgbClr val="FF0000"/>
                  </a:solidFill>
                </a:rPr>
                <a:t>33</a:t>
              </a:r>
            </a:p>
          </p:txBody>
        </p:sp>
        <p:sp>
          <p:nvSpPr>
            <p:cNvPr id="202" name="TextBox 201"/>
            <p:cNvSpPr txBox="1"/>
            <p:nvPr/>
          </p:nvSpPr>
          <p:spPr>
            <a:xfrm>
              <a:off x="11174798" y="2779267"/>
              <a:ext cx="628799" cy="369332"/>
            </a:xfrm>
            <a:prstGeom prst="rect">
              <a:avLst/>
            </a:prstGeom>
            <a:noFill/>
          </p:spPr>
          <p:txBody>
            <a:bodyPr wrap="square" rtlCol="0">
              <a:spAutoFit/>
            </a:bodyPr>
            <a:lstStyle/>
            <a:p>
              <a:r>
                <a:rPr lang="en-US" dirty="0">
                  <a:solidFill>
                    <a:srgbClr val="FF0000"/>
                  </a:solidFill>
                </a:rPr>
                <a:t>32</a:t>
              </a:r>
            </a:p>
          </p:txBody>
        </p:sp>
        <p:sp>
          <p:nvSpPr>
            <p:cNvPr id="203" name="TextBox 202"/>
            <p:cNvSpPr txBox="1"/>
            <p:nvPr/>
          </p:nvSpPr>
          <p:spPr>
            <a:xfrm>
              <a:off x="9321129" y="3446318"/>
              <a:ext cx="470606" cy="369332"/>
            </a:xfrm>
            <a:prstGeom prst="rect">
              <a:avLst/>
            </a:prstGeom>
            <a:noFill/>
          </p:spPr>
          <p:txBody>
            <a:bodyPr wrap="square" rtlCol="0">
              <a:spAutoFit/>
            </a:bodyPr>
            <a:lstStyle/>
            <a:p>
              <a:r>
                <a:rPr lang="en-US" dirty="0">
                  <a:solidFill>
                    <a:srgbClr val="FF0000"/>
                  </a:solidFill>
                </a:rPr>
                <a:t>19</a:t>
              </a:r>
            </a:p>
          </p:txBody>
        </p:sp>
        <p:sp>
          <p:nvSpPr>
            <p:cNvPr id="204" name="TextBox 203"/>
            <p:cNvSpPr txBox="1"/>
            <p:nvPr/>
          </p:nvSpPr>
          <p:spPr>
            <a:xfrm>
              <a:off x="7566274" y="6040750"/>
              <a:ext cx="686387" cy="369332"/>
            </a:xfrm>
            <a:prstGeom prst="rect">
              <a:avLst/>
            </a:prstGeom>
            <a:noFill/>
          </p:spPr>
          <p:txBody>
            <a:bodyPr wrap="square" rtlCol="0">
              <a:spAutoFit/>
            </a:bodyPr>
            <a:lstStyle/>
            <a:p>
              <a:r>
                <a:rPr lang="en-US" dirty="0">
                  <a:solidFill>
                    <a:srgbClr val="FF0000"/>
                  </a:solidFill>
                </a:rPr>
                <a:t>17</a:t>
              </a:r>
            </a:p>
          </p:txBody>
        </p:sp>
        <p:sp>
          <p:nvSpPr>
            <p:cNvPr id="205" name="TextBox 204"/>
            <p:cNvSpPr txBox="1"/>
            <p:nvPr/>
          </p:nvSpPr>
          <p:spPr>
            <a:xfrm>
              <a:off x="9220291" y="5677041"/>
              <a:ext cx="606531" cy="369332"/>
            </a:xfrm>
            <a:prstGeom prst="rect">
              <a:avLst/>
            </a:prstGeom>
            <a:noFill/>
          </p:spPr>
          <p:txBody>
            <a:bodyPr wrap="square" rtlCol="0">
              <a:spAutoFit/>
            </a:bodyPr>
            <a:lstStyle/>
            <a:p>
              <a:r>
                <a:rPr lang="en-US" dirty="0">
                  <a:solidFill>
                    <a:srgbClr val="FF0000"/>
                  </a:solidFill>
                </a:rPr>
                <a:t>20</a:t>
              </a:r>
            </a:p>
          </p:txBody>
        </p:sp>
        <p:sp>
          <p:nvSpPr>
            <p:cNvPr id="206" name="TextBox 205"/>
            <p:cNvSpPr txBox="1"/>
            <p:nvPr/>
          </p:nvSpPr>
          <p:spPr>
            <a:xfrm>
              <a:off x="10365971" y="5774958"/>
              <a:ext cx="511104" cy="369332"/>
            </a:xfrm>
            <a:prstGeom prst="rect">
              <a:avLst/>
            </a:prstGeom>
            <a:noFill/>
          </p:spPr>
          <p:txBody>
            <a:bodyPr wrap="square" rtlCol="0">
              <a:spAutoFit/>
            </a:bodyPr>
            <a:lstStyle/>
            <a:p>
              <a:r>
                <a:rPr lang="en-US" dirty="0">
                  <a:solidFill>
                    <a:srgbClr val="FF0000"/>
                  </a:solidFill>
                </a:rPr>
                <a:t>37</a:t>
              </a:r>
            </a:p>
          </p:txBody>
        </p:sp>
        <p:sp>
          <p:nvSpPr>
            <p:cNvPr id="207" name="TextBox 206"/>
            <p:cNvSpPr txBox="1"/>
            <p:nvPr/>
          </p:nvSpPr>
          <p:spPr>
            <a:xfrm>
              <a:off x="11681670" y="5162488"/>
              <a:ext cx="454600" cy="369332"/>
            </a:xfrm>
            <a:prstGeom prst="rect">
              <a:avLst/>
            </a:prstGeom>
            <a:noFill/>
          </p:spPr>
          <p:txBody>
            <a:bodyPr wrap="square" rtlCol="0">
              <a:spAutoFit/>
            </a:bodyPr>
            <a:lstStyle/>
            <a:p>
              <a:r>
                <a:rPr lang="en-US" dirty="0">
                  <a:solidFill>
                    <a:srgbClr val="FF0000"/>
                  </a:solidFill>
                </a:rPr>
                <a:t>36</a:t>
              </a:r>
            </a:p>
          </p:txBody>
        </p:sp>
      </p:grpSp>
      <p:sp>
        <p:nvSpPr>
          <p:cNvPr id="219" name="TextBox 218"/>
          <p:cNvSpPr txBox="1"/>
          <p:nvPr/>
        </p:nvSpPr>
        <p:spPr>
          <a:xfrm>
            <a:off x="10562607" y="4841532"/>
            <a:ext cx="425815" cy="369332"/>
          </a:xfrm>
          <a:prstGeom prst="rect">
            <a:avLst/>
          </a:prstGeom>
          <a:noFill/>
        </p:spPr>
        <p:txBody>
          <a:bodyPr wrap="square" rtlCol="0">
            <a:spAutoFit/>
          </a:bodyPr>
          <a:lstStyle/>
          <a:p>
            <a:r>
              <a:rPr lang="en-US" dirty="0">
                <a:solidFill>
                  <a:srgbClr val="00B0F0"/>
                </a:solidFill>
              </a:rPr>
              <a:t>1</a:t>
            </a:r>
          </a:p>
        </p:txBody>
      </p:sp>
      <p:grpSp>
        <p:nvGrpSpPr>
          <p:cNvPr id="221" name="Group 220"/>
          <p:cNvGrpSpPr/>
          <p:nvPr/>
        </p:nvGrpSpPr>
        <p:grpSpPr>
          <a:xfrm>
            <a:off x="5837241" y="739187"/>
            <a:ext cx="6353696" cy="5193451"/>
            <a:chOff x="5837241" y="739187"/>
            <a:chExt cx="6353696" cy="5193451"/>
          </a:xfrm>
        </p:grpSpPr>
        <p:sp>
          <p:nvSpPr>
            <p:cNvPr id="210" name="TextBox 209"/>
            <p:cNvSpPr txBox="1"/>
            <p:nvPr/>
          </p:nvSpPr>
          <p:spPr>
            <a:xfrm>
              <a:off x="5837241" y="3340234"/>
              <a:ext cx="477862" cy="369332"/>
            </a:xfrm>
            <a:prstGeom prst="rect">
              <a:avLst/>
            </a:prstGeom>
            <a:noFill/>
          </p:spPr>
          <p:txBody>
            <a:bodyPr wrap="square" rtlCol="0">
              <a:spAutoFit/>
            </a:bodyPr>
            <a:lstStyle/>
            <a:p>
              <a:r>
                <a:rPr lang="en-US" dirty="0">
                  <a:solidFill>
                    <a:srgbClr val="00B0F0"/>
                  </a:solidFill>
                </a:rPr>
                <a:t>36</a:t>
              </a:r>
            </a:p>
          </p:txBody>
        </p:sp>
        <p:sp>
          <p:nvSpPr>
            <p:cNvPr id="211" name="TextBox 210"/>
            <p:cNvSpPr txBox="1"/>
            <p:nvPr/>
          </p:nvSpPr>
          <p:spPr>
            <a:xfrm>
              <a:off x="6680308" y="4576126"/>
              <a:ext cx="508883" cy="369332"/>
            </a:xfrm>
            <a:prstGeom prst="rect">
              <a:avLst/>
            </a:prstGeom>
            <a:noFill/>
          </p:spPr>
          <p:txBody>
            <a:bodyPr wrap="square" rtlCol="0">
              <a:spAutoFit/>
            </a:bodyPr>
            <a:lstStyle/>
            <a:p>
              <a:r>
                <a:rPr lang="en-US" dirty="0">
                  <a:solidFill>
                    <a:srgbClr val="00B0F0"/>
                  </a:solidFill>
                </a:rPr>
                <a:t>29</a:t>
              </a:r>
            </a:p>
          </p:txBody>
        </p:sp>
        <p:sp>
          <p:nvSpPr>
            <p:cNvPr id="212" name="TextBox 211"/>
            <p:cNvSpPr txBox="1"/>
            <p:nvPr/>
          </p:nvSpPr>
          <p:spPr>
            <a:xfrm>
              <a:off x="7711408" y="2420772"/>
              <a:ext cx="466812" cy="369332"/>
            </a:xfrm>
            <a:prstGeom prst="rect">
              <a:avLst/>
            </a:prstGeom>
            <a:noFill/>
          </p:spPr>
          <p:txBody>
            <a:bodyPr wrap="square" rtlCol="0">
              <a:spAutoFit/>
            </a:bodyPr>
            <a:lstStyle/>
            <a:p>
              <a:r>
                <a:rPr lang="en-US" dirty="0">
                  <a:solidFill>
                    <a:srgbClr val="00B0F0"/>
                  </a:solidFill>
                </a:rPr>
                <a:t>22</a:t>
              </a:r>
            </a:p>
          </p:txBody>
        </p:sp>
        <p:sp>
          <p:nvSpPr>
            <p:cNvPr id="213" name="TextBox 212"/>
            <p:cNvSpPr txBox="1"/>
            <p:nvPr/>
          </p:nvSpPr>
          <p:spPr>
            <a:xfrm>
              <a:off x="8627268" y="761216"/>
              <a:ext cx="489620" cy="369332"/>
            </a:xfrm>
            <a:prstGeom prst="rect">
              <a:avLst/>
            </a:prstGeom>
            <a:noFill/>
          </p:spPr>
          <p:txBody>
            <a:bodyPr wrap="square" rtlCol="0">
              <a:spAutoFit/>
            </a:bodyPr>
            <a:lstStyle/>
            <a:p>
              <a:r>
                <a:rPr lang="en-US" dirty="0">
                  <a:solidFill>
                    <a:srgbClr val="00B0F0"/>
                  </a:solidFill>
                </a:rPr>
                <a:t>19</a:t>
              </a:r>
            </a:p>
          </p:txBody>
        </p:sp>
        <p:sp>
          <p:nvSpPr>
            <p:cNvPr id="214" name="TextBox 213"/>
            <p:cNvSpPr txBox="1"/>
            <p:nvPr/>
          </p:nvSpPr>
          <p:spPr>
            <a:xfrm>
              <a:off x="10688057" y="739187"/>
              <a:ext cx="455518" cy="369332"/>
            </a:xfrm>
            <a:prstGeom prst="rect">
              <a:avLst/>
            </a:prstGeom>
            <a:noFill/>
          </p:spPr>
          <p:txBody>
            <a:bodyPr wrap="square" rtlCol="0">
              <a:spAutoFit/>
            </a:bodyPr>
            <a:lstStyle/>
            <a:p>
              <a:r>
                <a:rPr lang="en-US" dirty="0">
                  <a:solidFill>
                    <a:srgbClr val="00B0F0"/>
                  </a:solidFill>
                </a:rPr>
                <a:t>15</a:t>
              </a:r>
            </a:p>
          </p:txBody>
        </p:sp>
        <p:sp>
          <p:nvSpPr>
            <p:cNvPr id="215" name="TextBox 214"/>
            <p:cNvSpPr txBox="1"/>
            <p:nvPr/>
          </p:nvSpPr>
          <p:spPr>
            <a:xfrm>
              <a:off x="10985494" y="2262766"/>
              <a:ext cx="628799" cy="369332"/>
            </a:xfrm>
            <a:prstGeom prst="rect">
              <a:avLst/>
            </a:prstGeom>
            <a:noFill/>
          </p:spPr>
          <p:txBody>
            <a:bodyPr wrap="square" rtlCol="0">
              <a:spAutoFit/>
            </a:bodyPr>
            <a:lstStyle/>
            <a:p>
              <a:r>
                <a:rPr lang="en-US" dirty="0">
                  <a:solidFill>
                    <a:srgbClr val="00B0F0"/>
                  </a:solidFill>
                </a:rPr>
                <a:t>9</a:t>
              </a:r>
            </a:p>
          </p:txBody>
        </p:sp>
        <p:sp>
          <p:nvSpPr>
            <p:cNvPr id="216" name="TextBox 215"/>
            <p:cNvSpPr txBox="1"/>
            <p:nvPr/>
          </p:nvSpPr>
          <p:spPr>
            <a:xfrm>
              <a:off x="9234750" y="3005574"/>
              <a:ext cx="697122" cy="369332"/>
            </a:xfrm>
            <a:prstGeom prst="rect">
              <a:avLst/>
            </a:prstGeom>
            <a:noFill/>
          </p:spPr>
          <p:txBody>
            <a:bodyPr wrap="square" rtlCol="0">
              <a:spAutoFit/>
            </a:bodyPr>
            <a:lstStyle/>
            <a:p>
              <a:r>
                <a:rPr lang="en-US" dirty="0">
                  <a:solidFill>
                    <a:srgbClr val="00B0F0"/>
                  </a:solidFill>
                </a:rPr>
                <a:t>17</a:t>
              </a:r>
            </a:p>
          </p:txBody>
        </p:sp>
        <p:sp>
          <p:nvSpPr>
            <p:cNvPr id="217" name="TextBox 216"/>
            <p:cNvSpPr txBox="1"/>
            <p:nvPr/>
          </p:nvSpPr>
          <p:spPr>
            <a:xfrm>
              <a:off x="7651044" y="5563306"/>
              <a:ext cx="547390" cy="369332"/>
            </a:xfrm>
            <a:prstGeom prst="rect">
              <a:avLst/>
            </a:prstGeom>
            <a:noFill/>
          </p:spPr>
          <p:txBody>
            <a:bodyPr wrap="square" rtlCol="0">
              <a:spAutoFit/>
            </a:bodyPr>
            <a:lstStyle/>
            <a:p>
              <a:r>
                <a:rPr lang="en-US" dirty="0">
                  <a:solidFill>
                    <a:srgbClr val="00B0F0"/>
                  </a:solidFill>
                </a:rPr>
                <a:t>31</a:t>
              </a:r>
            </a:p>
          </p:txBody>
        </p:sp>
        <p:sp>
          <p:nvSpPr>
            <p:cNvPr id="218" name="TextBox 217"/>
            <p:cNvSpPr txBox="1"/>
            <p:nvPr/>
          </p:nvSpPr>
          <p:spPr>
            <a:xfrm>
              <a:off x="9234171" y="5166623"/>
              <a:ext cx="600926" cy="369332"/>
            </a:xfrm>
            <a:prstGeom prst="rect">
              <a:avLst/>
            </a:prstGeom>
            <a:noFill/>
          </p:spPr>
          <p:txBody>
            <a:bodyPr wrap="square" rtlCol="0">
              <a:spAutoFit/>
            </a:bodyPr>
            <a:lstStyle/>
            <a:p>
              <a:r>
                <a:rPr lang="en-US" dirty="0">
                  <a:solidFill>
                    <a:srgbClr val="00B0F0"/>
                  </a:solidFill>
                </a:rPr>
                <a:t>28</a:t>
              </a:r>
            </a:p>
          </p:txBody>
        </p:sp>
        <p:sp>
          <p:nvSpPr>
            <p:cNvPr id="220" name="TextBox 219"/>
            <p:cNvSpPr txBox="1"/>
            <p:nvPr/>
          </p:nvSpPr>
          <p:spPr>
            <a:xfrm>
              <a:off x="11736337" y="4115087"/>
              <a:ext cx="454600" cy="369332"/>
            </a:xfrm>
            <a:prstGeom prst="rect">
              <a:avLst/>
            </a:prstGeom>
            <a:noFill/>
          </p:spPr>
          <p:txBody>
            <a:bodyPr wrap="square" rtlCol="0">
              <a:spAutoFit/>
            </a:bodyPr>
            <a:lstStyle/>
            <a:p>
              <a:r>
                <a:rPr lang="en-US" dirty="0">
                  <a:solidFill>
                    <a:srgbClr val="00B0F0"/>
                  </a:solidFill>
                </a:rPr>
                <a:t>0</a:t>
              </a:r>
            </a:p>
          </p:txBody>
        </p:sp>
      </p:grpSp>
    </p:spTree>
    <p:extLst>
      <p:ext uri="{BB962C8B-B14F-4D97-AF65-F5344CB8AC3E}">
        <p14:creationId xmlns:p14="http://schemas.microsoft.com/office/powerpoint/2010/main" val="178210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par>
                                <p:cTn id="43" presetID="1" presetClass="entr" presetSubtype="0" fill="hold" nodeType="withEffect">
                                  <p:stCondLst>
                                    <p:cond delay="0"/>
                                  </p:stCondLst>
                                  <p:childTnLst>
                                    <p:set>
                                      <p:cBhvr>
                                        <p:cTn id="44" dur="1" fill="hold">
                                          <p:stCondLst>
                                            <p:cond delay="0"/>
                                          </p:stCondLst>
                                        </p:cTn>
                                        <p:tgtEl>
                                          <p:spTgt spid="20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Effect transition="in" filter="fade">
                                      <p:cBhvr>
                                        <p:cTn id="49" dur="500"/>
                                        <p:tgtEl>
                                          <p:spTgt spid="8">
                                            <p:txEl>
                                              <p:pRg st="9" end="9"/>
                                            </p:txEl>
                                          </p:spTgt>
                                        </p:tgtEl>
                                      </p:cBhvr>
                                    </p:animEffect>
                                  </p:childTnLst>
                                </p:cTn>
                              </p:par>
                              <p:par>
                                <p:cTn id="50" presetID="1" presetClass="entr" presetSubtype="0" fill="hold" nodeType="withEffect">
                                  <p:stCondLst>
                                    <p:cond delay="0"/>
                                  </p:stCondLst>
                                  <p:childTnLst>
                                    <p:set>
                                      <p:cBhvr>
                                        <p:cTn id="51" dur="1" fill="hold">
                                          <p:stCondLst>
                                            <p:cond delay="0"/>
                                          </p:stCondLst>
                                        </p:cTn>
                                        <p:tgtEl>
                                          <p:spTgt spid="2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10" end="10"/>
                                            </p:txEl>
                                          </p:spTgt>
                                        </p:tgtEl>
                                        <p:attrNameLst>
                                          <p:attrName>style.visibility</p:attrName>
                                        </p:attrNameLst>
                                      </p:cBhvr>
                                      <p:to>
                                        <p:strVal val="visible"/>
                                      </p:to>
                                    </p:set>
                                    <p:animEffect transition="in" filter="fade">
                                      <p:cBhvr>
                                        <p:cTn id="56" dur="500"/>
                                        <p:tgtEl>
                                          <p:spTgt spid="8">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11" end="11"/>
                                            </p:txEl>
                                          </p:spTgt>
                                        </p:tgtEl>
                                        <p:attrNameLst>
                                          <p:attrName>style.visibility</p:attrName>
                                        </p:attrNameLst>
                                      </p:cBhvr>
                                      <p:to>
                                        <p:strVal val="visible"/>
                                      </p:to>
                                    </p:set>
                                    <p:animEffect transition="in" filter="fade">
                                      <p:cBhvr>
                                        <p:cTn id="61"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18977"/>
            <a:ext cx="11187259" cy="803518"/>
          </a:xfrm>
        </p:spPr>
        <p:txBody>
          <a:bodyPr/>
          <a:lstStyle/>
          <a:p>
            <a:r>
              <a:rPr lang="en-US" dirty="0"/>
              <a:t>Scenario #4</a:t>
            </a:r>
          </a:p>
        </p:txBody>
      </p:sp>
      <p:sp>
        <p:nvSpPr>
          <p:cNvPr id="5" name="Slide Number Placeholder 4"/>
          <p:cNvSpPr>
            <a:spLocks noGrp="1"/>
          </p:cNvSpPr>
          <p:nvPr>
            <p:ph type="sldNum" sz="quarter" idx="12"/>
          </p:nvPr>
        </p:nvSpPr>
        <p:spPr/>
        <p:txBody>
          <a:bodyPr/>
          <a:lstStyle/>
          <a:p>
            <a:fld id="{659665DE-58FC-41F4-AC58-2C90A5E00527}" type="slidenum">
              <a:rPr lang="en-US" smtClean="0"/>
              <a:t>41</a:t>
            </a:fld>
            <a:endParaRPr lang="en-US"/>
          </a:p>
        </p:txBody>
      </p:sp>
      <p:sp>
        <p:nvSpPr>
          <p:cNvPr id="6"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11041522"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You’re a Disneyland employee, working the front of the Splash Mountain line. </a:t>
            </a:r>
            <a:r>
              <a:rPr lang="en-US"/>
              <a:t>Suddenly, </a:t>
            </a:r>
            <a:r>
              <a:rPr lang="en-US" dirty="0"/>
              <a:t>the crowd-control gates fall over and the line degrades into an unordered mass of people.</a:t>
            </a:r>
          </a:p>
          <a:p>
            <a:r>
              <a:rPr lang="en-US" dirty="0"/>
              <a:t>Sometimes you can tell who was in line before who; for other groups you aren’t quite sure. </a:t>
            </a:r>
            <a:br>
              <a:rPr lang="en-US" dirty="0"/>
            </a:br>
            <a:r>
              <a:rPr lang="en-US" dirty="0"/>
              <a:t>You need to restore the line, while ensuring if you </a:t>
            </a:r>
            <a:r>
              <a:rPr lang="en-US" b="1" dirty="0"/>
              <a:t>knew </a:t>
            </a:r>
            <a:r>
              <a:rPr lang="en-US" dirty="0"/>
              <a:t>A came before B before the incident, they will still be in the right order afterward.</a:t>
            </a:r>
            <a:br>
              <a:rPr lang="en-US" dirty="0"/>
            </a:br>
            <a:br>
              <a:rPr lang="en-US" dirty="0"/>
            </a:br>
            <a:r>
              <a:rPr lang="en-US" dirty="0"/>
              <a:t>What are the vertices? </a:t>
            </a:r>
          </a:p>
          <a:p>
            <a:pPr marL="128016" lvl="1" indent="0">
              <a:buFont typeface="Segoe UI Semilight" panose="020B0402040204020203" pitchFamily="34" charset="0"/>
              <a:buNone/>
            </a:pPr>
            <a:r>
              <a:rPr lang="en-US" dirty="0">
                <a:solidFill>
                  <a:srgbClr val="4C3282"/>
                </a:solidFill>
              </a:rPr>
              <a:t>People</a:t>
            </a:r>
          </a:p>
          <a:p>
            <a:r>
              <a:rPr lang="en-US" dirty="0"/>
              <a:t>What are the edges? </a:t>
            </a:r>
          </a:p>
          <a:p>
            <a:pPr marL="128016" lvl="1" indent="0">
              <a:buFont typeface="Segoe UI Semilight" panose="020B0402040204020203" pitchFamily="34" charset="0"/>
              <a:buNone/>
            </a:pPr>
            <a:r>
              <a:rPr lang="en-US" dirty="0">
                <a:solidFill>
                  <a:srgbClr val="4C3282"/>
                </a:solidFill>
              </a:rPr>
              <a:t>Edges are directed, have an edge from X to Y if you know X came before Y.</a:t>
            </a:r>
          </a:p>
          <a:p>
            <a:r>
              <a:rPr lang="en-US" dirty="0"/>
              <a:t>What are we looking for?</a:t>
            </a:r>
          </a:p>
          <a:p>
            <a:pPr lvl="1"/>
            <a:r>
              <a:rPr lang="en-US" dirty="0">
                <a:solidFill>
                  <a:srgbClr val="4C3282"/>
                </a:solidFill>
              </a:rPr>
              <a:t>A total ordering consistent with all the ordering we do know.</a:t>
            </a:r>
          </a:p>
          <a:p>
            <a:r>
              <a:rPr lang="en-US" dirty="0"/>
              <a:t>What do we run?</a:t>
            </a:r>
          </a:p>
          <a:p>
            <a:pPr lvl="1"/>
            <a:r>
              <a:rPr lang="en-US" dirty="0">
                <a:solidFill>
                  <a:srgbClr val="4C3282"/>
                </a:solidFill>
              </a:rPr>
              <a:t>Topological Sort!</a:t>
            </a:r>
          </a:p>
        </p:txBody>
      </p:sp>
    </p:spTree>
    <p:extLst>
      <p:ext uri="{BB962C8B-B14F-4D97-AF65-F5344CB8AC3E}">
        <p14:creationId xmlns:p14="http://schemas.microsoft.com/office/powerpoint/2010/main" val="290798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fade">
                                      <p:cBhvr>
                                        <p:cTn id="19" dur="500"/>
                                        <p:tgtEl>
                                          <p:spTgt spid="6">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 Classification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C85D619-C9ED-43AD-AA20-9CDA36D5551B}"/>
                  </a:ext>
                </a:extLst>
              </p:cNvPr>
              <p:cNvSpPr txBox="1"/>
              <p:nvPr/>
            </p:nvSpPr>
            <p:spPr>
              <a:xfrm>
                <a:off x="469900" y="1498600"/>
                <a:ext cx="11187259"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When we use DFS to search through a graph, we’ll have different “kinds” of edges.</a:t>
                </a:r>
              </a:p>
              <a:p>
                <a:r>
                  <a:rPr lang="en-US" sz="2800" dirty="0">
                    <a:latin typeface="Segoe UI Semilight" panose="020B0402040204020203" pitchFamily="34" charset="0"/>
                    <a:cs typeface="Segoe UI Semilight" panose="020B0402040204020203" pitchFamily="34" charset="0"/>
                  </a:rPr>
                  <a:t>Like when we did BFS, we had:</a:t>
                </a:r>
              </a:p>
              <a:p>
                <a:r>
                  <a:rPr lang="en-US" sz="2800" dirty="0">
                    <a:latin typeface="Segoe UI Semilight" panose="020B0402040204020203" pitchFamily="34" charset="0"/>
                    <a:cs typeface="Segoe UI Semilight" panose="020B0402040204020203" pitchFamily="34" charset="0"/>
                  </a:rPr>
                  <a:t>Edges that went from level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oMath>
                </a14:m>
                <a:r>
                  <a:rPr lang="en-US" sz="2800" dirty="0">
                    <a:latin typeface="Segoe UI Semilight" panose="020B0402040204020203" pitchFamily="34" charset="0"/>
                    <a:cs typeface="Segoe UI Semilight" panose="020B0402040204020203" pitchFamily="34" charset="0"/>
                  </a:rPr>
                  <a:t> to level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r>
                      <a:rPr lang="en-US" sz="2800" b="0" i="1" smtClean="0">
                        <a:latin typeface="Cambria Math" panose="02040503050406030204" pitchFamily="18" charset="0"/>
                        <a:cs typeface="Segoe UI Semilight" panose="020B0402040204020203" pitchFamily="34" charset="0"/>
                      </a:rPr>
                      <m:t>+1</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Intra-level edges.</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We’ll do a few examples to help classify the edges.</a:t>
                </a:r>
              </a:p>
              <a:p>
                <a:r>
                  <a:rPr lang="en-US" sz="2800" dirty="0">
                    <a:latin typeface="Segoe UI Semilight" panose="020B0402040204020203" pitchFamily="34" charset="0"/>
                    <a:cs typeface="Segoe UI Semilight" panose="020B0402040204020203" pitchFamily="34" charset="0"/>
                  </a:rPr>
                  <a:t>Then do an application of the classification.</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Our goal: find a cycle in a directed graph. </a:t>
                </a:r>
              </a:p>
            </p:txBody>
          </p:sp>
        </mc:Choice>
        <mc:Fallback xmlns="">
          <p:sp>
            <p:nvSpPr>
              <p:cNvPr id="3" name="TextBox 2">
                <a:extLst>
                  <a:ext uri="{FF2B5EF4-FFF2-40B4-BE49-F238E27FC236}">
                    <a16:creationId xmlns:a16="http://schemas.microsoft.com/office/drawing/2014/main" id="{3C85D619-C9ED-43AD-AA20-9CDA36D5551B}"/>
                  </a:ext>
                </a:extLst>
              </p:cNvPr>
              <p:cNvSpPr txBox="1">
                <a:spLocks noRot="1" noChangeAspect="1" noMove="1" noResize="1" noEditPoints="1" noAdjustHandles="1" noChangeArrowheads="1" noChangeShapeType="1" noTextEdit="1"/>
              </p:cNvSpPr>
              <p:nvPr/>
            </p:nvSpPr>
            <p:spPr>
              <a:xfrm>
                <a:off x="469900" y="1498600"/>
                <a:ext cx="11187259" cy="4401205"/>
              </a:xfrm>
              <a:prstGeom prst="rect">
                <a:avLst/>
              </a:prstGeom>
              <a:blipFill>
                <a:blip r:embed="rId2"/>
                <a:stretch>
                  <a:fillRect l="-1090" t="-1524" r="-1907" b="-2909"/>
                </a:stretch>
              </a:blipFill>
            </p:spPr>
            <p:txBody>
              <a:bodyPr/>
              <a:lstStyle/>
              <a:p>
                <a:r>
                  <a:rPr lang="en-US">
                    <a:noFill/>
                  </a:rPr>
                  <a:t> </a:t>
                </a:r>
              </a:p>
            </p:txBody>
          </p:sp>
        </mc:Fallback>
      </mc:AlternateContent>
    </p:spTree>
    <p:extLst>
      <p:ext uri="{BB962C8B-B14F-4D97-AF65-F5344CB8AC3E}">
        <p14:creationId xmlns:p14="http://schemas.microsoft.com/office/powerpoint/2010/main" val="1528705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a:t>
            </a:r>
          </a:p>
        </p:txBody>
      </p:sp>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sp>
        <p:nvSpPr>
          <p:cNvPr id="57" name="Arc 56"/>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Rectangle 34"/>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Tree>
    <p:extLst>
      <p:ext uri="{BB962C8B-B14F-4D97-AF65-F5344CB8AC3E}">
        <p14:creationId xmlns:p14="http://schemas.microsoft.com/office/powerpoint/2010/main" val="356618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FD965"/>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FFD965"/>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6"/>
                                        </p:tgtEl>
                                        <p:attrNameLst>
                                          <p:attrName>stroke.color</p:attrName>
                                        </p:attrNameLst>
                                      </p:cBhvr>
                                      <p:to>
                                        <a:schemeClr val="accent2"/>
                                      </p:to>
                                    </p:animClr>
                                    <p:set>
                                      <p:cBhvr>
                                        <p:cTn id="17" dur="2000" fill="hold"/>
                                        <p:tgtEl>
                                          <p:spTgt spid="16"/>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22"/>
                                        </p:tgtEl>
                                        <p:attrNameLst>
                                          <p:attrName>stroke.color</p:attrName>
                                        </p:attrNameLst>
                                      </p:cBhvr>
                                      <p:to>
                                        <a:schemeClr val="accent2"/>
                                      </p:to>
                                    </p:animClr>
                                    <p:set>
                                      <p:cBhvr>
                                        <p:cTn id="22" dur="2000" fill="hold"/>
                                        <p:tgtEl>
                                          <p:spTgt spid="22"/>
                                        </p:tgtEl>
                                        <p:attrNameLst>
                                          <p:attrName>stroke.on</p:attrName>
                                        </p:attrNameLst>
                                      </p:cBhvr>
                                      <p:to>
                                        <p:strVal val="true"/>
                                      </p:to>
                                    </p:set>
                                  </p:childTnLst>
                                </p:cTn>
                              </p:par>
                              <p:par>
                                <p:cTn id="23" presetID="1" presetClass="emph" presetSubtype="2" fill="hold" nodeType="withEffect">
                                  <p:stCondLst>
                                    <p:cond delay="0"/>
                                  </p:stCondLst>
                                  <p:childTnLst>
                                    <p:animClr clrSpc="rgb" dir="cw">
                                      <p:cBhvr>
                                        <p:cTn id="24" dur="2000" fill="hold"/>
                                        <p:tgtEl>
                                          <p:spTgt spid="13"/>
                                        </p:tgtEl>
                                        <p:attrNameLst>
                                          <p:attrName>fillcolor</p:attrName>
                                        </p:attrNameLst>
                                      </p:cBhvr>
                                      <p:to>
                                        <a:srgbClr val="FFD965"/>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7" presetClass="emph" presetSubtype="2" fill="hold" nodeType="clickEffect">
                                  <p:stCondLst>
                                    <p:cond delay="0"/>
                                  </p:stCondLst>
                                  <p:childTnLst>
                                    <p:animClr clrSpc="rgb" dir="cw">
                                      <p:cBhvr>
                                        <p:cTn id="30" dur="2000" fill="hold"/>
                                        <p:tgtEl>
                                          <p:spTgt spid="26"/>
                                        </p:tgtEl>
                                        <p:attrNameLst>
                                          <p:attrName>stroke.color</p:attrName>
                                        </p:attrNameLst>
                                      </p:cBhvr>
                                      <p:to>
                                        <a:schemeClr val="accent2"/>
                                      </p:to>
                                    </p:animClr>
                                    <p:set>
                                      <p:cBhvr>
                                        <p:cTn id="31" dur="2000" fill="hold"/>
                                        <p:tgtEl>
                                          <p:spTgt spid="26"/>
                                        </p:tgtEl>
                                        <p:attrNameLst>
                                          <p:attrName>stroke.on</p:attrName>
                                        </p:attrNameLst>
                                      </p:cBhvr>
                                      <p:to>
                                        <p:strVal val="true"/>
                                      </p:to>
                                    </p:set>
                                  </p:childTnLst>
                                </p:cTn>
                              </p:par>
                              <p:par>
                                <p:cTn id="32" presetID="1" presetClass="emph" presetSubtype="2" fill="hold" nodeType="withEffect">
                                  <p:stCondLst>
                                    <p:cond delay="0"/>
                                  </p:stCondLst>
                                  <p:childTnLst>
                                    <p:animClr clrSpc="rgb" dir="cw">
                                      <p:cBhvr>
                                        <p:cTn id="33" dur="2000" fill="hold"/>
                                        <p:tgtEl>
                                          <p:spTgt spid="11"/>
                                        </p:tgtEl>
                                        <p:attrNameLst>
                                          <p:attrName>fillcolor</p:attrName>
                                        </p:attrNameLst>
                                      </p:cBhvr>
                                      <p:to>
                                        <a:srgbClr val="FFD965"/>
                                      </p:to>
                                    </p:animClr>
                                    <p:set>
                                      <p:cBhvr>
                                        <p:cTn id="34" dur="2000" fill="hold"/>
                                        <p:tgtEl>
                                          <p:spTgt spid="11"/>
                                        </p:tgtEl>
                                        <p:attrNameLst>
                                          <p:attrName>fill.type</p:attrName>
                                        </p:attrNameLst>
                                      </p:cBhvr>
                                      <p:to>
                                        <p:strVal val="solid"/>
                                      </p:to>
                                    </p:set>
                                    <p:set>
                                      <p:cBhvr>
                                        <p:cTn id="35" dur="2000" fill="hold"/>
                                        <p:tgtEl>
                                          <p:spTgt spid="11"/>
                                        </p:tgtEl>
                                        <p:attrNameLst>
                                          <p:attrName>fill.on</p:attrName>
                                        </p:attrNameLst>
                                      </p:cBhvr>
                                      <p:to>
                                        <p:strVal val="true"/>
                                      </p:to>
                                    </p:set>
                                  </p:childTnLst>
                                </p:cTn>
                              </p:par>
                              <p:par>
                                <p:cTn id="36" presetID="7" presetClass="emph" presetSubtype="2" fill="hold" nodeType="withEffect">
                                  <p:stCondLst>
                                    <p:cond delay="0"/>
                                  </p:stCondLst>
                                  <p:childTnLst>
                                    <p:animClr clrSpc="rgb" dir="cw">
                                      <p:cBhvr>
                                        <p:cTn id="37" dur="2000" fill="hold"/>
                                        <p:tgtEl>
                                          <p:spTgt spid="30"/>
                                        </p:tgtEl>
                                        <p:attrNameLst>
                                          <p:attrName>stroke.color</p:attrName>
                                        </p:attrNameLst>
                                      </p:cBhvr>
                                      <p:to>
                                        <a:srgbClr val="0070C0"/>
                                      </p:to>
                                    </p:animClr>
                                    <p:set>
                                      <p:cBhvr>
                                        <p:cTn id="38" dur="2000" fill="hold"/>
                                        <p:tgtEl>
                                          <p:spTgt spid="30"/>
                                        </p:tgtEl>
                                        <p:attrNameLst>
                                          <p:attrName>stroke.on</p:attrName>
                                        </p:attrNameLst>
                                      </p:cBhvr>
                                      <p:to>
                                        <p:strVal val="true"/>
                                      </p:to>
                                    </p:set>
                                  </p:childTnLst>
                                </p:cTn>
                              </p:par>
                              <p:par>
                                <p:cTn id="39" presetID="1" presetClass="emph" presetSubtype="2" fill="hold" nodeType="withEffect">
                                  <p:stCondLst>
                                    <p:cond delay="0"/>
                                  </p:stCondLst>
                                  <p:childTnLst>
                                    <p:animClr clrSpc="rgb" dir="cw">
                                      <p:cBhvr>
                                        <p:cTn id="40" dur="2000" fill="hold"/>
                                        <p:tgtEl>
                                          <p:spTgt spid="12"/>
                                        </p:tgtEl>
                                        <p:attrNameLst>
                                          <p:attrName>fillcolor</p:attrName>
                                        </p:attrNameLst>
                                      </p:cBhvr>
                                      <p:to>
                                        <a:srgbClr val="FFD965"/>
                                      </p:to>
                                    </p:animClr>
                                    <p:set>
                                      <p:cBhvr>
                                        <p:cTn id="41" dur="2000" fill="hold"/>
                                        <p:tgtEl>
                                          <p:spTgt spid="12"/>
                                        </p:tgtEl>
                                        <p:attrNameLst>
                                          <p:attrName>fill.type</p:attrName>
                                        </p:attrNameLst>
                                      </p:cBhvr>
                                      <p:to>
                                        <p:strVal val="solid"/>
                                      </p:to>
                                    </p:set>
                                    <p:set>
                                      <p:cBhvr>
                                        <p:cTn id="42" dur="2000" fill="hold"/>
                                        <p:tgtEl>
                                          <p:spTgt spid="12"/>
                                        </p:tgtEl>
                                        <p:attrNameLst>
                                          <p:attrName>fill.on</p:attrName>
                                        </p:attrNameLst>
                                      </p:cBhvr>
                                      <p:to>
                                        <p:strVal val="true"/>
                                      </p:to>
                                    </p:set>
                                  </p:childTnLst>
                                </p:cTn>
                              </p:par>
                              <p:par>
                                <p:cTn id="43" presetID="7" presetClass="emph" presetSubtype="2" fill="hold" nodeType="withEffect">
                                  <p:stCondLst>
                                    <p:cond delay="0"/>
                                  </p:stCondLst>
                                  <p:childTnLst>
                                    <p:animClr clrSpc="rgb" dir="cw">
                                      <p:cBhvr>
                                        <p:cTn id="44" dur="2000" fill="hold"/>
                                        <p:tgtEl>
                                          <p:spTgt spid="32"/>
                                        </p:tgtEl>
                                        <p:attrNameLst>
                                          <p:attrName>stroke.color</p:attrName>
                                        </p:attrNameLst>
                                      </p:cBhvr>
                                      <p:to>
                                        <a:schemeClr val="accent2"/>
                                      </p:to>
                                    </p:animClr>
                                    <p:set>
                                      <p:cBhvr>
                                        <p:cTn id="45" dur="2000" fill="hold"/>
                                        <p:tgtEl>
                                          <p:spTgt spid="32"/>
                                        </p:tgtEl>
                                        <p:attrNameLst>
                                          <p:attrName>stroke.on</p:attrName>
                                        </p:attrNameLst>
                                      </p:cBhvr>
                                      <p:to>
                                        <p:strVal val="true"/>
                                      </p:to>
                                    </p:set>
                                  </p:childTnLst>
                                </p:cTn>
                              </p:par>
                              <p:par>
                                <p:cTn id="46" presetID="1" presetClass="emph" presetSubtype="2" fill="hold" nodeType="withEffect">
                                  <p:stCondLst>
                                    <p:cond delay="0"/>
                                  </p:stCondLst>
                                  <p:childTnLst>
                                    <p:animClr clrSpc="rgb" dir="cw">
                                      <p:cBhvr>
                                        <p:cTn id="47" dur="2000" fill="hold"/>
                                        <p:tgtEl>
                                          <p:spTgt spid="10"/>
                                        </p:tgtEl>
                                        <p:attrNameLst>
                                          <p:attrName>fillcolor</p:attrName>
                                        </p:attrNameLst>
                                      </p:cBhvr>
                                      <p:to>
                                        <a:srgbClr val="FFD965"/>
                                      </p:to>
                                    </p:animClr>
                                    <p:set>
                                      <p:cBhvr>
                                        <p:cTn id="48" dur="2000" fill="hold"/>
                                        <p:tgtEl>
                                          <p:spTgt spid="10"/>
                                        </p:tgtEl>
                                        <p:attrNameLst>
                                          <p:attrName>fill.type</p:attrName>
                                        </p:attrNameLst>
                                      </p:cBhvr>
                                      <p:to>
                                        <p:strVal val="solid"/>
                                      </p:to>
                                    </p:set>
                                    <p:set>
                                      <p:cBhvr>
                                        <p:cTn id="49" dur="2000" fill="hold"/>
                                        <p:tgtEl>
                                          <p:spTgt spid="10"/>
                                        </p:tgtEl>
                                        <p:attrNameLst>
                                          <p:attrName>fill.on</p:attrName>
                                        </p:attrNameLst>
                                      </p:cBhvr>
                                      <p:to>
                                        <p:strVal val="true"/>
                                      </p:to>
                                    </p:set>
                                  </p:childTnLst>
                                </p:cTn>
                              </p:par>
                              <p:par>
                                <p:cTn id="50" presetID="7" presetClass="emph" presetSubtype="2" fill="hold" nodeType="withEffect">
                                  <p:stCondLst>
                                    <p:cond delay="0"/>
                                  </p:stCondLst>
                                  <p:childTnLst>
                                    <p:animClr clrSpc="rgb" dir="cw">
                                      <p:cBhvr>
                                        <p:cTn id="51" dur="2000" fill="hold"/>
                                        <p:tgtEl>
                                          <p:spTgt spid="34"/>
                                        </p:tgtEl>
                                        <p:attrNameLst>
                                          <p:attrName>stroke.color</p:attrName>
                                        </p:attrNameLst>
                                      </p:cBhvr>
                                      <p:to>
                                        <a:schemeClr val="accent2"/>
                                      </p:to>
                                    </p:animClr>
                                    <p:set>
                                      <p:cBhvr>
                                        <p:cTn id="52" dur="2000" fill="hold"/>
                                        <p:tgtEl>
                                          <p:spTgt spid="34"/>
                                        </p:tgtEl>
                                        <p:attrNameLst>
                                          <p:attrName>stroke.on</p:attrName>
                                        </p:attrNameLst>
                                      </p:cBhvr>
                                      <p:to>
                                        <p:strVal val="true"/>
                                      </p:to>
                                    </p:set>
                                  </p:childTnLst>
                                </p:cTn>
                              </p:par>
                              <p:par>
                                <p:cTn id="53" presetID="7" presetClass="emph" presetSubtype="2" fill="hold" nodeType="withEffect">
                                  <p:stCondLst>
                                    <p:cond delay="0"/>
                                  </p:stCondLst>
                                  <p:childTnLst>
                                    <p:animClr clrSpc="rgb" dir="cw">
                                      <p:cBhvr>
                                        <p:cTn id="54" dur="2000" fill="hold"/>
                                        <p:tgtEl>
                                          <p:spTgt spid="57"/>
                                        </p:tgtEl>
                                        <p:attrNameLst>
                                          <p:attrName>stroke.color</p:attrName>
                                        </p:attrNameLst>
                                      </p:cBhvr>
                                      <p:to>
                                        <a:srgbClr val="7030A0"/>
                                      </p:to>
                                    </p:animClr>
                                    <p:set>
                                      <p:cBhvr>
                                        <p:cTn id="55" dur="2000" fill="hold"/>
                                        <p:tgtEl>
                                          <p:spTgt spid="57"/>
                                        </p:tgtEl>
                                        <p:attrNameLst>
                                          <p:attrName>stroke.on</p:attrName>
                                        </p:attrNameLst>
                                      </p:cBhvr>
                                      <p:to>
                                        <p:strVal val="true"/>
                                      </p:to>
                                    </p:set>
                                  </p:childTnLst>
                                </p:cTn>
                              </p:par>
                              <p:par>
                                <p:cTn id="56" presetID="7" presetClass="emph" presetSubtype="2" fill="hold" nodeType="withEffect">
                                  <p:stCondLst>
                                    <p:cond delay="0"/>
                                  </p:stCondLst>
                                  <p:childTnLst>
                                    <p:animClr clrSpc="rgb" dir="cw">
                                      <p:cBhvr>
                                        <p:cTn id="57" dur="2000" fill="hold"/>
                                        <p:tgtEl>
                                          <p:spTgt spid="36"/>
                                        </p:tgtEl>
                                        <p:attrNameLst>
                                          <p:attrName>stroke.color</p:attrName>
                                        </p:attrNameLst>
                                      </p:cBhvr>
                                      <p:to>
                                        <a:srgbClr val="00B050"/>
                                      </p:to>
                                    </p:animClr>
                                    <p:set>
                                      <p:cBhvr>
                                        <p:cTn id="58" dur="2000" fill="hold"/>
                                        <p:tgtEl>
                                          <p:spTgt spid="3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a:t>
            </a:r>
          </a:p>
        </p:txBody>
      </p:sp>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sp>
        <p:nvSpPr>
          <p:cNvPr id="41" name="Rectangle 40"/>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t>
            </a:r>
          </a:p>
        </p:txBody>
      </p:sp>
      <p:sp>
        <p:nvSpPr>
          <p:cNvPr id="42" name="Rectangle 4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a:t>
            </a:r>
          </a:p>
        </p:txBody>
      </p:sp>
      <p:sp>
        <p:nvSpPr>
          <p:cNvPr id="43" name="Rectangle 42"/>
          <p:cNvSpPr/>
          <p:nvPr/>
        </p:nvSpPr>
        <p:spPr>
          <a:xfrm>
            <a:off x="7625080" y="4078536"/>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a:t>
            </a:r>
          </a:p>
        </p:txBody>
      </p:sp>
      <p:sp>
        <p:nvSpPr>
          <p:cNvPr id="44" name="Rectangle 43"/>
          <p:cNvSpPr/>
          <p:nvPr/>
        </p:nvSpPr>
        <p:spPr>
          <a:xfrm>
            <a:off x="7625080" y="3311045"/>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a:t>
            </a:r>
          </a:p>
        </p:txBody>
      </p:sp>
      <p:sp>
        <p:nvSpPr>
          <p:cNvPr id="45" name="Rectangle 44"/>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(B,C)</a:t>
            </a:r>
          </a:p>
        </p:txBody>
      </p:sp>
      <p:sp>
        <p:nvSpPr>
          <p:cNvPr id="46" name="Rectangle 45"/>
          <p:cNvSpPr/>
          <p:nvPr/>
        </p:nvSpPr>
        <p:spPr>
          <a:xfrm>
            <a:off x="7625080" y="407065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(C,D)</a:t>
            </a:r>
          </a:p>
        </p:txBody>
      </p:sp>
      <p:sp>
        <p:nvSpPr>
          <p:cNvPr id="47" name="Rectangle 46"/>
          <p:cNvSpPr/>
          <p:nvPr/>
        </p:nvSpPr>
        <p:spPr>
          <a:xfrm>
            <a:off x="7612839" y="331163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(D,B)</a:t>
            </a:r>
          </a:p>
        </p:txBody>
      </p:sp>
      <p:sp>
        <p:nvSpPr>
          <p:cNvPr id="48" name="Rectangle 47"/>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(A,B)</a:t>
            </a:r>
          </a:p>
        </p:txBody>
      </p:sp>
      <p:sp>
        <p:nvSpPr>
          <p:cNvPr id="49" name="Rectangle 48"/>
          <p:cNvSpPr/>
          <p:nvPr/>
        </p:nvSpPr>
        <p:spPr>
          <a:xfrm>
            <a:off x="7625080" y="5704912"/>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(A,F)</a:t>
            </a:r>
          </a:p>
        </p:txBody>
      </p:sp>
      <p:sp>
        <p:nvSpPr>
          <p:cNvPr id="51" name="Rectangle 50"/>
          <p:cNvSpPr/>
          <p:nvPr/>
        </p:nvSpPr>
        <p:spPr>
          <a:xfrm>
            <a:off x="7619538" y="407457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a:t>
            </a:r>
          </a:p>
        </p:txBody>
      </p:sp>
      <p:sp>
        <p:nvSpPr>
          <p:cNvPr id="52" name="Rectangle 5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(B,E)</a:t>
            </a:r>
          </a:p>
        </p:txBody>
      </p:sp>
      <p:sp>
        <p:nvSpPr>
          <p:cNvPr id="54" name="Rectangle 53"/>
          <p:cNvSpPr/>
          <p:nvPr/>
        </p:nvSpPr>
        <p:spPr>
          <a:xfrm>
            <a:off x="7622420" y="406974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(E,F)</a:t>
            </a:r>
          </a:p>
        </p:txBody>
      </p:sp>
      <p:sp>
        <p:nvSpPr>
          <p:cNvPr id="55" name="Rectangle 54"/>
          <p:cNvSpPr/>
          <p:nvPr/>
        </p:nvSpPr>
        <p:spPr>
          <a:xfrm>
            <a:off x="7623023" y="3317819"/>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a:t>
            </a:r>
          </a:p>
        </p:txBody>
      </p:sp>
      <p:sp>
        <p:nvSpPr>
          <p:cNvPr id="57" name="Arc 56"/>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8" name="Rectangle 57"/>
          <p:cNvSpPr/>
          <p:nvPr/>
        </p:nvSpPr>
        <p:spPr>
          <a:xfrm>
            <a:off x="7600598" y="332459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(F,D)</a:t>
            </a:r>
          </a:p>
        </p:txBody>
      </p:sp>
      <p:sp>
        <p:nvSpPr>
          <p:cNvPr id="35" name="Rectangle 34"/>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
        <p:nvSpPr>
          <p:cNvPr id="3" name="TextBox 2"/>
          <p:cNvSpPr txBox="1"/>
          <p:nvPr/>
        </p:nvSpPr>
        <p:spPr>
          <a:xfrm>
            <a:off x="277500" y="2706204"/>
            <a:ext cx="594930" cy="584775"/>
          </a:xfrm>
          <a:prstGeom prst="rect">
            <a:avLst/>
          </a:prstGeom>
          <a:noFill/>
        </p:spPr>
        <p:txBody>
          <a:bodyPr wrap="square" rtlCol="0">
            <a:spAutoFit/>
          </a:bodyPr>
          <a:lstStyle/>
          <a:p>
            <a:r>
              <a:rPr lang="en-US" sz="3200" dirty="0"/>
              <a:t>1</a:t>
            </a:r>
          </a:p>
        </p:txBody>
      </p:sp>
      <p:sp>
        <p:nvSpPr>
          <p:cNvPr id="37" name="TextBox 36"/>
          <p:cNvSpPr txBox="1"/>
          <p:nvPr/>
        </p:nvSpPr>
        <p:spPr>
          <a:xfrm>
            <a:off x="747045" y="2706204"/>
            <a:ext cx="776140" cy="584775"/>
          </a:xfrm>
          <a:prstGeom prst="rect">
            <a:avLst/>
          </a:prstGeom>
          <a:noFill/>
        </p:spPr>
        <p:txBody>
          <a:bodyPr wrap="square" rtlCol="0">
            <a:spAutoFit/>
          </a:bodyPr>
          <a:lstStyle/>
          <a:p>
            <a:r>
              <a:rPr lang="en-US" sz="3200" dirty="0"/>
              <a:t>12</a:t>
            </a:r>
          </a:p>
        </p:txBody>
      </p:sp>
      <p:sp>
        <p:nvSpPr>
          <p:cNvPr id="38" name="TextBox 37"/>
          <p:cNvSpPr txBox="1"/>
          <p:nvPr/>
        </p:nvSpPr>
        <p:spPr>
          <a:xfrm>
            <a:off x="227854" y="5247225"/>
            <a:ext cx="594930" cy="584775"/>
          </a:xfrm>
          <a:prstGeom prst="rect">
            <a:avLst/>
          </a:prstGeom>
          <a:noFill/>
        </p:spPr>
        <p:txBody>
          <a:bodyPr wrap="square" rtlCol="0">
            <a:spAutoFit/>
          </a:bodyPr>
          <a:lstStyle/>
          <a:p>
            <a:r>
              <a:rPr lang="en-US" sz="3200" dirty="0"/>
              <a:t>2</a:t>
            </a:r>
          </a:p>
        </p:txBody>
      </p:sp>
      <p:sp>
        <p:nvSpPr>
          <p:cNvPr id="50" name="TextBox 49"/>
          <p:cNvSpPr txBox="1"/>
          <p:nvPr/>
        </p:nvSpPr>
        <p:spPr>
          <a:xfrm>
            <a:off x="865909" y="5247225"/>
            <a:ext cx="657276" cy="584775"/>
          </a:xfrm>
          <a:prstGeom prst="rect">
            <a:avLst/>
          </a:prstGeom>
          <a:noFill/>
        </p:spPr>
        <p:txBody>
          <a:bodyPr wrap="square" rtlCol="0">
            <a:spAutoFit/>
          </a:bodyPr>
          <a:lstStyle/>
          <a:p>
            <a:r>
              <a:rPr lang="en-US" sz="3200" dirty="0"/>
              <a:t>11</a:t>
            </a:r>
          </a:p>
        </p:txBody>
      </p:sp>
      <p:sp>
        <p:nvSpPr>
          <p:cNvPr id="53" name="TextBox 52"/>
          <p:cNvSpPr txBox="1"/>
          <p:nvPr/>
        </p:nvSpPr>
        <p:spPr>
          <a:xfrm>
            <a:off x="1896580" y="6029229"/>
            <a:ext cx="594930" cy="584775"/>
          </a:xfrm>
          <a:prstGeom prst="rect">
            <a:avLst/>
          </a:prstGeom>
          <a:noFill/>
        </p:spPr>
        <p:txBody>
          <a:bodyPr wrap="square" rtlCol="0">
            <a:spAutoFit/>
          </a:bodyPr>
          <a:lstStyle/>
          <a:p>
            <a:r>
              <a:rPr lang="en-US" sz="3200" dirty="0"/>
              <a:t>3</a:t>
            </a:r>
          </a:p>
        </p:txBody>
      </p:sp>
      <p:sp>
        <p:nvSpPr>
          <p:cNvPr id="56" name="TextBox 55"/>
          <p:cNvSpPr txBox="1"/>
          <p:nvPr/>
        </p:nvSpPr>
        <p:spPr>
          <a:xfrm>
            <a:off x="2547335" y="6029229"/>
            <a:ext cx="594930" cy="584775"/>
          </a:xfrm>
          <a:prstGeom prst="rect">
            <a:avLst/>
          </a:prstGeom>
          <a:noFill/>
        </p:spPr>
        <p:txBody>
          <a:bodyPr wrap="square" rtlCol="0">
            <a:spAutoFit/>
          </a:bodyPr>
          <a:lstStyle/>
          <a:p>
            <a:r>
              <a:rPr lang="en-US" sz="3200" dirty="0"/>
              <a:t>6</a:t>
            </a:r>
          </a:p>
        </p:txBody>
      </p:sp>
      <p:sp>
        <p:nvSpPr>
          <p:cNvPr id="59" name="TextBox 58"/>
          <p:cNvSpPr txBox="1"/>
          <p:nvPr/>
        </p:nvSpPr>
        <p:spPr>
          <a:xfrm>
            <a:off x="4358941" y="5743575"/>
            <a:ext cx="594930" cy="584775"/>
          </a:xfrm>
          <a:prstGeom prst="rect">
            <a:avLst/>
          </a:prstGeom>
          <a:noFill/>
        </p:spPr>
        <p:txBody>
          <a:bodyPr wrap="square" rtlCol="0">
            <a:spAutoFit/>
          </a:bodyPr>
          <a:lstStyle/>
          <a:p>
            <a:r>
              <a:rPr lang="en-US" sz="3200" dirty="0"/>
              <a:t>4</a:t>
            </a:r>
          </a:p>
        </p:txBody>
      </p:sp>
      <p:sp>
        <p:nvSpPr>
          <p:cNvPr id="60" name="TextBox 59"/>
          <p:cNvSpPr txBox="1"/>
          <p:nvPr/>
        </p:nvSpPr>
        <p:spPr>
          <a:xfrm>
            <a:off x="5009696" y="5743575"/>
            <a:ext cx="594930" cy="584775"/>
          </a:xfrm>
          <a:prstGeom prst="rect">
            <a:avLst/>
          </a:prstGeom>
          <a:noFill/>
        </p:spPr>
        <p:txBody>
          <a:bodyPr wrap="square" rtlCol="0">
            <a:spAutoFit/>
          </a:bodyPr>
          <a:lstStyle/>
          <a:p>
            <a:r>
              <a:rPr lang="en-US" sz="3200" dirty="0"/>
              <a:t>5</a:t>
            </a:r>
          </a:p>
        </p:txBody>
      </p:sp>
      <p:sp>
        <p:nvSpPr>
          <p:cNvPr id="61" name="TextBox 60"/>
          <p:cNvSpPr txBox="1"/>
          <p:nvPr/>
        </p:nvSpPr>
        <p:spPr>
          <a:xfrm>
            <a:off x="4026594" y="4069028"/>
            <a:ext cx="594930" cy="584775"/>
          </a:xfrm>
          <a:prstGeom prst="rect">
            <a:avLst/>
          </a:prstGeom>
          <a:noFill/>
        </p:spPr>
        <p:txBody>
          <a:bodyPr wrap="square" rtlCol="0">
            <a:spAutoFit/>
          </a:bodyPr>
          <a:lstStyle/>
          <a:p>
            <a:r>
              <a:rPr lang="en-US" sz="3200" dirty="0"/>
              <a:t>7</a:t>
            </a:r>
          </a:p>
        </p:txBody>
      </p:sp>
      <p:sp>
        <p:nvSpPr>
          <p:cNvPr id="62" name="TextBox 61"/>
          <p:cNvSpPr txBox="1"/>
          <p:nvPr/>
        </p:nvSpPr>
        <p:spPr>
          <a:xfrm>
            <a:off x="4586264" y="4069028"/>
            <a:ext cx="686015" cy="584775"/>
          </a:xfrm>
          <a:prstGeom prst="rect">
            <a:avLst/>
          </a:prstGeom>
          <a:noFill/>
        </p:spPr>
        <p:txBody>
          <a:bodyPr wrap="square" rtlCol="0">
            <a:spAutoFit/>
          </a:bodyPr>
          <a:lstStyle/>
          <a:p>
            <a:r>
              <a:rPr lang="en-US" sz="3200" dirty="0"/>
              <a:t>10</a:t>
            </a:r>
          </a:p>
        </p:txBody>
      </p:sp>
      <p:sp>
        <p:nvSpPr>
          <p:cNvPr id="63" name="TextBox 62"/>
          <p:cNvSpPr txBox="1"/>
          <p:nvPr/>
        </p:nvSpPr>
        <p:spPr>
          <a:xfrm>
            <a:off x="4324059" y="1042808"/>
            <a:ext cx="594930" cy="584775"/>
          </a:xfrm>
          <a:prstGeom prst="rect">
            <a:avLst/>
          </a:prstGeom>
          <a:noFill/>
        </p:spPr>
        <p:txBody>
          <a:bodyPr wrap="square" rtlCol="0">
            <a:spAutoFit/>
          </a:bodyPr>
          <a:lstStyle/>
          <a:p>
            <a:r>
              <a:rPr lang="en-US" sz="3200" dirty="0"/>
              <a:t>8</a:t>
            </a:r>
          </a:p>
        </p:txBody>
      </p:sp>
      <p:sp>
        <p:nvSpPr>
          <p:cNvPr id="64" name="TextBox 63"/>
          <p:cNvSpPr txBox="1"/>
          <p:nvPr/>
        </p:nvSpPr>
        <p:spPr>
          <a:xfrm>
            <a:off x="4974814" y="1042808"/>
            <a:ext cx="594930" cy="584775"/>
          </a:xfrm>
          <a:prstGeom prst="rect">
            <a:avLst/>
          </a:prstGeom>
          <a:noFill/>
        </p:spPr>
        <p:txBody>
          <a:bodyPr wrap="square" rtlCol="0">
            <a:spAutoFit/>
          </a:bodyPr>
          <a:lstStyle/>
          <a:p>
            <a:r>
              <a:rPr lang="en-US" sz="3200" dirty="0"/>
              <a:t>9</a:t>
            </a:r>
          </a:p>
        </p:txBody>
      </p:sp>
    </p:spTree>
    <p:extLst>
      <p:ext uri="{BB962C8B-B14F-4D97-AF65-F5344CB8AC3E}">
        <p14:creationId xmlns:p14="http://schemas.microsoft.com/office/powerpoint/2010/main" val="22341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6"/>
                                        </p:tgtEl>
                                        <p:attrNameLst>
                                          <p:attrName>fillcolor</p:attrName>
                                        </p:attrNameLst>
                                      </p:cBhvr>
                                      <p:to>
                                        <a:srgbClr val="FFD965"/>
                                      </p:to>
                                    </p:animClr>
                                    <p:set>
                                      <p:cBhvr>
                                        <p:cTn id="11" dur="2000" fill="hold"/>
                                        <p:tgtEl>
                                          <p:spTgt spid="6"/>
                                        </p:tgtEl>
                                        <p:attrNameLst>
                                          <p:attrName>fill.type</p:attrName>
                                        </p:attrNameLst>
                                      </p:cBhvr>
                                      <p:to>
                                        <p:strVal val="solid"/>
                                      </p:to>
                                    </p:set>
                                    <p:set>
                                      <p:cBhvr>
                                        <p:cTn id="12" dur="2000" fill="hold"/>
                                        <p:tgtEl>
                                          <p:spTgt spid="6"/>
                                        </p:tgtEl>
                                        <p:attrNameLst>
                                          <p:attrName>fill.on</p:attrName>
                                        </p:attrNameLst>
                                      </p:cBhvr>
                                      <p:to>
                                        <p:strVal val="tru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mph" presetSubtype="2" fill="hold" nodeType="withEffect">
                                  <p:stCondLst>
                                    <p:cond delay="0"/>
                                  </p:stCondLst>
                                  <p:childTnLst>
                                    <p:animClr clrSpc="rgb" dir="cw">
                                      <p:cBhvr>
                                        <p:cTn id="26" dur="2000" fill="hold"/>
                                        <p:tgtEl>
                                          <p:spTgt spid="14"/>
                                        </p:tgtEl>
                                        <p:attrNameLst>
                                          <p:attrName>fillcolor</p:attrName>
                                        </p:attrNameLst>
                                      </p:cBhvr>
                                      <p:to>
                                        <a:srgbClr val="FFD965"/>
                                      </p:to>
                                    </p:animClr>
                                    <p:set>
                                      <p:cBhvr>
                                        <p:cTn id="27" dur="2000" fill="hold"/>
                                        <p:tgtEl>
                                          <p:spTgt spid="14"/>
                                        </p:tgtEl>
                                        <p:attrNameLst>
                                          <p:attrName>fill.type</p:attrName>
                                        </p:attrNameLst>
                                      </p:cBhvr>
                                      <p:to>
                                        <p:strVal val="solid"/>
                                      </p:to>
                                    </p:set>
                                    <p:set>
                                      <p:cBhvr>
                                        <p:cTn id="28" dur="2000" fill="hold"/>
                                        <p:tgtEl>
                                          <p:spTgt spid="14"/>
                                        </p:tgtEl>
                                        <p:attrNameLst>
                                          <p:attrName>fill.on</p:attrName>
                                        </p:attrNameLst>
                                      </p:cBhvr>
                                      <p:to>
                                        <p:strVal val="tru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7" presetClass="emph" presetSubtype="2" fill="hold" nodeType="clickEffect">
                                  <p:stCondLst>
                                    <p:cond delay="0"/>
                                  </p:stCondLst>
                                  <p:childTnLst>
                                    <p:animClr clrSpc="rgb" dir="cw">
                                      <p:cBhvr>
                                        <p:cTn id="34" dur="2000" fill="hold"/>
                                        <p:tgtEl>
                                          <p:spTgt spid="16"/>
                                        </p:tgtEl>
                                        <p:attrNameLst>
                                          <p:attrName>stroke.color</p:attrName>
                                        </p:attrNameLst>
                                      </p:cBhvr>
                                      <p:to>
                                        <a:srgbClr val="FF6600"/>
                                      </p:to>
                                    </p:animClr>
                                    <p:set>
                                      <p:cBhvr>
                                        <p:cTn id="35" dur="2000" fill="hold"/>
                                        <p:tgtEl>
                                          <p:spTgt spid="16"/>
                                        </p:tgtEl>
                                        <p:attrNameLst>
                                          <p:attrName>stroke.on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42"/>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7" presetClass="emph" presetSubtype="2" fill="hold" nodeType="clickEffect">
                                  <p:stCondLst>
                                    <p:cond delay="0"/>
                                  </p:stCondLst>
                                  <p:childTnLst>
                                    <p:animClr clrSpc="rgb" dir="cw">
                                      <p:cBhvr>
                                        <p:cTn id="47" dur="2000" fill="hold"/>
                                        <p:tgtEl>
                                          <p:spTgt spid="22"/>
                                        </p:tgtEl>
                                        <p:attrNameLst>
                                          <p:attrName>stroke.color</p:attrName>
                                        </p:attrNameLst>
                                      </p:cBhvr>
                                      <p:to>
                                        <a:srgbClr val="FF6600"/>
                                      </p:to>
                                    </p:animClr>
                                    <p:set>
                                      <p:cBhvr>
                                        <p:cTn id="48" dur="2000" fill="hold"/>
                                        <p:tgtEl>
                                          <p:spTgt spid="22"/>
                                        </p:tgtEl>
                                        <p:attrNameLst>
                                          <p:attrName>stroke.on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3"/>
                                        </p:tgtEl>
                                        <p:attrNameLst>
                                          <p:attrName>fillcolor</p:attrName>
                                        </p:attrNameLst>
                                      </p:cBhvr>
                                      <p:to>
                                        <a:srgbClr val="FFD965"/>
                                      </p:to>
                                    </p:animClr>
                                    <p:set>
                                      <p:cBhvr>
                                        <p:cTn id="51" dur="2000" fill="hold"/>
                                        <p:tgtEl>
                                          <p:spTgt spid="13"/>
                                        </p:tgtEl>
                                        <p:attrNameLst>
                                          <p:attrName>fill.type</p:attrName>
                                        </p:attrNameLst>
                                      </p:cBhvr>
                                      <p:to>
                                        <p:strVal val="solid"/>
                                      </p:to>
                                    </p:set>
                                    <p:set>
                                      <p:cBhvr>
                                        <p:cTn id="52" dur="2000" fill="hold"/>
                                        <p:tgtEl>
                                          <p:spTgt spid="13"/>
                                        </p:tgtEl>
                                        <p:attrNameLst>
                                          <p:attrName>fill.on</p:attrName>
                                        </p:attrNameLst>
                                      </p:cBhvr>
                                      <p:to>
                                        <p:strVal val="tru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43"/>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7" presetClass="emph" presetSubtype="2" fill="hold" nodeType="clickEffect">
                                  <p:stCondLst>
                                    <p:cond delay="0"/>
                                  </p:stCondLst>
                                  <p:childTnLst>
                                    <p:animClr clrSpc="rgb" dir="cw">
                                      <p:cBhvr>
                                        <p:cTn id="66" dur="2000" fill="hold"/>
                                        <p:tgtEl>
                                          <p:spTgt spid="26"/>
                                        </p:tgtEl>
                                        <p:attrNameLst>
                                          <p:attrName>stroke.color</p:attrName>
                                        </p:attrNameLst>
                                      </p:cBhvr>
                                      <p:to>
                                        <a:srgbClr val="FF6600"/>
                                      </p:to>
                                    </p:animClr>
                                    <p:set>
                                      <p:cBhvr>
                                        <p:cTn id="67" dur="2000" fill="hold"/>
                                        <p:tgtEl>
                                          <p:spTgt spid="26"/>
                                        </p:tgtEl>
                                        <p:attrNameLst>
                                          <p:attrName>stroke.on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1"/>
                                        </p:tgtEl>
                                        <p:attrNameLst>
                                          <p:attrName>fillcolor</p:attrName>
                                        </p:attrNameLst>
                                      </p:cBhvr>
                                      <p:to>
                                        <a:srgbClr val="FFD965"/>
                                      </p:to>
                                    </p:animClr>
                                    <p:set>
                                      <p:cBhvr>
                                        <p:cTn id="70" dur="2000" fill="hold"/>
                                        <p:tgtEl>
                                          <p:spTgt spid="11"/>
                                        </p:tgtEl>
                                        <p:attrNameLst>
                                          <p:attrName>fill.type</p:attrName>
                                        </p:attrNameLst>
                                      </p:cBhvr>
                                      <p:to>
                                        <p:strVal val="solid"/>
                                      </p:to>
                                    </p:set>
                                    <p:set>
                                      <p:cBhvr>
                                        <p:cTn id="71" dur="2000" fill="hold"/>
                                        <p:tgtEl>
                                          <p:spTgt spid="11"/>
                                        </p:tgtEl>
                                        <p:attrNameLst>
                                          <p:attrName>fill.on</p:attrName>
                                        </p:attrNameLst>
                                      </p:cBhvr>
                                      <p:to>
                                        <p:strVal val="true"/>
                                      </p:to>
                                    </p:set>
                                  </p:childTnLst>
                                </p:cTn>
                              </p:par>
                              <p:par>
                                <p:cTn id="72" presetID="1" presetClass="entr" presetSubtype="0" fill="hold" grpId="0" nodeType="withEffect">
                                  <p:stCondLst>
                                    <p:cond delay="0"/>
                                  </p:stCondLst>
                                  <p:childTnLst>
                                    <p:set>
                                      <p:cBhvr>
                                        <p:cTn id="73" dur="1" fill="hold">
                                          <p:stCondLst>
                                            <p:cond delay="0"/>
                                          </p:stCondLst>
                                        </p:cTn>
                                        <p:tgtEl>
                                          <p:spTgt spid="5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44"/>
                                        </p:tgtEl>
                                        <p:attrNameLst>
                                          <p:attrName>style.visibility</p:attrName>
                                        </p:attrNameLst>
                                      </p:cBhvr>
                                      <p:to>
                                        <p:strVal val="hidden"/>
                                      </p:to>
                                    </p:set>
                                  </p:childTnLst>
                                </p:cTn>
                              </p:par>
                              <p:par>
                                <p:cTn id="78" presetID="1"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childTnLst>
                                </p:cTn>
                              </p:par>
                              <p:par>
                                <p:cTn id="80" presetID="7" presetClass="emph" presetSubtype="2" fill="hold" nodeType="withEffect">
                                  <p:stCondLst>
                                    <p:cond delay="0"/>
                                  </p:stCondLst>
                                  <p:childTnLst>
                                    <p:animClr clrSpc="rgb" dir="cw">
                                      <p:cBhvr>
                                        <p:cTn id="81" dur="2000" fill="hold"/>
                                        <p:tgtEl>
                                          <p:spTgt spid="30"/>
                                        </p:tgtEl>
                                        <p:attrNameLst>
                                          <p:attrName>stroke.color</p:attrName>
                                        </p:attrNameLst>
                                      </p:cBhvr>
                                      <p:to>
                                        <a:srgbClr val="0070C0"/>
                                      </p:to>
                                    </p:animClr>
                                    <p:set>
                                      <p:cBhvr>
                                        <p:cTn id="82" dur="2000" fill="hold"/>
                                        <p:tgtEl>
                                          <p:spTgt spid="30"/>
                                        </p:tgtEl>
                                        <p:attrNameLst>
                                          <p:attrName>stroke.on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47"/>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46"/>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45"/>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1"/>
                                        </p:tgtEl>
                                        <p:attrNameLst>
                                          <p:attrName>style.visibility</p:attrName>
                                        </p:attrNameLst>
                                      </p:cBhvr>
                                      <p:to>
                                        <p:strVal val="visible"/>
                                      </p:to>
                                    </p:set>
                                  </p:childTnLst>
                                </p:cTn>
                              </p:par>
                              <p:par>
                                <p:cTn id="105" presetID="1" presetClass="emph" presetSubtype="2" fill="hold" nodeType="withEffect">
                                  <p:stCondLst>
                                    <p:cond delay="0"/>
                                  </p:stCondLst>
                                  <p:childTnLst>
                                    <p:animClr clrSpc="rgb" dir="cw">
                                      <p:cBhvr>
                                        <p:cTn id="106" dur="2000" fill="hold"/>
                                        <p:tgtEl>
                                          <p:spTgt spid="12"/>
                                        </p:tgtEl>
                                        <p:attrNameLst>
                                          <p:attrName>fillcolor</p:attrName>
                                        </p:attrNameLst>
                                      </p:cBhvr>
                                      <p:to>
                                        <a:srgbClr val="FFD965"/>
                                      </p:to>
                                    </p:animClr>
                                    <p:set>
                                      <p:cBhvr>
                                        <p:cTn id="107" dur="2000" fill="hold"/>
                                        <p:tgtEl>
                                          <p:spTgt spid="12"/>
                                        </p:tgtEl>
                                        <p:attrNameLst>
                                          <p:attrName>fill.type</p:attrName>
                                        </p:attrNameLst>
                                      </p:cBhvr>
                                      <p:to>
                                        <p:strVal val="solid"/>
                                      </p:to>
                                    </p:set>
                                    <p:set>
                                      <p:cBhvr>
                                        <p:cTn id="108" dur="2000" fill="hold"/>
                                        <p:tgtEl>
                                          <p:spTgt spid="12"/>
                                        </p:tgtEl>
                                        <p:attrNameLst>
                                          <p:attrName>fill.on</p:attrName>
                                        </p:attrNameLst>
                                      </p:cBhvr>
                                      <p:to>
                                        <p:strVal val="true"/>
                                      </p:to>
                                    </p:set>
                                  </p:childTnLst>
                                </p:cTn>
                              </p:par>
                              <p:par>
                                <p:cTn id="109" presetID="1" presetClass="entr" presetSubtype="0" fill="hold" grpId="0" nodeType="withEffect">
                                  <p:stCondLst>
                                    <p:cond delay="0"/>
                                  </p:stCondLst>
                                  <p:childTnLst>
                                    <p:set>
                                      <p:cBhvr>
                                        <p:cTn id="110" dur="1" fill="hold">
                                          <p:stCondLst>
                                            <p:cond delay="0"/>
                                          </p:stCondLst>
                                        </p:cTn>
                                        <p:tgtEl>
                                          <p:spTgt spid="61"/>
                                        </p:tgtEl>
                                        <p:attrNameLst>
                                          <p:attrName>style.visibility</p:attrName>
                                        </p:attrNameLst>
                                      </p:cBhvr>
                                      <p:to>
                                        <p:strVal val="visible"/>
                                      </p:to>
                                    </p:set>
                                  </p:childTnLst>
                                </p:cTn>
                              </p:par>
                              <p:par>
                                <p:cTn id="111" presetID="7" presetClass="emph" presetSubtype="2" fill="hold" nodeType="withEffect">
                                  <p:stCondLst>
                                    <p:cond delay="0"/>
                                  </p:stCondLst>
                                  <p:childTnLst>
                                    <p:animClr clrSpc="rgb" dir="cw">
                                      <p:cBhvr>
                                        <p:cTn id="112" dur="2000" fill="hold"/>
                                        <p:tgtEl>
                                          <p:spTgt spid="32"/>
                                        </p:tgtEl>
                                        <p:attrNameLst>
                                          <p:attrName>stroke.color</p:attrName>
                                        </p:attrNameLst>
                                      </p:cBhvr>
                                      <p:to>
                                        <a:srgbClr val="FF6600"/>
                                      </p:to>
                                    </p:animClr>
                                    <p:set>
                                      <p:cBhvr>
                                        <p:cTn id="113" dur="2000" fill="hold"/>
                                        <p:tgtEl>
                                          <p:spTgt spid="32"/>
                                        </p:tgtEl>
                                        <p:attrNameLst>
                                          <p:attrName>stroke.on</p:attrName>
                                        </p:attrNameLst>
                                      </p:cBhvr>
                                      <p:to>
                                        <p:strVal val="true"/>
                                      </p:to>
                                    </p:se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51"/>
                                        </p:tgtEl>
                                        <p:attrNameLst>
                                          <p:attrName>style.visibility</p:attrName>
                                        </p:attrNameLst>
                                      </p:cBhvr>
                                      <p:to>
                                        <p:strVal val="hidden"/>
                                      </p:to>
                                    </p:set>
                                  </p:childTnLst>
                                </p:cTn>
                              </p:par>
                              <p:par>
                                <p:cTn id="118" presetID="1" presetClass="entr" presetSubtype="0" fill="hold" grpId="0" nodeType="withEffect">
                                  <p:stCondLst>
                                    <p:cond delay="0"/>
                                  </p:stCondLst>
                                  <p:childTnLst>
                                    <p:set>
                                      <p:cBhvr>
                                        <p:cTn id="119" dur="1" fill="hold">
                                          <p:stCondLst>
                                            <p:cond delay="0"/>
                                          </p:stCondLst>
                                        </p:cTn>
                                        <p:tgtEl>
                                          <p:spTgt spid="54"/>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childTnLst>
                                </p:cTn>
                              </p:par>
                              <p:par>
                                <p:cTn id="122" presetID="1" presetClass="emph" presetSubtype="2" fill="hold" nodeType="withEffect">
                                  <p:stCondLst>
                                    <p:cond delay="0"/>
                                  </p:stCondLst>
                                  <p:childTnLst>
                                    <p:animClr clrSpc="rgb" dir="cw">
                                      <p:cBhvr>
                                        <p:cTn id="123" dur="2000" fill="hold"/>
                                        <p:tgtEl>
                                          <p:spTgt spid="10"/>
                                        </p:tgtEl>
                                        <p:attrNameLst>
                                          <p:attrName>fillcolor</p:attrName>
                                        </p:attrNameLst>
                                      </p:cBhvr>
                                      <p:to>
                                        <a:srgbClr val="FFD965"/>
                                      </p:to>
                                    </p:animClr>
                                    <p:set>
                                      <p:cBhvr>
                                        <p:cTn id="124" dur="2000" fill="hold"/>
                                        <p:tgtEl>
                                          <p:spTgt spid="10"/>
                                        </p:tgtEl>
                                        <p:attrNameLst>
                                          <p:attrName>fill.type</p:attrName>
                                        </p:attrNameLst>
                                      </p:cBhvr>
                                      <p:to>
                                        <p:strVal val="solid"/>
                                      </p:to>
                                    </p:set>
                                    <p:set>
                                      <p:cBhvr>
                                        <p:cTn id="125" dur="2000" fill="hold"/>
                                        <p:tgtEl>
                                          <p:spTgt spid="10"/>
                                        </p:tgtEl>
                                        <p:attrNameLst>
                                          <p:attrName>fill.on</p:attrName>
                                        </p:attrNameLst>
                                      </p:cBhvr>
                                      <p:to>
                                        <p:strVal val="true"/>
                                      </p:to>
                                    </p:set>
                                  </p:childTnLst>
                                </p:cTn>
                              </p:par>
                              <p:par>
                                <p:cTn id="126" presetID="1" presetClass="entr" presetSubtype="0" fill="hold" grpId="0" nodeType="withEffect">
                                  <p:stCondLst>
                                    <p:cond delay="0"/>
                                  </p:stCondLst>
                                  <p:childTnLst>
                                    <p:set>
                                      <p:cBhvr>
                                        <p:cTn id="127" dur="1" fill="hold">
                                          <p:stCondLst>
                                            <p:cond delay="0"/>
                                          </p:stCondLst>
                                        </p:cTn>
                                        <p:tgtEl>
                                          <p:spTgt spid="63"/>
                                        </p:tgtEl>
                                        <p:attrNameLst>
                                          <p:attrName>style.visibility</p:attrName>
                                        </p:attrNameLst>
                                      </p:cBhvr>
                                      <p:to>
                                        <p:strVal val="visible"/>
                                      </p:to>
                                    </p:set>
                                  </p:childTnLst>
                                </p:cTn>
                              </p:par>
                              <p:par>
                                <p:cTn id="128" presetID="7" presetClass="emph" presetSubtype="2" fill="hold" nodeType="withEffect">
                                  <p:stCondLst>
                                    <p:cond delay="0"/>
                                  </p:stCondLst>
                                  <p:childTnLst>
                                    <p:animClr clrSpc="rgb" dir="cw">
                                      <p:cBhvr>
                                        <p:cTn id="129" dur="2000" fill="hold"/>
                                        <p:tgtEl>
                                          <p:spTgt spid="34"/>
                                        </p:tgtEl>
                                        <p:attrNameLst>
                                          <p:attrName>stroke.color</p:attrName>
                                        </p:attrNameLst>
                                      </p:cBhvr>
                                      <p:to>
                                        <a:srgbClr val="FF6600"/>
                                      </p:to>
                                    </p:animClr>
                                    <p:set>
                                      <p:cBhvr>
                                        <p:cTn id="130" dur="2000" fill="hold"/>
                                        <p:tgtEl>
                                          <p:spTgt spid="34"/>
                                        </p:tgtEl>
                                        <p:attrNameLst>
                                          <p:attrName>stroke.on</p:attrName>
                                        </p:attrNameLst>
                                      </p:cBhvr>
                                      <p:to>
                                        <p:strVal val="true"/>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55"/>
                                        </p:tgtEl>
                                        <p:attrNameLst>
                                          <p:attrName>style.visibility</p:attrName>
                                        </p:attrNameLst>
                                      </p:cBhvr>
                                      <p:to>
                                        <p:strVal val="hidden"/>
                                      </p:to>
                                    </p:set>
                                  </p:childTnLst>
                                </p:cTn>
                              </p:par>
                              <p:par>
                                <p:cTn id="135" presetID="1" presetClass="entr" presetSubtype="0" fill="hold" grpId="0" nodeType="withEffect">
                                  <p:stCondLst>
                                    <p:cond delay="0"/>
                                  </p:stCondLst>
                                  <p:childTnLst>
                                    <p:set>
                                      <p:cBhvr>
                                        <p:cTn id="136" dur="1" fill="hold">
                                          <p:stCondLst>
                                            <p:cond delay="0"/>
                                          </p:stCondLst>
                                        </p:cTn>
                                        <p:tgtEl>
                                          <p:spTgt spid="58"/>
                                        </p:tgtEl>
                                        <p:attrNameLst>
                                          <p:attrName>style.visibility</p:attrName>
                                        </p:attrNameLst>
                                      </p:cBhvr>
                                      <p:to>
                                        <p:strVal val="visible"/>
                                      </p:to>
                                    </p:set>
                                  </p:childTnLst>
                                </p:cTn>
                              </p:par>
                              <p:par>
                                <p:cTn id="137" presetID="7" presetClass="emph" presetSubtype="2" fill="hold" nodeType="withEffect">
                                  <p:stCondLst>
                                    <p:cond delay="0"/>
                                  </p:stCondLst>
                                  <p:childTnLst>
                                    <p:animClr clrSpc="rgb" dir="cw">
                                      <p:cBhvr>
                                        <p:cTn id="138" dur="2000" fill="hold"/>
                                        <p:tgtEl>
                                          <p:spTgt spid="57"/>
                                        </p:tgtEl>
                                        <p:attrNameLst>
                                          <p:attrName>stroke.color</p:attrName>
                                        </p:attrNameLst>
                                      </p:cBhvr>
                                      <p:to>
                                        <a:srgbClr val="7030A0"/>
                                      </p:to>
                                    </p:animClr>
                                    <p:set>
                                      <p:cBhvr>
                                        <p:cTn id="139" dur="2000" fill="hold"/>
                                        <p:tgtEl>
                                          <p:spTgt spid="57"/>
                                        </p:tgtEl>
                                        <p:attrNameLst>
                                          <p:attrName>stroke.on</p:attrName>
                                        </p:attrNameLst>
                                      </p:cBhvr>
                                      <p:to>
                                        <p:strVal val="true"/>
                                      </p:to>
                                    </p:set>
                                  </p:childTnLst>
                                </p:cTn>
                              </p:par>
                            </p:childTnLst>
                          </p:cTn>
                        </p:par>
                      </p:childTnLst>
                    </p:cTn>
                  </p:par>
                  <p:par>
                    <p:cTn id="140" fill="hold">
                      <p:stCondLst>
                        <p:cond delay="indefinite"/>
                      </p:stCondLst>
                      <p:childTnLst>
                        <p:par>
                          <p:cTn id="141" fill="hold">
                            <p:stCondLst>
                              <p:cond delay="0"/>
                            </p:stCondLst>
                            <p:childTnLst>
                              <p:par>
                                <p:cTn id="142" presetID="1" presetClass="exit" presetSubtype="0" fill="hold" grpId="1" nodeType="clickEffect">
                                  <p:stCondLst>
                                    <p:cond delay="0"/>
                                  </p:stCondLst>
                                  <p:childTnLst>
                                    <p:set>
                                      <p:cBhvr>
                                        <p:cTn id="143" dur="1" fill="hold">
                                          <p:stCondLst>
                                            <p:cond delay="0"/>
                                          </p:stCondLst>
                                        </p:cTn>
                                        <p:tgtEl>
                                          <p:spTgt spid="58"/>
                                        </p:tgtEl>
                                        <p:attrNameLst>
                                          <p:attrName>style.visibility</p:attrName>
                                        </p:attrNameLst>
                                      </p:cBhvr>
                                      <p:to>
                                        <p:strVal val="hidden"/>
                                      </p:to>
                                    </p:set>
                                  </p:childTnLst>
                                </p:cTn>
                              </p:par>
                              <p:par>
                                <p:cTn id="144" presetID="1" presetClass="entr" presetSubtype="0" fill="hold" grpId="0" nodeType="withEffect">
                                  <p:stCondLst>
                                    <p:cond delay="0"/>
                                  </p:stCondLst>
                                  <p:childTnLst>
                                    <p:set>
                                      <p:cBhvr>
                                        <p:cTn id="145" dur="1" fill="hold">
                                          <p:stCondLst>
                                            <p:cond delay="0"/>
                                          </p:stCondLst>
                                        </p:cTn>
                                        <p:tgtEl>
                                          <p:spTgt spid="64"/>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xit" presetSubtype="0" fill="hold" grpId="1" nodeType="clickEffect">
                                  <p:stCondLst>
                                    <p:cond delay="0"/>
                                  </p:stCondLst>
                                  <p:childTnLst>
                                    <p:set>
                                      <p:cBhvr>
                                        <p:cTn id="149" dur="1" fill="hold">
                                          <p:stCondLst>
                                            <p:cond delay="0"/>
                                          </p:stCondLst>
                                        </p:cTn>
                                        <p:tgtEl>
                                          <p:spTgt spid="54"/>
                                        </p:tgtEl>
                                        <p:attrNameLst>
                                          <p:attrName>style.visibility</p:attrName>
                                        </p:attrNameLst>
                                      </p:cBhvr>
                                      <p:to>
                                        <p:strVal val="hidden"/>
                                      </p:to>
                                    </p:set>
                                  </p:childTnLst>
                                </p:cTn>
                              </p:par>
                              <p:par>
                                <p:cTn id="150" presetID="1" presetClass="entr" presetSubtype="0" fill="hold" grpId="0" nodeType="withEffect">
                                  <p:stCondLst>
                                    <p:cond delay="0"/>
                                  </p:stCondLst>
                                  <p:childTnLst>
                                    <p:set>
                                      <p:cBhvr>
                                        <p:cTn id="151" dur="1" fill="hold">
                                          <p:stCondLst>
                                            <p:cond delay="0"/>
                                          </p:stCondLst>
                                        </p:cTn>
                                        <p:tgtEl>
                                          <p:spTgt spid="62"/>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grpId="1" nodeType="clickEffect">
                                  <p:stCondLst>
                                    <p:cond delay="0"/>
                                  </p:stCondLst>
                                  <p:childTnLst>
                                    <p:set>
                                      <p:cBhvr>
                                        <p:cTn id="155" dur="1" fill="hold">
                                          <p:stCondLst>
                                            <p:cond delay="0"/>
                                          </p:stCondLst>
                                        </p:cTn>
                                        <p:tgtEl>
                                          <p:spTgt spid="52"/>
                                        </p:tgtEl>
                                        <p:attrNameLst>
                                          <p:attrName>style.visibility</p:attrName>
                                        </p:attrNameLst>
                                      </p:cBhvr>
                                      <p:to>
                                        <p:strVal val="hidden"/>
                                      </p:to>
                                    </p:set>
                                  </p:childTnLst>
                                </p:cTn>
                              </p:par>
                              <p:par>
                                <p:cTn id="156" presetID="1" presetClass="entr" presetSubtype="0" fill="hold" grpId="0" nodeType="withEffect">
                                  <p:stCondLst>
                                    <p:cond delay="0"/>
                                  </p:stCondLst>
                                  <p:childTnLst>
                                    <p:set>
                                      <p:cBhvr>
                                        <p:cTn id="157" dur="1" fill="hold">
                                          <p:stCondLst>
                                            <p:cond delay="0"/>
                                          </p:stCondLst>
                                        </p:cTn>
                                        <p:tgtEl>
                                          <p:spTgt spid="50"/>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49"/>
                                        </p:tgtEl>
                                        <p:attrNameLst>
                                          <p:attrName>style.visibility</p:attrName>
                                        </p:attrNameLst>
                                      </p:cBhvr>
                                      <p:to>
                                        <p:strVal val="visible"/>
                                      </p:to>
                                    </p:set>
                                  </p:childTnLst>
                                </p:cTn>
                              </p:par>
                              <p:par>
                                <p:cTn id="162" presetID="7" presetClass="emph" presetSubtype="2" fill="hold" nodeType="withEffect">
                                  <p:stCondLst>
                                    <p:cond delay="0"/>
                                  </p:stCondLst>
                                  <p:childTnLst>
                                    <p:animClr clrSpc="rgb" dir="cw">
                                      <p:cBhvr>
                                        <p:cTn id="163" dur="2000" fill="hold"/>
                                        <p:tgtEl>
                                          <p:spTgt spid="36"/>
                                        </p:tgtEl>
                                        <p:attrNameLst>
                                          <p:attrName>stroke.color</p:attrName>
                                        </p:attrNameLst>
                                      </p:cBhvr>
                                      <p:to>
                                        <a:srgbClr val="00B050"/>
                                      </p:to>
                                    </p:animClr>
                                    <p:set>
                                      <p:cBhvr>
                                        <p:cTn id="164" dur="2000" fill="hold"/>
                                        <p:tgtEl>
                                          <p:spTgt spid="36"/>
                                        </p:tgtEl>
                                        <p:attrNameLst>
                                          <p:attrName>stroke.on</p:attrName>
                                        </p:attrNameLst>
                                      </p:cBhvr>
                                      <p:to>
                                        <p:strVal val="true"/>
                                      </p:to>
                                    </p:set>
                                  </p:childTnLst>
                                </p:cTn>
                              </p:par>
                            </p:childTnLst>
                          </p:cTn>
                        </p:par>
                      </p:childTnLst>
                    </p:cTn>
                  </p:par>
                  <p:par>
                    <p:cTn id="165" fill="hold">
                      <p:stCondLst>
                        <p:cond delay="indefinite"/>
                      </p:stCondLst>
                      <p:childTnLst>
                        <p:par>
                          <p:cTn id="166" fill="hold">
                            <p:stCondLst>
                              <p:cond delay="0"/>
                            </p:stCondLst>
                            <p:childTnLst>
                              <p:par>
                                <p:cTn id="167" presetID="1" presetClass="exit" presetSubtype="0" fill="hold" grpId="1" nodeType="clickEffect">
                                  <p:stCondLst>
                                    <p:cond delay="0"/>
                                  </p:stCondLst>
                                  <p:childTnLst>
                                    <p:set>
                                      <p:cBhvr>
                                        <p:cTn id="168" dur="1" fill="hold">
                                          <p:stCondLst>
                                            <p:cond delay="0"/>
                                          </p:stCondLst>
                                        </p:cTn>
                                        <p:tgtEl>
                                          <p:spTgt spid="48"/>
                                        </p:tgtEl>
                                        <p:attrNameLst>
                                          <p:attrName>style.visibility</p:attrName>
                                        </p:attrNameLst>
                                      </p:cBhvr>
                                      <p:to>
                                        <p:strVal val="hidden"/>
                                      </p:to>
                                    </p:set>
                                  </p:childTnLst>
                                </p:cTn>
                              </p:par>
                              <p:par>
                                <p:cTn id="169" presetID="1" presetClass="entr" presetSubtype="0" fill="hold" grpId="0" nodeType="withEffect">
                                  <p:stCondLst>
                                    <p:cond delay="0"/>
                                  </p:stCondLst>
                                  <p:childTnLst>
                                    <p:set>
                                      <p:cBhvr>
                                        <p:cTn id="170" dur="1" fill="hold">
                                          <p:stCondLst>
                                            <p:cond delay="0"/>
                                          </p:stCondLst>
                                        </p:cTn>
                                        <p:tgtEl>
                                          <p:spTgt spid="37"/>
                                        </p:tgtEl>
                                        <p:attrNameLst>
                                          <p:attrName>style.visibility</p:attrName>
                                        </p:attrNameLst>
                                      </p:cBhvr>
                                      <p:to>
                                        <p:strVal val="visible"/>
                                      </p:to>
                                    </p:set>
                                  </p:childTnLst>
                                </p:cTn>
                              </p:par>
                              <p:par>
                                <p:cTn id="171" presetID="1" presetClass="exit" presetSubtype="0" fill="hold" grpId="1" nodeType="withEffect">
                                  <p:stCondLst>
                                    <p:cond delay="0"/>
                                  </p:stCondLst>
                                  <p:childTnLst>
                                    <p:set>
                                      <p:cBhvr>
                                        <p:cTn id="172"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1" grpId="0" animBg="1"/>
      <p:bldP spid="51" grpId="1" animBg="1"/>
      <p:bldP spid="52" grpId="0" animBg="1"/>
      <p:bldP spid="52" grpId="1" animBg="1"/>
      <p:bldP spid="54" grpId="0" animBg="1"/>
      <p:bldP spid="54" grpId="1" animBg="1"/>
      <p:bldP spid="55" grpId="0" animBg="1"/>
      <p:bldP spid="55" grpId="1" animBg="1"/>
      <p:bldP spid="58" grpId="0" animBg="1"/>
      <p:bldP spid="58" grpId="1" animBg="1"/>
      <p:bldP spid="3" grpId="0"/>
      <p:bldP spid="37" grpId="0"/>
      <p:bldP spid="38" grpId="0"/>
      <p:bldP spid="50" grpId="0"/>
      <p:bldP spid="53" grpId="0"/>
      <p:bldP spid="56" grpId="0"/>
      <p:bldP spid="59" grpId="0"/>
      <p:bldP spid="60" grpId="0"/>
      <p:bldP spid="61"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0973" y="1812406"/>
            <a:ext cx="5609243" cy="4552324"/>
            <a:chOff x="595746" y="1571385"/>
            <a:chExt cx="5609243" cy="4552324"/>
          </a:xfrm>
        </p:grpSpPr>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rot="16619196" flipH="1" flipV="1">
              <a:off x="667008" y="3606262"/>
              <a:ext cx="1326466" cy="647430"/>
            </a:xfrm>
            <a:prstGeom prst="straightConnector1">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solidFill>
                <a:srgbClr val="0070C0"/>
              </a:solidFill>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rot="16619196">
              <a:off x="2739606" y="1296908"/>
              <a:ext cx="1207508" cy="2150885"/>
            </a:xfrm>
            <a:prstGeom prst="line">
              <a:avLst/>
            </a:prstGeom>
            <a:ln w="28575">
              <a:solidFill>
                <a:srgbClr val="00B050"/>
              </a:solidFill>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35" name="Arc 34"/>
            <p:cNvSpPr/>
            <p:nvPr/>
          </p:nvSpPr>
          <p:spPr>
            <a:xfrm>
              <a:off x="4692073" y="2033050"/>
              <a:ext cx="710277" cy="3404716"/>
            </a:xfrm>
            <a:prstGeom prst="arc">
              <a:avLst>
                <a:gd name="adj1" fmla="val 16335227"/>
                <a:gd name="adj2" fmla="val 5144971"/>
              </a:avLst>
            </a:prstGeom>
            <a:ln w="28575">
              <a:solidFill>
                <a:srgbClr val="7030A0"/>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70" name="Rectangle 69"/>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Tree>
    <p:extLst>
      <p:ext uri="{BB962C8B-B14F-4D97-AF65-F5344CB8AC3E}">
        <p14:creationId xmlns:p14="http://schemas.microsoft.com/office/powerpoint/2010/main" val="138926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60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23530" y="85774"/>
            <a:ext cx="6902216" cy="5847755"/>
          </a:xfrm>
          <a:prstGeom prst="rect">
            <a:avLst/>
          </a:prstGeom>
        </p:spPr>
        <p:txBody>
          <a:bodyPr wrap="square">
            <a:spAutoFit/>
          </a:bodyPr>
          <a:lstStyle/>
          <a:p>
            <a:r>
              <a:rPr lang="en-US" sz="2200" dirty="0">
                <a:cs typeface="Segoe UI Semilight" panose="020B0402040204020203" pitchFamily="34" charset="0"/>
              </a:rPr>
              <a:t>The orange edges (the ones where we discovered a new vertex) form a tree!*</a:t>
            </a:r>
          </a:p>
          <a:p>
            <a:r>
              <a:rPr lang="en-US" sz="2200" dirty="0">
                <a:cs typeface="Segoe UI Semilight" panose="020B0402040204020203" pitchFamily="34" charset="0"/>
              </a:rPr>
              <a:t>We call them </a:t>
            </a:r>
            <a:r>
              <a:rPr lang="en-US" sz="2200" b="1" dirty="0">
                <a:cs typeface="Segoe UI Semilight" panose="020B0402040204020203" pitchFamily="34" charset="0"/>
              </a:rPr>
              <a:t>tree edges</a:t>
            </a:r>
            <a:r>
              <a:rPr lang="en-US" sz="2200" dirty="0">
                <a:cs typeface="Segoe UI Semilight" panose="020B0402040204020203" pitchFamily="34" charset="0"/>
              </a:rPr>
              <a:t>.</a:t>
            </a:r>
          </a:p>
          <a:p>
            <a:endParaRPr lang="en-US" sz="2200" dirty="0">
              <a:cs typeface="Segoe UI Semilight" panose="020B0402040204020203" pitchFamily="34" charset="0"/>
            </a:endParaRPr>
          </a:p>
          <a:p>
            <a:r>
              <a:rPr lang="en-US" sz="2200" dirty="0">
                <a:cs typeface="Segoe UI Semilight" panose="020B0402040204020203" pitchFamily="34" charset="0"/>
              </a:rPr>
              <a:t>That blue edge went from a descendent to an ancestor</a:t>
            </a:r>
          </a:p>
          <a:p>
            <a:r>
              <a:rPr lang="en-US" sz="2200" dirty="0">
                <a:cs typeface="Segoe UI Semilight" panose="020B0402040204020203" pitchFamily="34" charset="0"/>
              </a:rPr>
              <a:t>B was still on the stack when we found (B,D). </a:t>
            </a:r>
          </a:p>
          <a:p>
            <a:r>
              <a:rPr lang="en-US" sz="2200" dirty="0">
                <a:cs typeface="Segoe UI Semilight" panose="020B0402040204020203" pitchFamily="34" charset="0"/>
              </a:rPr>
              <a:t>We call them </a:t>
            </a:r>
            <a:r>
              <a:rPr lang="en-US" sz="2200" b="1" dirty="0">
                <a:cs typeface="Segoe UI Semilight" panose="020B0402040204020203" pitchFamily="34" charset="0"/>
              </a:rPr>
              <a:t>back edges.</a:t>
            </a:r>
          </a:p>
          <a:p>
            <a:endParaRPr lang="en-US" sz="2200" b="1" dirty="0">
              <a:cs typeface="Segoe UI Semilight" panose="020B0402040204020203" pitchFamily="34" charset="0"/>
            </a:endParaRPr>
          </a:p>
          <a:p>
            <a:r>
              <a:rPr lang="en-US" sz="2200" dirty="0">
                <a:cs typeface="Segoe UI Semilight" panose="020B0402040204020203" pitchFamily="34" charset="0"/>
              </a:rPr>
              <a:t>The green edge went from an ancestor to a descendant</a:t>
            </a:r>
          </a:p>
          <a:p>
            <a:r>
              <a:rPr lang="en-US" sz="2200" dirty="0">
                <a:cs typeface="Segoe UI Semilight" panose="020B0402040204020203" pitchFamily="34" charset="0"/>
              </a:rPr>
              <a:t>F was put on and come off the stack between putting A on the stack and finding (A,F)</a:t>
            </a:r>
          </a:p>
          <a:p>
            <a:r>
              <a:rPr lang="en-US" sz="2200" dirty="0">
                <a:cs typeface="Segoe UI Semilight" panose="020B0402040204020203" pitchFamily="34" charset="0"/>
              </a:rPr>
              <a:t>We call them </a:t>
            </a:r>
            <a:r>
              <a:rPr lang="en-US" sz="2200" b="1" dirty="0">
                <a:cs typeface="Segoe UI Semilight" panose="020B0402040204020203" pitchFamily="34" charset="0"/>
              </a:rPr>
              <a:t>forward edges.</a:t>
            </a:r>
          </a:p>
          <a:p>
            <a:endParaRPr lang="en-US" sz="2200" b="1" dirty="0">
              <a:cs typeface="Segoe UI Semilight" panose="020B0402040204020203" pitchFamily="34" charset="0"/>
            </a:endParaRPr>
          </a:p>
          <a:p>
            <a:r>
              <a:rPr lang="en-US" sz="2200" dirty="0">
                <a:cs typeface="Segoe UI Semilight" panose="020B0402040204020203" pitchFamily="34" charset="0"/>
              </a:rPr>
              <a:t>The purple edge went…some other way.</a:t>
            </a:r>
          </a:p>
          <a:p>
            <a:r>
              <a:rPr lang="en-US" sz="2200" dirty="0">
                <a:cs typeface="Segoe UI Semilight" panose="020B0402040204020203" pitchFamily="34" charset="0"/>
              </a:rPr>
              <a:t>D had been on and come off the stack before we found F or (F,D)</a:t>
            </a:r>
          </a:p>
          <a:p>
            <a:r>
              <a:rPr lang="en-US" sz="2200" dirty="0">
                <a:cs typeface="Segoe UI Semilight" panose="020B0402040204020203" pitchFamily="34" charset="0"/>
              </a:rPr>
              <a:t>We call those </a:t>
            </a:r>
            <a:r>
              <a:rPr lang="en-US" sz="2200" b="1" dirty="0">
                <a:cs typeface="Segoe UI Semilight" panose="020B0402040204020203" pitchFamily="34" charset="0"/>
              </a:rPr>
              <a:t>cross edges.</a:t>
            </a:r>
          </a:p>
        </p:txBody>
      </p:sp>
      <p:sp>
        <p:nvSpPr>
          <p:cNvPr id="6" name="Oval 5"/>
          <p:cNvSpPr/>
          <p:nvPr/>
        </p:nvSpPr>
        <p:spPr>
          <a:xfrm rot="20777557">
            <a:off x="1517414" y="14671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rot="20777557">
            <a:off x="4041717" y="549050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rot="20777557">
            <a:off x="536845" y="4896186"/>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rot="20777557">
            <a:off x="2503501" y="424469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rot="20777557">
            <a:off x="631806" y="245994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rot="20777557">
            <a:off x="1790023" y="114124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4"/>
            <a:endCxn id="14" idx="0"/>
          </p:cNvCxnSpPr>
          <p:nvPr/>
        </p:nvCxnSpPr>
        <p:spPr>
          <a:xfrm>
            <a:off x="1928715" y="802260"/>
            <a:ext cx="115025" cy="348459"/>
          </a:xfrm>
          <a:prstGeom prst="straightConnector1">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rot="6004240">
            <a:off x="1028088" y="1913335"/>
            <a:ext cx="1030671" cy="439543"/>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rot="6004240" flipV="1">
            <a:off x="41689" y="3844321"/>
            <a:ext cx="1750291" cy="332509"/>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rot="6004240" flipH="1" flipV="1">
            <a:off x="-71119" y="3248652"/>
            <a:ext cx="3348590" cy="342153"/>
          </a:xfrm>
          <a:prstGeom prst="line">
            <a:avLst/>
          </a:prstGeom>
          <a:ln w="28575">
            <a:solidFill>
              <a:srgbClr val="0070C0"/>
            </a:solidFill>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4"/>
            <a:endCxn id="12" idx="0"/>
          </p:cNvCxnSpPr>
          <p:nvPr/>
        </p:nvCxnSpPr>
        <p:spPr>
          <a:xfrm>
            <a:off x="2201324" y="1796797"/>
            <a:ext cx="555894" cy="2457368"/>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5"/>
            <a:endCxn id="10" idx="1"/>
          </p:cNvCxnSpPr>
          <p:nvPr/>
        </p:nvCxnSpPr>
        <p:spPr>
          <a:xfrm>
            <a:off x="3120147" y="4749912"/>
            <a:ext cx="969942" cy="900394"/>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5"/>
            <a:endCxn id="10" idx="0"/>
          </p:cNvCxnSpPr>
          <p:nvPr/>
        </p:nvCxnSpPr>
        <p:spPr>
          <a:xfrm>
            <a:off x="2134060" y="651929"/>
            <a:ext cx="2161374" cy="4848046"/>
          </a:xfrm>
          <a:prstGeom prst="line">
            <a:avLst/>
          </a:prstGeom>
          <a:ln w="28575">
            <a:solidFill>
              <a:srgbClr val="00B050"/>
            </a:solidFill>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rot="20777557">
            <a:off x="1707796" y="617975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35" name="Arc 34"/>
          <p:cNvSpPr/>
          <p:nvPr/>
        </p:nvSpPr>
        <p:spPr>
          <a:xfrm rot="6004240">
            <a:off x="2175496" y="4027290"/>
            <a:ext cx="710277" cy="3404716"/>
          </a:xfrm>
          <a:prstGeom prst="arc">
            <a:avLst>
              <a:gd name="adj1" fmla="val 16335227"/>
              <a:gd name="adj2" fmla="val 5144971"/>
            </a:avLst>
          </a:prstGeom>
          <a:ln w="28575">
            <a:solidFill>
              <a:srgbClr val="7030A0"/>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6" name="TextBox 45"/>
          <p:cNvSpPr txBox="1"/>
          <p:nvPr/>
        </p:nvSpPr>
        <p:spPr>
          <a:xfrm>
            <a:off x="5799122" y="5918473"/>
            <a:ext cx="6226623" cy="646331"/>
          </a:xfrm>
          <a:prstGeom prst="rect">
            <a:avLst/>
          </a:prstGeom>
          <a:noFill/>
        </p:spPr>
        <p:txBody>
          <a:bodyPr wrap="square" rtlCol="0">
            <a:spAutoFit/>
          </a:bodyPr>
          <a:lstStyle/>
          <a:p>
            <a:r>
              <a:rPr lang="en-US" dirty="0"/>
              <a:t>*Conditions apply. Sometimes the graph is a forest. But we call them tree edges no matter what.</a:t>
            </a:r>
          </a:p>
        </p:txBody>
      </p:sp>
      <p:sp>
        <p:nvSpPr>
          <p:cNvPr id="47" name="TextBox 46"/>
          <p:cNvSpPr txBox="1"/>
          <p:nvPr/>
        </p:nvSpPr>
        <p:spPr>
          <a:xfrm>
            <a:off x="531500" y="229704"/>
            <a:ext cx="594930" cy="584775"/>
          </a:xfrm>
          <a:prstGeom prst="rect">
            <a:avLst/>
          </a:prstGeom>
          <a:noFill/>
        </p:spPr>
        <p:txBody>
          <a:bodyPr wrap="square" rtlCol="0">
            <a:spAutoFit/>
          </a:bodyPr>
          <a:lstStyle/>
          <a:p>
            <a:r>
              <a:rPr lang="en-US" sz="3200" dirty="0"/>
              <a:t>1</a:t>
            </a:r>
          </a:p>
        </p:txBody>
      </p:sp>
      <p:sp>
        <p:nvSpPr>
          <p:cNvPr id="48" name="TextBox 47"/>
          <p:cNvSpPr txBox="1"/>
          <p:nvPr/>
        </p:nvSpPr>
        <p:spPr>
          <a:xfrm>
            <a:off x="1001045" y="229704"/>
            <a:ext cx="776140" cy="584775"/>
          </a:xfrm>
          <a:prstGeom prst="rect">
            <a:avLst/>
          </a:prstGeom>
          <a:noFill/>
        </p:spPr>
        <p:txBody>
          <a:bodyPr wrap="square" rtlCol="0">
            <a:spAutoFit/>
          </a:bodyPr>
          <a:lstStyle/>
          <a:p>
            <a:r>
              <a:rPr lang="en-US" sz="3200" dirty="0"/>
              <a:t>12</a:t>
            </a:r>
          </a:p>
        </p:txBody>
      </p:sp>
      <p:sp>
        <p:nvSpPr>
          <p:cNvPr id="49" name="TextBox 48"/>
          <p:cNvSpPr txBox="1"/>
          <p:nvPr/>
        </p:nvSpPr>
        <p:spPr>
          <a:xfrm>
            <a:off x="570754" y="1221325"/>
            <a:ext cx="594930" cy="584775"/>
          </a:xfrm>
          <a:prstGeom prst="rect">
            <a:avLst/>
          </a:prstGeom>
          <a:noFill/>
        </p:spPr>
        <p:txBody>
          <a:bodyPr wrap="square" rtlCol="0">
            <a:spAutoFit/>
          </a:bodyPr>
          <a:lstStyle/>
          <a:p>
            <a:r>
              <a:rPr lang="en-US" sz="3200" dirty="0"/>
              <a:t>2</a:t>
            </a:r>
          </a:p>
        </p:txBody>
      </p:sp>
      <p:sp>
        <p:nvSpPr>
          <p:cNvPr id="50" name="TextBox 49"/>
          <p:cNvSpPr txBox="1"/>
          <p:nvPr/>
        </p:nvSpPr>
        <p:spPr>
          <a:xfrm>
            <a:off x="1208809" y="1221325"/>
            <a:ext cx="657276" cy="584775"/>
          </a:xfrm>
          <a:prstGeom prst="rect">
            <a:avLst/>
          </a:prstGeom>
          <a:noFill/>
        </p:spPr>
        <p:txBody>
          <a:bodyPr wrap="square" rtlCol="0">
            <a:spAutoFit/>
          </a:bodyPr>
          <a:lstStyle/>
          <a:p>
            <a:r>
              <a:rPr lang="en-US" sz="3200" dirty="0"/>
              <a:t>11</a:t>
            </a:r>
          </a:p>
        </p:txBody>
      </p:sp>
      <p:sp>
        <p:nvSpPr>
          <p:cNvPr id="51" name="TextBox 50"/>
          <p:cNvSpPr txBox="1"/>
          <p:nvPr/>
        </p:nvSpPr>
        <p:spPr>
          <a:xfrm>
            <a:off x="232880" y="2041429"/>
            <a:ext cx="594930" cy="584775"/>
          </a:xfrm>
          <a:prstGeom prst="rect">
            <a:avLst/>
          </a:prstGeom>
          <a:noFill/>
        </p:spPr>
        <p:txBody>
          <a:bodyPr wrap="square" rtlCol="0">
            <a:spAutoFit/>
          </a:bodyPr>
          <a:lstStyle/>
          <a:p>
            <a:r>
              <a:rPr lang="en-US" sz="3200" dirty="0"/>
              <a:t>3</a:t>
            </a:r>
          </a:p>
        </p:txBody>
      </p:sp>
      <p:sp>
        <p:nvSpPr>
          <p:cNvPr id="52" name="TextBox 51"/>
          <p:cNvSpPr txBox="1"/>
          <p:nvPr/>
        </p:nvSpPr>
        <p:spPr>
          <a:xfrm>
            <a:off x="883635" y="2041429"/>
            <a:ext cx="594930" cy="584775"/>
          </a:xfrm>
          <a:prstGeom prst="rect">
            <a:avLst/>
          </a:prstGeom>
          <a:noFill/>
        </p:spPr>
        <p:txBody>
          <a:bodyPr wrap="square" rtlCol="0">
            <a:spAutoFit/>
          </a:bodyPr>
          <a:lstStyle/>
          <a:p>
            <a:r>
              <a:rPr lang="en-US" sz="3200" dirty="0"/>
              <a:t>6</a:t>
            </a:r>
          </a:p>
        </p:txBody>
      </p:sp>
      <p:sp>
        <p:nvSpPr>
          <p:cNvPr id="53" name="TextBox 52"/>
          <p:cNvSpPr txBox="1"/>
          <p:nvPr/>
        </p:nvSpPr>
        <p:spPr>
          <a:xfrm>
            <a:off x="-23444" y="4434047"/>
            <a:ext cx="594930" cy="584775"/>
          </a:xfrm>
          <a:prstGeom prst="rect">
            <a:avLst/>
          </a:prstGeom>
          <a:noFill/>
        </p:spPr>
        <p:txBody>
          <a:bodyPr wrap="square" rtlCol="0">
            <a:spAutoFit/>
          </a:bodyPr>
          <a:lstStyle/>
          <a:p>
            <a:r>
              <a:rPr lang="en-US" sz="3200" dirty="0"/>
              <a:t>4</a:t>
            </a:r>
          </a:p>
        </p:txBody>
      </p:sp>
      <p:sp>
        <p:nvSpPr>
          <p:cNvPr id="54" name="TextBox 53"/>
          <p:cNvSpPr txBox="1"/>
          <p:nvPr/>
        </p:nvSpPr>
        <p:spPr>
          <a:xfrm>
            <a:off x="627311" y="4434047"/>
            <a:ext cx="594930" cy="584775"/>
          </a:xfrm>
          <a:prstGeom prst="rect">
            <a:avLst/>
          </a:prstGeom>
          <a:noFill/>
        </p:spPr>
        <p:txBody>
          <a:bodyPr wrap="square" rtlCol="0">
            <a:spAutoFit/>
          </a:bodyPr>
          <a:lstStyle/>
          <a:p>
            <a:r>
              <a:rPr lang="en-US" sz="3200" dirty="0"/>
              <a:t>5</a:t>
            </a:r>
          </a:p>
        </p:txBody>
      </p:sp>
      <p:sp>
        <p:nvSpPr>
          <p:cNvPr id="55" name="TextBox 54"/>
          <p:cNvSpPr txBox="1"/>
          <p:nvPr/>
        </p:nvSpPr>
        <p:spPr>
          <a:xfrm>
            <a:off x="2111591" y="4891366"/>
            <a:ext cx="594930" cy="584775"/>
          </a:xfrm>
          <a:prstGeom prst="rect">
            <a:avLst/>
          </a:prstGeom>
          <a:noFill/>
        </p:spPr>
        <p:txBody>
          <a:bodyPr wrap="square" rtlCol="0">
            <a:spAutoFit/>
          </a:bodyPr>
          <a:lstStyle/>
          <a:p>
            <a:r>
              <a:rPr lang="en-US" sz="3200" dirty="0"/>
              <a:t>7</a:t>
            </a:r>
          </a:p>
        </p:txBody>
      </p:sp>
      <p:sp>
        <p:nvSpPr>
          <p:cNvPr id="56" name="TextBox 55"/>
          <p:cNvSpPr txBox="1"/>
          <p:nvPr/>
        </p:nvSpPr>
        <p:spPr>
          <a:xfrm>
            <a:off x="2671261" y="4891366"/>
            <a:ext cx="686015" cy="584775"/>
          </a:xfrm>
          <a:prstGeom prst="rect">
            <a:avLst/>
          </a:prstGeom>
          <a:noFill/>
        </p:spPr>
        <p:txBody>
          <a:bodyPr wrap="square" rtlCol="0">
            <a:spAutoFit/>
          </a:bodyPr>
          <a:lstStyle/>
          <a:p>
            <a:r>
              <a:rPr lang="en-US" sz="3200" dirty="0"/>
              <a:t>10</a:t>
            </a:r>
          </a:p>
        </p:txBody>
      </p:sp>
      <p:sp>
        <p:nvSpPr>
          <p:cNvPr id="57" name="TextBox 56"/>
          <p:cNvSpPr txBox="1"/>
          <p:nvPr/>
        </p:nvSpPr>
        <p:spPr>
          <a:xfrm>
            <a:off x="3878703" y="6124465"/>
            <a:ext cx="594930" cy="584775"/>
          </a:xfrm>
          <a:prstGeom prst="rect">
            <a:avLst/>
          </a:prstGeom>
          <a:noFill/>
        </p:spPr>
        <p:txBody>
          <a:bodyPr wrap="square" rtlCol="0">
            <a:spAutoFit/>
          </a:bodyPr>
          <a:lstStyle/>
          <a:p>
            <a:r>
              <a:rPr lang="en-US" sz="3200" dirty="0"/>
              <a:t>8</a:t>
            </a:r>
          </a:p>
        </p:txBody>
      </p:sp>
      <p:sp>
        <p:nvSpPr>
          <p:cNvPr id="58" name="TextBox 57"/>
          <p:cNvSpPr txBox="1"/>
          <p:nvPr/>
        </p:nvSpPr>
        <p:spPr>
          <a:xfrm>
            <a:off x="4529458" y="6124465"/>
            <a:ext cx="594930" cy="584775"/>
          </a:xfrm>
          <a:prstGeom prst="rect">
            <a:avLst/>
          </a:prstGeom>
          <a:noFill/>
        </p:spPr>
        <p:txBody>
          <a:bodyPr wrap="square" rtlCol="0">
            <a:spAutoFit/>
          </a:bodyPr>
          <a:lstStyle/>
          <a:p>
            <a:r>
              <a:rPr lang="en-US" sz="3200" dirty="0"/>
              <a:t>9</a:t>
            </a:r>
          </a:p>
        </p:txBody>
      </p:sp>
    </p:spTree>
    <p:extLst>
      <p:ext uri="{BB962C8B-B14F-4D97-AF65-F5344CB8AC3E}">
        <p14:creationId xmlns:p14="http://schemas.microsoft.com/office/powerpoint/2010/main" val="166306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P spid="54" grpId="0"/>
      <p:bldP spid="55" grpId="0"/>
      <p:bldP spid="56" grpId="0"/>
      <p:bldP spid="57" grpId="0"/>
      <p:bldP spid="5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docProps/app.xml><?xml version="1.0" encoding="utf-8"?>
<Properties xmlns="http://schemas.openxmlformats.org/officeDocument/2006/extended-properties" xmlns:vt="http://schemas.openxmlformats.org/officeDocument/2006/docPropsVTypes">
  <Template>417_template</Template>
  <TotalTime>342</TotalTime>
  <Words>4284</Words>
  <Application>Microsoft Office PowerPoint</Application>
  <PresentationFormat>Widescreen</PresentationFormat>
  <Paragraphs>710</Paragraphs>
  <Slides>41</Slides>
  <Notes>0</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Cambria Math</vt:lpstr>
      <vt:lpstr>Courier New</vt:lpstr>
      <vt:lpstr>Segoe UI</vt:lpstr>
      <vt:lpstr>Segoe UI Light</vt:lpstr>
      <vt:lpstr>Segoe UI Semibold</vt:lpstr>
      <vt:lpstr>Segoe UI Semilight</vt:lpstr>
      <vt:lpstr>Tw Cen MT</vt:lpstr>
      <vt:lpstr>Wingdings 3</vt:lpstr>
      <vt:lpstr>Integral</vt:lpstr>
      <vt:lpstr>Graph Modeling</vt:lpstr>
      <vt:lpstr>Announcements</vt:lpstr>
      <vt:lpstr>Two Goals Today</vt:lpstr>
      <vt:lpstr>Bells and Whistles</vt:lpstr>
      <vt:lpstr>Edge Classification</vt:lpstr>
      <vt:lpstr>Running DFS</vt:lpstr>
      <vt:lpstr>Running DFS</vt:lpstr>
      <vt:lpstr>PowerPoint Presentation</vt:lpstr>
      <vt:lpstr>PowerPoint Presentation</vt:lpstr>
      <vt:lpstr>Edge Classification (for DFS on directed graphs)</vt:lpstr>
      <vt:lpstr>Try it Yourselves!</vt:lpstr>
      <vt:lpstr>Try it Yourselves!</vt:lpstr>
      <vt:lpstr>Actually Using DFS</vt:lpstr>
      <vt:lpstr>Forward Direction</vt:lpstr>
      <vt:lpstr>Backward direction</vt:lpstr>
      <vt:lpstr>Fixing the Backward Direction</vt:lpstr>
      <vt:lpstr>Fixing the Backward Direction</vt:lpstr>
      <vt:lpstr>Summary</vt:lpstr>
      <vt:lpstr>Edge Classification (for DFS on directed graphs)</vt:lpstr>
      <vt:lpstr>BFS/DFS caveats and cautions</vt:lpstr>
      <vt:lpstr>Summary – Graph Search Applications</vt:lpstr>
      <vt:lpstr>Other Graph Algorithms You’ve Seen</vt:lpstr>
      <vt:lpstr>Problem 1: Ordering Dependencies </vt:lpstr>
      <vt:lpstr>Topological Ordering</vt:lpstr>
      <vt:lpstr>Problem 2: Find Strongly Connected Components</vt:lpstr>
      <vt:lpstr>Problem 2</vt:lpstr>
      <vt:lpstr>How do these work?</vt:lpstr>
      <vt:lpstr>Designing New Algorithms</vt:lpstr>
      <vt:lpstr>Designing New Algorithms</vt:lpstr>
      <vt:lpstr>Why Find SCCs?</vt:lpstr>
      <vt:lpstr>Designing New Graph Algorithms</vt:lpstr>
      <vt:lpstr>Graph Modeling</vt:lpstr>
      <vt:lpstr>Problem Solving Suggestions</vt:lpstr>
      <vt:lpstr>Graph Modeling Process</vt:lpstr>
      <vt:lpstr>Scenario #1</vt:lpstr>
      <vt:lpstr>Scenario #1</vt:lpstr>
      <vt:lpstr>Scenario #2</vt:lpstr>
      <vt:lpstr>Scenario #2</vt:lpstr>
      <vt:lpstr>Scenario #3</vt:lpstr>
      <vt:lpstr>Scenario #3</vt:lpstr>
      <vt:lpstr>Scenario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21</cp:revision>
  <cp:lastPrinted>2024-01-19T00:57:23Z</cp:lastPrinted>
  <dcterms:created xsi:type="dcterms:W3CDTF">2021-10-14T17:11:56Z</dcterms:created>
  <dcterms:modified xsi:type="dcterms:W3CDTF">2024-01-19T18:02:55Z</dcterms:modified>
</cp:coreProperties>
</file>