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487" r:id="rId3"/>
    <p:sldId id="493" r:id="rId4"/>
    <p:sldId id="488" r:id="rId5"/>
    <p:sldId id="492" r:id="rId6"/>
    <p:sldId id="494" r:id="rId7"/>
    <p:sldId id="307" r:id="rId8"/>
    <p:sldId id="257" r:id="rId9"/>
    <p:sldId id="258" r:id="rId10"/>
    <p:sldId id="259" r:id="rId11"/>
    <p:sldId id="260" r:id="rId12"/>
    <p:sldId id="261" r:id="rId13"/>
    <p:sldId id="262" r:id="rId14"/>
    <p:sldId id="305" r:id="rId15"/>
    <p:sldId id="306" r:id="rId16"/>
    <p:sldId id="263" r:id="rId17"/>
    <p:sldId id="264" r:id="rId18"/>
    <p:sldId id="269" r:id="rId19"/>
    <p:sldId id="266" r:id="rId20"/>
    <p:sldId id="281" r:id="rId21"/>
    <p:sldId id="285" r:id="rId22"/>
    <p:sldId id="282" r:id="rId23"/>
    <p:sldId id="286" r:id="rId24"/>
    <p:sldId id="271" r:id="rId25"/>
    <p:sldId id="280" r:id="rId26"/>
    <p:sldId id="278" r:id="rId27"/>
    <p:sldId id="272" r:id="rId28"/>
    <p:sldId id="273" r:id="rId29"/>
    <p:sldId id="288" r:id="rId30"/>
    <p:sldId id="267" r:id="rId31"/>
    <p:sldId id="289" r:id="rId32"/>
    <p:sldId id="309" r:id="rId33"/>
    <p:sldId id="268" r:id="rId34"/>
    <p:sldId id="304" r:id="rId35"/>
    <p:sldId id="290" r:id="rId36"/>
    <p:sldId id="293" r:id="rId37"/>
    <p:sldId id="294" r:id="rId38"/>
    <p:sldId id="298" r:id="rId39"/>
    <p:sldId id="295" r:id="rId40"/>
    <p:sldId id="299" r:id="rId41"/>
    <p:sldId id="291" r:id="rId42"/>
    <p:sldId id="292" r:id="rId43"/>
    <p:sldId id="308" r:id="rId44"/>
    <p:sldId id="296" r:id="rId45"/>
    <p:sldId id="297" r:id="rId46"/>
    <p:sldId id="301" r:id="rId47"/>
    <p:sldId id="300" r:id="rId48"/>
    <p:sldId id="30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p:scale>
          <a:sx n="78" d="100"/>
          <a:sy n="78" d="100"/>
        </p:scale>
        <p:origin x="137"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1T05:26:42.63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brush xml:id="br2">
      <inkml:brushProperty name="width" value="0.05" units="cm"/>
      <inkml:brushProperty name="height" value="0.05" units="cm"/>
      <inkml:brushProperty name="color" value="#004F8B"/>
    </inkml:brush>
    <inkml:brush xml:id="br3">
      <inkml:brushProperty name="width" value="0.05" units="cm"/>
      <inkml:brushProperty name="height" value="0.05" units="cm"/>
      <inkml:brushProperty name="color" value="#F6630D"/>
    </inkml:brush>
  </inkml:definitions>
  <inkml:trace contextRef="#ctx0" brushRef="#br0">27914 3469 5416 0 0,'-6'-2'5'0'0,"-1"0"0"0"0,1 0 0 0 0,-1 1 0 0 0,0 0 1 0 0,1 0-1 0 0,-1 1 0 0 0,0 0 0 0 0,0 0 0 0 0,0 0 0 0 0,1 1 1 0 0,-1 0-1 0 0,0 1 0 0 0,1-1 0 0 0,-1 1 0 0 0,1 0 0 0 0,-1 1 1 0 0,1 0-1 0 0,0 0 0 0 0,0 0 0 0 0,0 1 0 0 0,1-1 0 0 0,-1 2 1 0 0,0-1-7 0 0,-3 8 113 0 0,0 0-1 0 0,1 1 0 0 0,0 0 0 0 0,1 0 0 0 0,0 0 0 0 0,1 1 1 0 0,1 0-1 0 0,-4 13-111 0 0,2-7-8 0 0,-5 11 48 0 0,2 1 0 0 0,1-1 0 0 0,2 2 0 0 0,1-1 0 0 0,1 1 0 0 0,1 31-40 0 0,7 1 243 0 0,3 1 0 0 0,8 32-243 0 0,-6-44 94 0 0,1 7 716 0 0,2 1-1 0 0,4-2 1 0 0,12 34-810 0 0,-21-73 197 0 0,1 1 0 0 0,0-2 1 0 0,2 1-1 0 0,0-1 0 0 0,1-1 0 0 0,1 1 0 0 0,1-2 0 0 0,1 0 0 0 0,1 0 1 0 0,0-1-1 0 0,1-1 0 0 0,0 0 0 0 0,2-1 0 0 0,0-1 0 0 0,0 0 1 0 0,5 0-198 0 0,25 10-1544 0 0,-43-22-6516 0 0</inkml:trace>
  <inkml:trace contextRef="#ctx0" brushRef="#br0" timeOffset="432.01">28106 4140 9648 0 0,'19'23'-16'0'0,"93"227"832"0"0,-91-189-721 0 0,-11-29 45 0 0,2 1 0 0 0,1-1 1 0 0,2-1-1 0 0,17 27-140 0 0,-32-56 18 0 0,1 0 0 0 0,0 0 0 0 0,0 0 0 0 0,0 0 0 0 0,0-1 0 0 0,0 1 0 0 0,1 0 1 0 0,-1-1-1 0 0,0 1 0 0 0,1-1 0 0 0,-1 0 0 0 0,1 1 0 0 0,-1-1 0 0 0,1 0 0 0 0,0 0 1 0 0,0 0-1 0 0,-1 0 0 0 0,1 0 0 0 0,0 0 0 0 0,0 0 0 0 0,0-1 0 0 0,0 1 0 0 0,0-1 0 0 0,0 0 1 0 0,0 1-1 0 0,0-1 0 0 0,0 0 0 0 0,0 0 0 0 0,0 0 0 0 0,0 0 0 0 0,0-1 0 0 0,0 1 1 0 0,0 0-1 0 0,1-1-18 0 0,3-3 51 0 0,-1-1 0 0 0,0 1 0 0 0,0-1 0 0 0,-1 0 1 0 0,0 0-1 0 0,1 0 0 0 0,-2-1 0 0 0,1 1 0 0 0,0-1 0 0 0,-1 0 1 0 0,0 0-1 0 0,0-4-51 0 0,2 1 90 0 0,1-9-38 0 0,-1 1 1 0 0,0-1 0 0 0,-2 0 0 0 0,0-1 0 0 0,-1 1 0 0 0,0 0-1 0 0,-2-1 1 0 0,0 1 0 0 0,-1 0 0 0 0,-1-1 0 0 0,-1 1 0 0 0,-5-17-54 0 0,-1-40 177 0 0,8 73-163 0 0,1 1-7 0 0,0-1 1 0 0,0 1-1 0 0,0 0 0 0 0,0-1 1 0 0,0 1-1 0 0,0 0 0 0 0,0-1 1 0 0,0 1-1 0 0,0 0 0 0 0,0 0 1 0 0,1-1-1 0 0,-1 1 0 0 0,1 0 1 0 0,-1 0-1 0 0,1-1 0 0 0,-1 1 1 0 0,1 0-1 0 0,0 0 0 0 0,0 0 1 0 0,-1 0-1 0 0,1 0 0 0 0,0 0 1 0 0,0 0-7 0 0,0 0 41 0 0,1 9 20 0 0,59 81 51 0 0,1 44-48 0 0,-19-17 10 0 0,-32-111-1758 0 0,-11-5-6936 0 0</inkml:trace>
  <inkml:trace contextRef="#ctx0" brushRef="#br0" timeOffset="736.358">28912 3257 10448 0 0,'51'210'35'0'0,"7"27"226"0"0,-10 9-261 0 0,-36-159 170 0 0,-4 1 1 0 0,-4 0 0 0 0,-5 58-171 0 0,-2-94 29 0 0,0 29 180 0 0,-3 0 0 0 0,-4 0 0 0 0,-4 2-209 0 0,1-26 532 0 0,-1-1 1 0 0,-23 54-533 0 0,1-51-1268 0 0,34-55-7105 0 0</inkml:trace>
  <inkml:trace contextRef="#ctx0" brushRef="#br0" timeOffset="-44895.427">1252 700 8432 0 0,'-3'-18'701'0'0,"-2"12"-338"0"0,-12 13 311 0 0,15-5-579 0 0,-25 29 185 0 0,12-6-141 0 0,3-1-83 0 0,9-14 82 0 0,-1 15-3 0 0,0 8 85 0 0,1 37 411 0 0,4-36-342 0 0,14 100 464 0 0,-12-90-487 0 0,3 0 0 0 0,2 0 0 0 0,8 25-266 0 0,20 47 448 0 0,-21-82-347 0 0,0-2 26 0 0,-2 1 1 0 0,-1 0 0 0 0,-1 1 0 0 0,0 7-128 0 0,-2 13 238 0 0,-2 0 1 0 0,-2 0 0 0 0,-3 22-239 0 0,-8 96 630 0 0,-1-82-25 0 0,4 1-1 0 0,6 38-604 0 0,12 66 428 0 0,-11-47 35 0 0,-10 133 48 0 0,3-11-159 0 0,17-41-130 0 0,11 78-6 0 0,-1 7-62 0 0,-19-231-87 0 0,4 0 0 0 0,5 4-67 0 0,12 132 88 0 0,8 43 31 0 0,11 142 17 0 0,-2 159 80 0 0,-30-103 87 0 0,-15 96 21 0 0,-25-173-127 0 0,32-153-100 0 0,-3-92-26 0 0,-7 0 0 0 0,-5 0-1 0 0,-12 36-70 0 0,-17 108 126 0 0,24-103-62 0 0,-18 122 20 0 0,16-201-18 0 0,-5 31 10 0 0,5 0 0 0 0,6 3-76 0 0,4-2 32 0 0,0-24 74 0 0,8 82-106 0 0,16 85 54 0 0,-9 232 37 0 0,4-232-19 0 0,2 97 20 0 0,-10-299-77 0 0,5 65 78 0 0,-6 1 0 0 0,-15 131-93 0 0,-24 130 122 0 0,14-5-16 0 0,-14 260 8 0 0,16-349-70 0 0,11-223-28 0 0,5 0 0 0 0,3 20-16 0 0,-7 73 45 0 0,8-141-32 0 0,-2 1 1 0 0,-2 0-1 0 0,0-1 0 0 0,-3 0 1 0 0,-8 28-14 0 0,-17 11 36 0 0,32-68-2935 0 0,0-6-11607 0 0</inkml:trace>
  <inkml:trace contextRef="#ctx0" brushRef="#br0" timeOffset="-43881.341">84 13560 7232 0 0,'0'0'0'0'0,"-3"-2"0"0"0,1 0 0 0 0,0-1-152 0 0,-2 3 0 0 0,1 0 152 0 0,-1 0 0 0 0,4 0-5200 0 0</inkml:trace>
  <inkml:trace contextRef="#ctx0" brushRef="#br0" timeOffset="-42351.699">1 13551 4720 0 0,'0'0'177'0'0,"11"0"790"0"0,61 2 138 0 0,242-39 1475 0 0,128 41 1200 0 0,32-11-2247 0 0,-111 10-873 0 0,-62 1-241 0 0,73-8-134 0 0,-104-3-74 0 0,-45 2-69 0 0,59-6 6 0 0,73-5 28 0 0,-44 10-2 0 0,331-6 34 0 0,-125-7-72 0 0,365-20 117 0 0,-314 10-165 0 0,98-6-28 0 0,234 19-25 0 0,-711 16-31 0 0,640-13 16 0 0,-622 5 1 0 0,30 10-21 0 0,224 1 49 0 0,73-18 42 0 0,60-22 36 0 0,-126 5-22 0 0,-22-4 44 0 0,18-2-33 0 0,159-20 48 0 0,-438 32-145 0 0,661-78 193 0 0,67 39-11 0 0,-338 42-139 0 0,570-13 8 0 0,-446 17-40 0 0,164 7 15 0 0,-30 28 24 0 0,-248-13 71 0 0,-40-5-26 0 0,-277 4-61 0 0,522-2 116 0 0,-332 18-79 0 0,-89-14-24 0 0,78 3-28 0 0,202-28 15 0 0,-224-2-28 0 0,19 1 0 0 0,47-4 5 0 0,-114-9-29 0 0,-151 8-1 0 0,-21-1 2 0 0,-115 13 71 0 0,-89 16 176 0 0,-1 0-2981 0 0,-2-1-9987 0 0</inkml:trace>
  <inkml:trace contextRef="#ctx0" brushRef="#br0" timeOffset="-39826.391">8500 14703 13968 0 0,'0'1'0'0'0,"0"-1"216"0"0,0 11-8 0 0,5 32-208 0 0,5-3 0 0 0,-6-8 232 0 0,-1-5-8 0 0,-2-5-224 0 0,-1-4 0 0 0,-1-4-32 0 0,-2-3 16 0 0,0-3 16 0 0,3-4 0 0 0,0-4-11104 0 0</inkml:trace>
  <inkml:trace contextRef="#ctx0" brushRef="#br0" timeOffset="-39554.394">8279 14403 12552 0 0,'-3'-68'208'0'0,"3"60"-201"0"0,-1 6 7 0 0,1-1 0 0 0,0 1-1 0 0,-1-1 1 0 0,1 1 0 0 0,0 0-1 0 0,1-1 1 0 0,-1 1-1 0 0,0-1 1 0 0,1 1 0 0 0,-1-1-1 0 0,1 1 1 0 0,0 0 0 0 0,-1-1-1 0 0,1 1 1 0 0,0 0 0 0 0,1 0-1 0 0,-1 0 1 0 0,0 0 0 0 0,1 0-1 0 0,-1 0 1 0 0,1 0-1 0 0,-1 0 1 0 0,1 0 0 0 0,0 1-1 0 0,0-1 1 0 0,0 1 0 0 0,2-2-14 0 0,38-14-1482 0 0,-41 16-6844 0 0</inkml:trace>
  <inkml:trace contextRef="#ctx0" brushRef="#br0" timeOffset="-39290.335">8810 14619 12552 0 0,'26'48'-8'0'0,"15"111"380"0"0,-36-137-28 0 0,-5-22-242 0 0,0-4 32 0 0,15-89 575 0 0,12-60 566 0 0,-27 151-1228 0 0,0 0 0 0 0,0 0 0 0 0,1-1 0 0 0,-1 1 0 0 0,1 0 0 0 0,-1 0 0 0 0,1 0 1 0 0,0 0-1 0 0,0 0 0 0 0,0 0 0 0 0,0 0 0 0 0,0 1 0 0 0,0-1 0 0 0,0 0 1 0 0,1 0-1 0 0,-1 1 0 0 0,2-2-47 0 0,12 10 254 0 0,-4 0-194 0 0,0 2-1 0 0,0-1 0 0 0,-1 2 0 0 0,0-1 0 0 0,0 1 0 0 0,-1 1 0 0 0,-1 0 0 0 0,0 0 0 0 0,0 0 0 0 0,-1 1 0 0 0,-1 0 0 0 0,3 6-59 0 0,8 25 151 0 0,-1 0 0 0 0,-2 1 1 0 0,-2 3-152 0 0,-8-34 43 0 0,3-7-639 0 0,-6-6-899 0 0,0 0-9691 0 0</inkml:trace>
  <inkml:trace contextRef="#ctx0" brushRef="#br0" timeOffset="-38898.299">9727 14495 9240 0 0,'-6'8'251'0'0,"6"2"-110"0"0,-1-5-124 0 0,-1 0 1 0 0,1 0-1 0 0,1 1 1 0 0,-1-1-1 0 0,1 0 1 0 0,0 0-1 0 0,0 1 1 0 0,0-1-1 0 0,1 0 1 0 0,-1 0-1 0 0,1 0 1 0 0,1 1-1 0 0,-1-1 1 0 0,1 0 0 0 0,0 0-1 0 0,0-1 1 0 0,3 5-18 0 0,0 5 24 0 0,22 75 134 0 0,-4 1-1 0 0,0 25-157 0 0,-9-48 112 0 0,-5-28 0 0 0,-3 1 1 0 0,0-1-1 0 0,-3 2 1 0 0,-1-1-1 0 0,-2 0 0 0 0,-2 0 1 0 0,-6 33-113 0 0,4-53-1396 0 0,3-16-5584 0 0</inkml:trace>
  <inkml:trace contextRef="#ctx0" brushRef="#br0" timeOffset="-38514.299">9606 14772 8336 0 0,'-63'-117'577'0'0,"58"109"-453"0"0,0 0 0 0 0,0 0 0 0 0,1-1 0 0 0,0 0-1 0 0,1 0 1 0 0,0 0 0 0 0,0 0 0 0 0,1-1 0 0 0,0 1 0 0 0,1-1 0 0 0,0 1 0 0 0,1-8-124 0 0,0 12 15 0 0,0 1 1 0 0,0 0 0 0 0,1 0 0 0 0,-1-1 0 0 0,1 1-1 0 0,0 0 1 0 0,1 0 0 0 0,-1 0 0 0 0,1 0 0 0 0,-1 0-1 0 0,1 0 1 0 0,0 1 0 0 0,1-1 0 0 0,-1 1 0 0 0,1-1-1 0 0,-1 1 1 0 0,1 0 0 0 0,0 0 0 0 0,0 0 0 0 0,2-1-16 0 0,5-5 80 0 0,1 0-1 0 0,-1 0 1 0 0,2 1 0 0 0,-1 1 0 0 0,1 0 0 0 0,0 0 0 0 0,1 1-1 0 0,0 1 1 0 0,0 0 0 0 0,0 1 0 0 0,0 0 0 0 0,1 1 0 0 0,-1 1 0 0 0,1 0-1 0 0,0 1 1 0 0,-1 0 0 0 0,1 1 0 0 0,10 1-80 0 0,-17 0 49 0 0,-1-1 0 0 0,1 1 0 0 0,-1 1 0 0 0,1-1 0 0 0,-1 1 0 0 0,1 0 0 0 0,-1 1 0 0 0,0 0 0 0 0,0-1 0 0 0,0 2 0 0 0,0-1 0 0 0,-1 1 0 0 0,0 0 0 0 0,1 0 0 0 0,-1 0 0 0 0,0 1 0 0 0,-1 0 0 0 0,1 0 0 0 0,1 3-49 0 0,3 2 93 0 0,-1 0 0 0 0,0 0 1 0 0,0 1-1 0 0,-1 1 1 0 0,-1-1-1 0 0,0 1 0 0 0,0 0 1 0 0,-1 1-1 0 0,-1-1 1 0 0,0 1-1 0 0,0 0 1 0 0,-1 0-1 0 0,-1 0 0 0 0,-1 0 1 0 0,1 0-1 0 0,-2 1 1 0 0,0 8-94 0 0,-2-14 49 0 0,1-1 0 0 0,-1 1 0 0 0,0-1 0 0 0,0 0 0 0 0,-1 0 0 0 0,0 0 0 0 0,-1 0 0 0 0,1-1 1 0 0,-1 1-1 0 0,0-1 0 0 0,-1 0 0 0 0,0 0 0 0 0,0 0 0 0 0,0-1 0 0 0,0 0 0 0 0,-1 0 0 0 0,0 0 1 0 0,0-1-1 0 0,0 1 0 0 0,-1-1 0 0 0,1-1 0 0 0,-1 0 0 0 0,0 0 0 0 0,0 0-49 0 0,-109 8 375 0 0,111-11-364 0 0,0 0 0 0 0,0 0 0 0 0,0-1 1 0 0,0 0-1 0 0,0 0 0 0 0,0 0 0 0 0,1-1 0 0 0,-1 0 0 0 0,0 0 1 0 0,1 0-1 0 0,-1 0 0 0 0,1-1 0 0 0,0 1 0 0 0,0-1 1 0 0,0 0-1 0 0,0-1 0 0 0,0 1 0 0 0,1-1 0 0 0,-1 1 0 0 0,1-1 1 0 0,0 0-1 0 0,0 0 0 0 0,1-1 0 0 0,-1 1 0 0 0,1 0 1 0 0,-1-3-13 0 0,-4-56-1941 0 0,6 60-8471 0 0</inkml:trace>
  <inkml:trace contextRef="#ctx0" brushRef="#br0" timeOffset="-38146.148">10159 14262 10344 0 0,'3'6'-2'0'0,"-1"0"0"0"0,0 0 1 0 0,-1 0-1 0 0,1 0 0 0 0,-1 0 1 0 0,0 0-1 0 0,-1 0 1 0 0,0 1-1 0 0,0-1 0 0 0,0 0 1 0 0,-1 3 1 0 0,1-5-5 0 0,-18 146-52 0 0,18-144 64 0 0,-1 1 1 0 0,1 0 0 0 0,0 0 0 0 0,1 0-1 0 0,0-1 1 0 0,0 1 0 0 0,0 0-1 0 0,1-1 1 0 0,0 1 0 0 0,0-1 0 0 0,1 1-1 0 0,0-1 1 0 0,0 0 0 0 0,0 0-1 0 0,1 0 1 0 0,-1-1 0 0 0,2 1 0 0 0,-1-1-1 0 0,3 2-7 0 0,-3-2 31 0 0,1-1 0 0 0,0-1 0 0 0,0 1 0 0 0,1-1 0 0 0,-1 1 0 0 0,0-1 1 0 0,1-1-1 0 0,0 1 0 0 0,0-1 0 0 0,0 0 0 0 0,0-1 0 0 0,0 1 0 0 0,0-1 0 0 0,0 0 0 0 0,1-1 0 0 0,-1 1 0 0 0,0-1 0 0 0,0-1 0 0 0,1 1 0 0 0,-1-1 0 0 0,0 0 0 0 0,0 0 0 0 0,0-1 0 0 0,0 0 0 0 0,0 0 0 0 0,5-2-31 0 0,-1-2 75 0 0,-1 0 0 0 0,0 0 0 0 0,0-1-1 0 0,0 0 1 0 0,-1-1 0 0 0,0 1 0 0 0,0-2 0 0 0,-1 1 0 0 0,0-1 0 0 0,0 0-1 0 0,-1-1 1 0 0,0 1 0 0 0,-1-1 0 0 0,0 0 0 0 0,-1-1 0 0 0,0 1 0 0 0,0-1-1 0 0,-1 0 1 0 0,-1 0 0 0 0,0 0 0 0 0,0 0 0 0 0,-1 0 0 0 0,-1 0 0 0 0,1 0-1 0 0,-2-1 1 0 0,0 1 0 0 0,0 0 0 0 0,-2-4-75 0 0,0-4 174 0 0,-1 1 1 0 0,-1 0-1 0 0,-1-1 1 0 0,0 2-1 0 0,-2-1 1 0 0,-7-13-175 0 0,15 30 14 0 0,0 0 0 0 0,0 0 1 0 0,0 1-1 0 0,-1-1 1 0 0,1 0-1 0 0,0 1 1 0 0,0-1-1 0 0,-1 0 0 0 0,1 0 1 0 0,0 1-1 0 0,-1-1 1 0 0,1 0-1 0 0,-1 1 1 0 0,1-1-1 0 0,-1 1 0 0 0,1-1 1 0 0,-1 1-1 0 0,1-1 1 0 0,-1 1-1 0 0,1-1 1 0 0,-1 1-1 0 0,0-1 1 0 0,1 1-1 0 0,-1 0 0 0 0,0-1 1 0 0,0 1-1 0 0,1 0 1 0 0,-1 0-1 0 0,0 0 1 0 0,1-1-1 0 0,-1 1 0 0 0,0 0 1 0 0,0 0-1 0 0,0 0 1 0 0,1 0-1 0 0,-1 0 1 0 0,0 0-1 0 0,0 0 0 0 0,1 1 1 0 0,-1-1-1 0 0,0 0 1 0 0,1 0-1 0 0,-1 0 1 0 0,0 1-1 0 0,0-1 0 0 0,1 1 1 0 0,-1-1-1 0 0,0 0 1 0 0,1 1-1 0 0,-1-1 1 0 0,1 1-1 0 0,-1-1 1 0 0,1 1-1 0 0,-1-1 0 0 0,1 1 1 0 0,-1 0-1 0 0,1-1 1 0 0,-1 1-1 0 0,1 0 1 0 0,0-1-1 0 0,-1 1 0 0 0,1 0 1 0 0,0 0-15 0 0,-1 8 31 0 0,0 0 1 0 0,0 0-1 0 0,1 0 1 0 0,1 1-1 0 0,-1-1 1 0 0,1 0-1 0 0,1 0 0 0 0,0 0-31 0 0,0 4 40 0 0,3 6-12 0 0,1 1 1 0 0,0-1 0 0 0,2 0 0 0 0,0 0 0 0 0,1-1-1 0 0,0 0 1 0 0,2-1 0 0 0,0 0 0 0 0,1-1 0 0 0,13 14-29 0 0,-20-24-60 0 0,0 1 0 0 0,1-1 0 0 0,0-1 0 0 0,0 1 1 0 0,0-1-1 0 0,1 0 0 0 0,0 0 0 0 0,0-1 1 0 0,0 0-1 0 0,0 0 0 0 0,1-1 0 0 0,0 0 0 0 0,-1 0 1 0 0,1-1-1 0 0,0 0 0 0 0,0 0 0 0 0,1-1 1 0 0,-1 0-1 0 0,0 0 0 0 0,0-1 0 0 0,0 0 0 0 0,1 0 1 0 0,-1-1-1 0 0,0 0 0 0 0,0-1 0 0 0,0 0 1 0 0,0 0-1 0 0,0 0 0 0 0,0-1 0 0 0,0-1 60 0 0,-5 2-10046 0 0</inkml:trace>
  <inkml:trace contextRef="#ctx0" brushRef="#br0" timeOffset="-37954.188">10814 13919 10544 0 0,'3'2'56'0'0,"0"0"1"0"0,0 0 0 0 0,0 0 0 0 0,0 0-1 0 0,0 0 1 0 0,0 0 0 0 0,0 1 0 0 0,-1 0-1 0 0,1-1 1 0 0,-1 1 0 0 0,0 0-1 0 0,0 0 1 0 0,0 0 0 0 0,0 0 0 0 0,0 1-1 0 0,-1-1 1 0 0,0 0 0 0 0,1 1 0 0 0,-1-1-1 0 0,0 4-56 0 0,18 51 369 0 0,-2 2-1 0 0,-3 1 0 0 0,-3-1 1 0 0,0 25-369 0 0,0-13 81 0 0,-3-29 71 0 0,-3 1-1 0 0,-1 0 1 0 0,-3 6-152 0 0,2 103-1271 0 0,-3-152-7602 0 0</inkml:trace>
  <inkml:trace contextRef="#ctx0" brushRef="#br0" timeOffset="-37754.189">11275 14032 12864 0 0,'-1'0'29'0'0,"-31"7"346"0"0,-11 2 10 0 0,0-2 1 0 0,0-2 0 0 0,-40 0-386 0 0,-187-14 1056 0 0,-68-33-553 0 0,158 12-303 0 0,107 12-2226 0 0,59 14-8100 0 0</inkml:trace>
  <inkml:trace contextRef="#ctx0" brushRef="#br0" timeOffset="-34066.186">12682 14224 10848 0 0,'0'0'272'0'0,"-7"-8"-46"0"0,3 4-191 0 0,0 0 14 0 0,1 1-1 0 0,-1-1 0 0 0,0 1 1 0 0,0 0-1 0 0,0 0 0 0 0,0 0 1 0 0,-1 1-1 0 0,1-1 0 0 0,-1 1 1 0 0,1 0-1 0 0,-3 0-48 0 0,-13-2 126 0 0,0 1 0 0 0,0 1-1 0 0,0 1 1 0 0,0 0 0 0 0,0 2 0 0 0,0 0 0 0 0,0 2-1 0 0,0 0 1 0 0,0 1 0 0 0,1 1 0 0 0,-1 0 0 0 0,1 2-1 0 0,1 0 1 0 0,-7 4-126 0 0,16-7 25 0 0,1-1 0 0 0,-1 1-1 0 0,1 0 1 0 0,0 0 0 0 0,0 1 0 0 0,1 0-1 0 0,-1 1 1 0 0,1 0 0 0 0,0 0 0 0 0,1 0-1 0 0,-6 7-24 0 0,-21 48 119 0 0,32-60-116 0 0,1 0 1 0 0,0 0-1 0 0,0 1 1 0 0,0-1-1 0 0,0 0 1 0 0,0 1-1 0 0,0-1 1 0 0,1 0-1 0 0,-1 0 1 0 0,0 1-1 0 0,1-1 1 0 0,-1 0-1 0 0,1 0 1 0 0,-1 0-1 0 0,1 1 1 0 0,-1-1-1 0 0,1 0 1 0 0,0 0-1 0 0,0 0 1 0 0,-1 0-1 0 0,1 0 1 0 0,0 0-1 0 0,0 0 1 0 0,0-1-1 0 0,0 1 1 0 0,0 0-1 0 0,0 0 1 0 0,0-1-1 0 0,1 1 1 0 0,-1-1-1 0 0,0 1 1 0 0,0-1-1 0 0,0 1 1 0 0,1-1-1 0 0,-1 0 1 0 0,0 0-1 0 0,1 1-3 0 0,156 4 78 0 0,3-39-8 0 0,-66 25 66 0 0,-93 8-125 0 0,0 0-1 0 0,1 1 1 0 0,-1-1-1 0 0,1 1 0 0 0,-1-1 1 0 0,1 1-1 0 0,0 0 1 0 0,-1 0-1 0 0,1 0 1 0 0,-1 1-1 0 0,1-1 1 0 0,-1 0-1 0 0,1 1 1 0 0,-1 0-1 0 0,1-1 0 0 0,-1 1 1 0 0,1 0-1 0 0,-1 0 1 0 0,0 1-1 0 0,0-1 1 0 0,1 0-1 0 0,-1 1 1 0 0,0-1-1 0 0,0 1 0 0 0,0 0 1 0 0,-1-1-1 0 0,1 1 1 0 0,0 0-1 0 0,-1 0 1 0 0,1 1-1 0 0,0-1-10 0 0,-1 3 25 0 0,0-1 0 0 0,-1 1-1 0 0,1-1 1 0 0,-1 1 0 0 0,0 0-1 0 0,0-1 1 0 0,0 1 0 0 0,-1 0 0 0 0,0-1-1 0 0,1 1 1 0 0,-2-1 0 0 0,1 1-1 0 0,0-1 1 0 0,-1 0 0 0 0,0 1 0 0 0,0-1-1 0 0,0 0 1 0 0,-1 0 0 0 0,1 0-1 0 0,-1-1 1 0 0,-3 4-25 0 0,-1 2 30 0 0,-1-1-1 0 0,-1 0 1 0 0,1-1-1 0 0,-1 1 0 0 0,-1-2 1 0 0,1 1-1 0 0,-1-1 1 0 0,-4 1-30 0 0,-8 4-142 0 0,0-1 0 0 0,-1-1-1 0 0,0-1 1 0 0,0-1 0 0 0,-1 0 0 0 0,0-2 0 0 0,0-1 0 0 0,-18 0 142 0 0,43-4-10300 0 0</inkml:trace>
  <inkml:trace contextRef="#ctx0" brushRef="#br0" timeOffset="-33865.667">12903 14410 10952 0 0,'0'0'0'0'0,"1"8"0"0"0,6 8 0 0 0,0 9 120 0 0,0 8 16 0 0,0 0-136 0 0,-3-1 0 0 0,0-6 168 0 0,2-1 8 0 0,-2-4-176 0 0,0-1 0 0 0,0 0-8 0 0,-1-3 8 0 0,-3-5 0 0 0,0-7 0 0 0,0-5-8664 0 0</inkml:trace>
  <inkml:trace contextRef="#ctx0" brushRef="#br0" timeOffset="-33687.159">12851 13965 11152 0 0,'0'0'0'0'0,"0"0"0"0"0,0 0 0 0 0,0 0-96 0 0,0 0 8 0 0,0 0 88 0 0,0 0 0 0 0,0 0-8232 0 0</inkml:trace>
  <inkml:trace contextRef="#ctx0" brushRef="#br0" timeOffset="-32969.96">13224 14363 11152 0 0,'0'0'64'0'0,"3"-7"152"0"0,33-22 638 0 0,26-29-276 0 0,-39 37-98 0 0,-26 40 416 0 0,-8 17-695 0 0,-2-1 1 0 0,-2-1 0 0 0,-1 0 0 0 0,-2-1 0 0 0,-2 2-202 0 0,-14 32 344 0 0,24-29 247 0 0,31-34-352 0 0,68 2 212 0 0,6-5 586 0 0,-89-1-943 0 0,0-1 0 0 0,-1-1-1 0 0,1 1 1 0 0,0-1-1 0 0,-1 0 1 0 0,1 0 0 0 0,-1-1-1 0 0,0 1 1 0 0,0-1-1 0 0,1-1-93 0 0,75-68 618 0 0,-2 24-364 0 0,-47 29-202 0 0,-21 13-32 0 0,1 0 0 0 0,-2-1 1 0 0,1 0-1 0 0,-1 0 0 0 0,0-1 0 0 0,0-1 0 0 0,-1 0 1 0 0,0 0-1 0 0,1-3-20 0 0,4-24 94 0 0,-14 36-92 0 0,0-1 0 0 0,-1 0 0 0 0,1 1-1 0 0,-1-1 1 0 0,0 1 0 0 0,1-1-1 0 0,-1 1 1 0 0,1-1 0 0 0,-1 1 0 0 0,0-1-1 0 0,0 1 1 0 0,1-1 0 0 0,-1 1-1 0 0,0 0 1 0 0,0-1 0 0 0,1 1 0 0 0,-1 0-1 0 0,0 0 1 0 0,0 0 0 0 0,0 0-1 0 0,1 0 1 0 0,-1-1 0 0 0,0 2 0 0 0,0-1-1 0 0,0 0 1 0 0,1 0 0 0 0,-1 0 0 0 0,0 0-1 0 0,0 0 1 0 0,0 1 0 0 0,1-1-1 0 0,-1 0 1 0 0,0 0 0 0 0,0 1 0 0 0,1-1-1 0 0,-1 1 1 0 0,0-1 0 0 0,0 1-2 0 0,1-1 0 0 0,-15 5 8 0 0,0 2 0 0 0,0-1 1 0 0,0 2-1 0 0,1 0 0 0 0,0 0 1 0 0,-6 6-9 0 0,16-11 1 0 0,1-1 0 0 0,-1 1 0 0 0,1 0 0 0 0,0 0 1 0 0,0 0-1 0 0,0 0 0 0 0,1 1 0 0 0,-1-1 0 0 0,1 1 1 0 0,-1 0-1 0 0,1 0 0 0 0,0-1 0 0 0,1 1 1 0 0,-1 1-1 0 0,1-1 0 0 0,0 0 0 0 0,0 0 0 0 0,0 0 1 0 0,0 1-1 0 0,1-1 0 0 0,0 0 0 0 0,0 1 0 0 0,0-1 1 0 0,0 0-1 0 0,1 1 0 0 0,0 1-1 0 0,2 0 3 0 0,0 0 0 0 0,0-1-1 0 0,1 1 1 0 0,0-1 0 0 0,0 0 0 0 0,1 0-1 0 0,-1 0 1 0 0,1-1 0 0 0,0 1 0 0 0,0-1-1 0 0,0-1 1 0 0,1 1 0 0 0,0-1 0 0 0,1 1-3 0 0,3 3 4 0 0,1-1-1 0 0,0 0 1 0 0,1-1 0 0 0,0 0 0 0 0,-1 0 0 0 0,1-2-1 0 0,1 1 1 0 0,-1-1 0 0 0,0-1 0 0 0,1-1 0 0 0,-1 1 0 0 0,1-2-1 0 0,0 0 1 0 0,-1 0 0 0 0,1-1 0 0 0,-1-1 0 0 0,1 0 0 0 0,-1-1-1 0 0,0 0 1 0 0,0-1 0 0 0,0 0 0 0 0,0-1 0 0 0,8-5-4 0 0,96-72 118 0 0,-84 50-2667 0 0,-29 29-10237 0 0</inkml:trace>
  <inkml:trace contextRef="#ctx0" brushRef="#br0" timeOffset="-15460.197">1449 12145 9144 0 0,'7'-13'377'0'0,"-5"7"-225"0"0,8-7 39 0 0,18-27 87 0 0,-11 9-183 0 0,10-11-12 0 0,-5 12-30 0 0,35-41 56 0 0,3 3 1 0 0,66-58-110 0 0,97-122 358 0 0,-86 112-100 0 0,14 13 106 0 0,47-16 250 0 0,18-2-288 0 0,-169 112-239 0 0,19-13 33 0 0,1 3 0 0 0,1 3 1 0 0,64-23-121 0 0,3 9 73 0 0,319-108 204 0 0,-221 66-169 0 0,-24 7 24 0 0,249-58 214 0 0,-354 113-121 0 0,1 5 0 0 0,26 0-225 0 0,245-24 422 0 0,233 13 228 0 0,-118 51-292 0 0,-63-8-117 0 0,-161 2 86 0 0,28-13-327 0 0,16-1 135 0 0,112-3 97 0 0,95-10 131 0 0,-204-12-156 0 0,-246 21-177 0 0,456-40 258 0 0,-147 2-161 0 0,-118 0 113 0 0,72-30-240 0 0,-303 70 1 0 0,158-34 40 0 0,-86 21 34 0 0,-1-4 0 0 0,94-37-75 0 0,70-35 92 0 0,-119 44-28 0 0,23-17-64 0 0,60-42 68 0 0,-132 58-16 0 0,-3-3-1 0 0,55-46-51 0 0,61-38 137 0 0,128-78 124 0 0,-126 41-109 0 0,-164 136-122 0 0,68-56 135 0 0,62-38-165 0 0,-13 10 180 0 0,3-16-180 0 0,121-94 112 0 0,-40 32-55 0 0,7-28-3 0 0,-168 154-34 0 0,4 3-1 0 0,3 5 1 0 0,28-13-20 0 0,-118 81 1 0 0,93-66 5 0 0,8-5 21 0 0,113-59-27 0 0,1 25 13 0 0,4 9-1 0 0,170-45-12 0 0,-295 110 0 0 0,423-123 0 0 0,-161 76-14 0 0,-69 53-20 0 0,-28 9-14 0 0,112 15-37 0 0,83 9 1 0 0,-306-1 60 0 0,328 24-63 0 0,-398-22 84 0 0,93 12-40 0 0,44 15 43 0 0,164 41-24 0 0,67-17-2 0 0,-351-40 18 0 0,333 29-30 0 0,-7 8 22 0 0,-216-26 6 0 0,289 29-22 0 0,-127-44-40 0 0,195-22 72 0 0,-320-6-16 0 0,-1-11 0 0 0,165-40 16 0 0,-339 49 0 0 0,78-14-6 0 0,-1-7 1 0 0,-3-6-1 0 0,37-20 6 0 0,27-33-7 0 0,108-69 7 0 0,-269 139 0 0 0,-3 2 0 0 0,-1-2 0 0 0,-1-2 0 0 0,20-18 0 0 0,126-127 0 0 0,-128 113 0 0 0,-2-2 0 0 0,-2-3 0 0 0,19-32 0 0 0,-54 67 1 0 0,-1-2 0 0 0,-1 0-1 0 0,-2-1 1 0 0,-1-1-1 0 0,-1-1 1 0 0,-2 0 0 0 0,-2-1-1 0 0,-1 0 1 0 0,-1 0-1 0 0,-2-1 1 0 0,-1-11-1 0 0,2-36 11 0 0,-1 16 55 0 0,-2-1 1 0 0,-5-23-67 0 0,-1 53-200 0 0,-7-88 671 0 0,-9 46-2967 0 0,17 78-9637 0 0</inkml:trace>
  <inkml:trace contextRef="#ctx0" brushRef="#br1" timeOffset="-4655.617">1284 13437 3712 0 0,'41'0'-279'0'0,"-14"0"270"0"0,-4 0 2 0 0,8-1-1 0 0,-8-7 7 0 0,3-1 1 0 0,1 5 0 0 0,6 0 0 0 0,2-6 0 0 0,2-1 1 0 0,1 2 5 0 0,200-44 22 0 0,-8 1 17 0 0,-50 5-21 0 0,-60 20 0 0 0,62-4 8 0 0,-133 21 97 0 0,-1-1 0 0 0,0-3 0 0 0,39-17-129 0 0,168-42 709 0 0,-83 20-256 0 0,-136 45-424 0 0,43-9 305 0 0,75-27-334 0 0,-121 33 91 0 0,0 1 0 0 0,1 2 0 0 0,25-3-91 0 0,334-55 923 0 0,-141 18-503 0 0,71 2 318 0 0,157-7 172 0 0,105-11-80 0 0,-346 35-692 0 0,270-41 230 0 0,215-43-24 0 0,-289 52-143 0 0,14-13 14 0 0,-65 14-59 0 0,86-21 108 0 0,-58 3-132 0 0,322-67 72 0 0,-150 31 128 0 0,-158 52 74 0 0,-144 26-188 0 0,174-43 144 0 0,4-6 77 0 0,-158 23-209 0 0,153-37 100 0 0,-137 31 69 0 0,11 11-399 0 0,-302 53 5 0 0,461-97 351 0 0,91-15 115 0 0,-78 17-117 0 0,100-46 241 0 0,-293 71 6 0 0,178-15-601 0 0,9-12 275 0 0,-324 64-190 0 0,502-115 176 0 0,-212 39-57 0 0,-325 75-74 0 0,100-15-130 0 0,214-32 149 0 0,576-161 55 0 0,-442 97-128 0 0,-115 23 13 0 0,113 6 63 0 0,-83 17-44 0 0,-156 44-56 0 0,70-25 30 0 0,-269 54-16 0 0,35-18-66 0 0,-68 20 44 0 0,1 5-1 0 0,36 0-43 0 0,201-37 300 0 0,83-17 137 0 0,-129 12-190 0 0,-249 52-143 0 0,-2-2-1 0 0,0-3 1 0 0,22-12-104 0 0,119-48 467 0 0,28 0-467 0 0,-108 38 59 0 0,113-35 123 0 0,-198 68-179 0 0,47-10 89 0 0,-1-4-1 0 0,14-8-91 0 0,145-58 242 0 0,-128 46-69 0 0,-86 35-20 0 0,-15 3-2830 0 0,-4 3-10749 0 0</inkml:trace>
  <inkml:trace contextRef="#ctx0" brushRef="#br0" timeOffset="-645.7">27271 3790 4512 0 0,'-9'-12'425'0'0,"-8"-11"-209"0"0,-1 1 0 0 0,0 2 0 0 0,-2 0 0 0 0,0 0 0 0 0,-2 2 0 0 0,0 1 0 0 0,-1 0 0 0 0,-9-3-216 0 0,-203-107 1013 0 0,228 123-961 0 0,1 1-1 0 0,-1 0 1 0 0,0 0-1 0 0,0 0 1 0 0,0 1 0 0 0,0 0-1 0 0,-1 1 1 0 0,1 0-1 0 0,0 0 1 0 0,-1 0-1 0 0,-6 1-51 0 0,13 0 21 0 0,0 1 0 0 0,-1-1 0 0 0,1 1 0 0 0,0-1 0 0 0,0 1 0 0 0,-1 0 1 0 0,1-1-1 0 0,0 1 0 0 0,0 0 0 0 0,0 0 0 0 0,0 0 0 0 0,0 0 0 0 0,0 0 0 0 0,0 0 0 0 0,0 0 0 0 0,0 0 0 0 0,1 0 0 0 0,-1 0 0 0 0,0 0 0 0 0,1 1 1 0 0,-1-1-1 0 0,1 0 0 0 0,-1 1 0 0 0,1-1 0 0 0,0 0 0 0 0,-1 1 0 0 0,1-1 0 0 0,0 0 0 0 0,0 1 0 0 0,0-1 0 0 0,0 0 0 0 0,0 1 0 0 0,0-1 0 0 0,1 1-21 0 0,9 48 364 0 0,8-6-121 0 0,2-2 0 0 0,2 0 0 0 0,5 5-243 0 0,-22-39-25 0 0,32 54 454 0 0,-14-25-143 0 0,-1 2 1 0 0,-2 1-1 0 0,-1 2-286 0 0,75 194 1555 0 0,-84-214-1453 0 0,-1 0 1 0 0,-1 1 0 0 0,-1 1 0 0 0,-2-1-1 0 0,0 1 1 0 0,-1 0 0 0 0,-1 0-1 0 0,-2 0 1 0 0,0 0 0 0 0,-1 0 0 0 0,-2 1-1 0 0,-1-1 1 0 0,0 0 0 0 0,-2-1 0 0 0,0 1-1 0 0,-2-1 1 0 0,-1 0 0 0 0,-1 0-1 0 0,0-1 1 0 0,-2 0 0 0 0,-9 13-103 0 0,16-28-44 0 0,0 0 0 0 0,-1-1 1 0 0,1 1-1 0 0,-2-1 0 0 0,1 0 0 0 0,0-1 1 0 0,-1 1-1 0 0,0-1 0 0 0,-1 0 0 0 0,1-1 1 0 0,-1 1-1 0 0,0-1 0 0 0,0 0 0 0 0,0-1 1 0 0,0 0-1 0 0,-1 0 0 0 0,1-1 0 0 0,-1 0 1 0 0,0 0-1 0 0,0-1 0 0 0,-1 1 44 0 0,8-2-10086 0 0</inkml:trace>
  <inkml:trace contextRef="#ctx0" brushRef="#br0" timeOffset="-392.027">27247 4104 10344 0 0,'-6'-9'0'0'0,"-82"0"-52"0"0,-44 3 88 0 0,0 6 1 0 0,-86 12-37 0 0,207-10-13 0 0,-15 2 89 0 0,0-1 0 0 0,0-1 0 0 0,0-1 1 0 0,0-1-1 0 0,0-2 0 0 0,0 0 1 0 0,0-2-1 0 0,0-1 0 0 0,-21-7-76 0 0,-4-7-1225 0 0,49 18-5788 0 0</inkml:trace>
  <inkml:trace contextRef="#ctx0" brushRef="#br1" timeOffset="3915.549">27206 7778 7432 0 0,'0'0'368'0'0,"0"0"45"0"0,0 0 183 0 0,0 0 17 0 0,0 0-129 0 0,0 0-61 0 0,0 0-151 0 0,1 5-73 0 0,90 280 505 0 0,-48-121-183 0 0,-34-69 870 0 0,12-78-151 0 0,-10-35-760 0 0,117-222 320 0 0,-110 207-607 0 0,-10 15-132 0 0,2 1 0 0 0,0 0 0 0 0,1 1 0 0 0,0 0 0 0 0,1 1 0 0 0,7-6-61 0 0,-3 5 116 0 0,0 0-1 0 0,2 2 0 0 0,0 0 0 0 0,0 1 0 0 0,18-9-115 0 0,-27 19 38 0 0,1 0 0 0 0,0 1 0 0 0,0 0 0 0 0,0 1-1 0 0,0 0 1 0 0,0 0 0 0 0,0 1 0 0 0,1 1-1 0 0,-1 0 1 0 0,0 0 0 0 0,0 1 0 0 0,0 0 0 0 0,-1 1-1 0 0,1 0 1 0 0,6 3-38 0 0,-4-1 32 0 0,-1 1 0 0 0,0 1 0 0 0,0-1-1 0 0,-1 2 1 0 0,0-1 0 0 0,0 2 0 0 0,-1-1 0 0 0,0 1 0 0 0,-1 0-1 0 0,0 1 1 0 0,0 0 0 0 0,-1 1 0 0 0,0-1 0 0 0,-1 1 0 0 0,0 1-1 0 0,2 6-31 0 0,4 9 61 0 0,-2 0 0 0 0,-1 1-1 0 0,-1 0 1 0 0,1 10-61 0 0,23 210 307 0 0,-29-232-270 0 0,-1-8-25 0 0,0 1 0 0 0,-1-1 0 0 0,0 0 1 0 0,0 1-1 0 0,-1-1 0 0 0,0 0 0 0 0,0 1 0 0 0,-2 7-12 0 0,0 13 142 0 0,1-34 116 0 0,0 0-2831 0 0,1 4-9333 0 0</inkml:trace>
  <inkml:trace contextRef="#ctx0" brushRef="#br2" timeOffset="18172.217">1375 13484 992 0 0,'18'0'5465'0'0,"-20"-13"-4024"0"0,1 10-1252 0 0,13-12 1321 0 0,9 3-850 0 0,8-5-107 0 0,-10 6-235 0 0,0 3-92 0 0,14-12 116 0 0,-3 2-96 0 0,9-6 125 0 0,-13 12-99 0 0,6-7 95 0 0,-8 2-107 0 0,82-60 400 0 0,20-12 141 0 0,43-34-88 0 0,-56 51-386 0 0,10 12-19 0 0,46-9 53 0 0,22-7-86 0 0,-71 31-137 0 0,39-16-8 0 0,24-28-8 0 0,15-22-28 0 0,-76 62-29 0 0,-62 26-3 0 0,-1-2-1 0 0,46-29-61 0 0,136-82 282 0 0,11-6 154 0 0,-92 5-170 0 0,-58 73 5 0 0,3 5 0 0 0,82-33-271 0 0,-156 77 28 0 0,138-77 202 0 0,153-119 203 0 0,-144 99-30 0 0,134-59-403 0 0,-235 133 53 0 0,25-13 95 0 0,66-45-148 0 0,-20 6 191 0 0,129-57-191 0 0,-34 42 110 0 0,-206 91-106 0 0,71-25 74 0 0,68-37-78 0 0,-19-9 82 0 0,27-25-82 0 0,72-27 70 0 0,-81 44-28 0 0,39-12 16 0 0,-80 22-20 0 0,40-40 15 0 0,-117 79-25 0 0,3 2-1 0 0,19-8-27 0 0,157-86 84 0 0,131-89 63 0 0,-156 65-62 0 0,-48 66 13 0 0,12 16 44 0 0,-44 16-53 0 0,-3-6-1 0 0,-3-4 1 0 0,10-16-89 0 0,-131 86 1 0 0,43-30 15 0 0,1 3 0 0 0,36-16-16 0 0,209-107 109 0 0,-228 125-85 0 0,60-33 24 0 0,38-23-14 0 0,80-47 12 0 0,0-10-6 0 0,-97 61 0 0 0,72-31-6 0 0,31-26 3 0 0,-88 28-29 0 0,-78 53-3 0 0,2 3-1 0 0,23-7-4 0 0,-44 27 4 0 0,-1-3 0 0 0,24-19-4 0 0,62-37 0 0 0,272-168 0 0 0,-177 139 0 0 0,-104 56 0 0 0,144-70 10 0 0,82-43 7 0 0,-115 52 4 0 0,-22 33-11 0 0,-160 65-2 0 0,199-88 16 0 0,14-35 28 0 0,-78 41-40 0 0,-77 36 12 0 0,-125 72-24 0 0,148-68 45 0 0,74-51-45 0 0,-72 29 17 0 0,189-123 37 0 0,-182 111-37 0 0,108-40 6 0 0,-173 97-6 0 0,-86 42-16 0 0,47-22 2 0 0,-1-2-1 0 0,-1-2 1 0 0,0-4-3 0 0,79-51 10 0 0,52-29 3 0 0,138-79-4 0 0,1 8-9 0 0,-57 13 0 0 0,-195 129 8 0 0,2 2 0 0 0,12-1-8 0 0,136-67 8 0 0,-20-13-8 0 0,124-105 0 0 0,89-27 0 0 0,86-106 0 0 0,-211 188 0 0 0,-49 33 0 0 0,-65 21 0 0 0,-132 85 0 0 0,1 2 0 0 0,2 3 0 0 0,25-12 0 0 0,183-89 0 0 0,-134 59-8 0 0,92-60-8 0 0,62-54 8 0 0,-63 54 8 0 0,38-7 0 0 0,-197 108 0 0 0,0-2 0 0 0,-3-2 0 0 0,4-6 0 0 0,122-124 0 0 0,-118 113-6 0 0,3 3 0 0 0,22-10 6 0 0,-16 9-12 0 0,20-14-2 0 0,-84 60 13 0 0,51-35-6 0 0,-2-3-1 0 0,-1-1 1 0 0,10-16 7 0 0,-2 2-11 0 0,3 3 7 0 0,1 2 0 0 0,31-15 4 0 0,133-80 0 0 0,-47 24 0 0 0,-116 83-7 0 0,1 3 0 0 0,18-4 7 0 0,24 3-10 0 0,-78 32 636 0 0,-11 3-3666 0 0,-16 1 2626 0 0,-1 0-13645 0 0</inkml:trace>
  <inkml:trace contextRef="#ctx0" brushRef="#br2" timeOffset="20301.324">25161 125 9144 0 0,'0'-2'10'0'0,"0"1"4"0"0,0 1 0 0 0,0 0 0 0 0,-1 0 0 0 0,1 0 0 0 0,0-1 0 0 0,0 1 0 0 0,0 0 0 0 0,0 0 0 0 0,0 0 0 0 0,0-1 0 0 0,-1 1 0 0 0,1 0-1 0 0,0 0 1 0 0,0-1 0 0 0,0 1 0 0 0,0 0 0 0 0,0 0 0 0 0,0-1 0 0 0,0 1 0 0 0,0 0 0 0 0,0 0 0 0 0,0-1 0 0 0,0 1 0 0 0,0 0 0 0 0,0 0 0 0 0,0-1 0 0 0,1 1 0 0 0,-1 0 0 0 0,0 0 0 0 0,0-1 0 0 0,0 1 0 0 0,0 0 0 0 0,0 0 0 0 0,0 0 0 0 0,1-1 0 0 0,-1 1 0 0 0,0 0 0 0 0,0 0 0 0 0,0 0 0 0 0,1 0-1 0 0,-1 0 1 0 0,0-1 0 0 0,0 1 0 0 0,0 0 0 0 0,1 0 0 0 0,-1 0 0 0 0,0 0 0 0 0,0 0 0 0 0,1 0 0 0 0,-1 0 0 0 0,0 0 0 0 0,0 0 0 0 0,1 0 0 0 0,-1 0 0 0 0,0 0 0 0 0,0 0 0 0 0,1 0 0 0 0,-1 0 0 0 0,0 0 0 0 0,0 0 0 0 0,1 0 0 0 0,-1 0 0 0 0,0 0 0 0 0,0 0 0 0 0,0 0 0 0 0,1 0 0 0 0,-1 0 0 0 0,0 1-14 0 0,4 0 54 0 0,14 1-26 0 0,219 2 298 0 0,-216-2-326 0 0,0 0 1 0 0,1 0 0 0 0,0 1 0 0 0,-1 1 0 0 0,0 1 0 0 0,0 1 0 0 0,0 1 0 0 0,-1 1 0 0 0,9 4-1 0 0,-25-10 2 0 0,1-1 1 0 0,-1 1-1 0 0,0 0 0 0 0,0 0 1 0 0,0 0-1 0 0,0 0 1 0 0,0 1-1 0 0,0 0 1 0 0,0-1-1 0 0,-1 2 1 0 0,1-1-1 0 0,-1 0 0 0 0,0 1 1 0 0,0-1-1 0 0,0 1 1 0 0,-1 0-1 0 0,1 0 1 0 0,-1 0-1 0 0,0 0 1 0 0,0 0-1 0 0,0 1 0 0 0,-1-1 1 0 0,1 1-1 0 0,-1-1 1 0 0,0 1-1 0 0,-1-1 1 0 0,1 1-1 0 0,-1 0 1 0 0,0-1-1 0 0,0 3-2 0 0,-4 1 22 0 0,0 0 0 0 0,0-1 0 0 0,-1 0 0 0 0,0 0 0 0 0,-1 0 0 0 0,1 0 0 0 0,-1-1 0 0 0,-1 0 0 0 0,1 0-1 0 0,-1-1 1 0 0,0 1 0 0 0,0-1 0 0 0,-4 1-22 0 0,2 0 24 0 0,-1 0-1 0 0,-1-1 1 0 0,1 0-1 0 0,-1-1 1 0 0,0 0-1 0 0,0-1 1 0 0,0 0-1 0 0,0-1 1 0 0,-1 0-1 0 0,1 0 1 0 0,-6-1-24 0 0,-6-9 208 0 0,15 3-136 0 0,7 4 11 0 0,1 1-14 0 0,3-2 2 0 0,3-1-60 0 0,1 1 0 0 0,0 0 0 0 0,-1 0 0 0 0,1 0 0 0 0,0 1 0 0 0,1 0 0 0 0,-1 0 0 0 0,0 1 0 0 0,3-1-11 0 0,3 1 14 0 0,5-3 9 0 0,0 2-1 0 0,-1 0 1 0 0,1 1 0 0 0,0 1-1 0 0,0 0 1 0 0,0 1 0 0 0,-1 1-1 0 0,1 1 1 0 0,-1 1 0 0 0,0 0-1 0 0,0 1 1 0 0,14 8-23 0 0,-25-10 15 0 0,-1 0 0 0 0,1 1 0 0 0,-1 0 0 0 0,0-1 0 0 0,-1 2 1 0 0,1-1-1 0 0,-1 1 0 0 0,0-1 0 0 0,0 1 0 0 0,-1 0 0 0 0,0 1 0 0 0,0-1 0 0 0,0 1 0 0 0,-1-1 0 0 0,0 1 0 0 0,0 0 1 0 0,0-1-1 0 0,-1 1 0 0 0,0 0 0 0 0,-1 0 0 0 0,0 0 0 0 0,0 0 0 0 0,0 0 0 0 0,-1 0 0 0 0,0 0 0 0 0,0 0 1 0 0,-1 0-1 0 0,0 2-15 0 0,-1 0 21 0 0,0 0 1 0 0,0-1 0 0 0,0 1 0 0 0,-1-1 0 0 0,-1 0 0 0 0,0 0-1 0 0,0 0 1 0 0,0 0 0 0 0,-1-1 0 0 0,0 0 0 0 0,0 0 0 0 0,-1-1-1 0 0,0 0 1 0 0,0 0 0 0 0,0 0 0 0 0,-1-1 0 0 0,0 0-1 0 0,0-1 1 0 0,-7 4-22 0 0,-123 19 339 0 0,123-23-269 0 0,-1-2 0 0 0,1 0 0 0 0,0 0 0 0 0,-1-1 0 0 0,1-1 0 0 0,-1-1 0 0 0,1 0 0 0 0,-1-1 0 0 0,1-1 0 0 0,0 0 0 0 0,0-1 1 0 0,0 0-1 0 0,-1-2-70 0 0,15 6-21 0 0,-1-1 1 0 0,1 1-1 0 0,0-1 1 0 0,-1 1-1 0 0,1-1 1 0 0,0 1 0 0 0,0-1-1 0 0,0 0 1 0 0,-1 0-1 0 0,1 0 1 0 0,0 0 0 0 0,0 0-1 0 0,0 0 1 0 0,0 0-1 0 0,0 0 1 0 0,1 0-1 0 0,-1 0 1 0 0,0 0 0 0 0,0-1-1 0 0,1 1 1 0 0,-1 0-1 0 0,1-1 1 0 0,-1 1 0 0 0,1 0-1 0 0,-1-1 1 0 0,1 1-1 0 0,0 0 1 0 0,0-1-1 0 0,0 1 1 0 0,0-1 0 0 0,0 1-1 0 0,0-1 1 0 0,0 1-1 0 0,0 0 1 0 0,1-1 0 0 0,-1 1-1 0 0,0-1 1 0 0,1 1-1 0 0,-1 0 1 0 0,1-1-1 0 0,-1 1 1 0 0,1 0 0 0 0,0 0-1 0 0,0 0 1 0 0,0-1-1 0 0,-1 1 1 0 0,1 0 0 0 0,1 0 20 0 0,-1 0-9380 0 0</inkml:trace>
  <inkml:trace contextRef="#ctx0" brushRef="#br2" timeOffset="20560.041">26408 365 12960 0 0,'0'0'0'0'0,"1"1"0"0"0,2 2 0 0 0,0 1 328 0 0,-3 3 8 0 0,0 2-336 0 0,0 0 0 0 0,0-2 392 0 0,-3-3 8 0 0,3 0-400 0 0,0 1 0 0 0,-3 0 0 0 0,2-1 0 0 0,1 3 0 0 0,0 4 0 0 0,0-11-10824 0 0</inkml:trace>
  <inkml:trace contextRef="#ctx0" brushRef="#br2" timeOffset="21014.678">26682 391 9144 0 0,'0'42'189'0'0,"1"-24"48"0"0,0 1 1 0 0,-2 0-1 0 0,0-1 0 0 0,-1 1 1 0 0,-1-1-1 0 0,0 0 0 0 0,-4 10-237 0 0,-1 10 726 0 0,8-38-628 0 0,8-10 157 0 0,28-52-162 0 0,3 2 1 0 0,12-11-94 0 0,-37 52 73 0 0,1-1-1 0 0,2 2 1 0 0,0 0 0 0 0,0 1 0 0 0,2 0 0 0 0,0 2 0 0 0,1 0 0 0 0,0 2 0 0 0,1 0-1 0 0,1 1 1 0 0,0 1 0 0 0,17-6-73 0 0,-34 15 18 0 0,-1 0 1 0 0,1 1-1 0 0,-1-1 0 0 0,1 1 0 0 0,0 0 0 0 0,0 0 1 0 0,-1 0-1 0 0,1 1 0 0 0,0 0 0 0 0,0 0 1 0 0,0 0-1 0 0,-1 1 0 0 0,1-1 0 0 0,0 1 0 0 0,0 0 1 0 0,-1 0-1 0 0,1 1 0 0 0,0 0 0 0 0,-1-1 0 0 0,0 2 1 0 0,1-1-1 0 0,-1 0 0 0 0,0 1 0 0 0,0 0 0 0 0,0 0 1 0 0,1 1-19 0 0,5 11 76 0 0,0 1 1 0 0,-1 0 0 0 0,-1 0 0 0 0,0 0-1 0 0,-1 1 1 0 0,-1 0 0 0 0,1 9-77 0 0,4 5 75 0 0,-2 1-1 0 0,-1 1 1 0 0,-2-1 0 0 0,-1 1 0 0 0,-2 0 0 0 0,-1 1-1 0 0,-1-1 1 0 0,-2 0 0 0 0,-2 0 0 0 0,-1 0 0 0 0,-1 1-75 0 0,-15 35 352 0 0,18-56-289 0 0,-1-3-232 0 0,2 1 1 0 0,-1-1-1 0 0,1 0 1 0 0,1 1 0 0 0,0-1-1 0 0,1 0 1 0 0,-1 1-1 0 0,2-1 1 0 0,0 0-1 0 0,0 1 169 0 0,0-7-9786 0 0</inkml:trace>
  <inkml:trace contextRef="#ctx0" brushRef="#br3" timeOffset="29934.177">9664 8790 5416 0 0,'0'0'136'0'0,"0"0"18"0"0,0 0 78 0 0,0 0 62 0 0,0 0 130 0 0,0 0-27 0 0,0 0-234 0 0,0 0-43 0 0,0 0 65 0 0,0 6 424 0 0,0 30 339 0 0,0-10-238 0 0,0-3 2 0 0,2-10-292 0 0,11 13 300 0 0,-12 12 300 0 0,-1-7-352 0 0,0-2-324 0 0,0-1-104 0 0,0 13 82 0 0,0-16-84 0 0,0 11 66 0 0,1-14-91 0 0,6 14 47 0 0,0-3-75 0 0,-1 11 45 0 0,-4-19-70 0 0,-1 5 48 0 0,4-8-62 0 0,3 10 68 0 0,-3-10-61 0 0,4 9 69 0 0,-1-8-62 0 0,0 7 72 0 0,-1-11-65 0 0,-1 7 45 0 0,3 26 148 0 0,-6-20-209 0 0,-1 14 39 0 0,-3-18-56 0 0,1 4 30 0 0,0 9-3 0 0,1-31-65 0 0,7 17 8 0 0,3 3 16 0 0,-9 10 79 0 0,2-23-121 0 0,4 3 33 0 0,-2 28 60 0 0,-5 6-5 0 0,2-35-99 0 0,5 11 20 0 0,-5-8-22 0 0,-3 5 23 0 0,-7 17 9 0 0,6-32-35 0 0,1 23 3 0 0,0 7 22 0 0,0-18-22 0 0,-1 11 20 0 0,-2-4-25 0 0,-3 15 24 0 0,5-13-24 0 0,1-4-36 0 0,-1-21 36 0 0,-3 9 0 0 0,2 13 10 0 0,2 1-18 0 0,-4 11 22 0 0,-3-14-20 0 0,-1 10 20 0 0,-2 32 101 0 0,6-37-102 0 0,-20 125 162 0 0,-14 9 150 0 0,27-23-151 0 0,10-115-183 0 0,-2 1 1 0 0,-1-1-1 0 0,-2-1 1 0 0,-2 7-52 0 0,-6 27 84 0 0,3-10-11 0 0,-7 57 62 0 0,7 61 52 0 0,-7 40-75 0 0,7-32-24 0 0,14-112-45 0 0,-12 61 86 0 0,12 23 56 0 0,-16-32-67 0 0,4 32 15 0 0,4-41-54 0 0,3 66 23 0 0,2-44-84 0 0,18-47 52 0 0,-15-49 38 0 0,-3-31 17 0 0,1-21-6 0 0,-5-179 76 0 0,-35-147-14 0 0,10 148-135 0 0,14 117-36 0 0,3 0 0 0 0,3-1 0 0 0,4-1 0 0 0,3 1 0 0 0,7-49-10 0 0,27-176 0 0 0,-14 152 0 0 0,23 8 7 0 0,53-90 26 0 0,-28 53-15 0 0,-30 55-4 0 0,-3-39 2 0 0,-29 105-16 0 0,7-37 0 0 0,-8-28 0 0 0,-3-152 0 0 0,-10 130 0 0 0,6-72 0 0 0,-4-82 0 0 0,5 120 0 0 0,7-98 0 0 0,-4 223 0 0 0,2 0 0 0 0,8-40 0 0 0,21-148 0 0 0,-16-36 0 0 0,-21-78 0 0 0,6 293 0 0 0,-20-482 0 0 0,8 436 0 0 0,-18-195 0 0 0,23 199 0 0 0,-9-90 0 0 0,9-5 0 0 0,5-4 0 0 0,4-234 0 0 0,5-137 0 0 0,-7 425 0 0 0,-5-34 0 0 0,-23-191 0 0 0,0 119 0 0 0,-16-102 0 0 0,3 123 0 0 0,17 7 0 0 0,17 175 0 0 0,-82-348 0 0 0,3 71 0 0 0,49 178 0 0 0,7 29 8 0 0,16 48 18 0 0,14 77-26 0 0,0 0 0 0 0,-1 0 0 0 0,1 0 1 0 0,0 0-1 0 0,-1 0 0 0 0,1 0 1 0 0,0 0-1 0 0,-1-1 0 0 0,1 1 0 0 0,-1 0 1 0 0,1 0-1 0 0,0 0 0 0 0,-1 1 1 0 0,1-1-1 0 0,-1 0 0 0 0,1 0 0 0 0,0 0 1 0 0,-1 0-1 0 0,1 0 0 0 0,0 0 1 0 0,-1 0-1 0 0,1 1 0 0 0,-1-1 1 0 0,1 0-1 0 0,0 0 0 0 0,0 1 0 0 0,-1-1 1 0 0,1 0-1 0 0,0 0 0 0 0,-1 1 1 0 0,1-1-1 0 0,0 0 0 0 0,0 1 0 0 0,0-1 1 0 0,-1 0-1 0 0,1 1 0 0 0,0-1 1 0 0,0 0-1 0 0,0 1 0 0 0,0-1 0 0 0,0 0 1 0 0,-1 1-1 0 0,1-1 0 0 0,0 1 1 0 0,0-1-1 0 0,0 1 0 0 0,-3 6 48 0 0,2-4-3221 0 0,0-2-12460 0 0</inkml:trace>
  <inkml:trace contextRef="#ctx0" brushRef="#br3" timeOffset="34050.557">9370 12962 6632 0 0,'6'-10'124'0'0,"-6"9"-142"0"0,11-5 492 0 0,20 6 400 0 0,-21 7-623 0 0,6 27 134 0 0,-1 1 1 0 0,-2 1-1 0 0,-1 0 0 0 0,-2 0 1 0 0,-1 6-386 0 0,28 103 1376 0 0,-28-88-739 0 0,-2-1 0 0 0,-3 1 1 0 0,-3 31-638 0 0,-28 162 1384 0 0,27-105-264 0 0,3-82-15 0 0,5-64-243 0 0,-13-86-276 0 0,-3 1-1 0 0,-19-83-585 0 0,4 31 329 0 0,2 20-198 0 0,10 60 50 0 0,1-1-1 0 0,2-29-180 0 0,-18-308 654 0 0,19 278-288 0 0,7 117-306 0 0,14 18 132 0 0,8 50-151 0 0,-2 1 0 0 0,-4 1 0 0 0,-2 0 0 0 0,-1 23-41 0 0,1 3 116 0 0,26 85-116 0 0,28 123 74 0 0,-66-292-70 0 0,1 0 1 0 0,-2 0-1 0 0,0-1 1 0 0,0 1-1 0 0,-1 0 1 0 0,0 0-1 0 0,-1 0 1 0 0,0 0-1 0 0,-1 0 1 0 0,0 2-5 0 0,0-8-197 0 0,-1 5 486 0 0,-1-4-3085 0 0,4-5-10770 0 0</inkml:trace>
  <inkml:trace contextRef="#ctx0" brushRef="#br3" timeOffset="35517.702">9945 13422 5520 0 0,'0'0'68'0'0,"0"0"-1"0"0,0 0 1 0 0,0 1 0 0 0,0-1-1 0 0,0 0 1 0 0,0 0 0 0 0,0 1 0 0 0,0-1-1 0 0,0 0 1 0 0,0 0 0 0 0,0 1 0 0 0,0-1-1 0 0,0 0 1 0 0,0 0 0 0 0,0 1 0 0 0,0-1-1 0 0,0 0 1 0 0,0 0 0 0 0,1 0-1 0 0,-1 1 1 0 0,0-1 0 0 0,0 0 0 0 0,0 0-1 0 0,0 0 1 0 0,0 1 0 0 0,1-1 0 0 0,-1 0-1 0 0,0 0 1 0 0,0 0 0 0 0,0 0 0 0 0,1 0-1 0 0,-1 0 1 0 0,0 1 0 0 0,0-1-1 0 0,0 0 1 0 0,1 0 0 0 0,-1 0 0 0 0,0 0-1 0 0,0 0 1 0 0,1 0 0 0 0,-1 0 0 0 0,0 0-1 0 0,0 0 1 0 0,1 0 0 0 0,-1 0-1 0 0,0 0 1 0 0,0 0 0 0 0,0 0 0 0 0,1 0-1 0 0,-1 0 1 0 0,0 0 0 0 0,0 0 0 0 0,1 0-1 0 0,-1-1 1 0 0,0 1 0 0 0,0 0-68 0 0,-8 14 165 0 0,3 15-98 0 0,1 0-1 0 0,2 0 0 0 0,0 0 1 0 0,3 14-67 0 0,6 32 80 0 0,-3-1 2177 0 0,10-95-1404 0 0,86-158 263 0 0,-88 160-997 0 0,0 0 0 0 0,2 1 0 0 0,0 1 0 0 0,1 0 1 0 0,0 1-1 0 0,2 1 0 0 0,-1 0 0 0 0,2 2 0 0 0,0-1 0 0 0,2 2-119 0 0,5-6 154 0 0,-17 12-65 0 0,1 0-1 0 0,0 0 1 0 0,0 1-1 0 0,0 0 1 0 0,1 1-1 0 0,0 0 1 0 0,-1 0 0 0 0,5 0-89 0 0,-11 4 23 0 0,-1 1 0 0 0,1-1 1 0 0,-1 1-1 0 0,1 0 1 0 0,-1-1-1 0 0,0 1 0 0 0,1 1 1 0 0,-1-1-1 0 0,0 0 1 0 0,0 0-1 0 0,0 1 0 0 0,0-1 1 0 0,0 1-1 0 0,0 0 1 0 0,-1 0-1 0 0,1-1 0 0 0,0 1 1 0 0,-1 0-1 0 0,1 0 1 0 0,-1 1-1 0 0,0-1 0 0 0,0 0 1 0 0,0 0-1 0 0,0 1 1 0 0,0-1-1 0 0,0 0 0 0 0,-1 1 1 0 0,1-1-1 0 0,-1 1-23 0 0,33 119 224 0 0,-29-106-200 0 0,-1 0 0 0 0,0 1 0 0 0,-2-1 0 0 0,0 1 0 0 0,0 0-1 0 0,-2-1 1 0 0,0 1 0 0 0,-1 0 0 0 0,-1-1 0 0 0,0 0 0 0 0,-1 0 0 0 0,-1 1-24 0 0,4-14 9 0 0,-15 18 152 0 0,12-20 314 0 0,-4 1-3015 0 0,7-2-8466 0 0</inkml:trace>
  <inkml:trace contextRef="#ctx0" brushRef="#br3" timeOffset="36165.305">10587 13663 1496 0 0,'52'-27'1639'0'0,"-50"26"-1334"0"0,2-1-143 0 0,0 0 0 0 0,0 1 0 0 0,0-1 0 0 0,1 1 0 0 0,-1 0 0 0 0,0 0 0 0 0,1 1 1 0 0,-1-1-1 0 0,1 1 0 0 0,-1 0 0 0 0,1 0 0 0 0,-1 0 0 0 0,1 1 0 0 0,1 0-162 0 0,2 1 116 0 0,-1 1-1 0 0,0 0 1 0 0,0 0-1 0 0,-1 1 0 0 0,1 0 1 0 0,-1 0-1 0 0,1 1 1 0 0,-1-1-1 0 0,-1 1 1 0 0,1 1-1 0 0,-1-1 1 0 0,0 1-1 0 0,0 0 0 0 0,0 0 1 0 0,-1 0-1 0 0,0 1 1 0 0,0 0-116 0 0,-2 0 94 0 0,0 1 0 0 0,-1 0 0 0 0,0-1 0 0 0,0 1 0 0 0,-1 0 0 0 0,1 0 0 0 0,-2 0 0 0 0,1-1 0 0 0,-1 1 0 0 0,-1 0 0 0 0,1 0 0 0 0,-1-1 0 0 0,0 1 0 0 0,-1-1 0 0 0,0 0 0 0 0,0 0 0 0 0,-1 0 0 0 0,0 0 0 0 0,0 0 0 0 0,0-1 0 0 0,-1 0 0 0 0,0 0 0 0 0,0 0 0 0 0,-1 0 0 0 0,1-1 0 0 0,-1 0 0 0 0,0 0 0 0 0,-6 3-94 0 0,9-5 39 0 0,0-1 0 0 0,-1 0 0 0 0,1 1 1 0 0,-1-1-1 0 0,1-1 0 0 0,-1 1 0 0 0,1 0 1 0 0,-1-1-1 0 0,0 0 0 0 0,0 0 1 0 0,0 0-1 0 0,0 0 0 0 0,0-1 0 0 0,0 1 1 0 0,1-1-1 0 0,-1 0 0 0 0,0 0 0 0 0,-2-1-39 0 0,2 1 28 0 0,0-1-1 0 0,0 0 0 0 0,0 0 1 0 0,1 0-1 0 0,-1 0 0 0 0,0-1 0 0 0,1 1 1 0 0,-1-1-1 0 0,1 0 0 0 0,0 0 1 0 0,0 0-1 0 0,0-1 0 0 0,0 1 1 0 0,0-1-1 0 0,0 0 0 0 0,0 0 0 0 0,1 0 1 0 0,-1 0-1 0 0,1 0 0 0 0,0 0 1 0 0,-1-2-28 0 0,-1-4 4 0 0,0 1 37 0 0,-1-1 0 0 0,1 1 0 0 0,1-1 1 0 0,-1 0-1 0 0,2-1 0 0 0,-1 1 0 0 0,1 0 0 0 0,1-1 0 0 0,0 1 0 0 0,0-1 0 0 0,1 1 0 0 0,0-9-41 0 0,2 9 55 0 0,0 1 1 0 0,0-1-1 0 0,1 1 1 0 0,0 0-1 0 0,1 0 0 0 0,0 0 1 0 0,0 0-1 0 0,0 0 0 0 0,1 1 1 0 0,0 0-1 0 0,1 0 1 0 0,0 0-1 0 0,0 1 0 0 0,0 0 1 0 0,1 0-1 0 0,0 0 0 0 0,0 1 1 0 0,0 0-1 0 0,1 0 1 0 0,-1 1-1 0 0,1 0 0 0 0,0 1 1 0 0,0-1-1 0 0,1 1 1 0 0,-1 1-1 0 0,6-1-55 0 0,39-11-1636 0 0,-48 12-6857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6106-606D-4F4C-A218-6298B51889B3}"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FD708-1A19-46FC-A719-07312E89E7C5}" type="slidenum">
              <a:rPr lang="en-US" smtClean="0"/>
              <a:t>‹#›</a:t>
            </a:fld>
            <a:endParaRPr lang="en-US"/>
          </a:p>
        </p:txBody>
      </p:sp>
    </p:spTree>
    <p:extLst>
      <p:ext uri="{BB962C8B-B14F-4D97-AF65-F5344CB8AC3E}">
        <p14:creationId xmlns:p14="http://schemas.microsoft.com/office/powerpoint/2010/main" val="257179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 question is a lot of code this week.</a:t>
            </a:r>
            <a:br>
              <a:rPr lang="en-US" dirty="0"/>
            </a:br>
            <a:r>
              <a:rPr lang="en-US" dirty="0"/>
              <a:t>Last problem is “in the real world” – looks like a lot; there’s a good amount of writing, but probably not as much as it looks at first glance.</a:t>
            </a:r>
          </a:p>
        </p:txBody>
      </p:sp>
      <p:sp>
        <p:nvSpPr>
          <p:cNvPr id="4" name="Slide Number Placeholder 3"/>
          <p:cNvSpPr>
            <a:spLocks noGrp="1"/>
          </p:cNvSpPr>
          <p:nvPr>
            <p:ph type="sldNum" sz="quarter" idx="5"/>
          </p:nvPr>
        </p:nvSpPr>
        <p:spPr/>
        <p:txBody>
          <a:bodyPr/>
          <a:lstStyle/>
          <a:p>
            <a:fld id="{B43590DD-E92E-46DB-B014-285D4671C5F1}" type="slidenum">
              <a:rPr lang="en-US" smtClean="0"/>
              <a:t>2</a:t>
            </a:fld>
            <a:endParaRPr lang="en-US"/>
          </a:p>
        </p:txBody>
      </p:sp>
    </p:spTree>
    <p:extLst>
      <p:ext uri="{BB962C8B-B14F-4D97-AF65-F5344CB8AC3E}">
        <p14:creationId xmlns:p14="http://schemas.microsoft.com/office/powerpoint/2010/main" val="82074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usual to write |V| = n and |E| = m, though sometimes we’ll abuse notation and just use V and E.</a:t>
            </a:r>
          </a:p>
        </p:txBody>
      </p:sp>
      <p:sp>
        <p:nvSpPr>
          <p:cNvPr id="4" name="Slide Number Placeholder 3"/>
          <p:cNvSpPr>
            <a:spLocks noGrp="1"/>
          </p:cNvSpPr>
          <p:nvPr>
            <p:ph type="sldNum" sz="quarter" idx="10"/>
          </p:nvPr>
        </p:nvSpPr>
        <p:spPr/>
        <p:txBody>
          <a:bodyPr/>
          <a:lstStyle/>
          <a:p>
            <a:fld id="{93B336D0-BB87-4158-9DDA-BA914A234D18}" type="slidenum">
              <a:rPr lang="en-US" smtClean="0"/>
              <a:t>23</a:t>
            </a:fld>
            <a:endParaRPr lang="en-US"/>
          </a:p>
        </p:txBody>
      </p:sp>
    </p:spTree>
    <p:extLst>
      <p:ext uri="{BB962C8B-B14F-4D97-AF65-F5344CB8AC3E}">
        <p14:creationId xmlns:p14="http://schemas.microsoft.com/office/powerpoint/2010/main" val="102110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5135149-88FD-4AA0-8BE5-76B8300964C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03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05135149-88FD-4AA0-8BE5-76B8300964CD}" type="datetimeFigureOut">
              <a:rPr lang="en-US" smtClean="0"/>
              <a:t>1/12/2024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04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05135149-88FD-4AA0-8BE5-76B8300964CD}" type="datetimeFigureOut">
              <a:rPr lang="en-US" smtClean="0"/>
              <a:t>1/12/2024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206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7008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135149-88FD-4AA0-8BE5-76B8300964C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397800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05135149-88FD-4AA0-8BE5-76B8300964CD}" type="datetimeFigureOut">
              <a:rPr lang="en-US" smtClean="0"/>
              <a:t>1/12/2024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F4A190B-903A-46ED-AD52-16C435530C3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5704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05135149-88FD-4AA0-8BE5-76B8300964CD}"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A190B-903A-46ED-AD52-16C435530C3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526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135149-88FD-4AA0-8BE5-76B8300964CD}"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124209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135149-88FD-4AA0-8BE5-76B8300964CD}"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827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135149-88FD-4AA0-8BE5-76B8300964C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6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35149-88FD-4AA0-8BE5-76B8300964CD}"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233966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135149-88FD-4AA0-8BE5-76B8300964CD}"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6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5135149-88FD-4AA0-8BE5-76B8300964CD}" type="datetimeFigureOut">
              <a:rPr lang="en-US" smtClean="0"/>
              <a:t>1/12/2024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F4A190B-903A-46ED-AD52-16C435530C3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798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ourses.cs.washington.edu/courses/cse417/24wi/resources/373blackboxe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0.png"/><Relationship Id="rId7" Type="http://schemas.openxmlformats.org/officeDocument/2006/relationships/image" Target="../media/image1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24.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50.png"/><Relationship Id="rId7" Type="http://schemas.openxmlformats.org/officeDocument/2006/relationships/image" Target="../media/image25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23.png"/><Relationship Id="rId4" Type="http://schemas.openxmlformats.org/officeDocument/2006/relationships/image" Target="../media/image220.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962E-B2E1-418E-983B-F5463842ABF6}"/>
              </a:ext>
            </a:extLst>
          </p:cNvPr>
          <p:cNvSpPr>
            <a:spLocks noGrp="1"/>
          </p:cNvSpPr>
          <p:nvPr>
            <p:ph type="ctrTitle"/>
          </p:nvPr>
        </p:nvSpPr>
        <p:spPr/>
        <p:txBody>
          <a:bodyPr/>
          <a:lstStyle/>
          <a:p>
            <a:r>
              <a:rPr lang="en-US" dirty="0"/>
              <a:t>Running Times, BFS</a:t>
            </a:r>
          </a:p>
        </p:txBody>
      </p:sp>
      <p:sp>
        <p:nvSpPr>
          <p:cNvPr id="3" name="Subtitle 2">
            <a:extLst>
              <a:ext uri="{FF2B5EF4-FFF2-40B4-BE49-F238E27FC236}">
                <a16:creationId xmlns:a16="http://schemas.microsoft.com/office/drawing/2014/main" id="{95B8A5A5-BE59-4240-9E15-454D080BB36D}"/>
              </a:ext>
            </a:extLst>
          </p:cNvPr>
          <p:cNvSpPr>
            <a:spLocks noGrp="1"/>
          </p:cNvSpPr>
          <p:nvPr>
            <p:ph type="subTitle" idx="1"/>
          </p:nvPr>
        </p:nvSpPr>
        <p:spPr/>
        <p:txBody>
          <a:bodyPr/>
          <a:lstStyle/>
          <a:p>
            <a:r>
              <a:rPr lang="en-US" dirty="0"/>
              <a:t>CSE 417 Winter 24</a:t>
            </a:r>
          </a:p>
          <a:p>
            <a:r>
              <a:rPr lang="en-US" dirty="0"/>
              <a:t>Lecture 5</a:t>
            </a:r>
          </a:p>
        </p:txBody>
      </p:sp>
    </p:spTree>
    <p:extLst>
      <p:ext uri="{BB962C8B-B14F-4D97-AF65-F5344CB8AC3E}">
        <p14:creationId xmlns:p14="http://schemas.microsoft.com/office/powerpoint/2010/main" val="121890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D4E1-7863-42C8-B9EB-78D59B2BFDC3}"/>
              </a:ext>
            </a:extLst>
          </p:cNvPr>
          <p:cNvSpPr>
            <a:spLocks noGrp="1"/>
          </p:cNvSpPr>
          <p:nvPr>
            <p:ph type="title"/>
          </p:nvPr>
        </p:nvSpPr>
        <p:spPr/>
        <p:txBody>
          <a:bodyPr/>
          <a:lstStyle/>
          <a:p>
            <a:r>
              <a:rPr lang="en-US" dirty="0"/>
              <a:t>What don’t we care about?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C5E444-6A04-4E95-8882-A0777C07DFF1}"/>
                  </a:ext>
                </a:extLst>
              </p:cNvPr>
              <p:cNvSpPr>
                <a:spLocks noGrp="1"/>
              </p:cNvSpPr>
              <p:nvPr>
                <p:ph idx="1"/>
              </p:nvPr>
            </p:nvSpPr>
            <p:spPr/>
            <p:txBody>
              <a:bodyPr/>
              <a:lstStyle/>
              <a:p>
                <a:r>
                  <a:rPr lang="en-US" dirty="0"/>
                  <a:t>Ignore lower-order terms.</a:t>
                </a:r>
              </a:p>
              <a:p>
                <a:r>
                  <a:rPr lang="en-US" dirty="0"/>
                  <a:t>If there’s a </a:t>
                </a:r>
                <a14:m>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0" smtClean="0">
                        <a:latin typeface="Cambria Math" panose="02040503050406030204" pitchFamily="18" charset="0"/>
                      </a:rPr>
                      <m:t> </m:t>
                    </m:r>
                  </m:oMath>
                </a14:m>
                <a:r>
                  <a:rPr lang="en-US" dirty="0"/>
                  <a:t>that’s more important than </a:t>
                </a:r>
                <a14:m>
                  <m:oMath xmlns:m="http://schemas.openxmlformats.org/officeDocument/2006/math">
                    <m:r>
                      <a:rPr lang="en-US" b="0" i="1" smtClean="0">
                        <a:latin typeface="Cambria Math" panose="02040503050406030204" pitchFamily="18" charset="0"/>
                      </a:rPr>
                      <m:t>10</m:t>
                    </m:r>
                    <m:r>
                      <a:rPr lang="en-US" b="0" i="1" smtClean="0">
                        <a:latin typeface="Cambria Math" panose="02040503050406030204" pitchFamily="18" charset="0"/>
                      </a:rPr>
                      <m:t>𝑛</m:t>
                    </m:r>
                  </m:oMath>
                </a14:m>
                <a:r>
                  <a:rPr lang="en-US" dirty="0"/>
                  <a:t> for very large </a:t>
                </a:r>
                <a14:m>
                  <m:oMath xmlns:m="http://schemas.openxmlformats.org/officeDocument/2006/math">
                    <m:r>
                      <a:rPr lang="en-US" b="0" i="1" smtClean="0">
                        <a:latin typeface="Cambria Math" panose="02040503050406030204" pitchFamily="18" charset="0"/>
                      </a:rPr>
                      <m:t>𝑛</m:t>
                    </m:r>
                  </m:oMath>
                </a14:m>
                <a:endParaRPr lang="en-US" dirty="0"/>
              </a:p>
              <a:p>
                <a:endParaRPr lang="en-US" dirty="0"/>
              </a:p>
              <a:p>
                <a:r>
                  <a:rPr lang="en-US" dirty="0"/>
                  <a:t>Ignore constant factors.</a:t>
                </a:r>
              </a:p>
              <a:p>
                <a:r>
                  <a:rPr lang="en-US" dirty="0"/>
                  <a:t>We can’t see them clearly with the java code.</a:t>
                </a:r>
              </a:p>
              <a:p>
                <a:endParaRPr lang="en-US" dirty="0"/>
              </a:p>
              <a:p>
                <a:r>
                  <a:rPr lang="en-US" dirty="0"/>
                  <a:t>Ignore small inputs.</a:t>
                </a:r>
              </a:p>
              <a:p>
                <a:r>
                  <a:rPr lang="en-US" dirty="0"/>
                  <a:t>Small enough and it happens in the blink of an eye anyway…</a:t>
                </a:r>
              </a:p>
            </p:txBody>
          </p:sp>
        </mc:Choice>
        <mc:Fallback xmlns="">
          <p:sp>
            <p:nvSpPr>
              <p:cNvPr id="3" name="Content Placeholder 2">
                <a:extLst>
                  <a:ext uri="{FF2B5EF4-FFF2-40B4-BE49-F238E27FC236}">
                    <a16:creationId xmlns:a16="http://schemas.microsoft.com/office/drawing/2014/main" id="{A6C5E444-6A04-4E95-8882-A0777C07DFF1}"/>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6663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6755-532E-495F-B409-6657E0460549}"/>
              </a:ext>
            </a:extLst>
          </p:cNvPr>
          <p:cNvSpPr>
            <a:spLocks noGrp="1"/>
          </p:cNvSpPr>
          <p:nvPr>
            <p:ph type="title"/>
          </p:nvPr>
        </p:nvSpPr>
        <p:spPr/>
        <p:txBody>
          <a:bodyPr/>
          <a:lstStyle/>
          <a:p>
            <a:r>
              <a:rPr lang="en-US" dirty="0"/>
              <a:t>Big-O isn’t perfect!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6CBFD-97E1-4188-BCA9-BCC285F8FB44}"/>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=1,000,000,000,000,000,000,000</m:t>
                    </m:r>
                    <m:r>
                      <a:rPr lang="en-US" b="0" i="1" smtClean="0">
                        <a:latin typeface="Cambria Math" panose="02040503050406030204" pitchFamily="18" charset="0"/>
                      </a:rPr>
                      <m:t>𝑛</m:t>
                    </m:r>
                  </m:oMath>
                </a14:m>
                <a:r>
                  <a:rPr lang="en-US" dirty="0"/>
                  <a:t> is slower than </a:t>
                </a:r>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for “practical” sizes of </a:t>
                </a:r>
                <a14:m>
                  <m:oMath xmlns:m="http://schemas.openxmlformats.org/officeDocument/2006/math">
                    <m:r>
                      <a:rPr lang="en-US" b="0" i="1" smtClean="0">
                        <a:latin typeface="Cambria Math" panose="02040503050406030204" pitchFamily="18" charset="0"/>
                      </a:rPr>
                      <m:t>𝑛</m:t>
                    </m:r>
                  </m:oMath>
                </a14:m>
                <a:r>
                  <a:rPr lang="en-US" dirty="0"/>
                  <a:t>.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says treat </a:t>
                </a:r>
                <a14:m>
                  <m:oMath xmlns:m="http://schemas.openxmlformats.org/officeDocument/2006/math">
                    <m:r>
                      <a:rPr lang="en-US" b="0" i="1" smtClean="0">
                        <a:latin typeface="Cambria Math" panose="02040503050406030204" pitchFamily="18" charset="0"/>
                      </a:rPr>
                      <m:t>𝑓</m:t>
                    </m:r>
                  </m:oMath>
                </a14:m>
                <a:r>
                  <a:rPr lang="en-US" dirty="0"/>
                  <a:t> as faster)</a:t>
                </a:r>
              </a:p>
              <a:p>
                <a:pPr marL="0" indent="0">
                  <a:buNone/>
                </a:pPr>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and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m:t>
                    </m:r>
                    <m:r>
                      <a:rPr lang="en-US" b="0" i="1" smtClean="0">
                        <a:latin typeface="Cambria Math" panose="02040503050406030204" pitchFamily="18" charset="0"/>
                      </a:rPr>
                      <m:t>𝑛</m:t>
                    </m:r>
                  </m:oMath>
                </a14:m>
                <a:r>
                  <a:rPr lang="en-US" dirty="0"/>
                  <a:t> aren’t the same for practical purposes.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treat them identically.</a:t>
                </a:r>
              </a:p>
              <a:p>
                <a:endParaRPr lang="en-US" dirty="0"/>
              </a:p>
            </p:txBody>
          </p:sp>
        </mc:Choice>
        <mc:Fallback xmlns="">
          <p:sp>
            <p:nvSpPr>
              <p:cNvPr id="3" name="Content Placeholder 2">
                <a:extLst>
                  <a:ext uri="{FF2B5EF4-FFF2-40B4-BE49-F238E27FC236}">
                    <a16:creationId xmlns:a16="http://schemas.microsoft.com/office/drawing/2014/main" id="{C046CBFD-97E1-4188-BCA9-BCC285F8FB44}"/>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247157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C447-5B5C-4147-B67B-69F640A7C4F7}"/>
              </a:ext>
            </a:extLst>
          </p:cNvPr>
          <p:cNvSpPr>
            <a:spLocks noGrp="1"/>
          </p:cNvSpPr>
          <p:nvPr>
            <p:ph type="title"/>
          </p:nvPr>
        </p:nvSpPr>
        <p:spPr/>
        <p:txBody>
          <a:bodyPr/>
          <a:lstStyle/>
          <a:p>
            <a:r>
              <a:rPr lang="en-US" dirty="0"/>
              <a:t>Polynomial vs. Exponential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32B4B0-E08A-442A-925B-644348F83C34}"/>
                  </a:ext>
                </a:extLst>
              </p:cNvPr>
              <p:cNvSpPr>
                <a:spLocks noGrp="1"/>
              </p:cNvSpPr>
              <p:nvPr>
                <p:ph idx="1"/>
              </p:nvPr>
            </p:nvSpPr>
            <p:spPr/>
            <p:txBody>
              <a:bodyPr/>
              <a:lstStyle/>
              <a:p>
                <a:r>
                  <a:rPr lang="en-US" dirty="0"/>
                  <a:t>We’ll say an algorithm is “efficient” if it runs in </a:t>
                </a:r>
                <a:r>
                  <a:rPr lang="en-US" b="1" dirty="0"/>
                  <a:t>polynomial time</a:t>
                </a:r>
              </a:p>
              <a:p>
                <a:endParaRPr lang="en-US" dirty="0"/>
              </a:p>
              <a:p>
                <a:endParaRPr lang="en-US" dirty="0"/>
              </a:p>
              <a:p>
                <a:endParaRPr lang="en-US" dirty="0"/>
              </a:p>
              <a:p>
                <a:endParaRPr lang="en-US" dirty="0"/>
              </a:p>
              <a:p>
                <a:r>
                  <a:rPr lang="en-US" dirty="0"/>
                  <a:t>Sorting algorithms (e.g. the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a14:m>
                <a:r>
                  <a:rPr lang="en-US" dirty="0"/>
                  <a:t> ones) – polynomial time.</a:t>
                </a:r>
              </a:p>
              <a:p>
                <a:r>
                  <a:rPr lang="en-US" dirty="0"/>
                  <a:t>Graph algorithms from 373 – polynomial time </a:t>
                </a:r>
              </a:p>
            </p:txBody>
          </p:sp>
        </mc:Choice>
        <mc:Fallback xmlns="">
          <p:sp>
            <p:nvSpPr>
              <p:cNvPr id="3" name="Content Placeholder 2">
                <a:extLst>
                  <a:ext uri="{FF2B5EF4-FFF2-40B4-BE49-F238E27FC236}">
                    <a16:creationId xmlns:a16="http://schemas.microsoft.com/office/drawing/2014/main" id="{8032B4B0-E08A-442A-925B-644348F83C3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63FF029-F007-4F24-A483-CE7D03451BDC}"/>
              </a:ext>
            </a:extLst>
          </p:cNvPr>
          <p:cNvGrpSpPr/>
          <p:nvPr/>
        </p:nvGrpSpPr>
        <p:grpSpPr>
          <a:xfrm>
            <a:off x="1570876" y="2496561"/>
            <a:ext cx="9237798"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D2C0D30-E346-426D-9224-617D7153CA3C}"/>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We say an algorithm runs in polynomial time if on an input of size </a:t>
                  </a:r>
                  <a14:m>
                    <m:oMath xmlns:m="http://schemas.openxmlformats.org/officeDocument/2006/math">
                      <m:r>
                        <a:rPr lang="en-US" sz="2400" b="0" i="1" smtClean="0">
                          <a:latin typeface="Cambria Math" panose="02040503050406030204" pitchFamily="18" charset="0"/>
                          <a:cs typeface="Segoe UI Semibold" panose="020B0702040204020203" pitchFamily="34" charset="0"/>
                        </a:rPr>
                        <m:t>𝑛</m:t>
                      </m:r>
                      <m:r>
                        <a:rPr lang="en-US" sz="2400" b="0" i="1" smtClean="0">
                          <a:latin typeface="Cambria Math" panose="02040503050406030204" pitchFamily="18" charset="0"/>
                          <a:cs typeface="Segoe UI Semibold" panose="020B0702040204020203" pitchFamily="34" charset="0"/>
                        </a:rPr>
                        <m:t>, </m:t>
                      </m:r>
                    </m:oMath>
                  </a14:m>
                  <a:r>
                    <a:rPr lang="en-US" sz="2400" dirty="0">
                      <a:latin typeface="Segoe UI Semibold" panose="020B0702040204020203" pitchFamily="34" charset="0"/>
                      <a:cs typeface="Segoe UI Semibold" panose="020B0702040204020203" pitchFamily="34" charset="0"/>
                    </a:rPr>
                    <a:t>the algorithm runs in time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oMath>
                  </a14:m>
                  <a:r>
                    <a:rPr lang="en-US" sz="2400" dirty="0">
                      <a:latin typeface="Segoe UI Semibold" panose="020B0702040204020203" pitchFamily="34" charset="0"/>
                      <a:cs typeface="Segoe UI Semibold" panose="020B0702040204020203" pitchFamily="34" charset="0"/>
                    </a:rPr>
                    <a:t> for some constant </a:t>
                  </a:r>
                  <a14:m>
                    <m:oMath xmlns:m="http://schemas.openxmlformats.org/officeDocument/2006/math">
                      <m:r>
                        <a:rPr lang="en-US" sz="2400" b="0" i="1" smtClean="0">
                          <a:latin typeface="Cambria Math" panose="02040503050406030204" pitchFamily="18" charset="0"/>
                        </a:rPr>
                        <m:t>𝑐</m:t>
                      </m:r>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AD2C0D30-E346-426D-9224-617D7153CA3C}"/>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5270724-00B7-43EB-816E-A0A7AD7C9802}"/>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Polynomial Time</a:t>
              </a:r>
            </a:p>
          </p:txBody>
        </p:sp>
      </p:grpSp>
    </p:spTree>
    <p:extLst>
      <p:ext uri="{BB962C8B-B14F-4D97-AF65-F5344CB8AC3E}">
        <p14:creationId xmlns:p14="http://schemas.microsoft.com/office/powerpoint/2010/main" val="48160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EBA6-6451-4892-B7D7-F98BCCC7C2DF}"/>
              </a:ext>
            </a:extLst>
          </p:cNvPr>
          <p:cNvSpPr>
            <a:spLocks noGrp="1"/>
          </p:cNvSpPr>
          <p:nvPr>
            <p:ph type="title"/>
          </p:nvPr>
        </p:nvSpPr>
        <p:spPr/>
        <p:txBody>
          <a:bodyPr/>
          <a:lstStyle/>
          <a:p>
            <a:r>
              <a:rPr lang="en-US" dirty="0"/>
              <a:t>Why Polynomial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458C93-F97E-462C-A81C-105CBB8BAB7A}"/>
                  </a:ext>
                </a:extLst>
              </p:cNvPr>
              <p:cNvSpPr>
                <a:spLocks noGrp="1"/>
              </p:cNvSpPr>
              <p:nvPr>
                <p:ph idx="1"/>
              </p:nvPr>
            </p:nvSpPr>
            <p:spPr/>
            <p:txBody>
              <a:bodyPr/>
              <a:lstStyle/>
              <a:p>
                <a:r>
                  <a:rPr lang="en-US" dirty="0"/>
                  <a:t>Most “in-practice efficient” algorithms are polynomial time, and most polynomial time algorithms </a:t>
                </a:r>
                <a:r>
                  <a:rPr lang="en-US" b="1" dirty="0"/>
                  <a:t>can be made</a:t>
                </a:r>
                <a:r>
                  <a:rPr lang="en-US" dirty="0"/>
                  <a:t> “in-practice efficient.”</a:t>
                </a:r>
              </a:p>
              <a:p>
                <a:pPr lvl="1"/>
                <a:r>
                  <a:rPr lang="en-US" dirty="0"/>
                  <a:t>Not all of them! But a good number.</a:t>
                </a:r>
              </a:p>
              <a:p>
                <a:r>
                  <a:rPr lang="en-US" dirty="0"/>
                  <a:t>It’s an easy definition to state and check.</a:t>
                </a:r>
              </a:p>
              <a:p>
                <a:r>
                  <a:rPr lang="en-US" dirty="0"/>
                  <a:t>It’s easy to work with (a polynomial time algorithm, run on the output of a polynomial time algorithm is overall a polynomial time algorithm).</a:t>
                </a:r>
              </a:p>
              <a:p>
                <a:pPr lvl="1"/>
                <a:r>
                  <a:rPr lang="en-US" dirty="0"/>
                  <a:t>e.g. you can find a minimum spanning tree, then sort the edges. The overall running time is polynomial.</a:t>
                </a:r>
              </a:p>
              <a:p>
                <a:pPr lvl="1"/>
                <a:r>
                  <a:rPr lang="en-US" sz="2800" dirty="0"/>
                  <a:t>It lets us focus on the big-issues.</a:t>
                </a:r>
              </a:p>
              <a:p>
                <a:pPr lvl="1"/>
                <a:r>
                  <a:rPr lang="en-US" dirty="0"/>
                  <a:t>Thinking carefully about data structures might get us from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e>
                    </m:d>
                  </m:oMath>
                </a14:m>
                <a:r>
                  <a:rPr lang="en-US" dirty="0"/>
                  <a:t> to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r>
                      <a:rPr lang="en-US" b="0" i="0"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𝑛</m:t>
                        </m:r>
                      </m:e>
                    </m:d>
                  </m:oMath>
                </a14:m>
                <a:r>
                  <a:rPr lang="en-US" dirty="0"/>
                  <a:t> to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but we don’t waste time doing the second one. </a:t>
                </a:r>
              </a:p>
            </p:txBody>
          </p:sp>
        </mc:Choice>
        <mc:Fallback xmlns="">
          <p:sp>
            <p:nvSpPr>
              <p:cNvPr id="3" name="Content Placeholder 2">
                <a:extLst>
                  <a:ext uri="{FF2B5EF4-FFF2-40B4-BE49-F238E27FC236}">
                    <a16:creationId xmlns:a16="http://schemas.microsoft.com/office/drawing/2014/main" id="{B7458C93-F97E-462C-A81C-105CBB8BAB7A}"/>
                  </a:ext>
                </a:extLst>
              </p:cNvPr>
              <p:cNvSpPr>
                <a:spLocks noGrp="1" noRot="1" noChangeAspect="1" noMove="1" noResize="1" noEditPoints="1" noAdjustHandles="1" noChangeArrowheads="1" noChangeShapeType="1" noTextEdit="1"/>
              </p:cNvSpPr>
              <p:nvPr>
                <p:ph idx="1"/>
              </p:nvPr>
            </p:nvSpPr>
            <p:spPr>
              <a:blipFill>
                <a:blip r:embed="rId2"/>
                <a:stretch>
                  <a:fillRect l="-708" t="-2138" r="-1797" b="-377"/>
                </a:stretch>
              </a:blipFill>
            </p:spPr>
            <p:txBody>
              <a:bodyPr/>
              <a:lstStyle/>
              <a:p>
                <a:r>
                  <a:rPr lang="en-US">
                    <a:noFill/>
                  </a:rPr>
                  <a:t> </a:t>
                </a:r>
              </a:p>
            </p:txBody>
          </p:sp>
        </mc:Fallback>
      </mc:AlternateContent>
    </p:spTree>
    <p:extLst>
      <p:ext uri="{BB962C8B-B14F-4D97-AF65-F5344CB8AC3E}">
        <p14:creationId xmlns:p14="http://schemas.microsoft.com/office/powerpoint/2010/main" val="12692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083-B541-4A07-895D-43767439BED3}"/>
              </a:ext>
            </a:extLst>
          </p:cNvPr>
          <p:cNvSpPr>
            <a:spLocks noGrp="1"/>
          </p:cNvSpPr>
          <p:nvPr>
            <p:ph type="title"/>
          </p:nvPr>
        </p:nvSpPr>
        <p:spPr/>
        <p:txBody>
          <a:bodyPr/>
          <a:lstStyle/>
          <a:p>
            <a:r>
              <a:rPr lang="en-US" dirty="0"/>
              <a:t>Polynomial vs. Exponential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FC66CE-D167-48FE-BE1C-1B6784E30961}"/>
                  </a:ext>
                </a:extLst>
              </p:cNvPr>
              <p:cNvSpPr>
                <a:spLocks noGrp="1"/>
              </p:cNvSpPr>
              <p:nvPr>
                <p:ph idx="1"/>
              </p:nvPr>
            </p:nvSpPr>
            <p:spPr/>
            <p:txBody>
              <a:bodyPr/>
              <a:lstStyle/>
              <a:p>
                <a:r>
                  <a:rPr lang="en-US" dirty="0"/>
                  <a:t>If you have an algorithm that takes exactly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microseconds, how large of an </a:t>
                </a:r>
                <a14:m>
                  <m:oMath xmlns:m="http://schemas.openxmlformats.org/officeDocument/2006/math">
                    <m:r>
                      <a:rPr lang="en-US" b="0" i="1" smtClean="0">
                        <a:latin typeface="Cambria Math" panose="02040503050406030204" pitchFamily="18" charset="0"/>
                      </a:rPr>
                      <m:t>𝑛</m:t>
                    </m:r>
                  </m:oMath>
                </a14:m>
                <a:r>
                  <a:rPr lang="en-US" dirty="0"/>
                  <a:t> can you handle in the given time?</a:t>
                </a:r>
              </a:p>
            </p:txBody>
          </p:sp>
        </mc:Choice>
        <mc:Fallback xmlns="">
          <p:sp>
            <p:nvSpPr>
              <p:cNvPr id="3" name="Content Placeholder 2">
                <a:extLst>
                  <a:ext uri="{FF2B5EF4-FFF2-40B4-BE49-F238E27FC236}">
                    <a16:creationId xmlns:a16="http://schemas.microsoft.com/office/drawing/2014/main" id="{1EFC66CE-D167-48FE-BE1C-1B6784E3096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1026" name="Picture 2" descr="https://i.stack.imgur.com/DZiN6.png">
            <a:extLst>
              <a:ext uri="{FF2B5EF4-FFF2-40B4-BE49-F238E27FC236}">
                <a16:creationId xmlns:a16="http://schemas.microsoft.com/office/drawing/2014/main" id="{9D4CE8EC-E9F2-4372-B708-11AD257DE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47" y="2341985"/>
            <a:ext cx="11080551" cy="446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0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083-B541-4A07-895D-43767439BED3}"/>
              </a:ext>
            </a:extLst>
          </p:cNvPr>
          <p:cNvSpPr>
            <a:spLocks noGrp="1"/>
          </p:cNvSpPr>
          <p:nvPr>
            <p:ph type="title"/>
          </p:nvPr>
        </p:nvSpPr>
        <p:spPr/>
        <p:txBody>
          <a:bodyPr/>
          <a:lstStyle/>
          <a:p>
            <a:r>
              <a:rPr lang="en-US" dirty="0"/>
              <a:t>Polynomial vs. Exponential</a:t>
            </a:r>
          </a:p>
        </p:txBody>
      </p:sp>
      <p:sp>
        <p:nvSpPr>
          <p:cNvPr id="3" name="Content Placeholder 2">
            <a:extLst>
              <a:ext uri="{FF2B5EF4-FFF2-40B4-BE49-F238E27FC236}">
                <a16:creationId xmlns:a16="http://schemas.microsoft.com/office/drawing/2014/main" id="{1EFC66CE-D167-48FE-BE1C-1B6784E30961}"/>
              </a:ext>
            </a:extLst>
          </p:cNvPr>
          <p:cNvSpPr>
            <a:spLocks noGrp="1"/>
          </p:cNvSpPr>
          <p:nvPr>
            <p:ph idx="1"/>
          </p:nvPr>
        </p:nvSpPr>
        <p:spPr/>
        <p:txBody>
          <a:bodyPr/>
          <a:lstStyle/>
          <a:p>
            <a:r>
              <a:rPr lang="en-US" dirty="0"/>
              <a:t>For polynomial time, throwing (a lot) more time/compute power can make a significant difference. For exponential (or worse) time, the improvement is minimal.</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8DB74E0-37E0-423D-B308-0F1C73C3BC6B}"/>
                  </a:ext>
                </a:extLst>
              </p:cNvPr>
              <p:cNvGraphicFramePr>
                <a:graphicFrameLocks noGrp="1"/>
              </p:cNvGraphicFramePr>
              <p:nvPr>
                <p:extLst>
                  <p:ext uri="{D42A27DB-BD31-4B8C-83A1-F6EECF244321}">
                    <p14:modId xmlns:p14="http://schemas.microsoft.com/office/powerpoint/2010/main" val="3158110423"/>
                  </p:ext>
                </p:extLst>
              </p:nvPr>
            </p:nvGraphicFramePr>
            <p:xfrm>
              <a:off x="1812730" y="3192278"/>
              <a:ext cx="8127999" cy="148850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90387922"/>
                        </a:ext>
                      </a:extLst>
                    </a:gridCol>
                    <a:gridCol w="2709333">
                      <a:extLst>
                        <a:ext uri="{9D8B030D-6E8A-4147-A177-3AD203B41FA5}">
                          <a16:colId xmlns:a16="http://schemas.microsoft.com/office/drawing/2014/main" val="2457003152"/>
                        </a:ext>
                      </a:extLst>
                    </a:gridCol>
                    <a:gridCol w="2709333">
                      <a:extLst>
                        <a:ext uri="{9D8B030D-6E8A-4147-A177-3AD203B41FA5}">
                          <a16:colId xmlns:a16="http://schemas.microsoft.com/office/drawing/2014/main" val="1488527556"/>
                        </a:ext>
                      </a:extLst>
                    </a:gridCol>
                  </a:tblGrid>
                  <a:tr h="370840">
                    <a:tc>
                      <a:txBody>
                        <a:bodyPr/>
                        <a:lstStyle/>
                        <a:p>
                          <a:r>
                            <a:rPr lang="en-US" dirty="0"/>
                            <a:t>Running Time</a:t>
                          </a:r>
                        </a:p>
                      </a:txBody>
                      <a:tcPr/>
                    </a:tc>
                    <a:tc>
                      <a:txBody>
                        <a:bodyPr/>
                        <a:lstStyle/>
                        <a:p>
                          <a:r>
                            <a:rPr lang="en-US" dirty="0"/>
                            <a:t>Handle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oMath>
                          </a14:m>
                          <a:r>
                            <a:rPr lang="en-US" dirty="0"/>
                            <a:t>…</a:t>
                          </a:r>
                        </a:p>
                      </a:txBody>
                      <a:tcPr/>
                    </a:tc>
                    <a:tc>
                      <a:txBody>
                        <a:bodyPr/>
                        <a:lstStyle/>
                        <a:p>
                          <a:r>
                            <a:rPr lang="en-US" dirty="0"/>
                            <a:t>Twice as fast processor</a:t>
                          </a:r>
                        </a:p>
                      </a:txBody>
                      <a:tcPr/>
                    </a:tc>
                    <a:extLst>
                      <a:ext uri="{0D108BD9-81ED-4DB2-BD59-A6C34878D82A}">
                        <a16:rowId xmlns:a16="http://schemas.microsoft.com/office/drawing/2014/main" val="238329812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⋅2</m:t>
                                </m:r>
                              </m:oMath>
                            </m:oMathPara>
                          </a14:m>
                          <a:endParaRPr lang="en-US" dirty="0"/>
                        </a:p>
                      </a:txBody>
                      <a:tcPr/>
                    </a:tc>
                    <a:extLst>
                      <a:ext uri="{0D108BD9-81ED-4DB2-BD59-A6C34878D82A}">
                        <a16:rowId xmlns:a16="http://schemas.microsoft.com/office/drawing/2014/main" val="245201180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100</m:t>
                                </m:r>
                              </m:oMath>
                            </m:oMathPara>
                          </a14:m>
                          <a:endParaRPr lang="en-US" dirty="0"/>
                        </a:p>
                      </a:txBody>
                      <a:tcPr/>
                    </a:tc>
                    <a:tc>
                      <a:txBody>
                        <a:bodyPr/>
                        <a:lstStyle/>
                        <a:p>
                          <a:r>
                            <a:rPr lang="en-US" dirty="0"/>
                            <a:t> </a:t>
                          </a:r>
                          <a14:m>
                            <m:oMath xmlns:m="http://schemas.openxmlformats.org/officeDocument/2006/math">
                              <m:r>
                                <a:rPr lang="en-US" b="0" i="1" smtClean="0">
                                  <a:latin typeface="Cambria Math" panose="02040503050406030204" pitchFamily="18" charset="0"/>
                                </a:rPr>
                                <m:t>100⋅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1/3</m:t>
                                  </m:r>
                                </m:sup>
                              </m:sSup>
                            </m:oMath>
                          </a14:m>
                          <a:r>
                            <a:rPr lang="en-US" dirty="0"/>
                            <a:t> </a:t>
                          </a:r>
                          <a14:m>
                            <m:oMath xmlns:m="http://schemas.openxmlformats.org/officeDocument/2006/math">
                              <m:r>
                                <a:rPr lang="en-US" b="0" i="1" dirty="0" smtClean="0">
                                  <a:latin typeface="Cambria Math" panose="02040503050406030204" pitchFamily="18" charset="0"/>
                                </a:rPr>
                                <m:t>≈126</m:t>
                              </m:r>
                            </m:oMath>
                          </a14:m>
                          <a:endParaRPr lang="en-US" dirty="0"/>
                        </a:p>
                      </a:txBody>
                      <a:tcPr/>
                    </a:tc>
                    <a:extLst>
                      <a:ext uri="{0D108BD9-81ED-4DB2-BD59-A6C34878D82A}">
                        <a16:rowId xmlns:a16="http://schemas.microsoft.com/office/drawing/2014/main" val="375345286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19</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19+1=20</m:t>
                                </m:r>
                              </m:oMath>
                            </m:oMathPara>
                          </a14:m>
                          <a:endParaRPr lang="en-US" dirty="0"/>
                        </a:p>
                      </a:txBody>
                      <a:tcPr/>
                    </a:tc>
                    <a:extLst>
                      <a:ext uri="{0D108BD9-81ED-4DB2-BD59-A6C34878D82A}">
                        <a16:rowId xmlns:a16="http://schemas.microsoft.com/office/drawing/2014/main" val="2212912882"/>
                      </a:ext>
                    </a:extLst>
                  </a:tr>
                </a:tbl>
              </a:graphicData>
            </a:graphic>
          </p:graphicFrame>
        </mc:Choice>
        <mc:Fallback xmlns="">
          <p:graphicFrame>
            <p:nvGraphicFramePr>
              <p:cNvPr id="4" name="Table 3">
                <a:extLst>
                  <a:ext uri="{FF2B5EF4-FFF2-40B4-BE49-F238E27FC236}">
                    <a16:creationId xmlns:a16="http://schemas.microsoft.com/office/drawing/2014/main" id="{28DB74E0-37E0-423D-B308-0F1C73C3BC6B}"/>
                  </a:ext>
                </a:extLst>
              </p:cNvPr>
              <p:cNvGraphicFramePr>
                <a:graphicFrameLocks noGrp="1"/>
              </p:cNvGraphicFramePr>
              <p:nvPr>
                <p:extLst>
                  <p:ext uri="{D42A27DB-BD31-4B8C-83A1-F6EECF244321}">
                    <p14:modId xmlns:p14="http://schemas.microsoft.com/office/powerpoint/2010/main" val="3158110423"/>
                  </p:ext>
                </p:extLst>
              </p:nvPr>
            </p:nvGraphicFramePr>
            <p:xfrm>
              <a:off x="1812730" y="3192278"/>
              <a:ext cx="8127999" cy="148850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90387922"/>
                        </a:ext>
                      </a:extLst>
                    </a:gridCol>
                    <a:gridCol w="2709333">
                      <a:extLst>
                        <a:ext uri="{9D8B030D-6E8A-4147-A177-3AD203B41FA5}">
                          <a16:colId xmlns:a16="http://schemas.microsoft.com/office/drawing/2014/main" val="2457003152"/>
                        </a:ext>
                      </a:extLst>
                    </a:gridCol>
                    <a:gridCol w="2709333">
                      <a:extLst>
                        <a:ext uri="{9D8B030D-6E8A-4147-A177-3AD203B41FA5}">
                          <a16:colId xmlns:a16="http://schemas.microsoft.com/office/drawing/2014/main" val="1488527556"/>
                        </a:ext>
                      </a:extLst>
                    </a:gridCol>
                  </a:tblGrid>
                  <a:tr h="370840">
                    <a:tc>
                      <a:txBody>
                        <a:bodyPr/>
                        <a:lstStyle/>
                        <a:p>
                          <a:r>
                            <a:rPr lang="en-US" dirty="0"/>
                            <a:t>Running Time</a:t>
                          </a:r>
                        </a:p>
                      </a:txBody>
                      <a:tcPr/>
                    </a:tc>
                    <a:tc>
                      <a:txBody>
                        <a:bodyPr/>
                        <a:lstStyle/>
                        <a:p>
                          <a:endParaRPr lang="en-US"/>
                        </a:p>
                      </a:txBody>
                      <a:tcPr>
                        <a:blipFill>
                          <a:blip r:embed="rId2"/>
                          <a:stretch>
                            <a:fillRect l="-100450" t="-8197" r="-101126" b="-314754"/>
                          </a:stretch>
                        </a:blipFill>
                      </a:tcPr>
                    </a:tc>
                    <a:tc>
                      <a:txBody>
                        <a:bodyPr/>
                        <a:lstStyle/>
                        <a:p>
                          <a:r>
                            <a:rPr lang="en-US" dirty="0"/>
                            <a:t>Twice as fast processor</a:t>
                          </a:r>
                        </a:p>
                      </a:txBody>
                      <a:tcPr/>
                    </a:tc>
                    <a:extLst>
                      <a:ext uri="{0D108BD9-81ED-4DB2-BD59-A6C34878D82A}">
                        <a16:rowId xmlns:a16="http://schemas.microsoft.com/office/drawing/2014/main" val="2383298128"/>
                      </a:ext>
                    </a:extLst>
                  </a:tr>
                  <a:tr h="370840">
                    <a:tc>
                      <a:txBody>
                        <a:bodyPr/>
                        <a:lstStyle/>
                        <a:p>
                          <a:endParaRPr lang="en-US"/>
                        </a:p>
                      </a:txBody>
                      <a:tcPr>
                        <a:blipFill>
                          <a:blip r:embed="rId2"/>
                          <a:stretch>
                            <a:fillRect l="-225" t="-108197" r="-200674" b="-214754"/>
                          </a:stretch>
                        </a:blipFill>
                      </a:tcPr>
                    </a:tc>
                    <a:tc>
                      <a:txBody>
                        <a:bodyPr/>
                        <a:lstStyle/>
                        <a:p>
                          <a:endParaRPr lang="en-US"/>
                        </a:p>
                      </a:txBody>
                      <a:tcPr>
                        <a:blipFill>
                          <a:blip r:embed="rId2"/>
                          <a:stretch>
                            <a:fillRect l="-100450" t="-108197" r="-101126" b="-214754"/>
                          </a:stretch>
                        </a:blipFill>
                      </a:tcPr>
                    </a:tc>
                    <a:tc>
                      <a:txBody>
                        <a:bodyPr/>
                        <a:lstStyle/>
                        <a:p>
                          <a:endParaRPr lang="en-US"/>
                        </a:p>
                      </a:txBody>
                      <a:tcPr>
                        <a:blipFill>
                          <a:blip r:embed="rId2"/>
                          <a:stretch>
                            <a:fillRect l="-200000" t="-108197" r="-899" b="-214754"/>
                          </a:stretch>
                        </a:blipFill>
                      </a:tcPr>
                    </a:tc>
                    <a:extLst>
                      <a:ext uri="{0D108BD9-81ED-4DB2-BD59-A6C34878D82A}">
                        <a16:rowId xmlns:a16="http://schemas.microsoft.com/office/drawing/2014/main" val="2452011806"/>
                      </a:ext>
                    </a:extLst>
                  </a:tr>
                  <a:tr h="375984">
                    <a:tc>
                      <a:txBody>
                        <a:bodyPr/>
                        <a:lstStyle/>
                        <a:p>
                          <a:endParaRPr lang="en-US"/>
                        </a:p>
                      </a:txBody>
                      <a:tcPr>
                        <a:blipFill>
                          <a:blip r:embed="rId2"/>
                          <a:stretch>
                            <a:fillRect l="-225" t="-204839" r="-200674" b="-111290"/>
                          </a:stretch>
                        </a:blipFill>
                      </a:tcPr>
                    </a:tc>
                    <a:tc>
                      <a:txBody>
                        <a:bodyPr/>
                        <a:lstStyle/>
                        <a:p>
                          <a:endParaRPr lang="en-US"/>
                        </a:p>
                      </a:txBody>
                      <a:tcPr>
                        <a:blipFill>
                          <a:blip r:embed="rId2"/>
                          <a:stretch>
                            <a:fillRect l="-100450" t="-204839" r="-101126" b="-111290"/>
                          </a:stretch>
                        </a:blipFill>
                      </a:tcPr>
                    </a:tc>
                    <a:tc>
                      <a:txBody>
                        <a:bodyPr/>
                        <a:lstStyle/>
                        <a:p>
                          <a:endParaRPr lang="en-US"/>
                        </a:p>
                      </a:txBody>
                      <a:tcPr>
                        <a:blipFill>
                          <a:blip r:embed="rId2"/>
                          <a:stretch>
                            <a:fillRect l="-200000" t="-204839" r="-899" b="-111290"/>
                          </a:stretch>
                        </a:blipFill>
                      </a:tcPr>
                    </a:tc>
                    <a:extLst>
                      <a:ext uri="{0D108BD9-81ED-4DB2-BD59-A6C34878D82A}">
                        <a16:rowId xmlns:a16="http://schemas.microsoft.com/office/drawing/2014/main" val="3753452869"/>
                      </a:ext>
                    </a:extLst>
                  </a:tr>
                  <a:tr h="370840">
                    <a:tc>
                      <a:txBody>
                        <a:bodyPr/>
                        <a:lstStyle/>
                        <a:p>
                          <a:endParaRPr lang="en-US"/>
                        </a:p>
                      </a:txBody>
                      <a:tcPr>
                        <a:blipFill>
                          <a:blip r:embed="rId2"/>
                          <a:stretch>
                            <a:fillRect l="-225" t="-309836" r="-200674" b="-13115"/>
                          </a:stretch>
                        </a:blipFill>
                      </a:tcPr>
                    </a:tc>
                    <a:tc>
                      <a:txBody>
                        <a:bodyPr/>
                        <a:lstStyle/>
                        <a:p>
                          <a:endParaRPr lang="en-US"/>
                        </a:p>
                      </a:txBody>
                      <a:tcPr>
                        <a:blipFill>
                          <a:blip r:embed="rId2"/>
                          <a:stretch>
                            <a:fillRect l="-100450" t="-309836" r="-101126" b="-13115"/>
                          </a:stretch>
                        </a:blipFill>
                      </a:tcPr>
                    </a:tc>
                    <a:tc>
                      <a:txBody>
                        <a:bodyPr/>
                        <a:lstStyle/>
                        <a:p>
                          <a:endParaRPr lang="en-US"/>
                        </a:p>
                      </a:txBody>
                      <a:tcPr>
                        <a:blipFill>
                          <a:blip r:embed="rId2"/>
                          <a:stretch>
                            <a:fillRect l="-200000" t="-309836" r="-899" b="-13115"/>
                          </a:stretch>
                        </a:blipFill>
                      </a:tcPr>
                    </a:tc>
                    <a:extLst>
                      <a:ext uri="{0D108BD9-81ED-4DB2-BD59-A6C34878D82A}">
                        <a16:rowId xmlns:a16="http://schemas.microsoft.com/office/drawing/2014/main" val="2212912882"/>
                      </a:ext>
                    </a:extLst>
                  </a:tr>
                </a:tbl>
              </a:graphicData>
            </a:graphic>
          </p:graphicFrame>
        </mc:Fallback>
      </mc:AlternateContent>
    </p:spTree>
    <p:extLst>
      <p:ext uri="{BB962C8B-B14F-4D97-AF65-F5344CB8AC3E}">
        <p14:creationId xmlns:p14="http://schemas.microsoft.com/office/powerpoint/2010/main" val="1249346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1C99-77C8-4AB4-BA0B-F16B27124012}"/>
              </a:ext>
            </a:extLst>
          </p:cNvPr>
          <p:cNvSpPr>
            <a:spLocks noGrp="1"/>
          </p:cNvSpPr>
          <p:nvPr>
            <p:ph type="title"/>
          </p:nvPr>
        </p:nvSpPr>
        <p:spPr/>
        <p:txBody>
          <a:bodyPr/>
          <a:lstStyle/>
          <a:p>
            <a:r>
              <a:rPr lang="en-US" dirty="0"/>
              <a:t>Polynomial Time isn’t perfect.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C2CE9B-B95E-46F8-8E20-0B12C803377A}"/>
                  </a:ext>
                </a:extLst>
              </p:cNvPr>
              <p:cNvSpPr>
                <a:spLocks noGrp="1"/>
              </p:cNvSpPr>
              <p:nvPr>
                <p:ph idx="1"/>
              </p:nvPr>
            </p:nvSpPr>
            <p:spPr/>
            <p:txBody>
              <a:bodyPr>
                <a:normAutofit/>
              </a:bodyPr>
              <a:lstStyle/>
              <a:p>
                <a:r>
                  <a:rPr lang="en-US" dirty="0"/>
                  <a:t>It has all the problems big-O had.</a:t>
                </a:r>
              </a:p>
              <a:p>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10000</m:t>
                        </m:r>
                      </m:sup>
                    </m:sSup>
                  </m:oMath>
                </a14:m>
                <a:r>
                  <a:rPr lang="en-US" dirty="0"/>
                  <a:t> is polynomial-time.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1.0000000001</m:t>
                        </m:r>
                      </m:e>
                      <m:sup>
                        <m:r>
                          <a:rPr lang="en-US" i="1">
                            <a:latin typeface="Cambria Math" panose="02040503050406030204" pitchFamily="18" charset="0"/>
                          </a:rPr>
                          <m:t>𝑛</m:t>
                        </m:r>
                      </m:sup>
                    </m:sSup>
                  </m:oMath>
                </a14:m>
                <a:r>
                  <a:rPr lang="en-US" dirty="0"/>
                  <a:t> is not. You’d rather run a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algorithm.</a:t>
                </a:r>
              </a:p>
              <a:p>
                <a:endParaRPr lang="en-US" dirty="0"/>
              </a:p>
              <a:p>
                <a:r>
                  <a:rPr lang="en-US" dirty="0"/>
                  <a:t>Just like big-O, it’s still useful, and we can handle the edge-cases as they arise. </a:t>
                </a:r>
              </a:p>
            </p:txBody>
          </p:sp>
        </mc:Choice>
        <mc:Fallback xmlns="">
          <p:sp>
            <p:nvSpPr>
              <p:cNvPr id="3" name="Content Placeholder 2">
                <a:extLst>
                  <a:ext uri="{FF2B5EF4-FFF2-40B4-BE49-F238E27FC236}">
                    <a16:creationId xmlns:a16="http://schemas.microsoft.com/office/drawing/2014/main" id="{D8C2CE9B-B95E-46F8-8E20-0B12C803377A}"/>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40903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5C1B-6DE0-41E5-947A-D3109BF3DB99}"/>
              </a:ext>
            </a:extLst>
          </p:cNvPr>
          <p:cNvSpPr>
            <a:spLocks noGrp="1"/>
          </p:cNvSpPr>
          <p:nvPr>
            <p:ph type="title"/>
          </p:nvPr>
        </p:nvSpPr>
        <p:spPr/>
        <p:txBody>
          <a:bodyPr/>
          <a:lstStyle/>
          <a:p>
            <a:r>
              <a:rPr lang="en-US" dirty="0"/>
              <a:t>Tools for running time analysis</a:t>
            </a:r>
          </a:p>
        </p:txBody>
      </p:sp>
      <p:sp>
        <p:nvSpPr>
          <p:cNvPr id="3" name="Content Placeholder 2">
            <a:extLst>
              <a:ext uri="{FF2B5EF4-FFF2-40B4-BE49-F238E27FC236}">
                <a16:creationId xmlns:a16="http://schemas.microsoft.com/office/drawing/2014/main" id="{3FE883A0-17FD-47C7-BFC4-6F6ADB93793C}"/>
              </a:ext>
            </a:extLst>
          </p:cNvPr>
          <p:cNvSpPr>
            <a:spLocks noGrp="1"/>
          </p:cNvSpPr>
          <p:nvPr>
            <p:ph idx="1"/>
          </p:nvPr>
        </p:nvSpPr>
        <p:spPr/>
        <p:txBody>
          <a:bodyPr/>
          <a:lstStyle/>
          <a:p>
            <a:r>
              <a:rPr lang="en-US" dirty="0"/>
              <a:t>Recurrences</a:t>
            </a:r>
          </a:p>
          <a:p>
            <a:pPr lvl="1"/>
            <a:r>
              <a:rPr lang="en-US" dirty="0"/>
              <a:t>Solved with Master Theorem, tree method, or unrolling</a:t>
            </a:r>
          </a:p>
          <a:p>
            <a:r>
              <a:rPr lang="en-US" dirty="0"/>
              <a:t>Facts from 373</a:t>
            </a:r>
          </a:p>
          <a:p>
            <a:pPr lvl="1"/>
            <a:r>
              <a:rPr lang="en-US" dirty="0"/>
              <a:t>Known running times of data structures from that course– just use those as facts.</a:t>
            </a:r>
          </a:p>
          <a:p>
            <a:pPr lvl="1"/>
            <a:r>
              <a:rPr lang="en-US" dirty="0"/>
              <a:t>We have a reference for you on the </a:t>
            </a:r>
            <a:r>
              <a:rPr lang="en-US" dirty="0">
                <a:hlinkClick r:id="rId2"/>
              </a:rPr>
              <a:t>webpage</a:t>
            </a:r>
            <a:endParaRPr lang="en-US" dirty="0"/>
          </a:p>
          <a:p>
            <a:r>
              <a:rPr lang="en-US" dirty="0"/>
              <a:t>Style of analysis you did in 373</a:t>
            </a:r>
          </a:p>
          <a:p>
            <a:pPr lvl="1"/>
            <a:r>
              <a:rPr lang="en-US" dirty="0"/>
              <a:t>How many iterations do loops need, and what’s the running time of each?</a:t>
            </a:r>
          </a:p>
          <a:p>
            <a:pPr lvl="1"/>
            <a:r>
              <a:rPr lang="en-US" dirty="0"/>
              <a:t>Occasionally, summations to answer those questions. </a:t>
            </a:r>
          </a:p>
        </p:txBody>
      </p:sp>
    </p:spTree>
    <p:extLst>
      <p:ext uri="{BB962C8B-B14F-4D97-AF65-F5344CB8AC3E}">
        <p14:creationId xmlns:p14="http://schemas.microsoft.com/office/powerpoint/2010/main" val="670203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0922-8424-48C7-91CE-BA07D1624641}"/>
              </a:ext>
            </a:extLst>
          </p:cNvPr>
          <p:cNvSpPr>
            <a:spLocks noGrp="1"/>
          </p:cNvSpPr>
          <p:nvPr>
            <p:ph type="title"/>
          </p:nvPr>
        </p:nvSpPr>
        <p:spPr/>
        <p:txBody>
          <a:bodyPr/>
          <a:lstStyle/>
          <a:p>
            <a:r>
              <a:rPr lang="en-US" dirty="0"/>
              <a:t>Be Careful with hash tables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3A4110-B38C-42D7-A4E0-9A06E76A27FF}"/>
                  </a:ext>
                </a:extLst>
              </p:cNvPr>
              <p:cNvSpPr>
                <a:spLocks noGrp="1"/>
              </p:cNvSpPr>
              <p:nvPr>
                <p:ph idx="1"/>
              </p:nvPr>
            </p:nvSpPr>
            <p:spPr/>
            <p:txBody>
              <a:bodyPr/>
              <a:lstStyle/>
              <a:p>
                <a:r>
                  <a:rPr lang="en-US" dirty="0"/>
                  <a:t>In-practice hash tables are amazing --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for every dictionary operation.</a:t>
                </a:r>
              </a:p>
              <a:p>
                <a:r>
                  <a:rPr lang="en-US" dirty="0"/>
                  <a:t>But what about in-theory? In the worst-case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operations are possible. </a:t>
                </a:r>
              </a:p>
              <a:p>
                <a:r>
                  <a:rPr lang="en-US" dirty="0"/>
                  <a:t>Only use a dictionary if you can be sure you’ll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operations. </a:t>
                </a:r>
              </a:p>
              <a:p>
                <a:r>
                  <a:rPr lang="en-US" dirty="0"/>
                  <a:t>Usually the way we accomplish that is by assuming our input comes to us numbered.</a:t>
                </a:r>
              </a:p>
              <a:p>
                <a:r>
                  <a:rPr lang="en-US" dirty="0"/>
                  <a:t>E.g. our riders and horses were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a:p>
                <a:r>
                  <a:rPr lang="en-US" dirty="0"/>
                  <a:t>And for graphs are vertices are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t>
                </a:r>
              </a:p>
            </p:txBody>
          </p:sp>
        </mc:Choice>
        <mc:Fallback xmlns="">
          <p:sp>
            <p:nvSpPr>
              <p:cNvPr id="3" name="Content Placeholder 2">
                <a:extLst>
                  <a:ext uri="{FF2B5EF4-FFF2-40B4-BE49-F238E27FC236}">
                    <a16:creationId xmlns:a16="http://schemas.microsoft.com/office/drawing/2014/main" id="{F13A4110-B38C-42D7-A4E0-9A06E76A27FF}"/>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09721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C158-2D00-4D1F-BA17-418EB9234845}"/>
              </a:ext>
            </a:extLst>
          </p:cNvPr>
          <p:cNvSpPr>
            <a:spLocks noGrp="1"/>
          </p:cNvSpPr>
          <p:nvPr>
            <p:ph type="title"/>
          </p:nvPr>
        </p:nvSpPr>
        <p:spPr/>
        <p:txBody>
          <a:bodyPr/>
          <a:lstStyle/>
          <a:p>
            <a:r>
              <a:rPr lang="en-US" dirty="0"/>
              <a:t>Graphs</a:t>
            </a:r>
          </a:p>
        </p:txBody>
      </p:sp>
      <p:sp>
        <p:nvSpPr>
          <p:cNvPr id="4" name="Text Placeholder 3">
            <a:extLst>
              <a:ext uri="{FF2B5EF4-FFF2-40B4-BE49-F238E27FC236}">
                <a16:creationId xmlns:a16="http://schemas.microsoft.com/office/drawing/2014/main" id="{3D4FB8F9-7FFF-4BAF-8A38-7519CF1974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0272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74CC-A07F-4F21-B729-7CBC5A5AE693}"/>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C8815E9-2462-4E2C-BBAC-12F9EC18DFCA}"/>
              </a:ext>
            </a:extLst>
          </p:cNvPr>
          <p:cNvSpPr>
            <a:spLocks noGrp="1"/>
          </p:cNvSpPr>
          <p:nvPr>
            <p:ph idx="1"/>
          </p:nvPr>
        </p:nvSpPr>
        <p:spPr/>
        <p:txBody>
          <a:bodyPr>
            <a:normAutofit lnSpcReduction="10000"/>
          </a:bodyPr>
          <a:lstStyle/>
          <a:p>
            <a:r>
              <a:rPr lang="en-US" dirty="0"/>
              <a:t>HW1 is out!</a:t>
            </a:r>
          </a:p>
          <a:p>
            <a:r>
              <a:rPr lang="en-US" dirty="0"/>
              <a:t>Due in one-week, 11:59 PM on Fri. Jan. 19.</a:t>
            </a:r>
          </a:p>
          <a:p>
            <a:endParaRPr lang="en-US" dirty="0"/>
          </a:p>
          <a:p>
            <a:r>
              <a:rPr lang="en-US" dirty="0"/>
              <a:t>There are two types of problems: </a:t>
            </a:r>
          </a:p>
          <a:p>
            <a:r>
              <a:rPr lang="en-US" dirty="0"/>
              <a:t>“mechanical” usually: execute an algorithm, come up with an example of something or a very short proof. </a:t>
            </a:r>
          </a:p>
          <a:p>
            <a:r>
              <a:rPr lang="en-US" dirty="0"/>
              <a:t>“long-form” usually: design an algorithm, write code for an algorithm, think about an algorithm in the real world, or write a longer proof.</a:t>
            </a:r>
          </a:p>
          <a:p>
            <a:r>
              <a:rPr lang="en-US" dirty="0"/>
              <a:t>The directions include how many of each count. You can submit extras, we count the best ones.</a:t>
            </a:r>
          </a:p>
        </p:txBody>
      </p:sp>
    </p:spTree>
    <p:extLst>
      <p:ext uri="{BB962C8B-B14F-4D97-AF65-F5344CB8AC3E}">
        <p14:creationId xmlns:p14="http://schemas.microsoft.com/office/powerpoint/2010/main" val="1481348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3" name="Content Placeholder 2"/>
          <p:cNvSpPr>
            <a:spLocks noGrp="1"/>
          </p:cNvSpPr>
          <p:nvPr>
            <p:ph idx="1"/>
          </p:nvPr>
        </p:nvSpPr>
        <p:spPr/>
        <p:txBody>
          <a:bodyPr>
            <a:normAutofit/>
          </a:bodyPr>
          <a:lstStyle/>
          <a:p>
            <a:r>
              <a:rPr lang="en-US" sz="2800" dirty="0"/>
              <a:t>Represent data points and the relationships between them.</a:t>
            </a:r>
          </a:p>
          <a:p>
            <a:r>
              <a:rPr lang="en-US" sz="2800" dirty="0"/>
              <a:t>That’s vague.</a:t>
            </a:r>
          </a:p>
          <a:p>
            <a:endParaRPr lang="en-US" sz="2800" dirty="0"/>
          </a:p>
          <a:p>
            <a:r>
              <a:rPr lang="en-US" sz="2800" dirty="0"/>
              <a:t>Formally: </a:t>
            </a:r>
          </a:p>
          <a:p>
            <a:r>
              <a:rPr lang="en-US" sz="2800" dirty="0"/>
              <a:t>A graph is a pair: G = (V,E)</a:t>
            </a:r>
          </a:p>
          <a:p>
            <a:r>
              <a:rPr lang="en-US" sz="2800" dirty="0"/>
              <a:t>V: set of </a:t>
            </a:r>
            <a:r>
              <a:rPr lang="en-US" sz="2800" b="1" dirty="0"/>
              <a:t>vertices</a:t>
            </a:r>
            <a:r>
              <a:rPr lang="en-US" sz="2800" dirty="0"/>
              <a:t> (aka </a:t>
            </a:r>
            <a:r>
              <a:rPr lang="en-US" sz="2800" b="1" dirty="0"/>
              <a:t>nodes</a:t>
            </a:r>
            <a:r>
              <a:rPr lang="en-US" sz="2800" dirty="0"/>
              <a:t>)</a:t>
            </a:r>
          </a:p>
          <a:p>
            <a:r>
              <a:rPr lang="en-US" sz="2800" dirty="0"/>
              <a:t>E: set of </a:t>
            </a:r>
            <a:r>
              <a:rPr lang="en-US" sz="2800" b="1" dirty="0"/>
              <a:t>edges</a:t>
            </a:r>
          </a:p>
          <a:p>
            <a:pPr lvl="1"/>
            <a:r>
              <a:rPr lang="en-US" sz="2400" dirty="0"/>
              <a:t>Each edge is a pair of vertices. </a:t>
            </a:r>
          </a:p>
        </p:txBody>
      </p:sp>
      <p:grpSp>
        <p:nvGrpSpPr>
          <p:cNvPr id="7" name="Group 6">
            <a:extLst>
              <a:ext uri="{FF2B5EF4-FFF2-40B4-BE49-F238E27FC236}">
                <a16:creationId xmlns:a16="http://schemas.microsoft.com/office/drawing/2014/main" id="{9B7ED82C-6F17-4BBD-A7E7-55BA450C57D5}"/>
              </a:ext>
            </a:extLst>
          </p:cNvPr>
          <p:cNvGrpSpPr/>
          <p:nvPr/>
        </p:nvGrpSpPr>
        <p:grpSpPr>
          <a:xfrm>
            <a:off x="6086241" y="3345519"/>
            <a:ext cx="690113" cy="690113"/>
            <a:chOff x="1660725" y="5803810"/>
            <a:chExt cx="690113" cy="690113"/>
          </a:xfrm>
        </p:grpSpPr>
        <p:sp>
          <p:nvSpPr>
            <p:cNvPr id="21" name="Oval 20">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7140619" y="2655406"/>
            <a:ext cx="690113" cy="690113"/>
            <a:chOff x="1660725" y="5803810"/>
            <a:chExt cx="690113" cy="690113"/>
          </a:xfrm>
        </p:grpSpPr>
        <p:sp>
          <p:nvSpPr>
            <p:cNvPr id="19" name="Oval 18">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8420032" y="3505909"/>
            <a:ext cx="690113" cy="690113"/>
            <a:chOff x="1660725" y="5803810"/>
            <a:chExt cx="690113" cy="690113"/>
          </a:xfrm>
        </p:grpSpPr>
        <p:sp>
          <p:nvSpPr>
            <p:cNvPr id="17" name="Oval 16">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0" name="Straight Connector 9">
            <a:extLst>
              <a:ext uri="{FF2B5EF4-FFF2-40B4-BE49-F238E27FC236}">
                <a16:creationId xmlns:a16="http://schemas.microsoft.com/office/drawing/2014/main" id="{4729C801-1A20-4364-B43C-1D277FBE28A7}"/>
              </a:ext>
            </a:extLst>
          </p:cNvPr>
          <p:cNvCxnSpPr>
            <a:cxnSpLocks/>
            <a:stCxn id="19" idx="6"/>
            <a:endCxn id="17" idx="2"/>
          </p:cNvCxnSpPr>
          <p:nvPr/>
        </p:nvCxnSpPr>
        <p:spPr>
          <a:xfrm>
            <a:off x="7830732" y="3000463"/>
            <a:ext cx="589300" cy="850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2D4C7B-761B-4239-B4FF-DB857EB83783}"/>
              </a:ext>
            </a:extLst>
          </p:cNvPr>
          <p:cNvGrpSpPr/>
          <p:nvPr/>
        </p:nvGrpSpPr>
        <p:grpSpPr>
          <a:xfrm>
            <a:off x="9651602" y="2666038"/>
            <a:ext cx="690113" cy="690113"/>
            <a:chOff x="1660725" y="5803810"/>
            <a:chExt cx="690113" cy="690113"/>
          </a:xfrm>
        </p:grpSpPr>
        <p:sp>
          <p:nvSpPr>
            <p:cNvPr id="15" name="Oval 14">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2" name="Straight Connector 11">
            <a:extLst>
              <a:ext uri="{FF2B5EF4-FFF2-40B4-BE49-F238E27FC236}">
                <a16:creationId xmlns:a16="http://schemas.microsoft.com/office/drawing/2014/main" id="{82EFE5D6-88D3-4936-80A8-A3A53CB4D640}"/>
              </a:ext>
            </a:extLst>
          </p:cNvPr>
          <p:cNvCxnSpPr>
            <a:cxnSpLocks/>
            <a:stCxn id="21" idx="6"/>
            <a:endCxn id="19" idx="2"/>
          </p:cNvCxnSpPr>
          <p:nvPr/>
        </p:nvCxnSpPr>
        <p:spPr>
          <a:xfrm flipV="1">
            <a:off x="6776354" y="3000463"/>
            <a:ext cx="364265" cy="690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39EE96-8A24-4476-86EC-42C166856683}"/>
              </a:ext>
            </a:extLst>
          </p:cNvPr>
          <p:cNvCxnSpPr>
            <a:cxnSpLocks/>
            <a:stCxn id="17" idx="6"/>
            <a:endCxn id="15" idx="2"/>
          </p:cNvCxnSpPr>
          <p:nvPr/>
        </p:nvCxnSpPr>
        <p:spPr>
          <a:xfrm flipV="1">
            <a:off x="9110145" y="3011095"/>
            <a:ext cx="541457" cy="839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EFE5D6-88D3-4936-80A8-A3A53CB4D640}"/>
              </a:ext>
            </a:extLst>
          </p:cNvPr>
          <p:cNvCxnSpPr>
            <a:cxnSpLocks/>
            <a:stCxn id="19" idx="6"/>
            <a:endCxn id="15" idx="2"/>
          </p:cNvCxnSpPr>
          <p:nvPr/>
        </p:nvCxnSpPr>
        <p:spPr>
          <a:xfrm>
            <a:off x="7830732" y="3000463"/>
            <a:ext cx="1820870"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847986" y="4319186"/>
                <a:ext cx="28344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847986" y="4319186"/>
                <a:ext cx="2834480"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41916" y="4939896"/>
                <a:ext cx="433895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 (</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41916" y="4939896"/>
                <a:ext cx="4338957" cy="523220"/>
              </a:xfrm>
              <a:prstGeom prst="rect">
                <a:avLst/>
              </a:prstGeom>
              <a:blipFill rotWithShape="0">
                <a:blip r:embed="rId3"/>
                <a:stretch>
                  <a:fillRect r="-983"/>
                </a:stretch>
              </a:blipFill>
            </p:spPr>
            <p:txBody>
              <a:bodyPr/>
              <a:lstStyle/>
              <a:p>
                <a:r>
                  <a:rPr lang="en-US">
                    <a:noFill/>
                  </a:rPr>
                  <a:t> </a:t>
                </a:r>
              </a:p>
            </p:txBody>
          </p:sp>
        </mc:Fallback>
      </mc:AlternateContent>
    </p:spTree>
    <p:extLst>
      <p:ext uri="{BB962C8B-B14F-4D97-AF65-F5344CB8AC3E}">
        <p14:creationId xmlns:p14="http://schemas.microsoft.com/office/powerpoint/2010/main" val="42010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a:stCxn id="24" idx="2"/>
          </p:cNvCxnSpPr>
          <p:nvPr/>
        </p:nvCxnSpPr>
        <p:spPr>
          <a:xfrm flipH="1" flipV="1">
            <a:off x="9229060" y="2990262"/>
            <a:ext cx="897904" cy="41216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23257" y="428897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Graph Terms</a:t>
            </a:r>
          </a:p>
        </p:txBody>
      </p:sp>
      <p:sp>
        <p:nvSpPr>
          <p:cNvPr id="3" name="Content Placeholder 2"/>
          <p:cNvSpPr>
            <a:spLocks noGrp="1"/>
          </p:cNvSpPr>
          <p:nvPr>
            <p:ph idx="1"/>
          </p:nvPr>
        </p:nvSpPr>
        <p:spPr>
          <a:xfrm>
            <a:off x="575239" y="1550943"/>
            <a:ext cx="11187258" cy="735057"/>
          </a:xfrm>
        </p:spPr>
        <p:txBody>
          <a:bodyPr>
            <a:normAutofit/>
          </a:bodyPr>
          <a:lstStyle/>
          <a:p>
            <a:r>
              <a:rPr lang="en-US" sz="2800" dirty="0"/>
              <a:t>Graphs can be directed or undirected.</a:t>
            </a:r>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531" y="4575501"/>
            <a:ext cx="1039622" cy="673155"/>
          </a:xfrm>
          <a:prstGeom prst="rect">
            <a:avLst/>
          </a:prstGeom>
        </p:spPr>
      </p:pic>
      <p:sp>
        <p:nvSpPr>
          <p:cNvPr id="6" name="Oval 5"/>
          <p:cNvSpPr/>
          <p:nvPr/>
        </p:nvSpPr>
        <p:spPr>
          <a:xfrm>
            <a:off x="1925465" y="253812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A</a:t>
            </a:r>
          </a:p>
        </p:txBody>
      </p:sp>
      <p:sp>
        <p:nvSpPr>
          <p:cNvPr id="8" name="Oval 7"/>
          <p:cNvSpPr/>
          <p:nvPr/>
        </p:nvSpPr>
        <p:spPr>
          <a:xfrm>
            <a:off x="3550049" y="351348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Robbie</a:t>
            </a:r>
          </a:p>
        </p:txBody>
      </p:sp>
      <p:sp>
        <p:nvSpPr>
          <p:cNvPr id="9" name="Oval 8"/>
          <p:cNvSpPr/>
          <p:nvPr/>
        </p:nvSpPr>
        <p:spPr>
          <a:xfrm>
            <a:off x="2942579" y="5120214"/>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11" name="Straight Arrow Connector 10"/>
          <p:cNvCxnSpPr>
            <a:stCxn id="6" idx="3"/>
            <a:endCxn id="5" idx="0"/>
          </p:cNvCxnSpPr>
          <p:nvPr/>
        </p:nvCxnSpPr>
        <p:spPr>
          <a:xfrm flipH="1">
            <a:off x="1654629" y="3615941"/>
            <a:ext cx="455760" cy="67303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5" idx="7"/>
          </p:cNvCxnSpPr>
          <p:nvPr/>
        </p:nvCxnSpPr>
        <p:spPr>
          <a:xfrm flipH="1">
            <a:off x="2101076" y="4144854"/>
            <a:ext cx="1448973" cy="329041"/>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120528" y="3204278"/>
            <a:ext cx="812494" cy="41166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019699" y="3615941"/>
            <a:ext cx="631369" cy="336515"/>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190880" y="3890530"/>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7154" y="4177060"/>
            <a:ext cx="1039622" cy="673155"/>
          </a:xfrm>
          <a:prstGeom prst="rect">
            <a:avLst/>
          </a:prstGeom>
        </p:spPr>
      </p:pic>
      <p:sp>
        <p:nvSpPr>
          <p:cNvPr id="23" name="Oval 22"/>
          <p:cNvSpPr/>
          <p:nvPr/>
        </p:nvSpPr>
        <p:spPr>
          <a:xfrm>
            <a:off x="8093088" y="213968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A</a:t>
            </a:r>
          </a:p>
        </p:txBody>
      </p:sp>
      <p:sp>
        <p:nvSpPr>
          <p:cNvPr id="24" name="Oval 23"/>
          <p:cNvSpPr/>
          <p:nvPr/>
        </p:nvSpPr>
        <p:spPr>
          <a:xfrm>
            <a:off x="10126964" y="277105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Robbie</a:t>
            </a:r>
          </a:p>
        </p:txBody>
      </p:sp>
      <p:sp>
        <p:nvSpPr>
          <p:cNvPr id="30" name="TextBox 29"/>
          <p:cNvSpPr txBox="1"/>
          <p:nvPr/>
        </p:nvSpPr>
        <p:spPr>
          <a:xfrm>
            <a:off x="7836965" y="1707614"/>
            <a:ext cx="2177368" cy="523220"/>
          </a:xfrm>
          <a:prstGeom prst="rect">
            <a:avLst/>
          </a:prstGeom>
          <a:noFill/>
        </p:spPr>
        <p:txBody>
          <a:bodyPr wrap="square" rtlCol="0">
            <a:spAutoFit/>
          </a:bodyPr>
          <a:lstStyle/>
          <a:p>
            <a:r>
              <a:rPr lang="en-US" sz="2800" dirty="0"/>
              <a:t>Degree: 2</a:t>
            </a:r>
          </a:p>
        </p:txBody>
      </p:sp>
      <p:sp>
        <p:nvSpPr>
          <p:cNvPr id="31" name="TextBox 30"/>
          <p:cNvSpPr txBox="1"/>
          <p:nvPr/>
        </p:nvSpPr>
        <p:spPr>
          <a:xfrm>
            <a:off x="7714585" y="5082700"/>
            <a:ext cx="2177368" cy="523220"/>
          </a:xfrm>
          <a:prstGeom prst="rect">
            <a:avLst/>
          </a:prstGeom>
          <a:noFill/>
        </p:spPr>
        <p:txBody>
          <a:bodyPr wrap="square" rtlCol="0">
            <a:spAutoFit/>
          </a:bodyPr>
          <a:lstStyle/>
          <a:p>
            <a:r>
              <a:rPr lang="en-US" sz="2800" dirty="0"/>
              <a:t>Degree: 0</a:t>
            </a:r>
          </a:p>
        </p:txBody>
      </p:sp>
      <p:sp>
        <p:nvSpPr>
          <p:cNvPr id="32" name="TextBox 31"/>
          <p:cNvSpPr txBox="1"/>
          <p:nvPr/>
        </p:nvSpPr>
        <p:spPr>
          <a:xfrm>
            <a:off x="4011834" y="2990262"/>
            <a:ext cx="2299276" cy="523220"/>
          </a:xfrm>
          <a:prstGeom prst="rect">
            <a:avLst/>
          </a:prstGeom>
          <a:noFill/>
        </p:spPr>
        <p:txBody>
          <a:bodyPr wrap="square" rtlCol="0">
            <a:spAutoFit/>
          </a:bodyPr>
          <a:lstStyle/>
          <a:p>
            <a:r>
              <a:rPr lang="en-US" sz="2800" dirty="0" err="1"/>
              <a:t>Outdegree</a:t>
            </a:r>
            <a:r>
              <a:rPr lang="en-US" sz="2800" dirty="0"/>
              <a:t>: 2</a:t>
            </a:r>
          </a:p>
        </p:txBody>
      </p:sp>
      <p:sp>
        <p:nvSpPr>
          <p:cNvPr id="33" name="TextBox 32"/>
          <p:cNvSpPr txBox="1"/>
          <p:nvPr/>
        </p:nvSpPr>
        <p:spPr>
          <a:xfrm>
            <a:off x="257560" y="5619633"/>
            <a:ext cx="2299276" cy="523220"/>
          </a:xfrm>
          <a:prstGeom prst="rect">
            <a:avLst/>
          </a:prstGeom>
          <a:noFill/>
        </p:spPr>
        <p:txBody>
          <a:bodyPr wrap="square" rtlCol="0">
            <a:spAutoFit/>
          </a:bodyPr>
          <a:lstStyle/>
          <a:p>
            <a:r>
              <a:rPr lang="en-US" sz="2800" dirty="0" err="1"/>
              <a:t>Indegree</a:t>
            </a:r>
            <a:r>
              <a:rPr lang="en-US" sz="2800" dirty="0"/>
              <a:t>: 2</a:t>
            </a:r>
          </a:p>
        </p:txBody>
      </p:sp>
      <p:sp>
        <p:nvSpPr>
          <p:cNvPr id="34" name="TextBox 33"/>
          <p:cNvSpPr txBox="1"/>
          <p:nvPr/>
        </p:nvSpPr>
        <p:spPr>
          <a:xfrm>
            <a:off x="9568937" y="1100264"/>
            <a:ext cx="3563785" cy="954107"/>
          </a:xfrm>
          <a:prstGeom prst="rect">
            <a:avLst/>
          </a:prstGeom>
          <a:noFill/>
        </p:spPr>
        <p:txBody>
          <a:bodyPr wrap="square" rtlCol="0">
            <a:spAutoFit/>
          </a:bodyPr>
          <a:lstStyle/>
          <a:p>
            <a:r>
              <a:rPr lang="en-US" sz="2800" dirty="0"/>
              <a:t>This graph is </a:t>
            </a:r>
            <a:r>
              <a:rPr lang="en-US" sz="2800" b="1" dirty="0"/>
              <a:t>disconnected</a:t>
            </a:r>
            <a:r>
              <a:rPr lang="en-US" sz="2800" dirty="0"/>
              <a:t>.</a:t>
            </a:r>
          </a:p>
        </p:txBody>
      </p:sp>
      <p:sp>
        <p:nvSpPr>
          <p:cNvPr id="35" name="TextBox 34"/>
          <p:cNvSpPr txBox="1"/>
          <p:nvPr/>
        </p:nvSpPr>
        <p:spPr>
          <a:xfrm>
            <a:off x="257560" y="2054371"/>
            <a:ext cx="3895799" cy="523220"/>
          </a:xfrm>
          <a:prstGeom prst="rect">
            <a:avLst/>
          </a:prstGeom>
          <a:noFill/>
        </p:spPr>
        <p:txBody>
          <a:bodyPr wrap="square" rtlCol="0">
            <a:spAutoFit/>
          </a:bodyPr>
          <a:lstStyle/>
          <a:p>
            <a:r>
              <a:rPr lang="en-US" sz="2800" dirty="0"/>
              <a:t>Following on twitter.</a:t>
            </a:r>
          </a:p>
        </p:txBody>
      </p:sp>
      <p:sp>
        <p:nvSpPr>
          <p:cNvPr id="36" name="TextBox 35"/>
          <p:cNvSpPr txBox="1"/>
          <p:nvPr/>
        </p:nvSpPr>
        <p:spPr>
          <a:xfrm>
            <a:off x="7822251" y="5642410"/>
            <a:ext cx="4351176" cy="523220"/>
          </a:xfrm>
          <a:prstGeom prst="rect">
            <a:avLst/>
          </a:prstGeom>
          <a:noFill/>
        </p:spPr>
        <p:txBody>
          <a:bodyPr wrap="square" rtlCol="0">
            <a:spAutoFit/>
          </a:bodyPr>
          <a:lstStyle/>
          <a:p>
            <a:r>
              <a:rPr lang="en-US" sz="2800" dirty="0"/>
              <a:t>Friendships on Facebook.</a:t>
            </a:r>
          </a:p>
        </p:txBody>
      </p:sp>
      <p:sp>
        <p:nvSpPr>
          <p:cNvPr id="25" name="Oval 24"/>
          <p:cNvSpPr/>
          <p:nvPr/>
        </p:nvSpPr>
        <p:spPr>
          <a:xfrm>
            <a:off x="9450508" y="445222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27" name="Straight Arrow Connector 26"/>
          <p:cNvCxnSpPr>
            <a:stCxn id="25" idx="1"/>
            <a:endCxn id="23" idx="4"/>
          </p:cNvCxnSpPr>
          <p:nvPr/>
        </p:nvCxnSpPr>
        <p:spPr>
          <a:xfrm flipH="1" flipV="1">
            <a:off x="8724460" y="3402424"/>
            <a:ext cx="910972" cy="12347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5" idx="7"/>
            <a:endCxn id="24" idx="4"/>
          </p:cNvCxnSpPr>
          <p:nvPr/>
        </p:nvCxnSpPr>
        <p:spPr>
          <a:xfrm flipV="1">
            <a:off x="10528327" y="4033795"/>
            <a:ext cx="230009" cy="60335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54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Graphs</a:t>
            </a:r>
          </a:p>
        </p:txBody>
      </p:sp>
      <p:sp>
        <p:nvSpPr>
          <p:cNvPr id="3" name="Content Placeholder 2"/>
          <p:cNvSpPr>
            <a:spLocks noGrp="1"/>
          </p:cNvSpPr>
          <p:nvPr>
            <p:ph idx="1"/>
          </p:nvPr>
        </p:nvSpPr>
        <p:spPr/>
        <p:txBody>
          <a:bodyPr>
            <a:normAutofit/>
          </a:bodyPr>
          <a:lstStyle/>
          <a:p>
            <a:r>
              <a:rPr lang="en-US" sz="2800" dirty="0"/>
              <a:t>If your problem has </a:t>
            </a:r>
            <a:r>
              <a:rPr lang="en-US" sz="2800" b="1" dirty="0"/>
              <a:t>data </a:t>
            </a:r>
            <a:r>
              <a:rPr lang="en-US" sz="2800" dirty="0"/>
              <a:t>and </a:t>
            </a:r>
            <a:r>
              <a:rPr lang="en-US" sz="2800" b="1" dirty="0"/>
              <a:t>relationships</a:t>
            </a:r>
            <a:r>
              <a:rPr lang="en-US" sz="2800" dirty="0"/>
              <a:t>, you might want to represent it as a graph</a:t>
            </a:r>
          </a:p>
          <a:p>
            <a:r>
              <a:rPr lang="en-US" sz="2800" dirty="0"/>
              <a:t>How do you choose a representation?</a:t>
            </a:r>
          </a:p>
          <a:p>
            <a:endParaRPr lang="en-US" sz="2800" dirty="0"/>
          </a:p>
          <a:p>
            <a:r>
              <a:rPr lang="en-US" sz="2800" dirty="0"/>
              <a:t>Usually:</a:t>
            </a:r>
          </a:p>
          <a:p>
            <a:r>
              <a:rPr lang="en-US" sz="2800" dirty="0"/>
              <a:t>Think about what your “fundamental” objects are</a:t>
            </a:r>
          </a:p>
          <a:p>
            <a:pPr lvl="1"/>
            <a:r>
              <a:rPr lang="en-US" sz="2400" dirty="0"/>
              <a:t>Those become your vertices.</a:t>
            </a:r>
          </a:p>
          <a:p>
            <a:r>
              <a:rPr lang="en-US" sz="2800" dirty="0"/>
              <a:t>Then think about how they’re related</a:t>
            </a:r>
          </a:p>
          <a:p>
            <a:pPr lvl="1"/>
            <a:r>
              <a:rPr lang="en-US" sz="2400" dirty="0"/>
              <a:t>Those become your edges.</a:t>
            </a:r>
          </a:p>
        </p:txBody>
      </p:sp>
    </p:spTree>
    <p:extLst>
      <p:ext uri="{BB962C8B-B14F-4D97-AF65-F5344CB8AC3E}">
        <p14:creationId xmlns:p14="http://schemas.microsoft.com/office/powerpoint/2010/main" val="39917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Matrix</a:t>
            </a:r>
          </a:p>
        </p:txBody>
      </p:sp>
      <p:graphicFrame>
        <p:nvGraphicFramePr>
          <p:cNvPr id="36" name="Content Placeholder 35">
            <a:extLst>
              <a:ext uri="{FF2B5EF4-FFF2-40B4-BE49-F238E27FC236}">
                <a16:creationId xmlns:a16="http://schemas.microsoft.com/office/drawing/2014/main" id="{CDA7B705-6349-4711-8483-50B9905B4682}"/>
              </a:ext>
            </a:extLst>
          </p:cNvPr>
          <p:cNvGraphicFramePr>
            <a:graphicFrameLocks noGrp="1"/>
          </p:cNvGraphicFramePr>
          <p:nvPr>
            <p:ph idx="1"/>
          </p:nvPr>
        </p:nvGraphicFramePr>
        <p:xfrm>
          <a:off x="6477234" y="2102951"/>
          <a:ext cx="5460536" cy="3768384"/>
        </p:xfrm>
        <a:graphic>
          <a:graphicData uri="http://schemas.openxmlformats.org/drawingml/2006/table">
            <a:tbl>
              <a:tblPr firstRow="1" bandRow="1">
                <a:tableStyleId>{5940675A-B579-460E-94D1-54222C63F5DA}</a:tableStyleId>
              </a:tblPr>
              <a:tblGrid>
                <a:gridCol w="682567">
                  <a:extLst>
                    <a:ext uri="{9D8B030D-6E8A-4147-A177-3AD203B41FA5}">
                      <a16:colId xmlns:a16="http://schemas.microsoft.com/office/drawing/2014/main" val="2433620398"/>
                    </a:ext>
                  </a:extLst>
                </a:gridCol>
                <a:gridCol w="682567">
                  <a:extLst>
                    <a:ext uri="{9D8B030D-6E8A-4147-A177-3AD203B41FA5}">
                      <a16:colId xmlns:a16="http://schemas.microsoft.com/office/drawing/2014/main" val="3266730138"/>
                    </a:ext>
                  </a:extLst>
                </a:gridCol>
                <a:gridCol w="682567">
                  <a:extLst>
                    <a:ext uri="{9D8B030D-6E8A-4147-A177-3AD203B41FA5}">
                      <a16:colId xmlns:a16="http://schemas.microsoft.com/office/drawing/2014/main" val="3703898110"/>
                    </a:ext>
                  </a:extLst>
                </a:gridCol>
                <a:gridCol w="682567">
                  <a:extLst>
                    <a:ext uri="{9D8B030D-6E8A-4147-A177-3AD203B41FA5}">
                      <a16:colId xmlns:a16="http://schemas.microsoft.com/office/drawing/2014/main" val="401438749"/>
                    </a:ext>
                  </a:extLst>
                </a:gridCol>
                <a:gridCol w="682567">
                  <a:extLst>
                    <a:ext uri="{9D8B030D-6E8A-4147-A177-3AD203B41FA5}">
                      <a16:colId xmlns:a16="http://schemas.microsoft.com/office/drawing/2014/main" val="3106380728"/>
                    </a:ext>
                  </a:extLst>
                </a:gridCol>
                <a:gridCol w="682567">
                  <a:extLst>
                    <a:ext uri="{9D8B030D-6E8A-4147-A177-3AD203B41FA5}">
                      <a16:colId xmlns:a16="http://schemas.microsoft.com/office/drawing/2014/main" val="2799085732"/>
                    </a:ext>
                  </a:extLst>
                </a:gridCol>
                <a:gridCol w="682567">
                  <a:extLst>
                    <a:ext uri="{9D8B030D-6E8A-4147-A177-3AD203B41FA5}">
                      <a16:colId xmlns:a16="http://schemas.microsoft.com/office/drawing/2014/main" val="2089397823"/>
                    </a:ext>
                  </a:extLst>
                </a:gridCol>
                <a:gridCol w="682567">
                  <a:extLst>
                    <a:ext uri="{9D8B030D-6E8A-4147-A177-3AD203B41FA5}">
                      <a16:colId xmlns:a16="http://schemas.microsoft.com/office/drawing/2014/main" val="1881925754"/>
                    </a:ext>
                  </a:extLst>
                </a:gridCol>
              </a:tblGrid>
              <a:tr h="426997">
                <a:tc>
                  <a:txBody>
                    <a:bodyPr/>
                    <a:lstStyle/>
                    <a:p>
                      <a:endParaRPr lang="en-US" sz="2400" dirty="0"/>
                    </a:p>
                  </a:txBody>
                  <a:tcPr marL="105287" marR="105287" marT="52644" marB="5264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0</a:t>
                      </a:r>
                    </a:p>
                  </a:txBody>
                  <a:tcPr marL="105287" marR="105287" marT="52644" marB="52644">
                    <a:lnT w="12700" cap="flat" cmpd="sng" algn="ctr">
                      <a:noFill/>
                      <a:prstDash val="solid"/>
                      <a:round/>
                      <a:headEnd type="none" w="med" len="med"/>
                      <a:tailEnd type="none" w="med" len="med"/>
                    </a:lnT>
                  </a:tcPr>
                </a:tc>
                <a:tc>
                  <a:txBody>
                    <a:bodyPr/>
                    <a:lstStyle/>
                    <a:p>
                      <a:r>
                        <a:rPr lang="en-US" sz="2400" dirty="0"/>
                        <a:t>1</a:t>
                      </a:r>
                    </a:p>
                  </a:txBody>
                  <a:tcPr marL="105287" marR="105287" marT="52644" marB="52644">
                    <a:lnT w="12700" cap="flat" cmpd="sng" algn="ctr">
                      <a:noFill/>
                      <a:prstDash val="solid"/>
                      <a:round/>
                      <a:headEnd type="none" w="med" len="med"/>
                      <a:tailEnd type="none" w="med" len="med"/>
                    </a:lnT>
                  </a:tcPr>
                </a:tc>
                <a:tc>
                  <a:txBody>
                    <a:bodyPr/>
                    <a:lstStyle/>
                    <a:p>
                      <a:r>
                        <a:rPr lang="en-US" sz="2400" dirty="0"/>
                        <a:t>2</a:t>
                      </a:r>
                    </a:p>
                  </a:txBody>
                  <a:tcPr marL="105287" marR="105287" marT="52644" marB="52644">
                    <a:lnT w="12700" cap="flat" cmpd="sng" algn="ctr">
                      <a:noFill/>
                      <a:prstDash val="solid"/>
                      <a:round/>
                      <a:headEnd type="none" w="med" len="med"/>
                      <a:tailEnd type="none" w="med" len="med"/>
                    </a:lnT>
                  </a:tcPr>
                </a:tc>
                <a:tc>
                  <a:txBody>
                    <a:bodyPr/>
                    <a:lstStyle/>
                    <a:p>
                      <a:r>
                        <a:rPr lang="en-US" sz="2400" dirty="0"/>
                        <a:t>3</a:t>
                      </a:r>
                    </a:p>
                  </a:txBody>
                  <a:tcPr marL="105287" marR="105287" marT="52644" marB="52644">
                    <a:lnT w="12700" cap="flat" cmpd="sng" algn="ctr">
                      <a:noFill/>
                      <a:prstDash val="solid"/>
                      <a:round/>
                      <a:headEnd type="none" w="med" len="med"/>
                      <a:tailEnd type="none" w="med" len="med"/>
                    </a:lnT>
                  </a:tcPr>
                </a:tc>
                <a:tc>
                  <a:txBody>
                    <a:bodyPr/>
                    <a:lstStyle/>
                    <a:p>
                      <a:r>
                        <a:rPr lang="en-US" sz="2400" dirty="0"/>
                        <a:t>4</a:t>
                      </a:r>
                    </a:p>
                  </a:txBody>
                  <a:tcPr marL="105287" marR="105287" marT="52644" marB="52644">
                    <a:lnT w="12700" cap="flat" cmpd="sng" algn="ctr">
                      <a:noFill/>
                      <a:prstDash val="solid"/>
                      <a:round/>
                      <a:headEnd type="none" w="med" len="med"/>
                      <a:tailEnd type="none" w="med" len="med"/>
                    </a:lnT>
                  </a:tcPr>
                </a:tc>
                <a:tc>
                  <a:txBody>
                    <a:bodyPr/>
                    <a:lstStyle/>
                    <a:p>
                      <a:r>
                        <a:rPr lang="en-US" sz="2400" dirty="0"/>
                        <a:t>5</a:t>
                      </a:r>
                    </a:p>
                  </a:txBody>
                  <a:tcPr marL="105287" marR="105287" marT="52644" marB="52644">
                    <a:lnT w="12700" cap="flat" cmpd="sng" algn="ctr">
                      <a:noFill/>
                      <a:prstDash val="solid"/>
                      <a:round/>
                      <a:headEnd type="none" w="med" len="med"/>
                      <a:tailEnd type="none" w="med" len="med"/>
                    </a:lnT>
                  </a:tcPr>
                </a:tc>
                <a:tc>
                  <a:txBody>
                    <a:bodyPr/>
                    <a:lstStyle/>
                    <a:p>
                      <a:r>
                        <a:rPr lang="en-US" sz="2400" dirty="0"/>
                        <a:t>6</a:t>
                      </a:r>
                    </a:p>
                  </a:txBody>
                  <a:tcPr marL="105287" marR="105287" marT="52644" marB="52644">
                    <a:lnT w="12700" cap="flat" cmpd="sng" algn="ctr">
                      <a:noFill/>
                      <a:prstDash val="solid"/>
                      <a:round/>
                      <a:headEnd type="none" w="med" len="med"/>
                      <a:tailEnd type="none" w="med" len="med"/>
                    </a:lnT>
                  </a:tcPr>
                </a:tc>
                <a:extLst>
                  <a:ext uri="{0D108BD9-81ED-4DB2-BD59-A6C34878D82A}">
                    <a16:rowId xmlns:a16="http://schemas.microsoft.com/office/drawing/2014/main" val="429028320"/>
                  </a:ext>
                </a:extLst>
              </a:tr>
              <a:tr h="426997">
                <a:tc>
                  <a:txBody>
                    <a:bodyPr/>
                    <a:lstStyle/>
                    <a:p>
                      <a:r>
                        <a:rPr lang="en-US" sz="2400" dirty="0"/>
                        <a:t>0</a:t>
                      </a:r>
                    </a:p>
                  </a:txBody>
                  <a:tcPr marL="105287" marR="105287" marT="52644" marB="52644">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046825130"/>
                  </a:ext>
                </a:extLst>
              </a:tr>
              <a:tr h="426997">
                <a:tc>
                  <a:txBody>
                    <a:bodyPr/>
                    <a:lstStyle/>
                    <a:p>
                      <a:r>
                        <a:rPr lang="en-US" sz="2400" dirty="0"/>
                        <a:t>1</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743430437"/>
                  </a:ext>
                </a:extLst>
              </a:tr>
              <a:tr h="426997">
                <a:tc>
                  <a:txBody>
                    <a:bodyPr/>
                    <a:lstStyle/>
                    <a:p>
                      <a:r>
                        <a:rPr lang="en-US" sz="2400" dirty="0"/>
                        <a:t>2</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23021980"/>
                  </a:ext>
                </a:extLst>
              </a:tr>
              <a:tr h="426997">
                <a:tc>
                  <a:txBody>
                    <a:bodyPr/>
                    <a:lstStyle/>
                    <a:p>
                      <a:r>
                        <a:rPr lang="en-US" sz="2400" dirty="0"/>
                        <a:t>3</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741938339"/>
                  </a:ext>
                </a:extLst>
              </a:tr>
              <a:tr h="426997">
                <a:tc>
                  <a:txBody>
                    <a:bodyPr/>
                    <a:lstStyle/>
                    <a:p>
                      <a:r>
                        <a:rPr lang="en-US" sz="2400" dirty="0"/>
                        <a:t>4</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178445184"/>
                  </a:ext>
                </a:extLst>
              </a:tr>
              <a:tr h="426997">
                <a:tc>
                  <a:txBody>
                    <a:bodyPr/>
                    <a:lstStyle/>
                    <a:p>
                      <a:r>
                        <a:rPr lang="en-US" sz="2400" dirty="0"/>
                        <a:t>5</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51587359"/>
                  </a:ext>
                </a:extLst>
              </a:tr>
              <a:tr h="426997">
                <a:tc>
                  <a:txBody>
                    <a:bodyPr/>
                    <a:lstStyle/>
                    <a:p>
                      <a:r>
                        <a:rPr lang="en-US" sz="2400" dirty="0"/>
                        <a:t>6</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435938195"/>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7238082" y="143219"/>
            <a:ext cx="4197425" cy="1959734"/>
            <a:chOff x="4202258" y="3421009"/>
            <a:chExt cx="5122837" cy="2194774"/>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813463"/>
              <a:chOff x="9831042" y="3675297"/>
              <a:chExt cx="690113" cy="81346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C432EFB7-CCB0-4FC1-A568-AD99A5735B7D}"/>
                  </a:ext>
                </a:extLst>
              </p:cNvPr>
              <p:cNvSpPr txBox="1"/>
              <p:nvPr/>
            </p:nvSpPr>
            <p:spPr>
              <a:xfrm>
                <a:off x="9895648" y="3675297"/>
                <a:ext cx="610662" cy="813463"/>
              </a:xfrm>
              <a:prstGeom prst="rect">
                <a:avLst/>
              </a:prstGeom>
              <a:noFill/>
            </p:spPr>
            <p:txBody>
              <a:bodyPr wrap="none" rtlCol="0">
                <a:spAutoFit/>
              </a:bodyPr>
              <a:lstStyle/>
              <a:p>
                <a:r>
                  <a:rPr lang="en-US" sz="2400"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747370"/>
              <a:ext cx="2042568" cy="868413"/>
              <a:chOff x="9076131" y="1419304"/>
              <a:chExt cx="2042568" cy="868413"/>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19304"/>
                <a:ext cx="690193" cy="813465"/>
                <a:chOff x="9831042" y="3601112"/>
                <a:chExt cx="690193" cy="813465"/>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2DA7DB84-E5B9-4DB4-A55E-75583B4B41C8}"/>
                    </a:ext>
                  </a:extLst>
                </p:cNvPr>
                <p:cNvSpPr txBox="1"/>
                <p:nvPr/>
              </p:nvSpPr>
              <p:spPr>
                <a:xfrm>
                  <a:off x="9910573" y="3601112"/>
                  <a:ext cx="610662" cy="813465"/>
                </a:xfrm>
                <a:prstGeom prst="rect">
                  <a:avLst/>
                </a:prstGeom>
                <a:noFill/>
              </p:spPr>
              <p:txBody>
                <a:bodyPr wrap="none" rtlCol="0">
                  <a:spAutoFit/>
                </a:bodyPr>
                <a:lstStyle/>
                <a:p>
                  <a:r>
                    <a:rPr lang="en-US" sz="2400"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74252"/>
                <a:ext cx="711732" cy="813465"/>
                <a:chOff x="9831042" y="3656061"/>
                <a:chExt cx="711732" cy="813465"/>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C5DECB14-06EC-4844-8890-691FFAB1EF62}"/>
                    </a:ext>
                  </a:extLst>
                </p:cNvPr>
                <p:cNvSpPr txBox="1"/>
                <p:nvPr/>
              </p:nvSpPr>
              <p:spPr>
                <a:xfrm>
                  <a:off x="9932112" y="3656061"/>
                  <a:ext cx="610662" cy="813465"/>
                </a:xfrm>
                <a:prstGeom prst="rect">
                  <a:avLst/>
                </a:prstGeom>
                <a:noFill/>
              </p:spPr>
              <p:txBody>
                <a:bodyPr wrap="none" rtlCol="0">
                  <a:spAutoFit/>
                </a:bodyPr>
                <a:lstStyle/>
                <a:p>
                  <a:r>
                    <a:rPr lang="en-US" sz="2400"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724189" cy="860181"/>
              <a:chOff x="9831042" y="3675297"/>
              <a:chExt cx="724189" cy="860181"/>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9933269" y="3722015"/>
                <a:ext cx="621962" cy="813463"/>
              </a:xfrm>
              <a:prstGeom prst="rect">
                <a:avLst/>
              </a:prstGeom>
              <a:noFill/>
            </p:spPr>
            <p:txBody>
              <a:bodyPr wrap="none" rtlCol="0">
                <a:spAutoFit/>
              </a:bodyPr>
              <a:lstStyle/>
              <a:p>
                <a:r>
                  <a:rPr lang="en-US" sz="2400"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04709"/>
              <a:ext cx="690113" cy="813462"/>
              <a:chOff x="9831042" y="3641523"/>
              <a:chExt cx="690113" cy="813462"/>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937949F6-3DDD-42F5-967D-6E991464F7E3}"/>
                  </a:ext>
                </a:extLst>
              </p:cNvPr>
              <p:cNvSpPr txBox="1"/>
              <p:nvPr/>
            </p:nvSpPr>
            <p:spPr>
              <a:xfrm>
                <a:off x="9919769" y="3641523"/>
                <a:ext cx="312907" cy="813462"/>
              </a:xfrm>
              <a:prstGeom prst="rect">
                <a:avLst/>
              </a:prstGeom>
              <a:noFill/>
            </p:spPr>
            <p:txBody>
              <a:bodyPr wrap="square" rtlCol="0">
                <a:spAutoFit/>
              </a:bodyPr>
              <a:lstStyle/>
              <a:p>
                <a:r>
                  <a:rPr lang="en-US" sz="2400"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69416"/>
              <a:ext cx="2020949" cy="825449"/>
              <a:chOff x="9076131" y="1481504"/>
              <a:chExt cx="2020949" cy="825449"/>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81504"/>
                <a:ext cx="690175" cy="813465"/>
                <a:chOff x="9831042" y="3663312"/>
                <a:chExt cx="690175" cy="813465"/>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6A4DB5C-E231-40DF-A861-3302CC67C96A}"/>
                    </a:ext>
                  </a:extLst>
                </p:cNvPr>
                <p:cNvSpPr txBox="1"/>
                <p:nvPr/>
              </p:nvSpPr>
              <p:spPr>
                <a:xfrm>
                  <a:off x="9910555" y="3663312"/>
                  <a:ext cx="610662" cy="813465"/>
                </a:xfrm>
                <a:prstGeom prst="rect">
                  <a:avLst/>
                </a:prstGeom>
                <a:noFill/>
              </p:spPr>
              <p:txBody>
                <a:bodyPr wrap="none" rtlCol="0">
                  <a:spAutoFit/>
                </a:bodyPr>
                <a:lstStyle/>
                <a:p>
                  <a:r>
                    <a:rPr lang="en-US" sz="2400"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813465"/>
                <a:chOff x="9831042" y="3675297"/>
                <a:chExt cx="690113" cy="813465"/>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33D96133-1F40-4055-BBD5-DFBB0D558B27}"/>
                    </a:ext>
                  </a:extLst>
                </p:cNvPr>
                <p:cNvSpPr txBox="1"/>
                <p:nvPr/>
              </p:nvSpPr>
              <p:spPr>
                <a:xfrm>
                  <a:off x="9950683" y="3675297"/>
                  <a:ext cx="528751" cy="813465"/>
                </a:xfrm>
                <a:prstGeom prst="rect">
                  <a:avLst/>
                </a:prstGeom>
                <a:noFill/>
              </p:spPr>
              <p:txBody>
                <a:bodyPr wrap="none" rtlCol="0">
                  <a:spAutoFit/>
                </a:bodyPr>
                <a:lstStyle/>
                <a:p>
                  <a:r>
                    <a:rPr lang="en-US" sz="2400"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6C9AB0F-164E-46F5-A7A6-F2336FB8D1E4}"/>
              </a:ext>
            </a:extLst>
          </p:cNvPr>
          <p:cNvSpPr txBox="1"/>
          <p:nvPr/>
        </p:nvSpPr>
        <p:spPr>
          <a:xfrm>
            <a:off x="657225" y="1505782"/>
            <a:ext cx="5901459" cy="4832092"/>
          </a:xfrm>
          <a:prstGeom prst="rect">
            <a:avLst/>
          </a:prstGeom>
          <a:noFill/>
        </p:spPr>
        <p:txBody>
          <a:bodyPr wrap="square" rtlCol="0">
            <a:spAutoFit/>
          </a:bodyPr>
          <a:lstStyle/>
          <a:p>
            <a:r>
              <a:rPr lang="en-US" sz="2800" dirty="0"/>
              <a:t>In an adjacency matrix a[u][v] is 1 if there is an edge (</a:t>
            </a:r>
            <a:r>
              <a:rPr lang="en-US" sz="2800" dirty="0" err="1"/>
              <a:t>u,v</a:t>
            </a:r>
            <a:r>
              <a:rPr lang="en-US" sz="2800" dirty="0"/>
              <a:t>), and 0 otherwise.</a:t>
            </a:r>
          </a:p>
          <a:p>
            <a:r>
              <a:rPr lang="en-US" sz="2800" dirty="0"/>
              <a:t>Worst-case Time Complexity </a:t>
            </a:r>
            <a:br>
              <a:rPr lang="en-US" sz="2800" dirty="0"/>
            </a:br>
            <a:r>
              <a:rPr lang="en-US" sz="2800" dirty="0"/>
              <a:t>(|V|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a:t>
            </a:r>
            <a:r>
              <a:rPr lang="en-US" sz="2800" dirty="0" err="1"/>
              <a:t>outneighbors</a:t>
            </a:r>
            <a:r>
              <a:rPr lang="en-US" sz="2800" dirty="0"/>
              <a:t> of u: </a:t>
            </a:r>
          </a:p>
          <a:p>
            <a:pPr lvl="1"/>
            <a:r>
              <a:rPr lang="en-US" sz="2800" dirty="0"/>
              <a:t>Get </a:t>
            </a:r>
            <a:r>
              <a:rPr lang="en-US" sz="2800" dirty="0" err="1"/>
              <a:t>inneighbors</a:t>
            </a:r>
            <a:r>
              <a:rPr lang="en-US" sz="2800" dirty="0"/>
              <a:t> of u:</a:t>
            </a:r>
          </a:p>
          <a:p>
            <a:endParaRPr lang="en-US" sz="2800" dirty="0"/>
          </a:p>
          <a:p>
            <a:r>
              <a:rPr lang="en-US" sz="2800" dirty="0"/>
              <a:t>Space Complexity:</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A842778-2747-46F4-B3A4-9BC47B005F6C}"/>
                  </a:ext>
                </a:extLst>
              </p:cNvPr>
              <p:cNvSpPr/>
              <p:nvPr/>
            </p:nvSpPr>
            <p:spPr>
              <a:xfrm>
                <a:off x="2246485" y="3164877"/>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8" name="Rectangle 37">
                <a:extLst>
                  <a:ext uri="{FF2B5EF4-FFF2-40B4-BE49-F238E27FC236}">
                    <a16:creationId xmlns:a16="http://schemas.microsoft.com/office/drawing/2014/main" id="{CA842778-2747-46F4-B3A4-9BC47B005F6C}"/>
                  </a:ext>
                </a:extLst>
              </p:cNvPr>
              <p:cNvSpPr>
                <a:spLocks noRot="1" noChangeAspect="1" noMove="1" noResize="1" noEditPoints="1" noAdjustHandles="1" noChangeArrowheads="1" noChangeShapeType="1" noTextEdit="1"/>
              </p:cNvSpPr>
              <p:nvPr/>
            </p:nvSpPr>
            <p:spPr>
              <a:xfrm>
                <a:off x="2246485" y="3164877"/>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AD11300-528C-4A50-9818-345D75EEC2AB}"/>
                  </a:ext>
                </a:extLst>
              </p:cNvPr>
              <p:cNvSpPr/>
              <p:nvPr/>
            </p:nvSpPr>
            <p:spPr>
              <a:xfrm>
                <a:off x="2796264" y="3654326"/>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9" name="Rectangle 38">
                <a:extLst>
                  <a:ext uri="{FF2B5EF4-FFF2-40B4-BE49-F238E27FC236}">
                    <a16:creationId xmlns:a16="http://schemas.microsoft.com/office/drawing/2014/main" id="{6AD11300-528C-4A50-9818-345D75EEC2AB}"/>
                  </a:ext>
                </a:extLst>
              </p:cNvPr>
              <p:cNvSpPr>
                <a:spLocks noRot="1" noChangeAspect="1" noMove="1" noResize="1" noEditPoints="1" noAdjustHandles="1" noChangeArrowheads="1" noChangeShapeType="1" noTextEdit="1"/>
              </p:cNvSpPr>
              <p:nvPr/>
            </p:nvSpPr>
            <p:spPr>
              <a:xfrm>
                <a:off x="2796264" y="3654326"/>
                <a:ext cx="1476686"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FBFBF07-3BBD-4C6B-BC30-FB8A3562A386}"/>
                  </a:ext>
                </a:extLst>
              </p:cNvPr>
              <p:cNvSpPr/>
              <p:nvPr/>
            </p:nvSpPr>
            <p:spPr>
              <a:xfrm>
                <a:off x="4786263" y="4128941"/>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40" name="Rectangle 39">
                <a:extLst>
                  <a:ext uri="{FF2B5EF4-FFF2-40B4-BE49-F238E27FC236}">
                    <a16:creationId xmlns:a16="http://schemas.microsoft.com/office/drawing/2014/main" id="{EFBFBF07-3BBD-4C6B-BC30-FB8A3562A386}"/>
                  </a:ext>
                </a:extLst>
              </p:cNvPr>
              <p:cNvSpPr>
                <a:spLocks noRot="1" noChangeAspect="1" noMove="1" noResize="1" noEditPoints="1" noAdjustHandles="1" noChangeArrowheads="1" noChangeShapeType="1" noTextEdit="1"/>
              </p:cNvSpPr>
              <p:nvPr/>
            </p:nvSpPr>
            <p:spPr>
              <a:xfrm>
                <a:off x="4786263" y="4128941"/>
                <a:ext cx="147668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B6874907-4D12-4D7A-943E-0338131A5386}"/>
                  </a:ext>
                </a:extLst>
              </p:cNvPr>
              <p:cNvSpPr/>
              <p:nvPr/>
            </p:nvSpPr>
            <p:spPr>
              <a:xfrm>
                <a:off x="4239606" y="4530132"/>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1" name="Rectangle 40">
                <a:extLst>
                  <a:ext uri="{FF2B5EF4-FFF2-40B4-BE49-F238E27FC236}">
                    <a16:creationId xmlns:a16="http://schemas.microsoft.com/office/drawing/2014/main" id="{B6874907-4D12-4D7A-943E-0338131A5386}"/>
                  </a:ext>
                </a:extLst>
              </p:cNvPr>
              <p:cNvSpPr>
                <a:spLocks noRot="1" noChangeAspect="1" noMove="1" noResize="1" noEditPoints="1" noAdjustHandles="1" noChangeArrowheads="1" noChangeShapeType="1" noTextEdit="1"/>
              </p:cNvSpPr>
              <p:nvPr/>
            </p:nvSpPr>
            <p:spPr>
              <a:xfrm>
                <a:off x="4239606" y="4530132"/>
                <a:ext cx="149085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2F49931-B997-4CCF-A955-89CEE452D650}"/>
                  </a:ext>
                </a:extLst>
              </p:cNvPr>
              <p:cNvSpPr/>
              <p:nvPr/>
            </p:nvSpPr>
            <p:spPr>
              <a:xfrm>
                <a:off x="3755467" y="4958058"/>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2" name="Rectangle 41">
                <a:extLst>
                  <a:ext uri="{FF2B5EF4-FFF2-40B4-BE49-F238E27FC236}">
                    <a16:creationId xmlns:a16="http://schemas.microsoft.com/office/drawing/2014/main" id="{32F49931-B997-4CCF-A955-89CEE452D650}"/>
                  </a:ext>
                </a:extLst>
              </p:cNvPr>
              <p:cNvSpPr>
                <a:spLocks noRot="1" noChangeAspect="1" noMove="1" noResize="1" noEditPoints="1" noAdjustHandles="1" noChangeArrowheads="1" noChangeShapeType="1" noTextEdit="1"/>
              </p:cNvSpPr>
              <p:nvPr/>
            </p:nvSpPr>
            <p:spPr>
              <a:xfrm>
                <a:off x="3755467" y="4958058"/>
                <a:ext cx="149085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7C9A584-C3BE-4DAA-9AC3-AF53ABBAE8A9}"/>
                  </a:ext>
                </a:extLst>
              </p:cNvPr>
              <p:cNvSpPr/>
              <p:nvPr/>
            </p:nvSpPr>
            <p:spPr>
              <a:xfrm>
                <a:off x="3427206" y="5738570"/>
                <a:ext cx="11963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oMath>
                  </m:oMathPara>
                </a14:m>
                <a:endParaRPr lang="en-US" sz="2800" dirty="0"/>
              </a:p>
            </p:txBody>
          </p:sp>
        </mc:Choice>
        <mc:Fallback xmlns="">
          <p:sp>
            <p:nvSpPr>
              <p:cNvPr id="43" name="Rectangle 42">
                <a:extLst>
                  <a:ext uri="{FF2B5EF4-FFF2-40B4-BE49-F238E27FC236}">
                    <a16:creationId xmlns:a16="http://schemas.microsoft.com/office/drawing/2014/main" id="{27C9A584-C3BE-4DAA-9AC3-AF53ABBAE8A9}"/>
                  </a:ext>
                </a:extLst>
              </p:cNvPr>
              <p:cNvSpPr>
                <a:spLocks noRot="1" noChangeAspect="1" noMove="1" noResize="1" noEditPoints="1" noAdjustHandles="1" noChangeArrowheads="1" noChangeShapeType="1" noTextEdit="1"/>
              </p:cNvSpPr>
              <p:nvPr/>
            </p:nvSpPr>
            <p:spPr>
              <a:xfrm>
                <a:off x="3427206" y="5738570"/>
                <a:ext cx="1196353"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35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List</a:t>
            </a:r>
          </a:p>
        </p:txBody>
      </p:sp>
      <p:graphicFrame>
        <p:nvGraphicFramePr>
          <p:cNvPr id="36" name="Content Placeholder 35">
            <a:extLst>
              <a:ext uri="{FF2B5EF4-FFF2-40B4-BE49-F238E27FC236}">
                <a16:creationId xmlns:a16="http://schemas.microsoft.com/office/drawing/2014/main" id="{E41FE2E6-47B5-4C9E-97D9-2BB2F65DC54A}"/>
              </a:ext>
            </a:extLst>
          </p:cNvPr>
          <p:cNvGraphicFramePr>
            <a:graphicFrameLocks noGrp="1"/>
          </p:cNvGraphicFramePr>
          <p:nvPr>
            <p:ph idx="1"/>
          </p:nvPr>
        </p:nvGraphicFramePr>
        <p:xfrm>
          <a:off x="9029935" y="2485689"/>
          <a:ext cx="755290" cy="2595880"/>
        </p:xfrm>
        <a:graphic>
          <a:graphicData uri="http://schemas.openxmlformats.org/drawingml/2006/table">
            <a:tbl>
              <a:tblPr firstRow="1" bandRow="1">
                <a:tableStyleId>{5940675A-B579-460E-94D1-54222C63F5DA}</a:tableStyleId>
              </a:tblPr>
              <a:tblGrid>
                <a:gridCol w="377645">
                  <a:extLst>
                    <a:ext uri="{9D8B030D-6E8A-4147-A177-3AD203B41FA5}">
                      <a16:colId xmlns:a16="http://schemas.microsoft.com/office/drawing/2014/main" val="2272861457"/>
                    </a:ext>
                  </a:extLst>
                </a:gridCol>
                <a:gridCol w="377645">
                  <a:extLst>
                    <a:ext uri="{9D8B030D-6E8A-4147-A177-3AD203B41FA5}">
                      <a16:colId xmlns:a16="http://schemas.microsoft.com/office/drawing/2014/main" val="3819096857"/>
                    </a:ext>
                  </a:extLst>
                </a:gridCol>
              </a:tblGrid>
              <a:tr h="370840">
                <a:tc>
                  <a:txBody>
                    <a:bodyPr/>
                    <a:lstStyle/>
                    <a:p>
                      <a:pPr algn="r"/>
                      <a:r>
                        <a:rPr lang="en-US"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44311"/>
                  </a:ext>
                </a:extLst>
              </a:tr>
              <a:tr h="370840">
                <a:tc>
                  <a:txBody>
                    <a:bodyPr/>
                    <a:lstStyle/>
                    <a:p>
                      <a:pPr algn="r"/>
                      <a:r>
                        <a:rPr lang="en-US"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716144"/>
                  </a:ext>
                </a:extLst>
              </a:tr>
              <a:tr h="370840">
                <a:tc>
                  <a:txBody>
                    <a:bodyPr/>
                    <a:lstStyle/>
                    <a:p>
                      <a:pPr algn="r"/>
                      <a:r>
                        <a:rPr lang="en-US"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619476"/>
                  </a:ext>
                </a:extLst>
              </a:tr>
              <a:tr h="370840">
                <a:tc>
                  <a:txBody>
                    <a:bodyPr/>
                    <a:lstStyle/>
                    <a:p>
                      <a:pPr algn="r"/>
                      <a:r>
                        <a:rPr lang="en-US"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951736"/>
                  </a:ext>
                </a:extLst>
              </a:tr>
              <a:tr h="370840">
                <a:tc>
                  <a:txBody>
                    <a:bodyPr/>
                    <a:lstStyle/>
                    <a:p>
                      <a:pPr algn="r"/>
                      <a:r>
                        <a:rPr lang="en-US"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036761"/>
                  </a:ext>
                </a:extLst>
              </a:tr>
              <a:tr h="370840">
                <a:tc>
                  <a:txBody>
                    <a:bodyPr/>
                    <a:lstStyle/>
                    <a:p>
                      <a:pPr algn="r"/>
                      <a:r>
                        <a:rPr lang="en-US"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77536"/>
                  </a:ext>
                </a:extLst>
              </a:tr>
              <a:tr h="370840">
                <a:tc>
                  <a:txBody>
                    <a:bodyPr/>
                    <a:lstStyle/>
                    <a:p>
                      <a:pPr algn="r"/>
                      <a:r>
                        <a:rPr lang="en-US"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520023"/>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8202395" y="303098"/>
            <a:ext cx="2907362" cy="1186511"/>
            <a:chOff x="4202258" y="3421009"/>
            <a:chExt cx="5122837" cy="2090659"/>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432EFB7-CCB0-4FC1-A568-AD99A5735B7D}"/>
                  </a:ext>
                </a:extLst>
              </p:cNvPr>
              <p:cNvSpPr txBox="1"/>
              <p:nvPr/>
            </p:nvSpPr>
            <p:spPr>
              <a:xfrm>
                <a:off x="10010027" y="3835687"/>
                <a:ext cx="306494" cy="369332"/>
              </a:xfrm>
              <a:prstGeom prst="rect">
                <a:avLst/>
              </a:prstGeom>
              <a:noFill/>
            </p:spPr>
            <p:txBody>
              <a:bodyPr wrap="none" rtlCol="0">
                <a:spAutoFit/>
              </a:bodyPr>
              <a:lstStyle/>
              <a:p>
                <a:r>
                  <a:rPr lang="en-US"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A7DB84-E5B9-4DB4-A55E-75583B4B41C8}"/>
                    </a:ext>
                  </a:extLst>
                </p:cNvPr>
                <p:cNvSpPr txBox="1"/>
                <p:nvPr/>
              </p:nvSpPr>
              <p:spPr>
                <a:xfrm>
                  <a:off x="10010027" y="3835687"/>
                  <a:ext cx="306494" cy="369332"/>
                </a:xfrm>
                <a:prstGeom prst="rect">
                  <a:avLst/>
                </a:prstGeom>
                <a:noFill/>
              </p:spPr>
              <p:txBody>
                <a:bodyPr wrap="none" rtlCol="0">
                  <a:spAutoFit/>
                </a:bodyPr>
                <a:lstStyle/>
                <a:p>
                  <a:r>
                    <a:rPr lang="en-US"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5DECB14-06EC-4844-8890-691FFAB1EF62}"/>
                    </a:ext>
                  </a:extLst>
                </p:cNvPr>
                <p:cNvSpPr txBox="1"/>
                <p:nvPr/>
              </p:nvSpPr>
              <p:spPr>
                <a:xfrm>
                  <a:off x="10010027" y="3835687"/>
                  <a:ext cx="312906" cy="369332"/>
                </a:xfrm>
                <a:prstGeom prst="rect">
                  <a:avLst/>
                </a:prstGeom>
                <a:noFill/>
              </p:spPr>
              <p:txBody>
                <a:bodyPr wrap="none" rtlCol="0">
                  <a:spAutoFit/>
                </a:bodyPr>
                <a:lstStyle/>
                <a:p>
                  <a:r>
                    <a:rPr lang="en-US"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10010027" y="3835687"/>
                <a:ext cx="311304" cy="369332"/>
              </a:xfrm>
              <a:prstGeom prst="rect">
                <a:avLst/>
              </a:prstGeom>
              <a:noFill/>
            </p:spPr>
            <p:txBody>
              <a:bodyPr wrap="none" rtlCol="0">
                <a:spAutoFit/>
              </a:bodyPr>
              <a:lstStyle/>
              <a:p>
                <a:r>
                  <a:rPr lang="en-US"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49F6-3DDD-42F5-967D-6E991464F7E3}"/>
                  </a:ext>
                </a:extLst>
              </p:cNvPr>
              <p:cNvSpPr txBox="1"/>
              <p:nvPr/>
            </p:nvSpPr>
            <p:spPr>
              <a:xfrm>
                <a:off x="10019645" y="3832010"/>
                <a:ext cx="312906" cy="369332"/>
              </a:xfrm>
              <a:prstGeom prst="rect">
                <a:avLst/>
              </a:prstGeom>
              <a:noFill/>
            </p:spPr>
            <p:txBody>
              <a:bodyPr wrap="square" rtlCol="0">
                <a:spAutoFit/>
              </a:bodyPr>
              <a:lstStyle/>
              <a:p>
                <a:r>
                  <a:rPr lang="en-US"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A4DB5C-E231-40DF-A861-3302CC67C96A}"/>
                    </a:ext>
                  </a:extLst>
                </p:cNvPr>
                <p:cNvSpPr txBox="1"/>
                <p:nvPr/>
              </p:nvSpPr>
              <p:spPr>
                <a:xfrm>
                  <a:off x="10010027" y="3835687"/>
                  <a:ext cx="306494" cy="369332"/>
                </a:xfrm>
                <a:prstGeom prst="rect">
                  <a:avLst/>
                </a:prstGeom>
                <a:noFill/>
              </p:spPr>
              <p:txBody>
                <a:bodyPr wrap="none" rtlCol="0">
                  <a:spAutoFit/>
                </a:bodyPr>
                <a:lstStyle/>
                <a:p>
                  <a:r>
                    <a:rPr lang="en-US"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D96133-1F40-4055-BBD5-DFBB0D558B27}"/>
                    </a:ext>
                  </a:extLst>
                </p:cNvPr>
                <p:cNvSpPr txBox="1"/>
                <p:nvPr/>
              </p:nvSpPr>
              <p:spPr>
                <a:xfrm>
                  <a:off x="10010027" y="3835687"/>
                  <a:ext cx="271228" cy="369332"/>
                </a:xfrm>
                <a:prstGeom prst="rect">
                  <a:avLst/>
                </a:prstGeom>
                <a:noFill/>
              </p:spPr>
              <p:txBody>
                <a:bodyPr wrap="none" rtlCol="0">
                  <a:spAutoFit/>
                </a:bodyPr>
                <a:lstStyle/>
                <a:p>
                  <a:r>
                    <a:rPr lang="en-US"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6DDE9527-B09B-411A-902B-C72D27FCF103}"/>
              </a:ext>
            </a:extLst>
          </p:cNvPr>
          <p:cNvGrpSpPr/>
          <p:nvPr/>
        </p:nvGrpSpPr>
        <p:grpSpPr>
          <a:xfrm>
            <a:off x="9544563" y="2626875"/>
            <a:ext cx="549945" cy="114300"/>
            <a:chOff x="8517793" y="2660714"/>
            <a:chExt cx="549945" cy="114300"/>
          </a:xfrm>
        </p:grpSpPr>
        <p:cxnSp>
          <p:nvCxnSpPr>
            <p:cNvPr id="38" name="Straight Arrow Connector 37">
              <a:extLst>
                <a:ext uri="{FF2B5EF4-FFF2-40B4-BE49-F238E27FC236}">
                  <a16:creationId xmlns:a16="http://schemas.microsoft.com/office/drawing/2014/main" id="{3C19B5A4-AF31-4FD1-8F77-DDF7B6F51E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F45BDEDA-6A33-4A32-A55C-A35F34B658C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6ABA12C-5FE2-4D1A-8A22-EF59510D6B53}"/>
              </a:ext>
            </a:extLst>
          </p:cNvPr>
          <p:cNvGrpSpPr/>
          <p:nvPr/>
        </p:nvGrpSpPr>
        <p:grpSpPr>
          <a:xfrm>
            <a:off x="9544563" y="2978846"/>
            <a:ext cx="549945" cy="114300"/>
            <a:chOff x="8517793" y="2660714"/>
            <a:chExt cx="549945" cy="114300"/>
          </a:xfrm>
        </p:grpSpPr>
        <p:cxnSp>
          <p:nvCxnSpPr>
            <p:cNvPr id="42" name="Straight Arrow Connector 41">
              <a:extLst>
                <a:ext uri="{FF2B5EF4-FFF2-40B4-BE49-F238E27FC236}">
                  <a16:creationId xmlns:a16="http://schemas.microsoft.com/office/drawing/2014/main" id="{FF2E3778-4957-4544-BB5E-1399E5C470EC}"/>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34E06CAC-6BC8-491F-A6B4-9ED1E480E2A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45CA588D-49D7-437C-BBEE-7F226885C1A8}"/>
              </a:ext>
            </a:extLst>
          </p:cNvPr>
          <p:cNvGrpSpPr/>
          <p:nvPr/>
        </p:nvGrpSpPr>
        <p:grpSpPr>
          <a:xfrm>
            <a:off x="9544563" y="3351179"/>
            <a:ext cx="549945" cy="114300"/>
            <a:chOff x="8517793" y="2660714"/>
            <a:chExt cx="549945" cy="114300"/>
          </a:xfrm>
        </p:grpSpPr>
        <p:cxnSp>
          <p:nvCxnSpPr>
            <p:cNvPr id="45" name="Straight Arrow Connector 44">
              <a:extLst>
                <a:ext uri="{FF2B5EF4-FFF2-40B4-BE49-F238E27FC236}">
                  <a16:creationId xmlns:a16="http://schemas.microsoft.com/office/drawing/2014/main" id="{32B88EFA-20AF-467B-86C2-E2B43EDF6C57}"/>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9C998CF8-D807-422E-8E85-5358CF12D103}"/>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C81BC2FF-44E1-4013-B1C3-A094F3B0B645}"/>
              </a:ext>
            </a:extLst>
          </p:cNvPr>
          <p:cNvGrpSpPr/>
          <p:nvPr/>
        </p:nvGrpSpPr>
        <p:grpSpPr>
          <a:xfrm>
            <a:off x="9544563" y="3712852"/>
            <a:ext cx="549945" cy="114300"/>
            <a:chOff x="8517793" y="2660714"/>
            <a:chExt cx="549945" cy="114300"/>
          </a:xfrm>
        </p:grpSpPr>
        <p:cxnSp>
          <p:nvCxnSpPr>
            <p:cNvPr id="48" name="Straight Arrow Connector 47">
              <a:extLst>
                <a:ext uri="{FF2B5EF4-FFF2-40B4-BE49-F238E27FC236}">
                  <a16:creationId xmlns:a16="http://schemas.microsoft.com/office/drawing/2014/main" id="{17B3D179-BB36-47A2-AC97-F0A3DE7445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Oval 48">
              <a:extLst>
                <a:ext uri="{FF2B5EF4-FFF2-40B4-BE49-F238E27FC236}">
                  <a16:creationId xmlns:a16="http://schemas.microsoft.com/office/drawing/2014/main" id="{397DDFD6-B395-480B-AF52-829A8ADD2D5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4B869360-992C-4688-BC44-3CA9580EC9C9}"/>
              </a:ext>
            </a:extLst>
          </p:cNvPr>
          <p:cNvGrpSpPr/>
          <p:nvPr/>
        </p:nvGrpSpPr>
        <p:grpSpPr>
          <a:xfrm>
            <a:off x="9544563" y="4064823"/>
            <a:ext cx="549945" cy="114300"/>
            <a:chOff x="8517793" y="2660714"/>
            <a:chExt cx="549945" cy="114300"/>
          </a:xfrm>
        </p:grpSpPr>
        <p:cxnSp>
          <p:nvCxnSpPr>
            <p:cNvPr id="51" name="Straight Arrow Connector 50">
              <a:extLst>
                <a:ext uri="{FF2B5EF4-FFF2-40B4-BE49-F238E27FC236}">
                  <a16:creationId xmlns:a16="http://schemas.microsoft.com/office/drawing/2014/main" id="{8386429A-8B3D-4BD3-A4E3-DF34F2F66328}"/>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390E7119-4E8E-4E05-9A7D-EF8B6946626F}"/>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8CF66A50-9CF6-4EF3-8995-77BD4A286DBB}"/>
              </a:ext>
            </a:extLst>
          </p:cNvPr>
          <p:cNvGrpSpPr/>
          <p:nvPr/>
        </p:nvGrpSpPr>
        <p:grpSpPr>
          <a:xfrm>
            <a:off x="9544563" y="4437156"/>
            <a:ext cx="549945" cy="114300"/>
            <a:chOff x="8517793" y="2660714"/>
            <a:chExt cx="549945" cy="114300"/>
          </a:xfrm>
        </p:grpSpPr>
        <p:cxnSp>
          <p:nvCxnSpPr>
            <p:cNvPr id="54" name="Straight Arrow Connector 53">
              <a:extLst>
                <a:ext uri="{FF2B5EF4-FFF2-40B4-BE49-F238E27FC236}">
                  <a16:creationId xmlns:a16="http://schemas.microsoft.com/office/drawing/2014/main" id="{EFF8A98E-757E-4C73-B259-B17FC18D2870}"/>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DACE3BFC-9EA1-4961-8311-B15BAC5A712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3F8E914A-6D16-4EE1-A9BA-816301941510}"/>
              </a:ext>
            </a:extLst>
          </p:cNvPr>
          <p:cNvGrpSpPr/>
          <p:nvPr/>
        </p:nvGrpSpPr>
        <p:grpSpPr>
          <a:xfrm>
            <a:off x="9544563" y="4847179"/>
            <a:ext cx="549945" cy="114300"/>
            <a:chOff x="8517793" y="2660714"/>
            <a:chExt cx="549945" cy="114300"/>
          </a:xfrm>
        </p:grpSpPr>
        <p:cxnSp>
          <p:nvCxnSpPr>
            <p:cNvPr id="57" name="Straight Arrow Connector 56">
              <a:extLst>
                <a:ext uri="{FF2B5EF4-FFF2-40B4-BE49-F238E27FC236}">
                  <a16:creationId xmlns:a16="http://schemas.microsoft.com/office/drawing/2014/main" id="{A97D50C6-AB0E-4455-855A-F7CEB097D49B}"/>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58188015-7B35-4919-B0C4-E2AB918A0DEB}"/>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DCB7BC5D-8BF9-4EC0-87E4-91DF53F07608}"/>
              </a:ext>
            </a:extLst>
          </p:cNvPr>
          <p:cNvSpPr txBox="1"/>
          <p:nvPr/>
        </p:nvSpPr>
        <p:spPr>
          <a:xfrm>
            <a:off x="10098606" y="2465643"/>
            <a:ext cx="716863" cy="369332"/>
          </a:xfrm>
          <a:prstGeom prst="rect">
            <a:avLst/>
          </a:prstGeom>
          <a:noFill/>
        </p:spPr>
        <p:txBody>
          <a:bodyPr wrap="none" rtlCol="0">
            <a:spAutoFit/>
          </a:bodyPr>
          <a:lstStyle/>
          <a:p>
            <a:r>
              <a:rPr lang="en-US" dirty="0"/>
              <a:t>1 → 2</a:t>
            </a:r>
          </a:p>
        </p:txBody>
      </p:sp>
      <p:sp>
        <p:nvSpPr>
          <p:cNvPr id="60" name="TextBox 59">
            <a:extLst>
              <a:ext uri="{FF2B5EF4-FFF2-40B4-BE49-F238E27FC236}">
                <a16:creationId xmlns:a16="http://schemas.microsoft.com/office/drawing/2014/main" id="{7FD5B7B3-0224-4ADA-9E20-0E9E05ACD8A0}"/>
              </a:ext>
            </a:extLst>
          </p:cNvPr>
          <p:cNvSpPr txBox="1"/>
          <p:nvPr/>
        </p:nvSpPr>
        <p:spPr>
          <a:xfrm>
            <a:off x="10098606" y="2837949"/>
            <a:ext cx="752129" cy="369332"/>
          </a:xfrm>
          <a:prstGeom prst="rect">
            <a:avLst/>
          </a:prstGeom>
          <a:noFill/>
        </p:spPr>
        <p:txBody>
          <a:bodyPr wrap="none" rtlCol="0">
            <a:spAutoFit/>
          </a:bodyPr>
          <a:lstStyle/>
          <a:p>
            <a:r>
              <a:rPr lang="en-US" dirty="0"/>
              <a:t>0 → 3</a:t>
            </a:r>
          </a:p>
        </p:txBody>
      </p:sp>
      <p:sp>
        <p:nvSpPr>
          <p:cNvPr id="61" name="TextBox 60">
            <a:extLst>
              <a:ext uri="{FF2B5EF4-FFF2-40B4-BE49-F238E27FC236}">
                <a16:creationId xmlns:a16="http://schemas.microsoft.com/office/drawing/2014/main" id="{CE764959-8801-4BF1-B099-3CE470A972AA}"/>
              </a:ext>
            </a:extLst>
          </p:cNvPr>
          <p:cNvSpPr txBox="1"/>
          <p:nvPr/>
        </p:nvSpPr>
        <p:spPr>
          <a:xfrm>
            <a:off x="10098606" y="3210255"/>
            <a:ext cx="752129" cy="369332"/>
          </a:xfrm>
          <a:prstGeom prst="rect">
            <a:avLst/>
          </a:prstGeom>
          <a:noFill/>
        </p:spPr>
        <p:txBody>
          <a:bodyPr wrap="none" rtlCol="0">
            <a:spAutoFit/>
          </a:bodyPr>
          <a:lstStyle/>
          <a:p>
            <a:r>
              <a:rPr lang="en-US" dirty="0"/>
              <a:t>0 → 3</a:t>
            </a:r>
          </a:p>
        </p:txBody>
      </p:sp>
      <p:sp>
        <p:nvSpPr>
          <p:cNvPr id="63" name="TextBox 62">
            <a:extLst>
              <a:ext uri="{FF2B5EF4-FFF2-40B4-BE49-F238E27FC236}">
                <a16:creationId xmlns:a16="http://schemas.microsoft.com/office/drawing/2014/main" id="{8643C4E2-9901-4012-A230-A0CC7D32962E}"/>
              </a:ext>
            </a:extLst>
          </p:cNvPr>
          <p:cNvSpPr txBox="1"/>
          <p:nvPr/>
        </p:nvSpPr>
        <p:spPr>
          <a:xfrm>
            <a:off x="10098606" y="4327173"/>
            <a:ext cx="756938" cy="369332"/>
          </a:xfrm>
          <a:prstGeom prst="rect">
            <a:avLst/>
          </a:prstGeom>
          <a:noFill/>
        </p:spPr>
        <p:txBody>
          <a:bodyPr wrap="none" rtlCol="0">
            <a:spAutoFit/>
          </a:bodyPr>
          <a:lstStyle/>
          <a:p>
            <a:r>
              <a:rPr lang="en-US" dirty="0"/>
              <a:t>3 → 4</a:t>
            </a:r>
          </a:p>
        </p:txBody>
      </p:sp>
      <p:sp>
        <p:nvSpPr>
          <p:cNvPr id="64" name="TextBox 63">
            <a:extLst>
              <a:ext uri="{FF2B5EF4-FFF2-40B4-BE49-F238E27FC236}">
                <a16:creationId xmlns:a16="http://schemas.microsoft.com/office/drawing/2014/main" id="{99A866C1-B33C-43B9-A8E3-DCD4F9E30A2B}"/>
              </a:ext>
            </a:extLst>
          </p:cNvPr>
          <p:cNvSpPr txBox="1"/>
          <p:nvPr/>
        </p:nvSpPr>
        <p:spPr>
          <a:xfrm>
            <a:off x="10098606" y="3954867"/>
            <a:ext cx="306494" cy="369332"/>
          </a:xfrm>
          <a:prstGeom prst="rect">
            <a:avLst/>
          </a:prstGeom>
          <a:noFill/>
        </p:spPr>
        <p:txBody>
          <a:bodyPr wrap="none" rtlCol="0">
            <a:spAutoFit/>
          </a:bodyPr>
          <a:lstStyle/>
          <a:p>
            <a:r>
              <a:rPr lang="en-US" dirty="0"/>
              <a:t>5</a:t>
            </a:r>
          </a:p>
        </p:txBody>
      </p:sp>
      <p:sp>
        <p:nvSpPr>
          <p:cNvPr id="65" name="TextBox 64">
            <a:extLst>
              <a:ext uri="{FF2B5EF4-FFF2-40B4-BE49-F238E27FC236}">
                <a16:creationId xmlns:a16="http://schemas.microsoft.com/office/drawing/2014/main" id="{81A7110B-D0C7-495B-9E7F-592BAD0132A4}"/>
              </a:ext>
            </a:extLst>
          </p:cNvPr>
          <p:cNvSpPr txBox="1"/>
          <p:nvPr/>
        </p:nvSpPr>
        <p:spPr>
          <a:xfrm>
            <a:off x="10098606" y="3582561"/>
            <a:ext cx="1162498" cy="369332"/>
          </a:xfrm>
          <a:prstGeom prst="rect">
            <a:avLst/>
          </a:prstGeom>
          <a:noFill/>
        </p:spPr>
        <p:txBody>
          <a:bodyPr wrap="none" rtlCol="0">
            <a:spAutoFit/>
          </a:bodyPr>
          <a:lstStyle/>
          <a:p>
            <a:r>
              <a:rPr lang="en-US" dirty="0"/>
              <a:t>1 → 2 → 5</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CC4FA51-F160-47CB-843D-6A01198DED13}"/>
                  </a:ext>
                </a:extLst>
              </p:cNvPr>
              <p:cNvSpPr txBox="1"/>
              <p:nvPr/>
            </p:nvSpPr>
            <p:spPr>
              <a:xfrm>
                <a:off x="657225" y="1505782"/>
                <a:ext cx="8021616" cy="5262979"/>
              </a:xfrm>
              <a:prstGeom prst="rect">
                <a:avLst/>
              </a:prstGeom>
              <a:noFill/>
            </p:spPr>
            <p:txBody>
              <a:bodyPr wrap="square" rtlCol="0">
                <a:spAutoFit/>
              </a:bodyPr>
              <a:lstStyle/>
              <a:p>
                <a:r>
                  <a:rPr lang="en-US" sz="2800" dirty="0"/>
                  <a:t>An array where the </a:t>
                </a:r>
                <a14:m>
                  <m:oMath xmlns:m="http://schemas.openxmlformats.org/officeDocument/2006/math">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𝑢</m:t>
                        </m:r>
                      </m:e>
                      <m:sup>
                        <m:r>
                          <m:rPr>
                            <m:sty m:val="p"/>
                          </m:rPr>
                          <a:rPr lang="en-US" sz="2800" b="0" i="0" dirty="0" smtClean="0">
                            <a:latin typeface="Cambria Math" panose="02040503050406030204" pitchFamily="18" charset="0"/>
                          </a:rPr>
                          <m:t>th</m:t>
                        </m:r>
                      </m:sup>
                    </m:sSup>
                  </m:oMath>
                </a14:m>
                <a:r>
                  <a:rPr lang="en-US" sz="2800" dirty="0"/>
                  <a:t> element contains a list of neighbors of </a:t>
                </a:r>
                <a14:m>
                  <m:oMath xmlns:m="http://schemas.openxmlformats.org/officeDocument/2006/math">
                    <m:r>
                      <a:rPr lang="en-US" sz="2800" i="1" dirty="0" smtClean="0">
                        <a:latin typeface="Cambria Math" panose="02040503050406030204" pitchFamily="18" charset="0"/>
                      </a:rPr>
                      <m:t>𝑢</m:t>
                    </m:r>
                  </m:oMath>
                </a14:m>
                <a:r>
                  <a:rPr lang="en-US" sz="2800" dirty="0"/>
                  <a:t>.</a:t>
                </a:r>
                <a:endParaRPr lang="en-US" sz="2800" b="1" dirty="0"/>
              </a:p>
              <a:p>
                <a:r>
                  <a:rPr lang="en-US" sz="2800" dirty="0"/>
                  <a:t>Directed graphs: list of out-neighbors (a[u] has v for all (</a:t>
                </a:r>
                <a:r>
                  <a:rPr lang="en-US" sz="2800" dirty="0" err="1"/>
                  <a:t>u,v</a:t>
                </a:r>
                <a:r>
                  <a:rPr lang="en-US" sz="2800" dirty="0"/>
                  <a:t>) in E)</a:t>
                </a:r>
              </a:p>
              <a:p>
                <a:r>
                  <a:rPr lang="en-US" sz="2800" dirty="0"/>
                  <a:t>Time Complexity (|V|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neighbors of u (out):</a:t>
                </a:r>
              </a:p>
              <a:p>
                <a:pPr lvl="1"/>
                <a:r>
                  <a:rPr lang="en-US" sz="2800" dirty="0"/>
                  <a:t>Get neighbors of u (in):</a:t>
                </a:r>
              </a:p>
              <a:p>
                <a:pPr lvl="1"/>
                <a:endParaRPr lang="en-US" sz="2800" dirty="0"/>
              </a:p>
              <a:p>
                <a:r>
                  <a:rPr lang="en-US" sz="2800" dirty="0"/>
                  <a:t>Space Complexity:</a:t>
                </a:r>
              </a:p>
            </p:txBody>
          </p:sp>
        </mc:Choice>
        <mc:Fallback xmlns="">
          <p:sp>
            <p:nvSpPr>
              <p:cNvPr id="66" name="TextBox 65">
                <a:extLst>
                  <a:ext uri="{FF2B5EF4-FFF2-40B4-BE49-F238E27FC236}">
                    <a16:creationId xmlns:a16="http://schemas.microsoft.com/office/drawing/2014/main" id="{DCC4FA51-F160-47CB-843D-6A01198DED13}"/>
                  </a:ext>
                </a:extLst>
              </p:cNvPr>
              <p:cNvSpPr txBox="1">
                <a:spLocks noRot="1" noChangeAspect="1" noMove="1" noResize="1" noEditPoints="1" noAdjustHandles="1" noChangeArrowheads="1" noChangeShapeType="1" noTextEdit="1"/>
              </p:cNvSpPr>
              <p:nvPr/>
            </p:nvSpPr>
            <p:spPr>
              <a:xfrm>
                <a:off x="657225" y="1505782"/>
                <a:ext cx="8021616" cy="5262979"/>
              </a:xfrm>
              <a:prstGeom prst="rect">
                <a:avLst/>
              </a:prstGeom>
              <a:blipFill>
                <a:blip r:embed="rId2"/>
                <a:stretch>
                  <a:fillRect l="-1596" t="-695" r="-1976" b="-2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5BA2393-FB34-4950-AB2F-A19A5C6CC272}"/>
                  </a:ext>
                </a:extLst>
              </p:cNvPr>
              <p:cNvSpPr/>
              <p:nvPr/>
            </p:nvSpPr>
            <p:spPr>
              <a:xfrm>
                <a:off x="2656793" y="3702684"/>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67" name="Rectangle 66">
                <a:extLst>
                  <a:ext uri="{FF2B5EF4-FFF2-40B4-BE49-F238E27FC236}">
                    <a16:creationId xmlns:a16="http://schemas.microsoft.com/office/drawing/2014/main" id="{75BA2393-FB34-4950-AB2F-A19A5C6CC272}"/>
                  </a:ext>
                </a:extLst>
              </p:cNvPr>
              <p:cNvSpPr>
                <a:spLocks noRot="1" noChangeAspect="1" noMove="1" noResize="1" noEditPoints="1" noAdjustHandles="1" noChangeArrowheads="1" noChangeShapeType="1" noTextEdit="1"/>
              </p:cNvSpPr>
              <p:nvPr/>
            </p:nvSpPr>
            <p:spPr>
              <a:xfrm>
                <a:off x="2656793" y="3702684"/>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61EFFF4B-2CB5-44E1-81C7-B92F9F44EDA5}"/>
                  </a:ext>
                </a:extLst>
              </p:cNvPr>
              <p:cNvSpPr/>
              <p:nvPr/>
            </p:nvSpPr>
            <p:spPr>
              <a:xfrm>
                <a:off x="2956074" y="4105548"/>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8" name="Rectangle 67">
                <a:extLst>
                  <a:ext uri="{FF2B5EF4-FFF2-40B4-BE49-F238E27FC236}">
                    <a16:creationId xmlns:a16="http://schemas.microsoft.com/office/drawing/2014/main" id="{61EFFF4B-2CB5-44E1-81C7-B92F9F44EDA5}"/>
                  </a:ext>
                </a:extLst>
              </p:cNvPr>
              <p:cNvSpPr>
                <a:spLocks noRot="1" noChangeAspect="1" noMove="1" noResize="1" noEditPoints="1" noAdjustHandles="1" noChangeArrowheads="1" noChangeShapeType="1" noTextEdit="1"/>
              </p:cNvSpPr>
              <p:nvPr/>
            </p:nvSpPr>
            <p:spPr>
              <a:xfrm>
                <a:off x="2956074" y="4105548"/>
                <a:ext cx="163378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F92572B5-642A-4A20-8EAE-B115DC8506A0}"/>
                  </a:ext>
                </a:extLst>
              </p:cNvPr>
              <p:cNvSpPr/>
              <p:nvPr/>
            </p:nvSpPr>
            <p:spPr>
              <a:xfrm>
                <a:off x="5121273" y="4534699"/>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9" name="Rectangle 68">
                <a:extLst>
                  <a:ext uri="{FF2B5EF4-FFF2-40B4-BE49-F238E27FC236}">
                    <a16:creationId xmlns:a16="http://schemas.microsoft.com/office/drawing/2014/main" id="{F92572B5-642A-4A20-8EAE-B115DC8506A0}"/>
                  </a:ext>
                </a:extLst>
              </p:cNvPr>
              <p:cNvSpPr>
                <a:spLocks noRot="1" noChangeAspect="1" noMove="1" noResize="1" noEditPoints="1" noAdjustHandles="1" noChangeArrowheads="1" noChangeShapeType="1" noTextEdit="1"/>
              </p:cNvSpPr>
              <p:nvPr/>
            </p:nvSpPr>
            <p:spPr>
              <a:xfrm>
                <a:off x="5121273" y="4534699"/>
                <a:ext cx="163378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AFC0505C-A1F0-454C-ABD4-F45ED7921BE0}"/>
                  </a:ext>
                </a:extLst>
              </p:cNvPr>
              <p:cNvSpPr/>
              <p:nvPr/>
            </p:nvSpPr>
            <p:spPr>
              <a:xfrm>
                <a:off x="4668033" y="4982317"/>
                <a:ext cx="2343398" cy="523220"/>
              </a:xfrm>
              <a:prstGeom prst="rect">
                <a:avLst/>
              </a:prstGeom>
            </p:spPr>
            <p:txBody>
              <a:bodyPr wrap="none">
                <a:spAutoFit/>
              </a:bodyPr>
              <a:lstStyle/>
              <a:p>
                <a:pPr lvl="1"/>
                <a:r>
                  <a:rPr lang="en-US" sz="2800" dirty="0"/>
                  <a:t> </a:t>
                </a:r>
                <a14:m>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m:rPr>
                        <m:sty m:val="p"/>
                      </m:rPr>
                      <a:rPr lang="en-US" sz="2800" b="0" i="0" dirty="0" smtClean="0">
                        <a:latin typeface="Cambria Math" panose="02040503050406030204" pitchFamily="18" charset="0"/>
                      </a:rPr>
                      <m:t>deg</m:t>
                    </m:r>
                    <m:r>
                      <a:rPr lang="en-US" sz="2800" b="0" i="1" dirty="0" smtClean="0">
                        <a:latin typeface="Cambria Math" panose="02040503050406030204" pitchFamily="18" charset="0"/>
                      </a:rPr>
                      <m:t>⁡(</m:t>
                    </m:r>
                    <m:r>
                      <a:rPr lang="en-US" sz="2800" b="0" i="1" dirty="0" smtClean="0">
                        <a:latin typeface="Cambria Math" panose="02040503050406030204" pitchFamily="18" charset="0"/>
                      </a:rPr>
                      <m:t>𝑢</m:t>
                    </m:r>
                    <m:r>
                      <a:rPr lang="en-US" sz="2800" b="0" i="1" dirty="0" smtClean="0">
                        <a:latin typeface="Cambria Math" panose="02040503050406030204" pitchFamily="18" charset="0"/>
                      </a:rPr>
                      <m:t>))</m:t>
                    </m:r>
                  </m:oMath>
                </a14:m>
                <a:endParaRPr lang="en-US" sz="2800" dirty="0"/>
              </a:p>
            </p:txBody>
          </p:sp>
        </mc:Choice>
        <mc:Fallback xmlns="">
          <p:sp>
            <p:nvSpPr>
              <p:cNvPr id="70" name="Rectangle 69">
                <a:extLst>
                  <a:ext uri="{FF2B5EF4-FFF2-40B4-BE49-F238E27FC236}">
                    <a16:creationId xmlns:a16="http://schemas.microsoft.com/office/drawing/2014/main" id="{AFC0505C-A1F0-454C-ABD4-F45ED7921BE0}"/>
                  </a:ext>
                </a:extLst>
              </p:cNvPr>
              <p:cNvSpPr>
                <a:spLocks noRot="1" noChangeAspect="1" noMove="1" noResize="1" noEditPoints="1" noAdjustHandles="1" noChangeArrowheads="1" noChangeShapeType="1" noTextEdit="1"/>
              </p:cNvSpPr>
              <p:nvPr/>
            </p:nvSpPr>
            <p:spPr>
              <a:xfrm>
                <a:off x="4668033" y="4982317"/>
                <a:ext cx="234339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B968BCFC-DC6C-4C6F-90BB-3471AB233AB1}"/>
                  </a:ext>
                </a:extLst>
              </p:cNvPr>
              <p:cNvSpPr/>
              <p:nvPr/>
            </p:nvSpPr>
            <p:spPr>
              <a:xfrm>
                <a:off x="4710721" y="5441309"/>
                <a:ext cx="1569404"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m:t>
                      </m:r>
                    </m:oMath>
                  </m:oMathPara>
                </a14:m>
                <a:endParaRPr lang="en-US" sz="2800" dirty="0"/>
              </a:p>
            </p:txBody>
          </p:sp>
        </mc:Choice>
        <mc:Fallback xmlns="">
          <p:sp>
            <p:nvSpPr>
              <p:cNvPr id="71" name="Rectangle 70">
                <a:extLst>
                  <a:ext uri="{FF2B5EF4-FFF2-40B4-BE49-F238E27FC236}">
                    <a16:creationId xmlns:a16="http://schemas.microsoft.com/office/drawing/2014/main" id="{B968BCFC-DC6C-4C6F-90BB-3471AB233AB1}"/>
                  </a:ext>
                </a:extLst>
              </p:cNvPr>
              <p:cNvSpPr>
                <a:spLocks noRot="1" noChangeAspect="1" noMove="1" noResize="1" noEditPoints="1" noAdjustHandles="1" noChangeArrowheads="1" noChangeShapeType="1" noTextEdit="1"/>
              </p:cNvSpPr>
              <p:nvPr/>
            </p:nvSpPr>
            <p:spPr>
              <a:xfrm>
                <a:off x="4710721" y="5441309"/>
                <a:ext cx="156940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9233970F-0288-422C-BA4E-AF5EDFEE82FB}"/>
                  </a:ext>
                </a:extLst>
              </p:cNvPr>
              <p:cNvSpPr/>
              <p:nvPr/>
            </p:nvSpPr>
            <p:spPr>
              <a:xfrm>
                <a:off x="3549184" y="6213427"/>
                <a:ext cx="1921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 </m:t>
                      </m:r>
                      <m:r>
                        <a:rPr lang="en-US" sz="2800" i="1" dirty="0" smtClean="0">
                          <a:latin typeface="Cambria Math" panose="02040503050406030204" pitchFamily="18" charset="0"/>
                        </a:rPr>
                        <m:t>𝑚</m:t>
                      </m:r>
                      <m:r>
                        <a:rPr lang="en-US" sz="2800" i="1" dirty="0" smtClean="0">
                          <a:latin typeface="Cambria Math" panose="02040503050406030204" pitchFamily="18" charset="0"/>
                        </a:rPr>
                        <m:t>)</m:t>
                      </m:r>
                    </m:oMath>
                  </m:oMathPara>
                </a14:m>
                <a:endParaRPr lang="en-US" sz="2800" dirty="0"/>
              </a:p>
            </p:txBody>
          </p:sp>
        </mc:Choice>
        <mc:Fallback xmlns="">
          <p:sp>
            <p:nvSpPr>
              <p:cNvPr id="72" name="Rectangle 71">
                <a:extLst>
                  <a:ext uri="{FF2B5EF4-FFF2-40B4-BE49-F238E27FC236}">
                    <a16:creationId xmlns:a16="http://schemas.microsoft.com/office/drawing/2014/main" id="{9233970F-0288-422C-BA4E-AF5EDFEE82FB}"/>
                  </a:ext>
                </a:extLst>
              </p:cNvPr>
              <p:cNvSpPr>
                <a:spLocks noRot="1" noChangeAspect="1" noMove="1" noResize="1" noEditPoints="1" noAdjustHandles="1" noChangeArrowheads="1" noChangeShapeType="1" noTextEdit="1"/>
              </p:cNvSpPr>
              <p:nvPr/>
            </p:nvSpPr>
            <p:spPr>
              <a:xfrm>
                <a:off x="3549184" y="6213427"/>
                <a:ext cx="1921039" cy="523220"/>
              </a:xfrm>
              <a:prstGeom prst="rect">
                <a:avLst/>
              </a:prstGeom>
              <a:blipFill>
                <a:blip r:embed="rId8"/>
                <a:stretch>
                  <a:fillRect/>
                </a:stretch>
              </a:blipFill>
            </p:spPr>
            <p:txBody>
              <a:bodyPr/>
              <a:lstStyle/>
              <a:p>
                <a:r>
                  <a:rPr lang="en-US">
                    <a:noFill/>
                  </a:rPr>
                  <a:t> </a:t>
                </a:r>
              </a:p>
            </p:txBody>
          </p:sp>
        </mc:Fallback>
      </mc:AlternateContent>
      <p:sp>
        <p:nvSpPr>
          <p:cNvPr id="3" name="TextBox 2"/>
          <p:cNvSpPr txBox="1"/>
          <p:nvPr/>
        </p:nvSpPr>
        <p:spPr>
          <a:xfrm>
            <a:off x="7011431" y="5128059"/>
            <a:ext cx="4131758" cy="954107"/>
          </a:xfrm>
          <a:prstGeom prst="rect">
            <a:avLst/>
          </a:prstGeom>
          <a:noFill/>
        </p:spPr>
        <p:txBody>
          <a:bodyPr wrap="square" rtlCol="0">
            <a:spAutoFit/>
          </a:bodyPr>
          <a:lstStyle/>
          <a:p>
            <a:r>
              <a:rPr lang="en-US" sz="2800" dirty="0"/>
              <a:t>Assume we have hash tables AND linked lists </a:t>
            </a:r>
          </a:p>
        </p:txBody>
      </p:sp>
    </p:spTree>
    <p:extLst>
      <p:ext uri="{BB962C8B-B14F-4D97-AF65-F5344CB8AC3E}">
        <p14:creationId xmlns:p14="http://schemas.microsoft.com/office/powerpoint/2010/main" val="36055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33505"/>
              </a:xfrm>
            </p:spPr>
            <p:txBody>
              <a:bodyPr>
                <a:normAutofit/>
              </a:bodyPr>
              <a:lstStyle/>
              <a:p>
                <a:r>
                  <a:rPr lang="en-US" dirty="0"/>
                  <a:t>Adjacency Matrices take more space, and have slower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oMath>
                </a14:m>
                <a:r>
                  <a:rPr lang="en-US" dirty="0"/>
                  <a:t> bounds, why would you use them?</a:t>
                </a:r>
              </a:p>
              <a:p>
                <a:pPr lvl="1"/>
                <a:r>
                  <a:rPr lang="en-US" dirty="0"/>
                  <a:t>For </a:t>
                </a:r>
                <a:r>
                  <a:rPr lang="en-US" b="1" dirty="0"/>
                  <a:t>dense</a:t>
                </a:r>
                <a:r>
                  <a:rPr lang="en-US" dirty="0"/>
                  <a:t> graphs (where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b="0" i="0" dirty="0"/>
                  <a:t>is close to</a:t>
                </a:r>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the running times will be close</a:t>
                </a:r>
              </a:p>
              <a:p>
                <a:pPr lvl="1"/>
                <a:r>
                  <a:rPr lang="en-US" dirty="0"/>
                  <a:t>And the constant factors can be much better for matrices than for lists. </a:t>
                </a:r>
              </a:p>
              <a:p>
                <a:pPr lvl="1"/>
                <a:r>
                  <a:rPr lang="en-US" dirty="0"/>
                  <a:t>Sometimes the matrix itself is useful (“spectral graph theory”)</a:t>
                </a:r>
              </a:p>
              <a:p>
                <a:r>
                  <a:rPr lang="en-US" dirty="0"/>
                  <a:t>For this class, unless we say otherwise, we’ll assume we’re using Adjacency Lists and the following operations are all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endParaRPr lang="en-US" dirty="0"/>
              </a:p>
              <a:p>
                <a:pPr lvl="1"/>
                <a:r>
                  <a:rPr lang="en-US" dirty="0"/>
                  <a:t>Checking if an edge exists.</a:t>
                </a:r>
              </a:p>
              <a:p>
                <a:pPr lvl="1"/>
                <a:r>
                  <a:rPr lang="en-US" dirty="0"/>
                  <a:t>Getting the next edge leaving </a:t>
                </a:r>
                <a14:m>
                  <m:oMath xmlns:m="http://schemas.openxmlformats.org/officeDocument/2006/math">
                    <m:r>
                      <a:rPr lang="en-US" b="0" i="1" smtClean="0">
                        <a:latin typeface="Cambria Math" panose="02040503050406030204" pitchFamily="18" charset="0"/>
                      </a:rPr>
                      <m:t>𝑢</m:t>
                    </m:r>
                  </m:oMath>
                </a14:m>
                <a:r>
                  <a:rPr lang="en-US" dirty="0"/>
                  <a:t> (when iterating over them all)</a:t>
                </a:r>
              </a:p>
              <a:p>
                <a:pPr lvl="1"/>
                <a:r>
                  <a:rPr lang="en-US" dirty="0"/>
                  <a:t>“following” an edge (getting access to the other vertex)</a:t>
                </a:r>
              </a:p>
              <a:p>
                <a:r>
                  <a:rPr lang="en-US" dirty="0"/>
                  <a:t>To make this work, we usually assume the vertices are numbered.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33505"/>
              </a:xfrm>
              <a:blipFill>
                <a:blip r:embed="rId2"/>
                <a:stretch>
                  <a:fillRect l="-708" t="-1979" r="-763"/>
                </a:stretch>
              </a:blipFill>
            </p:spPr>
            <p:txBody>
              <a:bodyPr/>
              <a:lstStyle/>
              <a:p>
                <a:r>
                  <a:rPr lang="en-US">
                    <a:noFill/>
                  </a:rPr>
                  <a:t> </a:t>
                </a:r>
              </a:p>
            </p:txBody>
          </p:sp>
        </mc:Fallback>
      </mc:AlternateContent>
    </p:spTree>
    <p:extLst>
      <p:ext uri="{BB962C8B-B14F-4D97-AF65-F5344CB8AC3E}">
        <p14:creationId xmlns:p14="http://schemas.microsoft.com/office/powerpoint/2010/main" val="4210398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Traversals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44691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sp>
        <p:nvSpPr>
          <p:cNvPr id="3" name="Content Placeholder 2"/>
          <p:cNvSpPr>
            <a:spLocks noGrp="1"/>
          </p:cNvSpPr>
          <p:nvPr>
            <p:ph idx="1"/>
          </p:nvPr>
        </p:nvSpPr>
        <p:spPr>
          <a:xfrm>
            <a:off x="386836" y="5168630"/>
            <a:ext cx="2095829" cy="1406553"/>
          </a:xfrm>
        </p:spPr>
        <p:txBody>
          <a:bodyPr>
            <a:normAutofit fontScale="85000" lnSpcReduction="10000"/>
          </a:bodyPr>
          <a:lstStyle/>
          <a:p>
            <a:r>
              <a:rPr lang="en-US" dirty="0"/>
              <a:t>Current node:</a:t>
            </a:r>
          </a:p>
          <a:p>
            <a:r>
              <a:rPr lang="en-US" dirty="0"/>
              <a:t>Queue:</a:t>
            </a:r>
          </a:p>
          <a:p>
            <a:r>
              <a:rPr lang="en-US" dirty="0"/>
              <a:t>Finished:</a:t>
            </a:r>
          </a:p>
        </p:txBody>
      </p:sp>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6131677"/>
            <a:ext cx="344089" cy="461665"/>
          </a:xfrm>
          <a:prstGeom prst="rect">
            <a:avLst/>
          </a:prstGeom>
          <a:noFill/>
        </p:spPr>
        <p:txBody>
          <a:bodyPr wrap="square" rtlCol="0">
            <a:spAutoFit/>
          </a:bodyPr>
          <a:lstStyle/>
          <a:p>
            <a:r>
              <a:rPr lang="en-US" sz="2400" dirty="0"/>
              <a:t>A</a:t>
            </a:r>
          </a:p>
        </p:txBody>
      </p:sp>
      <p:sp>
        <p:nvSpPr>
          <p:cNvPr id="82" name="TextBox 81"/>
          <p:cNvSpPr txBox="1"/>
          <p:nvPr/>
        </p:nvSpPr>
        <p:spPr>
          <a:xfrm>
            <a:off x="1875465" y="6131677"/>
            <a:ext cx="356188" cy="461665"/>
          </a:xfrm>
          <a:prstGeom prst="rect">
            <a:avLst/>
          </a:prstGeom>
          <a:noFill/>
        </p:spPr>
        <p:txBody>
          <a:bodyPr wrap="none" rtlCol="0">
            <a:spAutoFit/>
          </a:bodyPr>
          <a:lstStyle/>
          <a:p>
            <a:r>
              <a:rPr lang="en-US" sz="2400" dirty="0"/>
              <a:t>B</a:t>
            </a:r>
          </a:p>
        </p:txBody>
      </p:sp>
      <p:sp>
        <p:nvSpPr>
          <p:cNvPr id="84" name="TextBox 83"/>
          <p:cNvSpPr txBox="1"/>
          <p:nvPr/>
        </p:nvSpPr>
        <p:spPr>
          <a:xfrm>
            <a:off x="2364230" y="5178960"/>
            <a:ext cx="380232" cy="461665"/>
          </a:xfrm>
          <a:prstGeom prst="rect">
            <a:avLst/>
          </a:prstGeom>
          <a:noFill/>
        </p:spPr>
        <p:txBody>
          <a:bodyPr wrap="none" rtlCol="0">
            <a:spAutoFit/>
          </a:bodyPr>
          <a:lstStyle/>
          <a:p>
            <a:r>
              <a:rPr lang="en-US" sz="2400" dirty="0"/>
              <a:t>A</a:t>
            </a:r>
          </a:p>
        </p:txBody>
      </p:sp>
      <p:sp>
        <p:nvSpPr>
          <p:cNvPr id="88" name="TextBox 87"/>
          <p:cNvSpPr txBox="1"/>
          <p:nvPr/>
        </p:nvSpPr>
        <p:spPr>
          <a:xfrm>
            <a:off x="1622033" y="5666076"/>
            <a:ext cx="356188" cy="461665"/>
          </a:xfrm>
          <a:prstGeom prst="rect">
            <a:avLst/>
          </a:prstGeom>
          <a:solidFill>
            <a:schemeClr val="bg1"/>
          </a:solidFill>
        </p:spPr>
        <p:txBody>
          <a:bodyPr wrap="none" rtlCol="0">
            <a:spAutoFit/>
          </a:bodyPr>
          <a:lstStyle/>
          <a:p>
            <a:r>
              <a:rPr lang="en-US" sz="2400" dirty="0"/>
              <a:t>B</a:t>
            </a:r>
          </a:p>
        </p:txBody>
      </p:sp>
      <p:sp>
        <p:nvSpPr>
          <p:cNvPr id="93" name="TextBox 92"/>
          <p:cNvSpPr txBox="1"/>
          <p:nvPr/>
        </p:nvSpPr>
        <p:spPr>
          <a:xfrm>
            <a:off x="2196617" y="5666076"/>
            <a:ext cx="304800" cy="461665"/>
          </a:xfrm>
          <a:prstGeom prst="rect">
            <a:avLst/>
          </a:prstGeom>
          <a:noFill/>
        </p:spPr>
        <p:txBody>
          <a:bodyPr wrap="square" rtlCol="0">
            <a:spAutoFit/>
          </a:bodyPr>
          <a:lstStyle/>
          <a:p>
            <a:r>
              <a:rPr lang="en-US" sz="2400" dirty="0"/>
              <a:t>E</a:t>
            </a:r>
          </a:p>
        </p:txBody>
      </p:sp>
      <p:sp>
        <p:nvSpPr>
          <p:cNvPr id="94" name="TextBox 93"/>
          <p:cNvSpPr txBox="1"/>
          <p:nvPr/>
        </p:nvSpPr>
        <p:spPr>
          <a:xfrm>
            <a:off x="2460574" y="5666076"/>
            <a:ext cx="304800" cy="461665"/>
          </a:xfrm>
          <a:prstGeom prst="rect">
            <a:avLst/>
          </a:prstGeom>
          <a:noFill/>
        </p:spPr>
        <p:txBody>
          <a:bodyPr wrap="square" rtlCol="0">
            <a:spAutoFit/>
          </a:bodyPr>
          <a:lstStyle/>
          <a:p>
            <a:r>
              <a:rPr lang="en-US" sz="2400" dirty="0"/>
              <a:t>C</a:t>
            </a:r>
          </a:p>
        </p:txBody>
      </p:sp>
      <p:sp>
        <p:nvSpPr>
          <p:cNvPr id="95" name="TextBox 94"/>
          <p:cNvSpPr txBox="1"/>
          <p:nvPr/>
        </p:nvSpPr>
        <p:spPr>
          <a:xfrm>
            <a:off x="2138447" y="6131677"/>
            <a:ext cx="396262" cy="461665"/>
          </a:xfrm>
          <a:prstGeom prst="rect">
            <a:avLst/>
          </a:prstGeom>
          <a:noFill/>
        </p:spPr>
        <p:txBody>
          <a:bodyPr wrap="none" rtlCol="0">
            <a:spAutoFit/>
          </a:bodyPr>
          <a:lstStyle/>
          <a:p>
            <a:r>
              <a:rPr lang="en-US" sz="2400" dirty="0"/>
              <a:t>D</a:t>
            </a:r>
          </a:p>
        </p:txBody>
      </p:sp>
      <p:sp>
        <p:nvSpPr>
          <p:cNvPr id="96" name="TextBox 95"/>
          <p:cNvSpPr txBox="1"/>
          <p:nvPr/>
        </p:nvSpPr>
        <p:spPr>
          <a:xfrm>
            <a:off x="1894096" y="5666076"/>
            <a:ext cx="396262" cy="461665"/>
          </a:xfrm>
          <a:prstGeom prst="rect">
            <a:avLst/>
          </a:prstGeom>
          <a:solidFill>
            <a:schemeClr val="bg1"/>
          </a:solidFill>
        </p:spPr>
        <p:txBody>
          <a:bodyPr wrap="none" rtlCol="0">
            <a:spAutoFit/>
          </a:bodyPr>
          <a:lstStyle/>
          <a:p>
            <a:r>
              <a:rPr lang="en-US" sz="2400" dirty="0"/>
              <a:t>D</a:t>
            </a:r>
          </a:p>
        </p:txBody>
      </p:sp>
      <p:sp>
        <p:nvSpPr>
          <p:cNvPr id="100" name="TextBox 99"/>
          <p:cNvSpPr txBox="1"/>
          <p:nvPr/>
        </p:nvSpPr>
        <p:spPr>
          <a:xfrm>
            <a:off x="2724531" y="5666076"/>
            <a:ext cx="304800" cy="461665"/>
          </a:xfrm>
          <a:prstGeom prst="rect">
            <a:avLst/>
          </a:prstGeom>
          <a:noFill/>
        </p:spPr>
        <p:txBody>
          <a:bodyPr wrap="square" rtlCol="0">
            <a:spAutoFit/>
          </a:bodyPr>
          <a:lstStyle/>
          <a:p>
            <a:r>
              <a:rPr lang="en-US" sz="2400" dirty="0"/>
              <a:t>F</a:t>
            </a:r>
          </a:p>
        </p:txBody>
      </p:sp>
      <p:sp>
        <p:nvSpPr>
          <p:cNvPr id="101" name="TextBox 100"/>
          <p:cNvSpPr txBox="1"/>
          <p:nvPr/>
        </p:nvSpPr>
        <p:spPr>
          <a:xfrm>
            <a:off x="2988488" y="5666076"/>
            <a:ext cx="304800" cy="461665"/>
          </a:xfrm>
          <a:prstGeom prst="rect">
            <a:avLst/>
          </a:prstGeom>
          <a:noFill/>
        </p:spPr>
        <p:txBody>
          <a:bodyPr wrap="square" rtlCol="0">
            <a:spAutoFit/>
          </a:bodyPr>
          <a:lstStyle/>
          <a:p>
            <a:r>
              <a:rPr lang="en-US" sz="2400" dirty="0"/>
              <a:t>G</a:t>
            </a:r>
          </a:p>
        </p:txBody>
      </p: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383466" y="5189290"/>
            <a:ext cx="356188" cy="461665"/>
          </a:xfrm>
          <a:prstGeom prst="rect">
            <a:avLst/>
          </a:prstGeom>
          <a:solidFill>
            <a:schemeClr val="bg1"/>
          </a:solidFill>
        </p:spPr>
        <p:txBody>
          <a:bodyPr wrap="none" rtlCol="0">
            <a:spAutoFit/>
          </a:bodyPr>
          <a:lstStyle/>
          <a:p>
            <a:r>
              <a:rPr lang="en-US" sz="2400" dirty="0"/>
              <a:t>B</a:t>
            </a:r>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62540" y="5189290"/>
            <a:ext cx="304800" cy="461665"/>
          </a:xfrm>
          <a:prstGeom prst="rect">
            <a:avLst/>
          </a:prstGeom>
          <a:solidFill>
            <a:schemeClr val="bg1"/>
          </a:solidFill>
        </p:spPr>
        <p:txBody>
          <a:bodyPr wrap="square" rtlCol="0">
            <a:spAutoFit/>
          </a:bodyPr>
          <a:lstStyle/>
          <a:p>
            <a:r>
              <a:rPr lang="en-US" sz="2400" dirty="0"/>
              <a:t>D</a:t>
            </a:r>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374767" y="5178960"/>
            <a:ext cx="304800" cy="461665"/>
          </a:xfrm>
          <a:prstGeom prst="rect">
            <a:avLst/>
          </a:prstGeom>
          <a:solidFill>
            <a:schemeClr val="bg1"/>
          </a:solidFill>
        </p:spPr>
        <p:txBody>
          <a:bodyPr wrap="square" rtlCol="0">
            <a:spAutoFit/>
          </a:bodyPr>
          <a:lstStyle/>
          <a:p>
            <a:r>
              <a:rPr lang="en-US" sz="2400" dirty="0"/>
              <a:t>E</a:t>
            </a:r>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252445" y="5666076"/>
            <a:ext cx="304800" cy="461665"/>
          </a:xfrm>
          <a:prstGeom prst="rect">
            <a:avLst/>
          </a:prstGeom>
          <a:noFill/>
        </p:spPr>
        <p:txBody>
          <a:bodyPr wrap="square" rtlCol="0">
            <a:spAutoFit/>
          </a:bodyPr>
          <a:lstStyle/>
          <a:p>
            <a:r>
              <a:rPr lang="en-US" sz="2400" dirty="0"/>
              <a:t>H</a:t>
            </a:r>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431887" y="6131677"/>
            <a:ext cx="304800" cy="461665"/>
          </a:xfrm>
          <a:prstGeom prst="rect">
            <a:avLst/>
          </a:prstGeom>
          <a:solidFill>
            <a:schemeClr val="bg1"/>
          </a:solidFill>
        </p:spPr>
        <p:txBody>
          <a:bodyPr wrap="square" rtlCol="0">
            <a:spAutoFit/>
          </a:bodyPr>
          <a:lstStyle/>
          <a:p>
            <a:r>
              <a:rPr lang="en-US" sz="2400" dirty="0"/>
              <a:t>E</a:t>
            </a:r>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383466" y="5203787"/>
            <a:ext cx="304800" cy="461665"/>
          </a:xfrm>
          <a:prstGeom prst="rect">
            <a:avLst/>
          </a:prstGeom>
          <a:solidFill>
            <a:schemeClr val="bg1"/>
          </a:solidFill>
        </p:spPr>
        <p:txBody>
          <a:bodyPr wrap="square" rtlCol="0">
            <a:spAutoFit/>
          </a:bodyPr>
          <a:lstStyle/>
          <a:p>
            <a:r>
              <a:rPr lang="en-US" sz="2400" dirty="0"/>
              <a:t>C</a:t>
            </a:r>
          </a:p>
        </p:txBody>
      </p:sp>
      <p:sp>
        <p:nvSpPr>
          <p:cNvPr id="128" name="TextBox 127"/>
          <p:cNvSpPr txBox="1"/>
          <p:nvPr/>
        </p:nvSpPr>
        <p:spPr>
          <a:xfrm>
            <a:off x="2686763" y="6131677"/>
            <a:ext cx="304800" cy="461665"/>
          </a:xfrm>
          <a:prstGeom prst="rect">
            <a:avLst/>
          </a:prstGeom>
          <a:solidFill>
            <a:schemeClr val="bg1"/>
          </a:solidFill>
        </p:spPr>
        <p:txBody>
          <a:bodyPr wrap="square" rtlCol="0">
            <a:spAutoFit/>
          </a:bodyPr>
          <a:lstStyle/>
          <a:p>
            <a:r>
              <a:rPr lang="en-US" sz="2400" dirty="0"/>
              <a:t>C</a:t>
            </a:r>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87951" y="5197276"/>
            <a:ext cx="304800" cy="461665"/>
          </a:xfrm>
          <a:prstGeom prst="rect">
            <a:avLst/>
          </a:prstGeom>
          <a:solidFill>
            <a:schemeClr val="bg1"/>
          </a:solidFill>
        </p:spPr>
        <p:txBody>
          <a:bodyPr wrap="square" rtlCol="0">
            <a:spAutoFit/>
          </a:bodyPr>
          <a:lstStyle/>
          <a:p>
            <a:r>
              <a:rPr lang="en-US" sz="2400" dirty="0"/>
              <a:t>F</a:t>
            </a:r>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941639" y="6131677"/>
            <a:ext cx="304800" cy="461665"/>
          </a:xfrm>
          <a:prstGeom prst="rect">
            <a:avLst/>
          </a:prstGeom>
          <a:solidFill>
            <a:schemeClr val="bg1"/>
          </a:solidFill>
        </p:spPr>
        <p:txBody>
          <a:bodyPr wrap="square" rtlCol="0">
            <a:spAutoFit/>
          </a:bodyPr>
          <a:lstStyle/>
          <a:p>
            <a:r>
              <a:rPr lang="en-US" sz="2400" dirty="0"/>
              <a:t>F</a:t>
            </a:r>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409384" y="5214165"/>
            <a:ext cx="304800" cy="461665"/>
          </a:xfrm>
          <a:prstGeom prst="rect">
            <a:avLst/>
          </a:prstGeom>
          <a:solidFill>
            <a:schemeClr val="bg1"/>
          </a:solidFill>
        </p:spPr>
        <p:txBody>
          <a:bodyPr wrap="square" rtlCol="0">
            <a:spAutoFit/>
          </a:bodyPr>
          <a:lstStyle/>
          <a:p>
            <a:r>
              <a:rPr lang="en-US" sz="2400" dirty="0"/>
              <a:t>G</a:t>
            </a:r>
          </a:p>
        </p:txBody>
      </p:sp>
      <p:sp>
        <p:nvSpPr>
          <p:cNvPr id="136" name="TextBox 135"/>
          <p:cNvSpPr txBox="1"/>
          <p:nvPr/>
        </p:nvSpPr>
        <p:spPr>
          <a:xfrm>
            <a:off x="3196515" y="6131677"/>
            <a:ext cx="304800" cy="461665"/>
          </a:xfrm>
          <a:prstGeom prst="rect">
            <a:avLst/>
          </a:prstGeom>
          <a:solidFill>
            <a:schemeClr val="bg1"/>
          </a:solidFill>
        </p:spPr>
        <p:txBody>
          <a:bodyPr wrap="square" rtlCol="0">
            <a:spAutoFit/>
          </a:bodyPr>
          <a:lstStyle/>
          <a:p>
            <a:r>
              <a:rPr lang="en-US" sz="2400" dirty="0"/>
              <a:t>G</a:t>
            </a:r>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516403" y="5666076"/>
            <a:ext cx="304800" cy="461665"/>
          </a:xfrm>
          <a:prstGeom prst="rect">
            <a:avLst/>
          </a:prstGeom>
          <a:noFill/>
        </p:spPr>
        <p:txBody>
          <a:bodyPr wrap="square" rtlCol="0">
            <a:spAutoFit/>
          </a:bodyPr>
          <a:lstStyle/>
          <a:p>
            <a:r>
              <a:rPr lang="en-US" sz="2400" dirty="0"/>
              <a:t>I</a:t>
            </a:r>
          </a:p>
        </p:txBody>
      </p:sp>
      <p:sp>
        <p:nvSpPr>
          <p:cNvPr id="140" name="TextBox 139"/>
          <p:cNvSpPr txBox="1"/>
          <p:nvPr/>
        </p:nvSpPr>
        <p:spPr>
          <a:xfrm>
            <a:off x="2417287" y="5192458"/>
            <a:ext cx="304800" cy="461665"/>
          </a:xfrm>
          <a:prstGeom prst="rect">
            <a:avLst/>
          </a:prstGeom>
          <a:solidFill>
            <a:schemeClr val="bg1"/>
          </a:solidFill>
        </p:spPr>
        <p:txBody>
          <a:bodyPr wrap="square" rtlCol="0">
            <a:spAutoFit/>
          </a:bodyPr>
          <a:lstStyle/>
          <a:p>
            <a:r>
              <a:rPr lang="en-US" sz="2400" dirty="0"/>
              <a:t>G</a:t>
            </a:r>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3451391" y="6131677"/>
            <a:ext cx="304800" cy="461665"/>
          </a:xfrm>
          <a:prstGeom prst="rect">
            <a:avLst/>
          </a:prstGeom>
          <a:solidFill>
            <a:schemeClr val="bg1"/>
          </a:solidFill>
        </p:spPr>
        <p:txBody>
          <a:bodyPr wrap="square" rtlCol="0">
            <a:spAutoFit/>
          </a:bodyPr>
          <a:lstStyle/>
          <a:p>
            <a:r>
              <a:rPr lang="en-US" sz="2400" dirty="0"/>
              <a:t>H</a:t>
            </a:r>
          </a:p>
        </p:txBody>
      </p:sp>
      <p:sp>
        <p:nvSpPr>
          <p:cNvPr id="144" name="TextBox 143"/>
          <p:cNvSpPr txBox="1"/>
          <p:nvPr/>
        </p:nvSpPr>
        <p:spPr>
          <a:xfrm>
            <a:off x="2412663" y="5151176"/>
            <a:ext cx="304800" cy="461665"/>
          </a:xfrm>
          <a:prstGeom prst="rect">
            <a:avLst/>
          </a:prstGeom>
          <a:solidFill>
            <a:schemeClr val="bg1"/>
          </a:solidFill>
        </p:spPr>
        <p:txBody>
          <a:bodyPr wrap="square" rtlCol="0">
            <a:spAutoFit/>
          </a:bodyPr>
          <a:lstStyle/>
          <a:p>
            <a:r>
              <a:rPr lang="en-US" sz="2400" dirty="0"/>
              <a:t>H</a:t>
            </a:r>
          </a:p>
        </p:txBody>
      </p:sp>
      <p:sp>
        <p:nvSpPr>
          <p:cNvPr id="145" name="TextBox 144"/>
          <p:cNvSpPr txBox="1"/>
          <p:nvPr/>
        </p:nvSpPr>
        <p:spPr>
          <a:xfrm>
            <a:off x="2402118" y="5160598"/>
            <a:ext cx="304800" cy="461665"/>
          </a:xfrm>
          <a:prstGeom prst="rect">
            <a:avLst/>
          </a:prstGeom>
          <a:solidFill>
            <a:schemeClr val="bg1"/>
          </a:solidFill>
        </p:spPr>
        <p:txBody>
          <a:bodyPr wrap="square" rtlCol="0">
            <a:spAutoFit/>
          </a:bodyPr>
          <a:lstStyle/>
          <a:p>
            <a:r>
              <a:rPr lang="en-US" sz="2400" dirty="0"/>
              <a:t>I</a:t>
            </a:r>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780056" y="6113518"/>
            <a:ext cx="304800" cy="461665"/>
          </a:xfrm>
          <a:prstGeom prst="rect">
            <a:avLst/>
          </a:prstGeom>
          <a:solidFill>
            <a:schemeClr val="bg1"/>
          </a:solidFill>
        </p:spPr>
        <p:txBody>
          <a:bodyPr wrap="square" rtlCol="0">
            <a:spAutoFit/>
          </a:bodyPr>
          <a:lstStyle/>
          <a:p>
            <a:r>
              <a:rPr lang="en-US" sz="2400" dirty="0"/>
              <a:t>I</a:t>
            </a:r>
          </a:p>
        </p:txBody>
      </p:sp>
      <p:sp>
        <p:nvSpPr>
          <p:cNvPr id="149" name="TextBox 148"/>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60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xit" presetSubtype="0" fill="hold" grpId="1" nodeType="withEffect">
                                  <p:stCondLst>
                                    <p:cond delay="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xit" presetSubtype="0" fill="hold" grpId="1" nodeType="withEffect">
                                  <p:stCondLst>
                                    <p:cond delay="0"/>
                                  </p:stCondLst>
                                  <p:childTnLst>
                                    <p:animEffect transition="out" filter="fade">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6"/>
                                        </p:tgtEl>
                                      </p:cBhvr>
                                    </p:animEffect>
                                    <p:set>
                                      <p:cBhvr>
                                        <p:cTn id="65" dur="1" fill="hold">
                                          <p:stCondLst>
                                            <p:cond delay="499"/>
                                          </p:stCondLst>
                                        </p:cTn>
                                        <p:tgtEl>
                                          <p:spTgt spid="10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6"/>
                                        </p:tgtEl>
                                      </p:cBhvr>
                                    </p:animEffect>
                                    <p:set>
                                      <p:cBhvr>
                                        <p:cTn id="76" dur="1" fill="hold">
                                          <p:stCondLst>
                                            <p:cond delay="499"/>
                                          </p:stCondLst>
                                        </p:cTn>
                                        <p:tgtEl>
                                          <p:spTgt spid="9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xit" presetSubtype="0" fill="hold" grpId="1"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xit" presetSubtype="0" fill="hold" grpId="1" nodeType="with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xit" presetSubtype="0" fill="hold" grpId="1" nodeType="withEffect">
                                  <p:stCondLst>
                                    <p:cond delay="0"/>
                                  </p:stCondLst>
                                  <p:childTnLst>
                                    <p:animEffect transition="out" filter="fade">
                                      <p:cBhvr>
                                        <p:cTn id="117" dur="500"/>
                                        <p:tgtEl>
                                          <p:spTgt spid="93"/>
                                        </p:tgtEl>
                                      </p:cBhvr>
                                    </p:animEffect>
                                    <p:set>
                                      <p:cBhvr>
                                        <p:cTn id="118" dur="1" fill="hold">
                                          <p:stCondLst>
                                            <p:cond delay="499"/>
                                          </p:stCondLst>
                                        </p:cTn>
                                        <p:tgtEl>
                                          <p:spTgt spid="9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fade">
                                      <p:cBhvr>
                                        <p:cTn id="140" dur="500"/>
                                        <p:tgtEl>
                                          <p:spTgt spid="12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fade">
                                      <p:cBhvr>
                                        <p:cTn id="143" dur="500"/>
                                        <p:tgtEl>
                                          <p:spTgt spid="1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par>
                                <p:cTn id="149" presetID="10" presetClass="exit" presetSubtype="0" fill="hold" grpId="1" nodeType="withEffect">
                                  <p:stCondLst>
                                    <p:cond delay="0"/>
                                  </p:stCondLst>
                                  <p:childTnLst>
                                    <p:animEffect transition="out" filter="fade">
                                      <p:cBhvr>
                                        <p:cTn id="150" dur="500"/>
                                        <p:tgtEl>
                                          <p:spTgt spid="94"/>
                                        </p:tgtEl>
                                      </p:cBhvr>
                                    </p:animEffect>
                                    <p:set>
                                      <p:cBhvr>
                                        <p:cTn id="151" dur="1" fill="hold">
                                          <p:stCondLst>
                                            <p:cond delay="499"/>
                                          </p:stCondLst>
                                        </p:cTn>
                                        <p:tgtEl>
                                          <p:spTgt spid="9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20"/>
                                        </p:tgtEl>
                                      </p:cBhvr>
                                    </p:animEffect>
                                    <p:set>
                                      <p:cBhvr>
                                        <p:cTn id="154" dur="1" fill="hold">
                                          <p:stCondLst>
                                            <p:cond delay="499"/>
                                          </p:stCondLst>
                                        </p:cTn>
                                        <p:tgtEl>
                                          <p:spTgt spid="120"/>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5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00"/>
                                        </p:tgtEl>
                                      </p:cBhvr>
                                    </p:animEffect>
                                    <p:set>
                                      <p:cBhvr>
                                        <p:cTn id="170" dur="1" fill="hold">
                                          <p:stCondLst>
                                            <p:cond delay="499"/>
                                          </p:stCondLst>
                                        </p:cTn>
                                        <p:tgtEl>
                                          <p:spTgt spid="10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5"/>
                                        </p:tgtEl>
                                      </p:cBhvr>
                                    </p:animEffect>
                                    <p:set>
                                      <p:cBhvr>
                                        <p:cTn id="173" dur="1" fill="hold">
                                          <p:stCondLst>
                                            <p:cond delay="499"/>
                                          </p:stCondLst>
                                        </p:cTn>
                                        <p:tgtEl>
                                          <p:spTgt spid="125"/>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fade">
                                      <p:cBhvr>
                                        <p:cTn id="187" dur="500"/>
                                        <p:tgtEl>
                                          <p:spTgt spid="1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34"/>
                                        </p:tgtEl>
                                        <p:attrNameLst>
                                          <p:attrName>style.visibility</p:attrName>
                                        </p:attrNameLst>
                                      </p:cBhvr>
                                      <p:to>
                                        <p:strVal val="visible"/>
                                      </p:to>
                                    </p:set>
                                    <p:animEffect transition="in" filter="fade">
                                      <p:cBhvr>
                                        <p:cTn id="192" dur="500"/>
                                        <p:tgtEl>
                                          <p:spTgt spid="13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fade">
                                      <p:cBhvr>
                                        <p:cTn id="195" dur="500"/>
                                        <p:tgtEl>
                                          <p:spTgt spid="135"/>
                                        </p:tgtEl>
                                      </p:cBhvr>
                                    </p:animEffect>
                                  </p:childTnLst>
                                </p:cTn>
                              </p:par>
                              <p:par>
                                <p:cTn id="196" presetID="10" presetClass="exit" presetSubtype="0" fill="hold" grpId="1" nodeType="withEffect">
                                  <p:stCondLst>
                                    <p:cond delay="0"/>
                                  </p:stCondLst>
                                  <p:childTnLst>
                                    <p:animEffect transition="out" filter="fade">
                                      <p:cBhvr>
                                        <p:cTn id="197" dur="500"/>
                                        <p:tgtEl>
                                          <p:spTgt spid="131"/>
                                        </p:tgtEl>
                                      </p:cBhvr>
                                    </p:animEffect>
                                    <p:set>
                                      <p:cBhvr>
                                        <p:cTn id="198" dur="1" fill="hold">
                                          <p:stCondLst>
                                            <p:cond delay="499"/>
                                          </p:stCondLst>
                                        </p:cTn>
                                        <p:tgtEl>
                                          <p:spTgt spid="131"/>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fade">
                                      <p:cBhvr>
                                        <p:cTn id="206" dur="500"/>
                                        <p:tgtEl>
                                          <p:spTgt spid="13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fade">
                                      <p:cBhvr>
                                        <p:cTn id="209" dur="500"/>
                                        <p:tgtEl>
                                          <p:spTgt spid="13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6"/>
                                        </p:tgtEl>
                                        <p:attrNameLst>
                                          <p:attrName>style.visibility</p:attrName>
                                        </p:attrNameLst>
                                      </p:cBhvr>
                                      <p:to>
                                        <p:strVal val="visible"/>
                                      </p:to>
                                    </p:set>
                                    <p:animEffect transition="in" filter="fade">
                                      <p:cBhvr>
                                        <p:cTn id="214" dur="500"/>
                                        <p:tgtEl>
                                          <p:spTgt spid="13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140"/>
                                        </p:tgtEl>
                                        <p:attrNameLst>
                                          <p:attrName>style.visibility</p:attrName>
                                        </p:attrNameLst>
                                      </p:cBhvr>
                                      <p:to>
                                        <p:strVal val="visible"/>
                                      </p:to>
                                    </p:set>
                                    <p:animEffect transition="in" filter="fade">
                                      <p:cBhvr>
                                        <p:cTn id="225" dur="500"/>
                                        <p:tgtEl>
                                          <p:spTgt spid="14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1"/>
                                        </p:tgtEl>
                                        <p:attrNameLst>
                                          <p:attrName>style.visibility</p:attrName>
                                        </p:attrNameLst>
                                      </p:cBhvr>
                                      <p:to>
                                        <p:strVal val="visible"/>
                                      </p:to>
                                    </p:set>
                                    <p:animEffect transition="in" filter="fade">
                                      <p:cBhvr>
                                        <p:cTn id="228" dur="500"/>
                                        <p:tgtEl>
                                          <p:spTgt spid="141"/>
                                        </p:tgtEl>
                                      </p:cBhvr>
                                    </p:animEffect>
                                  </p:childTnLst>
                                </p:cTn>
                              </p:par>
                              <p:par>
                                <p:cTn id="229" presetID="10" presetClass="exit" presetSubtype="0" fill="hold" grpId="1" nodeType="withEffect">
                                  <p:stCondLst>
                                    <p:cond delay="0"/>
                                  </p:stCondLst>
                                  <p:childTnLst>
                                    <p:animEffect transition="out" filter="fade">
                                      <p:cBhvr>
                                        <p:cTn id="230" dur="500"/>
                                        <p:tgtEl>
                                          <p:spTgt spid="134"/>
                                        </p:tgtEl>
                                      </p:cBhvr>
                                    </p:animEffect>
                                    <p:set>
                                      <p:cBhvr>
                                        <p:cTn id="231" dur="1" fill="hold">
                                          <p:stCondLst>
                                            <p:cond delay="499"/>
                                          </p:stCondLst>
                                        </p:cTn>
                                        <p:tgtEl>
                                          <p:spTgt spid="134"/>
                                        </p:tgtEl>
                                        <p:attrNameLst>
                                          <p:attrName>style.visibility</p:attrName>
                                        </p:attrNameLst>
                                      </p:cBhvr>
                                      <p:to>
                                        <p:strVal val="hidden"/>
                                      </p:to>
                                    </p:set>
                                  </p:childTnLst>
                                </p:cTn>
                              </p:par>
                              <p:par>
                                <p:cTn id="232" presetID="10" presetClass="entr" presetSubtype="0"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Effect transition="in" filter="fade">
                                      <p:cBhvr>
                                        <p:cTn id="234" dur="500"/>
                                        <p:tgtEl>
                                          <p:spTgt spid="14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2"/>
                                        </p:tgtEl>
                                        <p:attrNameLst>
                                          <p:attrName>style.visibility</p:attrName>
                                        </p:attrNameLst>
                                      </p:cBhvr>
                                      <p:to>
                                        <p:strVal val="visible"/>
                                      </p:to>
                                    </p:set>
                                    <p:animEffect transition="in" filter="fade">
                                      <p:cBhvr>
                                        <p:cTn id="239" dur="500"/>
                                        <p:tgtEl>
                                          <p:spTgt spid="1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43"/>
                                        </p:tgtEl>
                                        <p:attrNameLst>
                                          <p:attrName>style.visibility</p:attrName>
                                        </p:attrNameLst>
                                      </p:cBhvr>
                                      <p:to>
                                        <p:strVal val="visible"/>
                                      </p:to>
                                    </p:set>
                                    <p:animEffect transition="in" filter="fade">
                                      <p:cBhvr>
                                        <p:cTn id="242" dur="500"/>
                                        <p:tgtEl>
                                          <p:spTgt spid="1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139"/>
                                        </p:tgtEl>
                                      </p:cBhvr>
                                    </p:animEffect>
                                    <p:set>
                                      <p:cBhvr>
                                        <p:cTn id="247" dur="1" fill="hold">
                                          <p:stCondLst>
                                            <p:cond delay="499"/>
                                          </p:stCondLst>
                                        </p:cTn>
                                        <p:tgtEl>
                                          <p:spTgt spid="139"/>
                                        </p:tgtEl>
                                        <p:attrNameLst>
                                          <p:attrName>style.visibility</p:attrName>
                                        </p:attrNameLst>
                                      </p:cBhvr>
                                      <p:to>
                                        <p:strVal val="hidden"/>
                                      </p:to>
                                    </p:set>
                                  </p:childTnLst>
                                </p:cTn>
                              </p:par>
                              <p:par>
                                <p:cTn id="248" presetID="10"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fade">
                                      <p:cBhvr>
                                        <p:cTn id="250" dur="500"/>
                                        <p:tgtEl>
                                          <p:spTgt spid="14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fade">
                                      <p:cBhvr>
                                        <p:cTn id="253" dur="500"/>
                                        <p:tgtEl>
                                          <p:spTgt spid="146"/>
                                        </p:tgtEl>
                                      </p:cBhvr>
                                    </p:animEffect>
                                  </p:childTnLst>
                                </p:cTn>
                              </p:par>
                              <p:par>
                                <p:cTn id="254" presetID="10" presetClass="exit" presetSubtype="0" fill="hold" grpId="1" nodeType="withEffect">
                                  <p:stCondLst>
                                    <p:cond delay="0"/>
                                  </p:stCondLst>
                                  <p:childTnLst>
                                    <p:animEffect transition="out" filter="fade">
                                      <p:cBhvr>
                                        <p:cTn id="255" dur="500"/>
                                        <p:tgtEl>
                                          <p:spTgt spid="141"/>
                                        </p:tgtEl>
                                      </p:cBhvr>
                                    </p:animEffect>
                                    <p:set>
                                      <p:cBhvr>
                                        <p:cTn id="256" dur="1" fill="hold">
                                          <p:stCondLst>
                                            <p:cond delay="499"/>
                                          </p:stCondLst>
                                        </p:cTn>
                                        <p:tgtEl>
                                          <p:spTgt spid="141"/>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fade">
                                      <p:cBhvr>
                                        <p:cTn id="261" dur="500"/>
                                        <p:tgtEl>
                                          <p:spTgt spid="14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fade">
                                      <p:cBhvr>
                                        <p:cTn id="26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8" grpId="0" animBg="1"/>
      <p:bldP spid="88" grpId="1" animBg="1"/>
      <p:bldP spid="93" grpId="0"/>
      <p:bldP spid="93" grpId="1"/>
      <p:bldP spid="94" grpId="0"/>
      <p:bldP spid="94" grpId="1"/>
      <p:bldP spid="95" grpId="0"/>
      <p:bldP spid="96" grpId="0" animBg="1"/>
      <p:bldP spid="96" grpId="1" animBg="1"/>
      <p:bldP spid="100" grpId="0"/>
      <p:bldP spid="100" grpId="1"/>
      <p:bldP spid="101" grpId="0"/>
      <p:bldP spid="101" grpId="1"/>
      <p:bldP spid="105" grpId="0" animBg="1"/>
      <p:bldP spid="105" grpId="1" animBg="1"/>
      <p:bldP spid="106" grpId="0" animBg="1"/>
      <p:bldP spid="106" grpId="1" animBg="1"/>
      <p:bldP spid="107" grpId="0" animBg="1"/>
      <p:bldP spid="103" grpId="0" animBg="1"/>
      <p:bldP spid="103" grpId="1" animBg="1"/>
      <p:bldP spid="110" grpId="0" animBg="1"/>
      <p:bldP spid="111" grpId="0" animBg="1"/>
      <p:bldP spid="111" grpId="1" animBg="1"/>
      <p:bldP spid="112" grpId="0" animBg="1"/>
      <p:bldP spid="113" grpId="0" animBg="1"/>
      <p:bldP spid="109" grpId="0" animBg="1"/>
      <p:bldP spid="109" grpId="1" animBg="1"/>
      <p:bldP spid="83" grpId="0" animBg="1"/>
      <p:bldP spid="114" grpId="0" animBg="1"/>
      <p:bldP spid="114" grpId="1" animBg="1"/>
      <p:bldP spid="115" grpId="0" animBg="1"/>
      <p:bldP spid="116" grpId="0" animBg="1"/>
      <p:bldP spid="118" grpId="0" animBg="1"/>
      <p:bldP spid="119" grpId="0" animBg="1"/>
      <p:bldP spid="121" grpId="0" animBg="1"/>
      <p:bldP spid="122" grpId="0"/>
      <p:bldP spid="122" grpId="1"/>
      <p:bldP spid="123" grpId="0" animBg="1"/>
      <p:bldP spid="124" grpId="0" animBg="1"/>
      <p:bldP spid="120" grpId="0" animBg="1"/>
      <p:bldP spid="120" grpId="1" animBg="1"/>
      <p:bldP spid="126" grpId="0" animBg="1"/>
      <p:bldP spid="128" grpId="0" animBg="1"/>
      <p:bldP spid="129" grpId="0" animBg="1"/>
      <p:bldP spid="130" grpId="0" animBg="1"/>
      <p:bldP spid="125" grpId="0" animBg="1"/>
      <p:bldP spid="125" grpId="1" animBg="1"/>
      <p:bldP spid="132" grpId="0" animBg="1"/>
      <p:bldP spid="133" grpId="0" animBg="1"/>
      <p:bldP spid="131" grpId="0" animBg="1"/>
      <p:bldP spid="131" grpId="1" animBg="1"/>
      <p:bldP spid="134" grpId="0" animBg="1"/>
      <p:bldP spid="134" grpId="1" animBg="1"/>
      <p:bldP spid="135" grpId="0" animBg="1"/>
      <p:bldP spid="136" grpId="0" animBg="1"/>
      <p:bldP spid="137" grpId="0" animBg="1"/>
      <p:bldP spid="138" grpId="0" animBg="1"/>
      <p:bldP spid="139" grpId="0"/>
      <p:bldP spid="139" grpId="1"/>
      <p:bldP spid="140" grpId="0" animBg="1"/>
      <p:bldP spid="141" grpId="0" animBg="1"/>
      <p:bldP spid="141" grpId="1" animBg="1"/>
      <p:bldP spid="142" grpId="0" animBg="1"/>
      <p:bldP spid="143" grpId="0" animBg="1"/>
      <p:bldP spid="144" grpId="0" animBg="1"/>
      <p:bldP spid="145" grpId="0" animBg="1"/>
      <p:bldP spid="146" grpId="0" animBg="1"/>
      <p:bldP spid="147" grpId="0" animBg="1"/>
      <p:bldP spid="1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6"/>
          <p:cNvSpPr>
            <a:spLocks noGrp="1"/>
          </p:cNvSpPr>
          <p:nvPr>
            <p:ph idx="1"/>
          </p:nvPr>
        </p:nvSpPr>
        <p:spPr>
          <a:xfrm>
            <a:off x="575240" y="5174035"/>
            <a:ext cx="11187258" cy="1454760"/>
          </a:xfrm>
        </p:spPr>
        <p:txBody>
          <a:bodyPr>
            <a:normAutofit fontScale="77500" lnSpcReduction="20000"/>
          </a:bodyPr>
          <a:lstStyle/>
          <a:p>
            <a:r>
              <a:rPr lang="en-US" dirty="0"/>
              <a:t>Hey we missed something…</a:t>
            </a:r>
          </a:p>
          <a:p>
            <a:r>
              <a:rPr lang="en-US" dirty="0"/>
              <a:t>We’re only going to find vertices we can “reach” from our starting point.</a:t>
            </a:r>
          </a:p>
          <a:p>
            <a:r>
              <a:rPr lang="en-US" dirty="0"/>
              <a:t>If you need to visit everything, just start BFS again somewhere you haven’t visited until you’ve found everything.</a:t>
            </a:r>
          </a:p>
        </p:txBody>
      </p:sp>
      <p:sp>
        <p:nvSpPr>
          <p:cNvPr id="74" name="TextBox 7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64110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p:sp>
        <p:nvSpPr>
          <p:cNvPr id="4" name="TextBox 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5" name="Rectangle 4"/>
              <p:cNvSpPr/>
              <p:nvPr/>
            </p:nvSpPr>
            <p:spPr>
              <a:xfrm>
                <a:off x="575239" y="5642847"/>
                <a:ext cx="9770032" cy="430887"/>
              </a:xfrm>
              <a:prstGeom prst="rect">
                <a:avLst/>
              </a:prstGeom>
            </p:spPr>
            <p:txBody>
              <a:bodyPr wrap="square">
                <a:spAutoFit/>
              </a:bodyPr>
              <a:lstStyle/>
              <a:p>
                <a:r>
                  <a:rPr lang="en-US" sz="2200" dirty="0">
                    <a:latin typeface="Segoe UI Semilight" panose="020B0402040204020203" pitchFamily="34" charset="0"/>
                    <a:cs typeface="Segoe UI Semilight" panose="020B0402040204020203" pitchFamily="34" charset="0"/>
                  </a:rPr>
                  <a:t>We visit each vertex at most twice, and each edge at most once: </a:t>
                </a:r>
                <a14:m>
                  <m:oMath xmlns:m="http://schemas.openxmlformats.org/officeDocument/2006/math">
                    <m:r>
                      <m:rPr>
                        <m:sty m:val="p"/>
                      </m:rPr>
                      <a:rPr lang="en-US" sz="2200" b="0" i="0" dirty="0" smtClean="0">
                        <a:latin typeface="Cambria Math" panose="02040503050406030204" pitchFamily="18" charset="0"/>
                      </a:rPr>
                      <m:t>Θ</m:t>
                    </m:r>
                    <m:r>
                      <a:rPr lang="en-US" sz="2200" i="1" dirty="0" smtClean="0">
                        <a:latin typeface="Cambria Math" panose="02040503050406030204" pitchFamily="18" charset="0"/>
                      </a:rPr>
                      <m:t>(|</m:t>
                    </m:r>
                    <m:r>
                      <a:rPr lang="en-US" sz="2200" i="1" dirty="0" smtClean="0">
                        <a:latin typeface="Cambria Math" panose="02040503050406030204" pitchFamily="18" charset="0"/>
                      </a:rPr>
                      <m:t>𝑉</m:t>
                    </m:r>
                    <m:r>
                      <a:rPr lang="en-US" sz="2200" i="1" dirty="0" smtClean="0">
                        <a:latin typeface="Cambria Math" panose="02040503050406030204" pitchFamily="18" charset="0"/>
                      </a:rPr>
                      <m:t>| + |</m:t>
                    </m:r>
                    <m:r>
                      <a:rPr lang="en-US" sz="2200" i="1" dirty="0" smtClean="0">
                        <a:latin typeface="Cambria Math" panose="02040503050406030204" pitchFamily="18" charset="0"/>
                      </a:rPr>
                      <m:t>𝐸</m:t>
                    </m:r>
                    <m:r>
                      <a:rPr lang="en-US" sz="2200" i="1" dirty="0" smtClean="0">
                        <a:latin typeface="Cambria Math" panose="02040503050406030204" pitchFamily="18" charset="0"/>
                      </a:rPr>
                      <m:t>|)</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5239" y="5642847"/>
                <a:ext cx="9770032" cy="430887"/>
              </a:xfrm>
              <a:prstGeom prst="rect">
                <a:avLst/>
              </a:prstGeom>
              <a:blipFill>
                <a:blip r:embed="rId2"/>
                <a:stretch>
                  <a:fillRect l="-811" t="-8571"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11035" y="1416424"/>
                <a:ext cx="4151463" cy="313932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This code might look like:</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a loop that goes around </a:t>
                </a:r>
                <a14:m>
                  <m:oMath xmlns:m="http://schemas.openxmlformats.org/officeDocument/2006/math">
                    <m:r>
                      <a:rPr lang="en-US" b="0" i="1" smtClean="0">
                        <a:latin typeface="Cambria Math" panose="02040503050406030204" pitchFamily="18" charset="0"/>
                      </a:rPr>
                      <m:t>𝑚</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Inside a loop that goes around </a:t>
                </a:r>
                <a14:m>
                  <m:oMath xmlns:m="http://schemas.openxmlformats.org/officeDocument/2006/math">
                    <m:r>
                      <a:rPr lang="en-US" b="0" i="1" smtClean="0">
                        <a:latin typeface="Cambria Math" panose="02040503050406030204" pitchFamily="18" charset="0"/>
                      </a:rPr>
                      <m:t>𝑛</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So you might say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𝑚𝑛</m:t>
                        </m:r>
                      </m:e>
                    </m:d>
                    <m:r>
                      <a:rPr lang="en-US" b="0" i="1" smtClean="0">
                        <a:latin typeface="Cambria Math" panose="02040503050406030204" pitchFamily="18" charset="0"/>
                      </a:rPr>
                      <m:t>.</m:t>
                    </m:r>
                  </m:oMath>
                </a14:m>
                <a:endParaRPr lang="en-US" b="0" dirty="0">
                  <a:latin typeface="Segoe UI Semilight" panose="020B0402040204020203" pitchFamily="34" charset="0"/>
                  <a:cs typeface="Segoe UI Semilight" panose="020B0402040204020203" pitchFamily="34" charset="0"/>
                </a:endParaRPr>
              </a:p>
              <a:p>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That bound is not tight, </a:t>
                </a:r>
              </a:p>
              <a:p>
                <a:r>
                  <a:rPr lang="en-US" dirty="0">
                    <a:latin typeface="Segoe UI Semilight" panose="020B0402040204020203" pitchFamily="34" charset="0"/>
                    <a:cs typeface="Segoe UI Semilight" panose="020B0402040204020203" pitchFamily="34" charset="0"/>
                  </a:rPr>
                  <a:t>Don’t think about the loops, think about what happens overall. </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How many times is </a:t>
                </a:r>
                <a:r>
                  <a:rPr lang="en-US" dirty="0">
                    <a:latin typeface="Courier New" panose="02070309020205020404" pitchFamily="49" charset="0"/>
                    <a:cs typeface="Courier New" panose="02070309020205020404" pitchFamily="49" charset="0"/>
                  </a:rPr>
                  <a:t>current </a:t>
                </a:r>
                <a:r>
                  <a:rPr lang="en-US" dirty="0">
                    <a:latin typeface="Segoe UI Semilight" panose="020B0402040204020203" pitchFamily="34" charset="0"/>
                    <a:cs typeface="Segoe UI Semilight" panose="020B0402040204020203" pitchFamily="34" charset="0"/>
                  </a:rPr>
                  <a:t>changed? How many times does an edge get used to define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7611035" y="1416424"/>
                <a:ext cx="4151463" cy="3139321"/>
              </a:xfrm>
              <a:prstGeom prst="rect">
                <a:avLst/>
              </a:prstGeom>
              <a:blipFill>
                <a:blip r:embed="rId3"/>
                <a:stretch>
                  <a:fillRect l="-1322" t="-777" r="-2349" b="-2330"/>
                </a:stretch>
              </a:blipFill>
            </p:spPr>
            <p:txBody>
              <a:bodyPr/>
              <a:lstStyle/>
              <a:p>
                <a:r>
                  <a:rPr lang="en-US">
                    <a:noFill/>
                  </a:rPr>
                  <a:t> </a:t>
                </a:r>
              </a:p>
            </p:txBody>
          </p:sp>
        </mc:Fallback>
      </mc:AlternateContent>
    </p:spTree>
    <p:extLst>
      <p:ext uri="{BB962C8B-B14F-4D97-AF65-F5344CB8AC3E}">
        <p14:creationId xmlns:p14="http://schemas.microsoft.com/office/powerpoint/2010/main" val="10267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8C98-6683-4275-9088-5F99D0A29915}"/>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983633EF-A4DE-4115-9B44-CD6A7CAA1E00}"/>
              </a:ext>
            </a:extLst>
          </p:cNvPr>
          <p:cNvSpPr>
            <a:spLocks noGrp="1"/>
          </p:cNvSpPr>
          <p:nvPr>
            <p:ph idx="1"/>
          </p:nvPr>
        </p:nvSpPr>
        <p:spPr/>
        <p:txBody>
          <a:bodyPr/>
          <a:lstStyle/>
          <a:p>
            <a:r>
              <a:rPr lang="en-US" dirty="0"/>
              <a:t>We have grade guarantees in the syllabus. Meeting all requirements in a row guarantees you that grade or higher.</a:t>
            </a:r>
          </a:p>
          <a:p>
            <a:r>
              <a:rPr lang="en-US" dirty="0"/>
              <a:t>If you’re wondering “how am I doing?” this table should help.</a:t>
            </a:r>
          </a:p>
        </p:txBody>
      </p:sp>
      <p:pic>
        <p:nvPicPr>
          <p:cNvPr id="4" name="Picture 3">
            <a:extLst>
              <a:ext uri="{FF2B5EF4-FFF2-40B4-BE49-F238E27FC236}">
                <a16:creationId xmlns:a16="http://schemas.microsoft.com/office/drawing/2014/main" id="{6F718AF9-65E1-4960-9430-75E3854DF387}"/>
              </a:ext>
            </a:extLst>
          </p:cNvPr>
          <p:cNvPicPr>
            <a:picLocks noChangeAspect="1"/>
          </p:cNvPicPr>
          <p:nvPr/>
        </p:nvPicPr>
        <p:blipFill>
          <a:blip r:embed="rId2"/>
          <a:stretch>
            <a:fillRect/>
          </a:stretch>
        </p:blipFill>
        <p:spPr>
          <a:xfrm>
            <a:off x="887404" y="3103467"/>
            <a:ext cx="10234622" cy="3258213"/>
          </a:xfrm>
          <a:prstGeom prst="rect">
            <a:avLst/>
          </a:prstGeom>
        </p:spPr>
      </p:pic>
    </p:spTree>
    <p:extLst>
      <p:ext uri="{BB962C8B-B14F-4D97-AF65-F5344CB8AC3E}">
        <p14:creationId xmlns:p14="http://schemas.microsoft.com/office/powerpoint/2010/main" val="2180101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661-E58D-4C34-8B8A-39AAC4F324D6}"/>
              </a:ext>
            </a:extLst>
          </p:cNvPr>
          <p:cNvSpPr>
            <a:spLocks noGrp="1"/>
          </p:cNvSpPr>
          <p:nvPr>
            <p:ph type="title"/>
          </p:nvPr>
        </p:nvSpPr>
        <p:spPr/>
        <p:txBody>
          <a:bodyPr/>
          <a:lstStyle/>
          <a:p>
            <a:r>
              <a:rPr lang="en-US" dirty="0"/>
              <a:t>Old Breadth-First Search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610FB3-29AE-449B-AAC3-EB5CC8040F65}"/>
                  </a:ext>
                </a:extLst>
              </p:cNvPr>
              <p:cNvSpPr>
                <a:spLocks noGrp="1"/>
              </p:cNvSpPr>
              <p:nvPr>
                <p:ph idx="1"/>
              </p:nvPr>
            </p:nvSpPr>
            <p:spPr/>
            <p:txBody>
              <a:bodyPr/>
              <a:lstStyle/>
              <a:p>
                <a:r>
                  <a:rPr lang="en-US" dirty="0"/>
                  <a:t>Shortest paths in an </a:t>
                </a:r>
                <a:r>
                  <a:rPr lang="en-US" b="1" dirty="0"/>
                  <a:t>unweighted</a:t>
                </a:r>
                <a:r>
                  <a:rPr lang="en-US" dirty="0"/>
                  <a:t> graph.</a:t>
                </a:r>
              </a:p>
              <a:p>
                <a:r>
                  <a:rPr lang="en-US" dirty="0"/>
                  <a:t>Finding the connected components of an </a:t>
                </a:r>
                <a:r>
                  <a:rPr lang="en-US" b="1" dirty="0"/>
                  <a:t>undirected </a:t>
                </a:r>
                <a:r>
                  <a:rPr lang="en-US" dirty="0"/>
                  <a:t>graph.</a:t>
                </a:r>
              </a:p>
              <a:p>
                <a:endParaRPr lang="en-US" b="1" dirty="0"/>
              </a:p>
              <a:p>
                <a:r>
                  <a:rPr lang="en-US" dirty="0"/>
                  <a:t>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where </a:t>
                </a:r>
                <a14:m>
                  <m:oMath xmlns:m="http://schemas.openxmlformats.org/officeDocument/2006/math">
                    <m:r>
                      <a:rPr lang="en-US" b="0" i="1" smtClean="0">
                        <a:latin typeface="Cambria Math" panose="02040503050406030204" pitchFamily="18" charset="0"/>
                      </a:rPr>
                      <m:t>𝑚</m:t>
                    </m:r>
                  </m:oMath>
                </a14:m>
                <a:r>
                  <a:rPr lang="en-US" dirty="0"/>
                  <a:t> is the number of edges (also written </a:t>
                </a:r>
                <a14:m>
                  <m:oMath xmlns:m="http://schemas.openxmlformats.org/officeDocument/2006/math">
                    <m:r>
                      <a:rPr lang="en-US" b="0" i="1" smtClean="0">
                        <a:latin typeface="Cambria Math" panose="02040503050406030204" pitchFamily="18" charset="0"/>
                      </a:rPr>
                      <m:t>𝐸</m:t>
                    </m:r>
                  </m:oMath>
                </a14:m>
                <a:r>
                  <a:rPr lang="en-US" dirty="0"/>
                  <a:t> or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𝑛</m:t>
                    </m:r>
                  </m:oMath>
                </a14:m>
                <a:r>
                  <a:rPr lang="en-US" dirty="0"/>
                  <a:t> is the number of vertices (also written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E610FB3-29AE-449B-AAC3-EB5CC8040F6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8998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31</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5855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AAFB1-8140-403D-BF2F-755200110816}"/>
              </a:ext>
            </a:extLst>
          </p:cNvPr>
          <p:cNvSpPr>
            <a:spLocks noGrp="1"/>
          </p:cNvSpPr>
          <p:nvPr>
            <p:ph type="title"/>
          </p:nvPr>
        </p:nvSpPr>
        <p:spPr/>
        <p:txBody>
          <a:bodyPr>
            <a:normAutofit fontScale="90000"/>
          </a:bodyPr>
          <a:lstStyle/>
          <a:p>
            <a:r>
              <a:rPr lang="en-US" dirty="0"/>
              <a:t>Not single algorithms: ways to design new algorithms</a:t>
            </a:r>
          </a:p>
        </p:txBody>
      </p:sp>
      <p:sp>
        <p:nvSpPr>
          <p:cNvPr id="3" name="Content Placeholder 2">
            <a:extLst>
              <a:ext uri="{FF2B5EF4-FFF2-40B4-BE49-F238E27FC236}">
                <a16:creationId xmlns:a16="http://schemas.microsoft.com/office/drawing/2014/main" id="{91F7CA59-1AA8-49A7-A0DB-6BF35A3CA930}"/>
              </a:ext>
            </a:extLst>
          </p:cNvPr>
          <p:cNvSpPr>
            <a:spLocks noGrp="1"/>
          </p:cNvSpPr>
          <p:nvPr>
            <p:ph idx="1"/>
          </p:nvPr>
        </p:nvSpPr>
        <p:spPr/>
        <p:txBody>
          <a:bodyPr>
            <a:normAutofit/>
          </a:bodyPr>
          <a:lstStyle/>
          <a:p>
            <a:r>
              <a:rPr lang="en-US" dirty="0"/>
              <a:t>In 373, we gave you an algorithm and said “implement it, and see an application”</a:t>
            </a:r>
          </a:p>
          <a:p>
            <a:r>
              <a:rPr lang="en-US" dirty="0"/>
              <a:t>In this class, we usually give you a way to frame your thinking to solve a new problem.</a:t>
            </a:r>
          </a:p>
          <a:p>
            <a:r>
              <a:rPr lang="en-US" dirty="0"/>
              <a:t>Today and next week: examples of using “graph search” as a way to frame your thinking </a:t>
            </a:r>
          </a:p>
          <a:p>
            <a:r>
              <a:rPr lang="en-US" dirty="0"/>
              <a:t>You’ll need to understand the specific applications we see.</a:t>
            </a:r>
          </a:p>
          <a:p>
            <a:r>
              <a:rPr lang="en-US" dirty="0"/>
              <a:t>But the end goal is “create your own new application”</a:t>
            </a:r>
          </a:p>
          <a:p>
            <a:pPr lvl="1"/>
            <a:r>
              <a:rPr lang="en-US" dirty="0"/>
              <a:t>Also pay attention to how we prove things, and how we modify algorithms, and how we saw what changes to make.</a:t>
            </a:r>
          </a:p>
        </p:txBody>
      </p:sp>
    </p:spTree>
    <p:extLst>
      <p:ext uri="{BB962C8B-B14F-4D97-AF65-F5344CB8AC3E}">
        <p14:creationId xmlns:p14="http://schemas.microsoft.com/office/powerpoint/2010/main" val="2467697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new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3373420"/>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a:p>
                <a:r>
                  <a:rPr lang="en-US" dirty="0"/>
                  <a:t>We’ll adapt BFS to find if a graph is bipartite</a:t>
                </a:r>
              </a:p>
              <a:p>
                <a:r>
                  <a:rPr lang="en-US" dirty="0"/>
                  <a:t>And prove a graph theory result along the way.</a:t>
                </a:r>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3373420"/>
              </a:xfrm>
              <a:blipFill>
                <a:blip r:embed="rId2"/>
                <a:stretch>
                  <a:fillRect l="-708" t="-3255" r="-179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5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359758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new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936812"/>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936812"/>
              </a:xfrm>
              <a:blipFill>
                <a:blip r:embed="rId2"/>
                <a:stretch>
                  <a:fillRect l="-708" t="-11765" r="-1797" b="-1045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5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grpSp>
        <p:nvGrpSpPr>
          <p:cNvPr id="27" name="Group 26">
            <a:extLst>
              <a:ext uri="{FF2B5EF4-FFF2-40B4-BE49-F238E27FC236}">
                <a16:creationId xmlns:a16="http://schemas.microsoft.com/office/drawing/2014/main" id="{B1E8E0AD-F3B4-4114-93A1-AB1034C71868}"/>
              </a:ext>
            </a:extLst>
          </p:cNvPr>
          <p:cNvGrpSpPr/>
          <p:nvPr/>
        </p:nvGrpSpPr>
        <p:grpSpPr>
          <a:xfrm>
            <a:off x="330347" y="4068929"/>
            <a:ext cx="2242868" cy="2082193"/>
            <a:chOff x="998217" y="4042035"/>
            <a:chExt cx="2242868" cy="2082193"/>
          </a:xfrm>
        </p:grpSpPr>
        <p:grpSp>
          <p:nvGrpSpPr>
            <p:cNvPr id="7" name="Group 6">
              <a:extLst>
                <a:ext uri="{FF2B5EF4-FFF2-40B4-BE49-F238E27FC236}">
                  <a16:creationId xmlns:a16="http://schemas.microsoft.com/office/drawing/2014/main" id="{BA190C3F-59B4-4E36-AD5E-B2A215FDB252}"/>
                </a:ext>
              </a:extLst>
            </p:cNvPr>
            <p:cNvGrpSpPr/>
            <p:nvPr/>
          </p:nvGrpSpPr>
          <p:grpSpPr>
            <a:xfrm>
              <a:off x="2863362" y="4733741"/>
              <a:ext cx="377723" cy="377723"/>
              <a:chOff x="3099278" y="6175971"/>
              <a:chExt cx="377723" cy="377723"/>
            </a:xfrm>
          </p:grpSpPr>
          <p:sp>
            <p:nvSpPr>
              <p:cNvPr id="8" name="Oval 7">
                <a:extLst>
                  <a:ext uri="{FF2B5EF4-FFF2-40B4-BE49-F238E27FC236}">
                    <a16:creationId xmlns:a16="http://schemas.microsoft.com/office/drawing/2014/main" id="{27DFA133-15A1-406F-9B5E-7CDDD2613A8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2B69C8-9517-42EF-986E-9F772CF74104}"/>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0" name="Group 9">
              <a:extLst>
                <a:ext uri="{FF2B5EF4-FFF2-40B4-BE49-F238E27FC236}">
                  <a16:creationId xmlns:a16="http://schemas.microsoft.com/office/drawing/2014/main" id="{A358C0D4-EB92-4246-BDF7-28C2EAA0A3C7}"/>
                </a:ext>
              </a:extLst>
            </p:cNvPr>
            <p:cNvGrpSpPr/>
            <p:nvPr/>
          </p:nvGrpSpPr>
          <p:grpSpPr>
            <a:xfrm>
              <a:off x="2438968" y="5746505"/>
              <a:ext cx="377723" cy="377723"/>
              <a:chOff x="3099278" y="6175971"/>
              <a:chExt cx="377723" cy="377723"/>
            </a:xfrm>
          </p:grpSpPr>
          <p:sp>
            <p:nvSpPr>
              <p:cNvPr id="11" name="Oval 10">
                <a:extLst>
                  <a:ext uri="{FF2B5EF4-FFF2-40B4-BE49-F238E27FC236}">
                    <a16:creationId xmlns:a16="http://schemas.microsoft.com/office/drawing/2014/main" id="{EDD9435C-F915-4380-A142-3F876706A60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F6B8B2-5A72-4BBF-ACB4-66BE79802252}"/>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3" name="Group 12">
              <a:extLst>
                <a:ext uri="{FF2B5EF4-FFF2-40B4-BE49-F238E27FC236}">
                  <a16:creationId xmlns:a16="http://schemas.microsoft.com/office/drawing/2014/main" id="{284891DD-6871-481A-9535-7CFB6C70B4F4}"/>
                </a:ext>
              </a:extLst>
            </p:cNvPr>
            <p:cNvGrpSpPr/>
            <p:nvPr/>
          </p:nvGrpSpPr>
          <p:grpSpPr>
            <a:xfrm>
              <a:off x="1121375" y="4683379"/>
              <a:ext cx="377723" cy="377723"/>
              <a:chOff x="3099278" y="6175971"/>
              <a:chExt cx="377723" cy="377723"/>
            </a:xfrm>
          </p:grpSpPr>
          <p:sp>
            <p:nvSpPr>
              <p:cNvPr id="14" name="Oval 13">
                <a:extLst>
                  <a:ext uri="{FF2B5EF4-FFF2-40B4-BE49-F238E27FC236}">
                    <a16:creationId xmlns:a16="http://schemas.microsoft.com/office/drawing/2014/main" id="{B54B2DA9-9E2B-4FCC-B357-67DAF7EAE9A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784F3D-43C3-4565-AB3E-1FA51ED7CD86}"/>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16" name="Straight Connector 15">
              <a:extLst>
                <a:ext uri="{FF2B5EF4-FFF2-40B4-BE49-F238E27FC236}">
                  <a16:creationId xmlns:a16="http://schemas.microsoft.com/office/drawing/2014/main" id="{1A0CD8E9-2857-424F-AC4E-049359FDEEA9}"/>
                </a:ext>
              </a:extLst>
            </p:cNvPr>
            <p:cNvCxnSpPr>
              <a:cxnSpLocks/>
              <a:stCxn id="8" idx="4"/>
              <a:endCxn id="11" idx="0"/>
            </p:cNvCxnSpPr>
            <p:nvPr/>
          </p:nvCxnSpPr>
          <p:spPr>
            <a:xfrm flipH="1">
              <a:off x="2627830" y="511146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8E0C54-4D69-41E4-BFFB-1269F02DD1C2}"/>
                </a:ext>
              </a:extLst>
            </p:cNvPr>
            <p:cNvCxnSpPr>
              <a:cxnSpLocks/>
              <a:endCxn id="8" idx="1"/>
            </p:cNvCxnSpPr>
            <p:nvPr/>
          </p:nvCxnSpPr>
          <p:spPr>
            <a:xfrm>
              <a:off x="2244527" y="419373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8B71C7-8B13-4B34-B740-2A8B4C83760E}"/>
                </a:ext>
              </a:extLst>
            </p:cNvPr>
            <p:cNvCxnSpPr>
              <a:cxnSpLocks/>
              <a:endCxn id="14" idx="7"/>
            </p:cNvCxnSpPr>
            <p:nvPr/>
          </p:nvCxnSpPr>
          <p:spPr>
            <a:xfrm flipH="1">
              <a:off x="1443782" y="432727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9CC8F-159A-49BD-A62D-DF1EE9403B28}"/>
                </a:ext>
              </a:extLst>
            </p:cNvPr>
            <p:cNvCxnSpPr>
              <a:cxnSpLocks/>
              <a:stCxn id="14" idx="4"/>
            </p:cNvCxnSpPr>
            <p:nvPr/>
          </p:nvCxnSpPr>
          <p:spPr>
            <a:xfrm flipH="1">
              <a:off x="1169011" y="506110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E47069-552C-46B4-99A3-324CEF4BD190}"/>
                </a:ext>
              </a:extLst>
            </p:cNvPr>
            <p:cNvCxnSpPr>
              <a:cxnSpLocks/>
              <a:stCxn id="11" idx="2"/>
            </p:cNvCxnSpPr>
            <p:nvPr/>
          </p:nvCxnSpPr>
          <p:spPr>
            <a:xfrm flipH="1" flipV="1">
              <a:off x="1357872" y="581081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BB5AE8-43D3-4185-948A-13C6A153B7A6}"/>
                </a:ext>
              </a:extLst>
            </p:cNvPr>
            <p:cNvGrpSpPr/>
            <p:nvPr/>
          </p:nvGrpSpPr>
          <p:grpSpPr>
            <a:xfrm>
              <a:off x="998217" y="5621953"/>
              <a:ext cx="377723" cy="377723"/>
              <a:chOff x="3099278" y="6175971"/>
              <a:chExt cx="377723" cy="377723"/>
            </a:xfrm>
          </p:grpSpPr>
          <p:sp>
            <p:nvSpPr>
              <p:cNvPr id="22" name="Oval 21">
                <a:extLst>
                  <a:ext uri="{FF2B5EF4-FFF2-40B4-BE49-F238E27FC236}">
                    <a16:creationId xmlns:a16="http://schemas.microsoft.com/office/drawing/2014/main" id="{AA01B7CB-2C1A-4FDF-8D67-485E0240ECE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E48263-F4B5-4AB5-97DA-2FC2A81626CD}"/>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24" name="Group 23">
              <a:extLst>
                <a:ext uri="{FF2B5EF4-FFF2-40B4-BE49-F238E27FC236}">
                  <a16:creationId xmlns:a16="http://schemas.microsoft.com/office/drawing/2014/main" id="{2BBAE9E1-59F8-4DD4-A696-0E2E02F05291}"/>
                </a:ext>
              </a:extLst>
            </p:cNvPr>
            <p:cNvGrpSpPr/>
            <p:nvPr/>
          </p:nvGrpSpPr>
          <p:grpSpPr>
            <a:xfrm>
              <a:off x="1869709" y="4042035"/>
              <a:ext cx="377723" cy="377723"/>
              <a:chOff x="3099278" y="6175971"/>
              <a:chExt cx="377723" cy="377723"/>
            </a:xfrm>
          </p:grpSpPr>
          <p:sp>
            <p:nvSpPr>
              <p:cNvPr id="25" name="Oval 24">
                <a:extLst>
                  <a:ext uri="{FF2B5EF4-FFF2-40B4-BE49-F238E27FC236}">
                    <a16:creationId xmlns:a16="http://schemas.microsoft.com/office/drawing/2014/main" id="{84B7C751-4D1C-4260-9100-83E05A60F9DE}"/>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BB342F-FF78-406A-96F7-B8E0E02226A5}"/>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28" name="Rectangle 27">
            <a:extLst>
              <a:ext uri="{FF2B5EF4-FFF2-40B4-BE49-F238E27FC236}">
                <a16:creationId xmlns:a16="http://schemas.microsoft.com/office/drawing/2014/main" id="{782501AF-BB22-41FB-9534-8B71B1DF0952}"/>
              </a:ext>
            </a:extLst>
          </p:cNvPr>
          <p:cNvSpPr/>
          <p:nvPr/>
        </p:nvSpPr>
        <p:spPr>
          <a:xfrm>
            <a:off x="2573215" y="3965494"/>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sp>
        <p:nvSpPr>
          <p:cNvPr id="29" name="TextBox 28">
            <a:extLst>
              <a:ext uri="{FF2B5EF4-FFF2-40B4-BE49-F238E27FC236}">
                <a16:creationId xmlns:a16="http://schemas.microsoft.com/office/drawing/2014/main" id="{1DAFB291-861D-4C8C-A2C3-7CB261D50A36}"/>
              </a:ext>
            </a:extLst>
          </p:cNvPr>
          <p:cNvSpPr txBox="1"/>
          <p:nvPr/>
        </p:nvSpPr>
        <p:spPr>
          <a:xfrm>
            <a:off x="2658035" y="4760635"/>
            <a:ext cx="4216102" cy="1569660"/>
          </a:xfrm>
          <a:prstGeom prst="rect">
            <a:avLst/>
          </a:prstGeom>
          <a:noFill/>
          <a:ln>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the example on the right, then proving the general theorem in the light purple box.</a:t>
            </a:r>
          </a:p>
        </p:txBody>
      </p:sp>
      <p:sp>
        <p:nvSpPr>
          <p:cNvPr id="30" name="Rounded Rectangle 4">
            <a:extLst>
              <a:ext uri="{FF2B5EF4-FFF2-40B4-BE49-F238E27FC236}">
                <a16:creationId xmlns:a16="http://schemas.microsoft.com/office/drawing/2014/main" id="{BA34AFA5-8E9A-404D-AEAC-B80BDFC6A781}"/>
              </a:ext>
            </a:extLst>
          </p:cNvPr>
          <p:cNvSpPr/>
          <p:nvPr/>
        </p:nvSpPr>
        <p:spPr>
          <a:xfrm>
            <a:off x="7007683" y="4800258"/>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Help Robbie figure out how long to make the explanation</a:t>
            </a:r>
          </a:p>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38395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p:spTree>
    <p:extLst>
      <p:ext uri="{BB962C8B-B14F-4D97-AF65-F5344CB8AC3E}">
        <p14:creationId xmlns:p14="http://schemas.microsoft.com/office/powerpoint/2010/main" val="2604452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D69F-49BD-4022-B2C2-936BB17F3F2B}"/>
              </a:ext>
            </a:extLst>
          </p:cNvPr>
          <p:cNvSpPr>
            <a:spLocks noGrp="1"/>
          </p:cNvSpPr>
          <p:nvPr>
            <p:ph type="title"/>
          </p:nvPr>
        </p:nvSpPr>
        <p:spPr/>
        <p:txBody>
          <a:bodyPr/>
          <a:lstStyle/>
          <a:p>
            <a:r>
              <a:rPr lang="en-US" dirty="0"/>
              <a:t>BFS with 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C266C-6FC0-41DB-9895-936B4D1E24B8}"/>
                  </a:ext>
                </a:extLst>
              </p:cNvPr>
              <p:cNvSpPr>
                <a:spLocks noGrp="1"/>
              </p:cNvSpPr>
              <p:nvPr>
                <p:ph idx="1"/>
              </p:nvPr>
            </p:nvSpPr>
            <p:spPr/>
            <p:txBody>
              <a:bodyPr/>
              <a:lstStyle/>
              <a:p>
                <a:r>
                  <a:rPr lang="en-US" dirty="0"/>
                  <a:t>Why did BFS find distances in unweighted graphs?</a:t>
                </a:r>
              </a:p>
              <a:p>
                <a:endParaRPr lang="en-US" dirty="0"/>
              </a:p>
              <a:p>
                <a:r>
                  <a:rPr lang="en-US" dirty="0"/>
                  <a:t>You started from </a:t>
                </a:r>
                <a14:m>
                  <m:oMath xmlns:m="http://schemas.openxmlformats.org/officeDocument/2006/math">
                    <m:r>
                      <a:rPr lang="en-US" b="0" i="1" smtClean="0">
                        <a:latin typeface="Cambria Math" panose="02040503050406030204" pitchFamily="18" charset="0"/>
                      </a:rPr>
                      <m:t>𝑢</m:t>
                    </m:r>
                  </m:oMath>
                </a14:m>
                <a:r>
                  <a:rPr lang="en-US" dirty="0"/>
                  <a:t> (“layer 0”)</a:t>
                </a:r>
              </a:p>
              <a:p>
                <a:r>
                  <a:rPr lang="en-US" dirty="0"/>
                  <a:t>Then you visited the neighbors of </a:t>
                </a:r>
                <a14:m>
                  <m:oMath xmlns:m="http://schemas.openxmlformats.org/officeDocument/2006/math">
                    <m:r>
                      <a:rPr lang="en-US" b="0" i="1" smtClean="0">
                        <a:latin typeface="Cambria Math" panose="02040503050406030204" pitchFamily="18" charset="0"/>
                      </a:rPr>
                      <m:t>𝑢</m:t>
                    </m:r>
                  </m:oMath>
                </a14:m>
                <a:r>
                  <a:rPr lang="en-US" dirty="0"/>
                  <a:t> (“layer 1”)</a:t>
                </a:r>
              </a:p>
              <a:p>
                <a:r>
                  <a:rPr lang="en-US" dirty="0"/>
                  <a:t>Then the neighbors of the neighbors of </a:t>
                </a:r>
                <a14:m>
                  <m:oMath xmlns:m="http://schemas.openxmlformats.org/officeDocument/2006/math">
                    <m:r>
                      <a:rPr lang="en-US" b="0" i="1" smtClean="0">
                        <a:latin typeface="Cambria Math" panose="02040503050406030204" pitchFamily="18" charset="0"/>
                      </a:rPr>
                      <m:t>𝑢</m:t>
                    </m:r>
                  </m:oMath>
                </a14:m>
                <a:r>
                  <a:rPr lang="en-US" dirty="0"/>
                  <a:t>, that weren’t already visited (“layer 2”)</a:t>
                </a:r>
              </a:p>
              <a:p>
                <a:r>
                  <a:rPr lang="en-US" dirty="0"/>
                  <a:t>...</a:t>
                </a:r>
              </a:p>
              <a:p>
                <a:r>
                  <a:rPr lang="en-US" dirty="0"/>
                  <a:t>The neighbors of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that weren’t already visited (“layer </a:t>
                </a:r>
                <a14:m>
                  <m:oMath xmlns:m="http://schemas.openxmlformats.org/officeDocument/2006/math">
                    <m:r>
                      <a:rPr lang="en-US" b="0" i="1" smtClean="0">
                        <a:latin typeface="Cambria Math" panose="02040503050406030204" pitchFamily="18" charset="0"/>
                      </a:rPr>
                      <m:t>𝑖</m:t>
                    </m:r>
                  </m:oMath>
                </a14:m>
                <a:r>
                  <a:rPr lang="en-US" dirty="0"/>
                  <a:t>”)</a:t>
                </a:r>
              </a:p>
            </p:txBody>
          </p:sp>
        </mc:Choice>
        <mc:Fallback xmlns="">
          <p:sp>
            <p:nvSpPr>
              <p:cNvPr id="3" name="Content Placeholder 2">
                <a:extLst>
                  <a:ext uri="{FF2B5EF4-FFF2-40B4-BE49-F238E27FC236}">
                    <a16:creationId xmlns:a16="http://schemas.microsoft.com/office/drawing/2014/main" id="{FEFC266C-6FC0-41DB-9895-936B4D1E24B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06803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37</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80000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a:t>
            </a: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2829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xmlns="">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00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1928-9967-401F-B56E-4101F03E99D4}"/>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BB17E49-4F71-446E-9C67-F8033315EE15}"/>
              </a:ext>
            </a:extLst>
          </p:cNvPr>
          <p:cNvSpPr>
            <a:spLocks noGrp="1"/>
          </p:cNvSpPr>
          <p:nvPr>
            <p:ph idx="1"/>
          </p:nvPr>
        </p:nvSpPr>
        <p:spPr/>
        <p:txBody>
          <a:bodyPr>
            <a:normAutofit/>
          </a:bodyPr>
          <a:lstStyle/>
          <a:p>
            <a:r>
              <a:rPr lang="en-US" dirty="0"/>
              <a:t>We try to keep the problems in each category approximately the same difficulty, but that isn’t always possible. It’s a good idea to read all of them. </a:t>
            </a:r>
          </a:p>
          <a:p>
            <a:r>
              <a:rPr lang="en-US" dirty="0"/>
              <a:t>For coding questions, the </a:t>
            </a:r>
            <a:r>
              <a:rPr lang="en-US" dirty="0" err="1"/>
              <a:t>gradescope</a:t>
            </a:r>
            <a:r>
              <a:rPr lang="en-US" dirty="0"/>
              <a:t> box remains open---you can upload a new piece of code and rerun the tests, but you still need to use a resubmission slot to actually have the grade update on our end.</a:t>
            </a:r>
          </a:p>
          <a:p>
            <a:pPr marL="0" indent="0">
              <a:buNone/>
            </a:pPr>
            <a:endParaRPr lang="en-US" dirty="0"/>
          </a:p>
          <a:p>
            <a:r>
              <a:rPr lang="en-US" dirty="0"/>
              <a:t>On each later homework, you can submit up to two old problems to be (re-)graded.</a:t>
            </a:r>
          </a:p>
          <a:p>
            <a:r>
              <a:rPr lang="en-US" dirty="0"/>
              <a:t>You don’t need an “initial” submission to resubmit.</a:t>
            </a:r>
          </a:p>
        </p:txBody>
      </p:sp>
    </p:spTree>
    <p:extLst>
      <p:ext uri="{BB962C8B-B14F-4D97-AF65-F5344CB8AC3E}">
        <p14:creationId xmlns:p14="http://schemas.microsoft.com/office/powerpoint/2010/main" val="3304260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xmlns="">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The contrapositive implication is “the same one” prove that instead!</a:t>
            </a:r>
          </a:p>
        </p:txBody>
      </p:sp>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92369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The contrapositive implication is “the same one” prove that instead!</a:t>
                </a:r>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xmlns="">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883777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723195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l=“odd”</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4653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Testing Bipartiteness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Whenever this happens, you’ll have two parts to the proof:</a:t>
                </a:r>
              </a:p>
              <a:p>
                <a:r>
                  <a:rPr lang="en-US" dirty="0"/>
                  <a:t>If the right answer is yes, then the algorithm says yes.</a:t>
                </a:r>
              </a:p>
              <a:p>
                <a:r>
                  <a:rPr lang="en-US" dirty="0"/>
                  <a:t>If the right answer is no, then the algorithm says no.</a:t>
                </a:r>
                <a:br>
                  <a:rPr lang="en-US" dirty="0"/>
                </a:br>
                <a:br>
                  <a:rPr lang="en-US" dirty="0"/>
                </a:br>
                <a:r>
                  <a:rPr lang="en-US" dirty="0"/>
                  <a:t>OR </a:t>
                </a:r>
              </a:p>
              <a:p>
                <a:r>
                  <a:rPr lang="en-US" dirty="0"/>
                  <a:t>If the right answer is yes, then the algorithm says yes.</a:t>
                </a:r>
                <a:br>
                  <a:rPr lang="en-US" dirty="0"/>
                </a:br>
                <a:r>
                  <a:rPr lang="en-US" dirty="0"/>
                  <a:t>If the algorithm says yes, then the right answer is yes.</a:t>
                </a:r>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have found a bipartition.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a:t>
            </a:r>
          </a:p>
        </p:txBody>
      </p:sp>
    </p:spTree>
    <p:extLst>
      <p:ext uri="{BB962C8B-B14F-4D97-AF65-F5344CB8AC3E}">
        <p14:creationId xmlns:p14="http://schemas.microsoft.com/office/powerpoint/2010/main" val="11076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C2DA-5B70-4CB1-9341-C2E6E4292184}"/>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18F15DE8-E634-4739-BF06-9ADCC9E77279}"/>
              </a:ext>
            </a:extLst>
          </p:cNvPr>
          <p:cNvSpPr>
            <a:spLocks noGrp="1"/>
          </p:cNvSpPr>
          <p:nvPr>
            <p:ph idx="1"/>
          </p:nvPr>
        </p:nvSpPr>
        <p:spPr/>
        <p:txBody>
          <a:bodyPr/>
          <a:lstStyle/>
          <a:p>
            <a:r>
              <a:rPr lang="en-US" dirty="0"/>
              <a:t>Collaboration policy (in brief)</a:t>
            </a:r>
          </a:p>
          <a:p>
            <a:r>
              <a:rPr lang="en-US" dirty="0"/>
              <a:t>PLEASE collaborate!</a:t>
            </a:r>
          </a:p>
          <a:p>
            <a:pPr lvl="1"/>
            <a:r>
              <a:rPr lang="en-US" dirty="0"/>
              <a:t>The types of questions in this course </a:t>
            </a:r>
            <a:r>
              <a:rPr lang="en-US" i="1" u="sng" dirty="0"/>
              <a:t>really </a:t>
            </a:r>
            <a:r>
              <a:rPr lang="en-US" dirty="0"/>
              <a:t>benefit from bouncing ideas off of others.</a:t>
            </a:r>
            <a:endParaRPr lang="en-US" i="1" u="sng" dirty="0"/>
          </a:p>
          <a:p>
            <a:r>
              <a:rPr lang="en-US" dirty="0"/>
              <a:t>But you must submit your own independent writeup</a:t>
            </a:r>
          </a:p>
          <a:p>
            <a:pPr lvl="1"/>
            <a:r>
              <a:rPr lang="en-US" dirty="0"/>
              <a:t>That means waiting 30 minutes between discussing with others and producing your writeup. </a:t>
            </a:r>
          </a:p>
          <a:p>
            <a:pPr lvl="1"/>
            <a:r>
              <a:rPr lang="en-US" dirty="0"/>
              <a:t>And not relying on notes/pictures, etc. from the discussion (more details on the webpage).</a:t>
            </a:r>
          </a:p>
          <a:p>
            <a:pPr lvl="1"/>
            <a:r>
              <a:rPr lang="en-US" dirty="0"/>
              <a:t>If you can’t solve it after 30 minutes, then you couldn’t solve it if you get a similar problem later.</a:t>
            </a:r>
          </a:p>
        </p:txBody>
      </p:sp>
    </p:spTree>
    <p:extLst>
      <p:ext uri="{BB962C8B-B14F-4D97-AF65-F5344CB8AC3E}">
        <p14:creationId xmlns:p14="http://schemas.microsoft.com/office/powerpoint/2010/main" val="307753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31DA-3A4D-4ED9-BC4D-EBA6177961B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DC1A2FFB-FC45-4A08-97B2-966C6039DFF8}"/>
              </a:ext>
            </a:extLst>
          </p:cNvPr>
          <p:cNvSpPr>
            <a:spLocks noGrp="1"/>
          </p:cNvSpPr>
          <p:nvPr>
            <p:ph idx="1"/>
          </p:nvPr>
        </p:nvSpPr>
        <p:spPr>
          <a:xfrm>
            <a:off x="575240" y="1463856"/>
            <a:ext cx="11187258" cy="5249893"/>
          </a:xfrm>
        </p:spPr>
        <p:txBody>
          <a:bodyPr>
            <a:normAutofit/>
          </a:bodyPr>
          <a:lstStyle/>
          <a:p>
            <a:r>
              <a:rPr lang="en-US" dirty="0"/>
              <a:t>What about AI (chat-GPT, co-pilot, etc.)?</a:t>
            </a:r>
          </a:p>
          <a:p>
            <a:r>
              <a:rPr lang="en-US" dirty="0"/>
              <a:t>For coding problems, you may not use AI. You must write all of your own code yourself.</a:t>
            </a:r>
          </a:p>
          <a:p>
            <a:r>
              <a:rPr lang="en-US" dirty="0"/>
              <a:t>For written problems, you may use AI in limited ways.</a:t>
            </a:r>
          </a:p>
          <a:p>
            <a:pPr lvl="1"/>
            <a:r>
              <a:rPr lang="en-US" dirty="0"/>
              <a:t>You cannot have the AI “do your homework for you” (don’t put the exact problem, or portions of the problem into AI systems).</a:t>
            </a:r>
          </a:p>
          <a:p>
            <a:pPr lvl="1"/>
            <a:r>
              <a:rPr lang="en-US" dirty="0"/>
              <a:t>You may use AI to help you word a response better (e.g., translate an idea or format an explanation more succinctly or more formally). But that’s helping you word your response not generating your response from scratch.</a:t>
            </a:r>
          </a:p>
          <a:p>
            <a:pPr lvl="1"/>
            <a:r>
              <a:rPr lang="en-US" sz="2800" dirty="0"/>
              <a:t>These systems are new. We’re experimenting with allowing them.</a:t>
            </a:r>
          </a:p>
          <a:p>
            <a:pPr lvl="1"/>
            <a:r>
              <a:rPr lang="en-US" sz="2800" dirty="0"/>
              <a:t>Use them wisely. You will need to be able to do algorithms questions without having them “do the problem for you” in the near future.</a:t>
            </a:r>
          </a:p>
        </p:txBody>
      </p:sp>
    </p:spTree>
    <p:extLst>
      <p:ext uri="{BB962C8B-B14F-4D97-AF65-F5344CB8AC3E}">
        <p14:creationId xmlns:p14="http://schemas.microsoft.com/office/powerpoint/2010/main" val="371623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F79A-3D04-4458-839F-0D1BB9994586}"/>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493D224B-43FB-4846-8C1E-51841DF18103}"/>
              </a:ext>
            </a:extLst>
          </p:cNvPr>
          <p:cNvSpPr>
            <a:spLocks noGrp="1"/>
          </p:cNvSpPr>
          <p:nvPr>
            <p:ph idx="1"/>
          </p:nvPr>
        </p:nvSpPr>
        <p:spPr/>
        <p:txBody>
          <a:bodyPr/>
          <a:lstStyle/>
          <a:p>
            <a:r>
              <a:rPr lang="en-US" dirty="0"/>
              <a:t>What running times are good?</a:t>
            </a:r>
          </a:p>
          <a:p>
            <a:r>
              <a:rPr lang="en-US" dirty="0"/>
              <a:t>Review some graph terms</a:t>
            </a:r>
          </a:p>
          <a:p>
            <a:r>
              <a:rPr lang="en-US" dirty="0"/>
              <a:t>BFS and applications</a:t>
            </a:r>
          </a:p>
        </p:txBody>
      </p:sp>
    </p:spTree>
    <p:extLst>
      <p:ext uri="{BB962C8B-B14F-4D97-AF65-F5344CB8AC3E}">
        <p14:creationId xmlns:p14="http://schemas.microsoft.com/office/powerpoint/2010/main" val="160372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57C6-DE48-44B2-8C14-F7076A3307A6}"/>
              </a:ext>
            </a:extLst>
          </p:cNvPr>
          <p:cNvSpPr>
            <a:spLocks noGrp="1"/>
          </p:cNvSpPr>
          <p:nvPr>
            <p:ph type="title"/>
          </p:nvPr>
        </p:nvSpPr>
        <p:spPr/>
        <p:txBody>
          <a:bodyPr/>
          <a:lstStyle/>
          <a:p>
            <a:r>
              <a:rPr lang="en-US" dirty="0"/>
              <a:t>Running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35FF03-6FAB-4581-BA6D-07196BB172ED}"/>
                  </a:ext>
                </a:extLst>
              </p:cNvPr>
              <p:cNvSpPr>
                <a:spLocks noGrp="1"/>
              </p:cNvSpPr>
              <p:nvPr>
                <p:ph idx="1"/>
              </p:nvPr>
            </p:nvSpPr>
            <p:spPr>
              <a:xfrm>
                <a:off x="575240" y="1463857"/>
                <a:ext cx="5106560" cy="4845504"/>
              </a:xfrm>
            </p:spPr>
            <p:txBody>
              <a:bodyPr/>
              <a:lstStyle/>
              <a:p>
                <a:r>
                  <a:rPr lang="en-US" dirty="0"/>
                  <a:t>Recall the definition of big-O, big-Omega, big-Theta</a:t>
                </a:r>
              </a:p>
              <a:p>
                <a:endParaRPr lang="en-US" dirty="0"/>
              </a:p>
              <a:p>
                <a:r>
                  <a:rPr lang="en-US" dirty="0"/>
                  <a:t>Big-O is “at most” – it’s a fancy version of “</a:t>
                </a:r>
                <a14:m>
                  <m:oMath xmlns:m="http://schemas.openxmlformats.org/officeDocument/2006/math">
                    <m:r>
                      <a:rPr lang="en-US" b="0" i="1" smtClean="0">
                        <a:latin typeface="Cambria Math" panose="02040503050406030204" pitchFamily="18" charset="0"/>
                      </a:rPr>
                      <m:t>≤</m:t>
                    </m:r>
                  </m:oMath>
                </a14:m>
                <a:r>
                  <a:rPr lang="en-US" dirty="0"/>
                  <a:t>” </a:t>
                </a:r>
              </a:p>
              <a:p>
                <a:r>
                  <a:rPr lang="en-US" dirty="0"/>
                  <a:t>Big-Omega is “at least” – it’s a fancy version of “</a:t>
                </a:r>
                <a14:m>
                  <m:oMath xmlns:m="http://schemas.openxmlformats.org/officeDocument/2006/math">
                    <m:r>
                      <a:rPr lang="en-US" b="0" i="1" smtClean="0">
                        <a:latin typeface="Cambria Math" panose="02040503050406030204" pitchFamily="18" charset="0"/>
                      </a:rPr>
                      <m:t>≥"</m:t>
                    </m:r>
                  </m:oMath>
                </a14:m>
                <a:endParaRPr lang="en-US" dirty="0"/>
              </a:p>
              <a:p>
                <a:r>
                  <a:rPr lang="en-US" dirty="0"/>
                  <a:t>Big-Theta is “about equal to” – it’s a fancy version of “</a:t>
                </a:r>
                <a14:m>
                  <m:oMath xmlns:m="http://schemas.openxmlformats.org/officeDocument/2006/math">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2C35FF03-6FAB-4581-BA6D-07196BB172ED}"/>
                  </a:ext>
                </a:extLst>
              </p:cNvPr>
              <p:cNvSpPr>
                <a:spLocks noGrp="1" noRot="1" noChangeAspect="1" noMove="1" noResize="1" noEditPoints="1" noAdjustHandles="1" noChangeArrowheads="1" noChangeShapeType="1" noTextEdit="1"/>
              </p:cNvSpPr>
              <p:nvPr>
                <p:ph idx="1"/>
              </p:nvPr>
            </p:nvSpPr>
            <p:spPr>
              <a:xfrm>
                <a:off x="575240" y="1463857"/>
                <a:ext cx="5106560" cy="4845504"/>
              </a:xfrm>
              <a:blipFill>
                <a:blip r:embed="rId2"/>
                <a:stretch>
                  <a:fillRect l="-1551"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13DDA76-3136-4FD5-8426-C183BC524FFC}"/>
              </a:ext>
            </a:extLst>
          </p:cNvPr>
          <p:cNvGrpSpPr/>
          <p:nvPr/>
        </p:nvGrpSpPr>
        <p:grpSpPr>
          <a:xfrm>
            <a:off x="6510200" y="2728590"/>
            <a:ext cx="5366372" cy="1609494"/>
            <a:chOff x="677852" y="1580757"/>
            <a:chExt cx="6576586" cy="160949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979A6C4-BD4A-4215-B53A-B4668845321A}"/>
                    </a:ext>
                  </a:extLst>
                </p:cNvPr>
                <p:cNvSpPr/>
                <p:nvPr/>
              </p:nvSpPr>
              <p:spPr>
                <a:xfrm>
                  <a:off x="677853" y="1580757"/>
                  <a:ext cx="6576585" cy="160949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is </a:t>
                  </a:r>
                  <a14:m>
                    <m:oMath xmlns:m="http://schemas.openxmlformats.org/officeDocument/2006/math">
                      <m:r>
                        <m:rPr>
                          <m:sty m:val="p"/>
                        </m:rPr>
                        <a:rPr lang="en-US" sz="2000" b="0" i="0" smtClean="0">
                          <a:latin typeface="Cambria Math" panose="02040503050406030204" pitchFamily="18" charset="0"/>
                        </a:rPr>
                        <m:t>Ω</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if there exist positive constants </a:t>
                  </a:r>
                  <a14:m>
                    <m:oMath xmlns:m="http://schemas.openxmlformats.org/officeDocument/2006/math">
                      <m:r>
                        <a:rPr lang="en-US" sz="2000">
                          <a:solidFill>
                            <a:schemeClr val="bg1"/>
                          </a:solidFill>
                          <a:latin typeface="Cambria Math" panose="02040503050406030204" pitchFamily="18" charset="0"/>
                          <a:cs typeface="Segoe UI Semilight" panose="020B0402040204020203" pitchFamily="34" charset="0"/>
                        </a:rPr>
                        <m:t>𝑐</m:t>
                      </m:r>
                      <m:r>
                        <a:rPr lang="en-US" sz="2000">
                          <a:solidFill>
                            <a:schemeClr val="bg1"/>
                          </a:solidFill>
                          <a:latin typeface="Cambria Math" panose="02040503050406030204" pitchFamily="18" charset="0"/>
                          <a:cs typeface="Segoe UI Semilight" panose="020B0402040204020203" pitchFamily="34" charset="0"/>
                        </a:rPr>
                        <m:t>, </m:t>
                      </m:r>
                      <m:sSub>
                        <m:sSubPr>
                          <m:ctrlPr>
                            <a:rPr lang="en-US" sz="2000" i="1">
                              <a:solidFill>
                                <a:schemeClr val="bg1"/>
                              </a:solidFill>
                              <a:latin typeface="Cambria Math" panose="02040503050406030204" pitchFamily="18" charset="0"/>
                              <a:cs typeface="Segoe UI Semilight" panose="020B0402040204020203" pitchFamily="34" charset="0"/>
                            </a:rPr>
                          </m:ctrlPr>
                        </m:sSubPr>
                        <m:e>
                          <m:r>
                            <a:rPr lang="en-US" sz="2000">
                              <a:solidFill>
                                <a:schemeClr val="bg1"/>
                              </a:solidFill>
                              <a:latin typeface="Cambria Math" panose="02040503050406030204" pitchFamily="18" charset="0"/>
                              <a:cs typeface="Segoe UI Semilight" panose="020B0402040204020203" pitchFamily="34" charset="0"/>
                            </a:rPr>
                            <m:t>𝑛</m:t>
                          </m:r>
                        </m:e>
                        <m:sub>
                          <m:r>
                            <a:rPr lang="en-US" sz="2000">
                              <a:solidFill>
                                <a:schemeClr val="bg1"/>
                              </a:solidFill>
                              <a:latin typeface="Cambria Math" panose="02040503050406030204" pitchFamily="18" charset="0"/>
                              <a:cs typeface="Segoe UI Semilight" panose="020B0402040204020203" pitchFamily="34" charset="0"/>
                            </a:rPr>
                            <m:t>0</m:t>
                          </m:r>
                        </m:sub>
                      </m:sSub>
                    </m:oMath>
                  </a14:m>
                  <a:r>
                    <a:rPr lang="en-US" sz="2000"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b="0" i="1" smtClean="0">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677853" y="1580757"/>
                  <a:ext cx="6576585" cy="1609494"/>
                </a:xfrm>
                <a:prstGeom prst="rect">
                  <a:avLst/>
                </a:prstGeom>
                <a:blipFill>
                  <a:blip r:embed="rId3"/>
                  <a:stretch>
                    <a:fillRect l="-568" r="-1023"/>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91728861-7BE6-4B50-AE66-03CE57A46478}"/>
                </a:ext>
              </a:extLst>
            </p:cNvPr>
            <p:cNvSpPr/>
            <p:nvPr/>
          </p:nvSpPr>
          <p:spPr>
            <a:xfrm>
              <a:off x="677852" y="1580758"/>
              <a:ext cx="657658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Big-Omega</a:t>
              </a:r>
            </a:p>
          </p:txBody>
        </p:sp>
      </p:grpSp>
      <p:grpSp>
        <p:nvGrpSpPr>
          <p:cNvPr id="7" name="Group 6">
            <a:extLst>
              <a:ext uri="{FF2B5EF4-FFF2-40B4-BE49-F238E27FC236}">
                <a16:creationId xmlns:a16="http://schemas.microsoft.com/office/drawing/2014/main" id="{EC6DB8A5-2EC4-4F4A-B7BE-418DF217D33B}"/>
              </a:ext>
            </a:extLst>
          </p:cNvPr>
          <p:cNvGrpSpPr/>
          <p:nvPr/>
        </p:nvGrpSpPr>
        <p:grpSpPr>
          <a:xfrm>
            <a:off x="6462711" y="4594129"/>
            <a:ext cx="5356824" cy="1645620"/>
            <a:chOff x="672906" y="5149727"/>
            <a:chExt cx="6580155" cy="164562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0EDE1C1-7229-4AF9-A724-7187207C40E1}"/>
                    </a:ext>
                  </a:extLst>
                </p:cNvPr>
                <p:cNvSpPr/>
                <p:nvPr/>
              </p:nvSpPr>
              <p:spPr>
                <a:xfrm>
                  <a:off x="672907" y="5149727"/>
                  <a:ext cx="6580154" cy="164562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latin typeface="Cambria Math" panose="02040503050406030204" pitchFamily="18" charset="0"/>
                  </a:endParaRPr>
                </a:p>
                <a:p>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Θ</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a:t>
                  </a:r>
                  <a:r>
                    <a:rPr lang="en-US" sz="2200" dirty="0">
                      <a:solidFill>
                        <a:schemeClr val="bg1"/>
                      </a:solidFill>
                      <a:latin typeface="Segoe UI Semilight" panose="020B0402040204020203" pitchFamily="34" charset="0"/>
                    </a:rPr>
                    <a:t>if </a:t>
                  </a:r>
                </a:p>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200" dirty="0">
                      <a:solidFill>
                        <a:schemeClr val="bg1"/>
                      </a:solidFill>
                      <a:latin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4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672907" y="5149727"/>
                  <a:ext cx="6580154" cy="1645620"/>
                </a:xfrm>
                <a:prstGeom prst="rect">
                  <a:avLst/>
                </a:prstGeom>
                <a:blipFill>
                  <a:blip r:embed="rId4"/>
                  <a:stretch>
                    <a:fillRect l="-91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902FF4A7-EE31-43CB-A121-C85E882BAB86}"/>
                </a:ext>
              </a:extLst>
            </p:cNvPr>
            <p:cNvSpPr/>
            <p:nvPr/>
          </p:nvSpPr>
          <p:spPr>
            <a:xfrm>
              <a:off x="672906" y="5149728"/>
              <a:ext cx="658015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Big-Theta</a:t>
              </a:r>
            </a:p>
          </p:txBody>
        </p:sp>
      </p:grpSp>
      <p:grpSp>
        <p:nvGrpSpPr>
          <p:cNvPr id="10" name="Group 9">
            <a:extLst>
              <a:ext uri="{FF2B5EF4-FFF2-40B4-BE49-F238E27FC236}">
                <a16:creationId xmlns:a16="http://schemas.microsoft.com/office/drawing/2014/main" id="{9333DFAD-01BC-427D-8E79-ABB5ECD32423}"/>
              </a:ext>
            </a:extLst>
          </p:cNvPr>
          <p:cNvGrpSpPr/>
          <p:nvPr/>
        </p:nvGrpSpPr>
        <p:grpSpPr>
          <a:xfrm>
            <a:off x="6510201" y="1128869"/>
            <a:ext cx="5366370" cy="1516921"/>
            <a:chOff x="677853" y="1580757"/>
            <a:chExt cx="4114499" cy="1516921"/>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576F4F1-1058-4F9A-8FEF-46EBE36D050F}"/>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is</a:t>
                  </a:r>
                  <a:r>
                    <a:rPr lang="en-US" sz="2000" dirty="0"/>
                    <a:t>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sz="2000" i="1">
                          <a:latin typeface="Cambria Math" panose="02040503050406030204" pitchFamily="18" charset="0"/>
                        </a:rPr>
                        <m:t>𝑐</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sz="2000" dirty="0"/>
                    <a:t>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19" name="Rectangle 18">
                  <a:extLst>
                    <a:ext uri="{FF2B5EF4-FFF2-40B4-BE49-F238E27FC236}">
                      <a16:creationId xmlns:a16="http://schemas.microsoft.com/office/drawing/2014/main" id="{45B606AD-FECA-904F-90DC-CC784EF827C4}"/>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5"/>
                  <a:stretch>
                    <a:fillRect l="-1250"/>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F922738-8ED5-49FF-9847-EB37BFF43699}"/>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spTree>
    <p:extLst>
      <p:ext uri="{BB962C8B-B14F-4D97-AF65-F5344CB8AC3E}">
        <p14:creationId xmlns:p14="http://schemas.microsoft.com/office/powerpoint/2010/main" val="336616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4C8EE4A-9E4F-4B5A-B9C2-B5FBC6E5DB02}"/>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4C8EE4A-9E4F-4B5A-B9C2-B5FBC6E5DB02}"/>
                  </a:ext>
                </a:extLst>
              </p:cNvPr>
              <p:cNvSpPr>
                <a:spLocks noGrp="1" noRot="1" noChangeAspect="1" noMove="1" noResize="1" noEditPoints="1" noAdjustHandles="1" noChangeArrowheads="1" noChangeShapeType="1" noTextEdit="1"/>
              </p:cNvSpPr>
              <p:nvPr>
                <p:ph type="title"/>
              </p:nvPr>
            </p:nvSpPr>
            <p:spPr>
              <a:blipFill>
                <a:blip r:embed="rId2"/>
                <a:stretch>
                  <a:fillRect t="-6587" b="-958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8" name="Ink 57">
                <a:extLst>
                  <a:ext uri="{FF2B5EF4-FFF2-40B4-BE49-F238E27FC236}">
                    <a16:creationId xmlns:a16="http://schemas.microsoft.com/office/drawing/2014/main" id="{B12BE241-2FDF-444C-A81F-DAC02A5E5C48}"/>
                  </a:ext>
                </a:extLst>
              </p14:cNvPr>
              <p14:cNvContentPartPr/>
              <p14:nvPr/>
            </p14:nvContentPartPr>
            <p14:xfrm>
              <a:off x="823292" y="1300242"/>
              <a:ext cx="10473840" cy="5529960"/>
            </p14:xfrm>
          </p:contentPart>
        </mc:Choice>
        <mc:Fallback xmlns="">
          <p:pic>
            <p:nvPicPr>
              <p:cNvPr id="58" name="Ink 57">
                <a:extLst>
                  <a:ext uri="{FF2B5EF4-FFF2-40B4-BE49-F238E27FC236}">
                    <a16:creationId xmlns:a16="http://schemas.microsoft.com/office/drawing/2014/main" id="{B12BE241-2FDF-444C-A81F-DAC02A5E5C48}"/>
                  </a:ext>
                </a:extLst>
              </p:cNvPr>
              <p:cNvPicPr/>
              <p:nvPr/>
            </p:nvPicPr>
            <p:blipFill>
              <a:blip r:embed="rId4"/>
              <a:stretch>
                <a:fillRect/>
              </a:stretch>
            </p:blipFill>
            <p:spPr>
              <a:xfrm>
                <a:off x="814652" y="1291241"/>
                <a:ext cx="10491481" cy="5547601"/>
              </a:xfrm>
              <a:prstGeom prst="rect">
                <a:avLst/>
              </a:prstGeom>
            </p:spPr>
          </p:pic>
        </mc:Fallback>
      </mc:AlternateContent>
    </p:spTree>
    <p:extLst>
      <p:ext uri="{BB962C8B-B14F-4D97-AF65-F5344CB8AC3E}">
        <p14:creationId xmlns:p14="http://schemas.microsoft.com/office/powerpoint/2010/main" val="1147347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8846</TotalTime>
  <Words>4098</Words>
  <Application>Microsoft Office PowerPoint</Application>
  <PresentationFormat>Widescreen</PresentationFormat>
  <Paragraphs>581</Paragraphs>
  <Slides>48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Calibri</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Running Times, BFS</vt:lpstr>
      <vt:lpstr>Announcements</vt:lpstr>
      <vt:lpstr>Announcements</vt:lpstr>
      <vt:lpstr>Announcements</vt:lpstr>
      <vt:lpstr>Announcements</vt:lpstr>
      <vt:lpstr>Announcements</vt:lpstr>
      <vt:lpstr>Today</vt:lpstr>
      <vt:lpstr>Running Times</vt:lpstr>
      <vt:lpstr>f(n) is O(n)</vt:lpstr>
      <vt:lpstr>What don’t we care about?</vt:lpstr>
      <vt:lpstr>Big-O isn’t perfect!</vt:lpstr>
      <vt:lpstr>Polynomial vs. Exponential</vt:lpstr>
      <vt:lpstr>Why Polynomial Time?</vt:lpstr>
      <vt:lpstr>Polynomial vs. Exponential</vt:lpstr>
      <vt:lpstr>Polynomial vs. Exponential</vt:lpstr>
      <vt:lpstr>Polynomial Time isn’t perfect.</vt:lpstr>
      <vt:lpstr>Tools for running time analysis</vt:lpstr>
      <vt:lpstr>Be Careful with hash tables</vt:lpstr>
      <vt:lpstr>Graphs</vt:lpstr>
      <vt:lpstr>Graphs</vt:lpstr>
      <vt:lpstr>Graph Terms</vt:lpstr>
      <vt:lpstr>Making Graphs</vt:lpstr>
      <vt:lpstr>Adjacency Matrix</vt:lpstr>
      <vt:lpstr>Adjacency List</vt:lpstr>
      <vt:lpstr>Tradeoffs</vt:lpstr>
      <vt:lpstr>Traversals</vt:lpstr>
      <vt:lpstr>Breadth First Search</vt:lpstr>
      <vt:lpstr>Breadth First Search</vt:lpstr>
      <vt:lpstr>Running Time</vt:lpstr>
      <vt:lpstr>Old Breadth-First Search Application</vt:lpstr>
      <vt:lpstr>Unweighted Graphs</vt:lpstr>
      <vt:lpstr>Not single algorithms: ways to design new algorithms</vt:lpstr>
      <vt:lpstr>A new application</vt:lpstr>
      <vt:lpstr>A new application</vt:lpstr>
      <vt:lpstr>Lemma 1</vt:lpstr>
      <vt:lpstr>BFS with Layers</vt:lpstr>
      <vt:lpstr>Unweighted Graphs</vt:lpstr>
      <vt:lpstr>BFS With Layers</vt:lpstr>
      <vt:lpstr>Layers</vt:lpstr>
      <vt:lpstr>Testing Bipartiteness</vt:lpstr>
      <vt:lpstr>Lemma 2</vt:lpstr>
      <vt:lpstr>Lemma 3</vt:lpstr>
      <vt:lpstr>Lemma 3</vt:lpstr>
      <vt:lpstr>The Big Result</vt:lpstr>
      <vt:lpstr>The Big Result</vt:lpstr>
      <vt:lpstr>Wrapping it up</vt:lpstr>
      <vt:lpstr>Testing Bipartiteness</vt:lpstr>
      <vt:lpstr>Proving Algorithm Correct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Times, BFS</dc:title>
  <dc:creator>rtweber2</dc:creator>
  <cp:lastModifiedBy>rtweber2</cp:lastModifiedBy>
  <cp:revision>52</cp:revision>
  <cp:lastPrinted>2024-01-12T01:05:44Z</cp:lastPrinted>
  <dcterms:created xsi:type="dcterms:W3CDTF">2021-01-08T20:51:35Z</dcterms:created>
  <dcterms:modified xsi:type="dcterms:W3CDTF">2024-01-12T17:53:24Z</dcterms:modified>
</cp:coreProperties>
</file>