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23.xml" ContentType="application/vnd.openxmlformats-officedocument.presentationml.tags+xml"/>
  <Override PartName="/ppt/tags/tag200.xml" ContentType="application/vnd.openxmlformats-officedocument.presentationml.tags+xml"/>
  <Override PartName="/ppt/tags/tag24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484" r:id="rId3"/>
    <p:sldId id="481" r:id="rId4"/>
    <p:sldId id="280" r:id="rId5"/>
    <p:sldId id="450" r:id="rId6"/>
    <p:sldId id="451" r:id="rId7"/>
    <p:sldId id="452" r:id="rId8"/>
    <p:sldId id="469" r:id="rId9"/>
    <p:sldId id="453" r:id="rId10"/>
    <p:sldId id="483" r:id="rId11"/>
    <p:sldId id="455" r:id="rId12"/>
    <p:sldId id="456" r:id="rId13"/>
    <p:sldId id="458" r:id="rId14"/>
    <p:sldId id="470" r:id="rId15"/>
    <p:sldId id="467" r:id="rId16"/>
    <p:sldId id="460" r:id="rId17"/>
    <p:sldId id="461" r:id="rId18"/>
    <p:sldId id="482" r:id="rId19"/>
    <p:sldId id="473" r:id="rId20"/>
    <p:sldId id="474" r:id="rId21"/>
    <p:sldId id="475" r:id="rId22"/>
    <p:sldId id="476" r:id="rId23"/>
    <p:sldId id="472" r:id="rId24"/>
    <p:sldId id="479" r:id="rId25"/>
    <p:sldId id="480" r:id="rId26"/>
    <p:sldId id="478" r:id="rId27"/>
    <p:sldId id="471" r:id="rId28"/>
    <p:sldId id="459" r:id="rId29"/>
    <p:sldId id="4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FAFC-7F6A-4B78-870D-11A71494586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C519-DDD5-4E06-8EA4-17F0B2021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A040-F6AB-487F-B1AC-EF4E384440CF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5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AD1B6-4A19-4DD8-877B-5297D5205D85}" type="slidenum">
              <a:rPr lang="en-US" altLang="en-US" smtClean="0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54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7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A2D37E-BCC2-40A3-96C7-6BFFB3C95C9A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6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65659-B54E-48B8-BD44-3137712F46D8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95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9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6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6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8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5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9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651F69-4F4D-4BA9-89CA-3F81E569FA9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20B0F6-2C23-41F0-A1FC-9CB687772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70.png"/><Relationship Id="rId5" Type="http://schemas.openxmlformats.org/officeDocument/2006/relationships/tags" Target="../tags/tag240.xml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12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6.png"/><Relationship Id="rId5" Type="http://schemas.openxmlformats.org/officeDocument/2006/relationships/image" Target="../media/image10.png"/><Relationship Id="rId10" Type="http://schemas.openxmlformats.org/officeDocument/2006/relationships/image" Target="../media/image85.png"/><Relationship Id="rId4" Type="http://schemas.openxmlformats.org/officeDocument/2006/relationships/image" Target="../media/image9.png"/><Relationship Id="rId9" Type="http://schemas.openxmlformats.org/officeDocument/2006/relationships/image" Target="../media/image84.png"/><Relationship Id="rId1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12" Type="http://schemas.openxmlformats.org/officeDocument/2006/relationships/image" Target="../media/image8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12" Type="http://schemas.openxmlformats.org/officeDocument/2006/relationships/image" Target="../media/image8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0.xml"/><Relationship Id="rId7" Type="http://schemas.openxmlformats.org/officeDocument/2006/relationships/tags" Target="../tags/tag2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9.png"/><Relationship Id="rId3" Type="http://schemas.openxmlformats.org/officeDocument/2006/relationships/tags" Target="../tags/tag14.xml"/><Relationship Id="rId7" Type="http://schemas.openxmlformats.org/officeDocument/2006/relationships/tags" Target="../tags/tag200.xml"/><Relationship Id="rId12" Type="http://schemas.openxmlformats.org/officeDocument/2006/relationships/image" Target="../media/image5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57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0.png"/><Relationship Id="rId4" Type="http://schemas.openxmlformats.org/officeDocument/2006/relationships/tags" Target="../tags/tag15.xml"/><Relationship Id="rId9" Type="http://schemas.openxmlformats.org/officeDocument/2006/relationships/image" Target="../media/image540.png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79E-D6E1-4C4B-A022-6B1638188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Stable Matchings, Contrapositives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74853-C05F-4373-87D6-CD93C817A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417 WI24</a:t>
            </a:r>
            <a:endParaRPr lang="en-US" dirty="0"/>
          </a:p>
          <a:p>
            <a:r>
              <a:rPr lang="en-US" dirty="0"/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265067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They must have proposed to and been rejected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(since riders propose down their list in order – Observation A).</a:t>
                </a:r>
              </a:p>
              <a:p>
                <a:r>
                  <a:rPr lang="en-US" dirty="0"/>
                  <a:t>Why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 It got a better offer from some rider,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ever changed matches after that, the match was only better for it, (since horse’s partners can only get better for them --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C</a:t>
                </a:r>
                <a:r>
                  <a:rPr lang="en-US" dirty="0"/>
                  <a:t>) so it must prefer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(its final match)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’s list. That’s a contradiction!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723" t="-3785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318059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5318059" y="222700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5772072" y="1411238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35402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735402" y="22245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blipFill>
                <a:blip r:embed="rId7"/>
                <a:stretch>
                  <a:fillRect r="-7756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blipFill>
                <a:blip r:embed="rId8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5772071" y="245479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0432" y="1482315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5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Simple,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algorithm to compute a stable matching</a:t>
                </a:r>
              </a:p>
              <a:p>
                <a:pPr eaLnBrk="1" hangingPunct="1"/>
                <a:r>
                  <a:rPr lang="en-US" altLang="en-US" dirty="0"/>
                  <a:t>Corollary</a:t>
                </a:r>
              </a:p>
              <a:p>
                <a:pPr lvl="1" eaLnBrk="1" hangingPunct="1"/>
                <a:r>
                  <a:rPr lang="en-US" altLang="en-US" sz="2800" dirty="0"/>
                  <a:t>A stable matching always exists.</a:t>
                </a:r>
              </a:p>
              <a:p>
                <a:r>
                  <a:rPr lang="en-US" altLang="en-US" sz="3100" dirty="0"/>
                  <a:t>The corollary isn’t obvious!</a:t>
                </a:r>
              </a:p>
              <a:p>
                <a:r>
                  <a:rPr lang="en-US" altLang="en-US" sz="3100" dirty="0"/>
                  <a:t>The “stable roommates problem” doesn’t always have a solution: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people, rank the other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2800" dirty="0"/>
              </a:p>
              <a:p>
                <a:pPr lvl="1"/>
                <a:r>
                  <a:rPr lang="en-US" altLang="en-US" sz="2800" dirty="0"/>
                  <a:t>Goal is to pair them without any blocking pairs.  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>
                <a:blip r:embed="rId6"/>
                <a:stretch>
                  <a:fillRect l="-12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D341326-3894-41C0-8DF4-F7E417E19F99}"/>
              </a:ext>
            </a:extLst>
          </p:cNvPr>
          <p:cNvSpPr/>
          <p:nvPr/>
        </p:nvSpPr>
        <p:spPr>
          <a:xfrm>
            <a:off x="5755340" y="2026025"/>
            <a:ext cx="3594847" cy="9144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“corollary” is a small fact that is easy to see from a big fact.</a:t>
            </a:r>
          </a:p>
        </p:txBody>
      </p:sp>
    </p:spTree>
    <p:extLst>
      <p:ext uri="{BB962C8B-B14F-4D97-AF65-F5344CB8AC3E}">
        <p14:creationId xmlns:p14="http://schemas.microsoft.com/office/powerpoint/2010/main" val="13603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316071"/>
            <a:ext cx="10735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got a different answer…</a:t>
            </a:r>
          </a:p>
          <a:p>
            <a:r>
              <a:rPr lang="en-US" sz="2400" dirty="0"/>
              <a:t>What does that mean?</a:t>
            </a:r>
          </a:p>
        </p:txBody>
      </p:sp>
      <p:sp>
        <p:nvSpPr>
          <p:cNvPr id="5" name="Oval 4"/>
          <p:cNvSpPr/>
          <p:nvPr/>
        </p:nvSpPr>
        <p:spPr>
          <a:xfrm>
            <a:off x="4879426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879426" y="40595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296769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296769" y="40570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blipFill>
                <a:blip r:embed="rId6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agents might have more than one possible match in a stable matching. 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feasible partner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if there is at least one stable matching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</a:t>
                </a:r>
              </a:p>
              <a:p>
                <a:r>
                  <a:rPr lang="en-US" dirty="0"/>
                  <a:t>When there’s more than one stable matching, there is a tremendous benefit to being the proposing side.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828799" y="4517482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517482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3512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8CC7-9518-4534-AC1B-275D21D9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Intuition</a:t>
                </a:r>
              </a:p>
              <a:p>
                <a:r>
                  <a:rPr lang="en-US" dirty="0"/>
                  <a:t>This isn’t a full proof (in extra slides)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not matched to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It has to be rejected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during the algorithm (otherwise is matched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or better). How did that happen?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had to have a better offer. But what’s the source of that better offer? Call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There’s some stable matching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matched,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For stability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Must be the second,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was also already rejected by a feasible partner.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9A618-0C64-470D-A6A0-1496C3053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7575050" cy="5565710"/>
              </a:xfrm>
              <a:blipFill>
                <a:blip r:embed="rId2"/>
                <a:stretch>
                  <a:fillRect l="-1046" t="-2629" r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1129CAE-62F6-4AF5-B0C7-A12981F2991A}"/>
              </a:ext>
            </a:extLst>
          </p:cNvPr>
          <p:cNvSpPr/>
          <p:nvPr/>
        </p:nvSpPr>
        <p:spPr>
          <a:xfrm>
            <a:off x="9168165" y="11707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2CAE9C-60F3-4D4A-93D4-55CEF6FB1F45}"/>
              </a:ext>
            </a:extLst>
          </p:cNvPr>
          <p:cNvSpPr/>
          <p:nvPr/>
        </p:nvSpPr>
        <p:spPr>
          <a:xfrm>
            <a:off x="9168165" y="220515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C82887-1512-47C5-872E-87CDF054CF27}"/>
              </a:ext>
            </a:extLst>
          </p:cNvPr>
          <p:cNvSpPr/>
          <p:nvPr/>
        </p:nvSpPr>
        <p:spPr>
          <a:xfrm>
            <a:off x="10585508" y="11707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99BC37-F1E1-4EC4-9C82-9DEE0457179A}"/>
              </a:ext>
            </a:extLst>
          </p:cNvPr>
          <p:cNvSpPr/>
          <p:nvPr/>
        </p:nvSpPr>
        <p:spPr>
          <a:xfrm>
            <a:off x="10585508" y="220267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2C35A-CB0B-4183-B2AA-0C16DB808BAA}"/>
                  </a:ext>
                </a:extLst>
              </p:cNvPr>
              <p:cNvSpPr txBox="1"/>
              <p:nvPr/>
            </p:nvSpPr>
            <p:spPr>
              <a:xfrm>
                <a:off x="10556329" y="115786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2C35A-CB0B-4183-B2AA-0C16DB808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115786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2291C-704F-47A8-96BC-172F421D58D9}"/>
                  </a:ext>
                </a:extLst>
              </p:cNvPr>
              <p:cNvSpPr txBox="1"/>
              <p:nvPr/>
            </p:nvSpPr>
            <p:spPr>
              <a:xfrm>
                <a:off x="9182753" y="118594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2291C-704F-47A8-96BC-172F421D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1185941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98B3E-FCF4-4687-91DB-327E54DCC6DC}"/>
                  </a:ext>
                </a:extLst>
              </p:cNvPr>
              <p:cNvSpPr txBox="1"/>
              <p:nvPr/>
            </p:nvSpPr>
            <p:spPr>
              <a:xfrm>
                <a:off x="9117581" y="216548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F98B3E-FCF4-4687-91DB-327E54DCC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216548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478E-E561-46EE-B004-C9460E8E3B83}"/>
                  </a:ext>
                </a:extLst>
              </p:cNvPr>
              <p:cNvSpPr txBox="1"/>
              <p:nvPr/>
            </p:nvSpPr>
            <p:spPr>
              <a:xfrm>
                <a:off x="10577732" y="221165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E478E-E561-46EE-B004-C9460E8E3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221165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B3C734-E601-4FC2-9833-FC5FBBBA7509}"/>
              </a:ext>
            </a:extLst>
          </p:cNvPr>
          <p:cNvCxnSpPr/>
          <p:nvPr/>
        </p:nvCxnSpPr>
        <p:spPr>
          <a:xfrm flipV="1">
            <a:off x="9622177" y="243294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F29F10-C1E2-4988-B846-BDB1F797D8E6}"/>
              </a:ext>
            </a:extLst>
          </p:cNvPr>
          <p:cNvCxnSpPr/>
          <p:nvPr/>
        </p:nvCxnSpPr>
        <p:spPr>
          <a:xfrm>
            <a:off x="9680538" y="1460465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CD5D89-D21C-4C50-90D1-D2F9E619BD25}"/>
              </a:ext>
            </a:extLst>
          </p:cNvPr>
          <p:cNvGrpSpPr/>
          <p:nvPr/>
        </p:nvGrpSpPr>
        <p:grpSpPr>
          <a:xfrm>
            <a:off x="9186643" y="3458659"/>
            <a:ext cx="1921939" cy="1515458"/>
            <a:chOff x="9044350" y="5132842"/>
            <a:chExt cx="1921939" cy="15154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512841-B654-4B7E-A66A-FD694445E78C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9B552D-9640-442D-BF54-756836561482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C6244A-0AD2-4467-B511-5CA90B6A777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4E5AC4-4E59-4199-8C8D-4EF72EE8336F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AC4546D-7B16-4228-9C54-900B0B57E187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10738F-FBAA-497E-ABB7-F1344C1B7E12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98895E0-AD8E-444E-B369-042BAF292066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D5A7985-AE28-4F56-ACA1-1B3C67181AF0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A28556-69B1-4B91-8E8B-82A1E9A6F3E5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B59E36-8867-4AD1-B952-994779CB4EE5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Pause">
            <a:extLst>
              <a:ext uri="{FF2B5EF4-FFF2-40B4-BE49-F238E27FC236}">
                <a16:creationId xmlns:a16="http://schemas.microsoft.com/office/drawing/2014/main" id="{A8D9B2B4-7AB8-44C5-8084-2CB60A8D94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DB7C-E5F7-44AF-B438-40FCC3F0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Proposer Optimality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2D77-E7B2-43BB-BD99-DA325E60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177987"/>
            <a:ext cx="11187258" cy="3131373"/>
          </a:xfrm>
        </p:spPr>
        <p:txBody>
          <a:bodyPr/>
          <a:lstStyle/>
          <a:p>
            <a:r>
              <a:rPr lang="en-US" dirty="0"/>
              <a:t>We didn’t specify which rider proposes when more than one is free</a:t>
            </a:r>
          </a:p>
          <a:p>
            <a:pPr lvl="1"/>
            <a:r>
              <a:rPr lang="en-US" dirty="0"/>
              <a:t>Proposer-optimality says it doesn’t matter! You always get the proposer-optimal matching.</a:t>
            </a:r>
          </a:p>
          <a:p>
            <a:endParaRPr lang="en-US" dirty="0"/>
          </a:p>
          <a:p>
            <a:r>
              <a:rPr lang="en-US" dirty="0"/>
              <a:t>So what happens to the other side?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17CF1-BC05-4BDE-96CA-4AC0643FC2F1}"/>
              </a:ext>
            </a:extLst>
          </p:cNvPr>
          <p:cNvSpPr/>
          <p:nvPr/>
        </p:nvSpPr>
        <p:spPr>
          <a:xfrm>
            <a:off x="575238" y="1435506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ED5-3A40-4547-80C4-D94789AB5E5C}"/>
              </a:ext>
            </a:extLst>
          </p:cNvPr>
          <p:cNvSpPr/>
          <p:nvPr/>
        </p:nvSpPr>
        <p:spPr>
          <a:xfrm>
            <a:off x="575239" y="1435506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404578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Chooser-</a:t>
            </a:r>
            <a:r>
              <a:rPr lang="en-US" dirty="0" err="1"/>
              <a:t>Pessimality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similar argument (it’s a quite tricky proof-by-contradiction, but very similar to proposer-optimality), will show that choosing among proposals is a much worse position to be 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3094380"/>
            <a:ext cx="8356269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choosing (non-proposing) side is matched to their least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3094380"/>
            <a:ext cx="8356268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Chooser-</a:t>
            </a:r>
            <a:r>
              <a:rPr lang="en-US" sz="2800" b="1" dirty="0" err="1">
                <a:solidFill>
                  <a:schemeClr val="bg1"/>
                </a:solidFill>
              </a:rPr>
              <a:t>Pessimality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 and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Matching has another common name: “Stable Marriage”</a:t>
            </a:r>
          </a:p>
          <a:p>
            <a:r>
              <a:rPr lang="en-US" dirty="0"/>
              <a:t>The metaphor used there is “men” and “women” getting married.</a:t>
            </a:r>
          </a:p>
          <a:p>
            <a:endParaRPr lang="en-US" dirty="0"/>
          </a:p>
          <a:p>
            <a:r>
              <a:rPr lang="en-US" dirty="0"/>
              <a:t>When choosing or analyzing an algorithm, or choosing which parts of a problem to model and which ones to ignore, think about everyone involved, not just the people you’re optimizing for; you might not be able to have it all.</a:t>
            </a:r>
          </a:p>
        </p:txBody>
      </p:sp>
    </p:spTree>
    <p:extLst>
      <p:ext uri="{BB962C8B-B14F-4D97-AF65-F5344CB8AC3E}">
        <p14:creationId xmlns:p14="http://schemas.microsoft.com/office/powerpoint/2010/main" val="374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1BF7-CA87-4728-AF19-8208F2CD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D08A-499A-41D6-8DCC-19E65745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Matchings always exist, and we can find them efficiently.</a:t>
            </a:r>
          </a:p>
          <a:p>
            <a:r>
              <a:rPr lang="en-US" dirty="0"/>
              <a:t>The GS Algorithm gives proposers their best possible partner</a:t>
            </a:r>
          </a:p>
          <a:p>
            <a:pPr lvl="1"/>
            <a:r>
              <a:rPr lang="en-US" dirty="0"/>
              <a:t>At the expense of those receiving proposals getting their worst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C05A18-0EB8-486F-A548-77BB22A6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Implications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5F22F-303E-468F-A227-3FC57BCFD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A48-92C8-46CC-8CFA-C39DE4F8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7AD31-A2E2-41EF-B4B0-6C31BD76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Wednesday’s lecture is aimed at practice with logic and proving things.</a:t>
            </a:r>
          </a:p>
          <a:p>
            <a:r>
              <a:rPr lang="en-US" dirty="0"/>
              <a:t>If you’ve taken a course like Math 300, you might decide to skip. </a:t>
            </a:r>
          </a:p>
          <a:p>
            <a:endParaRPr lang="en-US" dirty="0"/>
          </a:p>
          <a:p>
            <a:r>
              <a:rPr lang="en-US" dirty="0"/>
              <a:t>Slides will be posted tonight so you can decide.</a:t>
            </a:r>
          </a:p>
        </p:txBody>
      </p:sp>
    </p:spTree>
    <p:extLst>
      <p:ext uri="{BB962C8B-B14F-4D97-AF65-F5344CB8AC3E}">
        <p14:creationId xmlns:p14="http://schemas.microsoft.com/office/powerpoint/2010/main" val="318117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A6F2BD-741F-4497-8543-29C97086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an implication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226BB41-FD86-4AB4-B1B9-4C64CAEA0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Computer scientists think of every implication as true or false. </a:t>
                </a:r>
              </a:p>
              <a:p>
                <a:endParaRPr lang="en-US" dirty="0"/>
              </a:p>
              <a:p>
                <a:r>
                  <a:rPr lang="en-US" dirty="0"/>
                  <a:t>Implications are promises – promises can be broken (or wrong), so they can be false!</a:t>
                </a:r>
              </a:p>
              <a:p>
                <a:endParaRPr lang="en-US" dirty="0"/>
              </a:p>
              <a:p>
                <a:r>
                  <a:rPr lang="en-US" dirty="0"/>
                  <a:t>The implication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false when we can show the promise has been broken. That is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true,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false.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226BB41-FD86-4AB4-B1B9-4C64CAEA0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325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5BEC-ABB6-4B95-AD1E-8855605C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ADC37-8540-43CA-BB4F-FD596BF50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purposes of this slide, Alice always carries an umbrella, Bob never carries an umbrella, and it is sunny out right now.</a:t>
            </a:r>
          </a:p>
          <a:p>
            <a:endParaRPr lang="en-US" dirty="0"/>
          </a:p>
          <a:p>
            <a:r>
              <a:rPr lang="en-US" dirty="0"/>
              <a:t>If it is sunny right now, then Alice has her umbrella.</a:t>
            </a:r>
          </a:p>
          <a:p>
            <a:r>
              <a:rPr lang="en-US" dirty="0"/>
              <a:t>If it is raining right now, then Alice has her umbrella. </a:t>
            </a:r>
          </a:p>
          <a:p>
            <a:r>
              <a:rPr lang="en-US" dirty="0"/>
              <a:t>If Bob has his umbrella, then it is raining right now.</a:t>
            </a:r>
          </a:p>
          <a:p>
            <a:r>
              <a:rPr lang="en-US" dirty="0"/>
              <a:t>If it is raining right now, then Bob has his umbrella.</a:t>
            </a:r>
          </a:p>
        </p:txBody>
      </p:sp>
    </p:spTree>
    <p:extLst>
      <p:ext uri="{BB962C8B-B14F-4D97-AF65-F5344CB8AC3E}">
        <p14:creationId xmlns:p14="http://schemas.microsoft.com/office/powerpoint/2010/main" val="680268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39B8-01EA-4399-B8BE-FCA53C32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Vacuous Truth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AEE1C1-F203-4D51-A9D6-B3EC666FC7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of those probably felt weird.</a:t>
                </a:r>
              </a:p>
              <a:p>
                <a:r>
                  <a:rPr lang="en-US" dirty="0"/>
                  <a:t>The implication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vacuously true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false.</a:t>
                </a:r>
              </a:p>
              <a:p>
                <a:r>
                  <a:rPr lang="en-US" dirty="0"/>
                  <a:t>It’s true, but only as a “default” value – it’s true precisely because we could not actually use it for anything. 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Why is this the rule? See the extra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AEE1C1-F203-4D51-A9D6-B3EC666FC7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01E677-80C6-4189-8CFD-63347D4B31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191729"/>
                  </p:ext>
                </p:extLst>
              </p:nvPr>
            </p:nvGraphicFramePr>
            <p:xfrm>
              <a:off x="7065865" y="4330613"/>
              <a:ext cx="483066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0222">
                      <a:extLst>
                        <a:ext uri="{9D8B030D-6E8A-4147-A177-3AD203B41FA5}">
                          <a16:colId xmlns:a16="http://schemas.microsoft.com/office/drawing/2014/main" val="1072580962"/>
                        </a:ext>
                      </a:extLst>
                    </a:gridCol>
                    <a:gridCol w="1610222">
                      <a:extLst>
                        <a:ext uri="{9D8B030D-6E8A-4147-A177-3AD203B41FA5}">
                          <a16:colId xmlns:a16="http://schemas.microsoft.com/office/drawing/2014/main" val="1864187217"/>
                        </a:ext>
                      </a:extLst>
                    </a:gridCol>
                    <a:gridCol w="1610222">
                      <a:extLst>
                        <a:ext uri="{9D8B030D-6E8A-4147-A177-3AD203B41FA5}">
                          <a16:colId xmlns:a16="http://schemas.microsoft.com/office/drawing/2014/main" val="42791260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0684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9109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9276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618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6633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01E677-80C6-4189-8CFD-63347D4B31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191729"/>
                  </p:ext>
                </p:extLst>
              </p:nvPr>
            </p:nvGraphicFramePr>
            <p:xfrm>
              <a:off x="7065865" y="4330613"/>
              <a:ext cx="4830666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0222">
                      <a:extLst>
                        <a:ext uri="{9D8B030D-6E8A-4147-A177-3AD203B41FA5}">
                          <a16:colId xmlns:a16="http://schemas.microsoft.com/office/drawing/2014/main" val="1072580962"/>
                        </a:ext>
                      </a:extLst>
                    </a:gridCol>
                    <a:gridCol w="1610222">
                      <a:extLst>
                        <a:ext uri="{9D8B030D-6E8A-4147-A177-3AD203B41FA5}">
                          <a16:colId xmlns:a16="http://schemas.microsoft.com/office/drawing/2014/main" val="1864187217"/>
                        </a:ext>
                      </a:extLst>
                    </a:gridCol>
                    <a:gridCol w="1610222">
                      <a:extLst>
                        <a:ext uri="{9D8B030D-6E8A-4147-A177-3AD203B41FA5}">
                          <a16:colId xmlns:a16="http://schemas.microsoft.com/office/drawing/2014/main" val="42791260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9" t="-1639" r="-20189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639" r="-10113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758" t="-1639" r="-1515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0684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9109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9276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6184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66339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527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4076-5CB4-4BAB-8D9C-06818153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Contrapositives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E2393B-4F3D-4E34-9FA4-05B7DEE2D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two equivalent ways to write an implication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E2393B-4F3D-4E34-9FA4-05B7DEE2D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594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CD24-39E5-43D2-A446-88122712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24AC-0EE5-4E6B-AF07-781F1AA4D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take a contrapositive, switch the “if-part” and “then-part” and negate them both.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chemeClr val="accent3"/>
                </a:solidFill>
              </a:rPr>
              <a:t>it is raining</a:t>
            </a:r>
            <a:r>
              <a:rPr lang="en-US" dirty="0"/>
              <a:t>, then </a:t>
            </a:r>
            <a:r>
              <a:rPr lang="en-US" dirty="0">
                <a:solidFill>
                  <a:schemeClr val="accent4"/>
                </a:solidFill>
              </a:rPr>
              <a:t>I have my umbrella</a:t>
            </a:r>
            <a:r>
              <a:rPr lang="en-US" dirty="0"/>
              <a:t>.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chemeClr val="accent4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dirty="0">
                <a:solidFill>
                  <a:schemeClr val="accent4"/>
                </a:solidFill>
              </a:rPr>
              <a:t>have my umbrella</a:t>
            </a:r>
            <a:r>
              <a:rPr lang="en-US" dirty="0"/>
              <a:t>, then </a:t>
            </a:r>
            <a:r>
              <a:rPr lang="en-US" dirty="0">
                <a:solidFill>
                  <a:schemeClr val="accent3"/>
                </a:solidFill>
              </a:rPr>
              <a:t>it is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chemeClr val="accent3"/>
                </a:solidFill>
              </a:rPr>
              <a:t>raining</a:t>
            </a:r>
          </a:p>
          <a:p>
            <a:endParaRPr lang="en-US" dirty="0"/>
          </a:p>
          <a:p>
            <a:r>
              <a:rPr lang="en-US" dirty="0"/>
              <a:t>Try it yourself: </a:t>
            </a:r>
          </a:p>
          <a:p>
            <a:r>
              <a:rPr lang="en-US" dirty="0"/>
              <a:t>If I’m on campus, then I have my Husky card.</a:t>
            </a:r>
          </a:p>
        </p:txBody>
      </p:sp>
    </p:spTree>
    <p:extLst>
      <p:ext uri="{BB962C8B-B14F-4D97-AF65-F5344CB8AC3E}">
        <p14:creationId xmlns:p14="http://schemas.microsoft.com/office/powerpoint/2010/main" val="1525649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5F27-0E26-41A4-B4A0-F5B6A349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contrapositives?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3560-C2BD-44EB-95A5-CF001AA4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implications are easier to prove in their contrapositive form.</a:t>
            </a:r>
          </a:p>
          <a:p>
            <a:r>
              <a:rPr lang="en-US" dirty="0"/>
              <a:t>We’ll get more practice on Wednesday.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11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932AD-8011-4CDC-A837-5C794F3E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more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7EF06-070D-49BC-9CC4-96296A671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33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</a:t>
                </a:r>
              </a:p>
              <a:p>
                <a:r>
                  <a:rPr lang="en-US" dirty="0"/>
                  <a:t>The riders start at the top of their lists. For the claim to be false, some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to be the first to be rejected by their favorite feasible horse,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that happens,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says it prefers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(and it does that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still in the “favorite feasible partner” or “too good for you” sections of their list).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would block any matching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698" t="-2353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57144-63A2-43EB-9176-9452AEFC66BA}"/>
              </a:ext>
            </a:extLst>
          </p:cNvPr>
          <p:cNvSpPr/>
          <p:nvPr/>
        </p:nvSpPr>
        <p:spPr>
          <a:xfrm>
            <a:off x="9168165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469E9-330A-4F6F-8D86-AB9F3DAB6633}"/>
              </a:ext>
            </a:extLst>
          </p:cNvPr>
          <p:cNvSpPr/>
          <p:nvPr/>
        </p:nvSpPr>
        <p:spPr>
          <a:xfrm>
            <a:off x="9168165" y="13607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51468-8E02-4F11-9ECE-B327980C4A34}"/>
              </a:ext>
            </a:extLst>
          </p:cNvPr>
          <p:cNvSpPr/>
          <p:nvPr/>
        </p:nvSpPr>
        <p:spPr>
          <a:xfrm>
            <a:off x="10585508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F03BFC-60A3-45CB-977A-90D8647BBD27}"/>
              </a:ext>
            </a:extLst>
          </p:cNvPr>
          <p:cNvSpPr/>
          <p:nvPr/>
        </p:nvSpPr>
        <p:spPr>
          <a:xfrm>
            <a:off x="10585508" y="13582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/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/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/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/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3A3C6-4352-4824-8A00-526DF4EE1101}"/>
              </a:ext>
            </a:extLst>
          </p:cNvPr>
          <p:cNvCxnSpPr/>
          <p:nvPr/>
        </p:nvCxnSpPr>
        <p:spPr>
          <a:xfrm flipV="1">
            <a:off x="9622177" y="1588524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F8188-0F29-47BE-B703-668D86762AAE}"/>
              </a:ext>
            </a:extLst>
          </p:cNvPr>
          <p:cNvCxnSpPr/>
          <p:nvPr/>
        </p:nvCxnSpPr>
        <p:spPr>
          <a:xfrm>
            <a:off x="9680538" y="616046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B59B88-92BB-45BC-8BD3-76B321FD7F56}"/>
              </a:ext>
            </a:extLst>
          </p:cNvPr>
          <p:cNvGrpSpPr/>
          <p:nvPr/>
        </p:nvGrpSpPr>
        <p:grpSpPr>
          <a:xfrm>
            <a:off x="9044350" y="5132842"/>
            <a:ext cx="1921939" cy="1515458"/>
            <a:chOff x="9044350" y="5132842"/>
            <a:chExt cx="1921939" cy="15154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57144-63A2-43EB-9176-9452AEFC66BA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B469E9-330A-4F6F-8D86-AB9F3DAB6633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651468-8E02-4F11-9ECE-B327980C4A3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03BFC-60A3-45CB-977A-90D8647BBD27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3A3C6-4352-4824-8A00-526DF4EE1101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F8188-0F29-47BE-B703-668D86762AA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77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Let’s prove it – again by contradiction</a:t>
                </a:r>
              </a:p>
              <a:p>
                <a:pPr marL="0" indent="0">
                  <a:buNone/>
                </a:pPr>
                <a:r>
                  <a:rPr lang="en-US" dirty="0"/>
                  <a:t>Suppose some rider is not matched to their favorite feasible partner.</a:t>
                </a:r>
                <a:br>
                  <a:rPr lang="en-US" dirty="0"/>
                </a:br>
                <a:r>
                  <a:rPr lang="en-US" dirty="0"/>
                  <a:t>Then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the </a:t>
                </a:r>
                <a:r>
                  <a:rPr lang="en-US" b="1" dirty="0"/>
                  <a:t>first </a:t>
                </a:r>
                <a:r>
                  <a:rPr lang="en-US" dirty="0"/>
                  <a:t>to be rejected by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And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(temporarily) matched to causing that rejection.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are feasible for each other, there is some stable matching (call 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 The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horse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 They had never been rejected by a feasible partner. So they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(by the run of the algorithm). </a:t>
                </a:r>
              </a:p>
              <a:p>
                <a:pPr marL="0" indent="0">
                  <a:buNone/>
                </a:pPr>
                <a:r>
                  <a:rPr lang="en-US" dirty="0"/>
                  <a:t>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 blocking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1235" t="-3137" r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57144-63A2-43EB-9176-9452AEFC66BA}"/>
              </a:ext>
            </a:extLst>
          </p:cNvPr>
          <p:cNvSpPr/>
          <p:nvPr/>
        </p:nvSpPr>
        <p:spPr>
          <a:xfrm>
            <a:off x="9168165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469E9-330A-4F6F-8D86-AB9F3DAB6633}"/>
              </a:ext>
            </a:extLst>
          </p:cNvPr>
          <p:cNvSpPr/>
          <p:nvPr/>
        </p:nvSpPr>
        <p:spPr>
          <a:xfrm>
            <a:off x="9168165" y="13607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51468-8E02-4F11-9ECE-B327980C4A34}"/>
              </a:ext>
            </a:extLst>
          </p:cNvPr>
          <p:cNvSpPr/>
          <p:nvPr/>
        </p:nvSpPr>
        <p:spPr>
          <a:xfrm>
            <a:off x="10585508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F03BFC-60A3-45CB-977A-90D8647BBD27}"/>
              </a:ext>
            </a:extLst>
          </p:cNvPr>
          <p:cNvSpPr/>
          <p:nvPr/>
        </p:nvSpPr>
        <p:spPr>
          <a:xfrm>
            <a:off x="10585508" y="13582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/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/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/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/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3A3C6-4352-4824-8A00-526DF4EE1101}"/>
              </a:ext>
            </a:extLst>
          </p:cNvPr>
          <p:cNvCxnSpPr/>
          <p:nvPr/>
        </p:nvCxnSpPr>
        <p:spPr>
          <a:xfrm flipV="1">
            <a:off x="9622177" y="1588524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F8188-0F29-47BE-B703-668D86762AAE}"/>
              </a:ext>
            </a:extLst>
          </p:cNvPr>
          <p:cNvCxnSpPr/>
          <p:nvPr/>
        </p:nvCxnSpPr>
        <p:spPr>
          <a:xfrm>
            <a:off x="9680538" y="616046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B59B88-92BB-45BC-8BD3-76B321FD7F56}"/>
              </a:ext>
            </a:extLst>
          </p:cNvPr>
          <p:cNvGrpSpPr/>
          <p:nvPr/>
        </p:nvGrpSpPr>
        <p:grpSpPr>
          <a:xfrm>
            <a:off x="9044350" y="5132842"/>
            <a:ext cx="1921939" cy="1515458"/>
            <a:chOff x="9044350" y="5132842"/>
            <a:chExt cx="1921939" cy="15154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57144-63A2-43EB-9176-9452AEFC66BA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B469E9-330A-4F6F-8D86-AB9F3DAB6633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651468-8E02-4F11-9ECE-B327980C4A3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03BFC-60A3-45CB-977A-90D8647BBD27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3A3C6-4352-4824-8A00-526DF4EE1101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F8188-0F29-47BE-B703-668D86762AA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93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9FE4-ABDC-4579-9794-B8D29504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vacuous truth?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E739-F970-48BE-9720-DDC803EB8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do we call vacuous implications true? Why not call them “false”? Or “neither true nor false”?</a:t>
            </a:r>
          </a:p>
          <a:p>
            <a:r>
              <a:rPr lang="en-US" b="1" dirty="0"/>
              <a:t>Answer 1</a:t>
            </a:r>
            <a:r>
              <a:rPr lang="en-US" dirty="0"/>
              <a:t>: It’s the convention. Everyone else does it; if you try to call it something else, everyone else will be very confused.</a:t>
            </a:r>
          </a:p>
          <a:p>
            <a:r>
              <a:rPr lang="en-US" b="1" dirty="0"/>
              <a:t>Answer 2</a:t>
            </a:r>
            <a:r>
              <a:rPr lang="en-US" dirty="0"/>
              <a:t>: Implications can be general enough to be sometimes vacuous and sometimes not. Consider</a:t>
            </a:r>
            <a:br>
              <a:rPr lang="en-US" dirty="0"/>
            </a:br>
            <a:r>
              <a:rPr lang="en-US" dirty="0"/>
              <a:t>“If a number is even and prime, then it is equal to 2” </a:t>
            </a:r>
            <a:br>
              <a:rPr lang="en-US" dirty="0"/>
            </a:br>
            <a:r>
              <a:rPr lang="en-US" dirty="0"/>
              <a:t>Depending on what you choose for “number” the implication might be vacuous or not! Among integers greater than 5 it’s vacuously true, among all integers, it’s “regular true”</a:t>
            </a:r>
          </a:p>
          <a:p>
            <a:r>
              <a:rPr lang="en-US" dirty="0"/>
              <a:t>We’d really rather not think of the implication as “sometimes true, and sometimes neither true nor false” or worse yet “sometimes true and sometimes false” – “true” is the only realistic choice. </a:t>
            </a:r>
          </a:p>
        </p:txBody>
      </p:sp>
    </p:spTree>
    <p:extLst>
      <p:ext uri="{BB962C8B-B14F-4D97-AF65-F5344CB8AC3E}">
        <p14:creationId xmlns:p14="http://schemas.microsoft.com/office/powerpoint/2010/main" val="118001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5F3D-D037-4620-9D14-A40E3475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B3947-E0F9-4CE9-8C4F-BDF821700E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time:</a:t>
                </a:r>
              </a:p>
              <a:p>
                <a:pPr lvl="1"/>
                <a:r>
                  <a:rPr lang="en-US" dirty="0"/>
                  <a:t>Introduced the Gale-Shapley Algorithm</a:t>
                </a:r>
              </a:p>
              <a:p>
                <a:pPr lvl="1"/>
                <a:r>
                  <a:rPr lang="en-US" dirty="0"/>
                  <a:t>Wrote (and proved) an implication (an “if-then” statement)</a:t>
                </a:r>
              </a:p>
              <a:p>
                <a:pPr lvl="1"/>
                <a:r>
                  <a:rPr lang="en-US" dirty="0"/>
                  <a:t>Used the implication and some data structures to show Gale-Shapley can run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:r>
                  <a:rPr lang="en-US" dirty="0"/>
                  <a:t>Today:</a:t>
                </a:r>
              </a:p>
              <a:p>
                <a:pPr lvl="1"/>
                <a:r>
                  <a:rPr lang="en-US" dirty="0"/>
                  <a:t>Does Gale-Shapley actually work – is the result a stable matching?</a:t>
                </a:r>
              </a:p>
              <a:p>
                <a:pPr lvl="1"/>
                <a:r>
                  <a:rPr lang="en-US" dirty="0"/>
                  <a:t>What happens if we change who proposes?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B3947-E0F9-4CE9-8C4F-BDF821700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89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Gale-Shapley Algorithm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676401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 Box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88895" y="1650749"/>
                <a:ext cx="9924698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dirty="0"/>
                  <a:t>Initially all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800" dirty="0"/>
                  <a:t> are free</a:t>
                </a:r>
              </a:p>
              <a:p>
                <a:pPr eaLnBrk="1" hangingPunct="1"/>
                <a:r>
                  <a:rPr lang="en-US" altLang="en-US" sz="2800" dirty="0"/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Let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’s list that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has not proposed to</a:t>
                </a:r>
              </a:p>
              <a:p>
                <a:pPr eaLnBrk="1" hangingPunct="1"/>
                <a:r>
                  <a:rPr lang="en-US" altLang="en-US" sz="2800" dirty="0"/>
                  <a:t>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free, then 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else //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is not free</a:t>
                </a:r>
              </a:p>
              <a:p>
                <a:pPr eaLnBrk="1" hangingPunct="1"/>
                <a:r>
                  <a:rPr lang="en-US" altLang="en-US" sz="2800" dirty="0"/>
                  <a:t>         suppose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are matched</a:t>
                </a:r>
              </a:p>
              <a:p>
                <a:pPr eaLnBrk="1" hangingPunct="1"/>
                <a:r>
                  <a:rPr lang="en-US" altLang="en-US" sz="2800" dirty="0"/>
                  <a:t>		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800" dirty="0"/>
                  <a:t> prefers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800" baseline="-25000" dirty="0"/>
              </a:p>
              <a:p>
                <a:pPr eaLnBrk="1" hangingPunct="1"/>
                <a:r>
                  <a:rPr lang="en-US" altLang="en-US" sz="2800" dirty="0"/>
                  <a:t>			</a:t>
                </a:r>
                <a:r>
                  <a:rPr lang="en-US" altLang="en-US" sz="2800" dirty="0" err="1"/>
                  <a:t>unmatch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			match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88895" y="1650749"/>
                <a:ext cx="9924698" cy="3970318"/>
              </a:xfrm>
              <a:prstGeom prst="rect">
                <a:avLst/>
              </a:prstGeom>
              <a:blipFill>
                <a:blip r:embed="rId7"/>
                <a:stretch>
                  <a:fillRect l="-1229" t="-1690" b="-33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8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1CC44B-236A-43D5-A0BF-42395263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Gale-Shapley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DC727F-D7F8-43C3-A104-D5A8E1490C9B}"/>
                  </a:ext>
                </a:extLst>
              </p:cNvPr>
              <p:cNvSpPr txBox="1"/>
              <p:nvPr/>
            </p:nvSpPr>
            <p:spPr>
              <a:xfrm>
                <a:off x="904875" y="2133600"/>
                <a:ext cx="1076325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Efficient?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Halts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</a:t>
                </a:r>
                <a:r>
                  <a:rPr lang="en-US" sz="2800" dirty="0">
                    <a:solidFill>
                      <a:srgbClr val="00B05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✔</a:t>
                </a:r>
              </a:p>
              <a:p>
                <a:endParaRPr lang="en-US" sz="2800" dirty="0">
                  <a:solidFill>
                    <a:srgbClr val="00B05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Works?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a matching that’s: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Perfect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Has no blocking pairs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DC727F-D7F8-43C3-A104-D5A8E1490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2133600"/>
                <a:ext cx="10763250" cy="3108543"/>
              </a:xfrm>
              <a:prstGeom prst="rect">
                <a:avLst/>
              </a:prstGeom>
              <a:blipFill>
                <a:blip r:embed="rId2"/>
                <a:stretch>
                  <a:fillRect l="-113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16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Claim 3: The algorithm identifies a perfect matching.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Why?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We know the algorithm halts. Which means when it halts every rider is matched.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But we have the same number of horses and riders, and we matched them one-to-one.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Hence, the algorithm finds a perfect matching.</a:t>
            </a:r>
          </a:p>
        </p:txBody>
      </p:sp>
      <p:sp>
        <p:nvSpPr>
          <p:cNvPr id="20484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5657850"/>
            <a:ext cx="5635625" cy="12001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Invariant: partial matching</a:t>
            </a:r>
          </a:p>
          <a:p>
            <a:pPr eaLnBrk="1" hangingPunct="1"/>
            <a:r>
              <a:rPr lang="en-US" altLang="en-US"/>
              <a:t>What happens when some m reaches its last choice?</a:t>
            </a:r>
          </a:p>
          <a:p>
            <a:pPr eaLnBrk="1" hangingPunct="1"/>
            <a:r>
              <a:rPr lang="en-US" altLang="en-US"/>
              <a:t>	exactly n-1 w’s much be matched</a:t>
            </a:r>
          </a:p>
          <a:p>
            <a:pPr eaLnBrk="1" hangingPunct="1"/>
            <a:r>
              <a:rPr lang="en-US" altLang="en-US"/>
              <a:t>	last choice must be available </a:t>
            </a:r>
          </a:p>
        </p:txBody>
      </p:sp>
    </p:spTree>
    <p:extLst>
      <p:ext uri="{BB962C8B-B14F-4D97-AF65-F5344CB8AC3E}">
        <p14:creationId xmlns:p14="http://schemas.microsoft.com/office/powerpoint/2010/main" val="365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50259" y="1600200"/>
                <a:ext cx="10309412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there is no blocking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What’s proof by contradiction?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I want to know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is true.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Imagine,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were false. Study the world that would result.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Realize that world makes no sense (something false is true)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But the real world does make sense! So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must be true.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950259" y="1600200"/>
                <a:ext cx="10309412" cy="4495800"/>
              </a:xfrm>
              <a:blipFill>
                <a:blip r:embed="rId8"/>
                <a:stretch>
                  <a:fillRect l="-1656" t="-2442" b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9126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04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950259" y="1600200"/>
                <a:ext cx="10309412" cy="44958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altLang="en-US" dirty="0"/>
                  <a:t>We want to prove a negative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there is no blocking pair.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That’s a good sign for proof by contradiction.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Suppose (for contradiction) that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are matched, but 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and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/>
                  <a:t> prefers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eaLnBrk="1" hangingPunct="1"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950259" y="1600200"/>
                <a:ext cx="10309412" cy="4495800"/>
              </a:xfrm>
              <a:blipFill>
                <a:blip r:embed="rId8"/>
                <a:stretch>
                  <a:fillRect l="-1242" t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9126" y="4151313"/>
            <a:ext cx="420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029200"/>
            <a:ext cx="4267200" cy="163353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proposed to w</a:t>
            </a:r>
            <a:r>
              <a:rPr lang="en-US" altLang="en-US" baseline="-25000"/>
              <a:t>2</a:t>
            </a:r>
            <a:r>
              <a:rPr lang="en-US" altLang="en-US"/>
              <a:t> before w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rejected m</a:t>
            </a:r>
            <a:r>
              <a:rPr lang="en-US" altLang="en-US" baseline="-25000"/>
              <a:t>1 </a:t>
            </a:r>
            <a:r>
              <a:rPr lang="en-US" altLang="en-US"/>
              <a:t>for m</a:t>
            </a:r>
            <a:r>
              <a:rPr lang="en-US" altLang="en-US" baseline="-25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3  </a:t>
            </a:r>
            <a:r>
              <a:rPr lang="en-US" altLang="en-US"/>
              <a:t>to m</a:t>
            </a:r>
            <a:r>
              <a:rPr lang="en-US" altLang="en-US" baseline="-250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 prefers m</a:t>
            </a:r>
            <a:r>
              <a:rPr lang="en-US" altLang="en-US" baseline="-25000"/>
              <a:t>2</a:t>
            </a:r>
            <a:r>
              <a:rPr lang="en-US" altLang="en-US"/>
              <a:t> to m</a:t>
            </a:r>
            <a:r>
              <a:rPr lang="en-US" altLang="en-US" baseline="-2500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7801685" y="44732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7801685" y="5507594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 flipV="1">
            <a:off x="8255698" y="4691826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219028" y="44732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9219028" y="5505115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89849" y="446030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849" y="4460302"/>
                <a:ext cx="454013" cy="461665"/>
              </a:xfrm>
              <a:prstGeom prst="rect">
                <a:avLst/>
              </a:prstGeom>
              <a:blipFill>
                <a:blip r:embed="rId9"/>
                <a:stretch>
                  <a:fillRect l="-4054" r="-135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1101" y="4420970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01" y="4420970"/>
                <a:ext cx="454013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1101" y="546792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01" y="5467925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60669" y="546792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669" y="5467925"/>
                <a:ext cx="454013" cy="461665"/>
              </a:xfrm>
              <a:prstGeom prst="rect">
                <a:avLst/>
              </a:prstGeom>
              <a:blipFill>
                <a:blip r:embed="rId12"/>
                <a:stretch>
                  <a:fillRect l="-405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37195" y="449457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195" y="4494575"/>
                <a:ext cx="950414" cy="461665"/>
              </a:xfrm>
              <a:prstGeom prst="rect">
                <a:avLst/>
              </a:prstGeom>
              <a:blipFill>
                <a:blip r:embed="rId13"/>
                <a:stretch>
                  <a:fillRect r="-7806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80817" y="5467925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17" y="5467925"/>
                <a:ext cx="1364886" cy="461665"/>
              </a:xfrm>
              <a:prstGeom prst="rect">
                <a:avLst/>
              </a:prstGeom>
              <a:blipFill>
                <a:blip r:embed="rId14"/>
                <a:stretch>
                  <a:fillRect r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8255697" y="5735381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4058" y="4762903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367EEF1-C65D-4FB4-8E46-992AAA8DBE6F}"/>
              </a:ext>
            </a:extLst>
          </p:cNvPr>
          <p:cNvSpPr/>
          <p:nvPr/>
        </p:nvSpPr>
        <p:spPr>
          <a:xfrm>
            <a:off x="114275" y="5528982"/>
            <a:ext cx="6862482" cy="11340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Whenever you use contradiction in a proof, make sure you say you’re doing proof by contradiction.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Otherwise it’s very confusing to the reader.</a:t>
            </a:r>
          </a:p>
        </p:txBody>
      </p:sp>
    </p:spTree>
    <p:extLst>
      <p:ext uri="{BB962C8B-B14F-4D97-AF65-F5344CB8AC3E}">
        <p14:creationId xmlns:p14="http://schemas.microsoft.com/office/powerpoint/2010/main" val="19141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4: The matching has no blocking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 up matched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635" y="2812788"/>
                <a:ext cx="10954871" cy="3863616"/>
              </a:xfrm>
              <a:blipFill>
                <a:blip r:embed="rId2"/>
                <a:stretch>
                  <a:fillRect l="-668" t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318059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5318059" y="222700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5772072" y="1411238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35402" y="11926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735402" y="222452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223" y="117971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114038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475" y="218733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43" y="218733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69" y="1213987"/>
                <a:ext cx="950414" cy="461665"/>
              </a:xfrm>
              <a:prstGeom prst="rect">
                <a:avLst/>
              </a:prstGeom>
              <a:blipFill>
                <a:blip r:embed="rId7"/>
                <a:stretch>
                  <a:fillRect r="-7756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91" y="2187337"/>
                <a:ext cx="1364886" cy="461665"/>
              </a:xfrm>
              <a:prstGeom prst="rect">
                <a:avLst/>
              </a:prstGeom>
              <a:blipFill>
                <a:blip r:embed="rId8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5772071" y="2454793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0432" y="1482315"/>
            <a:ext cx="934151" cy="10007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89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6992</TotalTime>
  <Words>2057</Words>
  <Application>Microsoft Office PowerPoint</Application>
  <PresentationFormat>Widescreen</PresentationFormat>
  <Paragraphs>256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Stable Matchings, Contrapositives</vt:lpstr>
      <vt:lpstr>Announcements </vt:lpstr>
      <vt:lpstr>Where Were We?</vt:lpstr>
      <vt:lpstr>Gale-Shapley Algorithm</vt:lpstr>
      <vt:lpstr>Analyzing Gale-Shapley</vt:lpstr>
      <vt:lpstr>Claim 3: The algorithm identifies a perfect matching.</vt:lpstr>
      <vt:lpstr>Claim 4: The matching has no blocking pairs.</vt:lpstr>
      <vt:lpstr>Claim 4: The matching has no blocking pairs.</vt:lpstr>
      <vt:lpstr>Claim 4: The matching has no blocking pairs.</vt:lpstr>
      <vt:lpstr>Claim 4: The matching has no blocking pairs.</vt:lpstr>
      <vt:lpstr>Result</vt:lpstr>
      <vt:lpstr>Multiple Stable Matchings</vt:lpstr>
      <vt:lpstr>Proposer-Optimality</vt:lpstr>
      <vt:lpstr>Proposer-Optimality</vt:lpstr>
      <vt:lpstr>Implications of Proposer Optimality</vt:lpstr>
      <vt:lpstr>Chooser-Pessimality</vt:lpstr>
      <vt:lpstr>Some More Context and Takeaways</vt:lpstr>
      <vt:lpstr>Takeaways</vt:lpstr>
      <vt:lpstr>More Implications</vt:lpstr>
      <vt:lpstr>When is an implication false?</vt:lpstr>
      <vt:lpstr>True or False?</vt:lpstr>
      <vt:lpstr>Vacuous Truth</vt:lpstr>
      <vt:lpstr>Contrapositives</vt:lpstr>
      <vt:lpstr>Contrapositives</vt:lpstr>
      <vt:lpstr>Why take contrapositives?</vt:lpstr>
      <vt:lpstr>Optional: more context</vt:lpstr>
      <vt:lpstr>Proposer-Optimality</vt:lpstr>
      <vt:lpstr>Proposer-Optimality</vt:lpstr>
      <vt:lpstr>Why vacuous truth?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41</cp:revision>
  <cp:lastPrinted>2021-10-03T23:02:35Z</cp:lastPrinted>
  <dcterms:created xsi:type="dcterms:W3CDTF">2021-07-15T17:36:32Z</dcterms:created>
  <dcterms:modified xsi:type="dcterms:W3CDTF">2024-01-08T18:13:43Z</dcterms:modified>
</cp:coreProperties>
</file>