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200.xml" ContentType="application/vnd.openxmlformats-officedocument.presentationml.tags+xml"/>
  <Override PartName="/ppt/tags/tag2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5" r:id="rId3"/>
    <p:sldId id="276" r:id="rId4"/>
    <p:sldId id="277" r:id="rId5"/>
    <p:sldId id="278" r:id="rId6"/>
    <p:sldId id="279" r:id="rId7"/>
    <p:sldId id="280" r:id="rId8"/>
    <p:sldId id="281" r:id="rId9"/>
    <p:sldId id="476" r:id="rId10"/>
    <p:sldId id="473" r:id="rId11"/>
    <p:sldId id="474" r:id="rId12"/>
    <p:sldId id="475" r:id="rId13"/>
    <p:sldId id="477" r:id="rId14"/>
    <p:sldId id="481" r:id="rId15"/>
    <p:sldId id="284" r:id="rId16"/>
    <p:sldId id="468" r:id="rId17"/>
    <p:sldId id="285" r:id="rId18"/>
    <p:sldId id="462" r:id="rId19"/>
    <p:sldId id="463" r:id="rId20"/>
    <p:sldId id="464" r:id="rId21"/>
    <p:sldId id="471" r:id="rId22"/>
    <p:sldId id="465" r:id="rId23"/>
    <p:sldId id="466" r:id="rId24"/>
    <p:sldId id="478" r:id="rId25"/>
    <p:sldId id="479" r:id="rId26"/>
    <p:sldId id="480" r:id="rId27"/>
    <p:sldId id="450" r:id="rId28"/>
    <p:sldId id="451" r:id="rId29"/>
    <p:sldId id="452" r:id="rId30"/>
    <p:sldId id="469" r:id="rId31"/>
    <p:sldId id="453" r:id="rId32"/>
    <p:sldId id="45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B359F-D67C-45F1-BEE4-0254DF27E960}"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C3FE8-6C29-499A-82D4-228B0A74E72B}" type="slidenum">
              <a:rPr lang="en-US" smtClean="0"/>
              <a:t>‹#›</a:t>
            </a:fld>
            <a:endParaRPr lang="en-US"/>
          </a:p>
        </p:txBody>
      </p:sp>
    </p:spTree>
    <p:extLst>
      <p:ext uri="{BB962C8B-B14F-4D97-AF65-F5344CB8AC3E}">
        <p14:creationId xmlns:p14="http://schemas.microsoft.com/office/powerpoint/2010/main" val="10275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21</a:t>
            </a:fld>
            <a:endParaRPr lang="en-US" altLang="en-US"/>
          </a:p>
        </p:txBody>
      </p:sp>
    </p:spTree>
    <p:extLst>
      <p:ext uri="{BB962C8B-B14F-4D97-AF65-F5344CB8AC3E}">
        <p14:creationId xmlns:p14="http://schemas.microsoft.com/office/powerpoint/2010/main" val="116562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23</a:t>
            </a:fld>
            <a:endParaRPr lang="en-US"/>
          </a:p>
        </p:txBody>
      </p:sp>
    </p:spTree>
    <p:extLst>
      <p:ext uri="{BB962C8B-B14F-4D97-AF65-F5344CB8AC3E}">
        <p14:creationId xmlns:p14="http://schemas.microsoft.com/office/powerpoint/2010/main" val="135239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AD1B6-4A19-4DD8-877B-5297D5205D85}" type="slidenum">
              <a:rPr lang="en-US" altLang="en-US" smtClean="0"/>
              <a:pPr eaLnBrk="1" hangingPunct="1"/>
              <a:t>28</a:t>
            </a:fld>
            <a:endParaRPr lang="en-US" altLang="en-US"/>
          </a:p>
        </p:txBody>
      </p:sp>
    </p:spTree>
    <p:extLst>
      <p:ext uri="{BB962C8B-B14F-4D97-AF65-F5344CB8AC3E}">
        <p14:creationId xmlns:p14="http://schemas.microsoft.com/office/powerpoint/2010/main" val="372854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A2D37E-BCC2-40A3-96C7-6BFFB3C95C9A}" type="slidenum">
              <a:rPr lang="en-US" altLang="en-US" smtClean="0"/>
              <a:pPr eaLnBrk="1" hangingPunct="1"/>
              <a:t>29</a:t>
            </a:fld>
            <a:endParaRPr lang="en-US" altLang="en-US"/>
          </a:p>
        </p:txBody>
      </p:sp>
    </p:spTree>
    <p:extLst>
      <p:ext uri="{BB962C8B-B14F-4D97-AF65-F5344CB8AC3E}">
        <p14:creationId xmlns:p14="http://schemas.microsoft.com/office/powerpoint/2010/main" val="296197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A2D37E-BCC2-40A3-96C7-6BFFB3C95C9A}" type="slidenum">
              <a:rPr lang="en-US" altLang="en-US" smtClean="0"/>
              <a:pPr eaLnBrk="1" hangingPunct="1"/>
              <a:t>30</a:t>
            </a:fld>
            <a:endParaRPr lang="en-US" altLang="en-US"/>
          </a:p>
        </p:txBody>
      </p:sp>
    </p:spTree>
    <p:extLst>
      <p:ext uri="{BB962C8B-B14F-4D97-AF65-F5344CB8AC3E}">
        <p14:creationId xmlns:p14="http://schemas.microsoft.com/office/powerpoint/2010/main" val="169326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65659-B54E-48B8-BD44-3137712F46D8}" type="slidenum">
              <a:rPr lang="en-US" altLang="en-US" smtClean="0"/>
              <a:pPr eaLnBrk="1" hangingPunct="1"/>
              <a:t>32</a:t>
            </a:fld>
            <a:endParaRPr lang="en-US" altLang="en-US"/>
          </a:p>
        </p:txBody>
      </p:sp>
    </p:spTree>
    <p:extLst>
      <p:ext uri="{BB962C8B-B14F-4D97-AF65-F5344CB8AC3E}">
        <p14:creationId xmlns:p14="http://schemas.microsoft.com/office/powerpoint/2010/main" val="20119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6</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7</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9</a:t>
            </a:fld>
            <a:endParaRPr lang="en-US" altLang="en-US"/>
          </a:p>
        </p:txBody>
      </p:sp>
    </p:spTree>
    <p:extLst>
      <p:ext uri="{BB962C8B-B14F-4D97-AF65-F5344CB8AC3E}">
        <p14:creationId xmlns:p14="http://schemas.microsoft.com/office/powerpoint/2010/main" val="347853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11</a:t>
            </a:fld>
            <a:endParaRPr lang="en-US" altLang="en-US"/>
          </a:p>
        </p:txBody>
      </p:sp>
    </p:spTree>
    <p:extLst>
      <p:ext uri="{BB962C8B-B14F-4D97-AF65-F5344CB8AC3E}">
        <p14:creationId xmlns:p14="http://schemas.microsoft.com/office/powerpoint/2010/main" val="70654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13</a:t>
            </a:fld>
            <a:endParaRPr lang="en-US" altLang="en-US"/>
          </a:p>
        </p:txBody>
      </p:sp>
    </p:spTree>
    <p:extLst>
      <p:ext uri="{BB962C8B-B14F-4D97-AF65-F5344CB8AC3E}">
        <p14:creationId xmlns:p14="http://schemas.microsoft.com/office/powerpoint/2010/main" val="401806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17</a:t>
            </a:fld>
            <a:endParaRPr lang="en-US" altLang="en-US"/>
          </a:p>
        </p:txBody>
      </p:sp>
    </p:spTree>
    <p:extLst>
      <p:ext uri="{BB962C8B-B14F-4D97-AF65-F5344CB8AC3E}">
        <p14:creationId xmlns:p14="http://schemas.microsoft.com/office/powerpoint/2010/main" val="72656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19</a:t>
            </a:fld>
            <a:endParaRPr lang="en-US" altLang="en-US"/>
          </a:p>
        </p:txBody>
      </p:sp>
    </p:spTree>
    <p:extLst>
      <p:ext uri="{BB962C8B-B14F-4D97-AF65-F5344CB8AC3E}">
        <p14:creationId xmlns:p14="http://schemas.microsoft.com/office/powerpoint/2010/main" val="86661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20</a:t>
            </a:fld>
            <a:endParaRPr lang="en-US" altLang="en-US"/>
          </a:p>
        </p:txBody>
      </p:sp>
    </p:spTree>
    <p:extLst>
      <p:ext uri="{BB962C8B-B14F-4D97-AF65-F5344CB8AC3E}">
        <p14:creationId xmlns:p14="http://schemas.microsoft.com/office/powerpoint/2010/main" val="185307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76C02-BAE1-4E2C-9F7D-7B934986974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59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F476C02-BAE1-4E2C-9F7D-7B9349869742}" type="datetimeFigureOut">
              <a:rPr lang="en-US" smtClean="0"/>
              <a:t>1/4/2024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83B3B6B-8175-46E0-97EC-97878FC6BAE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67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F476C02-BAE1-4E2C-9F7D-7B9349869742}" type="datetimeFigureOut">
              <a:rPr lang="en-US" smtClean="0"/>
              <a:t>1/4/2024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83B3B6B-8175-46E0-97EC-97878FC6BAE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93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2287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76C02-BAE1-4E2C-9F7D-7B934986974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1692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F476C02-BAE1-4E2C-9F7D-7B9349869742}" type="datetimeFigureOut">
              <a:rPr lang="en-US" smtClean="0"/>
              <a:t>1/4/2024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83B3B6B-8175-46E0-97EC-97878FC6BAE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604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5F476C02-BAE1-4E2C-9F7D-7B9349869742}"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B3B6B-8175-46E0-97EC-97878FC6BAE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9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76C02-BAE1-4E2C-9F7D-7B9349869742}"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1551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F476C02-BAE1-4E2C-9F7D-7B9349869742}"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3B6B-8175-46E0-97EC-97878FC6BAE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7625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76C02-BAE1-4E2C-9F7D-7B934986974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9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76C02-BAE1-4E2C-9F7D-7B9349869742}"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318180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76C02-BAE1-4E2C-9F7D-7B9349869742}"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2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76C02-BAE1-4E2C-9F7D-7B9349869742}" type="datetimeFigureOut">
              <a:rPr lang="en-US" smtClean="0"/>
              <a:t>1/4/2024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83B3B6B-8175-46E0-97EC-97878FC6BAE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81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0.xml"/><Relationship Id="rId5" Type="http://schemas.openxmlformats.org/officeDocument/2006/relationships/notesSlide" Target="../notesSlides/notesSlide5.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tags" Target="../tags/tag14.xml"/><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00.png"/><Relationship Id="rId3" Type="http://schemas.openxmlformats.org/officeDocument/2006/relationships/tags" Target="../tags/tag18.xml"/><Relationship Id="rId7" Type="http://schemas.openxmlformats.org/officeDocument/2006/relationships/image" Target="../media/image9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18.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0.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510.png"/><Relationship Id="rId4" Type="http://schemas.openxmlformats.org/officeDocument/2006/relationships/image" Target="../media/image410.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image" Target="../media/image9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1.xml"/><Relationship Id="rId5" Type="http://schemas.openxmlformats.org/officeDocument/2006/relationships/notesSlide" Target="../notesSlides/notesSlide9.xml"/><Relationship Id="rId10" Type="http://schemas.openxmlformats.org/officeDocument/2006/relationships/image" Target="../media/image1500.png"/><Relationship Id="rId4" Type="http://schemas.openxmlformats.org/officeDocument/2006/relationships/slideLayout" Target="../slideLayouts/slideLayout2.xml"/><Relationship Id="rId9" Type="http://schemas.openxmlformats.org/officeDocument/2006/relationships/image" Target="../media/image1400.png"/></Relationships>
</file>

<file path=ppt/slides/_rels/slide2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tags" Target="../tags/tag24.xml"/><Relationship Id="rId7" Type="http://schemas.openxmlformats.org/officeDocument/2006/relationships/image" Target="../media/image16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4.xml"/><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181.png"/></Relationships>
</file>

<file path=ppt/slides/_rels/slide22.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1600.png"/><Relationship Id="rId1" Type="http://schemas.openxmlformats.org/officeDocument/2006/relationships/slideLayout" Target="../slideLayouts/slideLayout2.xml"/><Relationship Id="rId4" Type="http://schemas.openxmlformats.org/officeDocument/2006/relationships/image" Target="../media/image1800.png"/></Relationships>
</file>

<file path=ppt/slides/_rels/slide23.xml.rels><?xml version="1.0" encoding="UTF-8" standalone="yes"?>
<Relationships xmlns="http://schemas.openxmlformats.org/package/2006/relationships"><Relationship Id="rId3" Type="http://schemas.openxmlformats.org/officeDocument/2006/relationships/image" Target="../media/image16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00.png"/><Relationship Id="rId5" Type="http://schemas.openxmlformats.org/officeDocument/2006/relationships/image" Target="../media/image1800.png"/><Relationship Id="rId4" Type="http://schemas.openxmlformats.org/officeDocument/2006/relationships/image" Target="../media/image1700.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00.png"/><Relationship Id="rId3" Type="http://schemas.openxmlformats.org/officeDocument/2006/relationships/tags" Target="../tags/tag30.xml"/><Relationship Id="rId7" Type="http://schemas.openxmlformats.org/officeDocument/2006/relationships/tags" Target="../tags/tag2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9.png"/><Relationship Id="rId3" Type="http://schemas.openxmlformats.org/officeDocument/2006/relationships/tags" Target="../tags/tag34.xml"/><Relationship Id="rId7" Type="http://schemas.openxmlformats.org/officeDocument/2006/relationships/tags" Target="../tags/tag200.xml"/><Relationship Id="rId12" Type="http://schemas.openxmlformats.org/officeDocument/2006/relationships/image" Target="../media/image5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4.xml"/><Relationship Id="rId11" Type="http://schemas.openxmlformats.org/officeDocument/2006/relationships/image" Target="../media/image571.png"/><Relationship Id="rId5" Type="http://schemas.openxmlformats.org/officeDocument/2006/relationships/slideLayout" Target="../slideLayouts/slideLayout2.xml"/><Relationship Id="rId10" Type="http://schemas.openxmlformats.org/officeDocument/2006/relationships/image" Target="../media/image560.png"/><Relationship Id="rId4" Type="http://schemas.openxmlformats.org/officeDocument/2006/relationships/tags" Target="../tags/tag35.xml"/><Relationship Id="rId9" Type="http://schemas.openxmlformats.org/officeDocument/2006/relationships/image" Target="../media/image540.png"/><Relationship Id="rId1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0.png"/><Relationship Id="rId7" Type="http://schemas.openxmlformats.org/officeDocument/2006/relationships/image" Target="../media/image65.png"/><Relationship Id="rId2" Type="http://schemas.openxmlformats.org/officeDocument/2006/relationships/image" Target="../media/image210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70.png"/><Relationship Id="rId5" Type="http://schemas.openxmlformats.org/officeDocument/2006/relationships/tags" Target="../tags/tag240.xml"/><Relationship Id="rId4"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2.png"/><Relationship Id="rId18" Type="http://schemas.openxmlformats.org/officeDocument/2006/relationships/image" Target="../media/image270.png"/><Relationship Id="rId26" Type="http://schemas.openxmlformats.org/officeDocument/2006/relationships/image" Target="../media/image35.png"/><Relationship Id="rId3" Type="http://schemas.openxmlformats.org/officeDocument/2006/relationships/image" Target="../media/image120.png"/><Relationship Id="rId21" Type="http://schemas.openxmlformats.org/officeDocument/2006/relationships/image" Target="../media/image300.png"/><Relationship Id="rId7" Type="http://schemas.openxmlformats.org/officeDocument/2006/relationships/image" Target="../media/image160.png"/><Relationship Id="rId12" Type="http://schemas.openxmlformats.org/officeDocument/2006/relationships/image" Target="../media/image210.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0.png"/><Relationship Id="rId16" Type="http://schemas.openxmlformats.org/officeDocument/2006/relationships/image" Target="../media/image25.png"/><Relationship Id="rId20" Type="http://schemas.openxmlformats.org/officeDocument/2006/relationships/image" Target="../media/image290.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00.png"/><Relationship Id="rId24" Type="http://schemas.openxmlformats.org/officeDocument/2006/relationships/image" Target="../media/image33.png"/><Relationship Id="rId5" Type="http://schemas.openxmlformats.org/officeDocument/2006/relationships/image" Target="../media/image140.png"/><Relationship Id="rId15" Type="http://schemas.openxmlformats.org/officeDocument/2006/relationships/image" Target="../media/image240.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0.png"/><Relationship Id="rId19" Type="http://schemas.openxmlformats.org/officeDocument/2006/relationships/image" Target="../media/image28.png"/><Relationship Id="rId4" Type="http://schemas.openxmlformats.org/officeDocument/2006/relationships/image" Target="../media/image130.png"/><Relationship Id="rId9" Type="http://schemas.openxmlformats.org/officeDocument/2006/relationships/image" Target="../media/image180.png"/><Relationship Id="rId14" Type="http://schemas.openxmlformats.org/officeDocument/2006/relationships/image" Target="../media/image23.png"/><Relationship Id="rId22" Type="http://schemas.openxmlformats.org/officeDocument/2006/relationships/image" Target="../media/image311.png"/><Relationship Id="rId27"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6609-B623-4BD5-A6D2-108BD9523F90}"/>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128E3BA2-58AC-4239-AE4E-609FAFFFF513}"/>
              </a:ext>
            </a:extLst>
          </p:cNvPr>
          <p:cNvSpPr>
            <a:spLocks noGrp="1"/>
          </p:cNvSpPr>
          <p:nvPr>
            <p:ph type="subTitle" idx="1"/>
          </p:nvPr>
        </p:nvSpPr>
        <p:spPr/>
        <p:txBody>
          <a:bodyPr/>
          <a:lstStyle/>
          <a:p>
            <a:r>
              <a:rPr lang="en-US" dirty="0"/>
              <a:t>CSE 417 24Wi</a:t>
            </a:r>
          </a:p>
          <a:p>
            <a:r>
              <a:rPr lang="en-US" dirty="0"/>
              <a:t>Lecture 2</a:t>
            </a:r>
          </a:p>
        </p:txBody>
      </p:sp>
    </p:spTree>
    <p:extLst>
      <p:ext uri="{BB962C8B-B14F-4D97-AF65-F5344CB8AC3E}">
        <p14:creationId xmlns:p14="http://schemas.microsoft.com/office/powerpoint/2010/main" val="138606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7602-7209-4671-9EC5-0930E219A9E9}"/>
              </a:ext>
            </a:extLst>
          </p:cNvPr>
          <p:cNvSpPr>
            <a:spLocks noGrp="1"/>
          </p:cNvSpPr>
          <p:nvPr>
            <p:ph type="title"/>
          </p:nvPr>
        </p:nvSpPr>
        <p:spPr/>
        <p:txBody>
          <a:bodyPr>
            <a:normAutofit fontScale="90000"/>
          </a:bodyPr>
          <a:lstStyle/>
          <a:p>
            <a:r>
              <a:rPr lang="en-US" dirty="0"/>
              <a:t>How do we convince someone of a fact about our algorithm?</a:t>
            </a:r>
          </a:p>
        </p:txBody>
      </p:sp>
      <p:sp>
        <p:nvSpPr>
          <p:cNvPr id="3" name="Content Placeholder 2">
            <a:extLst>
              <a:ext uri="{FF2B5EF4-FFF2-40B4-BE49-F238E27FC236}">
                <a16:creationId xmlns:a16="http://schemas.microsoft.com/office/drawing/2014/main" id="{424FB988-4722-49C5-B044-E23D7325BCD0}"/>
              </a:ext>
            </a:extLst>
          </p:cNvPr>
          <p:cNvSpPr>
            <a:spLocks noGrp="1"/>
          </p:cNvSpPr>
          <p:nvPr>
            <p:ph idx="1"/>
          </p:nvPr>
        </p:nvSpPr>
        <p:spPr/>
        <p:txBody>
          <a:bodyPr/>
          <a:lstStyle/>
          <a:p>
            <a:r>
              <a:rPr lang="en-US" dirty="0"/>
              <a:t>In 373 we usually used tests to convince ourselves our algorithm worked. But that’s only helpful if we actually write the code.</a:t>
            </a:r>
          </a:p>
          <a:p>
            <a:r>
              <a:rPr lang="en-US" dirty="0"/>
              <a:t>You’ll write code in this class, but you’ll do at least as much writing of algorithms in “pseudocode.” There’s no auto-runnable tests for pseudocode.</a:t>
            </a:r>
          </a:p>
          <a:p>
            <a:r>
              <a:rPr lang="en-US" dirty="0"/>
              <a:t>Besides tests don’t test everything.</a:t>
            </a:r>
          </a:p>
          <a:p>
            <a:endParaRPr lang="en-US" dirty="0"/>
          </a:p>
          <a:p>
            <a:r>
              <a:rPr lang="en-US" dirty="0"/>
              <a:t>What we want is to convince another person “if you implemented this algorithm, it would pass the tests you write.” </a:t>
            </a:r>
          </a:p>
          <a:p>
            <a:r>
              <a:rPr lang="en-US" dirty="0"/>
              <a:t>Even if they make slightly different decisions than you would…</a:t>
            </a:r>
          </a:p>
        </p:txBody>
      </p:sp>
    </p:spTree>
    <p:extLst>
      <p:ext uri="{BB962C8B-B14F-4D97-AF65-F5344CB8AC3E}">
        <p14:creationId xmlns:p14="http://schemas.microsoft.com/office/powerpoint/2010/main" val="37329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788895" y="228600"/>
            <a:ext cx="9421905" cy="1143000"/>
          </a:xfrm>
        </p:spPr>
        <p:txBody>
          <a:bodyPr/>
          <a:lstStyle/>
          <a:p>
            <a:pPr eaLnBrk="1" hangingPunct="1"/>
            <a:r>
              <a:rPr lang="en-US" altLang="en-US" dirty="0"/>
              <a:t>Different Decisions?</a:t>
            </a:r>
          </a:p>
        </p:txBody>
      </p:sp>
      <p:sp>
        <p:nvSpPr>
          <p:cNvPr id="16387" name="Text Box 3"/>
          <p:cNvSpPr txBox="1">
            <a:spLocks noChangeArrowheads="1"/>
          </p:cNvSpPr>
          <p:nvPr>
            <p:custDataLst>
              <p:tags r:id="rId2"/>
            </p:custDataLst>
          </p:nvPr>
        </p:nvSpPr>
        <p:spPr bwMode="auto">
          <a:xfrm>
            <a:off x="2666997"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1169892"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1169892" y="1650749"/>
                <a:ext cx="9924698" cy="3970318"/>
              </a:xfrm>
              <a:prstGeom prst="rect">
                <a:avLst/>
              </a:prstGeom>
              <a:blipFill>
                <a:blip r:embed="rId7"/>
                <a:stretch>
                  <a:fillRect l="-1290"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19BCDD3-E7BD-4984-B3B0-25BFF94E84E4}"/>
                  </a:ext>
                </a:extLst>
              </p:cNvPr>
              <p:cNvSpPr txBox="1"/>
              <p:nvPr/>
            </p:nvSpPr>
            <p:spPr>
              <a:xfrm>
                <a:off x="7107152" y="1470213"/>
                <a:ext cx="3621741" cy="1015663"/>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regardless of what data structure keeps track of free </a:t>
                </a:r>
                <a14:m>
                  <m:oMath xmlns:m="http://schemas.openxmlformats.org/officeDocument/2006/math">
                    <m:r>
                      <a:rPr lang="en-US" sz="2000" b="0" i="1" smtClean="0">
                        <a:latin typeface="Cambria Math" panose="02040503050406030204" pitchFamily="18" charset="0"/>
                      </a:rPr>
                      <m:t>𝑟</m:t>
                    </m:r>
                  </m:oMath>
                </a14:m>
                <a:r>
                  <a:rPr lang="en-US" sz="2000" dirty="0">
                    <a:latin typeface="Segoe UI Semilight" panose="020B0402040204020203" pitchFamily="34" charset="0"/>
                    <a:cs typeface="Segoe UI Semilight" panose="020B0402040204020203" pitchFamily="34" charset="0"/>
                  </a:rPr>
                  <a:t>’s.</a:t>
                </a:r>
              </a:p>
            </p:txBody>
          </p:sp>
        </mc:Choice>
        <mc:Fallback xmlns="">
          <p:sp>
            <p:nvSpPr>
              <p:cNvPr id="2" name="TextBox 1">
                <a:extLst>
                  <a:ext uri="{FF2B5EF4-FFF2-40B4-BE49-F238E27FC236}">
                    <a16:creationId xmlns:a16="http://schemas.microsoft.com/office/drawing/2014/main" id="{A19BCDD3-E7BD-4984-B3B0-25BFF94E84E4}"/>
                  </a:ext>
                </a:extLst>
              </p:cNvPr>
              <p:cNvSpPr txBox="1">
                <a:spLocks noRot="1" noChangeAspect="1" noMove="1" noResize="1" noEditPoints="1" noAdjustHandles="1" noChangeArrowheads="1" noChangeShapeType="1" noTextEdit="1"/>
              </p:cNvSpPr>
              <p:nvPr/>
            </p:nvSpPr>
            <p:spPr>
              <a:xfrm>
                <a:off x="7107152" y="1470213"/>
                <a:ext cx="3621741" cy="1015663"/>
              </a:xfrm>
              <a:prstGeom prst="rect">
                <a:avLst/>
              </a:prstGeom>
              <a:blipFill>
                <a:blip r:embed="rId8"/>
                <a:stretch>
                  <a:fillRect l="-1503" t="-1163" r="-668" b="-8140"/>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82D4F6-B9DD-480F-9E18-DC9D9B479F10}"/>
                  </a:ext>
                </a:extLst>
              </p:cNvPr>
              <p:cNvSpPr txBox="1"/>
              <p:nvPr/>
            </p:nvSpPr>
            <p:spPr>
              <a:xfrm>
                <a:off x="7602067" y="3857290"/>
                <a:ext cx="3621741" cy="1323439"/>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no matter what preference lists the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𝑟</m:t>
                    </m:r>
                  </m:oMath>
                </a14:m>
                <a:r>
                  <a:rPr lang="en-US" sz="20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h</m:t>
                    </m:r>
                  </m:oMath>
                </a14:m>
                <a:r>
                  <a:rPr lang="en-US" sz="2000" dirty="0">
                    <a:latin typeface="Segoe UI Semilight" panose="020B0402040204020203" pitchFamily="34" charset="0"/>
                    <a:cs typeface="Segoe UI Semilight" panose="020B0402040204020203" pitchFamily="34" charset="0"/>
                  </a:rPr>
                  <a:t> have. That would be a lot of tests.</a:t>
                </a:r>
              </a:p>
            </p:txBody>
          </p:sp>
        </mc:Choice>
        <mc:Fallback xmlns="">
          <p:sp>
            <p:nvSpPr>
              <p:cNvPr id="6" name="TextBox 5">
                <a:extLst>
                  <a:ext uri="{FF2B5EF4-FFF2-40B4-BE49-F238E27FC236}">
                    <a16:creationId xmlns:a16="http://schemas.microsoft.com/office/drawing/2014/main" id="{F782D4F6-B9DD-480F-9E18-DC9D9B479F10}"/>
                  </a:ext>
                </a:extLst>
              </p:cNvPr>
              <p:cNvSpPr txBox="1">
                <a:spLocks noRot="1" noChangeAspect="1" noMove="1" noResize="1" noEditPoints="1" noAdjustHandles="1" noChangeArrowheads="1" noChangeShapeType="1" noTextEdit="1"/>
              </p:cNvSpPr>
              <p:nvPr/>
            </p:nvSpPr>
            <p:spPr>
              <a:xfrm>
                <a:off x="7602067" y="3857290"/>
                <a:ext cx="3621741" cy="1323439"/>
              </a:xfrm>
              <a:prstGeom prst="rect">
                <a:avLst/>
              </a:prstGeom>
              <a:blipFill>
                <a:blip r:embed="rId9"/>
                <a:stretch>
                  <a:fillRect l="-1336" t="-1351" r="-1336" b="-6306"/>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649B6F-08C0-46CA-8CB1-259A2FA14AA6}"/>
                  </a:ext>
                </a:extLst>
              </p:cNvPr>
              <p:cNvSpPr txBox="1"/>
              <p:nvPr/>
            </p:nvSpPr>
            <p:spPr>
              <a:xfrm>
                <a:off x="94129" y="3902112"/>
                <a:ext cx="2962833" cy="1323439"/>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for any language or design choice (are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𝑟</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h</m:t>
                    </m:r>
                  </m:oMath>
                </a14:m>
                <a:r>
                  <a:rPr lang="en-US" sz="2000" dirty="0">
                    <a:latin typeface="Segoe UI Semilight" panose="020B0402040204020203" pitchFamily="34" charset="0"/>
                    <a:cs typeface="Segoe UI Semilight" panose="020B0402040204020203" pitchFamily="34" charset="0"/>
                  </a:rPr>
                  <a:t> objects?)</a:t>
                </a:r>
              </a:p>
            </p:txBody>
          </p:sp>
        </mc:Choice>
        <mc:Fallback xmlns="">
          <p:sp>
            <p:nvSpPr>
              <p:cNvPr id="7" name="TextBox 6">
                <a:extLst>
                  <a:ext uri="{FF2B5EF4-FFF2-40B4-BE49-F238E27FC236}">
                    <a16:creationId xmlns:a16="http://schemas.microsoft.com/office/drawing/2014/main" id="{3D649B6F-08C0-46CA-8CB1-259A2FA14AA6}"/>
                  </a:ext>
                </a:extLst>
              </p:cNvPr>
              <p:cNvSpPr txBox="1">
                <a:spLocks noRot="1" noChangeAspect="1" noMove="1" noResize="1" noEditPoints="1" noAdjustHandles="1" noChangeArrowheads="1" noChangeShapeType="1" noTextEdit="1"/>
              </p:cNvSpPr>
              <p:nvPr/>
            </p:nvSpPr>
            <p:spPr>
              <a:xfrm>
                <a:off x="94129" y="3902112"/>
                <a:ext cx="2962833" cy="1323439"/>
              </a:xfrm>
              <a:prstGeom prst="rect">
                <a:avLst/>
              </a:prstGeom>
              <a:blipFill>
                <a:blip r:embed="rId10"/>
                <a:stretch>
                  <a:fillRect l="-1629" t="-901" r="-2851" b="-6306"/>
                </a:stretch>
              </a:blipFill>
              <a:ln w="28575">
                <a:solidFill>
                  <a:schemeClr val="accent2"/>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AE30026-A157-4C9C-B7A9-07E65BDB9AED}"/>
              </a:ext>
            </a:extLst>
          </p:cNvPr>
          <p:cNvSpPr txBox="1"/>
          <p:nvPr/>
        </p:nvSpPr>
        <p:spPr>
          <a:xfrm>
            <a:off x="788895" y="5700161"/>
            <a:ext cx="9421905" cy="1015663"/>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For this class, our hope is that the algorithm ideas will be useful in other contexts (with doctors and hospitals or TAs and courses not just horses and riders). The more general we keep our analysis, the more likely it can be applied to new contexts!</a:t>
            </a:r>
          </a:p>
        </p:txBody>
      </p:sp>
    </p:spTree>
    <p:extLst>
      <p:ext uri="{BB962C8B-B14F-4D97-AF65-F5344CB8AC3E}">
        <p14:creationId xmlns:p14="http://schemas.microsoft.com/office/powerpoint/2010/main" val="131749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49F8-2234-4691-9944-75F8AAE64AE5}"/>
              </a:ext>
            </a:extLst>
          </p:cNvPr>
          <p:cNvSpPr>
            <a:spLocks noGrp="1"/>
          </p:cNvSpPr>
          <p:nvPr>
            <p:ph type="title"/>
          </p:nvPr>
        </p:nvSpPr>
        <p:spPr/>
        <p:txBody>
          <a:bodyPr>
            <a:normAutofit fontScale="90000"/>
          </a:bodyPr>
          <a:lstStyle/>
          <a:p>
            <a:r>
              <a:rPr lang="en-US" dirty="0"/>
              <a:t>How do we show facts about our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6F5EBB-D2D9-4CE3-8734-8681B2916DFD}"/>
                  </a:ext>
                </a:extLst>
              </p:cNvPr>
              <p:cNvSpPr>
                <a:spLocks noGrp="1"/>
              </p:cNvSpPr>
              <p:nvPr>
                <p:ph idx="1"/>
              </p:nvPr>
            </p:nvSpPr>
            <p:spPr/>
            <p:txBody>
              <a:bodyPr>
                <a:normAutofit lnSpcReduction="10000"/>
              </a:bodyPr>
              <a:lstStyle/>
              <a:p>
                <a:r>
                  <a:rPr lang="en-US" dirty="0"/>
                  <a:t>Usually we’ll formulate our facts as implications:</a:t>
                </a:r>
              </a:p>
              <a:p>
                <a:r>
                  <a:rPr lang="en-US" dirty="0"/>
                  <a:t>An implication is a promise – a statement of the form “if X, then Y”</a:t>
                </a:r>
              </a:p>
              <a:p>
                <a:endParaRPr lang="en-US" dirty="0"/>
              </a:p>
              <a:p>
                <a:r>
                  <a:rPr lang="en-US" dirty="0"/>
                  <a:t>How do we explain why a fact is true?</a:t>
                </a:r>
                <a:br>
                  <a:rPr lang="en-US" dirty="0"/>
                </a:br>
                <a:r>
                  <a:rPr lang="en-US" dirty="0"/>
                  <a:t>Method 1 (direct proof): Assume X is true, then explain, step-by-step, by Y must be true too.</a:t>
                </a:r>
              </a:p>
              <a:p>
                <a:r>
                  <a:rPr lang="en-US" dirty="0"/>
                  <a:t>You can also assume the input is valid (e.g., we have </a:t>
                </a:r>
                <a14:m>
                  <m:oMath xmlns:m="http://schemas.openxmlformats.org/officeDocument/2006/math">
                    <m:r>
                      <a:rPr lang="en-US" b="0" i="1" smtClean="0">
                        <a:latin typeface="Cambria Math" panose="02040503050406030204" pitchFamily="18" charset="0"/>
                      </a:rPr>
                      <m:t>𝑛</m:t>
                    </m:r>
                  </m:oMath>
                </a14:m>
                <a:r>
                  <a:rPr lang="en-US" dirty="0"/>
                  <a:t> horses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riders, all the lists are valid, no </a:t>
                </a:r>
                <a:r>
                  <a:rPr lang="en-US" dirty="0">
                    <a:latin typeface="Courier New" panose="02070309020205020404" pitchFamily="49" charset="0"/>
                    <a:cs typeface="Courier New" panose="02070309020205020404" pitchFamily="49" charset="0"/>
                  </a:rPr>
                  <a:t>null</a:t>
                </a:r>
                <a:r>
                  <a:rPr lang="en-US" dirty="0"/>
                  <a:t>s,…)</a:t>
                </a:r>
              </a:p>
              <a:p>
                <a:r>
                  <a:rPr lang="en-US" dirty="0"/>
                  <a:t>But you shouldn’t assume anything else – don’t (just) check a particular example. We want this explanation to work for people in lots of contexts!</a:t>
                </a:r>
              </a:p>
            </p:txBody>
          </p:sp>
        </mc:Choice>
        <mc:Fallback xmlns="">
          <p:sp>
            <p:nvSpPr>
              <p:cNvPr id="3" name="Content Placeholder 2">
                <a:extLst>
                  <a:ext uri="{FF2B5EF4-FFF2-40B4-BE49-F238E27FC236}">
                    <a16:creationId xmlns:a16="http://schemas.microsoft.com/office/drawing/2014/main" id="{286F5EBB-D2D9-4CE3-8734-8681B2916DFD}"/>
                  </a:ext>
                </a:extLst>
              </p:cNvPr>
              <p:cNvSpPr>
                <a:spLocks noGrp="1" noRot="1" noChangeAspect="1" noMove="1" noResize="1" noEditPoints="1" noAdjustHandles="1" noChangeArrowheads="1" noChangeShapeType="1" noTextEdit="1"/>
              </p:cNvSpPr>
              <p:nvPr>
                <p:ph idx="1"/>
              </p:nvPr>
            </p:nvSpPr>
            <p:spPr>
              <a:blipFill>
                <a:blip r:embed="rId2"/>
                <a:stretch>
                  <a:fillRect l="-708" t="-3019" r="-1471" b="-1258"/>
                </a:stretch>
              </a:blipFill>
            </p:spPr>
            <p:txBody>
              <a:bodyPr/>
              <a:lstStyle/>
              <a:p>
                <a:r>
                  <a:rPr lang="en-US">
                    <a:noFill/>
                  </a:rPr>
                  <a:t> </a:t>
                </a:r>
              </a:p>
            </p:txBody>
          </p:sp>
        </mc:Fallback>
      </mc:AlternateContent>
    </p:spTree>
    <p:extLst>
      <p:ext uri="{BB962C8B-B14F-4D97-AF65-F5344CB8AC3E}">
        <p14:creationId xmlns:p14="http://schemas.microsoft.com/office/powerpoint/2010/main" val="15256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970318"/>
              </a:xfrm>
              <a:prstGeom prst="rect">
                <a:avLst/>
              </a:prstGeom>
              <a:blipFill>
                <a:blip r:embed="rId7"/>
                <a:stretch>
                  <a:fillRect l="-1229"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480AB56F-F1E7-4C9F-A16E-4CA221659CDA}"/>
              </a:ext>
            </a:extLst>
          </p:cNvPr>
          <p:cNvSpPr txBox="1"/>
          <p:nvPr/>
        </p:nvSpPr>
        <p:spPr>
          <a:xfrm>
            <a:off x="6481481" y="4419599"/>
            <a:ext cx="5342965" cy="1938992"/>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In 373 we’d figure out: </a:t>
            </a:r>
          </a:p>
          <a:p>
            <a:r>
              <a:rPr lang="en-US" sz="2400" dirty="0">
                <a:latin typeface="Segoe UI Semilight" panose="020B0402040204020203" pitchFamily="34" charset="0"/>
                <a:cs typeface="Segoe UI Semilight" panose="020B0402040204020203" pitchFamily="34" charset="0"/>
              </a:rPr>
              <a:t>How many steps there are per iteration</a:t>
            </a:r>
          </a:p>
          <a:p>
            <a:r>
              <a:rPr lang="en-US" sz="2400" dirty="0">
                <a:latin typeface="Segoe UI Semilight" panose="020B0402040204020203" pitchFamily="34" charset="0"/>
                <a:cs typeface="Segoe UI Semilight" panose="020B0402040204020203" pitchFamily="34" charset="0"/>
              </a:rPr>
              <a:t>How many iterations we need</a:t>
            </a:r>
          </a:p>
          <a:p>
            <a:r>
              <a:rPr lang="en-US" sz="2400" dirty="0">
                <a:latin typeface="Segoe UI Semilight" panose="020B0402040204020203" pitchFamily="34" charset="0"/>
                <a:cs typeface="Segoe UI Semilight" panose="020B0402040204020203" pitchFamily="34" charset="0"/>
              </a:rPr>
              <a:t>Get the running time (with a summation or multiplying)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8D9F13-BFD3-4AD0-B0FD-2A20296CF73A}"/>
                  </a:ext>
                </a:extLst>
              </p:cNvPr>
              <p:cNvSpPr txBox="1"/>
              <p:nvPr/>
            </p:nvSpPr>
            <p:spPr>
              <a:xfrm>
                <a:off x="757516" y="5798403"/>
                <a:ext cx="5342965" cy="830997"/>
              </a:xfrm>
              <a:prstGeom prst="rect">
                <a:avLst/>
              </a:prstGeom>
              <a:noFill/>
              <a:ln w="28575">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many iterations? Well when is there not a free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oMath>
                </a14:m>
                <a:r>
                  <a:rPr lang="en-US" sz="2400" dirty="0">
                    <a:latin typeface="Segoe UI Semilight" panose="020B0402040204020203" pitchFamily="34" charset="0"/>
                    <a:cs typeface="Segoe UI Semilight" panose="020B0402040204020203" pitchFamily="34" charset="0"/>
                  </a:rPr>
                  <a:t> anymore?</a:t>
                </a:r>
              </a:p>
            </p:txBody>
          </p:sp>
        </mc:Choice>
        <mc:Fallback xmlns="">
          <p:sp>
            <p:nvSpPr>
              <p:cNvPr id="6" name="TextBox 5">
                <a:extLst>
                  <a:ext uri="{FF2B5EF4-FFF2-40B4-BE49-F238E27FC236}">
                    <a16:creationId xmlns:a16="http://schemas.microsoft.com/office/drawing/2014/main" id="{FF8D9F13-BFD3-4AD0-B0FD-2A20296CF73A}"/>
                  </a:ext>
                </a:extLst>
              </p:cNvPr>
              <p:cNvSpPr txBox="1">
                <a:spLocks noRot="1" noChangeAspect="1" noMove="1" noResize="1" noEditPoints="1" noAdjustHandles="1" noChangeArrowheads="1" noChangeShapeType="1" noTextEdit="1"/>
              </p:cNvSpPr>
              <p:nvPr/>
            </p:nvSpPr>
            <p:spPr>
              <a:xfrm>
                <a:off x="757516" y="5798403"/>
                <a:ext cx="5342965" cy="830997"/>
              </a:xfrm>
              <a:prstGeom prst="rect">
                <a:avLst/>
              </a:prstGeom>
              <a:blipFill>
                <a:blip r:embed="rId8"/>
                <a:stretch>
                  <a:fillRect l="-1474" t="-3521" b="-13380"/>
                </a:stretch>
              </a:blipFill>
              <a:ln w="2857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9107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411744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3516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3212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p:sp>
        <p:nvSpPr>
          <p:cNvPr id="4" name="Content Placeholder 2"/>
          <p:cNvSpPr txBox="1">
            <a:spLocks/>
          </p:cNvSpPr>
          <p:nvPr/>
        </p:nvSpPr>
        <p:spPr>
          <a:xfrm>
            <a:off x="1955430" y="1463857"/>
            <a:ext cx="839044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endParaRPr lang="en-US" sz="28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10747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321895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539430"/>
              </a:xfrm>
              <a:prstGeom prst="rect">
                <a:avLst/>
              </a:prstGeom>
              <a:blipFill>
                <a:blip r:embed="rId7"/>
                <a:stretch>
                  <a:fillRect l="-1229" t="-1897" b="-3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890954" y="5215831"/>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890954" y="5215831"/>
                <a:ext cx="10003692" cy="830997"/>
              </a:xfrm>
              <a:prstGeom prst="rect">
                <a:avLst/>
              </a:prstGeom>
              <a:blipFill>
                <a:blip r:embed="rId8"/>
                <a:stretch>
                  <a:fillRect l="-914"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195266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2"/>
                <a:stretch>
                  <a:fillRect l="-1090" t="-1837"/>
                </a:stretch>
              </a:blipFill>
            </p:spPr>
            <p:txBody>
              <a:bodyPr/>
              <a:lstStyle/>
              <a:p>
                <a:r>
                  <a:rPr lang="en-US">
                    <a:noFill/>
                  </a:rPr>
                  <a:t> </a:t>
                </a:r>
              </a:p>
            </p:txBody>
          </p:sp>
        </mc:Fallback>
      </mc:AlternateContent>
      <p:grpSp>
        <p:nvGrpSpPr>
          <p:cNvPr id="2" name="Group 1"/>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8"/>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a:t>
            </a:r>
          </a:p>
        </p:txBody>
      </p:sp>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539430"/>
              </a:xfrm>
              <a:prstGeom prst="rect">
                <a:avLst/>
              </a:prstGeom>
              <a:blipFill>
                <a:blip r:embed="rId7"/>
                <a:stretch>
                  <a:fillRect l="-1229" t="-1897" b="-3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890954" y="5215831"/>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smtClean="0">
                            <a:latin typeface="Cambria Math" panose="02040503050406030204" pitchFamily="18" charset="0"/>
                            <a:cs typeface="Segoe UI Semilight" panose="020B0402040204020203" pitchFamily="34" charset="0"/>
                          </a:rPr>
                        </m:ctrlPr>
                      </m:sSupPr>
                      <m:e>
                        <m:r>
                          <a:rPr lang="en-US" sz="2400" i="1" dirty="0" smtClean="0">
                            <a:latin typeface="Cambria Math" panose="02040503050406030204" pitchFamily="18" charset="0"/>
                            <a:cs typeface="Segoe UI Semilight" panose="020B0402040204020203" pitchFamily="34" charset="0"/>
                          </a:rPr>
                          <m:t>𝑗</m:t>
                        </m:r>
                      </m:e>
                      <m:sup>
                        <m:r>
                          <m:rPr>
                            <m:sty m:val="p"/>
                          </m:rPr>
                          <a:rPr lang="en-US" sz="2400" i="0" dirty="0" smtClean="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890954" y="5215831"/>
                <a:ext cx="10003692" cy="1216743"/>
              </a:xfrm>
              <a:prstGeom prst="rect">
                <a:avLst/>
              </a:prstGeom>
              <a:blipFill>
                <a:blip r:embed="rId8"/>
                <a:stretch>
                  <a:fillRect l="-914" t="-3518" b="-11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8518F-61BD-4C71-AAB8-884AB4D71524}"/>
                  </a:ext>
                </a:extLst>
              </p:cNvPr>
              <p:cNvSpPr txBox="1"/>
              <p:nvPr/>
            </p:nvSpPr>
            <p:spPr>
              <a:xfrm>
                <a:off x="4759568" y="21570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3" name="TextBox 2">
                <a:extLst>
                  <a:ext uri="{FF2B5EF4-FFF2-40B4-BE49-F238E27FC236}">
                    <a16:creationId xmlns:a16="http://schemas.microsoft.com/office/drawing/2014/main" id="{8578518F-61BD-4C71-AAB8-884AB4D71524}"/>
                  </a:ext>
                </a:extLst>
              </p:cNvPr>
              <p:cNvSpPr txBox="1">
                <a:spLocks noRot="1" noChangeAspect="1" noMove="1" noResize="1" noEditPoints="1" noAdjustHandles="1" noChangeArrowheads="1" noChangeShapeType="1" noTextEdit="1"/>
              </p:cNvSpPr>
              <p:nvPr/>
            </p:nvSpPr>
            <p:spPr>
              <a:xfrm>
                <a:off x="4759568" y="2157046"/>
                <a:ext cx="7102232" cy="400110"/>
              </a:xfrm>
              <a:prstGeom prst="rect">
                <a:avLst/>
              </a:prstGeom>
              <a:blipFill>
                <a:blip r:embed="rId9"/>
                <a:stretch>
                  <a:fillRect l="-769" t="-5714" b="-21429"/>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26AE36-FEF1-4580-A100-5E0A48FC4F16}"/>
                  </a:ext>
                </a:extLst>
              </p:cNvPr>
              <p:cNvSpPr txBox="1"/>
              <p:nvPr/>
            </p:nvSpPr>
            <p:spPr>
              <a:xfrm>
                <a:off x="9245600" y="29087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7" name="TextBox 6">
                <a:extLst>
                  <a:ext uri="{FF2B5EF4-FFF2-40B4-BE49-F238E27FC236}">
                    <a16:creationId xmlns:a16="http://schemas.microsoft.com/office/drawing/2014/main" id="{3226AE36-FEF1-4580-A100-5E0A48FC4F16}"/>
                  </a:ext>
                </a:extLst>
              </p:cNvPr>
              <p:cNvSpPr txBox="1">
                <a:spLocks noRot="1" noChangeAspect="1" noMove="1" noResize="1" noEditPoints="1" noAdjustHandles="1" noChangeArrowheads="1" noChangeShapeType="1" noTextEdit="1"/>
              </p:cNvSpPr>
              <p:nvPr/>
            </p:nvSpPr>
            <p:spPr>
              <a:xfrm>
                <a:off x="9245600" y="2908760"/>
                <a:ext cx="2832100" cy="707886"/>
              </a:xfrm>
              <a:prstGeom prst="rect">
                <a:avLst/>
              </a:prstGeom>
              <a:blipFill>
                <a:blip r:embed="rId10"/>
                <a:stretch>
                  <a:fillRect l="-1919" t="-2479" r="-3625" b="-11570"/>
                </a:stretch>
              </a:blipFill>
              <a:ln w="28575">
                <a:solidFill>
                  <a:schemeClr val="accent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56721C3-2CF7-4CB8-B72E-1E84A4CB2FAE}"/>
              </a:ext>
            </a:extLst>
          </p:cNvPr>
          <p:cNvSpPr txBox="1"/>
          <p:nvPr/>
        </p:nvSpPr>
        <p:spPr>
          <a:xfrm>
            <a:off x="6229350" y="30056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68965CBE-993A-413A-9838-6C30F25F5F08}"/>
              </a:ext>
            </a:extLst>
          </p:cNvPr>
          <p:cNvSpPr txBox="1"/>
          <p:nvPr/>
        </p:nvSpPr>
        <p:spPr>
          <a:xfrm>
            <a:off x="6003193" y="445983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D77B327F-82AE-4FFB-B0FE-96C47F0325E3}"/>
              </a:ext>
            </a:extLst>
          </p:cNvPr>
          <p:cNvSpPr txBox="1"/>
          <p:nvPr/>
        </p:nvSpPr>
        <p:spPr>
          <a:xfrm>
            <a:off x="5664199" y="3816074"/>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Tree>
    <p:extLst>
      <p:ext uri="{BB962C8B-B14F-4D97-AF65-F5344CB8AC3E}">
        <p14:creationId xmlns:p14="http://schemas.microsoft.com/office/powerpoint/2010/main" val="210832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107900" cy="1143000"/>
          </a:xfrm>
        </p:spPr>
        <p:txBody>
          <a:bodyPr>
            <a:normAutofit/>
          </a:bodyPr>
          <a:lstStyle/>
          <a:p>
            <a:pPr eaLnBrk="1" hangingPunct="1"/>
            <a:r>
              <a:rPr lang="en-US" altLang="en-US" dirty="0"/>
              <a:t>What data structures should you use?</a:t>
            </a:r>
          </a:p>
        </p:txBody>
      </p:sp>
      <p:sp>
        <p:nvSpPr>
          <p:cNvPr id="16387" name="Text Box 3"/>
          <p:cNvSpPr txBox="1">
            <a:spLocks noChangeArrowheads="1"/>
          </p:cNvSpPr>
          <p:nvPr>
            <p:custDataLst>
              <p:tags r:id="rId2"/>
            </p:custDataLst>
          </p:nvPr>
        </p:nvSpPr>
        <p:spPr bwMode="auto">
          <a:xfrm>
            <a:off x="2286000" y="1156452"/>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130800"/>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130800"/>
                <a:ext cx="9924698" cy="3539430"/>
              </a:xfrm>
              <a:prstGeom prst="rect">
                <a:avLst/>
              </a:prstGeom>
              <a:blipFill>
                <a:blip r:embed="rId7"/>
                <a:stretch>
                  <a:fillRect l="-1229" t="-1721" b="-37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8518F-61BD-4C71-AAB8-884AB4D71524}"/>
                  </a:ext>
                </a:extLst>
              </p:cNvPr>
              <p:cNvSpPr txBox="1"/>
              <p:nvPr/>
            </p:nvSpPr>
            <p:spPr>
              <a:xfrm>
                <a:off x="4759568" y="1637097"/>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3" name="TextBox 2">
                <a:extLst>
                  <a:ext uri="{FF2B5EF4-FFF2-40B4-BE49-F238E27FC236}">
                    <a16:creationId xmlns:a16="http://schemas.microsoft.com/office/drawing/2014/main" id="{8578518F-61BD-4C71-AAB8-884AB4D71524}"/>
                  </a:ext>
                </a:extLst>
              </p:cNvPr>
              <p:cNvSpPr txBox="1">
                <a:spLocks noRot="1" noChangeAspect="1" noMove="1" noResize="1" noEditPoints="1" noAdjustHandles="1" noChangeArrowheads="1" noChangeShapeType="1" noTextEdit="1"/>
              </p:cNvSpPr>
              <p:nvPr/>
            </p:nvSpPr>
            <p:spPr>
              <a:xfrm>
                <a:off x="4759568" y="1637097"/>
                <a:ext cx="7102232" cy="400110"/>
              </a:xfrm>
              <a:prstGeom prst="rect">
                <a:avLst/>
              </a:prstGeom>
              <a:blipFill>
                <a:blip r:embed="rId8"/>
                <a:stretch>
                  <a:fillRect l="-769" t="-5714" b="-21429"/>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26AE36-FEF1-4580-A100-5E0A48FC4F16}"/>
                  </a:ext>
                </a:extLst>
              </p:cNvPr>
              <p:cNvSpPr txBox="1"/>
              <p:nvPr/>
            </p:nvSpPr>
            <p:spPr>
              <a:xfrm>
                <a:off x="9245600" y="2388811"/>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7" name="TextBox 6">
                <a:extLst>
                  <a:ext uri="{FF2B5EF4-FFF2-40B4-BE49-F238E27FC236}">
                    <a16:creationId xmlns:a16="http://schemas.microsoft.com/office/drawing/2014/main" id="{3226AE36-FEF1-4580-A100-5E0A48FC4F16}"/>
                  </a:ext>
                </a:extLst>
              </p:cNvPr>
              <p:cNvSpPr txBox="1">
                <a:spLocks noRot="1" noChangeAspect="1" noMove="1" noResize="1" noEditPoints="1" noAdjustHandles="1" noChangeArrowheads="1" noChangeShapeType="1" noTextEdit="1"/>
              </p:cNvSpPr>
              <p:nvPr/>
            </p:nvSpPr>
            <p:spPr>
              <a:xfrm>
                <a:off x="9245600" y="2388811"/>
                <a:ext cx="2832100" cy="707886"/>
              </a:xfrm>
              <a:prstGeom prst="rect">
                <a:avLst/>
              </a:prstGeom>
              <a:blipFill>
                <a:blip r:embed="rId9"/>
                <a:stretch>
                  <a:fillRect l="-1919" t="-3306" r="-3625" b="-11570"/>
                </a:stretch>
              </a:blipFill>
              <a:ln w="28575">
                <a:solidFill>
                  <a:schemeClr val="accent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56721C3-2CF7-4CB8-B72E-1E84A4CB2FAE}"/>
              </a:ext>
            </a:extLst>
          </p:cNvPr>
          <p:cNvSpPr txBox="1"/>
          <p:nvPr/>
        </p:nvSpPr>
        <p:spPr>
          <a:xfrm>
            <a:off x="6229350" y="2485733"/>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68965CBE-993A-413A-9838-6C30F25F5F08}"/>
              </a:ext>
            </a:extLst>
          </p:cNvPr>
          <p:cNvSpPr txBox="1"/>
          <p:nvPr/>
        </p:nvSpPr>
        <p:spPr>
          <a:xfrm>
            <a:off x="6003193" y="3939883"/>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D77B327F-82AE-4FFB-B0FE-96C47F0325E3}"/>
              </a:ext>
            </a:extLst>
          </p:cNvPr>
          <p:cNvSpPr txBox="1"/>
          <p:nvPr/>
        </p:nvSpPr>
        <p:spPr>
          <a:xfrm>
            <a:off x="5664199" y="3296125"/>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
        <p:nvSpPr>
          <p:cNvPr id="12" name="Rounded Rectangle 4">
            <a:extLst>
              <a:ext uri="{FF2B5EF4-FFF2-40B4-BE49-F238E27FC236}">
                <a16:creationId xmlns:a16="http://schemas.microsoft.com/office/drawing/2014/main" id="{E022587F-10C3-4742-BF6E-971D9DC18F1F}"/>
              </a:ext>
            </a:extLst>
          </p:cNvPr>
          <p:cNvSpPr/>
          <p:nvPr/>
        </p:nvSpPr>
        <p:spPr>
          <a:xfrm>
            <a:off x="454482" y="4635329"/>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a:t>
            </a:r>
          </a:p>
          <a:p>
            <a:pPr algn="ctr"/>
            <a:r>
              <a:rPr lang="en-US" sz="2400" dirty="0"/>
              <a:t>Go to pollev.com/</a:t>
            </a:r>
            <a:r>
              <a:rPr lang="en-US" sz="2400" dirty="0" err="1"/>
              <a:t>robbie</a:t>
            </a:r>
            <a:r>
              <a:rPr lang="en-US" sz="2400" dirty="0"/>
              <a:t> and login with your UW identity</a:t>
            </a:r>
          </a:p>
        </p:txBody>
      </p:sp>
    </p:spTree>
    <p:extLst>
      <p:ext uri="{BB962C8B-B14F-4D97-AF65-F5344CB8AC3E}">
        <p14:creationId xmlns:p14="http://schemas.microsoft.com/office/powerpoint/2010/main" val="184501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2"/>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3"/>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4"/>
                <a:stretch>
                  <a:fillRect l="-868" t="-5612" b="-10714"/>
                </a:stretch>
              </a:blipFill>
            </p:spPr>
            <p:txBody>
              <a:bodyPr/>
              <a:lstStyle/>
              <a:p>
                <a:r>
                  <a:rPr lang="en-US">
                    <a:noFill/>
                  </a:rPr>
                  <a:t> </a:t>
                </a:r>
              </a:p>
            </p:txBody>
          </p:sp>
        </mc:Fallback>
      </mc:AlternateContent>
    </p:spTree>
    <p:extLst>
      <p:ext uri="{BB962C8B-B14F-4D97-AF65-F5344CB8AC3E}">
        <p14:creationId xmlns:p14="http://schemas.microsoft.com/office/powerpoint/2010/main" val="289514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554545"/>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But </a:t>
                </a:r>
                <a:r>
                  <a:rPr lang="en-US" sz="2000" dirty="0" err="1">
                    <a:latin typeface="Segoe UI Semilight" panose="020B0402040204020203" pitchFamily="34" charset="0"/>
                    <a:cs typeface="Segoe UI Semilight" panose="020B0402040204020203" pitchFamily="34" charset="0"/>
                  </a:rPr>
                  <a:t>tl;dr</a:t>
                </a:r>
                <a:r>
                  <a:rPr lang="en-US" sz="2000" dirty="0">
                    <a:latin typeface="Segoe UI Semilight" panose="020B0402040204020203" pitchFamily="34" charset="0"/>
                    <a:cs typeface="Segoe UI Semilight" panose="020B0402040204020203" pitchFamily="34" charset="0"/>
                  </a:rPr>
                  <a:t>: You really can get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latin typeface="Segoe UI Semilight" panose="020B0402040204020203" pitchFamily="34" charset="0"/>
                    <a:cs typeface="Segoe UI Semilight" panose="020B0402040204020203" pitchFamily="34" charset="0"/>
                  </a:rPr>
                  <a:t> time!</a:t>
                </a:r>
              </a:p>
            </p:txBody>
          </p:sp>
        </mc:Choice>
        <mc:Fallback xmlns="">
          <p:sp>
            <p:nvSpPr>
              <p:cNvPr id="3" name="TextBox 2">
                <a:extLst>
                  <a:ext uri="{FF2B5EF4-FFF2-40B4-BE49-F238E27FC236}">
                    <a16:creationId xmlns:a16="http://schemas.microsoft.com/office/drawing/2014/main" id="{7315F6B5-8BE2-4CC7-81C9-60834B156EB0}"/>
                  </a:ext>
                </a:extLst>
              </p:cNvPr>
              <p:cNvSpPr txBox="1">
                <a:spLocks noRot="1" noChangeAspect="1" noMove="1" noResize="1" noEditPoints="1" noAdjustHandles="1" noChangeArrowheads="1" noChangeShapeType="1" noTextEdit="1"/>
              </p:cNvSpPr>
              <p:nvPr/>
            </p:nvSpPr>
            <p:spPr>
              <a:xfrm>
                <a:off x="8350250" y="1277943"/>
                <a:ext cx="3663950" cy="2554545"/>
              </a:xfrm>
              <a:prstGeom prst="rect">
                <a:avLst/>
              </a:prstGeom>
              <a:blipFill>
                <a:blip r:embed="rId6"/>
                <a:stretch>
                  <a:fillRect l="-1830" t="-1193" r="-832" b="-3580"/>
                </a:stretch>
              </a:blipFill>
            </p:spPr>
            <p:txBody>
              <a:bodyPr/>
              <a:lstStyle/>
              <a:p>
                <a:r>
                  <a:rPr lang="en-US">
                    <a:noFill/>
                  </a:rPr>
                  <a:t> </a:t>
                </a:r>
              </a:p>
            </p:txBody>
          </p:sp>
        </mc:Fallback>
      </mc:AlternateContent>
    </p:spTree>
    <p:extLst>
      <p:ext uri="{BB962C8B-B14F-4D97-AF65-F5344CB8AC3E}">
        <p14:creationId xmlns:p14="http://schemas.microsoft.com/office/powerpoint/2010/main" val="71940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48025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268023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175667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CC44B-236A-43D5-A0BF-423952632AB4}"/>
              </a:ext>
            </a:extLst>
          </p:cNvPr>
          <p:cNvSpPr>
            <a:spLocks noGrp="1"/>
          </p:cNvSpPr>
          <p:nvPr>
            <p:ph type="title"/>
          </p:nvPr>
        </p:nvSpPr>
        <p:spPr/>
        <p:txBody>
          <a:bodyPr/>
          <a:lstStyle/>
          <a:p>
            <a:r>
              <a:rPr lang="en-US" dirty="0"/>
              <a:t>Analyzing Gale-Shapley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DC727F-D7F8-43C3-A104-D5A8E1490C9B}"/>
                  </a:ext>
                </a:extLst>
              </p:cNvPr>
              <p:cNvSpPr txBox="1"/>
              <p:nvPr/>
            </p:nvSpPr>
            <p:spPr>
              <a:xfrm>
                <a:off x="904875" y="2133600"/>
                <a:ext cx="10763250"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Efficient?</a:t>
                </a:r>
              </a:p>
              <a:p>
                <a:r>
                  <a:rPr lang="en-US" sz="2800" dirty="0">
                    <a:latin typeface="Segoe UI Semilight" panose="020B0402040204020203" pitchFamily="34" charset="0"/>
                    <a:cs typeface="Segoe UI Semilight" panose="020B0402040204020203" pitchFamily="34" charset="0"/>
                  </a:rPr>
                  <a:t>Halts in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0"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steps. </a:t>
                </a:r>
                <a:r>
                  <a:rPr lang="en-US" sz="2800" dirty="0">
                    <a:solidFill>
                      <a:srgbClr val="00B050"/>
                    </a:solidFill>
                    <a:latin typeface="Segoe UI Semilight" panose="020B0402040204020203" pitchFamily="34" charset="0"/>
                    <a:cs typeface="Segoe UI Semilight" panose="020B0402040204020203" pitchFamily="34" charset="0"/>
                  </a:rPr>
                  <a:t>✔</a:t>
                </a:r>
              </a:p>
              <a:p>
                <a:endParaRPr lang="en-US" sz="2800" dirty="0">
                  <a:solidFill>
                    <a:srgbClr val="00B050"/>
                  </a:solidFill>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Works?</a:t>
                </a:r>
              </a:p>
              <a:p>
                <a:r>
                  <a:rPr lang="en-US" sz="2800" dirty="0">
                    <a:latin typeface="Segoe UI Semilight" panose="020B0402040204020203" pitchFamily="34" charset="0"/>
                    <a:cs typeface="Segoe UI Semilight" panose="020B0402040204020203" pitchFamily="34" charset="0"/>
                  </a:rPr>
                  <a:t>Need a matching that’s:</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Perfect </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Has no blocking pairs</a:t>
                </a:r>
              </a:p>
            </p:txBody>
          </p:sp>
        </mc:Choice>
        <mc:Fallback xmlns="">
          <p:sp>
            <p:nvSpPr>
              <p:cNvPr id="5" name="TextBox 4">
                <a:extLst>
                  <a:ext uri="{FF2B5EF4-FFF2-40B4-BE49-F238E27FC236}">
                    <a16:creationId xmlns:a16="http://schemas.microsoft.com/office/drawing/2014/main" id="{01DC727F-D7F8-43C3-A104-D5A8E1490C9B}"/>
                  </a:ext>
                </a:extLst>
              </p:cNvPr>
              <p:cNvSpPr txBox="1">
                <a:spLocks noRot="1" noChangeAspect="1" noMove="1" noResize="1" noEditPoints="1" noAdjustHandles="1" noChangeArrowheads="1" noChangeShapeType="1" noTextEdit="1"/>
              </p:cNvSpPr>
              <p:nvPr/>
            </p:nvSpPr>
            <p:spPr>
              <a:xfrm>
                <a:off x="904875" y="2133600"/>
                <a:ext cx="10763250" cy="3108543"/>
              </a:xfrm>
              <a:prstGeom prst="rect">
                <a:avLst/>
              </a:prstGeom>
              <a:blipFill>
                <a:blip r:embed="rId2"/>
                <a:stretch>
                  <a:fillRect l="-1133" t="-1961" b="-4510"/>
                </a:stretch>
              </a:blipFill>
            </p:spPr>
            <p:txBody>
              <a:bodyPr/>
              <a:lstStyle/>
              <a:p>
                <a:r>
                  <a:rPr lang="en-US">
                    <a:noFill/>
                  </a:rPr>
                  <a:t> </a:t>
                </a:r>
              </a:p>
            </p:txBody>
          </p:sp>
        </mc:Fallback>
      </mc:AlternateContent>
    </p:spTree>
    <p:extLst>
      <p:ext uri="{BB962C8B-B14F-4D97-AF65-F5344CB8AC3E}">
        <p14:creationId xmlns:p14="http://schemas.microsoft.com/office/powerpoint/2010/main" val="322916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normAutofit fontScale="90000"/>
          </a:bodyPr>
          <a:lstStyle/>
          <a:p>
            <a:pPr eaLnBrk="1" hangingPunct="1"/>
            <a:r>
              <a:rPr lang="en-US" altLang="en-US" sz="4000" dirty="0"/>
              <a:t>Claim 3: The algorithm identifies a perfect matching.</a:t>
            </a:r>
          </a:p>
        </p:txBody>
      </p:sp>
      <p:sp>
        <p:nvSpPr>
          <p:cNvPr id="18435" name="Rectangle 3"/>
          <p:cNvSpPr>
            <a:spLocks noGrp="1" noChangeArrowheads="1"/>
          </p:cNvSpPr>
          <p:nvPr>
            <p:ph idx="1"/>
            <p:custDataLst>
              <p:tags r:id="rId2"/>
            </p:custDataLst>
          </p:nvPr>
        </p:nvSpPr>
        <p:spPr/>
        <p:txBody>
          <a:bodyPr>
            <a:normAutofit/>
          </a:bodyPr>
          <a:lstStyle/>
          <a:p>
            <a:pPr eaLnBrk="1" hangingPunct="1">
              <a:lnSpc>
                <a:spcPct val="90000"/>
              </a:lnSpc>
              <a:buFontTx/>
              <a:buNone/>
              <a:defRPr/>
            </a:pPr>
            <a:r>
              <a:rPr lang="en-US" dirty="0"/>
              <a:t>Why?</a:t>
            </a:r>
          </a:p>
          <a:p>
            <a:pPr eaLnBrk="1" hangingPunct="1">
              <a:lnSpc>
                <a:spcPct val="90000"/>
              </a:lnSpc>
              <a:buFontTx/>
              <a:buNone/>
              <a:defRPr/>
            </a:pPr>
            <a:endParaRPr lang="en-US" dirty="0"/>
          </a:p>
          <a:p>
            <a:pPr eaLnBrk="1" hangingPunct="1">
              <a:lnSpc>
                <a:spcPct val="90000"/>
              </a:lnSpc>
              <a:buFontTx/>
              <a:buNone/>
              <a:defRPr/>
            </a:pPr>
            <a:r>
              <a:rPr lang="en-US" dirty="0"/>
              <a:t>We know the algorithm halts. Which means when it halts every rider is matched.</a:t>
            </a:r>
          </a:p>
          <a:p>
            <a:pPr eaLnBrk="1" hangingPunct="1">
              <a:lnSpc>
                <a:spcPct val="90000"/>
              </a:lnSpc>
              <a:buFontTx/>
              <a:buNone/>
              <a:defRPr/>
            </a:pPr>
            <a:r>
              <a:rPr lang="en-US" dirty="0"/>
              <a:t>But we have the same number of horses and riders, and we matched them one-to-one. </a:t>
            </a:r>
          </a:p>
          <a:p>
            <a:pPr eaLnBrk="1" hangingPunct="1">
              <a:lnSpc>
                <a:spcPct val="90000"/>
              </a:lnSpc>
              <a:buFontTx/>
              <a:buNone/>
              <a:defRPr/>
            </a:pPr>
            <a:endParaRPr lang="en-US" dirty="0"/>
          </a:p>
          <a:p>
            <a:pPr marL="0" indent="0">
              <a:buNone/>
              <a:defRPr/>
            </a:pPr>
            <a:r>
              <a:rPr lang="en-US" dirty="0"/>
              <a:t>Hence, the algorithm finds a perfect matching.</a:t>
            </a:r>
          </a:p>
        </p:txBody>
      </p:sp>
      <p:sp>
        <p:nvSpPr>
          <p:cNvPr id="20484" name="TextBox 3" hidden="1"/>
          <p:cNvSpPr txBox="1">
            <a:spLocks noChangeArrowheads="1"/>
          </p:cNvSpPr>
          <p:nvPr>
            <p:custDataLst>
              <p:tags r:id="rId3"/>
            </p:custDataLst>
          </p:nvPr>
        </p:nvSpPr>
        <p:spPr bwMode="auto">
          <a:xfrm>
            <a:off x="1524001" y="5657850"/>
            <a:ext cx="5635625" cy="1200150"/>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Invariant: partial matching</a:t>
            </a:r>
          </a:p>
          <a:p>
            <a:pPr eaLnBrk="1" hangingPunct="1"/>
            <a:r>
              <a:rPr lang="en-US" altLang="en-US"/>
              <a:t>What happens when some m reaches its last choice?</a:t>
            </a:r>
          </a:p>
          <a:p>
            <a:pPr eaLnBrk="1" hangingPunct="1"/>
            <a:r>
              <a:rPr lang="en-US" altLang="en-US"/>
              <a:t>	exactly n-1 w’s much be matched</a:t>
            </a:r>
          </a:p>
          <a:p>
            <a:pPr eaLnBrk="1" hangingPunct="1"/>
            <a:r>
              <a:rPr lang="en-US" altLang="en-US"/>
              <a:t>	last choice must be available </a:t>
            </a:r>
          </a:p>
        </p:txBody>
      </p:sp>
    </p:spTree>
    <p:extLst>
      <p:ext uri="{BB962C8B-B14F-4D97-AF65-F5344CB8AC3E}">
        <p14:creationId xmlns:p14="http://schemas.microsoft.com/office/powerpoint/2010/main" val="3656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4: The matching has no blocking pairs.</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custDataLst>
                  <p:tags r:id="rId2"/>
                </p:custDataLst>
              </p:nvPr>
            </p:nvSpPr>
            <p:spPr>
              <a:xfrm>
                <a:off x="950259" y="1600200"/>
                <a:ext cx="10309412" cy="4495800"/>
              </a:xfrm>
            </p:spPr>
            <p:txBody>
              <a:bodyPr>
                <a:normAutofit/>
              </a:bodyPr>
              <a:lstStyle/>
              <a:p>
                <a:pPr eaLnBrk="1" hangingPunct="1">
                  <a:buFontTx/>
                  <a:buNone/>
                </a:pPr>
                <a:r>
                  <a:rPr lang="en-US" altLang="en-US" dirty="0"/>
                  <a:t>We want to prove a negative</a:t>
                </a:r>
              </a:p>
              <a:p>
                <a:pPr eaLnBrk="1" hangingPunct="1">
                  <a:buFontTx/>
                  <a:buNone/>
                </a:pPr>
                <a:r>
                  <a:rPr lang="en-US" altLang="en-US" dirty="0"/>
                  <a:t>		there is no blocking pair.</a:t>
                </a:r>
              </a:p>
              <a:p>
                <a:pPr eaLnBrk="1" hangingPunct="1">
                  <a:buFontTx/>
                  <a:buNone/>
                </a:pPr>
                <a:r>
                  <a:rPr lang="en-US" altLang="en-US" dirty="0"/>
                  <a:t>That’s a good sign for proof by contradiction.</a:t>
                </a:r>
              </a:p>
              <a:p>
                <a:pPr eaLnBrk="1" hangingPunct="1">
                  <a:buFontTx/>
                  <a:buNone/>
                </a:pPr>
                <a:r>
                  <a:rPr lang="en-US" altLang="en-US" dirty="0"/>
                  <a:t>What’s proof by contradiction?</a:t>
                </a:r>
              </a:p>
              <a:p>
                <a:pPr eaLnBrk="1" hangingPunct="1">
                  <a:buFontTx/>
                  <a:buNone/>
                </a:pPr>
                <a:r>
                  <a:rPr lang="en-US" altLang="en-US" dirty="0"/>
                  <a:t>I want to know </a:t>
                </a:r>
                <a14:m>
                  <m:oMath xmlns:m="http://schemas.openxmlformats.org/officeDocument/2006/math">
                    <m:r>
                      <a:rPr lang="en-US" altLang="en-US" b="0" i="1" smtClean="0">
                        <a:latin typeface="Cambria Math" panose="02040503050406030204" pitchFamily="18" charset="0"/>
                      </a:rPr>
                      <m:t>𝑝</m:t>
                    </m:r>
                  </m:oMath>
                </a14:m>
                <a:r>
                  <a:rPr lang="en-US" altLang="en-US" dirty="0"/>
                  <a:t> is true.</a:t>
                </a:r>
              </a:p>
              <a:p>
                <a:pPr eaLnBrk="1" hangingPunct="1">
                  <a:buFontTx/>
                  <a:buNone/>
                </a:pPr>
                <a:r>
                  <a:rPr lang="en-US" altLang="en-US" dirty="0"/>
                  <a:t>Imagine, </a:t>
                </a:r>
                <a14:m>
                  <m:oMath xmlns:m="http://schemas.openxmlformats.org/officeDocument/2006/math">
                    <m:r>
                      <a:rPr lang="en-US" altLang="en-US" b="0" i="1" smtClean="0">
                        <a:latin typeface="Cambria Math" panose="02040503050406030204" pitchFamily="18" charset="0"/>
                      </a:rPr>
                      <m:t>𝑝</m:t>
                    </m:r>
                  </m:oMath>
                </a14:m>
                <a:r>
                  <a:rPr lang="en-US" altLang="en-US" dirty="0"/>
                  <a:t> were false. Study the world that would result.</a:t>
                </a:r>
              </a:p>
              <a:p>
                <a:pPr eaLnBrk="1" hangingPunct="1">
                  <a:buFontTx/>
                  <a:buNone/>
                </a:pPr>
                <a:r>
                  <a:rPr lang="en-US" altLang="en-US" dirty="0"/>
                  <a:t>Realize that world makes no sense (something false is true)</a:t>
                </a:r>
              </a:p>
              <a:p>
                <a:pPr eaLnBrk="1" hangingPunct="1">
                  <a:buFontTx/>
                  <a:buNone/>
                </a:pPr>
                <a:r>
                  <a:rPr lang="en-US" altLang="en-US" dirty="0"/>
                  <a:t>But the real world does make sense! So </a:t>
                </a:r>
                <a14:m>
                  <m:oMath xmlns:m="http://schemas.openxmlformats.org/officeDocument/2006/math">
                    <m:r>
                      <a:rPr lang="en-US" altLang="en-US" b="0" i="1" smtClean="0">
                        <a:latin typeface="Cambria Math" panose="02040503050406030204" pitchFamily="18" charset="0"/>
                      </a:rPr>
                      <m:t>𝑝</m:t>
                    </m:r>
                  </m:oMath>
                </a14:m>
                <a:r>
                  <a:rPr lang="en-US" altLang="en-US" dirty="0"/>
                  <a:t> must be true.</a:t>
                </a:r>
              </a:p>
            </p:txBody>
          </p:sp>
        </mc:Choice>
        <mc:Fallback xmlns="">
          <p:sp>
            <p:nvSpPr>
              <p:cNvPr id="21507" name="Rectangle 3"/>
              <p:cNvSpPr>
                <a:spLocks noGrp="1" noRot="1" noChangeAspect="1" noMove="1" noResize="1" noEditPoints="1" noAdjustHandles="1" noChangeArrowheads="1" noChangeShapeType="1" noTextEdit="1"/>
              </p:cNvSpPr>
              <p:nvPr>
                <p:ph idx="1"/>
                <p:custDataLst>
                  <p:tags r:id="rId7"/>
                </p:custDataLst>
              </p:nvPr>
            </p:nvSpPr>
            <p:spPr>
              <a:xfrm>
                <a:off x="950259" y="1600200"/>
                <a:ext cx="10309412" cy="4495800"/>
              </a:xfrm>
              <a:blipFill>
                <a:blip r:embed="rId8"/>
                <a:stretch>
                  <a:fillRect l="-1656" t="-2442" b="-1764"/>
                </a:stretch>
              </a:blipFill>
            </p:spPr>
            <p:txBody>
              <a:bodyPr/>
              <a:lstStyle/>
              <a:p>
                <a:r>
                  <a:rPr lang="en-US">
                    <a:noFill/>
                  </a:rPr>
                  <a:t> </a:t>
                </a:r>
              </a:p>
            </p:txBody>
          </p:sp>
        </mc:Fallback>
      </mc:AlternateContent>
      <p:sp>
        <p:nvSpPr>
          <p:cNvPr id="21515" name="Text Box 11"/>
          <p:cNvSpPr txBox="1">
            <a:spLocks noChangeArrowheads="1"/>
          </p:cNvSpPr>
          <p:nvPr>
            <p:custDataLst>
              <p:tags r:id="rId3"/>
            </p:custDataLst>
          </p:nvPr>
        </p:nvSpPr>
        <p:spPr bwMode="auto">
          <a:xfrm>
            <a:off x="1889126" y="4151313"/>
            <a:ext cx="420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516" name="Text Box 12" hidden="1"/>
          <p:cNvSpPr txBox="1">
            <a:spLocks noChangeArrowheads="1"/>
          </p:cNvSpPr>
          <p:nvPr>
            <p:custDataLst>
              <p:tags r:id="rId4"/>
            </p:custDataLst>
          </p:nvPr>
        </p:nvSpPr>
        <p:spPr bwMode="auto">
          <a:xfrm>
            <a:off x="1752600" y="5029200"/>
            <a:ext cx="4267200" cy="1633538"/>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t>
            </a:r>
            <a:r>
              <a:rPr lang="en-US" altLang="en-US" baseline="-25000"/>
              <a:t>1</a:t>
            </a:r>
            <a:r>
              <a:rPr lang="en-US" altLang="en-US"/>
              <a:t> proposed to w</a:t>
            </a:r>
            <a:r>
              <a:rPr lang="en-US" altLang="en-US" baseline="-25000"/>
              <a:t>2</a:t>
            </a:r>
            <a:r>
              <a:rPr lang="en-US" altLang="en-US"/>
              <a:t> before w</a:t>
            </a:r>
            <a:r>
              <a:rPr lang="en-US" altLang="en-US" baseline="-25000"/>
              <a:t>1</a:t>
            </a:r>
          </a:p>
          <a:p>
            <a:pPr eaLnBrk="1" hangingPunct="1">
              <a:spcBef>
                <a:spcPct val="50000"/>
              </a:spcBef>
            </a:pPr>
            <a:r>
              <a:rPr lang="en-US" altLang="en-US"/>
              <a:t>w</a:t>
            </a:r>
            <a:r>
              <a:rPr lang="en-US" altLang="en-US" baseline="-25000"/>
              <a:t>2</a:t>
            </a:r>
            <a:r>
              <a:rPr lang="en-US" altLang="en-US"/>
              <a:t> rejected m</a:t>
            </a:r>
            <a:r>
              <a:rPr lang="en-US" altLang="en-US" baseline="-25000"/>
              <a:t>1 </a:t>
            </a:r>
            <a:r>
              <a:rPr lang="en-US" altLang="en-US"/>
              <a:t>for m</a:t>
            </a:r>
            <a:r>
              <a:rPr lang="en-US" altLang="en-US" baseline="-25000"/>
              <a:t>3</a:t>
            </a:r>
          </a:p>
          <a:p>
            <a:pPr eaLnBrk="1" hangingPunct="1">
              <a:spcBef>
                <a:spcPct val="50000"/>
              </a:spcBef>
            </a:pPr>
            <a:r>
              <a:rPr lang="en-US" altLang="en-US"/>
              <a:t>w</a:t>
            </a:r>
            <a:r>
              <a:rPr lang="en-US" altLang="en-US" baseline="-25000"/>
              <a:t>2</a:t>
            </a:r>
            <a:r>
              <a:rPr lang="en-US" altLang="en-US"/>
              <a:t> prefers m</a:t>
            </a:r>
            <a:r>
              <a:rPr lang="en-US" altLang="en-US" baseline="-25000"/>
              <a:t>3  </a:t>
            </a:r>
            <a:r>
              <a:rPr lang="en-US" altLang="en-US"/>
              <a:t>to m</a:t>
            </a:r>
            <a:r>
              <a:rPr lang="en-US" altLang="en-US" baseline="-25000"/>
              <a:t>1</a:t>
            </a:r>
          </a:p>
          <a:p>
            <a:pPr eaLnBrk="1" hangingPunct="1">
              <a:spcBef>
                <a:spcPct val="50000"/>
              </a:spcBef>
            </a:pPr>
            <a:r>
              <a:rPr lang="en-US" altLang="en-US"/>
              <a:t>w</a:t>
            </a:r>
            <a:r>
              <a:rPr lang="en-US" altLang="en-US" baseline="-25000"/>
              <a:t>2</a:t>
            </a:r>
            <a:r>
              <a:rPr lang="en-US" altLang="en-US"/>
              <a:t> prefers m</a:t>
            </a:r>
            <a:r>
              <a:rPr lang="en-US" altLang="en-US" baseline="-25000"/>
              <a:t>2</a:t>
            </a:r>
            <a:r>
              <a:rPr lang="en-US" altLang="en-US"/>
              <a:t> to m</a:t>
            </a:r>
            <a:r>
              <a:rPr lang="en-US" altLang="en-US" baseline="-25000"/>
              <a:t>3</a:t>
            </a:r>
          </a:p>
        </p:txBody>
      </p:sp>
    </p:spTree>
    <p:extLst>
      <p:ext uri="{BB962C8B-B14F-4D97-AF65-F5344CB8AC3E}">
        <p14:creationId xmlns:p14="http://schemas.microsoft.com/office/powerpoint/2010/main" val="9004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108742"/>
            <a:ext cx="10851777" cy="1325563"/>
          </a:xfrm>
        </p:spPr>
        <p:txBody>
          <a:bodyPr>
            <a:normAutofit/>
          </a:bodyPr>
          <a:lstStyle/>
          <a:p>
            <a:pPr eaLnBrk="1" hangingPunct="1"/>
            <a:r>
              <a:rPr lang="en-US" altLang="en-US"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833"/>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spTree>
    <p:extLst>
      <p:ext uri="{BB962C8B-B14F-4D97-AF65-F5344CB8AC3E}">
        <p14:creationId xmlns:p14="http://schemas.microsoft.com/office/powerpoint/2010/main" val="11499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4: The matching has no blocking pairs.</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custDataLst>
                  <p:tags r:id="rId2"/>
                </p:custDataLst>
              </p:nvPr>
            </p:nvSpPr>
            <p:spPr>
              <a:xfrm>
                <a:off x="950259" y="1600200"/>
                <a:ext cx="10309412" cy="4495800"/>
              </a:xfrm>
            </p:spPr>
            <p:txBody>
              <a:bodyPr>
                <a:normAutofit/>
              </a:bodyPr>
              <a:lstStyle/>
              <a:p>
                <a:pPr eaLnBrk="1" hangingPunct="1">
                  <a:buFontTx/>
                  <a:buNone/>
                </a:pPr>
                <a:r>
                  <a:rPr lang="en-US" altLang="en-US" dirty="0"/>
                  <a:t>We want to prove a negative</a:t>
                </a:r>
              </a:p>
              <a:p>
                <a:pPr eaLnBrk="1" hangingPunct="1">
                  <a:buFontTx/>
                  <a:buNone/>
                </a:pPr>
                <a:r>
                  <a:rPr lang="en-US" altLang="en-US" dirty="0"/>
                  <a:t>		there is no blocking pair.</a:t>
                </a:r>
              </a:p>
              <a:p>
                <a:pPr eaLnBrk="1" hangingPunct="1">
                  <a:buFontTx/>
                  <a:buNone/>
                </a:pPr>
                <a:r>
                  <a:rPr lang="en-US" altLang="en-US" dirty="0"/>
                  <a:t>That’s a good sign for proof by contradiction.</a:t>
                </a:r>
              </a:p>
              <a:p>
                <a:pPr eaLnBrk="1" hangingPunct="1">
                  <a:buFontTx/>
                  <a:buNone/>
                </a:pPr>
                <a:r>
                  <a:rPr lang="en-US" altLang="en-US" dirty="0"/>
                  <a:t>Suppose (for contradiction) that </a:t>
                </a:r>
                <a14:m>
                  <m:oMath xmlns:m="http://schemas.openxmlformats.org/officeDocument/2006/math">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1</m:t>
                        </m:r>
                      </m:sub>
                    </m:sSub>
                    <m:r>
                      <a:rPr lang="en-US" altLang="en-US" i="1">
                        <a:latin typeface="Cambria Math" panose="02040503050406030204" pitchFamily="18" charset="0"/>
                      </a:rPr>
                      <m:t>)</m:t>
                    </m:r>
                  </m:oMath>
                </a14:m>
                <a:r>
                  <a:rPr lang="en-US" altLang="en-US" dirty="0"/>
                  <a:t> and </a:t>
                </a:r>
                <a14:m>
                  <m:oMath xmlns:m="http://schemas.openxmlformats.org/officeDocument/2006/math">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2</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r>
                      <a:rPr lang="en-US" altLang="en-US" i="1">
                        <a:latin typeface="Cambria Math" panose="02040503050406030204" pitchFamily="18" charset="0"/>
                      </a:rPr>
                      <m:t>)</m:t>
                    </m:r>
                  </m:oMath>
                </a14:m>
                <a:r>
                  <a:rPr lang="en-US" altLang="en-US" dirty="0"/>
                  <a:t> are matched, but </a:t>
                </a:r>
                <a:endParaRPr lang="en-US" altLang="en-US" i="1" dirty="0">
                  <a:latin typeface="Cambria Math" panose="02040503050406030204" pitchFamily="18" charset="0"/>
                </a:endParaRPr>
              </a:p>
              <a:p>
                <a:pPr eaLnBrk="1" hangingPunct="1">
                  <a:buFontTx/>
                  <a:buNone/>
                </a:pPr>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oMath>
                </a14:m>
                <a:r>
                  <a:rPr lang="en-US" altLang="en-US" dirty="0"/>
                  <a:t>prefers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oMath>
                </a14:m>
                <a:r>
                  <a:rPr lang="en-US" altLang="en-US" dirty="0"/>
                  <a:t> to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1</m:t>
                        </m:r>
                      </m:sub>
                    </m:sSub>
                  </m:oMath>
                </a14:m>
                <a:r>
                  <a:rPr lang="en-US" altLang="en-US" dirty="0"/>
                  <a:t> and</a:t>
                </a:r>
              </a:p>
              <a:p>
                <a:pPr eaLnBrk="1" hangingPunct="1">
                  <a:buFontTx/>
                  <a:buNone/>
                </a:pPr>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oMath>
                </a14:m>
                <a:r>
                  <a:rPr lang="en-US" altLang="en-US" dirty="0"/>
                  <a:t> prefers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oMath>
                </a14:m>
                <a:r>
                  <a:rPr lang="en-US" altLang="en-US" dirty="0"/>
                  <a:t> to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2</m:t>
                        </m:r>
                      </m:sub>
                    </m:sSub>
                  </m:oMath>
                </a14:m>
                <a:endParaRPr lang="en-US" altLang="en-US" dirty="0"/>
              </a:p>
              <a:p>
                <a:pPr eaLnBrk="1" hangingPunct="1">
                  <a:buFontTx/>
                  <a:buNone/>
                </a:pPr>
                <a:endParaRPr lang="en-US" altLang="en-US" dirty="0"/>
              </a:p>
            </p:txBody>
          </p:sp>
        </mc:Choice>
        <mc:Fallback xmlns="">
          <p:sp>
            <p:nvSpPr>
              <p:cNvPr id="21507" name="Rectangle 3"/>
              <p:cNvSpPr>
                <a:spLocks noGrp="1" noRot="1" noChangeAspect="1" noMove="1" noResize="1" noEditPoints="1" noAdjustHandles="1" noChangeArrowheads="1" noChangeShapeType="1" noTextEdit="1"/>
              </p:cNvSpPr>
              <p:nvPr>
                <p:ph idx="1"/>
                <p:custDataLst>
                  <p:tags r:id="rId7"/>
                </p:custDataLst>
              </p:nvPr>
            </p:nvSpPr>
            <p:spPr>
              <a:xfrm>
                <a:off x="950259" y="1600200"/>
                <a:ext cx="10309412" cy="4495800"/>
              </a:xfrm>
              <a:blipFill>
                <a:blip r:embed="rId8"/>
                <a:stretch>
                  <a:fillRect l="-1242" t="-2307"/>
                </a:stretch>
              </a:blipFill>
            </p:spPr>
            <p:txBody>
              <a:bodyPr/>
              <a:lstStyle/>
              <a:p>
                <a:r>
                  <a:rPr lang="en-US">
                    <a:noFill/>
                  </a:rPr>
                  <a:t> </a:t>
                </a:r>
              </a:p>
            </p:txBody>
          </p:sp>
        </mc:Fallback>
      </mc:AlternateContent>
      <p:sp>
        <p:nvSpPr>
          <p:cNvPr id="21515" name="Text Box 11"/>
          <p:cNvSpPr txBox="1">
            <a:spLocks noChangeArrowheads="1"/>
          </p:cNvSpPr>
          <p:nvPr>
            <p:custDataLst>
              <p:tags r:id="rId3"/>
            </p:custDataLst>
          </p:nvPr>
        </p:nvSpPr>
        <p:spPr bwMode="auto">
          <a:xfrm>
            <a:off x="1889126" y="4151313"/>
            <a:ext cx="420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516" name="Text Box 12" hidden="1"/>
          <p:cNvSpPr txBox="1">
            <a:spLocks noChangeArrowheads="1"/>
          </p:cNvSpPr>
          <p:nvPr>
            <p:custDataLst>
              <p:tags r:id="rId4"/>
            </p:custDataLst>
          </p:nvPr>
        </p:nvSpPr>
        <p:spPr bwMode="auto">
          <a:xfrm>
            <a:off x="1752600" y="5029200"/>
            <a:ext cx="4267200" cy="1633538"/>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t>
            </a:r>
            <a:r>
              <a:rPr lang="en-US" altLang="en-US" baseline="-25000"/>
              <a:t>1</a:t>
            </a:r>
            <a:r>
              <a:rPr lang="en-US" altLang="en-US"/>
              <a:t> proposed to w</a:t>
            </a:r>
            <a:r>
              <a:rPr lang="en-US" altLang="en-US" baseline="-25000"/>
              <a:t>2</a:t>
            </a:r>
            <a:r>
              <a:rPr lang="en-US" altLang="en-US"/>
              <a:t> before w</a:t>
            </a:r>
            <a:r>
              <a:rPr lang="en-US" altLang="en-US" baseline="-25000"/>
              <a:t>1</a:t>
            </a:r>
          </a:p>
          <a:p>
            <a:pPr eaLnBrk="1" hangingPunct="1">
              <a:spcBef>
                <a:spcPct val="50000"/>
              </a:spcBef>
            </a:pPr>
            <a:r>
              <a:rPr lang="en-US" altLang="en-US"/>
              <a:t>w</a:t>
            </a:r>
            <a:r>
              <a:rPr lang="en-US" altLang="en-US" baseline="-25000"/>
              <a:t>2</a:t>
            </a:r>
            <a:r>
              <a:rPr lang="en-US" altLang="en-US"/>
              <a:t> rejected m</a:t>
            </a:r>
            <a:r>
              <a:rPr lang="en-US" altLang="en-US" baseline="-25000"/>
              <a:t>1 </a:t>
            </a:r>
            <a:r>
              <a:rPr lang="en-US" altLang="en-US"/>
              <a:t>for m</a:t>
            </a:r>
            <a:r>
              <a:rPr lang="en-US" altLang="en-US" baseline="-25000"/>
              <a:t>3</a:t>
            </a:r>
          </a:p>
          <a:p>
            <a:pPr eaLnBrk="1" hangingPunct="1">
              <a:spcBef>
                <a:spcPct val="50000"/>
              </a:spcBef>
            </a:pPr>
            <a:r>
              <a:rPr lang="en-US" altLang="en-US"/>
              <a:t>w</a:t>
            </a:r>
            <a:r>
              <a:rPr lang="en-US" altLang="en-US" baseline="-25000"/>
              <a:t>2</a:t>
            </a:r>
            <a:r>
              <a:rPr lang="en-US" altLang="en-US"/>
              <a:t> prefers m</a:t>
            </a:r>
            <a:r>
              <a:rPr lang="en-US" altLang="en-US" baseline="-25000"/>
              <a:t>3  </a:t>
            </a:r>
            <a:r>
              <a:rPr lang="en-US" altLang="en-US"/>
              <a:t>to m</a:t>
            </a:r>
            <a:r>
              <a:rPr lang="en-US" altLang="en-US" baseline="-25000"/>
              <a:t>1</a:t>
            </a:r>
          </a:p>
          <a:p>
            <a:pPr eaLnBrk="1" hangingPunct="1">
              <a:spcBef>
                <a:spcPct val="50000"/>
              </a:spcBef>
            </a:pPr>
            <a:r>
              <a:rPr lang="en-US" altLang="en-US"/>
              <a:t>w</a:t>
            </a:r>
            <a:r>
              <a:rPr lang="en-US" altLang="en-US" baseline="-25000"/>
              <a:t>2</a:t>
            </a:r>
            <a:r>
              <a:rPr lang="en-US" altLang="en-US"/>
              <a:t> prefers m</a:t>
            </a:r>
            <a:r>
              <a:rPr lang="en-US" altLang="en-US" baseline="-25000"/>
              <a:t>2</a:t>
            </a:r>
            <a:r>
              <a:rPr lang="en-US" altLang="en-US"/>
              <a:t> to m</a:t>
            </a:r>
            <a:r>
              <a:rPr lang="en-US" altLang="en-US" baseline="-25000"/>
              <a:t>3</a:t>
            </a:r>
          </a:p>
        </p:txBody>
      </p:sp>
      <p:sp>
        <p:nvSpPr>
          <p:cNvPr id="6" name="Oval 5"/>
          <p:cNvSpPr/>
          <p:nvPr/>
        </p:nvSpPr>
        <p:spPr>
          <a:xfrm>
            <a:off x="7801685" y="44732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801685" y="550759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p:cNvCxnSpPr>
            <a:stCxn id="6" idx="6"/>
          </p:cNvCxnSpPr>
          <p:nvPr/>
        </p:nvCxnSpPr>
        <p:spPr>
          <a:xfrm flipV="1">
            <a:off x="8255698" y="4691826"/>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219028" y="44732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9219028" y="55051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9189849" y="446030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189849" y="4460302"/>
                <a:ext cx="454013" cy="461665"/>
              </a:xfrm>
              <a:prstGeom prst="rect">
                <a:avLst/>
              </a:prstGeom>
              <a:blipFill>
                <a:blip r:embed="rId9"/>
                <a:stretch>
                  <a:fillRect l="-4054" r="-135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1101" y="442097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751101" y="4420970"/>
                <a:ext cx="454013" cy="461665"/>
              </a:xfrm>
              <a:prstGeom prst="rect">
                <a:avLst/>
              </a:prstGeom>
              <a:blipFill>
                <a:blip r:embed="rId10"/>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51101" y="546792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51101" y="5467925"/>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160669" y="546792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160669" y="5467925"/>
                <a:ext cx="454013" cy="461665"/>
              </a:xfrm>
              <a:prstGeom prst="rect">
                <a:avLst/>
              </a:prstGeom>
              <a:blipFill>
                <a:blip r:embed="rId12"/>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837195" y="44945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837195" y="4494575"/>
                <a:ext cx="950414" cy="461665"/>
              </a:xfrm>
              <a:prstGeom prst="rect">
                <a:avLst/>
              </a:prstGeom>
              <a:blipFill>
                <a:blip r:embed="rId13"/>
                <a:stretch>
                  <a:fillRect r="-78065"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680817" y="5467925"/>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m:t>
                          </m:r>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 </m:t>
                          </m:r>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9680817" y="5467925"/>
                <a:ext cx="1364886" cy="461665"/>
              </a:xfrm>
              <a:prstGeom prst="rect">
                <a:avLst/>
              </a:prstGeom>
              <a:blipFill>
                <a:blip r:embed="rId14"/>
                <a:stretch>
                  <a:fillRect r="-16071"/>
                </a:stretch>
              </a:blipFill>
            </p:spPr>
            <p:txBody>
              <a:bodyPr/>
              <a:lstStyle/>
              <a:p>
                <a:r>
                  <a:rPr lang="en-US">
                    <a:noFill/>
                  </a:rPr>
                  <a:t> </a:t>
                </a:r>
              </a:p>
            </p:txBody>
          </p:sp>
        </mc:Fallback>
      </mc:AlternateContent>
      <p:cxnSp>
        <p:nvCxnSpPr>
          <p:cNvPr id="17" name="Straight Connector 16"/>
          <p:cNvCxnSpPr/>
          <p:nvPr/>
        </p:nvCxnSpPr>
        <p:spPr>
          <a:xfrm flipV="1">
            <a:off x="8255697" y="5735381"/>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14058" y="4762903"/>
            <a:ext cx="934151" cy="10007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Claim 4: The matching has no blocking pairs.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0635" y="2812788"/>
                <a:ext cx="10954871" cy="3863616"/>
              </a:xfrm>
            </p:spPr>
            <p:txBody>
              <a:bodyPr>
                <a:normAutofit/>
              </a:bodyPr>
              <a:lstStyle/>
              <a:p>
                <a:r>
                  <a:rPr lang="en-US" dirty="0"/>
                  <a:t>How did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 end up matched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oMath>
                </a14:m>
                <a:r>
                  <a:rPr lang="en-US" dirty="0"/>
                  <a:t>?</a:t>
                </a:r>
              </a:p>
              <a:p>
                <a:r>
                  <a:rPr lang="en-US" dirty="0"/>
                  <a:t>He must have proposed to and been rejected by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a:t>
                </a:r>
                <a:r>
                  <a:rPr lang="en-US" dirty="0">
                    <a:solidFill>
                      <a:schemeClr val="accent1"/>
                    </a:solidFill>
                  </a:rPr>
                  <a:t>Observation A</a:t>
                </a:r>
                <a:r>
                  <a:rPr lang="en-US" dirty="0"/>
                  <a:t>).</a:t>
                </a:r>
              </a:p>
              <a:p>
                <a:r>
                  <a:rPr lang="en-US" dirty="0"/>
                  <a:t>Why did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reject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 It got a better offer from some </a:t>
                </a:r>
                <a14:m>
                  <m:oMath xmlns:m="http://schemas.openxmlformats.org/officeDocument/2006/math">
                    <m:r>
                      <m:rPr>
                        <m:sty m:val="p"/>
                      </m:rPr>
                      <a:rPr lang="en-US" b="0" i="0" smtClean="0">
                        <a:latin typeface="Cambria Math" panose="02040503050406030204" pitchFamily="18" charset="0"/>
                      </a:rPr>
                      <m:t>r</m:t>
                    </m:r>
                    <m:r>
                      <a:rPr lang="en-US" i="1">
                        <a:latin typeface="Cambria Math" panose="02040503050406030204" pitchFamily="18" charset="0"/>
                      </a:rPr>
                      <m:t>′</m:t>
                    </m:r>
                  </m:oMath>
                </a14:m>
                <a:r>
                  <a:rPr lang="en-US" dirty="0"/>
                  <a:t>.</a:t>
                </a:r>
              </a:p>
              <a:p>
                <a:r>
                  <a:rPr lang="en-US" dirty="0"/>
                  <a:t>If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ever changed matches after that, the match was only better for it, (</a:t>
                </a:r>
                <a:r>
                  <a:rPr lang="en-US" dirty="0">
                    <a:solidFill>
                      <a:schemeClr val="accent1"/>
                    </a:solidFill>
                  </a:rPr>
                  <a:t>Observation C</a:t>
                </a:r>
                <a:r>
                  <a:rPr lang="en-US" dirty="0"/>
                  <a:t>) so it must prefer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2</m:t>
                        </m:r>
                      </m:sub>
                    </m:sSub>
                  </m:oMath>
                </a14:m>
                <a:r>
                  <a:rPr lang="en-US" dirty="0"/>
                  <a:t> (its final match)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a:t>
                </a:r>
              </a:p>
              <a:p>
                <a:r>
                  <a:rPr lang="en-US" dirty="0"/>
                  <a:t>A contradiction!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0635" y="2812788"/>
                <a:ext cx="10954871" cy="3863616"/>
              </a:xfrm>
              <a:blipFill>
                <a:blip r:embed="rId2"/>
                <a:stretch>
                  <a:fillRect l="-723" t="-2681" r="-1669"/>
                </a:stretch>
              </a:blipFill>
            </p:spPr>
            <p:txBody>
              <a:bodyPr/>
              <a:lstStyle/>
              <a:p>
                <a:r>
                  <a:rPr lang="en-US">
                    <a:noFill/>
                  </a:rPr>
                  <a:t> </a:t>
                </a:r>
              </a:p>
            </p:txBody>
          </p:sp>
        </mc:Fallback>
      </mc:AlternateContent>
      <p:sp>
        <p:nvSpPr>
          <p:cNvPr id="4" name="Oval 3"/>
          <p:cNvSpPr/>
          <p:nvPr/>
        </p:nvSpPr>
        <p:spPr>
          <a:xfrm>
            <a:off x="5318059" y="11926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5318059" y="222700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p:cNvCxnSpPr>
            <a:stCxn id="4" idx="6"/>
          </p:cNvCxnSpPr>
          <p:nvPr/>
        </p:nvCxnSpPr>
        <p:spPr>
          <a:xfrm flipV="1">
            <a:off x="5772072" y="1411238"/>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735402" y="11926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6735402" y="22245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TextBox 9"/>
              <p:cNvSpPr txBox="1"/>
              <p:nvPr/>
            </p:nvSpPr>
            <p:spPr>
              <a:xfrm>
                <a:off x="6706223" y="117971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706223" y="1179714"/>
                <a:ext cx="454013" cy="461665"/>
              </a:xfrm>
              <a:prstGeom prst="rect">
                <a:avLst/>
              </a:prstGeom>
              <a:blipFill>
                <a:blip r:embed="rId3"/>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67475" y="11403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67475" y="114038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267475" y="218733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67475" y="2187337"/>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77043" y="218733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677043" y="2187337"/>
                <a:ext cx="454013" cy="461665"/>
              </a:xfrm>
              <a:prstGeom prst="rect">
                <a:avLst/>
              </a:prstGeom>
              <a:blipFill>
                <a:blip r:embed="rId6"/>
                <a:stretch>
                  <a:fillRect l="-4000"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53569" y="121398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353569" y="1213987"/>
                <a:ext cx="950414" cy="461665"/>
              </a:xfrm>
              <a:prstGeom prst="rect">
                <a:avLst/>
              </a:prstGeom>
              <a:blipFill>
                <a:blip r:embed="rId7"/>
                <a:stretch>
                  <a:fillRect r="-77564"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97191" y="218733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m:t>
                          </m:r>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 </m:t>
                          </m:r>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97191" y="2187337"/>
                <a:ext cx="1364886" cy="461665"/>
              </a:xfrm>
              <a:prstGeom prst="rect">
                <a:avLst/>
              </a:prstGeom>
              <a:blipFill>
                <a:blip r:embed="rId8"/>
                <a:stretch>
                  <a:fillRect r="-15625"/>
                </a:stretch>
              </a:blipFill>
            </p:spPr>
            <p:txBody>
              <a:bodyPr/>
              <a:lstStyle/>
              <a:p>
                <a:r>
                  <a:rPr lang="en-US">
                    <a:noFill/>
                  </a:rPr>
                  <a:t> </a:t>
                </a:r>
              </a:p>
            </p:txBody>
          </p:sp>
        </mc:Fallback>
      </mc:AlternateContent>
      <p:cxnSp>
        <p:nvCxnSpPr>
          <p:cNvPr id="18" name="Straight Connector 17"/>
          <p:cNvCxnSpPr/>
          <p:nvPr/>
        </p:nvCxnSpPr>
        <p:spPr>
          <a:xfrm flipV="1">
            <a:off x="5772071" y="245479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30432" y="1482315"/>
            <a:ext cx="934151" cy="10007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r>
              <a:rPr lang="en-US" altLang="en-US"/>
              <a:t>Result</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custDataLst>
                  <p:tags r:id="rId2"/>
                </p:custDataLst>
              </p:nvPr>
            </p:nvSpPr>
            <p:spPr/>
            <p:txBody>
              <a:bodyPr>
                <a:normAutofit/>
              </a:bodyPr>
              <a:lstStyle/>
              <a:p>
                <a:pPr eaLnBrk="1" hangingPunct="1"/>
                <a:r>
                  <a:rPr lang="en-US" altLang="en-US" dirty="0"/>
                  <a:t>Simple, </a:t>
                </a:r>
                <a14:m>
                  <m:oMath xmlns:m="http://schemas.openxmlformats.org/officeDocument/2006/math">
                    <m:r>
                      <a:rPr lang="en-US" altLang="en-US" i="1" dirty="0">
                        <a:latin typeface="Cambria Math" panose="02040503050406030204" pitchFamily="18" charset="0"/>
                      </a:rPr>
                      <m:t>𝑂</m:t>
                    </m:r>
                    <m:r>
                      <a:rPr lang="en-US" altLang="en-US" i="1" dirty="0">
                        <a:latin typeface="Cambria Math" panose="02040503050406030204" pitchFamily="18" charset="0"/>
                      </a:rPr>
                      <m:t>(</m:t>
                    </m:r>
                    <m:r>
                      <a:rPr lang="en-US" altLang="en-US" i="1" dirty="0">
                        <a:latin typeface="Cambria Math" panose="02040503050406030204" pitchFamily="18" charset="0"/>
                      </a:rPr>
                      <m:t>𝑛</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oMath>
                </a14:m>
                <a:r>
                  <a:rPr lang="en-US" altLang="en-US" dirty="0"/>
                  <a:t> algorithm to compute a stable matching</a:t>
                </a:r>
              </a:p>
              <a:p>
                <a:pPr eaLnBrk="1" hangingPunct="1"/>
                <a:r>
                  <a:rPr lang="en-US" altLang="en-US" dirty="0"/>
                  <a:t>Corollary</a:t>
                </a:r>
              </a:p>
              <a:p>
                <a:pPr lvl="1" eaLnBrk="1" hangingPunct="1"/>
                <a:r>
                  <a:rPr lang="en-US" altLang="en-US" sz="2800" dirty="0"/>
                  <a:t>A stable matching always exists.</a:t>
                </a:r>
              </a:p>
              <a:p>
                <a:r>
                  <a:rPr lang="en-US" altLang="en-US" sz="3100" dirty="0"/>
                  <a:t>The corollary isn’t obvious!</a:t>
                </a:r>
              </a:p>
              <a:p>
                <a:r>
                  <a:rPr lang="en-US" altLang="en-US" sz="3100" dirty="0"/>
                  <a:t>The “stable roommates problem” doesn’t always have a solution:</a:t>
                </a:r>
              </a:p>
              <a:p>
                <a:pPr lvl="1"/>
                <a14:m>
                  <m:oMath xmlns:m="http://schemas.openxmlformats.org/officeDocument/2006/math">
                    <m:r>
                      <a:rPr lang="en-US" altLang="en-US" sz="2800" i="1" dirty="0">
                        <a:latin typeface="Cambria Math" panose="02040503050406030204" pitchFamily="18" charset="0"/>
                      </a:rPr>
                      <m:t>2</m:t>
                    </m:r>
                    <m:r>
                      <a:rPr lang="en-US" altLang="en-US" sz="2800" i="1" dirty="0">
                        <a:latin typeface="Cambria Math" panose="02040503050406030204" pitchFamily="18" charset="0"/>
                      </a:rPr>
                      <m:t>𝑛</m:t>
                    </m:r>
                    <m:r>
                      <a:rPr lang="en-US" altLang="en-US" sz="2800" i="1" dirty="0">
                        <a:latin typeface="Cambria Math" panose="02040503050406030204" pitchFamily="18" charset="0"/>
                      </a:rPr>
                      <m:t> </m:t>
                    </m:r>
                  </m:oMath>
                </a14:m>
                <a:r>
                  <a:rPr lang="en-US" altLang="en-US" sz="2800" dirty="0"/>
                  <a:t>people, rank the other </a:t>
                </a:r>
                <a14:m>
                  <m:oMath xmlns:m="http://schemas.openxmlformats.org/officeDocument/2006/math">
                    <m:r>
                      <a:rPr lang="en-US" altLang="en-US" sz="2800" i="1">
                        <a:latin typeface="Cambria Math" panose="02040503050406030204" pitchFamily="18" charset="0"/>
                      </a:rPr>
                      <m:t>2</m:t>
                    </m:r>
                    <m:r>
                      <a:rPr lang="en-US" altLang="en-US" sz="2800" i="1">
                        <a:latin typeface="Cambria Math" panose="02040503050406030204" pitchFamily="18" charset="0"/>
                      </a:rPr>
                      <m:t>𝑛</m:t>
                    </m:r>
                    <m:r>
                      <a:rPr lang="en-US" altLang="en-US" sz="2800" i="1">
                        <a:latin typeface="Cambria Math" panose="02040503050406030204" pitchFamily="18" charset="0"/>
                      </a:rPr>
                      <m:t>−1</m:t>
                    </m:r>
                  </m:oMath>
                </a14:m>
                <a:endParaRPr lang="en-US" altLang="en-US" sz="2800" dirty="0"/>
              </a:p>
              <a:p>
                <a:pPr lvl="1"/>
                <a:r>
                  <a:rPr lang="en-US" altLang="en-US" sz="2800" dirty="0"/>
                  <a:t>Goal is to pair them without any blocking pairs.  </a:t>
                </a:r>
              </a:p>
            </p:txBody>
          </p:sp>
        </mc:Choice>
        <mc:Fallback xmlns="">
          <p:sp>
            <p:nvSpPr>
              <p:cNvPr id="22531" name="Rectangle 3"/>
              <p:cNvSpPr>
                <a:spLocks noGrp="1" noRot="1" noChangeAspect="1" noMove="1" noResize="1" noEditPoints="1" noAdjustHandles="1" noChangeArrowheads="1" noChangeShapeType="1" noTextEdit="1"/>
              </p:cNvSpPr>
              <p:nvPr>
                <p:ph idx="1"/>
                <p:custDataLst>
                  <p:tags r:id="rId5"/>
                </p:custDataLst>
              </p:nvPr>
            </p:nvSpPr>
            <p:spPr>
              <a:blipFill>
                <a:blip r:embed="rId6"/>
                <a:stretch>
                  <a:fillRect l="-1275" t="-2241"/>
                </a:stretch>
              </a:blipFill>
            </p:spPr>
            <p:txBody>
              <a:bodyPr/>
              <a:lstStyle/>
              <a:p>
                <a:r>
                  <a:rPr lang="en-US">
                    <a:noFill/>
                  </a:rPr>
                  <a:t> </a:t>
                </a:r>
              </a:p>
            </p:txBody>
          </p:sp>
        </mc:Fallback>
      </mc:AlternateContent>
    </p:spTree>
    <p:extLst>
      <p:ext uri="{BB962C8B-B14F-4D97-AF65-F5344CB8AC3E}">
        <p14:creationId xmlns:p14="http://schemas.microsoft.com/office/powerpoint/2010/main" val="13603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83073"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683073" y="2929981"/>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p:cNvCxnSpPr>
            <a:stCxn id="13" idx="3"/>
            <a:endCxn id="11" idx="2"/>
          </p:cNvCxnSpPr>
          <p:nvPr/>
        </p:nvCxnSpPr>
        <p:spPr>
          <a:xfrm>
            <a:off x="3086502" y="2087065"/>
            <a:ext cx="1013914" cy="1070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6"/>
            <a:endCxn id="10" idx="2"/>
          </p:cNvCxnSpPr>
          <p:nvPr/>
        </p:nvCxnSpPr>
        <p:spPr>
          <a:xfrm flipV="1">
            <a:off x="3144862" y="2125744"/>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00416"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00416" y="29275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 name="TextBox 11"/>
              <p:cNvSpPr txBox="1"/>
              <p:nvPr/>
            </p:nvSpPr>
            <p:spPr>
              <a:xfrm>
                <a:off x="4071237" y="188268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1237" y="1882689"/>
                <a:ext cx="454013" cy="461665"/>
              </a:xfrm>
              <a:prstGeom prst="rect">
                <a:avLst/>
              </a:prstGeom>
              <a:blipFill>
                <a:blip r:embed="rId2"/>
                <a:stretch>
                  <a:fillRect l="-4054"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32490" y="185623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32490" y="1856232"/>
                <a:ext cx="454013"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32489"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32489" y="289031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42057"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42057" y="2890312"/>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49939" y="191320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49939" y="1913204"/>
                <a:ext cx="950414" cy="461665"/>
              </a:xfrm>
              <a:prstGeom prst="rect">
                <a:avLst/>
              </a:prstGeom>
              <a:blipFill>
                <a:blip r:embed="rId6"/>
                <a:stretch>
                  <a:fillRect l="-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02707" y="188952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02707" y="1889528"/>
                <a:ext cx="136488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49939" y="292612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9939" y="2926120"/>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402707" y="2890312"/>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02707" y="2890312"/>
                <a:ext cx="1364886" cy="461665"/>
              </a:xfrm>
              <a:prstGeom prst="rect">
                <a:avLst/>
              </a:prstGeom>
              <a:blipFill>
                <a:blip r:embed="rId9"/>
                <a:stretch>
                  <a:fillRect b="-1316"/>
                </a:stretch>
              </a:blipFill>
            </p:spPr>
            <p:txBody>
              <a:bodyPr/>
              <a:lstStyle/>
              <a:p>
                <a:r>
                  <a:rPr lang="en-US">
                    <a:noFill/>
                  </a:rPr>
                  <a:t> </a:t>
                </a:r>
              </a:p>
            </p:txBody>
          </p:sp>
        </mc:Fallback>
      </mc:AlternateContent>
      <p:sp>
        <p:nvSpPr>
          <p:cNvPr id="23" name="Oval 22"/>
          <p:cNvSpPr/>
          <p:nvPr/>
        </p:nvSpPr>
        <p:spPr>
          <a:xfrm>
            <a:off x="7047709"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7047709" y="2976152"/>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a:stCxn id="23" idx="6"/>
          </p:cNvCxnSpPr>
          <p:nvPr/>
        </p:nvCxnSpPr>
        <p:spPr>
          <a:xfrm flipV="1">
            <a:off x="7501722" y="216038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27" idx="2"/>
          </p:cNvCxnSpPr>
          <p:nvPr/>
        </p:nvCxnSpPr>
        <p:spPr>
          <a:xfrm flipV="1">
            <a:off x="7509498" y="2171915"/>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465052"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8465052" y="29736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9" name="TextBox 28"/>
              <p:cNvSpPr txBox="1"/>
              <p:nvPr/>
            </p:nvSpPr>
            <p:spPr>
              <a:xfrm>
                <a:off x="8435873" y="192886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435873" y="1928860"/>
                <a:ext cx="454013" cy="461665"/>
              </a:xfrm>
              <a:prstGeom prst="rect">
                <a:avLst/>
              </a:prstGeom>
              <a:blipFill>
                <a:blip r:embed="rId10"/>
                <a:stretch>
                  <a:fillRect l="-4054" r="-13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97125" y="188952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97125" y="1889528"/>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97125"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997125" y="2936483"/>
                <a:ext cx="454013" cy="461665"/>
              </a:xfrm>
              <a:prstGeom prst="rect">
                <a:avLst/>
              </a:prstGeom>
              <a:blipFill>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406693"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406693" y="2936483"/>
                <a:ext cx="454013" cy="461665"/>
              </a:xfrm>
              <a:prstGeom prst="rect">
                <a:avLst/>
              </a:prstGeom>
              <a:blipFill>
                <a:blip r:embed="rId13"/>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4575" y="19593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4575" y="1959375"/>
                <a:ext cx="950414" cy="461665"/>
              </a:xfrm>
              <a:prstGeom prst="rect">
                <a:avLst/>
              </a:prstGeom>
              <a:blipFill>
                <a:blip r:embed="rId14"/>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67343" y="193569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67343" y="1935699"/>
                <a:ext cx="1364886" cy="461665"/>
              </a:xfrm>
              <a:prstGeom prst="rect">
                <a:avLst/>
              </a:prstGeom>
              <a:blipFill>
                <a:blip r:embed="rId1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14575" y="2972291"/>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014575" y="2972291"/>
                <a:ext cx="950414" cy="461665"/>
              </a:xfrm>
              <a:prstGeom prst="rect">
                <a:avLst/>
              </a:prstGeom>
              <a:blipFill>
                <a:blip r:embed="rId16"/>
                <a:stretch>
                  <a:fillRect l="-192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67343" y="2936483"/>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767343" y="2936483"/>
                <a:ext cx="1364886" cy="461665"/>
              </a:xfrm>
              <a:prstGeom prst="rect">
                <a:avLst/>
              </a:prstGeom>
              <a:blipFill>
                <a:blip r:embed="rId17"/>
                <a:stretch>
                  <a:fillRect b="-1333"/>
                </a:stretch>
              </a:blipFill>
            </p:spPr>
            <p:txBody>
              <a:bodyPr/>
              <a:lstStyle/>
              <a:p>
                <a:r>
                  <a:rPr lang="en-US">
                    <a:noFill/>
                  </a:rPr>
                  <a:t> </a:t>
                </a:r>
              </a:p>
            </p:txBody>
          </p:sp>
        </mc:Fallback>
      </mc:AlternateContent>
      <p:sp>
        <p:nvSpPr>
          <p:cNvPr id="43" name="Oval 42"/>
          <p:cNvSpPr/>
          <p:nvPr/>
        </p:nvSpPr>
        <p:spPr>
          <a:xfrm>
            <a:off x="3465061"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465061" y="5121718"/>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4882404"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882404" y="511923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9" name="TextBox 48"/>
              <p:cNvSpPr txBox="1"/>
              <p:nvPr/>
            </p:nvSpPr>
            <p:spPr>
              <a:xfrm>
                <a:off x="4853225" y="426180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853225" y="4261801"/>
                <a:ext cx="454013" cy="461665"/>
              </a:xfrm>
              <a:prstGeom prst="rect">
                <a:avLst/>
              </a:prstGeom>
              <a:blipFill>
                <a:blip r:embed="rId18"/>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414478" y="423534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14478" y="4235344"/>
                <a:ext cx="4540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14477"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14477" y="5082049"/>
                <a:ext cx="454013" cy="461665"/>
              </a:xfrm>
              <a:prstGeom prst="rect">
                <a:avLst/>
              </a:prstGeom>
              <a:blipFill>
                <a:blip r:embed="rId2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24045"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824045" y="5082049"/>
                <a:ext cx="454013" cy="461665"/>
              </a:xfrm>
              <a:prstGeom prst="rect">
                <a:avLst/>
              </a:prstGeom>
              <a:blipFill>
                <a:blip r:embed="rId21"/>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909080" y="4262180"/>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909080" y="4262180"/>
                <a:ext cx="950414" cy="477888"/>
              </a:xfrm>
              <a:prstGeom prst="rect">
                <a:avLst/>
              </a:prstGeom>
              <a:blipFill>
                <a:blip r:embed="rId22"/>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65596" y="4258898"/>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65596" y="4258898"/>
                <a:ext cx="1690794" cy="461665"/>
              </a:xfrm>
              <a:prstGeom prst="rect">
                <a:avLst/>
              </a:prstGeom>
              <a:blipFill>
                <a:blip r:embed="rId2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910722" y="509688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910722" y="5096884"/>
                <a:ext cx="950414" cy="461665"/>
              </a:xfrm>
              <a:prstGeom prst="rect">
                <a:avLst/>
              </a:prstGeom>
              <a:blipFill>
                <a:blip r:embed="rId24"/>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94776" y="511193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94776" y="5111938"/>
                <a:ext cx="1364886" cy="461665"/>
              </a:xfrm>
              <a:prstGeom prst="rect">
                <a:avLst/>
              </a:prstGeom>
              <a:blipFill>
                <a:blip r:embed="rId25"/>
                <a:stretch>
                  <a:fillRect b="-1333"/>
                </a:stretch>
              </a:blipFill>
            </p:spPr>
            <p:txBody>
              <a:bodyPr/>
              <a:lstStyle/>
              <a:p>
                <a:r>
                  <a:rPr lang="en-US">
                    <a:noFill/>
                  </a:rPr>
                  <a:t> </a:t>
                </a:r>
              </a:p>
            </p:txBody>
          </p:sp>
        </mc:Fallback>
      </mc:AlternateContent>
      <p:sp>
        <p:nvSpPr>
          <p:cNvPr id="57" name="Oval 56"/>
          <p:cNvSpPr/>
          <p:nvPr/>
        </p:nvSpPr>
        <p:spPr>
          <a:xfrm>
            <a:off x="3465061"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4882404"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9" name="TextBox 58"/>
              <p:cNvSpPr txBox="1"/>
              <p:nvPr/>
            </p:nvSpPr>
            <p:spPr>
              <a:xfrm>
                <a:off x="4853225" y="588474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853225" y="5884748"/>
                <a:ext cx="454013" cy="461665"/>
              </a:xfrm>
              <a:prstGeom prst="rect">
                <a:avLst/>
              </a:prstGeom>
              <a:blipFill>
                <a:blip r:embed="rId26"/>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14478" y="585829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14478" y="5858291"/>
                <a:ext cx="454013" cy="461665"/>
              </a:xfrm>
              <a:prstGeom prst="rect">
                <a:avLst/>
              </a:prstGeom>
              <a:blipFill>
                <a:blip r:embed="rId2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54093" y="585829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954093" y="5858290"/>
                <a:ext cx="950414" cy="461665"/>
              </a:xfrm>
              <a:prstGeom prst="rect">
                <a:avLst/>
              </a:prstGeom>
              <a:blipFill>
                <a:blip r:embed="rId28"/>
                <a:stretch>
                  <a:fillRect l="-1935" r="-4516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13557" y="588474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413557" y="5884747"/>
                <a:ext cx="1364886" cy="461665"/>
              </a:xfrm>
              <a:prstGeom prst="rect">
                <a:avLst/>
              </a:prstGeom>
              <a:blipFill>
                <a:blip r:embed="rId29"/>
                <a:stretch>
                  <a:fillRect b="-1316"/>
                </a:stretch>
              </a:blipFill>
            </p:spPr>
            <p:txBody>
              <a:bodyPr/>
              <a:lstStyle/>
              <a:p>
                <a:r>
                  <a:rPr lang="en-US">
                    <a:noFill/>
                  </a:rPr>
                  <a:t> </a:t>
                </a:r>
              </a:p>
            </p:txBody>
          </p:sp>
        </mc:Fallback>
      </mc:AlternateContent>
      <p:sp>
        <p:nvSpPr>
          <p:cNvPr id="63" name="TextBox 62"/>
          <p:cNvSpPr txBox="1"/>
          <p:nvPr/>
        </p:nvSpPr>
        <p:spPr>
          <a:xfrm>
            <a:off x="1711377" y="1281661"/>
            <a:ext cx="6483246" cy="523220"/>
          </a:xfrm>
          <a:prstGeom prst="rect">
            <a:avLst/>
          </a:prstGeom>
          <a:noFill/>
        </p:spPr>
        <p:txBody>
          <a:bodyPr wrap="square" rtlCol="0">
            <a:spAutoFit/>
          </a:bodyPr>
          <a:lstStyle/>
          <a:p>
            <a:r>
              <a:rPr lang="en-US" sz="2800" dirty="0"/>
              <a:t>Why are these not stable matchings?</a:t>
            </a:r>
          </a:p>
        </p:txBody>
      </p:sp>
      <p:sp>
        <p:nvSpPr>
          <p:cNvPr id="64" name="TextBox 63"/>
          <p:cNvSpPr txBox="1"/>
          <p:nvPr/>
        </p:nvSpPr>
        <p:spPr>
          <a:xfrm>
            <a:off x="1711377" y="3697689"/>
            <a:ext cx="6483246" cy="523220"/>
          </a:xfrm>
          <a:prstGeom prst="rect">
            <a:avLst/>
          </a:prstGeom>
          <a:noFill/>
        </p:spPr>
        <p:txBody>
          <a:bodyPr wrap="square" rtlCol="0">
            <a:spAutoFit/>
          </a:bodyPr>
          <a:lstStyle/>
          <a:p>
            <a:r>
              <a:rPr lang="en-US" sz="2800" dirty="0"/>
              <a:t>Find a stable matching for this instance.</a:t>
            </a:r>
          </a:p>
        </p:txBody>
      </p:sp>
      <p:sp>
        <p:nvSpPr>
          <p:cNvPr id="65" name="Title 64"/>
          <p:cNvSpPr>
            <a:spLocks noGrp="1"/>
          </p:cNvSpPr>
          <p:nvPr>
            <p:ph type="title"/>
          </p:nvPr>
        </p:nvSpPr>
        <p:spPr/>
        <p:txBody>
          <a:bodyPr/>
          <a:lstStyle/>
          <a:p>
            <a:r>
              <a:rPr lang="en-US" dirty="0"/>
              <a:t>Try it!</a:t>
            </a:r>
          </a:p>
        </p:txBody>
      </p:sp>
      <p:sp>
        <p:nvSpPr>
          <p:cNvPr id="2" name="Rectangle: Rounded Corners 1">
            <a:extLst>
              <a:ext uri="{FF2B5EF4-FFF2-40B4-BE49-F238E27FC236}">
                <a16:creationId xmlns:a16="http://schemas.microsoft.com/office/drawing/2014/main" id="{9E4AD25E-8737-4FD5-BC5C-1BAE8FB2175F}"/>
              </a:ext>
            </a:extLst>
          </p:cNvPr>
          <p:cNvSpPr/>
          <p:nvPr/>
        </p:nvSpPr>
        <p:spPr>
          <a:xfrm>
            <a:off x="8919064" y="5897661"/>
            <a:ext cx="2654237" cy="585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Pollev.com/</a:t>
            </a:r>
            <a:r>
              <a:rPr lang="en-US" dirty="0" err="1"/>
              <a:t>robbie</a:t>
            </a:r>
            <a:endParaRPr lang="en-US" dirty="0"/>
          </a:p>
        </p:txBody>
      </p:sp>
    </p:spTree>
    <p:extLst>
      <p:ext uri="{BB962C8B-B14F-4D97-AF65-F5344CB8AC3E}">
        <p14:creationId xmlns:p14="http://schemas.microsoft.com/office/powerpoint/2010/main" val="209558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p:spTree>
    <p:extLst>
      <p:ext uri="{BB962C8B-B14F-4D97-AF65-F5344CB8AC3E}">
        <p14:creationId xmlns:p14="http://schemas.microsoft.com/office/powerpoint/2010/main" val="253485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970318"/>
              </a:xfrm>
              <a:prstGeom prst="rect">
                <a:avLst/>
              </a:prstGeom>
              <a:blipFill>
                <a:blip r:embed="rId7"/>
                <a:stretch>
                  <a:fillRect l="-1229"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2"/>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5"/>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6"/>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8"/>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9"/>
                <a:stretch>
                  <a:fillRect b="-1316"/>
                </a:stretch>
              </a:blipFill>
            </p:spPr>
            <p:txBody>
              <a:bodyPr/>
              <a:lstStyle/>
              <a:p>
                <a:r>
                  <a:rPr lang="en-US">
                    <a:noFill/>
                  </a:rPr>
                  <a:t> </a:t>
                </a:r>
              </a:p>
            </p:txBody>
          </p:sp>
        </mc:Fallback>
      </mc:AlternateContent>
      <p:sp>
        <p:nvSpPr>
          <p:cNvPr id="16" name="Oval 15"/>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0"/>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2"/>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3"/>
                <a:stretch>
                  <a:fillRect/>
                </a:stretch>
              </a:blipFill>
            </p:spPr>
            <p:txBody>
              <a:bodyPr/>
              <a:lstStyle/>
              <a:p>
                <a:r>
                  <a:rPr lang="en-US">
                    <a:noFill/>
                  </a:rPr>
                  <a:t> </a:t>
                </a:r>
              </a:p>
            </p:txBody>
          </p:sp>
        </mc:Fallback>
      </mc:AlternateContent>
      <p:cxnSp>
        <p:nvCxnSpPr>
          <p:cNvPr id="23" name="Straight Connector 22"/>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4"/>
                <a:stretch>
                  <a:fillRect l="-635" t="-10000" b="-26667"/>
                </a:stretch>
              </a:blipFill>
            </p:spPr>
            <p:txBody>
              <a:bodyPr/>
              <a:lstStyle/>
              <a:p>
                <a:r>
                  <a:rPr lang="en-US">
                    <a:noFill/>
                  </a:rPr>
                  <a:t> </a:t>
                </a:r>
              </a:p>
            </p:txBody>
          </p:sp>
        </mc:Fallback>
      </mc:AlternateContent>
      <p:cxnSp>
        <p:nvCxnSpPr>
          <p:cNvPr id="30" name="Straight Connector 29"/>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 but we need a detour first…</a:t>
            </a:r>
          </a:p>
          <a:p>
            <a:pPr eaLnBrk="1" hangingPunct="1"/>
            <a:endParaRPr lang="en-US" altLang="en-US" sz="2800" dirty="0"/>
          </a:p>
        </p:txBody>
      </p:sp>
    </p:spTree>
    <p:extLst>
      <p:ext uri="{BB962C8B-B14F-4D97-AF65-F5344CB8AC3E}">
        <p14:creationId xmlns:p14="http://schemas.microsoft.com/office/powerpoint/2010/main" val="762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17430</TotalTime>
  <Words>3094</Words>
  <Application>Microsoft Office PowerPoint</Application>
  <PresentationFormat>Widescreen</PresentationFormat>
  <Paragraphs>348</Paragraphs>
  <Slides>32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Stable Matchings</vt:lpstr>
      <vt:lpstr>Stable Matching Problem</vt:lpstr>
      <vt:lpstr>Stable Matching, More Formally</vt:lpstr>
      <vt:lpstr>Try it!</vt:lpstr>
      <vt:lpstr>Questions</vt:lpstr>
      <vt:lpstr>Idea for an Algorithm</vt:lpstr>
      <vt:lpstr>Gale-Shapley Algorithm</vt:lpstr>
      <vt:lpstr>Algorithm Example</vt:lpstr>
      <vt:lpstr>Does this algorithm work?</vt:lpstr>
      <vt:lpstr>How do we convince someone of a fact about our algorithm?</vt:lpstr>
      <vt:lpstr>Different Decisions?</vt:lpstr>
      <vt:lpstr>How do we show facts about our algorithms?</vt:lpstr>
      <vt:lpstr>Gale-Shapley Algorithm</vt:lpstr>
      <vt:lpstr>Claim 1: If r proposed to the last horse on their list, then all the horses are matched.</vt:lpstr>
      <vt:lpstr>Claim 1: If r proposed to the last horse on their list, then all the horses are matched.</vt:lpstr>
      <vt:lpstr>Claim 1: If r proposed to the last horse on their list, then all the horses are matched.</vt:lpstr>
      <vt:lpstr>Claim 2: The algorithm stops after O(n^2 ) iterations.</vt:lpstr>
      <vt:lpstr>Wrapping up the running time</vt:lpstr>
      <vt:lpstr>Gale-Shapley Algorithm</vt:lpstr>
      <vt:lpstr>Gale-Shapley Algorithm</vt:lpstr>
      <vt:lpstr>What data structures should you use?</vt:lpstr>
      <vt:lpstr>What data structures?</vt:lpstr>
      <vt:lpstr>What data structures?</vt:lpstr>
      <vt:lpstr>Changing The Question</vt:lpstr>
      <vt:lpstr>Inverse Array</vt:lpstr>
      <vt:lpstr>Inverse Array</vt:lpstr>
      <vt:lpstr>Analyzing Gale-Shapley</vt:lpstr>
      <vt:lpstr>Claim 3: The algorithm identifies a perfect matching.</vt:lpstr>
      <vt:lpstr>Claim 4: The matching has no blocking pairs.</vt:lpstr>
      <vt:lpstr>Claim 4: The matching has no blocking pairs.</vt:lpstr>
      <vt:lpstr>Claim 4: The matching has no blocking pairs.</vt:lpstr>
      <vt:lpstr>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rtweber2</cp:lastModifiedBy>
  <cp:revision>40</cp:revision>
  <cp:lastPrinted>2024-01-05T00:13:28Z</cp:lastPrinted>
  <dcterms:created xsi:type="dcterms:W3CDTF">2020-12-16T02:31:44Z</dcterms:created>
  <dcterms:modified xsi:type="dcterms:W3CDTF">2024-01-05T00:14:07Z</dcterms:modified>
</cp:coreProperties>
</file>