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533" r:id="rId3"/>
    <p:sldId id="552" r:id="rId4"/>
    <p:sldId id="529" r:id="rId5"/>
    <p:sldId id="530" r:id="rId6"/>
    <p:sldId id="558" r:id="rId7"/>
    <p:sldId id="559" r:id="rId8"/>
    <p:sldId id="560" r:id="rId9"/>
    <p:sldId id="561" r:id="rId10"/>
    <p:sldId id="562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86" r:id="rId20"/>
    <p:sldId id="573" r:id="rId21"/>
    <p:sldId id="574" r:id="rId22"/>
    <p:sldId id="575" r:id="rId23"/>
    <p:sldId id="576" r:id="rId24"/>
    <p:sldId id="577" r:id="rId25"/>
    <p:sldId id="579" r:id="rId26"/>
    <p:sldId id="580" r:id="rId27"/>
    <p:sldId id="581" r:id="rId28"/>
    <p:sldId id="582" r:id="rId29"/>
    <p:sldId id="583" r:id="rId30"/>
    <p:sldId id="585" r:id="rId31"/>
  </p:sldIdLst>
  <p:sldSz cx="9144000" cy="6858000" type="screen4x3"/>
  <p:notesSz cx="7315200" cy="96012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B43"/>
    <a:srgbClr val="D0D1CD"/>
    <a:srgbClr val="66FF66"/>
    <a:srgbClr val="CC9900"/>
    <a:srgbClr val="FF00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113" d="100"/>
          <a:sy n="113" d="100"/>
        </p:scale>
        <p:origin x="8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6ECA6354-4166-4290-A9B7-E69EA2EBED7D}"/>
    <pc:docChg chg="modSld">
      <pc:chgData name="Richard Anderson" userId="4654cc452026b74c" providerId="LiveId" clId="{6ECA6354-4166-4290-A9B7-E69EA2EBED7D}" dt="2019-11-21T06:17:48.687" v="20" actId="20577"/>
      <pc:docMkLst>
        <pc:docMk/>
      </pc:docMkLst>
      <pc:sldChg chg="modSp">
        <pc:chgData name="Richard Anderson" userId="4654cc452026b74c" providerId="LiveId" clId="{6ECA6354-4166-4290-A9B7-E69EA2EBED7D}" dt="2019-11-21T06:17:48.687" v="20" actId="20577"/>
        <pc:sldMkLst>
          <pc:docMk/>
          <pc:sldMk cId="0" sldId="256"/>
        </pc:sldMkLst>
        <pc:spChg chg="mod">
          <ac:chgData name="Richard Anderson" userId="4654cc452026b74c" providerId="LiveId" clId="{6ECA6354-4166-4290-A9B7-E69EA2EBED7D}" dt="2019-11-21T06:17:48.687" v="20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  <pc:docChgLst>
    <pc:chgData name="Richard Anderson" userId="4654cc452026b74c" providerId="LiveId" clId="{3AE2D80C-087A-4979-B069-6EBE56F1D257}"/>
    <pc:docChg chg="custSel addSld delSld modSld">
      <pc:chgData name="Richard Anderson" userId="4654cc452026b74c" providerId="LiveId" clId="{3AE2D80C-087A-4979-B069-6EBE56F1D257}" dt="2024-12-05T00:21:54.188" v="429" actId="2696"/>
      <pc:docMkLst>
        <pc:docMk/>
      </pc:docMkLst>
      <pc:sldChg chg="modSp mod">
        <pc:chgData name="Richard Anderson" userId="4654cc452026b74c" providerId="LiveId" clId="{3AE2D80C-087A-4979-B069-6EBE56F1D257}" dt="2024-12-05T00:13:08.082" v="396" actId="14100"/>
        <pc:sldMkLst>
          <pc:docMk/>
          <pc:sldMk cId="0" sldId="256"/>
        </pc:sldMkLst>
        <pc:spChg chg="mod">
          <ac:chgData name="Richard Anderson" userId="4654cc452026b74c" providerId="LiveId" clId="{3AE2D80C-087A-4979-B069-6EBE56F1D257}" dt="2024-12-04T23:17:30.252" v="5" actId="20577"/>
          <ac:spMkLst>
            <pc:docMk/>
            <pc:sldMk cId="0" sldId="256"/>
            <ac:spMk id="2051" creationId="{00000000-0000-0000-0000-000000000000}"/>
          </ac:spMkLst>
        </pc:spChg>
        <pc:picChg chg="mod">
          <ac:chgData name="Richard Anderson" userId="4654cc452026b74c" providerId="LiveId" clId="{3AE2D80C-087A-4979-B069-6EBE56F1D257}" dt="2024-12-05T00:13:08.082" v="396" actId="14100"/>
          <ac:picMkLst>
            <pc:docMk/>
            <pc:sldMk cId="0" sldId="256"/>
            <ac:picMk id="24" creationId="{00000000-0000-0000-0000-000000000000}"/>
          </ac:picMkLst>
        </pc:picChg>
      </pc:sldChg>
      <pc:sldChg chg="modSp mod">
        <pc:chgData name="Richard Anderson" userId="4654cc452026b74c" providerId="LiveId" clId="{3AE2D80C-087A-4979-B069-6EBE56F1D257}" dt="2024-12-05T00:12:48.698" v="395" actId="14100"/>
        <pc:sldMkLst>
          <pc:docMk/>
          <pc:sldMk cId="1481828011" sldId="529"/>
        </pc:sldMkLst>
        <pc:picChg chg="mod">
          <ac:chgData name="Richard Anderson" userId="4654cc452026b74c" providerId="LiveId" clId="{3AE2D80C-087A-4979-B069-6EBE56F1D257}" dt="2024-12-05T00:12:42.930" v="394" actId="1076"/>
          <ac:picMkLst>
            <pc:docMk/>
            <pc:sldMk cId="1481828011" sldId="529"/>
            <ac:picMk id="3" creationId="{00000000-0000-0000-0000-000000000000}"/>
          </ac:picMkLst>
        </pc:picChg>
        <pc:picChg chg="mod">
          <ac:chgData name="Richard Anderson" userId="4654cc452026b74c" providerId="LiveId" clId="{3AE2D80C-087A-4979-B069-6EBE56F1D257}" dt="2024-12-05T00:12:48.698" v="395" actId="14100"/>
          <ac:picMkLst>
            <pc:docMk/>
            <pc:sldMk cId="1481828011" sldId="529"/>
            <ac:picMk id="7" creationId="{00000000-0000-0000-0000-000000000000}"/>
          </ac:picMkLst>
        </pc:picChg>
      </pc:sldChg>
      <pc:sldChg chg="modSp mod">
        <pc:chgData name="Richard Anderson" userId="4654cc452026b74c" providerId="LiveId" clId="{3AE2D80C-087A-4979-B069-6EBE56F1D257}" dt="2024-12-04T23:21:02.523" v="62" actId="947"/>
        <pc:sldMkLst>
          <pc:docMk/>
          <pc:sldMk cId="2969142736" sldId="533"/>
        </pc:sldMkLst>
        <pc:spChg chg="mod">
          <ac:chgData name="Richard Anderson" userId="4654cc452026b74c" providerId="LiveId" clId="{3AE2D80C-087A-4979-B069-6EBE56F1D257}" dt="2024-12-04T23:20:26.676" v="60" actId="20577"/>
          <ac:spMkLst>
            <pc:docMk/>
            <pc:sldMk cId="2969142736" sldId="533"/>
            <ac:spMk id="3" creationId="{00000000-0000-0000-0000-000000000000}"/>
          </ac:spMkLst>
        </pc:spChg>
        <pc:graphicFrameChg chg="mod modGraphic">
          <ac:chgData name="Richard Anderson" userId="4654cc452026b74c" providerId="LiveId" clId="{3AE2D80C-087A-4979-B069-6EBE56F1D257}" dt="2024-12-04T23:21:02.523" v="62" actId="947"/>
          <ac:graphicFrameMkLst>
            <pc:docMk/>
            <pc:sldMk cId="2969142736" sldId="533"/>
            <ac:graphicFrameMk id="8" creationId="{D12559EB-9A99-4F2C-83F0-F096D40492BA}"/>
          </ac:graphicFrameMkLst>
        </pc:graphicFrameChg>
      </pc:sldChg>
      <pc:sldChg chg="addSp delSp modSp mod modClrScheme chgLayout">
        <pc:chgData name="Richard Anderson" userId="4654cc452026b74c" providerId="LiveId" clId="{3AE2D80C-087A-4979-B069-6EBE56F1D257}" dt="2024-12-05T00:21:40.314" v="428" actId="1076"/>
        <pc:sldMkLst>
          <pc:docMk/>
          <pc:sldMk cId="3826443691" sldId="570"/>
        </pc:sldMkLst>
        <pc:spChg chg="add mod ord">
          <ac:chgData name="Richard Anderson" userId="4654cc452026b74c" providerId="LiveId" clId="{3AE2D80C-087A-4979-B069-6EBE56F1D257}" dt="2024-12-05T00:21:27.153" v="426" actId="700"/>
          <ac:spMkLst>
            <pc:docMk/>
            <pc:sldMk cId="3826443691" sldId="570"/>
            <ac:spMk id="2" creationId="{B1189007-435D-4836-A8D2-1F9F403191DF}"/>
          </ac:spMkLst>
        </pc:spChg>
        <pc:spChg chg="mod ord">
          <ac:chgData name="Richard Anderson" userId="4654cc452026b74c" providerId="LiveId" clId="{3AE2D80C-087A-4979-B069-6EBE56F1D257}" dt="2024-12-05T00:21:27.153" v="426" actId="700"/>
          <ac:spMkLst>
            <pc:docMk/>
            <pc:sldMk cId="3826443691" sldId="570"/>
            <ac:spMk id="10" creationId="{00000000-0000-0000-0000-000000000000}"/>
          </ac:spMkLst>
        </pc:spChg>
        <pc:spChg chg="del">
          <ac:chgData name="Richard Anderson" userId="4654cc452026b74c" providerId="LiveId" clId="{3AE2D80C-087A-4979-B069-6EBE56F1D257}" dt="2024-12-05T00:20:53.832" v="421" actId="21"/>
          <ac:spMkLst>
            <pc:docMk/>
            <pc:sldMk cId="3826443691" sldId="570"/>
            <ac:spMk id="15" creationId="{00000000-0000-0000-0000-000000000000}"/>
          </ac:spMkLst>
        </pc:spChg>
        <pc:spChg chg="del">
          <ac:chgData name="Richard Anderson" userId="4654cc452026b74c" providerId="LiveId" clId="{3AE2D80C-087A-4979-B069-6EBE56F1D257}" dt="2024-12-05T00:20:52.246" v="420" actId="21"/>
          <ac:spMkLst>
            <pc:docMk/>
            <pc:sldMk cId="3826443691" sldId="570"/>
            <ac:spMk id="16" creationId="{00000000-0000-0000-0000-000000000000}"/>
          </ac:spMkLst>
        </pc:spChg>
        <pc:spChg chg="del">
          <ac:chgData name="Richard Anderson" userId="4654cc452026b74c" providerId="LiveId" clId="{3AE2D80C-087A-4979-B069-6EBE56F1D257}" dt="2024-12-05T00:20:56.062" v="422" actId="21"/>
          <ac:spMkLst>
            <pc:docMk/>
            <pc:sldMk cId="3826443691" sldId="570"/>
            <ac:spMk id="17" creationId="{00000000-0000-0000-0000-000000000000}"/>
          </ac:spMkLst>
        </pc:spChg>
        <pc:spChg chg="del">
          <ac:chgData name="Richard Anderson" userId="4654cc452026b74c" providerId="LiveId" clId="{3AE2D80C-087A-4979-B069-6EBE56F1D257}" dt="2024-12-05T00:20:57.887" v="423" actId="21"/>
          <ac:spMkLst>
            <pc:docMk/>
            <pc:sldMk cId="3826443691" sldId="570"/>
            <ac:spMk id="18" creationId="{00000000-0000-0000-0000-000000000000}"/>
          </ac:spMkLst>
        </pc:spChg>
        <pc:spChg chg="del">
          <ac:chgData name="Richard Anderson" userId="4654cc452026b74c" providerId="LiveId" clId="{3AE2D80C-087A-4979-B069-6EBE56F1D257}" dt="2024-12-05T00:21:05.454" v="424" actId="21"/>
          <ac:spMkLst>
            <pc:docMk/>
            <pc:sldMk cId="3826443691" sldId="570"/>
            <ac:spMk id="19" creationId="{00000000-0000-0000-0000-000000000000}"/>
          </ac:spMkLst>
        </pc:spChg>
        <pc:spChg chg="del">
          <ac:chgData name="Richard Anderson" userId="4654cc452026b74c" providerId="LiveId" clId="{3AE2D80C-087A-4979-B069-6EBE56F1D257}" dt="2024-12-05T00:21:05.454" v="424" actId="21"/>
          <ac:spMkLst>
            <pc:docMk/>
            <pc:sldMk cId="3826443691" sldId="570"/>
            <ac:spMk id="20" creationId="{00000000-0000-0000-0000-000000000000}"/>
          </ac:spMkLst>
        </pc:spChg>
        <pc:spChg chg="del">
          <ac:chgData name="Richard Anderson" userId="4654cc452026b74c" providerId="LiveId" clId="{3AE2D80C-087A-4979-B069-6EBE56F1D257}" dt="2024-12-05T00:21:05.454" v="424" actId="21"/>
          <ac:spMkLst>
            <pc:docMk/>
            <pc:sldMk cId="3826443691" sldId="570"/>
            <ac:spMk id="21" creationId="{00000000-0000-0000-0000-000000000000}"/>
          </ac:spMkLst>
        </pc:spChg>
        <pc:spChg chg="del">
          <ac:chgData name="Richard Anderson" userId="4654cc452026b74c" providerId="LiveId" clId="{3AE2D80C-087A-4979-B069-6EBE56F1D257}" dt="2024-12-05T00:21:05.454" v="424" actId="21"/>
          <ac:spMkLst>
            <pc:docMk/>
            <pc:sldMk cId="3826443691" sldId="570"/>
            <ac:spMk id="22" creationId="{00000000-0000-0000-0000-000000000000}"/>
          </ac:spMkLst>
        </pc:spChg>
        <pc:spChg chg="mod ord">
          <ac:chgData name="Richard Anderson" userId="4654cc452026b74c" providerId="LiveId" clId="{3AE2D80C-087A-4979-B069-6EBE56F1D257}" dt="2024-12-05T00:21:27.153" v="426" actId="700"/>
          <ac:spMkLst>
            <pc:docMk/>
            <pc:sldMk cId="3826443691" sldId="570"/>
            <ac:spMk id="99330" creationId="{00000000-0000-0000-0000-000000000000}"/>
          </ac:spMkLst>
        </pc:spChg>
        <pc:spChg chg="mod ord">
          <ac:chgData name="Richard Anderson" userId="4654cc452026b74c" providerId="LiveId" clId="{3AE2D80C-087A-4979-B069-6EBE56F1D257}" dt="2024-12-05T00:21:27.153" v="426" actId="700"/>
          <ac:spMkLst>
            <pc:docMk/>
            <pc:sldMk cId="3826443691" sldId="570"/>
            <ac:spMk id="99331" creationId="{00000000-0000-0000-0000-000000000000}"/>
          </ac:spMkLst>
        </pc:spChg>
        <pc:picChg chg="add mod">
          <ac:chgData name="Richard Anderson" userId="4654cc452026b74c" providerId="LiveId" clId="{3AE2D80C-087A-4979-B069-6EBE56F1D257}" dt="2024-12-05T00:21:40.314" v="428" actId="1076"/>
          <ac:picMkLst>
            <pc:docMk/>
            <pc:sldMk cId="3826443691" sldId="570"/>
            <ac:picMk id="23" creationId="{9D895AE7-2D48-4AB5-A4BB-B471E96622D7}"/>
          </ac:picMkLst>
        </pc:picChg>
      </pc:sldChg>
      <pc:sldChg chg="modSp mod">
        <pc:chgData name="Richard Anderson" userId="4654cc452026b74c" providerId="LiveId" clId="{3AE2D80C-087A-4979-B069-6EBE56F1D257}" dt="2024-12-04T23:26:52.803" v="78" actId="20577"/>
        <pc:sldMkLst>
          <pc:docMk/>
          <pc:sldMk cId="1031732609" sldId="582"/>
        </pc:sldMkLst>
        <pc:spChg chg="mod">
          <ac:chgData name="Richard Anderson" userId="4654cc452026b74c" providerId="LiveId" clId="{3AE2D80C-087A-4979-B069-6EBE56F1D257}" dt="2024-12-04T23:26:52.803" v="78" actId="20577"/>
          <ac:spMkLst>
            <pc:docMk/>
            <pc:sldMk cId="1031732609" sldId="582"/>
            <ac:spMk id="8" creationId="{00000000-0000-0000-0000-000000000000}"/>
          </ac:spMkLst>
        </pc:spChg>
      </pc:sldChg>
      <pc:sldChg chg="del">
        <pc:chgData name="Richard Anderson" userId="4654cc452026b74c" providerId="LiveId" clId="{3AE2D80C-087A-4979-B069-6EBE56F1D257}" dt="2024-12-04T23:21:29.112" v="63" actId="2696"/>
        <pc:sldMkLst>
          <pc:docMk/>
          <pc:sldMk cId="898407795" sldId="584"/>
        </pc:sldMkLst>
      </pc:sldChg>
      <pc:sldChg chg="addSp delSp modSp new mod modClrScheme chgLayout">
        <pc:chgData name="Richard Anderson" userId="4654cc452026b74c" providerId="LiveId" clId="{3AE2D80C-087A-4979-B069-6EBE56F1D257}" dt="2024-12-04T23:17:07.588" v="4" actId="14100"/>
        <pc:sldMkLst>
          <pc:docMk/>
          <pc:sldMk cId="4064912940" sldId="585"/>
        </pc:sldMkLst>
        <pc:spChg chg="del">
          <ac:chgData name="Richard Anderson" userId="4654cc452026b74c" providerId="LiveId" clId="{3AE2D80C-087A-4979-B069-6EBE56F1D257}" dt="2024-12-04T23:16:51.416" v="1" actId="700"/>
          <ac:spMkLst>
            <pc:docMk/>
            <pc:sldMk cId="4064912940" sldId="585"/>
            <ac:spMk id="2" creationId="{67E92F1C-3603-4E27-A82E-E01A00A38FDB}"/>
          </ac:spMkLst>
        </pc:spChg>
        <pc:spChg chg="del">
          <ac:chgData name="Richard Anderson" userId="4654cc452026b74c" providerId="LiveId" clId="{3AE2D80C-087A-4979-B069-6EBE56F1D257}" dt="2024-12-04T23:16:51.416" v="1" actId="700"/>
          <ac:spMkLst>
            <pc:docMk/>
            <pc:sldMk cId="4064912940" sldId="585"/>
            <ac:spMk id="3" creationId="{6916D6A8-5BBB-46BB-95FD-A6DB79628E3D}"/>
          </ac:spMkLst>
        </pc:spChg>
        <pc:spChg chg="mod ord">
          <ac:chgData name="Richard Anderson" userId="4654cc452026b74c" providerId="LiveId" clId="{3AE2D80C-087A-4979-B069-6EBE56F1D257}" dt="2024-12-04T23:16:51.416" v="1" actId="700"/>
          <ac:spMkLst>
            <pc:docMk/>
            <pc:sldMk cId="4064912940" sldId="585"/>
            <ac:spMk id="4" creationId="{50F8920D-A4AE-4068-A8FA-A5A941FB18A9}"/>
          </ac:spMkLst>
        </pc:spChg>
        <pc:spChg chg="mod ord">
          <ac:chgData name="Richard Anderson" userId="4654cc452026b74c" providerId="LiveId" clId="{3AE2D80C-087A-4979-B069-6EBE56F1D257}" dt="2024-12-04T23:16:51.416" v="1" actId="700"/>
          <ac:spMkLst>
            <pc:docMk/>
            <pc:sldMk cId="4064912940" sldId="585"/>
            <ac:spMk id="5" creationId="{1F06ADBB-4FF5-4A1D-B125-C9DFFF04D024}"/>
          </ac:spMkLst>
        </pc:spChg>
        <pc:spChg chg="mod ord">
          <ac:chgData name="Richard Anderson" userId="4654cc452026b74c" providerId="LiveId" clId="{3AE2D80C-087A-4979-B069-6EBE56F1D257}" dt="2024-12-04T23:16:51.416" v="1" actId="700"/>
          <ac:spMkLst>
            <pc:docMk/>
            <pc:sldMk cId="4064912940" sldId="585"/>
            <ac:spMk id="6" creationId="{50BDD5B7-8195-41D4-AA7F-6BBC837742B5}"/>
          </ac:spMkLst>
        </pc:spChg>
        <pc:picChg chg="add mod">
          <ac:chgData name="Richard Anderson" userId="4654cc452026b74c" providerId="LiveId" clId="{3AE2D80C-087A-4979-B069-6EBE56F1D257}" dt="2024-12-04T23:17:07.588" v="4" actId="14100"/>
          <ac:picMkLst>
            <pc:docMk/>
            <pc:sldMk cId="4064912940" sldId="585"/>
            <ac:picMk id="1026" creationId="{A9A5147F-8639-48C4-8BEA-646734F3E87F}"/>
          </ac:picMkLst>
        </pc:picChg>
      </pc:sldChg>
      <pc:sldChg chg="modSp new mod">
        <pc:chgData name="Richard Anderson" userId="4654cc452026b74c" providerId="LiveId" clId="{3AE2D80C-087A-4979-B069-6EBE56F1D257}" dt="2024-12-05T00:11:15.915" v="392" actId="20577"/>
        <pc:sldMkLst>
          <pc:docMk/>
          <pc:sldMk cId="2272409881" sldId="586"/>
        </pc:sldMkLst>
        <pc:spChg chg="mod">
          <ac:chgData name="Richard Anderson" userId="4654cc452026b74c" providerId="LiveId" clId="{3AE2D80C-087A-4979-B069-6EBE56F1D257}" dt="2024-12-05T00:08:31.987" v="105" actId="20577"/>
          <ac:spMkLst>
            <pc:docMk/>
            <pc:sldMk cId="2272409881" sldId="586"/>
            <ac:spMk id="2" creationId="{0510587C-D2FF-4AE1-BB9D-0F4FCBB3BB28}"/>
          </ac:spMkLst>
        </pc:spChg>
        <pc:spChg chg="mod">
          <ac:chgData name="Richard Anderson" userId="4654cc452026b74c" providerId="LiveId" clId="{3AE2D80C-087A-4979-B069-6EBE56F1D257}" dt="2024-12-05T00:11:15.915" v="392" actId="20577"/>
          <ac:spMkLst>
            <pc:docMk/>
            <pc:sldMk cId="2272409881" sldId="586"/>
            <ac:spMk id="3" creationId="{F30698A9-2651-41B6-89C8-8330A43DC345}"/>
          </ac:spMkLst>
        </pc:spChg>
      </pc:sldChg>
      <pc:sldChg chg="addSp new del">
        <pc:chgData name="Richard Anderson" userId="4654cc452026b74c" providerId="LiveId" clId="{3AE2D80C-087A-4979-B069-6EBE56F1D257}" dt="2024-12-05T00:21:54.188" v="429" actId="2696"/>
        <pc:sldMkLst>
          <pc:docMk/>
          <pc:sldMk cId="591353567" sldId="587"/>
        </pc:sldMkLst>
        <pc:picChg chg="add">
          <ac:chgData name="Richard Anderson" userId="4654cc452026b74c" providerId="LiveId" clId="{3AE2D80C-087A-4979-B069-6EBE56F1D257}" dt="2024-12-05T00:20:43.691" v="419"/>
          <ac:picMkLst>
            <pc:docMk/>
            <pc:sldMk cId="591353567" sldId="587"/>
            <ac:picMk id="2050" creationId="{9BFB8ED9-43A2-4274-A8C9-6BB0F31682EE}"/>
          </ac:picMkLst>
        </pc:picChg>
      </pc:sldChg>
      <pc:sldChg chg="new del">
        <pc:chgData name="Richard Anderson" userId="4654cc452026b74c" providerId="LiveId" clId="{3AE2D80C-087A-4979-B069-6EBE56F1D257}" dt="2024-12-05T00:11:24.089" v="393" actId="2696"/>
        <pc:sldMkLst>
          <pc:docMk/>
          <pc:sldMk cId="3300058494" sldId="587"/>
        </pc:sldMkLst>
      </pc:sldChg>
      <pc:sldChg chg="new del">
        <pc:chgData name="Richard Anderson" userId="4654cc452026b74c" providerId="LiveId" clId="{3AE2D80C-087A-4979-B069-6EBE56F1D257}" dt="2024-12-05T00:09:50.291" v="202" actId="2696"/>
        <pc:sldMkLst>
          <pc:docMk/>
          <pc:sldMk cId="524053001" sldId="5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48000">
              <a:schemeClr val="bg1">
                <a:lumMod val="75000"/>
              </a:schemeClr>
            </a:gs>
            <a:gs pos="72000">
              <a:schemeClr val="bg2">
                <a:lumMod val="60000"/>
                <a:lumOff val="40000"/>
              </a:schemeClr>
            </a:gs>
            <a:gs pos="91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12/8/2023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.jpeg"/><Relationship Id="rId4" Type="http://schemas.openxmlformats.org/officeDocument/2006/relationships/tags" Target="../tags/tag5.xml"/><Relationship Id="rId9" Type="http://schemas.openxmlformats.org/officeDocument/2006/relationships/hyperlink" Target="http://www.google.com/url?sa=i&amp;rct=j&amp;q=&amp;esrc=s&amp;frm=1&amp;source=images&amp;cd=&amp;cad=rja&amp;docid=XU9flIOrWmTaFM&amp;tbnid=W8hogqFNBI2XiM:&amp;ved=0CAUQjRw&amp;url=http://quashieart.blogspot.com/2010/05/on-beyond-zebra.html&amp;ei=EoE6UaLMHInIyAGKwoCQDw&amp;bvm=bv.43287494,d.aWc&amp;psig=AFQjCNGmkUZqRw9FnONlRkfysCIwmuKeTw&amp;ust=136287499747197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XU9flIOrWmTaFM&amp;tbnid=W8hogqFNBI2XiM:&amp;ved=0CAUQjRw&amp;url=http://quashieart.blogspot.com/2010/05/on-beyond-zebra.html&amp;ei=EoE6UaLMHInIyAGKwoCQDw&amp;bvm=bv.43287494,d.aWc&amp;psig=AFQjCNGmkUZqRw9FnONlRkfysCIwmuKeTw&amp;ust=136287499747197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rct=j&amp;q=&amp;esrc=s&amp;frm=1&amp;source=images&amp;cd=&amp;cad=rja&amp;docid=wAlWsu-D4FGYaM&amp;tbnid=VGbphMWdKd1QoM:&amp;ved=0CAUQjRw&amp;url=http://inf421.wordpress.com/2011/10/20/usefulness-of-p-and-np/&amp;ei=eNs4UaqLKYXOrQHzoICYBA&amp;bvm=bv.43287494,d.aWM&amp;psig=AFQjCNEoWp8txWo2oF-xJqcpCNapYshSpg&amp;ust=136276705223483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77250" y="3236931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CSE 417</a:t>
            </a:r>
            <a:br>
              <a:rPr lang="en-US" altLang="en-US" dirty="0"/>
            </a:br>
            <a:r>
              <a:rPr lang="en-US" altLang="en-US" dirty="0"/>
              <a:t>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71861" y="4822052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Autumn 2024</a:t>
            </a:r>
          </a:p>
          <a:p>
            <a:pPr eaLnBrk="1" hangingPunct="1"/>
            <a:r>
              <a:rPr lang="en-US" altLang="en-US" dirty="0"/>
              <a:t>Lecture 29</a:t>
            </a:r>
          </a:p>
          <a:p>
            <a:pPr eaLnBrk="1" hangingPunct="1"/>
            <a:r>
              <a:rPr lang="en-US" altLang="en-US" dirty="0"/>
              <a:t>NP-Completeness and Beyond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7" name="Oval 16"/>
          <p:cNvSpPr/>
          <p:nvPr/>
        </p:nvSpPr>
        <p:spPr>
          <a:xfrm>
            <a:off x="0" y="89620"/>
            <a:ext cx="3585365" cy="3415275"/>
          </a:xfrm>
          <a:prstGeom prst="ellipse">
            <a:avLst/>
          </a:prstGeom>
          <a:solidFill>
            <a:srgbClr val="FFD3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9774" y="242896"/>
            <a:ext cx="2959905" cy="2857695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750" y="343620"/>
            <a:ext cx="2352745" cy="242814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2402" y="1671744"/>
            <a:ext cx="1017439" cy="932094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443" y="624129"/>
            <a:ext cx="1843361" cy="962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8901" y="751424"/>
            <a:ext cx="14616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NP-Complete</a:t>
            </a:r>
          </a:p>
        </p:txBody>
      </p:sp>
      <p:sp>
        <p:nvSpPr>
          <p:cNvPr id="2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71861" y="2003130"/>
            <a:ext cx="6357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P</a:t>
            </a:r>
          </a:p>
        </p:txBody>
      </p:sp>
      <p:pic>
        <p:nvPicPr>
          <p:cNvPr id="24" name="Picture 2" descr="http://1.bp.blogspot.com/_0Y-AYb-z8Bw/S--chJjH0JI/AAAAAAAAATU/QngzjH9rMa0/s1600/dr-seuss-on-beyond-zebr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46" y="163913"/>
            <a:ext cx="2019908" cy="27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Christofides</a:t>
            </a:r>
            <a:r>
              <a:rPr lang="en-US" dirty="0"/>
              <a:t> Algorithm</a:t>
            </a:r>
          </a:p>
        </p:txBody>
      </p:sp>
      <p:sp>
        <p:nvSpPr>
          <p:cNvPr id="4" name="Oval 3"/>
          <p:cNvSpPr/>
          <p:nvPr/>
        </p:nvSpPr>
        <p:spPr>
          <a:xfrm>
            <a:off x="1277052" y="1392271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7250" y="331218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71671" y="209969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8138" y="2409581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5991" y="1310742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63981" y="2632179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8866" y="3691659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5991" y="3198341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21181" y="118712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5"/>
            <a:endCxn id="9" idx="1"/>
          </p:cNvCxnSpPr>
          <p:nvPr/>
        </p:nvCxnSpPr>
        <p:spPr>
          <a:xfrm>
            <a:off x="1471393" y="1586612"/>
            <a:ext cx="325932" cy="10789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  <a:endCxn id="7" idx="0"/>
          </p:cNvCxnSpPr>
          <p:nvPr/>
        </p:nvCxnSpPr>
        <p:spPr>
          <a:xfrm flipH="1">
            <a:off x="1001981" y="1586612"/>
            <a:ext cx="308415" cy="82296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6"/>
            <a:endCxn id="12" idx="2"/>
          </p:cNvCxnSpPr>
          <p:nvPr/>
        </p:nvCxnSpPr>
        <p:spPr>
          <a:xfrm flipV="1">
            <a:off x="1504737" y="1300967"/>
            <a:ext cx="716444" cy="20514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8" idx="2"/>
          </p:cNvCxnSpPr>
          <p:nvPr/>
        </p:nvCxnSpPr>
        <p:spPr>
          <a:xfrm>
            <a:off x="2448866" y="1300967"/>
            <a:ext cx="1437125" cy="1236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4"/>
            <a:endCxn id="6" idx="1"/>
          </p:cNvCxnSpPr>
          <p:nvPr/>
        </p:nvCxnSpPr>
        <p:spPr>
          <a:xfrm>
            <a:off x="2335024" y="1414809"/>
            <a:ext cx="369991" cy="7182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4"/>
            <a:endCxn id="6" idx="7"/>
          </p:cNvCxnSpPr>
          <p:nvPr/>
        </p:nvCxnSpPr>
        <p:spPr>
          <a:xfrm flipH="1">
            <a:off x="2866012" y="1538427"/>
            <a:ext cx="1133822" cy="5946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7"/>
            <a:endCxn id="6" idx="3"/>
          </p:cNvCxnSpPr>
          <p:nvPr/>
        </p:nvCxnSpPr>
        <p:spPr>
          <a:xfrm flipV="1">
            <a:off x="1958322" y="2294035"/>
            <a:ext cx="746693" cy="3714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9" idx="2"/>
          </p:cNvCxnSpPr>
          <p:nvPr/>
        </p:nvCxnSpPr>
        <p:spPr>
          <a:xfrm>
            <a:off x="1082479" y="2603922"/>
            <a:ext cx="681502" cy="1421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4"/>
            <a:endCxn id="5" idx="0"/>
          </p:cNvCxnSpPr>
          <p:nvPr/>
        </p:nvCxnSpPr>
        <p:spPr>
          <a:xfrm flipH="1">
            <a:off x="891093" y="2637266"/>
            <a:ext cx="110888" cy="6749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7"/>
            <a:endCxn id="9" idx="2"/>
          </p:cNvCxnSpPr>
          <p:nvPr/>
        </p:nvCxnSpPr>
        <p:spPr>
          <a:xfrm flipV="1">
            <a:off x="971591" y="2746022"/>
            <a:ext cx="792390" cy="59950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10" idx="0"/>
          </p:cNvCxnSpPr>
          <p:nvPr/>
        </p:nvCxnSpPr>
        <p:spPr>
          <a:xfrm flipH="1">
            <a:off x="2562709" y="2327379"/>
            <a:ext cx="222805" cy="136428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999834" y="1538427"/>
            <a:ext cx="0" cy="16599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11" idx="1"/>
          </p:cNvCxnSpPr>
          <p:nvPr/>
        </p:nvCxnSpPr>
        <p:spPr>
          <a:xfrm>
            <a:off x="2866012" y="2294035"/>
            <a:ext cx="1053323" cy="93765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6"/>
            <a:endCxn id="11" idx="2"/>
          </p:cNvCxnSpPr>
          <p:nvPr/>
        </p:nvCxnSpPr>
        <p:spPr>
          <a:xfrm flipV="1">
            <a:off x="2676551" y="3312184"/>
            <a:ext cx="1209440" cy="4933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5"/>
            <a:endCxn id="10" idx="1"/>
          </p:cNvCxnSpPr>
          <p:nvPr/>
        </p:nvCxnSpPr>
        <p:spPr>
          <a:xfrm>
            <a:off x="1958322" y="2826520"/>
            <a:ext cx="523888" cy="89848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5"/>
            <a:endCxn id="10" idx="2"/>
          </p:cNvCxnSpPr>
          <p:nvPr/>
        </p:nvCxnSpPr>
        <p:spPr>
          <a:xfrm>
            <a:off x="971591" y="3506525"/>
            <a:ext cx="1477275" cy="29897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02310" y="10762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99833" y="214639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32031" y="16199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27322" y="24879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64229" y="15920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34359" y="11316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86342" y="191641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8223" y="173025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3500" y="28265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73229" y="35807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27812" y="280544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71941" y="290053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80954" y="25935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1271" y="353986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0386" y="22192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56703" y="236838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5" name="Oval 44"/>
          <p:cNvSpPr/>
          <p:nvPr/>
        </p:nvSpPr>
        <p:spPr>
          <a:xfrm>
            <a:off x="5269594" y="131637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769792" y="3236289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64213" y="2023799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80680" y="233368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878533" y="123484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56523" y="255628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441408" y="361576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78533" y="312244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213723" y="1111229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45" idx="5"/>
            <a:endCxn id="50" idx="1"/>
          </p:cNvCxnSpPr>
          <p:nvPr/>
        </p:nvCxnSpPr>
        <p:spPr>
          <a:xfrm>
            <a:off x="5463935" y="1510717"/>
            <a:ext cx="325932" cy="10789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3"/>
            <a:endCxn id="48" idx="0"/>
          </p:cNvCxnSpPr>
          <p:nvPr/>
        </p:nvCxnSpPr>
        <p:spPr>
          <a:xfrm flipH="1">
            <a:off x="4994523" y="1510717"/>
            <a:ext cx="308415" cy="8229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6"/>
            <a:endCxn id="53" idx="2"/>
          </p:cNvCxnSpPr>
          <p:nvPr/>
        </p:nvCxnSpPr>
        <p:spPr>
          <a:xfrm flipV="1">
            <a:off x="5497279" y="1225072"/>
            <a:ext cx="716444" cy="20514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6"/>
            <a:endCxn id="49" idx="2"/>
          </p:cNvCxnSpPr>
          <p:nvPr/>
        </p:nvCxnSpPr>
        <p:spPr>
          <a:xfrm>
            <a:off x="6441408" y="1225072"/>
            <a:ext cx="1437125" cy="123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4"/>
            <a:endCxn id="47" idx="1"/>
          </p:cNvCxnSpPr>
          <p:nvPr/>
        </p:nvCxnSpPr>
        <p:spPr>
          <a:xfrm>
            <a:off x="6327566" y="1338914"/>
            <a:ext cx="369991" cy="7182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9" idx="4"/>
            <a:endCxn id="47" idx="7"/>
          </p:cNvCxnSpPr>
          <p:nvPr/>
        </p:nvCxnSpPr>
        <p:spPr>
          <a:xfrm flipH="1">
            <a:off x="6858554" y="1462532"/>
            <a:ext cx="1133822" cy="594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7"/>
            <a:endCxn id="47" idx="3"/>
          </p:cNvCxnSpPr>
          <p:nvPr/>
        </p:nvCxnSpPr>
        <p:spPr>
          <a:xfrm flipV="1">
            <a:off x="5950864" y="2218140"/>
            <a:ext cx="746693" cy="371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8" idx="5"/>
            <a:endCxn id="50" idx="2"/>
          </p:cNvCxnSpPr>
          <p:nvPr/>
        </p:nvCxnSpPr>
        <p:spPr>
          <a:xfrm>
            <a:off x="5075021" y="2528027"/>
            <a:ext cx="681502" cy="1421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6" idx="0"/>
          </p:cNvCxnSpPr>
          <p:nvPr/>
        </p:nvCxnSpPr>
        <p:spPr>
          <a:xfrm flipH="1">
            <a:off x="4883635" y="2561371"/>
            <a:ext cx="110888" cy="674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6" idx="7"/>
            <a:endCxn id="50" idx="2"/>
          </p:cNvCxnSpPr>
          <p:nvPr/>
        </p:nvCxnSpPr>
        <p:spPr>
          <a:xfrm flipV="1">
            <a:off x="4964133" y="2670127"/>
            <a:ext cx="792390" cy="59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7" idx="4"/>
            <a:endCxn id="51" idx="0"/>
          </p:cNvCxnSpPr>
          <p:nvPr/>
        </p:nvCxnSpPr>
        <p:spPr>
          <a:xfrm flipH="1">
            <a:off x="6555251" y="2251484"/>
            <a:ext cx="222805" cy="136428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9" idx="4"/>
            <a:endCxn id="52" idx="0"/>
          </p:cNvCxnSpPr>
          <p:nvPr/>
        </p:nvCxnSpPr>
        <p:spPr>
          <a:xfrm>
            <a:off x="7992376" y="1462532"/>
            <a:ext cx="0" cy="16599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7" idx="5"/>
            <a:endCxn id="52" idx="1"/>
          </p:cNvCxnSpPr>
          <p:nvPr/>
        </p:nvCxnSpPr>
        <p:spPr>
          <a:xfrm>
            <a:off x="6858554" y="2218140"/>
            <a:ext cx="1053323" cy="937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1" idx="6"/>
            <a:endCxn id="52" idx="2"/>
          </p:cNvCxnSpPr>
          <p:nvPr/>
        </p:nvCxnSpPr>
        <p:spPr>
          <a:xfrm flipV="1">
            <a:off x="6669093" y="3236289"/>
            <a:ext cx="1209440" cy="4933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0" idx="5"/>
            <a:endCxn id="51" idx="1"/>
          </p:cNvCxnSpPr>
          <p:nvPr/>
        </p:nvCxnSpPr>
        <p:spPr>
          <a:xfrm>
            <a:off x="5950864" y="2750625"/>
            <a:ext cx="523888" cy="898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6" idx="5"/>
            <a:endCxn id="51" idx="2"/>
          </p:cNvCxnSpPr>
          <p:nvPr/>
        </p:nvCxnSpPr>
        <p:spPr>
          <a:xfrm>
            <a:off x="4964133" y="3430630"/>
            <a:ext cx="1477275" cy="29897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94852" y="100036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92375" y="207050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124573" y="154406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19864" y="241207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56771" y="151612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26901" y="105579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78884" y="184051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50765" y="165436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96042" y="27506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65771" y="35192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120354" y="27295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64483" y="282464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73496" y="25176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73813" y="34639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42928" y="214337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49245" y="22924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86" name="Oval 85"/>
          <p:cNvSpPr/>
          <p:nvPr/>
        </p:nvSpPr>
        <p:spPr>
          <a:xfrm>
            <a:off x="1350802" y="4302853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51000" y="622276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745421" y="501027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61888" y="5320163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959741" y="4221324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837731" y="5542761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522616" y="6602241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959741" y="6108923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94931" y="4097706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>
            <a:stCxn id="86" idx="3"/>
            <a:endCxn id="89" idx="0"/>
          </p:cNvCxnSpPr>
          <p:nvPr/>
        </p:nvCxnSpPr>
        <p:spPr>
          <a:xfrm flipH="1">
            <a:off x="1075731" y="4497194"/>
            <a:ext cx="308415" cy="8229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4" idx="6"/>
            <a:endCxn id="90" idx="2"/>
          </p:cNvCxnSpPr>
          <p:nvPr/>
        </p:nvCxnSpPr>
        <p:spPr>
          <a:xfrm>
            <a:off x="2522616" y="4211549"/>
            <a:ext cx="1437125" cy="123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0" idx="4"/>
            <a:endCxn id="88" idx="7"/>
          </p:cNvCxnSpPr>
          <p:nvPr/>
        </p:nvCxnSpPr>
        <p:spPr>
          <a:xfrm flipH="1">
            <a:off x="2939762" y="4449009"/>
            <a:ext cx="1133822" cy="594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1" idx="7"/>
            <a:endCxn id="88" idx="3"/>
          </p:cNvCxnSpPr>
          <p:nvPr/>
        </p:nvCxnSpPr>
        <p:spPr>
          <a:xfrm flipV="1">
            <a:off x="2032072" y="5204617"/>
            <a:ext cx="746693" cy="371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9" idx="4"/>
            <a:endCxn id="87" idx="0"/>
          </p:cNvCxnSpPr>
          <p:nvPr/>
        </p:nvCxnSpPr>
        <p:spPr>
          <a:xfrm flipH="1">
            <a:off x="964843" y="5547848"/>
            <a:ext cx="110888" cy="674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7" idx="7"/>
            <a:endCxn id="91" idx="2"/>
          </p:cNvCxnSpPr>
          <p:nvPr/>
        </p:nvCxnSpPr>
        <p:spPr>
          <a:xfrm flipV="1">
            <a:off x="1045341" y="5656604"/>
            <a:ext cx="792390" cy="59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88" idx="5"/>
            <a:endCxn id="93" idx="1"/>
          </p:cNvCxnSpPr>
          <p:nvPr/>
        </p:nvCxnSpPr>
        <p:spPr>
          <a:xfrm>
            <a:off x="2939762" y="5204617"/>
            <a:ext cx="1053323" cy="937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1" idx="5"/>
            <a:endCxn id="92" idx="1"/>
          </p:cNvCxnSpPr>
          <p:nvPr/>
        </p:nvCxnSpPr>
        <p:spPr>
          <a:xfrm>
            <a:off x="2032072" y="5737102"/>
            <a:ext cx="523888" cy="898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902310" y="398683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205781" y="45305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01072" y="539854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031973" y="464084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77250" y="573710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01562" y="571603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145691" y="581111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224136" y="51298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1536200" y="4491530"/>
            <a:ext cx="325932" cy="1078911"/>
          </a:xfrm>
          <a:prstGeom prst="line">
            <a:avLst/>
          </a:prstGeom>
          <a:ln w="285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446940" y="4304566"/>
            <a:ext cx="369991" cy="718229"/>
          </a:xfrm>
          <a:prstGeom prst="line">
            <a:avLst/>
          </a:prstGeom>
          <a:ln w="285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2755400" y="6237115"/>
            <a:ext cx="1209440" cy="493318"/>
          </a:xfrm>
          <a:prstGeom prst="line">
            <a:avLst/>
          </a:prstGeom>
          <a:ln w="285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3135095" y="61612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612095" y="48360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598730" y="44565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1" name="Oval 140"/>
          <p:cNvSpPr/>
          <p:nvPr/>
        </p:nvSpPr>
        <p:spPr>
          <a:xfrm>
            <a:off x="5681916" y="424130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182114" y="616122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7076535" y="494873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5293002" y="525861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8290855" y="4159778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168845" y="5481215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6853730" y="6540695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290855" y="604737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6626045" y="403616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>
            <a:stCxn id="141" idx="3"/>
            <a:endCxn id="144" idx="0"/>
          </p:cNvCxnSpPr>
          <p:nvPr/>
        </p:nvCxnSpPr>
        <p:spPr>
          <a:xfrm flipH="1">
            <a:off x="5406845" y="4435648"/>
            <a:ext cx="308415" cy="8229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9" idx="6"/>
            <a:endCxn id="145" idx="2"/>
          </p:cNvCxnSpPr>
          <p:nvPr/>
        </p:nvCxnSpPr>
        <p:spPr>
          <a:xfrm>
            <a:off x="6853730" y="4150003"/>
            <a:ext cx="1437125" cy="12361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45" idx="4"/>
            <a:endCxn id="143" idx="7"/>
          </p:cNvCxnSpPr>
          <p:nvPr/>
        </p:nvCxnSpPr>
        <p:spPr>
          <a:xfrm flipH="1">
            <a:off x="7270876" y="4387463"/>
            <a:ext cx="1133822" cy="59461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44" idx="4"/>
            <a:endCxn id="142" idx="0"/>
          </p:cNvCxnSpPr>
          <p:nvPr/>
        </p:nvCxnSpPr>
        <p:spPr>
          <a:xfrm flipH="1">
            <a:off x="5295957" y="5486302"/>
            <a:ext cx="110888" cy="67491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2" idx="7"/>
            <a:endCxn id="147" idx="2"/>
          </p:cNvCxnSpPr>
          <p:nvPr/>
        </p:nvCxnSpPr>
        <p:spPr>
          <a:xfrm>
            <a:off x="5376455" y="6194564"/>
            <a:ext cx="1477275" cy="4599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3" idx="5"/>
            <a:endCxn id="148" idx="1"/>
          </p:cNvCxnSpPr>
          <p:nvPr/>
        </p:nvCxnSpPr>
        <p:spPr>
          <a:xfrm>
            <a:off x="7270876" y="5143071"/>
            <a:ext cx="1053323" cy="9376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867314" y="4429984"/>
            <a:ext cx="325932" cy="107891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46" idx="0"/>
          </p:cNvCxnSpPr>
          <p:nvPr/>
        </p:nvCxnSpPr>
        <p:spPr>
          <a:xfrm flipH="1">
            <a:off x="6282688" y="4243020"/>
            <a:ext cx="495366" cy="12381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7086514" y="6175569"/>
            <a:ext cx="1209440" cy="49331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4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Brute force search – tree of all possible solutions</a:t>
            </a:r>
          </a:p>
          <a:p>
            <a:r>
              <a:rPr lang="en-US" dirty="0"/>
              <a:t>Branch and bound – compute a lower bound on all possible extensions</a:t>
            </a:r>
          </a:p>
          <a:p>
            <a:pPr lvl="1"/>
            <a:r>
              <a:rPr lang="en-US" dirty="0"/>
              <a:t>Prune sub-trees that cannot be better than optimal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for TSP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23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Enumerate all possible paths</a:t>
            </a:r>
          </a:p>
          <a:p>
            <a:r>
              <a:rPr lang="en-US" dirty="0"/>
              <a:t>Lower bound,  Current path cost plus MST of remaining points</a:t>
            </a:r>
          </a:p>
          <a:p>
            <a:r>
              <a:rPr lang="en-US" dirty="0"/>
              <a:t>Euclidean TSP</a:t>
            </a:r>
          </a:p>
          <a:p>
            <a:pPr lvl="1"/>
            <a:r>
              <a:rPr lang="en-US" dirty="0"/>
              <a:t>Points on the plane with Euclidean Distance</a:t>
            </a:r>
          </a:p>
          <a:p>
            <a:pPr lvl="1"/>
            <a:r>
              <a:rPr lang="en-US" dirty="0"/>
              <a:t>Sample data set: State Capitals</a:t>
            </a:r>
          </a:p>
        </p:txBody>
      </p:sp>
      <p:pic>
        <p:nvPicPr>
          <p:cNvPr id="3074" name="Picture 2" descr="Image result for Euclidean TSP State Cap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" y="4021301"/>
            <a:ext cx="2749300" cy="21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15" y="3429000"/>
            <a:ext cx="4472176" cy="3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7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an optimization problem by local improvement</a:t>
            </a:r>
          </a:p>
          <a:p>
            <a:pPr lvl="1"/>
            <a:r>
              <a:rPr lang="en-US" dirty="0"/>
              <a:t>Neighborhood structure on solutions</a:t>
            </a:r>
          </a:p>
          <a:p>
            <a:pPr lvl="1"/>
            <a:r>
              <a:rPr lang="en-US" dirty="0"/>
              <a:t>Travelling Salesman 2-Opt (or K-Opt)</a:t>
            </a:r>
          </a:p>
          <a:p>
            <a:pPr lvl="1"/>
            <a:r>
              <a:rPr lang="en-US" dirty="0"/>
              <a:t>Independent Set Local Replacement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What we don’t know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222375"/>
          </a:xfrm>
        </p:spPr>
        <p:txBody>
          <a:bodyPr/>
          <a:lstStyle/>
          <a:p>
            <a:r>
              <a:rPr lang="en-US"/>
              <a:t>P vs. NP</a:t>
            </a:r>
          </a:p>
        </p:txBody>
      </p:sp>
      <p:sp>
        <p:nvSpPr>
          <p:cNvPr id="1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80658" y="2518760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5683" y="4238083"/>
            <a:ext cx="1214437" cy="1165166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5458" y="2684040"/>
            <a:ext cx="2200275" cy="12031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1923" y="3063515"/>
            <a:ext cx="1744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NP-Complete</a:t>
            </a:r>
          </a:p>
        </p:txBody>
      </p:sp>
      <p:sp>
        <p:nvSpPr>
          <p:cNvPr id="14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44283" y="5023835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</a:t>
            </a:r>
          </a:p>
        </p:txBody>
      </p:sp>
      <p:sp>
        <p:nvSpPr>
          <p:cNvPr id="15" name="Oval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4883" y="2442365"/>
            <a:ext cx="2808287" cy="30353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10425" y="3028890"/>
            <a:ext cx="1213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P = 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3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P </a:t>
            </a:r>
            <a:r>
              <a:rPr lang="en-US" dirty="0">
                <a:sym typeface="Symbol" panose="05050102010706020507" pitchFamily="18" charset="2"/>
              </a:rPr>
              <a:t></a:t>
            </a:r>
            <a:r>
              <a:rPr lang="en-US" dirty="0"/>
              <a:t> NP, is there anything 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5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Yes, Ladner [1975]</a:t>
            </a:r>
          </a:p>
          <a:p>
            <a:r>
              <a:rPr lang="en-US" dirty="0"/>
              <a:t>Problems not known to be in P or NP Complete</a:t>
            </a:r>
          </a:p>
          <a:p>
            <a:pPr lvl="1"/>
            <a:r>
              <a:rPr lang="en-US" dirty="0"/>
              <a:t>Factorization</a:t>
            </a:r>
          </a:p>
          <a:p>
            <a:pPr lvl="1"/>
            <a:r>
              <a:rPr lang="en-US" dirty="0"/>
              <a:t>Discrete Log</a:t>
            </a:r>
          </a:p>
          <a:p>
            <a:pPr lvl="1"/>
            <a:r>
              <a:rPr lang="en-US" dirty="0"/>
              <a:t>Graph Isomorphism</a:t>
            </a:r>
          </a:p>
        </p:txBody>
      </p:sp>
      <p:pic>
        <p:nvPicPr>
          <p:cNvPr id="1026" name="Picture 2" descr="https://www.sonoma.edu/users/f/fordb/M416S01/PS1Solutions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30" y="4491530"/>
            <a:ext cx="3278970" cy="13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8420" y="3504895"/>
            <a:ext cx="30358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Solve </a:t>
            </a:r>
            <a:r>
              <a:rPr lang="en-US" dirty="0" err="1"/>
              <a:t>g</a:t>
            </a:r>
            <a:r>
              <a:rPr lang="en-US" baseline="30000" dirty="0" err="1"/>
              <a:t>k</a:t>
            </a:r>
            <a:r>
              <a:rPr lang="en-US" dirty="0"/>
              <a:t> = b over a finite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7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Theory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Computational requirements to recognize  languages</a:t>
            </a:r>
          </a:p>
          <a:p>
            <a:r>
              <a:rPr lang="en-US" dirty="0"/>
              <a:t>Models of Computation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Hierarchies</a:t>
            </a:r>
          </a:p>
          <a:p>
            <a:endParaRPr lang="en-US" dirty="0"/>
          </a:p>
          <a:p>
            <a:r>
              <a:rPr lang="en-US" dirty="0"/>
              <a:t>//complexityzoo.net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189007-435D-4836-A8D2-1F9F403191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9D895AE7-2D48-4AB5-A4BB-B471E966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78" y="2360855"/>
            <a:ext cx="2628244" cy="38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4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P:  (Deterministic) Polynomial Time</a:t>
            </a:r>
          </a:p>
          <a:p>
            <a:r>
              <a:rPr lang="en-US" dirty="0"/>
              <a:t>NP: Non-deterministic Polynomial Time</a:t>
            </a:r>
          </a:p>
          <a:p>
            <a:r>
              <a:rPr lang="en-US" dirty="0"/>
              <a:t>EXP:  Exponential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1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Amount of Space (Exclusive of Input) </a:t>
            </a:r>
          </a:p>
          <a:p>
            <a:r>
              <a:rPr lang="en-US" dirty="0"/>
              <a:t>L: </a:t>
            </a:r>
            <a:r>
              <a:rPr lang="en-US" dirty="0" err="1"/>
              <a:t>Logspace</a:t>
            </a:r>
            <a:r>
              <a:rPr lang="en-US" dirty="0"/>
              <a:t>,  problems that can be solved in O(log n) space for input of size n</a:t>
            </a:r>
          </a:p>
          <a:p>
            <a:pPr lvl="1"/>
            <a:r>
              <a:rPr lang="en-US" dirty="0"/>
              <a:t>Related to Parallel Complexity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PSPACE,  problems that can be required in a polynomial amount of space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55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587C-D2FF-4AE1-BB9D-0F4FCBB3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98A9-2651-41B6-89C8-8330A43DC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Randomization</a:t>
            </a:r>
          </a:p>
          <a:p>
            <a:pPr lvl="1"/>
            <a:r>
              <a:rPr lang="en-US" dirty="0"/>
              <a:t>Can you solve problems faster with a random number generator?</a:t>
            </a:r>
          </a:p>
          <a:p>
            <a:r>
              <a:rPr lang="en-US" dirty="0"/>
              <a:t>Quantum Computers</a:t>
            </a:r>
          </a:p>
          <a:p>
            <a:pPr lvl="1"/>
            <a:r>
              <a:rPr lang="en-US" dirty="0"/>
              <a:t>Can you solve problems faster if you have quantum bits which allow superposition?</a:t>
            </a:r>
          </a:p>
          <a:p>
            <a:pPr lvl="2"/>
            <a:r>
              <a:rPr lang="en-US" dirty="0"/>
              <a:t>Probably yes:  Shor’s Integer Factoring algorithm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3D6EB-8D27-4EC1-AEA9-0FB0A78C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1" y="1600200"/>
            <a:ext cx="8879714" cy="4983161"/>
          </a:xfrm>
        </p:spPr>
        <p:txBody>
          <a:bodyPr/>
          <a:lstStyle/>
          <a:p>
            <a:r>
              <a:rPr lang="en-US" sz="2800" dirty="0"/>
              <a:t>Exam practice problems on  course homepage</a:t>
            </a:r>
          </a:p>
          <a:p>
            <a:r>
              <a:rPr lang="en-US" sz="2800" dirty="0"/>
              <a:t>Final Exam:  Monday,  December 9, 8:30 AM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my last lecture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2559EB-9A99-4F2C-83F0-F096D4049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57289"/>
              </p:ext>
            </p:extLst>
          </p:nvPr>
        </p:nvGraphicFramePr>
        <p:xfrm>
          <a:off x="457200" y="2821840"/>
          <a:ext cx="8044870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7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strike="dblStrike" baseline="0" dirty="0"/>
                        <a:t>Mon, Dec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strike="dblStrike" baseline="0" dirty="0"/>
                        <a:t>NP-Completeness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dblStrike" baseline="0" dirty="0"/>
                        <a:t>Wed, Dec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dblStrike" baseline="0" dirty="0"/>
                        <a:t>NP-Completeness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Fri, Dec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NP-Completeness and Beyond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Mon, Dec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4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beyond 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http://1.bp.blogspot.com/_0Y-AYb-z8Bw/S--chJjH0JI/AAAAAAAAATU/QngzjH9rMa0/s1600/dr-seuss-on-beyond-zebr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11" y="1600200"/>
            <a:ext cx="341428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7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 vs. Co-NP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Boolean formula, is it true for some choice of inputs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a Boolean formula, is it true for all choices of inputs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2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beyond 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TSP,  Given a graph with edge lengths and an integer K, does the minimum tour have length K</a:t>
            </a:r>
          </a:p>
          <a:p>
            <a:endParaRPr lang="en-US" dirty="0"/>
          </a:p>
          <a:p>
            <a:r>
              <a:rPr lang="en-US" dirty="0"/>
              <a:t>Minimum circuit,  Given a circuit C, is it true that there is no smaller circuit that computes the same function a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2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>
                <a:sym typeface="Symbol"/>
              </a:rPr>
              <a:t>X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(X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),  X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(X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)</a:t>
            </a:r>
          </a:p>
          <a:p>
            <a:r>
              <a:rPr lang="en-US" dirty="0">
                <a:sym typeface="Symbol"/>
              </a:rPr>
              <a:t>Level 2</a:t>
            </a:r>
          </a:p>
          <a:p>
            <a:pPr lvl="1"/>
            <a:r>
              <a:rPr lang="en-US" dirty="0">
                <a:sym typeface="Symbol"/>
              </a:rPr>
              <a:t>X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X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(X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), X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X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(X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</a:t>
            </a:r>
          </a:p>
          <a:p>
            <a:r>
              <a:rPr lang="en-US" dirty="0">
                <a:sym typeface="Symbol"/>
              </a:rPr>
              <a:t>Level 3</a:t>
            </a:r>
          </a:p>
          <a:p>
            <a:pPr lvl="1"/>
            <a:r>
              <a:rPr lang="en-US" dirty="0">
                <a:sym typeface="Symbol"/>
              </a:rPr>
              <a:t>X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X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X</a:t>
            </a:r>
            <a:r>
              <a:rPr lang="en-US" baseline="-25000" dirty="0">
                <a:sym typeface="Symbol"/>
              </a:rPr>
              <a:t>3 </a:t>
            </a:r>
            <a:r>
              <a:rPr lang="en-US" dirty="0">
                <a:sym typeface="Symbol"/>
              </a:rPr>
              <a:t>(X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,X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), X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X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X</a:t>
            </a:r>
            <a:r>
              <a:rPr lang="en-US" baseline="-25000" dirty="0">
                <a:sym typeface="Symbol"/>
              </a:rPr>
              <a:t>3 </a:t>
            </a:r>
            <a:r>
              <a:rPr lang="en-US" dirty="0">
                <a:sym typeface="Symbol"/>
              </a:rPr>
              <a:t>(X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,X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8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95" y="1625512"/>
            <a:ext cx="8229600" cy="34984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Quantified Boolean Expressions</a:t>
            </a:r>
          </a:p>
          <a:p>
            <a:pPr lvl="1"/>
            <a:r>
              <a:rPr lang="en-US" dirty="0">
                <a:sym typeface="Symbol"/>
              </a:rPr>
              <a:t>X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X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X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...X</a:t>
            </a:r>
            <a:r>
              <a:rPr lang="en-US" baseline="-25000" dirty="0">
                <a:sym typeface="Symbol"/>
              </a:rPr>
              <a:t>n-1</a:t>
            </a:r>
            <a:r>
              <a:rPr lang="en-US" dirty="0">
                <a:sym typeface="Symbol"/>
              </a:rPr>
              <a:t>X</a:t>
            </a:r>
            <a:r>
              <a:rPr lang="en-US" baseline="-25000" dirty="0">
                <a:sym typeface="Symbol"/>
              </a:rPr>
              <a:t>n</a:t>
            </a:r>
            <a:r>
              <a:rPr lang="en-US" dirty="0">
                <a:sym typeface="Symbol"/>
              </a:rPr>
              <a:t> (X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,X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…X</a:t>
            </a:r>
            <a:r>
              <a:rPr lang="en-US" baseline="-25000" dirty="0">
                <a:sym typeface="Symbol"/>
              </a:rPr>
              <a:t>n-1</a:t>
            </a:r>
            <a:r>
              <a:rPr lang="en-US" dirty="0">
                <a:sym typeface="Symbol"/>
              </a:rPr>
              <a:t>X</a:t>
            </a:r>
            <a:r>
              <a:rPr lang="en-US" baseline="-25000" dirty="0">
                <a:sym typeface="Symbol"/>
              </a:rPr>
              <a:t>n</a:t>
            </a:r>
            <a:r>
              <a:rPr lang="en-US" dirty="0">
                <a:sym typeface="Symbol"/>
              </a:rPr>
              <a:t>)</a:t>
            </a:r>
          </a:p>
          <a:p>
            <a:r>
              <a:rPr lang="en-US" dirty="0">
                <a:sym typeface="Symbol"/>
              </a:rPr>
              <a:t>Space bounded games</a:t>
            </a:r>
          </a:p>
          <a:p>
            <a:pPr lvl="1"/>
            <a:r>
              <a:rPr lang="en-US" dirty="0">
                <a:sym typeface="Symbol"/>
              </a:rPr>
              <a:t>Competitive Facility Location Problem</a:t>
            </a:r>
          </a:p>
          <a:p>
            <a:pPr lvl="1"/>
            <a:r>
              <a:rPr lang="en-US" dirty="0">
                <a:sym typeface="Symbol"/>
              </a:rPr>
              <a:t>N x N Chess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Counting problems</a:t>
            </a:r>
          </a:p>
          <a:p>
            <a:pPr lvl="1"/>
            <a:r>
              <a:rPr lang="en-US" dirty="0">
                <a:sym typeface="Symbol"/>
              </a:rPr>
              <a:t>The number of Hamiltonian Circuits  </a:t>
            </a:r>
          </a:p>
          <a:p>
            <a:pPr lvl="1"/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41518" y="3353105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29113" y="4886810"/>
            <a:ext cx="1611938" cy="1350784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46318" y="3518385"/>
            <a:ext cx="2200275" cy="12031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29112" y="3674459"/>
            <a:ext cx="1744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/>
              <a:t>PSpace</a:t>
            </a:r>
            <a:r>
              <a:rPr lang="en-US" sz="2000" dirty="0"/>
              <a:t>-Complete</a:t>
            </a: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15945" y="5719349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P</a:t>
            </a:r>
          </a:p>
        </p:txBody>
      </p:sp>
      <p:sp>
        <p:nvSpPr>
          <p:cNvPr id="9" name="Oval 8"/>
          <p:cNvSpPr/>
          <p:nvPr/>
        </p:nvSpPr>
        <p:spPr>
          <a:xfrm>
            <a:off x="7128950" y="5031116"/>
            <a:ext cx="1033422" cy="854589"/>
          </a:xfrm>
          <a:prstGeom prst="ellipse">
            <a:avLst/>
          </a:prstGeom>
          <a:solidFill>
            <a:srgbClr val="FFD3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71257" y="5124002"/>
            <a:ext cx="1138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Log Space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506" y="549421"/>
            <a:ext cx="2731064" cy="1143000"/>
          </a:xfrm>
        </p:spPr>
        <p:txBody>
          <a:bodyPr/>
          <a:lstStyle/>
          <a:p>
            <a:r>
              <a:rPr lang="en-US" dirty="0"/>
              <a:t>N X N Chess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9685" y="2442229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0950" y="2442228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99685" y="2966608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0950" y="296660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2215" y="2453449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93480" y="2453448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2215" y="2977828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93480" y="297782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24745" y="2453448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56010" y="245344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24745" y="297782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010" y="297782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87275" y="2464668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18540" y="246466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87275" y="298904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518540" y="298904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99685" y="3472878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0950" y="347287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99685" y="399725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0950" y="399725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62215" y="3484098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93480" y="348409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62215" y="400847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93480" y="400847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24745" y="348409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456010" y="348409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24745" y="400847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456010" y="4008475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987275" y="349531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518540" y="349531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87275" y="401969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518540" y="4019695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799685" y="4507858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30950" y="450785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99685" y="503223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30950" y="503223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62215" y="4519078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393480" y="451907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862215" y="5043457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93480" y="504345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924745" y="451907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456010" y="451907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924745" y="504345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56010" y="5043455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87275" y="453029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518540" y="453029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987275" y="505467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518540" y="5054675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799685" y="553850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330950" y="553850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799685" y="606288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330950" y="6062885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862215" y="554972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393480" y="554972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862215" y="607410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93480" y="6074105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924745" y="554972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456010" y="554972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924745" y="607410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456010" y="6074104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987275" y="556094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518540" y="556094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987275" y="608532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518540" y="6085324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799685" y="36013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330950" y="36013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799685" y="88451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330950" y="884515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862215" y="37135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393480" y="37135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862215" y="895736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393480" y="895735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924745" y="37135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456010" y="37135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924745" y="89573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456010" y="895734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987275" y="38257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518540" y="38257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987275" y="90695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518540" y="906954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799685" y="139078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330950" y="139078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799685" y="191516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330950" y="1915164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862215" y="1402006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393480" y="140200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862215" y="1926385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393480" y="1926384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924745" y="1402005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456010" y="1402004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924745" y="1926384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456010" y="1926383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987275" y="1413225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518540" y="1413224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987275" y="1937604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8518540" y="1937603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746883" y="2435342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278148" y="2435341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746883" y="2959721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78148" y="2959720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746883" y="3465991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278148" y="3465990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746883" y="3990370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278148" y="3990369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746883" y="4500971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278148" y="4500970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746883" y="5025350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278148" y="5025349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746883" y="5531620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278148" y="5531619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746883" y="6055999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278148" y="6055998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746883" y="353250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278148" y="353249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746883" y="877629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278148" y="877628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746883" y="1383899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4278148" y="1383898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746883" y="1908278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278148" y="1908277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696712" y="2432453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227977" y="2432452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696712" y="2956832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227977" y="2956831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696712" y="3463102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227977" y="3463101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696712" y="3987481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27977" y="3987480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696712" y="4498082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227977" y="4498081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696712" y="5022461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227977" y="5022460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696712" y="5528731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3227977" y="5528730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2696712" y="6053110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3227977" y="6053109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696712" y="350361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227977" y="350360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2696712" y="874740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227977" y="874739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696712" y="1381010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227977" y="1381009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696712" y="1905389"/>
            <a:ext cx="531265" cy="531265"/>
          </a:xfrm>
          <a:prstGeom prst="rect">
            <a:avLst/>
          </a:prstGeom>
          <a:solidFill>
            <a:srgbClr val="379B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3227977" y="1905388"/>
            <a:ext cx="531265" cy="531265"/>
          </a:xfrm>
          <a:prstGeom prst="rect">
            <a:avLst/>
          </a:prstGeom>
          <a:solidFill>
            <a:srgbClr val="D0D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118" y="101733"/>
            <a:ext cx="8229600" cy="1143000"/>
          </a:xfrm>
        </p:spPr>
        <p:txBody>
          <a:bodyPr/>
          <a:lstStyle/>
          <a:p>
            <a:r>
              <a:rPr lang="en-US" dirty="0"/>
              <a:t>Even Harder Problems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985" y="1076255"/>
            <a:ext cx="7968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RecolorSwap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[] coloring)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k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maxColor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(coloring);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 = 0; v 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nVertices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v++)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(coloring[v] == k)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nbdColorCount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ColorCount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(v, k, coloring);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List&lt;Edge&gt; edges1 = vertices[v].Edges;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foreach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(Edge e1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edges1)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w = e1.Head;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nbdColorCount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[coloring[w]] == 1)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RecolorSwap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(v, w, k, coloring))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coloring;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7465" y="5928761"/>
            <a:ext cx="517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this code correct?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7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program P that does not take any inputs,  does P eventually exit?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4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of solving the Halting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Halt(P) returns true if P halts, and false otherwise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Consider the program 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Halt(G)?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4530" y="2745945"/>
            <a:ext cx="2884010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bool G {</a:t>
            </a:r>
          </a:p>
          <a:p>
            <a:r>
              <a:rPr lang="en-US" sz="2400" dirty="0"/>
              <a:t>     if (Halt(G)){</a:t>
            </a:r>
          </a:p>
          <a:p>
            <a:r>
              <a:rPr lang="en-US" sz="2400" dirty="0"/>
              <a:t>         while (true) ;</a:t>
            </a:r>
          </a:p>
          <a:p>
            <a:r>
              <a:rPr lang="en-US" sz="2400" dirty="0"/>
              <a:t>     }</a:t>
            </a:r>
          </a:p>
          <a:p>
            <a:r>
              <a:rPr lang="en-US" sz="2400" dirty="0"/>
              <a:t>     else {</a:t>
            </a:r>
          </a:p>
          <a:p>
            <a:r>
              <a:rPr lang="en-US" sz="2400" dirty="0"/>
              <a:t>          return true;</a:t>
            </a:r>
          </a:p>
          <a:p>
            <a:r>
              <a:rPr lang="en-US" sz="2400" dirty="0"/>
              <a:t> 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31732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Undecidable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Halting Problem is undecidable</a:t>
            </a:r>
          </a:p>
          <a:p>
            <a:r>
              <a:rPr lang="en-US" dirty="0"/>
              <a:t>Impossible problems are hard . .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0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that problem X is NP-Complete</a:t>
            </a:r>
          </a:p>
          <a:p>
            <a:pPr lvl="1"/>
            <a:r>
              <a:rPr lang="en-US" dirty="0"/>
              <a:t>Show that X is in NP (usually easy)</a:t>
            </a:r>
          </a:p>
          <a:p>
            <a:pPr lvl="1"/>
            <a:r>
              <a:rPr lang="en-US" dirty="0"/>
              <a:t>Pick a known NP complete problem Y</a:t>
            </a:r>
          </a:p>
          <a:p>
            <a:pPr lvl="1"/>
            <a:r>
              <a:rPr lang="en-US" dirty="0"/>
              <a:t>Show Y &lt;</a:t>
            </a:r>
            <a:r>
              <a:rPr lang="en-US" baseline="-25000" dirty="0"/>
              <a:t>P</a:t>
            </a:r>
            <a:r>
              <a:rPr lang="en-US" dirty="0"/>
              <a:t> X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36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DD5B7-8195-41D4-AA7F-6BBC8377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A5147F-8639-48C4-8BEA-646734F3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67"/>
            <a:ext cx="9143999" cy="69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1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Reducibility Among Combinatorial Problems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9070" y="537616"/>
            <a:ext cx="5260354" cy="73804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4" descr="http://www.eecs.berkeley.edu/Faculty/Photos/Homepages/ka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460305" cy="20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2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/>
              <a:t>Populating the NP-Completeness Universe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Circuit Sat &lt;</a:t>
            </a:r>
            <a:r>
              <a:rPr lang="en-US" sz="2400" baseline="-25000"/>
              <a:t>P</a:t>
            </a:r>
            <a:r>
              <a:rPr lang="en-US" sz="2400"/>
              <a:t> 3-SAT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Independent Set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Vertex Cover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Independent Set &lt;</a:t>
            </a:r>
            <a:r>
              <a:rPr lang="en-US" sz="2400" baseline="-25000"/>
              <a:t>P</a:t>
            </a:r>
            <a:r>
              <a:rPr lang="en-US" sz="2400"/>
              <a:t> Clique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Hamiltonian Circuit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Hamiltonian Circuit &lt;</a:t>
            </a:r>
            <a:r>
              <a:rPr lang="en-US" sz="2400" baseline="-25000"/>
              <a:t>P</a:t>
            </a:r>
            <a:r>
              <a:rPr lang="en-US" sz="2400"/>
              <a:t> Traveling Salesman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Integer Linear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Graph Coloring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3-SAT &lt;</a:t>
            </a:r>
            <a:r>
              <a:rPr lang="en-US" sz="2400" baseline="-25000"/>
              <a:t>P</a:t>
            </a:r>
            <a:r>
              <a:rPr lang="en-US" sz="2400"/>
              <a:t> Subset Sum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Subset Sum &lt;</a:t>
            </a:r>
            <a:r>
              <a:rPr lang="en-US" sz="2400" baseline="-25000"/>
              <a:t>P</a:t>
            </a:r>
            <a:r>
              <a:rPr lang="en-US" sz="2400"/>
              <a:t> Scheduling with Release times and deadlines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914400"/>
            <a:ext cx="2808288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7600" y="3048000"/>
            <a:ext cx="754063" cy="750888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1066800"/>
            <a:ext cx="2200275" cy="1905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34200" y="1143000"/>
            <a:ext cx="1744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NP-Complete</a:t>
            </a:r>
          </a:p>
        </p:txBody>
      </p:sp>
      <p:sp>
        <p:nvSpPr>
          <p:cNvPr id="7578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71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</a:t>
            </a:r>
          </a:p>
        </p:txBody>
      </p:sp>
      <p:sp>
        <p:nvSpPr>
          <p:cNvPr id="7578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3800" y="342900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  <a:p>
            <a:r>
              <a:rPr lang="en-US" dirty="0"/>
              <a:t>Exact solution via Branch and Bound</a:t>
            </a:r>
          </a:p>
          <a:p>
            <a:r>
              <a:rPr lang="en-US" dirty="0"/>
              <a:t>Local Search</a:t>
            </a:r>
          </a:p>
        </p:txBody>
      </p:sp>
      <p:pic>
        <p:nvPicPr>
          <p:cNvPr id="4" name="Picture 4" descr="http://inf421.files.wordpress.com/2011/10/gj3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b="13608"/>
          <a:stretch/>
        </p:blipFill>
        <p:spPr bwMode="auto">
          <a:xfrm>
            <a:off x="1915675" y="3353105"/>
            <a:ext cx="5160860" cy="3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6421085"/>
            <a:ext cx="8272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can’t find an efficient algorithm, but neither can all these famous people.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Multiprocessor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670" y="1621388"/>
            <a:ext cx="4038600" cy="4525963"/>
          </a:xfrm>
        </p:spPr>
        <p:txBody>
          <a:bodyPr/>
          <a:lstStyle/>
          <a:p>
            <a:r>
              <a:rPr lang="en-US" dirty="0"/>
              <a:t>Unit execution tasks</a:t>
            </a:r>
          </a:p>
          <a:p>
            <a:r>
              <a:rPr lang="en-US" dirty="0"/>
              <a:t>Precedence graph</a:t>
            </a:r>
          </a:p>
          <a:p>
            <a:r>
              <a:rPr lang="en-US" dirty="0"/>
              <a:t>K-Processors</a:t>
            </a:r>
          </a:p>
          <a:p>
            <a:endParaRPr lang="en-US" dirty="0"/>
          </a:p>
          <a:p>
            <a:r>
              <a:rPr lang="en-US" dirty="0"/>
              <a:t>Polynomial time for k=2</a:t>
            </a:r>
          </a:p>
          <a:p>
            <a:r>
              <a:rPr lang="en-US" dirty="0"/>
              <a:t>Open for k = constant</a:t>
            </a:r>
          </a:p>
          <a:p>
            <a:r>
              <a:rPr lang="en-US" dirty="0"/>
              <a:t>NP-complete is k is part of the problem </a:t>
            </a:r>
          </a:p>
        </p:txBody>
      </p:sp>
      <p:sp>
        <p:nvSpPr>
          <p:cNvPr id="5" name="Oval 4"/>
          <p:cNvSpPr/>
          <p:nvPr/>
        </p:nvSpPr>
        <p:spPr>
          <a:xfrm>
            <a:off x="4799685" y="206289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2740" y="206289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1690" y="206289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2740" y="28218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56010" y="28218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82740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14960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274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4885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5959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7033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48850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17585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0422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1496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5" idx="5"/>
            <a:endCxn id="9" idx="1"/>
          </p:cNvCxnSpPr>
          <p:nvPr/>
        </p:nvCxnSpPr>
        <p:spPr>
          <a:xfrm>
            <a:off x="4994026" y="2257231"/>
            <a:ext cx="522058" cy="59795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96582" y="2290575"/>
            <a:ext cx="0" cy="53126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710425" y="2257230"/>
            <a:ext cx="531265" cy="56461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4"/>
          </p:cNvCxnSpPr>
          <p:nvPr/>
        </p:nvCxnSpPr>
        <p:spPr>
          <a:xfrm flipH="1">
            <a:off x="5596582" y="3049525"/>
            <a:ext cx="1" cy="64804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0"/>
          </p:cNvCxnSpPr>
          <p:nvPr/>
        </p:nvCxnSpPr>
        <p:spPr>
          <a:xfrm>
            <a:off x="5596582" y="3884370"/>
            <a:ext cx="1" cy="68305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7"/>
          </p:cNvCxnSpPr>
          <p:nvPr/>
        </p:nvCxnSpPr>
        <p:spPr>
          <a:xfrm flipH="1">
            <a:off x="7043191" y="3050921"/>
            <a:ext cx="470640" cy="63910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2" idx="1"/>
          </p:cNvCxnSpPr>
          <p:nvPr/>
        </p:nvCxnSpPr>
        <p:spPr>
          <a:xfrm>
            <a:off x="7644079" y="3049525"/>
            <a:ext cx="604225" cy="64050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9" idx="0"/>
          </p:cNvCxnSpPr>
          <p:nvPr/>
        </p:nvCxnSpPr>
        <p:spPr>
          <a:xfrm flipH="1">
            <a:off x="6431428" y="3843506"/>
            <a:ext cx="492020" cy="72391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5" idx="0"/>
          </p:cNvCxnSpPr>
          <p:nvPr/>
        </p:nvCxnSpPr>
        <p:spPr>
          <a:xfrm flipH="1">
            <a:off x="6962693" y="3884370"/>
            <a:ext cx="15653" cy="68305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0" idx="0"/>
          </p:cNvCxnSpPr>
          <p:nvPr/>
        </p:nvCxnSpPr>
        <p:spPr>
          <a:xfrm>
            <a:off x="7043192" y="3843506"/>
            <a:ext cx="374871" cy="72391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71161" y="3843505"/>
            <a:ext cx="374871" cy="72391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1" idx="0"/>
          </p:cNvCxnSpPr>
          <p:nvPr/>
        </p:nvCxnSpPr>
        <p:spPr>
          <a:xfrm>
            <a:off x="8295459" y="3843504"/>
            <a:ext cx="33344" cy="72392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3"/>
          </p:cNvCxnSpPr>
          <p:nvPr/>
        </p:nvCxnSpPr>
        <p:spPr>
          <a:xfrm flipH="1">
            <a:off x="7884605" y="3851026"/>
            <a:ext cx="363699" cy="733072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29630-65E6-4824-A284-DCE508D383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level first is 2-Optimal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Choose k items on the highest level</a:t>
            </a:r>
          </a:p>
          <a:p>
            <a:pPr marL="0" indent="0">
              <a:buNone/>
            </a:pPr>
            <a:r>
              <a:rPr lang="en-US" dirty="0"/>
              <a:t>Claim: number of rounds is at least twice the optimal.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Christofides</a:t>
            </a:r>
            <a:r>
              <a:rPr lang="en-US" dirty="0"/>
              <a:t> TSP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9325"/>
          </a:xfrm>
        </p:spPr>
        <p:txBody>
          <a:bodyPr/>
          <a:lstStyle/>
          <a:p>
            <a:r>
              <a:rPr lang="en-US" dirty="0"/>
              <a:t>Undirected graph satisfying triangle inequality</a:t>
            </a:r>
          </a:p>
        </p:txBody>
      </p:sp>
      <p:sp>
        <p:nvSpPr>
          <p:cNvPr id="4" name="Oval 3"/>
          <p:cNvSpPr/>
          <p:nvPr/>
        </p:nvSpPr>
        <p:spPr>
          <a:xfrm>
            <a:off x="1277052" y="348235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7250" y="540227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71671" y="418978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8138" y="449966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5991" y="3400828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63981" y="4722265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8866" y="5781745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5991" y="5288427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21181" y="3277210"/>
            <a:ext cx="227685" cy="227685"/>
          </a:xfrm>
          <a:prstGeom prst="ellips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5"/>
            <a:endCxn id="9" idx="1"/>
          </p:cNvCxnSpPr>
          <p:nvPr/>
        </p:nvCxnSpPr>
        <p:spPr>
          <a:xfrm>
            <a:off x="1471393" y="3676698"/>
            <a:ext cx="325932" cy="10789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3"/>
            <a:endCxn id="7" idx="0"/>
          </p:cNvCxnSpPr>
          <p:nvPr/>
        </p:nvCxnSpPr>
        <p:spPr>
          <a:xfrm flipH="1">
            <a:off x="1001981" y="3676698"/>
            <a:ext cx="308415" cy="82296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6"/>
            <a:endCxn id="12" idx="2"/>
          </p:cNvCxnSpPr>
          <p:nvPr/>
        </p:nvCxnSpPr>
        <p:spPr>
          <a:xfrm flipV="1">
            <a:off x="1504737" y="3391053"/>
            <a:ext cx="716444" cy="20514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6"/>
            <a:endCxn id="8" idx="2"/>
          </p:cNvCxnSpPr>
          <p:nvPr/>
        </p:nvCxnSpPr>
        <p:spPr>
          <a:xfrm>
            <a:off x="2448866" y="3391053"/>
            <a:ext cx="1437125" cy="1236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4"/>
            <a:endCxn id="6" idx="1"/>
          </p:cNvCxnSpPr>
          <p:nvPr/>
        </p:nvCxnSpPr>
        <p:spPr>
          <a:xfrm>
            <a:off x="2335024" y="3504895"/>
            <a:ext cx="369991" cy="7182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6" idx="7"/>
          </p:cNvCxnSpPr>
          <p:nvPr/>
        </p:nvCxnSpPr>
        <p:spPr>
          <a:xfrm flipH="1">
            <a:off x="2866012" y="3628513"/>
            <a:ext cx="1133822" cy="5946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7"/>
            <a:endCxn id="6" idx="3"/>
          </p:cNvCxnSpPr>
          <p:nvPr/>
        </p:nvCxnSpPr>
        <p:spPr>
          <a:xfrm flipV="1">
            <a:off x="1958322" y="4384121"/>
            <a:ext cx="746693" cy="3714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5"/>
            <a:endCxn id="9" idx="2"/>
          </p:cNvCxnSpPr>
          <p:nvPr/>
        </p:nvCxnSpPr>
        <p:spPr>
          <a:xfrm>
            <a:off x="1082479" y="4694008"/>
            <a:ext cx="681502" cy="1421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4"/>
            <a:endCxn id="5" idx="0"/>
          </p:cNvCxnSpPr>
          <p:nvPr/>
        </p:nvCxnSpPr>
        <p:spPr>
          <a:xfrm flipH="1">
            <a:off x="891093" y="4727352"/>
            <a:ext cx="110888" cy="6749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7"/>
            <a:endCxn id="9" idx="2"/>
          </p:cNvCxnSpPr>
          <p:nvPr/>
        </p:nvCxnSpPr>
        <p:spPr>
          <a:xfrm flipV="1">
            <a:off x="971591" y="4836108"/>
            <a:ext cx="792390" cy="59950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4"/>
            <a:endCxn id="10" idx="0"/>
          </p:cNvCxnSpPr>
          <p:nvPr/>
        </p:nvCxnSpPr>
        <p:spPr>
          <a:xfrm flipH="1">
            <a:off x="2562709" y="4417465"/>
            <a:ext cx="222805" cy="136428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4"/>
            <a:endCxn id="11" idx="0"/>
          </p:cNvCxnSpPr>
          <p:nvPr/>
        </p:nvCxnSpPr>
        <p:spPr>
          <a:xfrm>
            <a:off x="3999834" y="3628513"/>
            <a:ext cx="0" cy="16599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5"/>
            <a:endCxn id="11" idx="1"/>
          </p:cNvCxnSpPr>
          <p:nvPr/>
        </p:nvCxnSpPr>
        <p:spPr>
          <a:xfrm>
            <a:off x="2866012" y="4384121"/>
            <a:ext cx="1053323" cy="93765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6"/>
            <a:endCxn id="11" idx="2"/>
          </p:cNvCxnSpPr>
          <p:nvPr/>
        </p:nvCxnSpPr>
        <p:spPr>
          <a:xfrm flipV="1">
            <a:off x="2676551" y="5402270"/>
            <a:ext cx="1209440" cy="49331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5"/>
            <a:endCxn id="10" idx="1"/>
          </p:cNvCxnSpPr>
          <p:nvPr/>
        </p:nvCxnSpPr>
        <p:spPr>
          <a:xfrm>
            <a:off x="1958322" y="4916606"/>
            <a:ext cx="523888" cy="89848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5"/>
            <a:endCxn id="10" idx="2"/>
          </p:cNvCxnSpPr>
          <p:nvPr/>
        </p:nvCxnSpPr>
        <p:spPr>
          <a:xfrm>
            <a:off x="971591" y="5596611"/>
            <a:ext cx="1477275" cy="29897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02310" y="31663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99833" y="423648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32031" y="371004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27322" y="457805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64229" y="36821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34359" y="3221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86342" y="400649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58223" y="38203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3500" y="49166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73229" y="56852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27812" y="48955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941" y="499062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80954" y="468366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1271" y="56299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50386" y="430936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56703" y="445847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79160" y="2670050"/>
            <a:ext cx="3718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Find MST</a:t>
            </a:r>
          </a:p>
          <a:p>
            <a:pPr marL="342900" indent="-342900">
              <a:buAutoNum type="arabicPeriod"/>
            </a:pPr>
            <a:r>
              <a:rPr lang="en-US" dirty="0"/>
              <a:t>Add additional edges so that all vertices have even degree</a:t>
            </a:r>
          </a:p>
          <a:p>
            <a:pPr marL="342900" indent="-342900">
              <a:buAutoNum type="arabicPeriod"/>
            </a:pPr>
            <a:r>
              <a:rPr lang="en-US" dirty="0"/>
              <a:t>Build Eulerian Tour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0950" y="4166519"/>
            <a:ext cx="273222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3/2 Approximation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17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10745</TotalTime>
  <Words>1047</Words>
  <Application>Microsoft Office PowerPoint</Application>
  <PresentationFormat>On-screen Show (4:3)</PresentationFormat>
  <Paragraphs>273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Times New Roman</vt:lpstr>
      <vt:lpstr>1_Default Design</vt:lpstr>
      <vt:lpstr>CSE 417 Algorithms and Complexity</vt:lpstr>
      <vt:lpstr>Announcements</vt:lpstr>
      <vt:lpstr>NP-Completeness Proofs</vt:lpstr>
      <vt:lpstr>Reducibility Among Combinatorial Problems</vt:lpstr>
      <vt:lpstr>Populating the NP-Completeness Universe</vt:lpstr>
      <vt:lpstr>Coping with NP-Completeness</vt:lpstr>
      <vt:lpstr>Multiprocessor Scheduling</vt:lpstr>
      <vt:lpstr>Highest level first is 2-Optimal</vt:lpstr>
      <vt:lpstr>Christofides TSP Algorithm</vt:lpstr>
      <vt:lpstr>Christofides Algorithm</vt:lpstr>
      <vt:lpstr>Branch and Bound</vt:lpstr>
      <vt:lpstr>Branch and Bound for TSP</vt:lpstr>
      <vt:lpstr>Local Optimization</vt:lpstr>
      <vt:lpstr>What we don’t know</vt:lpstr>
      <vt:lpstr>If P  NP, is there anything in between</vt:lpstr>
      <vt:lpstr>Complexity Theory</vt:lpstr>
      <vt:lpstr>Time complexity</vt:lpstr>
      <vt:lpstr>Space Complexity</vt:lpstr>
      <vt:lpstr>Other types of computation</vt:lpstr>
      <vt:lpstr>So what is beyond NP?</vt:lpstr>
      <vt:lpstr>NP vs. Co-NP</vt:lpstr>
      <vt:lpstr>Problems beyond NP</vt:lpstr>
      <vt:lpstr>Polynomial Hierarchy</vt:lpstr>
      <vt:lpstr>Polynomial Space</vt:lpstr>
      <vt:lpstr>N X N Chess</vt:lpstr>
      <vt:lpstr>Even Harder Problems</vt:lpstr>
      <vt:lpstr>Halting Problem</vt:lpstr>
      <vt:lpstr>Impossibility of solving the Halting Problem</vt:lpstr>
      <vt:lpstr>Undecidable Problems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142</cp:revision>
  <dcterms:created xsi:type="dcterms:W3CDTF">1601-01-01T00:00:00Z</dcterms:created>
  <dcterms:modified xsi:type="dcterms:W3CDTF">2024-12-05T00:22:56Z</dcterms:modified>
</cp:coreProperties>
</file>