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5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2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4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5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16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527" r:id="rId3"/>
    <p:sldId id="505" r:id="rId4"/>
    <p:sldId id="528" r:id="rId5"/>
    <p:sldId id="529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538" r:id="rId15"/>
    <p:sldId id="539" r:id="rId16"/>
    <p:sldId id="540" r:id="rId17"/>
    <p:sldId id="541" r:id="rId18"/>
    <p:sldId id="542" r:id="rId19"/>
    <p:sldId id="550" r:id="rId20"/>
    <p:sldId id="543" r:id="rId21"/>
    <p:sldId id="544" r:id="rId22"/>
    <p:sldId id="545" r:id="rId23"/>
    <p:sldId id="546" r:id="rId24"/>
    <p:sldId id="547" r:id="rId25"/>
    <p:sldId id="548" r:id="rId26"/>
    <p:sldId id="549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CC9900"/>
    <a:srgbClr val="FF00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E4668-D4F7-45DA-967C-603AC70588BE}" v="13" dt="2024-11-29T20:35:04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3" d="100"/>
          <a:sy n="103" d="100"/>
        </p:scale>
        <p:origin x="7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03335901-8F2A-48AC-8FC3-CD49773941CF}"/>
    <pc:docChg chg="delSld modSld modMainMaster">
      <pc:chgData name="Richard Anderson" userId="4654cc452026b74c" providerId="LiveId" clId="{03335901-8F2A-48AC-8FC3-CD49773941CF}" dt="2023-12-03T17:07:29.418" v="8"/>
      <pc:docMkLst>
        <pc:docMk/>
      </pc:docMkLst>
      <pc:sldChg chg="modSp mod setBg">
        <pc:chgData name="Richard Anderson" userId="4654cc452026b74c" providerId="LiveId" clId="{03335901-8F2A-48AC-8FC3-CD49773941CF}" dt="2023-12-03T17:07:29.418" v="8"/>
        <pc:sldMkLst>
          <pc:docMk/>
          <pc:sldMk cId="0" sldId="256"/>
        </pc:sldMkLst>
        <pc:spChg chg="mod">
          <ac:chgData name="Richard Anderson" userId="4654cc452026b74c" providerId="LiveId" clId="{03335901-8F2A-48AC-8FC3-CD49773941CF}" dt="2023-12-03T17:04:09.774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03335901-8F2A-48AC-8FC3-CD49773941CF}" dt="2023-12-03T17:05:00.762" v="4" actId="2696"/>
        <pc:sldMkLst>
          <pc:docMk/>
          <pc:sldMk cId="4163030583" sldId="445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3261196827" sldId="507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927721112" sldId="508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1456836990" sldId="509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560881207" sldId="510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2899454564" sldId="511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4016703295" sldId="512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3980405163" sldId="513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3889329972" sldId="514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970755552" sldId="515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3535782827" sldId="516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3139715079" sldId="517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1836196" sldId="518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1944691325" sldId="519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4085726282" sldId="520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2488214801" sldId="521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3471526541" sldId="522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2701584591" sldId="523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354338138" sldId="524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3262921999" sldId="525"/>
        </pc:sldMkLst>
      </pc:sldChg>
      <pc:sldChg chg="del">
        <pc:chgData name="Richard Anderson" userId="4654cc452026b74c" providerId="LiveId" clId="{03335901-8F2A-48AC-8FC3-CD49773941CF}" dt="2023-12-03T17:06:50.619" v="6" actId="2696"/>
        <pc:sldMkLst>
          <pc:docMk/>
          <pc:sldMk cId="9378584" sldId="526"/>
        </pc:sldMkLst>
      </pc:sldChg>
      <pc:sldChg chg="modSp mod">
        <pc:chgData name="Richard Anderson" userId="4654cc452026b74c" providerId="LiveId" clId="{03335901-8F2A-48AC-8FC3-CD49773941CF}" dt="2023-12-03T17:05:14.293" v="5" actId="14734"/>
        <pc:sldMkLst>
          <pc:docMk/>
          <pc:sldMk cId="946977424" sldId="527"/>
        </pc:sldMkLst>
        <pc:graphicFrameChg chg="modGraphic">
          <ac:chgData name="Richard Anderson" userId="4654cc452026b74c" providerId="LiveId" clId="{03335901-8F2A-48AC-8FC3-CD49773941CF}" dt="2023-12-03T17:05:14.293" v="5" actId="14734"/>
          <ac:graphicFrameMkLst>
            <pc:docMk/>
            <pc:sldMk cId="946977424" sldId="527"/>
            <ac:graphicFrameMk id="4" creationId="{00000000-0000-0000-0000-000000000000}"/>
          </ac:graphicFrameMkLst>
        </pc:graphicFrameChg>
      </pc:sldChg>
      <pc:sldMasterChg chg="setBg modSldLayout">
        <pc:chgData name="Richard Anderson" userId="4654cc452026b74c" providerId="LiveId" clId="{03335901-8F2A-48AC-8FC3-CD49773941CF}" dt="2023-12-03T17:07:29.418" v="8"/>
        <pc:sldMasterMkLst>
          <pc:docMk/>
          <pc:sldMasterMk cId="0" sldId="2147483661"/>
        </pc:sldMasterMkLst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4010539372" sldId="2147483662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1891196703" sldId="2147483663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1831193353" sldId="2147483664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3457155451" sldId="2147483665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1452853724" sldId="2147483666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687482016" sldId="2147483667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3615993119" sldId="2147483668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2097179299" sldId="2147483669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59495239" sldId="2147483670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2681144224" sldId="2147483671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1295341200" sldId="2147483672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725886618" sldId="2147483674"/>
          </pc:sldLayoutMkLst>
        </pc:sldLayoutChg>
        <pc:sldLayoutChg chg="setBg">
          <pc:chgData name="Richard Anderson" userId="4654cc452026b74c" providerId="LiveId" clId="{03335901-8F2A-48AC-8FC3-CD49773941CF}" dt="2023-12-03T17:07:29.418" v="8"/>
          <pc:sldLayoutMkLst>
            <pc:docMk/>
            <pc:sldMasterMk cId="0" sldId="2147483661"/>
            <pc:sldLayoutMk cId="1060671211" sldId="2147483675"/>
          </pc:sldLayoutMkLst>
        </pc:sldLayoutChg>
      </pc:sldMasterChg>
    </pc:docChg>
  </pc:docChgLst>
  <pc:docChgLst>
    <pc:chgData name="Richard Anderson" userId="4654cc452026b74c" providerId="LiveId" clId="{819E4668-D4F7-45DA-967C-603AC70588BE}"/>
    <pc:docChg chg="delSld modSld">
      <pc:chgData name="Richard Anderson" userId="4654cc452026b74c" providerId="LiveId" clId="{819E4668-D4F7-45DA-967C-603AC70588BE}" dt="2024-11-29T19:46:53.725" v="130" actId="20577"/>
      <pc:docMkLst>
        <pc:docMk/>
      </pc:docMkLst>
      <pc:sldChg chg="addSp delSp modSp mod">
        <pc:chgData name="Richard Anderson" userId="4654cc452026b74c" providerId="LiveId" clId="{819E4668-D4F7-45DA-967C-603AC70588BE}" dt="2024-11-29T19:43:49.491" v="15" actId="14100"/>
        <pc:sldMkLst>
          <pc:docMk/>
          <pc:sldMk cId="0" sldId="256"/>
        </pc:sldMkLst>
        <pc:spChg chg="mod">
          <ac:chgData name="Richard Anderson" userId="4654cc452026b74c" providerId="LiveId" clId="{819E4668-D4F7-45DA-967C-603AC70588BE}" dt="2024-11-29T19:41:10.012" v="5" actId="20577"/>
          <ac:spMkLst>
            <pc:docMk/>
            <pc:sldMk cId="0" sldId="256"/>
            <ac:spMk id="2051" creationId="{00000000-0000-0000-0000-000000000000}"/>
          </ac:spMkLst>
        </pc:spChg>
        <pc:picChg chg="add mod">
          <ac:chgData name="Richard Anderson" userId="4654cc452026b74c" providerId="LiveId" clId="{819E4668-D4F7-45DA-967C-603AC70588BE}" dt="2024-11-29T19:42:36.912" v="11" actId="14100"/>
          <ac:picMkLst>
            <pc:docMk/>
            <pc:sldMk cId="0" sldId="256"/>
            <ac:picMk id="2" creationId="{595E2C13-F2B8-9919-8F19-0F2DBD5D7D37}"/>
          </ac:picMkLst>
        </pc:picChg>
        <pc:picChg chg="del mod">
          <ac:chgData name="Richard Anderson" userId="4654cc452026b74c" providerId="LiveId" clId="{819E4668-D4F7-45DA-967C-603AC70588BE}" dt="2024-11-29T19:40:56.911" v="2" actId="21"/>
          <ac:picMkLst>
            <pc:docMk/>
            <pc:sldMk cId="0" sldId="256"/>
            <ac:picMk id="4" creationId="{00000000-0000-0000-0000-000000000000}"/>
          </ac:picMkLst>
        </pc:picChg>
        <pc:picChg chg="del mod">
          <ac:chgData name="Richard Anderson" userId="4654cc452026b74c" providerId="LiveId" clId="{819E4668-D4F7-45DA-967C-603AC70588BE}" dt="2024-11-29T19:40:56.911" v="2" actId="21"/>
          <ac:picMkLst>
            <pc:docMk/>
            <pc:sldMk cId="0" sldId="256"/>
            <ac:picMk id="5" creationId="{00000000-0000-0000-0000-000000000000}"/>
          </ac:picMkLst>
        </pc:picChg>
        <pc:picChg chg="del">
          <ac:chgData name="Richard Anderson" userId="4654cc452026b74c" providerId="LiveId" clId="{819E4668-D4F7-45DA-967C-603AC70588BE}" dt="2024-11-29T19:40:56.911" v="2" actId="21"/>
          <ac:picMkLst>
            <pc:docMk/>
            <pc:sldMk cId="0" sldId="256"/>
            <ac:picMk id="6" creationId="{00000000-0000-0000-0000-000000000000}"/>
          </ac:picMkLst>
        </pc:picChg>
        <pc:picChg chg="add mod">
          <ac:chgData name="Richard Anderson" userId="4654cc452026b74c" providerId="LiveId" clId="{819E4668-D4F7-45DA-967C-603AC70588BE}" dt="2024-11-29T19:43:49.491" v="15" actId="14100"/>
          <ac:picMkLst>
            <pc:docMk/>
            <pc:sldMk cId="0" sldId="256"/>
            <ac:picMk id="2052" creationId="{C00FFC92-6112-9C5E-A2DE-E45073B46ACA}"/>
          </ac:picMkLst>
        </pc:picChg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1924059803" sldId="423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2329709272" sldId="424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1603725194" sldId="425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799727428" sldId="426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1565324078" sldId="427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1032051183" sldId="428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463173993" sldId="478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266923279" sldId="491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3190978079" sldId="493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2640778622" sldId="494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4209982026" sldId="495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3595469248" sldId="496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2017461576" sldId="497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1896778785" sldId="498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2360186290" sldId="499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1956919609" sldId="500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3303917459" sldId="501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212895728" sldId="502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2717191405" sldId="503"/>
        </pc:sldMkLst>
      </pc:sldChg>
      <pc:sldChg chg="del">
        <pc:chgData name="Richard Anderson" userId="4654cc452026b74c" providerId="LiveId" clId="{819E4668-D4F7-45DA-967C-603AC70588BE}" dt="2024-11-29T19:42:56.384" v="12" actId="2696"/>
        <pc:sldMkLst>
          <pc:docMk/>
          <pc:sldMk cId="3112700292" sldId="504"/>
        </pc:sldMkLst>
      </pc:sldChg>
      <pc:sldChg chg="modSp mod">
        <pc:chgData name="Richard Anderson" userId="4654cc452026b74c" providerId="LiveId" clId="{819E4668-D4F7-45DA-967C-603AC70588BE}" dt="2024-11-29T19:46:53.725" v="130" actId="20577"/>
        <pc:sldMkLst>
          <pc:docMk/>
          <pc:sldMk cId="946977424" sldId="527"/>
        </pc:sldMkLst>
        <pc:spChg chg="mod">
          <ac:chgData name="Richard Anderson" userId="4654cc452026b74c" providerId="LiveId" clId="{819E4668-D4F7-45DA-967C-603AC70588BE}" dt="2024-11-29T19:46:53.725" v="130" actId="20577"/>
          <ac:spMkLst>
            <pc:docMk/>
            <pc:sldMk cId="946977424" sldId="527"/>
            <ac:spMk id="3" creationId="{00000000-0000-0000-0000-000000000000}"/>
          </ac:spMkLst>
        </pc:spChg>
        <pc:graphicFrameChg chg="mod modGraphic">
          <ac:chgData name="Richard Anderson" userId="4654cc452026b74c" providerId="LiveId" clId="{819E4668-D4F7-45DA-967C-603AC70588BE}" dt="2024-11-29T19:46:28.137" v="69" actId="1036"/>
          <ac:graphicFrameMkLst>
            <pc:docMk/>
            <pc:sldMk cId="946977424" sldId="527"/>
            <ac:graphicFrameMk id="4" creationId="{00000000-0000-0000-0000-000000000000}"/>
          </ac:graphicFrameMkLst>
        </pc:graphicFrameChg>
      </pc:sldChg>
      <pc:sldMasterChg chg="delSldLayout">
        <pc:chgData name="Richard Anderson" userId="4654cc452026b74c" providerId="LiveId" clId="{819E4668-D4F7-45DA-967C-603AC70588BE}" dt="2024-11-29T19:42:56.384" v="12" actId="2696"/>
        <pc:sldMasterMkLst>
          <pc:docMk/>
          <pc:sldMasterMk cId="0" sldId="2147483661"/>
        </pc:sldMasterMkLst>
        <pc:sldLayoutChg chg="del">
          <pc:chgData name="Richard Anderson" userId="4654cc452026b74c" providerId="LiveId" clId="{819E4668-D4F7-45DA-967C-603AC70588BE}" dt="2024-11-29T19:42:56.384" v="12" actId="2696"/>
          <pc:sldLayoutMkLst>
            <pc:docMk/>
            <pc:sldMasterMk cId="0" sldId="2147483661"/>
            <pc:sldLayoutMk cId="725886618" sldId="2147483674"/>
          </pc:sldLayoutMkLst>
        </pc:sldLayoutChg>
        <pc:sldLayoutChg chg="del">
          <pc:chgData name="Richard Anderson" userId="4654cc452026b74c" providerId="LiveId" clId="{819E4668-D4F7-45DA-967C-603AC70588BE}" dt="2024-11-29T19:42:56.384" v="12" actId="2696"/>
          <pc:sldLayoutMkLst>
            <pc:docMk/>
            <pc:sldMasterMk cId="0" sldId="2147483661"/>
            <pc:sldLayoutMk cId="1060671211" sldId="214748367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369052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C8A710-6034-4C51-80FC-5547E0FB3807}" type="slidenum">
              <a:rPr lang="en-US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200" smtClean="0"/>
              <a:pPr eaLnBrk="1" hangingPunct="1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69878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200" smtClean="0"/>
              <a:pPr eaLnBrk="1" hangingPunct="1"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4276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17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78840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278877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B22B4-B020-4523-82FB-39CD13CBA986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85407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7470A-1EE0-40F6-845A-B88CC97B0480}" type="slidenum">
              <a:rPr lang="en-US" sz="1200" smtClean="0"/>
              <a:pPr eaLnBrk="1" hangingPunct="1"/>
              <a:t>25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52579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5F45ED-B4C5-4F47-B426-B3EB7558365E}" type="slidenum">
              <a:rPr lang="en-US" sz="1200" smtClean="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4203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C329E6-E94F-461D-8003-5D8E79CAA093}" type="slidenum">
              <a:rPr lang="en-US" sz="1200" smtClean="0"/>
              <a:pPr eaLnBrk="1" hangingPunct="1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2170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8DF46A-FF2D-4A50-8B71-05F910684C13}" type="slidenum">
              <a:rPr lang="en-US" sz="1200" smtClean="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18983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60691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CC3D91-7A4E-4C71-960B-B7EDC6502351}" type="slidenum">
              <a:rPr lang="en-US" sz="1200" smtClean="0"/>
              <a:pPr eaLnBrk="1" hangingPunct="1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76373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79EE4-0901-42BC-9314-AD2F23D16712}" type="slidenum">
              <a:rPr lang="en-US" sz="1200" smtClean="0"/>
              <a:pPr eaLnBrk="1" hangingPunct="1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83004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4956DD-AD14-49F4-B8FF-1D9C9F9CC223}" type="slidenum">
              <a:rPr lang="en-US" sz="1200" smtClean="0"/>
              <a:pPr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22101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213249-AE9A-407F-B4E2-586C6D6E1868}" type="slidenum">
              <a:rPr lang="en-US" sz="12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12/4/2023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34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64.xml"/><Relationship Id="rId21" Type="http://schemas.openxmlformats.org/officeDocument/2006/relationships/tags" Target="../tags/tag59.xml"/><Relationship Id="rId34" Type="http://schemas.openxmlformats.org/officeDocument/2006/relationships/tags" Target="../tags/tag72.xml"/><Relationship Id="rId42" Type="http://schemas.openxmlformats.org/officeDocument/2006/relationships/tags" Target="../tags/tag80.xml"/><Relationship Id="rId47" Type="http://schemas.openxmlformats.org/officeDocument/2006/relationships/tags" Target="../tags/tag85.xml"/><Relationship Id="rId50" Type="http://schemas.openxmlformats.org/officeDocument/2006/relationships/tags" Target="../tags/tag88.xml"/><Relationship Id="rId55" Type="http://schemas.openxmlformats.org/officeDocument/2006/relationships/tags" Target="../tags/tag93.xml"/><Relationship Id="rId63" Type="http://schemas.openxmlformats.org/officeDocument/2006/relationships/tags" Target="../tags/tag101.xml"/><Relationship Id="rId7" Type="http://schemas.openxmlformats.org/officeDocument/2006/relationships/tags" Target="../tags/tag45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9" Type="http://schemas.openxmlformats.org/officeDocument/2006/relationships/tags" Target="../tags/tag67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45" Type="http://schemas.openxmlformats.org/officeDocument/2006/relationships/tags" Target="../tags/tag83.xml"/><Relationship Id="rId53" Type="http://schemas.openxmlformats.org/officeDocument/2006/relationships/tags" Target="../tags/tag91.xml"/><Relationship Id="rId58" Type="http://schemas.openxmlformats.org/officeDocument/2006/relationships/tags" Target="../tags/tag96.xml"/><Relationship Id="rId5" Type="http://schemas.openxmlformats.org/officeDocument/2006/relationships/tags" Target="../tags/tag43.xml"/><Relationship Id="rId61" Type="http://schemas.openxmlformats.org/officeDocument/2006/relationships/tags" Target="../tags/tag99.xml"/><Relationship Id="rId19" Type="http://schemas.openxmlformats.org/officeDocument/2006/relationships/tags" Target="../tags/tag5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43" Type="http://schemas.openxmlformats.org/officeDocument/2006/relationships/tags" Target="../tags/tag81.xml"/><Relationship Id="rId48" Type="http://schemas.openxmlformats.org/officeDocument/2006/relationships/tags" Target="../tags/tag86.xml"/><Relationship Id="rId56" Type="http://schemas.openxmlformats.org/officeDocument/2006/relationships/tags" Target="../tags/tag94.xml"/><Relationship Id="rId64" Type="http://schemas.openxmlformats.org/officeDocument/2006/relationships/slideLayout" Target="../slideLayouts/slideLayout7.xml"/><Relationship Id="rId8" Type="http://schemas.openxmlformats.org/officeDocument/2006/relationships/tags" Target="../tags/tag46.xml"/><Relationship Id="rId51" Type="http://schemas.openxmlformats.org/officeDocument/2006/relationships/tags" Target="../tags/tag89.xml"/><Relationship Id="rId3" Type="http://schemas.openxmlformats.org/officeDocument/2006/relationships/tags" Target="../tags/tag41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Relationship Id="rId46" Type="http://schemas.openxmlformats.org/officeDocument/2006/relationships/tags" Target="../tags/tag84.xml"/><Relationship Id="rId59" Type="http://schemas.openxmlformats.org/officeDocument/2006/relationships/tags" Target="../tags/tag97.xml"/><Relationship Id="rId20" Type="http://schemas.openxmlformats.org/officeDocument/2006/relationships/tags" Target="../tags/tag58.xml"/><Relationship Id="rId41" Type="http://schemas.openxmlformats.org/officeDocument/2006/relationships/tags" Target="../tags/tag79.xml"/><Relationship Id="rId54" Type="http://schemas.openxmlformats.org/officeDocument/2006/relationships/tags" Target="../tags/tag92.xml"/><Relationship Id="rId62" Type="http://schemas.openxmlformats.org/officeDocument/2006/relationships/tags" Target="../tags/tag10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49" Type="http://schemas.openxmlformats.org/officeDocument/2006/relationships/tags" Target="../tags/tag87.xml"/><Relationship Id="rId57" Type="http://schemas.openxmlformats.org/officeDocument/2006/relationships/tags" Target="../tags/tag95.xml"/><Relationship Id="rId10" Type="http://schemas.openxmlformats.org/officeDocument/2006/relationships/tags" Target="../tags/tag48.xml"/><Relationship Id="rId31" Type="http://schemas.openxmlformats.org/officeDocument/2006/relationships/tags" Target="../tags/tag69.xml"/><Relationship Id="rId44" Type="http://schemas.openxmlformats.org/officeDocument/2006/relationships/tags" Target="../tags/tag82.xml"/><Relationship Id="rId52" Type="http://schemas.openxmlformats.org/officeDocument/2006/relationships/tags" Target="../tags/tag90.xml"/><Relationship Id="rId60" Type="http://schemas.openxmlformats.org/officeDocument/2006/relationships/tags" Target="../tags/tag98.xml"/><Relationship Id="rId65" Type="http://schemas.openxmlformats.org/officeDocument/2006/relationships/notesSlide" Target="../notesSlides/notesSlide15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39" Type="http://schemas.openxmlformats.org/officeDocument/2006/relationships/tags" Target="../tags/tag7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3" Type="http://schemas.openxmlformats.org/officeDocument/2006/relationships/tags" Target="../tags/tag112.xml"/><Relationship Id="rId21" Type="http://schemas.openxmlformats.org/officeDocument/2006/relationships/tags" Target="../tags/tag130.xml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0" Type="http://schemas.openxmlformats.org/officeDocument/2006/relationships/tags" Target="../tags/tag129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24" Type="http://schemas.openxmlformats.org/officeDocument/2006/relationships/tags" Target="../tags/tag133.xml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10" Type="http://schemas.openxmlformats.org/officeDocument/2006/relationships/tags" Target="../tags/tag119.xml"/><Relationship Id="rId19" Type="http://schemas.openxmlformats.org/officeDocument/2006/relationships/tags" Target="../tags/tag128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Relationship Id="rId22" Type="http://schemas.openxmlformats.org/officeDocument/2006/relationships/tags" Target="../tags/tag1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13" Type="http://schemas.openxmlformats.org/officeDocument/2006/relationships/tags" Target="../tags/tag146.xml"/><Relationship Id="rId18" Type="http://schemas.openxmlformats.org/officeDocument/2006/relationships/tags" Target="../tags/tag151.xml"/><Relationship Id="rId3" Type="http://schemas.openxmlformats.org/officeDocument/2006/relationships/tags" Target="../tags/tag136.xml"/><Relationship Id="rId21" Type="http://schemas.openxmlformats.org/officeDocument/2006/relationships/tags" Target="../tags/tag154.xml"/><Relationship Id="rId7" Type="http://schemas.openxmlformats.org/officeDocument/2006/relationships/tags" Target="../tags/tag140.xml"/><Relationship Id="rId12" Type="http://schemas.openxmlformats.org/officeDocument/2006/relationships/tags" Target="../tags/tag145.xml"/><Relationship Id="rId17" Type="http://schemas.openxmlformats.org/officeDocument/2006/relationships/tags" Target="../tags/tag150.xml"/><Relationship Id="rId2" Type="http://schemas.openxmlformats.org/officeDocument/2006/relationships/tags" Target="../tags/tag135.xml"/><Relationship Id="rId16" Type="http://schemas.openxmlformats.org/officeDocument/2006/relationships/tags" Target="../tags/tag149.xml"/><Relationship Id="rId20" Type="http://schemas.openxmlformats.org/officeDocument/2006/relationships/tags" Target="../tags/tag153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11" Type="http://schemas.openxmlformats.org/officeDocument/2006/relationships/tags" Target="../tags/tag144.xml"/><Relationship Id="rId5" Type="http://schemas.openxmlformats.org/officeDocument/2006/relationships/tags" Target="../tags/tag138.xml"/><Relationship Id="rId15" Type="http://schemas.openxmlformats.org/officeDocument/2006/relationships/tags" Target="../tags/tag148.xml"/><Relationship Id="rId10" Type="http://schemas.openxmlformats.org/officeDocument/2006/relationships/tags" Target="../tags/tag143.xml"/><Relationship Id="rId19" Type="http://schemas.openxmlformats.org/officeDocument/2006/relationships/tags" Target="../tags/tag152.xml"/><Relationship Id="rId4" Type="http://schemas.openxmlformats.org/officeDocument/2006/relationships/tags" Target="../tags/tag137.xml"/><Relationship Id="rId9" Type="http://schemas.openxmlformats.org/officeDocument/2006/relationships/tags" Target="../tags/tag142.xml"/><Relationship Id="rId14" Type="http://schemas.openxmlformats.org/officeDocument/2006/relationships/tags" Target="../tags/tag147.xml"/><Relationship Id="rId2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180.xml"/><Relationship Id="rId21" Type="http://schemas.openxmlformats.org/officeDocument/2006/relationships/tags" Target="../tags/tag175.xml"/><Relationship Id="rId42" Type="http://schemas.openxmlformats.org/officeDocument/2006/relationships/tags" Target="../tags/tag196.xml"/><Relationship Id="rId47" Type="http://schemas.openxmlformats.org/officeDocument/2006/relationships/tags" Target="../tags/tag201.xml"/><Relationship Id="rId63" Type="http://schemas.openxmlformats.org/officeDocument/2006/relationships/tags" Target="../tags/tag217.xml"/><Relationship Id="rId68" Type="http://schemas.openxmlformats.org/officeDocument/2006/relationships/tags" Target="../tags/tag222.xml"/><Relationship Id="rId84" Type="http://schemas.openxmlformats.org/officeDocument/2006/relationships/tags" Target="../tags/tag238.xml"/><Relationship Id="rId16" Type="http://schemas.openxmlformats.org/officeDocument/2006/relationships/tags" Target="../tags/tag170.xml"/><Relationship Id="rId11" Type="http://schemas.openxmlformats.org/officeDocument/2006/relationships/tags" Target="../tags/tag165.xml"/><Relationship Id="rId32" Type="http://schemas.openxmlformats.org/officeDocument/2006/relationships/tags" Target="../tags/tag186.xml"/><Relationship Id="rId37" Type="http://schemas.openxmlformats.org/officeDocument/2006/relationships/tags" Target="../tags/tag191.xml"/><Relationship Id="rId53" Type="http://schemas.openxmlformats.org/officeDocument/2006/relationships/tags" Target="../tags/tag207.xml"/><Relationship Id="rId58" Type="http://schemas.openxmlformats.org/officeDocument/2006/relationships/tags" Target="../tags/tag212.xml"/><Relationship Id="rId74" Type="http://schemas.openxmlformats.org/officeDocument/2006/relationships/tags" Target="../tags/tag228.xml"/><Relationship Id="rId79" Type="http://schemas.openxmlformats.org/officeDocument/2006/relationships/tags" Target="../tags/tag233.xml"/><Relationship Id="rId5" Type="http://schemas.openxmlformats.org/officeDocument/2006/relationships/tags" Target="../tags/tag159.xml"/><Relationship Id="rId19" Type="http://schemas.openxmlformats.org/officeDocument/2006/relationships/tags" Target="../tags/tag17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Relationship Id="rId30" Type="http://schemas.openxmlformats.org/officeDocument/2006/relationships/tags" Target="../tags/tag184.xml"/><Relationship Id="rId35" Type="http://schemas.openxmlformats.org/officeDocument/2006/relationships/tags" Target="../tags/tag189.xml"/><Relationship Id="rId43" Type="http://schemas.openxmlformats.org/officeDocument/2006/relationships/tags" Target="../tags/tag197.xml"/><Relationship Id="rId48" Type="http://schemas.openxmlformats.org/officeDocument/2006/relationships/tags" Target="../tags/tag202.xml"/><Relationship Id="rId56" Type="http://schemas.openxmlformats.org/officeDocument/2006/relationships/tags" Target="../tags/tag210.xml"/><Relationship Id="rId64" Type="http://schemas.openxmlformats.org/officeDocument/2006/relationships/tags" Target="../tags/tag218.xml"/><Relationship Id="rId69" Type="http://schemas.openxmlformats.org/officeDocument/2006/relationships/tags" Target="../tags/tag223.xml"/><Relationship Id="rId77" Type="http://schemas.openxmlformats.org/officeDocument/2006/relationships/tags" Target="../tags/tag231.xml"/><Relationship Id="rId8" Type="http://schemas.openxmlformats.org/officeDocument/2006/relationships/tags" Target="../tags/tag162.xml"/><Relationship Id="rId51" Type="http://schemas.openxmlformats.org/officeDocument/2006/relationships/tags" Target="../tags/tag205.xml"/><Relationship Id="rId72" Type="http://schemas.openxmlformats.org/officeDocument/2006/relationships/tags" Target="../tags/tag226.xml"/><Relationship Id="rId80" Type="http://schemas.openxmlformats.org/officeDocument/2006/relationships/tags" Target="../tags/tag234.xml"/><Relationship Id="rId85" Type="http://schemas.openxmlformats.org/officeDocument/2006/relationships/tags" Target="../tags/tag239.xml"/><Relationship Id="rId3" Type="http://schemas.openxmlformats.org/officeDocument/2006/relationships/tags" Target="../tags/tag157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33" Type="http://schemas.openxmlformats.org/officeDocument/2006/relationships/tags" Target="../tags/tag187.xml"/><Relationship Id="rId38" Type="http://schemas.openxmlformats.org/officeDocument/2006/relationships/tags" Target="../tags/tag192.xml"/><Relationship Id="rId46" Type="http://schemas.openxmlformats.org/officeDocument/2006/relationships/tags" Target="../tags/tag200.xml"/><Relationship Id="rId59" Type="http://schemas.openxmlformats.org/officeDocument/2006/relationships/tags" Target="../tags/tag213.xml"/><Relationship Id="rId67" Type="http://schemas.openxmlformats.org/officeDocument/2006/relationships/tags" Target="../tags/tag221.xml"/><Relationship Id="rId20" Type="http://schemas.openxmlformats.org/officeDocument/2006/relationships/tags" Target="../tags/tag174.xml"/><Relationship Id="rId41" Type="http://schemas.openxmlformats.org/officeDocument/2006/relationships/tags" Target="../tags/tag195.xml"/><Relationship Id="rId54" Type="http://schemas.openxmlformats.org/officeDocument/2006/relationships/tags" Target="../tags/tag208.xml"/><Relationship Id="rId62" Type="http://schemas.openxmlformats.org/officeDocument/2006/relationships/tags" Target="../tags/tag216.xml"/><Relationship Id="rId70" Type="http://schemas.openxmlformats.org/officeDocument/2006/relationships/tags" Target="../tags/tag224.xml"/><Relationship Id="rId75" Type="http://schemas.openxmlformats.org/officeDocument/2006/relationships/tags" Target="../tags/tag229.xml"/><Relationship Id="rId83" Type="http://schemas.openxmlformats.org/officeDocument/2006/relationships/tags" Target="../tags/tag237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tags" Target="../tags/tag182.xml"/><Relationship Id="rId36" Type="http://schemas.openxmlformats.org/officeDocument/2006/relationships/tags" Target="../tags/tag190.xml"/><Relationship Id="rId49" Type="http://schemas.openxmlformats.org/officeDocument/2006/relationships/tags" Target="../tags/tag203.xml"/><Relationship Id="rId57" Type="http://schemas.openxmlformats.org/officeDocument/2006/relationships/tags" Target="../tags/tag211.xml"/><Relationship Id="rId10" Type="http://schemas.openxmlformats.org/officeDocument/2006/relationships/tags" Target="../tags/tag164.xml"/><Relationship Id="rId31" Type="http://schemas.openxmlformats.org/officeDocument/2006/relationships/tags" Target="../tags/tag185.xml"/><Relationship Id="rId44" Type="http://schemas.openxmlformats.org/officeDocument/2006/relationships/tags" Target="../tags/tag198.xml"/><Relationship Id="rId52" Type="http://schemas.openxmlformats.org/officeDocument/2006/relationships/tags" Target="../tags/tag206.xml"/><Relationship Id="rId60" Type="http://schemas.openxmlformats.org/officeDocument/2006/relationships/tags" Target="../tags/tag214.xml"/><Relationship Id="rId65" Type="http://schemas.openxmlformats.org/officeDocument/2006/relationships/tags" Target="../tags/tag219.xml"/><Relationship Id="rId73" Type="http://schemas.openxmlformats.org/officeDocument/2006/relationships/tags" Target="../tags/tag227.xml"/><Relationship Id="rId78" Type="http://schemas.openxmlformats.org/officeDocument/2006/relationships/tags" Target="../tags/tag232.xml"/><Relationship Id="rId81" Type="http://schemas.openxmlformats.org/officeDocument/2006/relationships/tags" Target="../tags/tag235.xml"/><Relationship Id="rId86" Type="http://schemas.openxmlformats.org/officeDocument/2006/relationships/tags" Target="../tags/tag240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39" Type="http://schemas.openxmlformats.org/officeDocument/2006/relationships/tags" Target="../tags/tag193.xml"/><Relationship Id="rId34" Type="http://schemas.openxmlformats.org/officeDocument/2006/relationships/tags" Target="../tags/tag188.xml"/><Relationship Id="rId50" Type="http://schemas.openxmlformats.org/officeDocument/2006/relationships/tags" Target="../tags/tag204.xml"/><Relationship Id="rId55" Type="http://schemas.openxmlformats.org/officeDocument/2006/relationships/tags" Target="../tags/tag209.xml"/><Relationship Id="rId76" Type="http://schemas.openxmlformats.org/officeDocument/2006/relationships/tags" Target="../tags/tag230.xml"/><Relationship Id="rId7" Type="http://schemas.openxmlformats.org/officeDocument/2006/relationships/tags" Target="../tags/tag161.xml"/><Relationship Id="rId71" Type="http://schemas.openxmlformats.org/officeDocument/2006/relationships/tags" Target="../tags/tag225.xml"/><Relationship Id="rId2" Type="http://schemas.openxmlformats.org/officeDocument/2006/relationships/tags" Target="../tags/tag156.xml"/><Relationship Id="rId29" Type="http://schemas.openxmlformats.org/officeDocument/2006/relationships/tags" Target="../tags/tag183.xml"/><Relationship Id="rId24" Type="http://schemas.openxmlformats.org/officeDocument/2006/relationships/tags" Target="../tags/tag178.xml"/><Relationship Id="rId40" Type="http://schemas.openxmlformats.org/officeDocument/2006/relationships/tags" Target="../tags/tag194.xml"/><Relationship Id="rId45" Type="http://schemas.openxmlformats.org/officeDocument/2006/relationships/tags" Target="../tags/tag199.xml"/><Relationship Id="rId66" Type="http://schemas.openxmlformats.org/officeDocument/2006/relationships/tags" Target="../tags/tag220.xml"/><Relationship Id="rId87" Type="http://schemas.openxmlformats.org/officeDocument/2006/relationships/slideLayout" Target="../slideLayouts/slideLayout7.xml"/><Relationship Id="rId61" Type="http://schemas.openxmlformats.org/officeDocument/2006/relationships/tags" Target="../tags/tag215.xml"/><Relationship Id="rId82" Type="http://schemas.openxmlformats.org/officeDocument/2006/relationships/tags" Target="../tags/tag2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50.xml"/><Relationship Id="rId3" Type="http://schemas.openxmlformats.org/officeDocument/2006/relationships/tags" Target="../tags/tag245.xml"/><Relationship Id="rId7" Type="http://schemas.openxmlformats.org/officeDocument/2006/relationships/tags" Target="../tags/tag249.xml"/><Relationship Id="rId2" Type="http://schemas.openxmlformats.org/officeDocument/2006/relationships/tags" Target="../tags/tag244.xml"/><Relationship Id="rId1" Type="http://schemas.openxmlformats.org/officeDocument/2006/relationships/tags" Target="../tags/tag243.xml"/><Relationship Id="rId6" Type="http://schemas.openxmlformats.org/officeDocument/2006/relationships/tags" Target="../tags/tag248.xml"/><Relationship Id="rId5" Type="http://schemas.openxmlformats.org/officeDocument/2006/relationships/tags" Target="../tags/tag247.xml"/><Relationship Id="rId4" Type="http://schemas.openxmlformats.org/officeDocument/2006/relationships/tags" Target="../tags/tag246.xml"/><Relationship Id="rId9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5" Type="http://schemas.openxmlformats.org/officeDocument/2006/relationships/image" Target="../media/image7.gif"/><Relationship Id="rId4" Type="http://schemas.openxmlformats.org/officeDocument/2006/relationships/hyperlink" Target="http://www.google.com/url?sa=i&amp;rct=j&amp;q=&amp;esrc=s&amp;frm=1&amp;source=images&amp;cd=&amp;cad=rja&amp;docid=wAlWsu-D4FGYaM&amp;tbnid=p8Kaz9lLaW2MKM:&amp;ved=0CAUQjRw&amp;url=http://inf421.wordpress.com/2011/10/20/usefulness-of-p-and-np/&amp;ei=XNs4UfTMLNHlqAGM2ICwDw&amp;bvm=bv.43287494,d.aWM&amp;psig=AFQjCNEoWp8txWo2oF-xJqcpCNapYshSpg&amp;ust=136276705223483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Autumn 2024</a:t>
            </a:r>
          </a:p>
          <a:p>
            <a:pPr eaLnBrk="1" hangingPunct="1"/>
            <a:r>
              <a:rPr lang="en-US" altLang="en-US" dirty="0"/>
              <a:t>Lecture 27</a:t>
            </a:r>
          </a:p>
          <a:p>
            <a:pPr eaLnBrk="1" hangingPunct="1"/>
            <a:r>
              <a:rPr lang="en-US" altLang="en-US" dirty="0"/>
              <a:t>NP-Completeness I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2" name="Picture 2" descr="Computers and Intractability: A Guide to the Theory of NP-Completeness  (Series of Books in the Mathematical Sciences): Michael R. Garey, David S.  Johnson: 9780716710455: Amazon.com: Books">
            <a:extLst>
              <a:ext uri="{FF2B5EF4-FFF2-40B4-BE49-F238E27FC236}">
                <a16:creationId xmlns:a16="http://schemas.microsoft.com/office/drawing/2014/main" id="{595E2C13-F2B8-9919-8F19-0F2DBD5D7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115" y="0"/>
            <a:ext cx="1763885" cy="264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P-completeness - Wikipedia">
            <a:extLst>
              <a:ext uri="{FF2B5EF4-FFF2-40B4-BE49-F238E27FC236}">
                <a16:creationId xmlns:a16="http://schemas.microsoft.com/office/drawing/2014/main" id="{C00FFC92-6112-9C5E-A2DE-E45073B46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9" y="196850"/>
            <a:ext cx="2977723" cy="186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NP?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Problems solvable in non-deterministic polynomial time . . 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Problems where “yes” instances have polynomial time checkable certificates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DAD0C-0351-063D-993F-426D4343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4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Certificate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Independent set of size K</a:t>
            </a:r>
          </a:p>
          <a:p>
            <a:pPr lvl="1" eaLnBrk="1" hangingPunct="1"/>
            <a:r>
              <a:rPr lang="en-US"/>
              <a:t>The Independent Set</a:t>
            </a:r>
          </a:p>
          <a:p>
            <a:pPr eaLnBrk="1" hangingPunct="1"/>
            <a:r>
              <a:rPr lang="en-US"/>
              <a:t>Satifisfiable formula</a:t>
            </a:r>
          </a:p>
          <a:p>
            <a:pPr lvl="1" eaLnBrk="1" hangingPunct="1"/>
            <a:r>
              <a:rPr lang="en-US"/>
              <a:t>Truth assignment to the variables</a:t>
            </a:r>
          </a:p>
          <a:p>
            <a:pPr eaLnBrk="1" hangingPunct="1"/>
            <a:r>
              <a:rPr lang="en-US"/>
              <a:t>Hamiltonian Circuit Problem</a:t>
            </a:r>
          </a:p>
          <a:p>
            <a:pPr lvl="1" eaLnBrk="1" hangingPunct="1"/>
            <a:r>
              <a:rPr lang="en-US"/>
              <a:t>A cycle including all of the vertices</a:t>
            </a:r>
          </a:p>
          <a:p>
            <a:pPr eaLnBrk="1" hangingPunct="1"/>
            <a:r>
              <a:rPr lang="en-US"/>
              <a:t>K-coloring a graph</a:t>
            </a:r>
          </a:p>
          <a:p>
            <a:pPr lvl="1" eaLnBrk="1" hangingPunct="1"/>
            <a:r>
              <a:rPr lang="en-US"/>
              <a:t>Assignment of colors to the vertices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2019F-53C4-72B0-96FC-DF392C1D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45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Certifiers and Certificates:  </a:t>
            </a:r>
            <a:br>
              <a:rPr lang="en-US" sz="3600" dirty="0"/>
            </a:br>
            <a:r>
              <a:rPr lang="en-US" sz="3600" dirty="0"/>
              <a:t>3-Satisfiability</a:t>
            </a:r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/>
        </p:nvGraphicFramePr>
        <p:xfrm>
          <a:off x="1295400" y="4343400"/>
          <a:ext cx="7178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010400" imgH="355600" progId="Equation.3">
                  <p:embed/>
                </p:oleObj>
              </mc:Choice>
              <mc:Fallback>
                <p:oleObj name="Equation" r:id="rId3" imgW="7010400" imgH="355600" progId="Equation.3">
                  <p:embed/>
                  <p:pic>
                    <p:nvPicPr>
                      <p:cNvPr id="604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7178675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3352800" y="5715000"/>
          <a:ext cx="279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40000" imgH="266700" progId="Equation.3">
                  <p:embed/>
                </p:oleObj>
              </mc:Choice>
              <mc:Fallback>
                <p:oleObj name="Equation" r:id="rId5" imgW="2540000" imgH="266700" progId="Equation.3">
                  <p:embed/>
                  <p:pic>
                    <p:nvPicPr>
                      <p:cNvPr id="604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7201" t="-34285" r="-7201" b="-34285"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2798763" cy="436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3851275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81000" y="5169932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7148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SAT:  Does a given CNF formula have a satisfying formula</a:t>
            </a:r>
          </a:p>
          <a:p>
            <a:endParaRPr lang="en-US" dirty="0"/>
          </a:p>
          <a:p>
            <a:r>
              <a:rPr lang="en-US" dirty="0"/>
              <a:t>Certificate:  An assignment of truth values to the n </a:t>
            </a:r>
            <a:r>
              <a:rPr lang="en-US" dirty="0" err="1"/>
              <a:t>boolean</a:t>
            </a:r>
            <a:r>
              <a:rPr lang="en-US" dirty="0"/>
              <a:t> variables</a:t>
            </a:r>
          </a:p>
          <a:p>
            <a:endParaRPr lang="en-US" dirty="0"/>
          </a:p>
          <a:p>
            <a:r>
              <a:rPr lang="en-US" dirty="0"/>
              <a:t>Certifier: Check that each clause has at least one true literal,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503BC2-49C9-FCB8-B07E-6D2AF178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26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Certifiers and Certificates:  Hamiltonian Cycle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/>
              <a:t>HAM-CYCLE.  </a:t>
            </a:r>
            <a:r>
              <a:rPr lang="en-US" sz="1800" dirty="0">
                <a:solidFill>
                  <a:schemeClr val="tx1"/>
                </a:solidFill>
              </a:rPr>
              <a:t>Given an undirected graph G = (V, E), does there exist a simple cycle C that visits every node?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/>
              <a:t>Certificate.  </a:t>
            </a:r>
            <a:r>
              <a:rPr lang="en-US" sz="1800" dirty="0">
                <a:solidFill>
                  <a:schemeClr val="tx1"/>
                </a:solidFill>
              </a:rPr>
              <a:t>A permutation of the n nodes.</a:t>
            </a:r>
          </a:p>
          <a:p>
            <a:pPr marL="0" indent="0"/>
            <a:endParaRPr lang="en-US" sz="1800" dirty="0"/>
          </a:p>
          <a:p>
            <a:pPr marL="0" indent="0">
              <a:buNone/>
            </a:pPr>
            <a:r>
              <a:rPr lang="en-US" sz="1800" dirty="0"/>
              <a:t>Certifier.  </a:t>
            </a:r>
            <a:r>
              <a:rPr lang="en-US" sz="1800" dirty="0">
                <a:solidFill>
                  <a:schemeClr val="tx1"/>
                </a:solidFill>
              </a:rPr>
              <a:t>Check that the permutation contains each node in V exactly once, and that there is an edge between each pair of adjacent nodes in the permutation.</a:t>
            </a:r>
          </a:p>
          <a:p>
            <a:pPr marL="0" indent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1445" name="AutoShape 54"/>
          <p:cNvCxnSpPr>
            <a:cxnSpLocks noChangeShapeType="1"/>
            <a:stCxn id="61448" idx="7"/>
            <a:endCxn id="61447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46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7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8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9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0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51" name="AutoShape 60"/>
          <p:cNvCxnSpPr>
            <a:cxnSpLocks noChangeShapeType="1"/>
            <a:stCxn id="61446" idx="6"/>
            <a:endCxn id="61447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61"/>
          <p:cNvCxnSpPr>
            <a:cxnSpLocks noChangeShapeType="1"/>
            <a:stCxn id="61449" idx="6"/>
            <a:endCxn id="61448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62"/>
          <p:cNvCxnSpPr>
            <a:cxnSpLocks noChangeShapeType="1"/>
            <a:stCxn id="61449" idx="1"/>
            <a:endCxn id="61450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63"/>
          <p:cNvCxnSpPr>
            <a:cxnSpLocks noChangeShapeType="1"/>
            <a:stCxn id="61450" idx="7"/>
            <a:endCxn id="61446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5" name="AutoShape 64"/>
          <p:cNvCxnSpPr>
            <a:cxnSpLocks noChangeShapeType="1"/>
            <a:stCxn id="61458" idx="7"/>
            <a:endCxn id="61457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6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7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8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9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0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61" name="AutoShape 70"/>
          <p:cNvCxnSpPr>
            <a:cxnSpLocks noChangeShapeType="1"/>
            <a:stCxn id="61456" idx="6"/>
            <a:endCxn id="61457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2" name="AutoShape 71"/>
          <p:cNvCxnSpPr>
            <a:cxnSpLocks noChangeShapeType="1"/>
            <a:stCxn id="61459" idx="6"/>
            <a:endCxn id="61458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3" name="AutoShape 72"/>
          <p:cNvCxnSpPr>
            <a:cxnSpLocks noChangeShapeType="1"/>
            <a:stCxn id="61459" idx="1"/>
            <a:endCxn id="61460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4" name="AutoShape 73"/>
          <p:cNvCxnSpPr>
            <a:cxnSpLocks noChangeShapeType="1"/>
            <a:stCxn id="61460" idx="7"/>
            <a:endCxn id="61456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5" name="AutoShape 74"/>
          <p:cNvCxnSpPr>
            <a:cxnSpLocks noChangeShapeType="1"/>
            <a:stCxn id="61468" idx="0"/>
            <a:endCxn id="61467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6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7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8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9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0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1" name="AutoShape 80"/>
          <p:cNvCxnSpPr>
            <a:cxnSpLocks noChangeShapeType="1"/>
            <a:stCxn id="61466" idx="6"/>
            <a:endCxn id="61467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2" name="AutoShape 81"/>
          <p:cNvCxnSpPr>
            <a:cxnSpLocks noChangeShapeType="1"/>
            <a:stCxn id="61469" idx="0"/>
            <a:endCxn id="61468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3" name="AutoShape 82"/>
          <p:cNvCxnSpPr>
            <a:cxnSpLocks noChangeShapeType="1"/>
            <a:stCxn id="61469" idx="3"/>
            <a:endCxn id="61470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4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5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6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7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8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9" name="AutoShape 88"/>
          <p:cNvCxnSpPr>
            <a:cxnSpLocks noChangeShapeType="1"/>
            <a:stCxn id="61466" idx="2"/>
            <a:endCxn id="61474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0" name="AutoShape 89"/>
          <p:cNvCxnSpPr>
            <a:cxnSpLocks noChangeShapeType="1"/>
            <a:stCxn id="61474" idx="3"/>
            <a:endCxn id="61475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1" name="AutoShape 90"/>
          <p:cNvCxnSpPr>
            <a:cxnSpLocks noChangeShapeType="1"/>
            <a:stCxn id="61475" idx="4"/>
            <a:endCxn id="61476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2" name="AutoShape 91"/>
          <p:cNvCxnSpPr>
            <a:cxnSpLocks noChangeShapeType="1"/>
            <a:stCxn id="61476" idx="5"/>
            <a:endCxn id="61477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3" name="AutoShape 92"/>
          <p:cNvCxnSpPr>
            <a:cxnSpLocks noChangeShapeType="1"/>
            <a:stCxn id="61477" idx="5"/>
            <a:endCxn id="61478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4" name="AutoShape 93"/>
          <p:cNvCxnSpPr>
            <a:cxnSpLocks noChangeShapeType="1"/>
            <a:stCxn id="61478" idx="6"/>
            <a:endCxn id="61470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5" name="AutoShape 94"/>
          <p:cNvCxnSpPr>
            <a:cxnSpLocks noChangeShapeType="1"/>
            <a:stCxn id="61458" idx="1"/>
            <a:endCxn id="61470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6" name="AutoShape 95"/>
          <p:cNvCxnSpPr>
            <a:cxnSpLocks noChangeShapeType="1"/>
            <a:stCxn id="61477" idx="3"/>
            <a:endCxn id="61459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7" name="AutoShape 96"/>
          <p:cNvCxnSpPr>
            <a:cxnSpLocks noChangeShapeType="1"/>
            <a:stCxn id="61475" idx="2"/>
            <a:endCxn id="61460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8" name="AutoShape 97"/>
          <p:cNvCxnSpPr>
            <a:cxnSpLocks noChangeShapeType="1"/>
            <a:stCxn id="61466" idx="0"/>
            <a:endCxn id="61456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9" name="AutoShape 98"/>
          <p:cNvCxnSpPr>
            <a:cxnSpLocks noChangeShapeType="1"/>
            <a:stCxn id="61468" idx="6"/>
            <a:endCxn id="61457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99"/>
          <p:cNvCxnSpPr>
            <a:cxnSpLocks noChangeShapeType="1"/>
            <a:stCxn id="61448" idx="4"/>
            <a:endCxn id="61478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1" name="AutoShape 100"/>
          <p:cNvCxnSpPr>
            <a:cxnSpLocks noChangeShapeType="1"/>
            <a:stCxn id="61469" idx="2"/>
            <a:endCxn id="61447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2" name="AutoShape 101"/>
          <p:cNvCxnSpPr>
            <a:cxnSpLocks noChangeShapeType="1"/>
            <a:stCxn id="61449" idx="2"/>
            <a:endCxn id="61476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3" name="AutoShape 102"/>
          <p:cNvCxnSpPr>
            <a:cxnSpLocks noChangeShapeType="1"/>
            <a:stCxn id="61450" idx="0"/>
            <a:endCxn id="61474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4" name="AutoShape 103"/>
          <p:cNvCxnSpPr>
            <a:cxnSpLocks noChangeShapeType="1"/>
            <a:stCxn id="61467" idx="3"/>
            <a:endCxn id="61446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5" name="AutoShape 127"/>
          <p:cNvCxnSpPr>
            <a:cxnSpLocks noChangeShapeType="1"/>
            <a:stCxn id="61498" idx="7"/>
            <a:endCxn id="61497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96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7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8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9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0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01" name="AutoShape 133"/>
          <p:cNvCxnSpPr>
            <a:cxnSpLocks noChangeShapeType="1"/>
            <a:stCxn id="61496" idx="6"/>
            <a:endCxn id="61497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2" name="AutoShape 134"/>
          <p:cNvCxnSpPr>
            <a:cxnSpLocks noChangeShapeType="1"/>
            <a:stCxn id="61499" idx="6"/>
            <a:endCxn id="61498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3" name="AutoShape 135"/>
          <p:cNvCxnSpPr>
            <a:cxnSpLocks noChangeShapeType="1"/>
            <a:stCxn id="61499" idx="1"/>
            <a:endCxn id="61500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4" name="AutoShape 136"/>
          <p:cNvCxnSpPr>
            <a:cxnSpLocks noChangeShapeType="1"/>
            <a:stCxn id="61500" idx="7"/>
            <a:endCxn id="61496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5" name="AutoShape 137"/>
          <p:cNvCxnSpPr>
            <a:cxnSpLocks noChangeShapeType="1"/>
            <a:stCxn id="61508" idx="7"/>
            <a:endCxn id="61507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06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7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8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9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0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11" name="AutoShape 143"/>
          <p:cNvCxnSpPr>
            <a:cxnSpLocks noChangeShapeType="1"/>
            <a:stCxn id="61506" idx="6"/>
            <a:endCxn id="61507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2" name="AutoShape 144"/>
          <p:cNvCxnSpPr>
            <a:cxnSpLocks noChangeShapeType="1"/>
            <a:stCxn id="61509" idx="6"/>
            <a:endCxn id="61508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3" name="AutoShape 145"/>
          <p:cNvCxnSpPr>
            <a:cxnSpLocks noChangeShapeType="1"/>
            <a:stCxn id="61509" idx="1"/>
            <a:endCxn id="61510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4" name="AutoShape 146"/>
          <p:cNvCxnSpPr>
            <a:cxnSpLocks noChangeShapeType="1"/>
            <a:stCxn id="61510" idx="7"/>
            <a:endCxn id="61506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5" name="AutoShape 147"/>
          <p:cNvCxnSpPr>
            <a:cxnSpLocks noChangeShapeType="1"/>
            <a:stCxn id="61518" idx="0"/>
            <a:endCxn id="61517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16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7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8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9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0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1" name="AutoShape 153"/>
          <p:cNvCxnSpPr>
            <a:cxnSpLocks noChangeShapeType="1"/>
            <a:stCxn id="61516" idx="6"/>
            <a:endCxn id="61517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2" name="AutoShape 154"/>
          <p:cNvCxnSpPr>
            <a:cxnSpLocks noChangeShapeType="1"/>
            <a:stCxn id="61519" idx="0"/>
            <a:endCxn id="61518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3" name="AutoShape 155"/>
          <p:cNvCxnSpPr>
            <a:cxnSpLocks noChangeShapeType="1"/>
            <a:stCxn id="61519" idx="3"/>
            <a:endCxn id="61520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24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5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6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7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8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9" name="AutoShape 161"/>
          <p:cNvCxnSpPr>
            <a:cxnSpLocks noChangeShapeType="1"/>
            <a:stCxn id="61516" idx="2"/>
            <a:endCxn id="61524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0" name="AutoShape 162"/>
          <p:cNvCxnSpPr>
            <a:cxnSpLocks noChangeShapeType="1"/>
            <a:stCxn id="61524" idx="3"/>
            <a:endCxn id="61525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1" name="AutoShape 163"/>
          <p:cNvCxnSpPr>
            <a:cxnSpLocks noChangeShapeType="1"/>
            <a:stCxn id="61525" idx="4"/>
            <a:endCxn id="61526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2" name="AutoShape 164"/>
          <p:cNvCxnSpPr>
            <a:cxnSpLocks noChangeShapeType="1"/>
            <a:stCxn id="61526" idx="5"/>
            <a:endCxn id="61527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3" name="AutoShape 165"/>
          <p:cNvCxnSpPr>
            <a:cxnSpLocks noChangeShapeType="1"/>
            <a:stCxn id="61527" idx="5"/>
            <a:endCxn id="61528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4" name="AutoShape 166"/>
          <p:cNvCxnSpPr>
            <a:cxnSpLocks noChangeShapeType="1"/>
            <a:stCxn id="61528" idx="6"/>
            <a:endCxn id="61520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5" name="AutoShape 167"/>
          <p:cNvCxnSpPr>
            <a:cxnSpLocks noChangeShapeType="1"/>
            <a:stCxn id="61508" idx="1"/>
            <a:endCxn id="61520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6" name="AutoShape 168"/>
          <p:cNvCxnSpPr>
            <a:cxnSpLocks noChangeShapeType="1"/>
            <a:stCxn id="61527" idx="3"/>
            <a:endCxn id="61509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7" name="AutoShape 169"/>
          <p:cNvCxnSpPr>
            <a:cxnSpLocks noChangeShapeType="1"/>
            <a:stCxn id="61525" idx="2"/>
            <a:endCxn id="61510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8" name="AutoShape 170"/>
          <p:cNvCxnSpPr>
            <a:cxnSpLocks noChangeShapeType="1"/>
            <a:stCxn id="61516" idx="0"/>
            <a:endCxn id="61506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9" name="AutoShape 171"/>
          <p:cNvCxnSpPr>
            <a:cxnSpLocks noChangeShapeType="1"/>
            <a:stCxn id="61518" idx="6"/>
            <a:endCxn id="61507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0" name="AutoShape 172"/>
          <p:cNvCxnSpPr>
            <a:cxnSpLocks noChangeShapeType="1"/>
            <a:stCxn id="61498" idx="4"/>
            <a:endCxn id="61528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1" name="AutoShape 173"/>
          <p:cNvCxnSpPr>
            <a:cxnSpLocks noChangeShapeType="1"/>
            <a:stCxn id="61519" idx="2"/>
            <a:endCxn id="61497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2" name="AutoShape 174"/>
          <p:cNvCxnSpPr>
            <a:cxnSpLocks noChangeShapeType="1"/>
            <a:stCxn id="61499" idx="2"/>
            <a:endCxn id="61526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3" name="AutoShape 175"/>
          <p:cNvCxnSpPr>
            <a:cxnSpLocks noChangeShapeType="1"/>
            <a:stCxn id="61500" idx="0"/>
            <a:endCxn id="61524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4" name="AutoShape 176"/>
          <p:cNvCxnSpPr>
            <a:cxnSpLocks noChangeShapeType="1"/>
            <a:stCxn id="61517" idx="3"/>
            <a:endCxn id="61496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1545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6154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4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1546" name="Rectangle 201"/>
          <p:cNvSpPr>
            <a:spLocks noChangeArrowheads="1"/>
          </p:cNvSpPr>
          <p:nvPr/>
        </p:nvSpPr>
        <p:spPr bwMode="auto">
          <a:xfrm>
            <a:off x="990600" y="6096000"/>
            <a:ext cx="1107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1547" name="Rectangle 202"/>
          <p:cNvSpPr>
            <a:spLocks noChangeArrowheads="1"/>
          </p:cNvSpPr>
          <p:nvPr/>
        </p:nvSpPr>
        <p:spPr bwMode="auto">
          <a:xfrm>
            <a:off x="7486650" y="6096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9ADD2-7892-5867-2371-B3B22039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43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Y is Polynomial Time Reducible to X</a:t>
            </a:r>
          </a:p>
          <a:p>
            <a:pPr lvl="1" eaLnBrk="1" hangingPunct="1"/>
            <a:r>
              <a:rPr lang="en-US" dirty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dirty="0"/>
              <a:t>Notations:  Y &lt;</a:t>
            </a:r>
            <a:r>
              <a:rPr lang="en-US" baseline="-25000" dirty="0"/>
              <a:t>P</a:t>
            </a:r>
            <a:r>
              <a:rPr lang="en-US" dirty="0"/>
              <a:t> X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Usually, this is converting an input of Y to an input for X,  solving X,  and then converting the answer 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180D6-448D-10D2-9B42-3A50FFF1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79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Composability 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X &lt;</a:t>
            </a:r>
            <a:r>
              <a:rPr lang="en-US" baseline="-25000" dirty="0"/>
              <a:t>P</a:t>
            </a:r>
            <a:r>
              <a:rPr lang="en-US" dirty="0"/>
              <a:t> Y  and Y &lt;</a:t>
            </a:r>
            <a:r>
              <a:rPr lang="en-US" baseline="-25000" dirty="0"/>
              <a:t>P</a:t>
            </a:r>
            <a:r>
              <a:rPr lang="en-US" dirty="0"/>
              <a:t> Z then X &lt;</a:t>
            </a:r>
            <a:r>
              <a:rPr lang="en-US" baseline="-25000" dirty="0"/>
              <a:t>P</a:t>
            </a:r>
            <a:r>
              <a:rPr lang="en-US" dirty="0"/>
              <a:t> Z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1CEF7-F6A2-B364-6E1B-E4FBA0C60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06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Lemmas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X can be solved in polynomial time, then Y can be solved in polynomial time.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Suppose Y &lt;</a:t>
            </a:r>
            <a:r>
              <a:rPr lang="en-US" baseline="-25000" dirty="0"/>
              <a:t>P</a:t>
            </a:r>
            <a:r>
              <a:rPr lang="en-US" dirty="0"/>
              <a:t> X.  If Y cannot be solved in polynomial time, then X cannot be solved in polynomial time.</a:t>
            </a:r>
          </a:p>
          <a:p>
            <a:pPr eaLnBrk="1" hangingPunct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18F46-1E25-724A-AF07-F9210E38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80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 problem X is NP-complete if </a:t>
            </a:r>
          </a:p>
          <a:p>
            <a:pPr lvl="1" eaLnBrk="1" hangingPunct="1"/>
            <a:r>
              <a:rPr lang="en-US"/>
              <a:t>X is in NP</a:t>
            </a:r>
          </a:p>
          <a:p>
            <a:pPr lvl="1" eaLnBrk="1" hangingPunct="1"/>
            <a:r>
              <a:rPr lang="en-US"/>
              <a:t>For every Y in NP,  Y &lt;</a:t>
            </a:r>
            <a:r>
              <a:rPr lang="en-US" baseline="-25000"/>
              <a:t>P</a:t>
            </a:r>
            <a:r>
              <a:rPr lang="en-US"/>
              <a:t> X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X is a “hardest” problem in NP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If X is NP-Complete, Z is in NP and X &lt;</a:t>
            </a:r>
            <a:r>
              <a:rPr lang="en-US" baseline="-25000"/>
              <a:t>P</a:t>
            </a:r>
            <a:r>
              <a:rPr lang="en-US"/>
              <a:t> Z</a:t>
            </a:r>
          </a:p>
          <a:p>
            <a:pPr lvl="1" eaLnBrk="1" hangingPunct="1"/>
            <a:r>
              <a:rPr lang="en-US"/>
              <a:t>Then Z is NP-Complete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3C257-6AF8-5000-D0B2-927BEA09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94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There is an NP Complete problem</a:t>
            </a:r>
          </a:p>
          <a:p>
            <a:pPr lvl="1" eaLnBrk="1" hangingPunct="1"/>
            <a:r>
              <a:rPr lang="en-US" dirty="0"/>
              <a:t>The Circuit Satisfiability Problem  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09675" y="305002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44700" y="476934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51780" y="3226418"/>
            <a:ext cx="2185375" cy="150209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63885" y="349216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73300" y="555510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2" y="4597382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2083562" y="3945336"/>
            <a:ext cx="379475" cy="38313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A7390A0-49DE-CE90-22A9-7A6C4ED4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35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46063" y="1651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Circuit SAT</a:t>
            </a:r>
          </a:p>
        </p:txBody>
      </p:sp>
      <p:sp>
        <p:nvSpPr>
          <p:cNvPr id="2253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2588" y="16081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027613" y="24431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54350" y="3732213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05163" y="22907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6263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3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24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3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95525" y="49466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3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16388" y="4946650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345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2488" y="63134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x</a:t>
            </a:r>
            <a:r>
              <a:rPr lang="en-US" altLang="en-US" baseline="-25000" dirty="0"/>
              <a:t>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1725" y="6313488"/>
            <a:ext cx="379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2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4988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3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6906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4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15313" y="6237288"/>
            <a:ext cx="379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r>
              <a:rPr lang="en-US" altLang="en-US" baseline="-25000"/>
              <a:t>5</a:t>
            </a:r>
          </a:p>
        </p:txBody>
      </p:sp>
      <p:sp>
        <p:nvSpPr>
          <p:cNvPr id="2254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502285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380288" y="36560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4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344988" y="37322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4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004888" y="5478463"/>
            <a:ext cx="15240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1231900" y="5478463"/>
            <a:ext cx="1290638" cy="909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2522538" y="55546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598738" y="5478463"/>
            <a:ext cx="167005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4419600" y="5478463"/>
            <a:ext cx="762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572000" y="4187825"/>
            <a:ext cx="1441450" cy="2049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6318250" y="5554663"/>
            <a:ext cx="227013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6621463" y="5554663"/>
            <a:ext cx="1290637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8139113" y="5554663"/>
            <a:ext cx="15240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066925" y="4264025"/>
            <a:ext cx="40989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1231900" y="4264025"/>
            <a:ext cx="531813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Oval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45263" y="236696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1" name="Oval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710238" y="13795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62" name="Oval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86163" y="773113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63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43125" y="2746375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NOT</a:t>
            </a:r>
          </a:p>
        </p:txBody>
      </p:sp>
      <p:sp>
        <p:nvSpPr>
          <p:cNvPr id="22564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2674938" y="426402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419600" y="4264025"/>
            <a:ext cx="15240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6392863" y="4111625"/>
            <a:ext cx="1063625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392863" y="4111625"/>
            <a:ext cx="14430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4572000" y="403542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2219325" y="2822575"/>
            <a:ext cx="280828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2066925" y="3276600"/>
            <a:ext cx="2286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4724400" y="2973388"/>
            <a:ext cx="4540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3433763" y="4264025"/>
            <a:ext cx="7588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3" name="Line 4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 flipV="1">
            <a:off x="3586163" y="2822575"/>
            <a:ext cx="908050" cy="985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4" name="Line 46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2598738" y="2670175"/>
            <a:ext cx="606425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5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3509963" y="1303338"/>
            <a:ext cx="303212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674938" y="1531938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951413" y="923925"/>
            <a:ext cx="531812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OR</a:t>
            </a:r>
          </a:p>
        </p:txBody>
      </p:sp>
      <p:sp>
        <p:nvSpPr>
          <p:cNvPr id="22578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19600" y="88900"/>
            <a:ext cx="531813" cy="5302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AND</a:t>
            </a:r>
          </a:p>
        </p:txBody>
      </p:sp>
      <p:sp>
        <p:nvSpPr>
          <p:cNvPr id="2257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 flipV="1">
            <a:off x="4648200" y="2062163"/>
            <a:ext cx="530225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013450" y="1911350"/>
            <a:ext cx="76200" cy="1668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24675" y="2897188"/>
            <a:ext cx="682625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089650" y="1911350"/>
            <a:ext cx="531813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446338" y="2062163"/>
            <a:ext cx="379412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4648200" y="1379538"/>
            <a:ext cx="379413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3130550" y="1228725"/>
            <a:ext cx="53022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3130550" y="1987550"/>
            <a:ext cx="1897063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483225" y="1303338"/>
            <a:ext cx="303213" cy="150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040188" y="544513"/>
            <a:ext cx="455612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 flipV="1">
            <a:off x="4875213" y="620713"/>
            <a:ext cx="228600" cy="303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433763" y="2138363"/>
            <a:ext cx="91122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1" name="Text Box 63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6545263" y="0"/>
            <a:ext cx="2598737" cy="10795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Satisfying assignment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 = F, x</a:t>
            </a:r>
            <a:r>
              <a:rPr lang="en-US" altLang="en-US" baseline="-25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 = 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x</a:t>
            </a:r>
            <a:r>
              <a:rPr lang="en-US" altLang="en-US" baseline="-25000">
                <a:solidFill>
                  <a:srgbClr val="FF0000"/>
                </a:solidFill>
              </a:rPr>
              <a:t>4</a:t>
            </a:r>
            <a:r>
              <a:rPr lang="en-US" altLang="en-US">
                <a:solidFill>
                  <a:srgbClr val="FF0000"/>
                </a:solidFill>
              </a:rPr>
              <a:t> = T, x</a:t>
            </a:r>
            <a:r>
              <a:rPr lang="en-US" altLang="en-US" baseline="-25000">
                <a:solidFill>
                  <a:srgbClr val="FF0000"/>
                </a:solidFill>
              </a:rPr>
              <a:t>5</a:t>
            </a:r>
            <a:r>
              <a:rPr lang="en-US" altLang="en-US">
                <a:solidFill>
                  <a:srgbClr val="FF0000"/>
                </a:solidFill>
              </a:rPr>
              <a:t> = T</a:t>
            </a:r>
          </a:p>
        </p:txBody>
      </p:sp>
      <p:sp>
        <p:nvSpPr>
          <p:cNvPr id="22592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30188" y="1211263"/>
            <a:ext cx="2746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Find a satisfying assignment</a:t>
            </a:r>
          </a:p>
        </p:txBody>
      </p:sp>
    </p:spTree>
    <p:extLst>
      <p:ext uri="{BB962C8B-B14F-4D97-AF65-F5344CB8AC3E}">
        <p14:creationId xmlns:p14="http://schemas.microsoft.com/office/powerpoint/2010/main" val="387344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1"/>
            <a:ext cx="8879714" cy="1221640"/>
          </a:xfrm>
        </p:spPr>
        <p:txBody>
          <a:bodyPr/>
          <a:lstStyle/>
          <a:p>
            <a:r>
              <a:rPr lang="en-US" sz="2800" dirty="0"/>
              <a:t>Homework 9</a:t>
            </a:r>
          </a:p>
          <a:p>
            <a:r>
              <a:rPr lang="en-US" sz="2800" dirty="0"/>
              <a:t>Exam practice problems on  course homepage</a:t>
            </a:r>
          </a:p>
          <a:p>
            <a:r>
              <a:rPr lang="en-US" sz="2800" dirty="0"/>
              <a:t>Final Exam:  Monday,  December 9, 8:30 AM</a:t>
            </a:r>
          </a:p>
          <a:p>
            <a:pPr lvl="1"/>
            <a:r>
              <a:rPr lang="en-US" dirty="0"/>
              <a:t>One Hour Fifty Minutes</a:t>
            </a:r>
          </a:p>
          <a:p>
            <a:pPr lvl="1"/>
            <a:r>
              <a:rPr lang="en-US" dirty="0"/>
              <a:t>Closed book,  no notes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94226"/>
              </p:ext>
            </p:extLst>
          </p:nvPr>
        </p:nvGraphicFramePr>
        <p:xfrm>
          <a:off x="549565" y="4601965"/>
          <a:ext cx="8044870" cy="14833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Mon, Dec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Wed, Dec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Fri, Dec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Lecture: NP-Completeness and Beyond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Mon, Dec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77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Circuit Sat &lt;</a:t>
            </a:r>
            <a:r>
              <a:rPr lang="en-US" sz="2400" baseline="-25000" dirty="0"/>
              <a:t>P</a:t>
            </a:r>
            <a:r>
              <a:rPr lang="en-US" sz="2400" dirty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Independent Set &lt;</a:t>
            </a:r>
            <a:r>
              <a:rPr lang="en-US" sz="2400" baseline="-25000" dirty="0"/>
              <a:t>P</a:t>
            </a:r>
            <a:r>
              <a:rPr lang="en-US" sz="2400" dirty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Hamiltonian Circuit &lt;</a:t>
            </a:r>
            <a:r>
              <a:rPr lang="en-US" sz="2400" baseline="-25000" dirty="0"/>
              <a:t>P</a:t>
            </a:r>
            <a:r>
              <a:rPr lang="en-US" sz="2400" dirty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3-SAT &lt;</a:t>
            </a:r>
            <a:r>
              <a:rPr lang="en-US" sz="2400" baseline="-25000" dirty="0"/>
              <a:t>P</a:t>
            </a:r>
            <a:r>
              <a:rPr lang="en-US" sz="2400" dirty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Subset Sum &lt;</a:t>
            </a:r>
            <a:r>
              <a:rPr lang="en-US" sz="2400" baseline="-25000" dirty="0"/>
              <a:t>P</a:t>
            </a:r>
            <a:r>
              <a:rPr lang="en-US" sz="2400" dirty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6743700" y="1471471"/>
            <a:ext cx="379475" cy="38313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472300" y="2347639"/>
            <a:ext cx="379475" cy="383135"/>
          </a:xfrm>
          <a:prstGeom prst="star5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8246819" y="1633537"/>
            <a:ext cx="379475" cy="383135"/>
          </a:xfrm>
          <a:prstGeom prst="star5">
            <a:avLst/>
          </a:prstGeom>
          <a:solidFill>
            <a:srgbClr val="FFC000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742686" y="2102242"/>
            <a:ext cx="379475" cy="383135"/>
          </a:xfrm>
          <a:prstGeom prst="star5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465156" y="1471470"/>
            <a:ext cx="379475" cy="383135"/>
          </a:xfrm>
          <a:prstGeom prst="star5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A2CA38-8E2E-4A62-82E1-90137665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28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NP-Complete</a:t>
            </a:r>
          </a:p>
          <a:p>
            <a:pPr lvl="1"/>
            <a:r>
              <a:rPr lang="en-US" dirty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Polynomial</a:t>
            </a:r>
          </a:p>
          <a:p>
            <a:pPr lvl="1"/>
            <a:r>
              <a:rPr lang="en-US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A6D48-5646-8CB2-A0A5-0921B65E3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29630-65E6-4824-A284-DCE508D383A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56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4-Coloring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graph G,  can G be colored with 4 colors?</a:t>
            </a:r>
          </a:p>
          <a:p>
            <a:r>
              <a:rPr lang="en-US" dirty="0"/>
              <a:t>Prove 4-Coloring is NP Complete</a:t>
            </a:r>
          </a:p>
          <a:p>
            <a:endParaRPr lang="en-US" dirty="0"/>
          </a:p>
          <a:p>
            <a:r>
              <a:rPr lang="en-US" dirty="0"/>
              <a:t>Proof:  3-Coloring &lt;</a:t>
            </a:r>
            <a:r>
              <a:rPr lang="en-US" baseline="-25000" dirty="0"/>
              <a:t>P</a:t>
            </a:r>
            <a:r>
              <a:rPr lang="en-US" dirty="0"/>
              <a:t> 4-Coloring</a:t>
            </a:r>
          </a:p>
          <a:p>
            <a:endParaRPr lang="en-US" dirty="0"/>
          </a:p>
          <a:p>
            <a:r>
              <a:rPr lang="en-US" dirty="0"/>
              <a:t>Show that you can 3-Color a graph if you have an algorithm to 4-Color a graph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63300-B012-8CAD-9A84-D8EAA8FF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78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3-Coloring &lt;</a:t>
            </a:r>
            <a:r>
              <a:rPr lang="en-US" baseline="-25000" dirty="0"/>
              <a:t>P</a:t>
            </a:r>
            <a:r>
              <a:rPr lang="en-US" dirty="0"/>
              <a:t> 4-Coloring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1880" y="4247756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483" y="4423179"/>
            <a:ext cx="139670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62455" y="3024671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14668" y="3315824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61550" y="4364704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55918" y="2559313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56219" y="3782399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5601" y="3432772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3101" y="3141619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862153" y="4538909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216851" y="3549721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795889" y="3491246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816248" y="3549721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069064" y="3258567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9983" y="3956604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69365" y="3606976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3087" y="4772806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22182" y="2559313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28418" y="3141619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16248" y="2442365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23389" y="3374298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" name="Straight Connector 26"/>
          <p:cNvCxnSpPr>
            <a:stCxn id="6" idx="4"/>
            <a:endCxn id="10" idx="0"/>
          </p:cNvCxnSpPr>
          <p:nvPr/>
        </p:nvCxnSpPr>
        <p:spPr>
          <a:xfrm>
            <a:off x="2632778" y="3200094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3"/>
          </p:cNvCxnSpPr>
          <p:nvPr/>
        </p:nvCxnSpPr>
        <p:spPr>
          <a:xfrm flipH="1">
            <a:off x="1838712" y="3931092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9E87304B-968A-9D94-4BE8-9EEBDF33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30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1880" y="1895011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22483" y="2070434"/>
            <a:ext cx="139670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62455" y="671926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414668" y="963079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61550" y="2011959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55918" y="206568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56219" y="1429654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5601" y="1080027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703101" y="788874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862153" y="2186164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3216851" y="1196976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795889" y="1138501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816248" y="1196976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069064" y="905822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9983" y="1603859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69365" y="1254231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3087" y="2420061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1022182" y="206568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28418" y="788874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16248" y="89620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23389" y="1021553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Straight Connector 23"/>
          <p:cNvCxnSpPr>
            <a:stCxn id="5" idx="4"/>
            <a:endCxn id="9" idx="0"/>
          </p:cNvCxnSpPr>
          <p:nvPr/>
        </p:nvCxnSpPr>
        <p:spPr>
          <a:xfrm>
            <a:off x="2632778" y="847349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3"/>
          </p:cNvCxnSpPr>
          <p:nvPr/>
        </p:nvCxnSpPr>
        <p:spPr>
          <a:xfrm flipH="1">
            <a:off x="1838712" y="1578347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5985" y="4573640"/>
            <a:ext cx="139670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46588" y="4749063"/>
            <a:ext cx="139670" cy="17420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Oval 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86560" y="3350555"/>
            <a:ext cx="140646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38773" y="3641708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85655" y="4690588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880023" y="2885197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Oval 1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580324" y="4108283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Oval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599706" y="3758656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627206" y="3467503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786258" y="4864793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3140956" y="3875605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719994" y="3817130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740353" y="3875605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993169" y="3584451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674088" y="4282488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2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1693470" y="3932860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Oval 2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047192" y="5098690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2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946287" y="2885197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Oval 2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52523" y="3467503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Oval 2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40353" y="2768249"/>
            <a:ext cx="139670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747494" y="3700182"/>
            <a:ext cx="140646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1" name="Straight Connector 120"/>
          <p:cNvCxnSpPr>
            <a:stCxn id="102" idx="4"/>
            <a:endCxn id="106" idx="0"/>
          </p:cNvCxnSpPr>
          <p:nvPr/>
        </p:nvCxnSpPr>
        <p:spPr>
          <a:xfrm>
            <a:off x="2556883" y="3525978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06" idx="3"/>
          </p:cNvCxnSpPr>
          <p:nvPr/>
        </p:nvCxnSpPr>
        <p:spPr>
          <a:xfrm flipH="1">
            <a:off x="1762817" y="4256976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112034" y="6411209"/>
            <a:ext cx="139670" cy="175423"/>
          </a:xfrm>
          <a:prstGeom prst="ellipse">
            <a:avLst/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>
            <a:stCxn id="100" idx="4"/>
            <a:endCxn id="123" idx="1"/>
          </p:cNvCxnSpPr>
          <p:nvPr/>
        </p:nvCxnSpPr>
        <p:spPr>
          <a:xfrm>
            <a:off x="315820" y="4749063"/>
            <a:ext cx="1816668" cy="1687836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01" idx="4"/>
            <a:endCxn id="123" idx="0"/>
          </p:cNvCxnSpPr>
          <p:nvPr/>
        </p:nvCxnSpPr>
        <p:spPr>
          <a:xfrm>
            <a:off x="1716423" y="4923268"/>
            <a:ext cx="465446" cy="148794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8" idx="4"/>
            <a:endCxn id="123" idx="1"/>
          </p:cNvCxnSpPr>
          <p:nvPr/>
        </p:nvCxnSpPr>
        <p:spPr>
          <a:xfrm>
            <a:off x="922846" y="3641708"/>
            <a:ext cx="1209642" cy="279519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9" idx="4"/>
            <a:endCxn id="123" idx="0"/>
          </p:cNvCxnSpPr>
          <p:nvPr/>
        </p:nvCxnSpPr>
        <p:spPr>
          <a:xfrm>
            <a:off x="1810188" y="2943672"/>
            <a:ext cx="371681" cy="346753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02" idx="3"/>
            <a:endCxn id="123" idx="0"/>
          </p:cNvCxnSpPr>
          <p:nvPr/>
        </p:nvCxnSpPr>
        <p:spPr>
          <a:xfrm flipH="1">
            <a:off x="2181869" y="3500288"/>
            <a:ext cx="325288" cy="291092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4" idx="0"/>
            <a:endCxn id="123" idx="7"/>
          </p:cNvCxnSpPr>
          <p:nvPr/>
        </p:nvCxnSpPr>
        <p:spPr>
          <a:xfrm flipH="1">
            <a:off x="2231250" y="4282488"/>
            <a:ext cx="442838" cy="215441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20" idx="4"/>
            <a:endCxn id="123" idx="7"/>
          </p:cNvCxnSpPr>
          <p:nvPr/>
        </p:nvCxnSpPr>
        <p:spPr>
          <a:xfrm flipH="1">
            <a:off x="2231250" y="3875605"/>
            <a:ext cx="1586567" cy="2561294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6" idx="3"/>
          </p:cNvCxnSpPr>
          <p:nvPr/>
        </p:nvCxnSpPr>
        <p:spPr>
          <a:xfrm flipH="1">
            <a:off x="2272158" y="5247382"/>
            <a:ext cx="795631" cy="116382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23790" y="5993231"/>
            <a:ext cx="139670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Oval 5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124393" y="6168654"/>
            <a:ext cx="139670" cy="174205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Oval 6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964365" y="4770146"/>
            <a:ext cx="140646" cy="175423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4816578" y="5061299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4863460" y="6110179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6357828" y="4304788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Oval 1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058129" y="5527874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Oval 1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077511" y="5178247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" name="Line 1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7105011" y="4887094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6264063" y="6284384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7618761" y="5295196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7197799" y="5236721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Line 1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218158" y="5295196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Line 1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470974" y="5004042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Line 1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151893" y="5702079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Line 2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6171275" y="5352451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Oval 2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7524997" y="6518281"/>
            <a:ext cx="140646" cy="174204"/>
          </a:xfrm>
          <a:prstGeom prst="ellipse">
            <a:avLst/>
          </a:prstGeom>
          <a:solidFill>
            <a:srgbClr val="C0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" name="Line 2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5424092" y="4304788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Oval 2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330328" y="4887094"/>
            <a:ext cx="140646" cy="174205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" name="Oval 2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218158" y="4187840"/>
            <a:ext cx="139670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7" name="Oval 7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8225299" y="5119773"/>
            <a:ext cx="140646" cy="175423"/>
          </a:xfrm>
          <a:prstGeom prst="ellipse">
            <a:avLst/>
          </a:prstGeom>
          <a:solidFill>
            <a:srgbClr val="0000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8" name="Straight Connector 187"/>
          <p:cNvCxnSpPr>
            <a:stCxn id="169" idx="4"/>
            <a:endCxn id="173" idx="0"/>
          </p:cNvCxnSpPr>
          <p:nvPr/>
        </p:nvCxnSpPr>
        <p:spPr>
          <a:xfrm>
            <a:off x="7034688" y="4945569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73" idx="3"/>
          </p:cNvCxnSpPr>
          <p:nvPr/>
        </p:nvCxnSpPr>
        <p:spPr>
          <a:xfrm flipH="1">
            <a:off x="6240622" y="5676567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4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103265" y="1947273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1" name="Oval 5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503868" y="2122696"/>
            <a:ext cx="139670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2" name="Oval 6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343840" y="724188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Line 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>
            <a:off x="5196053" y="1015341"/>
            <a:ext cx="560632" cy="9319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Line 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5242935" y="2064221"/>
            <a:ext cx="1260933" cy="1169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Line 10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6737303" y="258830"/>
            <a:ext cx="606537" cy="5238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Oval 11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437604" y="1481916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Oval 12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456986" y="1132289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Line 13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484486" y="841136"/>
            <a:ext cx="1120288" cy="29115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Line 1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6643538" y="2238426"/>
            <a:ext cx="1260933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Line 15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7998236" y="1249238"/>
            <a:ext cx="700302" cy="1223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Line 16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H="1">
            <a:off x="7577274" y="1190763"/>
            <a:ext cx="1073405" cy="34962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Line 17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597633" y="1249238"/>
            <a:ext cx="838995" cy="29115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Line 18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5850449" y="958084"/>
            <a:ext cx="606537" cy="23267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Line 19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531368" y="1656121"/>
            <a:ext cx="419986" cy="8734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Line 20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6550750" y="1306493"/>
            <a:ext cx="46882" cy="8162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Oval 21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7904472" y="2472323"/>
            <a:ext cx="140646" cy="1742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" name="Line 22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5803567" y="258830"/>
            <a:ext cx="839971" cy="6407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Oval 23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5709803" y="841136"/>
            <a:ext cx="140646" cy="17420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" name="Oval 24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597633" y="141882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" name="Oval 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8604774" y="1073815"/>
            <a:ext cx="140646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1" name="Straight Connector 210"/>
          <p:cNvCxnSpPr>
            <a:stCxn id="192" idx="4"/>
            <a:endCxn id="196" idx="0"/>
          </p:cNvCxnSpPr>
          <p:nvPr/>
        </p:nvCxnSpPr>
        <p:spPr>
          <a:xfrm>
            <a:off x="7414163" y="899611"/>
            <a:ext cx="93764" cy="5823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196" idx="3"/>
          </p:cNvCxnSpPr>
          <p:nvPr/>
        </p:nvCxnSpPr>
        <p:spPr>
          <a:xfrm flipH="1">
            <a:off x="6620097" y="1630609"/>
            <a:ext cx="838104" cy="5493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 4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6969314" y="3784842"/>
            <a:ext cx="139670" cy="17542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4" name="Straight Connector 213"/>
          <p:cNvCxnSpPr>
            <a:stCxn id="190" idx="4"/>
            <a:endCxn id="213" idx="1"/>
          </p:cNvCxnSpPr>
          <p:nvPr/>
        </p:nvCxnSpPr>
        <p:spPr>
          <a:xfrm>
            <a:off x="5173100" y="2122696"/>
            <a:ext cx="1816668" cy="1687836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191" idx="4"/>
            <a:endCxn id="213" idx="0"/>
          </p:cNvCxnSpPr>
          <p:nvPr/>
        </p:nvCxnSpPr>
        <p:spPr>
          <a:xfrm>
            <a:off x="6573703" y="2296901"/>
            <a:ext cx="465446" cy="148794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>
            <a:stCxn id="208" idx="4"/>
            <a:endCxn id="213" idx="1"/>
          </p:cNvCxnSpPr>
          <p:nvPr/>
        </p:nvCxnSpPr>
        <p:spPr>
          <a:xfrm>
            <a:off x="5780126" y="1015341"/>
            <a:ext cx="1209642" cy="279519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09" idx="4"/>
            <a:endCxn id="213" idx="0"/>
          </p:cNvCxnSpPr>
          <p:nvPr/>
        </p:nvCxnSpPr>
        <p:spPr>
          <a:xfrm>
            <a:off x="6667468" y="317305"/>
            <a:ext cx="371681" cy="346753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92" idx="3"/>
            <a:endCxn id="213" idx="0"/>
          </p:cNvCxnSpPr>
          <p:nvPr/>
        </p:nvCxnSpPr>
        <p:spPr>
          <a:xfrm flipH="1">
            <a:off x="7039149" y="873921"/>
            <a:ext cx="325288" cy="291092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>
            <a:stCxn id="204" idx="0"/>
            <a:endCxn id="213" idx="7"/>
          </p:cNvCxnSpPr>
          <p:nvPr/>
        </p:nvCxnSpPr>
        <p:spPr>
          <a:xfrm flipH="1">
            <a:off x="7088530" y="1656121"/>
            <a:ext cx="442838" cy="2154411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>
            <a:stCxn id="210" idx="4"/>
            <a:endCxn id="213" idx="7"/>
          </p:cNvCxnSpPr>
          <p:nvPr/>
        </p:nvCxnSpPr>
        <p:spPr>
          <a:xfrm flipH="1">
            <a:off x="7088530" y="1249238"/>
            <a:ext cx="1586567" cy="2561294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206" idx="3"/>
          </p:cNvCxnSpPr>
          <p:nvPr/>
        </p:nvCxnSpPr>
        <p:spPr>
          <a:xfrm flipH="1">
            <a:off x="7129438" y="2621015"/>
            <a:ext cx="795631" cy="116382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C00FEDC0-26C9-4881-52C0-95B485E6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9607D-C91A-439A-A81D-F6D7AB29DE2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30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Garey and Johnson</a:t>
            </a:r>
          </a:p>
        </p:txBody>
      </p:sp>
      <p:pic>
        <p:nvPicPr>
          <p:cNvPr id="67587" name="Picture 3" descr="gj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531938"/>
            <a:ext cx="3190875" cy="4524375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D241D-2337-21BB-F3CB-8CF2877F5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 Question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9565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590" y="4148198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54365" y="259415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0830" y="297363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3190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9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21252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0778" y="24428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89602" y="3748087"/>
            <a:ext cx="1290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        NP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B3EBD38-A130-12E4-AF49-B4380E99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3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NP-Completeness</a:t>
            </a:r>
          </a:p>
        </p:txBody>
      </p:sp>
      <p:pic>
        <p:nvPicPr>
          <p:cNvPr id="3074" name="Picture 2" descr="http://news.utoronto.ca/sites/default/files/Cook-NSERC-13-2-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165515"/>
            <a:ext cx="2755095" cy="18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10" y="131083"/>
            <a:ext cx="1428750" cy="20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las.inf.ethz.ch/discml/edmond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89" y="4339740"/>
            <a:ext cx="1783533" cy="199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5/50/LeonidLevin2010.jpg/220px-LeonidLevin201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438" y="4339740"/>
            <a:ext cx="1856973" cy="177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6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31419" y="544990"/>
            <a:ext cx="8348450" cy="1897375"/>
          </a:xfrm>
        </p:spPr>
        <p:txBody>
          <a:bodyPr/>
          <a:lstStyle/>
          <a:p>
            <a:pPr eaLnBrk="1" hangingPunct="1"/>
            <a:r>
              <a:rPr lang="en-US" dirty="0"/>
              <a:t>NP Completeness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9874" name="Picture 2" descr="http://inf421.files.wordpress.com/2011/10/gj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353105"/>
            <a:ext cx="4559205" cy="274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6" name="Picture 4" descr="http://inf421.files.wordpress.com/2011/10/gj3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156" y="3387365"/>
            <a:ext cx="3841844" cy="26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7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Algorithms vs. Lower bounds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Algorithmic Theory</a:t>
            </a:r>
          </a:p>
          <a:p>
            <a:pPr lvl="1" eaLnBrk="1" hangingPunct="1"/>
            <a:r>
              <a:rPr lang="en-US"/>
              <a:t>What we can compute</a:t>
            </a:r>
          </a:p>
          <a:p>
            <a:pPr lvl="2" eaLnBrk="1" hangingPunct="1"/>
            <a:r>
              <a:rPr lang="en-US"/>
              <a:t>I can solve problem X with resources R</a:t>
            </a:r>
          </a:p>
          <a:p>
            <a:pPr lvl="1" eaLnBrk="1" hangingPunct="1"/>
            <a:r>
              <a:rPr lang="en-US"/>
              <a:t>Proofs are almost always to give an algorithm that meets the resource bounds</a:t>
            </a:r>
          </a:p>
          <a:p>
            <a:pPr eaLnBrk="1" hangingPunct="1"/>
            <a:r>
              <a:rPr lang="en-US"/>
              <a:t>Lower bounds</a:t>
            </a:r>
          </a:p>
          <a:p>
            <a:pPr lvl="1" eaLnBrk="1" hangingPunct="1"/>
            <a:r>
              <a:rPr lang="en-US"/>
              <a:t>How do we show that something can’t be done?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41EEF-770E-C9DC-9CA5-4BD53A86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6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Theory of NP Completeness</a:t>
            </a:r>
          </a:p>
        </p:txBody>
      </p:sp>
      <p:sp>
        <p:nvSpPr>
          <p:cNvPr id="5325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2050" y="1379538"/>
            <a:ext cx="2655888" cy="8350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Most significant mathematical theory associated with computing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9833B-8670-10FE-5FD8-E2F38276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5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Universe</a:t>
            </a:r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5163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40188" y="4249738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2797176"/>
            <a:ext cx="2200275" cy="108719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311150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8788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76850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BD5AC-4055-D7DB-0FB3-8C1CFD1C5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8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Polynomial Time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P: Class of problems that can be solved in polynomial time</a:t>
            </a:r>
          </a:p>
          <a:p>
            <a:pPr lvl="1" eaLnBrk="1" hangingPunct="1"/>
            <a:r>
              <a:rPr lang="en-US"/>
              <a:t>Corresponds with problems that can be solved efficiently in practice</a:t>
            </a:r>
          </a:p>
          <a:p>
            <a:pPr lvl="1" eaLnBrk="1" hangingPunct="1"/>
            <a:r>
              <a:rPr lang="en-US"/>
              <a:t>Right class to work with “theoretically”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200B5-02B3-3E24-0F22-3BA273BBC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2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Decision Problems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Theory developed in terms of yes/no problems</a:t>
            </a:r>
          </a:p>
          <a:p>
            <a:pPr lvl="1" eaLnBrk="1" hangingPunct="1"/>
            <a:r>
              <a:rPr lang="en-US" dirty="0"/>
              <a:t>Independent set</a:t>
            </a:r>
          </a:p>
          <a:p>
            <a:pPr lvl="2" eaLnBrk="1" hangingPunct="1"/>
            <a:r>
              <a:rPr lang="en-US" dirty="0"/>
              <a:t>Given a graph G and an integer K, does G have an independent set of size at least K</a:t>
            </a:r>
          </a:p>
          <a:p>
            <a:pPr lvl="1" eaLnBrk="1" hangingPunct="1"/>
            <a:r>
              <a:rPr lang="en-US" dirty="0"/>
              <a:t>Shortest Path</a:t>
            </a:r>
          </a:p>
          <a:p>
            <a:pPr lvl="2" eaLnBrk="1" hangingPunct="1"/>
            <a:r>
              <a:rPr lang="en-US" dirty="0"/>
              <a:t>Given a graph G with edge lengths, a start vertex s, and end vertex t, and an integer K, does the graph have a path between s and t of length at most 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533910-08BE-7F9F-2DBF-253565DC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595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10367</TotalTime>
  <Words>826</Words>
  <Application>Microsoft Office PowerPoint</Application>
  <PresentationFormat>On-screen Show (4:3)</PresentationFormat>
  <Paragraphs>200</Paragraphs>
  <Slides>26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Comic Sans MS</vt:lpstr>
      <vt:lpstr>Times New Roman</vt:lpstr>
      <vt:lpstr>1_Default Design</vt:lpstr>
      <vt:lpstr>Equation</vt:lpstr>
      <vt:lpstr>CSE 417 Algorithms and Complexity</vt:lpstr>
      <vt:lpstr>Announcements</vt:lpstr>
      <vt:lpstr>NP-Completeness</vt:lpstr>
      <vt:lpstr>NP Completeness</vt:lpstr>
      <vt:lpstr>Algorithms vs. Lower bounds</vt:lpstr>
      <vt:lpstr>Theory of NP Completeness</vt:lpstr>
      <vt:lpstr>The Universe</vt:lpstr>
      <vt:lpstr>Polynomial Time </vt:lpstr>
      <vt:lpstr>Decision Problems</vt:lpstr>
      <vt:lpstr>What is NP?</vt:lpstr>
      <vt:lpstr>Certificate examples</vt:lpstr>
      <vt:lpstr>Certifiers and Certificates:   3-Satisfiability</vt:lpstr>
      <vt:lpstr>Certifiers and Certificates:  Hamiltonian Cycle</vt:lpstr>
      <vt:lpstr>Polynomial time reductions</vt:lpstr>
      <vt:lpstr>Composability Lemma</vt:lpstr>
      <vt:lpstr>Lemmas</vt:lpstr>
      <vt:lpstr>NP-Completeness</vt:lpstr>
      <vt:lpstr>Cook’s Theorem</vt:lpstr>
      <vt:lpstr>Circuit SAT</vt:lpstr>
      <vt:lpstr>Populating the NP-Completeness Universe</vt:lpstr>
      <vt:lpstr>Graph Coloring</vt:lpstr>
      <vt:lpstr>Graph 4-Coloring</vt:lpstr>
      <vt:lpstr>3-Coloring &lt;P 4-Coloring</vt:lpstr>
      <vt:lpstr>PowerPoint Presentation</vt:lpstr>
      <vt:lpstr>Garey and Johnson</vt:lpstr>
      <vt:lpstr>P vs. NP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116</cp:revision>
  <dcterms:created xsi:type="dcterms:W3CDTF">1601-01-01T00:00:00Z</dcterms:created>
  <dcterms:modified xsi:type="dcterms:W3CDTF">2024-11-29T20:35:13Z</dcterms:modified>
</cp:coreProperties>
</file>