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1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3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5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6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7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8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20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1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2" r:id="rId3"/>
    <p:sldId id="422" r:id="rId4"/>
    <p:sldId id="419" r:id="rId5"/>
    <p:sldId id="421" r:id="rId6"/>
    <p:sldId id="427" r:id="rId7"/>
    <p:sldId id="399" r:id="rId8"/>
    <p:sldId id="423" r:id="rId9"/>
    <p:sldId id="426" r:id="rId10"/>
    <p:sldId id="400" r:id="rId11"/>
    <p:sldId id="401" r:id="rId12"/>
    <p:sldId id="418" r:id="rId13"/>
    <p:sldId id="402" r:id="rId14"/>
    <p:sldId id="403" r:id="rId15"/>
    <p:sldId id="409" r:id="rId16"/>
    <p:sldId id="410" r:id="rId17"/>
    <p:sldId id="404" r:id="rId18"/>
    <p:sldId id="405" r:id="rId19"/>
    <p:sldId id="406" r:id="rId20"/>
    <p:sldId id="424" r:id="rId21"/>
    <p:sldId id="425" r:id="rId22"/>
    <p:sldId id="407" r:id="rId23"/>
    <p:sldId id="408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F7867-8F06-4D5D-A434-D8067715DA9A}" v="5" dt="2024-11-24T00:45:07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3" autoAdjust="0"/>
    <p:restoredTop sz="94660"/>
  </p:normalViewPr>
  <p:slideViewPr>
    <p:cSldViewPr>
      <p:cViewPr varScale="1">
        <p:scale>
          <a:sx n="103" d="100"/>
          <a:sy n="103" d="100"/>
        </p:scale>
        <p:origin x="7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76F7867-8F06-4D5D-A434-D8067715DA9A}"/>
    <pc:docChg chg="modSld">
      <pc:chgData name="Richard Anderson" userId="4654cc452026b74c" providerId="LiveId" clId="{676F7867-8F06-4D5D-A434-D8067715DA9A}" dt="2024-11-24T00:40:51.688" v="0" actId="20577"/>
      <pc:docMkLst>
        <pc:docMk/>
      </pc:docMkLst>
      <pc:sldChg chg="modSp mod">
        <pc:chgData name="Richard Anderson" userId="4654cc452026b74c" providerId="LiveId" clId="{676F7867-8F06-4D5D-A434-D8067715DA9A}" dt="2024-11-24T00:40:51.688" v="0" actId="20577"/>
        <pc:sldMkLst>
          <pc:docMk/>
          <pc:sldMk cId="0" sldId="256"/>
        </pc:sldMkLst>
        <pc:spChg chg="mod">
          <ac:chgData name="Richard Anderson" userId="4654cc452026b74c" providerId="LiveId" clId="{676F7867-8F06-4D5D-A434-D8067715DA9A}" dt="2024-11-24T00:40:51.688" v="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ichard Anderson" userId="4654cc452026b74c" providerId="LiveId" clId="{28D5C19C-6EBE-41DE-86B3-5DAB29137E86}"/>
    <pc:docChg chg="modSld">
      <pc:chgData name="Richard Anderson" userId="4654cc452026b74c" providerId="LiveId" clId="{28D5C19C-6EBE-41DE-86B3-5DAB29137E86}" dt="2020-11-30T00:55:19.800" v="8" actId="400"/>
      <pc:docMkLst>
        <pc:docMk/>
      </pc:docMkLst>
      <pc:sldChg chg="modSp mod">
        <pc:chgData name="Richard Anderson" userId="4654cc452026b74c" providerId="LiveId" clId="{28D5C19C-6EBE-41DE-86B3-5DAB29137E86}" dt="2020-11-30T00:54:56.859" v="7" actId="20577"/>
        <pc:sldMkLst>
          <pc:docMk/>
          <pc:sldMk cId="0" sldId="256"/>
        </pc:sldMkLst>
        <pc:spChg chg="mod">
          <ac:chgData name="Richard Anderson" userId="4654cc452026b74c" providerId="LiveId" clId="{28D5C19C-6EBE-41DE-86B3-5DAB29137E86}" dt="2020-11-30T00:54:56.859" v="7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28D5C19C-6EBE-41DE-86B3-5DAB29137E86}" dt="2020-11-30T00:55:19.800" v="8" actId="400"/>
        <pc:sldMkLst>
          <pc:docMk/>
          <pc:sldMk cId="0" sldId="332"/>
        </pc:sldMkLst>
        <pc:spChg chg="mod">
          <ac:chgData name="Richard Anderson" userId="4654cc452026b74c" providerId="LiveId" clId="{28D5C19C-6EBE-41DE-86B3-5DAB29137E86}" dt="2020-11-30T00:55:19.800" v="8" actId="400"/>
          <ac:spMkLst>
            <pc:docMk/>
            <pc:sldMk cId="0" sldId="332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4E9FD-A7EC-4912-A11C-AE53F0BF593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4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18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5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C211AF-D646-453E-9409-5435AD67239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993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99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995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11/29/2023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63" Type="http://schemas.openxmlformats.org/officeDocument/2006/relationships/notesSlide" Target="../notesSlides/notesSlide11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5" Type="http://schemas.openxmlformats.org/officeDocument/2006/relationships/tags" Target="../tags/tag214.xml"/><Relationship Id="rId61" Type="http://schemas.openxmlformats.org/officeDocument/2006/relationships/tags" Target="../tags/tag270.xml"/><Relationship Id="rId19" Type="http://schemas.openxmlformats.org/officeDocument/2006/relationships/tags" Target="../tags/tag22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tags" Target="../tags/tag268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10" Type="http://schemas.openxmlformats.org/officeDocument/2006/relationships/tags" Target="../tags/tag219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tags" Target="../tags/tag26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9" Type="http://schemas.openxmlformats.org/officeDocument/2006/relationships/tags" Target="../tags/tag299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5" Type="http://schemas.openxmlformats.org/officeDocument/2006/relationships/tags" Target="../tags/tag275.xml"/><Relationship Id="rId61" Type="http://schemas.openxmlformats.org/officeDocument/2006/relationships/tags" Target="../tags/tag331.xml"/><Relationship Id="rId19" Type="http://schemas.openxmlformats.org/officeDocument/2006/relationships/tags" Target="../tags/tag28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tags" Target="../tags/tag326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tags" Target="../tags/tag329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tags" Target="../tags/tag327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tags" Target="../tags/tag330.xml"/><Relationship Id="rId4" Type="http://schemas.openxmlformats.org/officeDocument/2006/relationships/tags" Target="../tags/tag274.xml"/><Relationship Id="rId9" Type="http://schemas.openxmlformats.org/officeDocument/2006/relationships/tags" Target="../tags/tag2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33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tags" Target="../tags/tag385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41" Type="http://schemas.openxmlformats.org/officeDocument/2006/relationships/tags" Target="../tags/tag387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tags" Target="../tags/tag386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notesSlide" Target="../notesSlides/notesSlide14.xml"/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9" Type="http://schemas.openxmlformats.org/officeDocument/2006/relationships/tags" Target="../tags/tag426.xml"/><Relationship Id="rId21" Type="http://schemas.openxmlformats.org/officeDocument/2006/relationships/tags" Target="../tags/tag408.xml"/><Relationship Id="rId34" Type="http://schemas.openxmlformats.org/officeDocument/2006/relationships/tags" Target="../tags/tag421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tags" Target="../tags/tag416.xml"/><Relationship Id="rId41" Type="http://schemas.openxmlformats.org/officeDocument/2006/relationships/tags" Target="../tags/tag428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40" Type="http://schemas.openxmlformats.org/officeDocument/2006/relationships/tags" Target="../tags/tag427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tags" Target="../tags/tag418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tags" Target="../tags/tag420.xml"/><Relationship Id="rId38" Type="http://schemas.openxmlformats.org/officeDocument/2006/relationships/tags" Target="../tags/tag42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tags" Target="../tags/tag46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notesSlide" Target="../notesSlides/notesSlide16.xml"/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4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10" Type="http://schemas.openxmlformats.org/officeDocument/2006/relationships/tags" Target="../tags/tag523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tags" Target="../tags/tag581.xml"/><Relationship Id="rId39" Type="http://schemas.openxmlformats.org/officeDocument/2006/relationships/tags" Target="../tags/tag594.xml"/><Relationship Id="rId21" Type="http://schemas.openxmlformats.org/officeDocument/2006/relationships/tags" Target="../tags/tag576.xml"/><Relationship Id="rId34" Type="http://schemas.openxmlformats.org/officeDocument/2006/relationships/tags" Target="../tags/tag589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562.xml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tags" Target="../tags/tag575.xml"/><Relationship Id="rId29" Type="http://schemas.openxmlformats.org/officeDocument/2006/relationships/tags" Target="../tags/tag584.xml"/><Relationship Id="rId41" Type="http://schemas.openxmlformats.org/officeDocument/2006/relationships/tags" Target="../tags/tag596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tags" Target="../tags/tag579.xml"/><Relationship Id="rId32" Type="http://schemas.openxmlformats.org/officeDocument/2006/relationships/tags" Target="../tags/tag587.xml"/><Relationship Id="rId37" Type="http://schemas.openxmlformats.org/officeDocument/2006/relationships/tags" Target="../tags/tag592.xml"/><Relationship Id="rId40" Type="http://schemas.openxmlformats.org/officeDocument/2006/relationships/tags" Target="../tags/tag595.xml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tags" Target="../tags/tag578.xml"/><Relationship Id="rId28" Type="http://schemas.openxmlformats.org/officeDocument/2006/relationships/tags" Target="../tags/tag583.xml"/><Relationship Id="rId36" Type="http://schemas.openxmlformats.org/officeDocument/2006/relationships/tags" Target="../tags/tag591.xml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31" Type="http://schemas.openxmlformats.org/officeDocument/2006/relationships/tags" Target="../tags/tag586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tags" Target="../tags/tag577.xml"/><Relationship Id="rId27" Type="http://schemas.openxmlformats.org/officeDocument/2006/relationships/tags" Target="../tags/tag582.xml"/><Relationship Id="rId30" Type="http://schemas.openxmlformats.org/officeDocument/2006/relationships/tags" Target="../tags/tag585.xml"/><Relationship Id="rId35" Type="http://schemas.openxmlformats.org/officeDocument/2006/relationships/tags" Target="../tags/tag590.xml"/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tags" Target="../tags/tag580.xml"/><Relationship Id="rId33" Type="http://schemas.openxmlformats.org/officeDocument/2006/relationships/tags" Target="../tags/tag588.xml"/><Relationship Id="rId38" Type="http://schemas.openxmlformats.org/officeDocument/2006/relationships/tags" Target="../tags/tag5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8" Type="http://schemas.openxmlformats.org/officeDocument/2006/relationships/tags" Target="../tags/tag17.xml"/><Relationship Id="rId3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5" Type="http://schemas.openxmlformats.org/officeDocument/2006/relationships/tags" Target="../tags/tag92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notesSlide" Target="../notesSlides/notesSlide8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5" Type="http://schemas.openxmlformats.org/officeDocument/2006/relationships/tags" Target="../tags/tag152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notesSlide" Target="../notesSlides/notesSlide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25</a:t>
            </a:r>
          </a:p>
          <a:p>
            <a:pPr eaLnBrk="1" hangingPunct="1"/>
            <a:r>
              <a:rPr lang="en-US" altLang="en-US" dirty="0"/>
              <a:t>Autumn 2024</a:t>
            </a:r>
          </a:p>
          <a:p>
            <a:pPr eaLnBrk="1" hangingPunct="1"/>
            <a:r>
              <a:rPr lang="en-US" altLang="en-US" dirty="0"/>
              <a:t>Network Flow,  Part 2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6BF-0E64-4F06-98C5-59D792E5F80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Flow(S,T</a:t>
            </a:r>
            <a:r>
              <a:rPr lang="en-US" altLang="en-US" sz="2800"/>
              <a:t>) ≤ </a:t>
            </a:r>
            <a:r>
              <a:rPr lang="en-US" altLang="en-US" sz="2800" dirty="0"/>
              <a:t>Cap(S,T)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5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8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1344706" y="2115671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70" y="6161220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Cap(S,T) = 95,           Flow(S,T) = 80 – 15 = 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4F057-3F1B-5C48-50D9-E315B128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5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1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30046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2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607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10: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34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7:</a:t>
            </a:r>
            <a:r>
              <a:rPr lang="en-US" alt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87783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51516" y="366334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1069" y="4187950"/>
            <a:ext cx="64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2:</a:t>
            </a:r>
            <a:r>
              <a:rPr lang="en-US" alt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22630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82740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8: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4315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57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altLang="en-US" sz="2800"/>
              <a:t>There exists a flow which has the same value of the minimum cut</a:t>
            </a:r>
          </a:p>
          <a:p>
            <a:pPr eaLnBrk="1" hangingPunct="1"/>
            <a:r>
              <a:rPr lang="en-US" altLang="en-US" sz="2800"/>
              <a:t>Proof: Consider a flow where the residual graph has no s-t path with positive capacity</a:t>
            </a:r>
          </a:p>
          <a:p>
            <a:pPr eaLnBrk="1" hangingPunct="1"/>
            <a:r>
              <a:rPr lang="en-US" altLang="en-US" sz="2800"/>
              <a:t>Let S be the set of vertices in G</a:t>
            </a:r>
            <a:r>
              <a:rPr lang="en-US" altLang="en-US" sz="2800" baseline="-25000"/>
              <a:t>R</a:t>
            </a:r>
            <a:r>
              <a:rPr lang="en-US" altLang="en-US" sz="280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3AC9B-792B-15DE-1AA6-5FE8A70C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1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Let S be the set of vertices in G</a:t>
            </a:r>
            <a:r>
              <a:rPr lang="en-US" altLang="en-US" sz="3200" baseline="-25000"/>
              <a:t>R</a:t>
            </a:r>
            <a:r>
              <a:rPr lang="en-US" altLang="en-US" sz="3200"/>
              <a:t> reachable from s with paths of positive capacity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0 in G</a:t>
            </a:r>
            <a:r>
              <a:rPr lang="en-US" altLang="en-US" sz="2000" baseline="-25000">
                <a:solidFill>
                  <a:srgbClr val="FF0000"/>
                </a:solidFill>
              </a:rPr>
              <a:t>R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What can we say about the flows and capacity </a:t>
            </a:r>
          </a:p>
          <a:p>
            <a:pPr eaLnBrk="1" hangingPunct="1"/>
            <a:r>
              <a:rPr lang="en-US" altLang="en-US" sz="2400"/>
              <a:t>between u and 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7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we want to find a minimum cut, we begin by looking for a maximum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altLang="en-US" strike="sngStrike" dirty="0"/>
              <a:t>Network flow definitions</a:t>
            </a:r>
          </a:p>
          <a:p>
            <a:pPr eaLnBrk="1" hangingPunct="1"/>
            <a:r>
              <a:rPr lang="en-US" altLang="en-US" strike="sngStrike" dirty="0"/>
              <a:t>Flow examples</a:t>
            </a:r>
          </a:p>
          <a:p>
            <a:pPr eaLnBrk="1" hangingPunct="1"/>
            <a:r>
              <a:rPr lang="en-US" altLang="en-US" strike="sngStrike" dirty="0"/>
              <a:t>Augmenting Paths</a:t>
            </a:r>
          </a:p>
          <a:p>
            <a:pPr eaLnBrk="1" hangingPunct="1"/>
            <a:r>
              <a:rPr lang="en-US" altLang="en-US" strike="sngStrike" dirty="0"/>
              <a:t>Residual Graph</a:t>
            </a:r>
          </a:p>
          <a:p>
            <a:pPr eaLnBrk="1" hangingPunct="1"/>
            <a:r>
              <a:rPr lang="en-US" altLang="en-US" strike="sngStrike" dirty="0"/>
              <a:t>Ford Fulkerson Algorithm</a:t>
            </a:r>
          </a:p>
          <a:p>
            <a:pPr eaLnBrk="1" hangingPunct="1"/>
            <a:r>
              <a:rPr lang="en-US" altLang="en-US" dirty="0"/>
              <a:t>Cuts</a:t>
            </a:r>
          </a:p>
          <a:p>
            <a:pPr eaLnBrk="1" hangingPunct="1"/>
            <a:r>
              <a:rPr lang="en-US" altLang="en-US" dirty="0" err="1"/>
              <a:t>Maxflow-MinCut</a:t>
            </a:r>
            <a:r>
              <a:rPr lang="en-US" altLang="en-US" dirty="0"/>
              <a:t> Theorem</a:t>
            </a:r>
          </a:p>
          <a:p>
            <a:pPr eaLnBrk="1" hangingPunct="1"/>
            <a:r>
              <a:rPr lang="en-US" altLang="en-US" dirty="0"/>
              <a:t>Simple applications of Max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/ Fulkerson studied network flow in the context of the Soviet Rail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0" y="2594155"/>
            <a:ext cx="5616230" cy="40533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6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per phase   X    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Reduce Problem A to Problem B</a:t>
            </a:r>
          </a:p>
          <a:p>
            <a:pPr lvl="1" eaLnBrk="1" hangingPunct="1"/>
            <a:r>
              <a:rPr lang="en-US" altLang="en-US" sz="2400"/>
              <a:t>Convert an instance of Problem A to an instance of Problem B</a:t>
            </a:r>
          </a:p>
          <a:p>
            <a:pPr lvl="1" eaLnBrk="1" hangingPunct="1"/>
            <a:r>
              <a:rPr lang="en-US" altLang="en-US" sz="2400"/>
              <a:t>Use a solution of Problem B to get a solution to Problem A</a:t>
            </a:r>
          </a:p>
          <a:p>
            <a:pPr eaLnBrk="1" hangingPunct="1"/>
            <a:r>
              <a:rPr lang="en-US" altLang="en-US" sz="2800"/>
              <a:t>Practical</a:t>
            </a:r>
          </a:p>
          <a:p>
            <a:pPr lvl="1" eaLnBrk="1" hangingPunct="1"/>
            <a:r>
              <a:rPr lang="en-US" altLang="en-US" sz="2400"/>
              <a:t>Use a program for Problem B to solve Problem A</a:t>
            </a:r>
          </a:p>
          <a:p>
            <a:pPr eaLnBrk="1" hangingPunct="1"/>
            <a:r>
              <a:rPr lang="en-US" altLang="en-US" sz="2800"/>
              <a:t>Theoretical</a:t>
            </a:r>
          </a:p>
          <a:p>
            <a:pPr lvl="1" eaLnBrk="1" hangingPunct="1"/>
            <a:r>
              <a:rPr lang="en-US" altLang="en-US" sz="2400"/>
              <a:t>Show that Problem B is at least as hard as Problem 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D8FA5-4189-DFC8-B79B-10FE09A2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45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Reduction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Reduce the problem of finding the Maximum of a set of integers to finding the Minimum of a set of integers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352800"/>
            <a:ext cx="681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Find the maximum of:   8,  -3,  2,  12, 1, -6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an equivalent minimization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E82CB-C921-23FF-59DE-0D09F1CF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2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graph with edge capacities</a:t>
            </a:r>
          </a:p>
          <a:p>
            <a:pPr eaLnBrk="1" hangingPunct="1"/>
            <a:r>
              <a:rPr lang="en-US" altLang="en-US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Construct an equivalent flow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7EE31-ACE3-506A-B3D8-0CD95AFE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7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graph G=(V,E) is bipartite if the vertices can be partitioned into disjoints sets X,Y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matching M is a subset of the edges that does not share any vertices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Find a matching as large as possible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1169D-128F-23C0-8CA1-DCD03C58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03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ME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1295" y="3821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143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392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373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414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415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417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71B93-3D43-8D52-D11E-4FBF294E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907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9371B-B0E5-0B49-6CFA-F9B82C92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1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 dirty="0"/>
              <a:t>Capacities on the edges,  c(e) ≥ 0</a:t>
            </a:r>
          </a:p>
          <a:p>
            <a:pPr eaLnBrk="1" hangingPunct="1"/>
            <a:r>
              <a:rPr lang="en-US" altLang="en-US" sz="2800" dirty="0"/>
              <a:t>Problem,  assign flows f(e) to the edges such that:</a:t>
            </a:r>
          </a:p>
          <a:p>
            <a:pPr lvl="1" eaLnBrk="1" hangingPunct="1"/>
            <a:r>
              <a:rPr lang="en-US" altLang="en-US" sz="2400" dirty="0"/>
              <a:t>0 ≤ f(e) ≤ c(e)</a:t>
            </a:r>
          </a:p>
          <a:p>
            <a:pPr lvl="1" eaLnBrk="1" hangingPunct="1"/>
            <a:r>
              <a:rPr lang="en-US" altLang="en-US" sz="2400" dirty="0"/>
              <a:t>Flow is conserved at vertices other than s and t</a:t>
            </a:r>
          </a:p>
          <a:p>
            <a:pPr lvl="2" eaLnBrk="1" hangingPunct="1"/>
            <a:r>
              <a:rPr lang="en-US" altLang="en-US" sz="2000" dirty="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 dirty="0"/>
              <a:t>The flow leaving the source is a large as possible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6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  <a:p>
            <a:pPr lvl="1"/>
            <a:r>
              <a:rPr lang="en-US" dirty="0"/>
              <a:t>Sources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.,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lvl="1"/>
            <a:r>
              <a:rPr lang="en-US" dirty="0"/>
              <a:t>Sinks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Solve with Single source network flow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F9B-9FA6-7A0E-0B92-AC4725BB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59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set of papers P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 set of reviewers R</a:t>
            </a:r>
            <a:r>
              <a:rPr lang="en-US" baseline="-25000" dirty="0"/>
              <a:t>1</a:t>
            </a:r>
            <a:r>
              <a:rPr lang="en-US" dirty="0"/>
              <a:t>, . . ., R</a:t>
            </a:r>
            <a:r>
              <a:rPr lang="en-US" baseline="-25000" dirty="0"/>
              <a:t>m</a:t>
            </a:r>
          </a:p>
          <a:p>
            <a:r>
              <a:rPr lang="en-US" dirty="0"/>
              <a:t>Paper P</a:t>
            </a:r>
            <a:r>
              <a:rPr lang="en-US" baseline="-25000" dirty="0"/>
              <a:t>i</a:t>
            </a:r>
            <a:r>
              <a:rPr lang="en-US" dirty="0"/>
              <a:t> requires A</a:t>
            </a:r>
            <a:r>
              <a:rPr lang="en-US" baseline="-25000" dirty="0"/>
              <a:t>i</a:t>
            </a:r>
            <a:r>
              <a:rPr lang="en-US" dirty="0"/>
              <a:t> reviewers</a:t>
            </a:r>
          </a:p>
          <a:p>
            <a:r>
              <a:rPr lang="en-US" dirty="0"/>
              <a:t>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can review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papers</a:t>
            </a:r>
          </a:p>
          <a:p>
            <a:r>
              <a:rPr lang="en-US" dirty="0"/>
              <a:t>For each 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there is a list of paper L</a:t>
            </a:r>
            <a:r>
              <a:rPr lang="en-US" baseline="-25000" dirty="0"/>
              <a:t>j1</a:t>
            </a:r>
            <a:r>
              <a:rPr lang="en-US" dirty="0"/>
              <a:t>, . . ., </a:t>
            </a:r>
            <a:r>
              <a:rPr lang="en-US" dirty="0" err="1"/>
              <a:t>L</a:t>
            </a:r>
            <a:r>
              <a:rPr lang="en-US" baseline="-25000" dirty="0" err="1"/>
              <a:t>jk</a:t>
            </a:r>
            <a:r>
              <a:rPr lang="en-US" dirty="0"/>
              <a:t>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is qualified to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5F7CC-4C86-3F25-2D7B-35112E81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00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2208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3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3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3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846EB-B35B-93DC-94E3-B3DDAD2C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Augmenting path in residual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Vertices v</a:t>
            </a:r>
            <a:r>
              <a:rPr lang="en-US" altLang="en-US" baseline="-25000" dirty="0"/>
              <a:t>1</a:t>
            </a:r>
            <a:r>
              <a:rPr lang="en-US" altLang="en-US" dirty="0"/>
              <a:t>,v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 = s, 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Possible to add b units of flow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v</a:t>
            </a:r>
            <a:r>
              <a:rPr lang="en-US" altLang="en-US" baseline="-25000" dirty="0"/>
              <a:t>j+1</a:t>
            </a:r>
            <a:r>
              <a:rPr lang="en-US" altLang="en-US" dirty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32" name="Oval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33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49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50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51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517E6-B4F6-5241-D7DD-9FF2052D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Adding flow along a path in the residual 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 P be an s-t path in the residual graph with capacity b</a:t>
            </a:r>
          </a:p>
          <a:p>
            <a:pPr eaLnBrk="1" hangingPunct="1"/>
            <a:r>
              <a:rPr lang="en-US" altLang="en-US" dirty="0"/>
              <a:t>b units of flow can be added along P in the graph G</a:t>
            </a:r>
          </a:p>
          <a:p>
            <a:pPr eaLnBrk="1" hangingPunct="1"/>
            <a:r>
              <a:rPr lang="en-US" altLang="en-US" dirty="0"/>
              <a:t>Need to show:</a:t>
            </a:r>
          </a:p>
          <a:p>
            <a:pPr lvl="1" eaLnBrk="1" hangingPunct="1"/>
            <a:r>
              <a:rPr lang="en-US" altLang="en-US" dirty="0"/>
              <a:t> new flow satisfies capacity constraints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 new flow satisfies conservation constraints 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the sum of the capacities of edges leaving S is at most C, then the algorithm takes at most C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Example 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Example II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25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30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5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00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8414</TotalTime>
  <Words>1447</Words>
  <Application>Microsoft Office PowerPoint</Application>
  <PresentationFormat>On-screen Show (4:3)</PresentationFormat>
  <Paragraphs>469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1_Default Design</vt:lpstr>
      <vt:lpstr>CSE 417 Algorithms and Complexity</vt:lpstr>
      <vt:lpstr>Outline</vt:lpstr>
      <vt:lpstr>Network Flow Definitions</vt:lpstr>
      <vt:lpstr>Residual Graph</vt:lpstr>
      <vt:lpstr>Augmenting Path Algorithm</vt:lpstr>
      <vt:lpstr>Adding flow along a path in the residual graph</vt:lpstr>
      <vt:lpstr>Ford-Fulkerson Algorithm (1956)</vt:lpstr>
      <vt:lpstr>Flow Example I</vt:lpstr>
      <vt:lpstr>Flow Example II</vt:lpstr>
      <vt:lpstr>Cuts in a graph</vt:lpstr>
      <vt:lpstr>What is Cap(S,T) and Flow(S,T)</vt:lpstr>
      <vt:lpstr>What is Cap(S,T) and Flow(S,T)</vt:lpstr>
      <vt:lpstr>Minimum value cut</vt:lpstr>
      <vt:lpstr>Find a minimum value cut</vt:lpstr>
      <vt:lpstr>Find a minimum value cut</vt:lpstr>
      <vt:lpstr>Find a minimum value cut</vt:lpstr>
      <vt:lpstr>MaxFlow – MinCut Theorem</vt:lpstr>
      <vt:lpstr>Let S be the set of vertices in GR reachable from s with paths of positive capacity </vt:lpstr>
      <vt:lpstr>Max Flow - Min Cut Theorem</vt:lpstr>
      <vt:lpstr>History </vt:lpstr>
      <vt:lpstr>Ford Fulkerson Runtime</vt:lpstr>
      <vt:lpstr>Performance</vt:lpstr>
      <vt:lpstr>Better methods of finding augmenting paths</vt:lpstr>
      <vt:lpstr>Problem Reduction</vt:lpstr>
      <vt:lpstr>Problem Reduction Examples</vt:lpstr>
      <vt:lpstr>Undirected Network Flow</vt:lpstr>
      <vt:lpstr>Bipartite Matching</vt:lpstr>
      <vt:lpstr>Application</vt:lpstr>
      <vt:lpstr>Converting Matching to Network Flow</vt:lpstr>
      <vt:lpstr>Multi-source network flow</vt:lpstr>
      <vt:lpstr>Resource Allocation:  Assignment of reviewers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J Anderson</cp:lastModifiedBy>
  <cp:revision>101</cp:revision>
  <dcterms:created xsi:type="dcterms:W3CDTF">1601-01-01T00:00:00Z</dcterms:created>
  <dcterms:modified xsi:type="dcterms:W3CDTF">2024-11-24T00:45:18Z</dcterms:modified>
</cp:coreProperties>
</file>