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5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6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7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8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9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0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1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2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3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4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5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9" r:id="rId3"/>
    <p:sldId id="275" r:id="rId4"/>
    <p:sldId id="276" r:id="rId5"/>
    <p:sldId id="277" r:id="rId6"/>
    <p:sldId id="280" r:id="rId7"/>
    <p:sldId id="294" r:id="rId8"/>
    <p:sldId id="292" r:id="rId9"/>
    <p:sldId id="293" r:id="rId10"/>
    <p:sldId id="282" r:id="rId11"/>
    <p:sldId id="283" r:id="rId12"/>
    <p:sldId id="284" r:id="rId13"/>
    <p:sldId id="285" r:id="rId14"/>
    <p:sldId id="295" r:id="rId15"/>
    <p:sldId id="296" r:id="rId16"/>
    <p:sldId id="286" r:id="rId17"/>
    <p:sldId id="287" r:id="rId18"/>
    <p:sldId id="288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3" d="100"/>
          <a:sy n="113" d="100"/>
        </p:scale>
        <p:origin x="8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8476798-C80E-40A4-A549-FBF4C9723D2E}"/>
    <pc:docChg chg="modSld">
      <pc:chgData name="Richard Anderson" userId="4654cc452026b74c" providerId="LiveId" clId="{A8476798-C80E-40A4-A549-FBF4C9723D2E}" dt="2024-10-16T22:16:37.857" v="53" actId="20577"/>
      <pc:docMkLst>
        <pc:docMk/>
      </pc:docMkLst>
      <pc:sldChg chg="modSp mod">
        <pc:chgData name="Richard Anderson" userId="4654cc452026b74c" providerId="LiveId" clId="{A8476798-C80E-40A4-A549-FBF4C9723D2E}" dt="2024-10-16T21:55:59.612" v="3" actId="20577"/>
        <pc:sldMkLst>
          <pc:docMk/>
          <pc:sldMk cId="0" sldId="256"/>
        </pc:sldMkLst>
        <pc:spChg chg="mod">
          <ac:chgData name="Richard Anderson" userId="4654cc452026b74c" providerId="LiveId" clId="{A8476798-C80E-40A4-A549-FBF4C9723D2E}" dt="2024-10-16T21:55:59.612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A8476798-C80E-40A4-A549-FBF4C9723D2E}" dt="2024-10-16T22:16:37.857" v="53" actId="20577"/>
        <pc:sldMkLst>
          <pc:docMk/>
          <pc:sldMk cId="0" sldId="284"/>
        </pc:sldMkLst>
        <pc:spChg chg="mod">
          <ac:chgData name="Richard Anderson" userId="4654cc452026b74c" providerId="LiveId" clId="{A8476798-C80E-40A4-A549-FBF4C9723D2E}" dt="2024-10-16T22:16:37.857" v="53" actId="20577"/>
          <ac:spMkLst>
            <pc:docMk/>
            <pc:sldMk cId="0" sldId="284"/>
            <ac:spMk id="15363" creationId="{00000000-0000-0000-0000-000000000000}"/>
          </ac:spMkLst>
        </pc:spChg>
      </pc:sldChg>
      <pc:sldChg chg="modSp mod">
        <pc:chgData name="Richard Anderson" userId="4654cc452026b74c" providerId="LiveId" clId="{A8476798-C80E-40A4-A549-FBF4C9723D2E}" dt="2024-10-16T22:05:08.463" v="52" actId="20577"/>
        <pc:sldMkLst>
          <pc:docMk/>
          <pc:sldMk cId="0" sldId="289"/>
        </pc:sldMkLst>
        <pc:spChg chg="mod">
          <ac:chgData name="Richard Anderson" userId="4654cc452026b74c" providerId="LiveId" clId="{A8476798-C80E-40A4-A549-FBF4C9723D2E}" dt="2024-10-16T22:05:08.463" v="52" actId="20577"/>
          <ac:spMkLst>
            <pc:docMk/>
            <pc:sldMk cId="0" sldId="289"/>
            <ac:spMk id="5123" creationId="{00000000-0000-0000-0000-000000000000}"/>
          </ac:spMkLst>
        </pc:spChg>
      </pc:sldChg>
      <pc:sldChg chg="modSp mod">
        <pc:chgData name="Richard Anderson" userId="4654cc452026b74c" providerId="LiveId" clId="{A8476798-C80E-40A4-A549-FBF4C9723D2E}" dt="2024-10-16T21:58:38.576" v="22" actId="113"/>
        <pc:sldMkLst>
          <pc:docMk/>
          <pc:sldMk cId="3753743600" sldId="296"/>
        </pc:sldMkLst>
        <pc:spChg chg="mod">
          <ac:chgData name="Richard Anderson" userId="4654cc452026b74c" providerId="LiveId" clId="{A8476798-C80E-40A4-A549-FBF4C9723D2E}" dt="2024-10-16T21:58:38.576" v="22" actId="113"/>
          <ac:spMkLst>
            <pc:docMk/>
            <pc:sldMk cId="3753743600" sldId="296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4FAA3-15BE-48D4-89DF-E136FD248444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851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656C4-5A2B-4A17-865E-745C5293402A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378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45ED-F21B-4472-A453-4FC26E41272F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2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076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480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87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30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85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38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58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662F-D2A9-4B01-A2A8-59DAD30D38A5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741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835D6-D271-45B4-8B14-6A8609F1AC91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93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3" Type="http://schemas.openxmlformats.org/officeDocument/2006/relationships/tags" Target="../tags/tag171.xml"/><Relationship Id="rId7" Type="http://schemas.openxmlformats.org/officeDocument/2006/relationships/tags" Target="../tags/tag17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10" Type="http://schemas.openxmlformats.org/officeDocument/2006/relationships/tags" Target="../tags/tag178.xml"/><Relationship Id="rId4" Type="http://schemas.openxmlformats.org/officeDocument/2006/relationships/tags" Target="../tags/tag172.xml"/><Relationship Id="rId9" Type="http://schemas.openxmlformats.org/officeDocument/2006/relationships/tags" Target="../tags/tag17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tags" Target="../tags/tag194.xml"/><Relationship Id="rId18" Type="http://schemas.openxmlformats.org/officeDocument/2006/relationships/tags" Target="../tags/tag199.xml"/><Relationship Id="rId3" Type="http://schemas.openxmlformats.org/officeDocument/2006/relationships/tags" Target="../tags/tag184.xml"/><Relationship Id="rId7" Type="http://schemas.openxmlformats.org/officeDocument/2006/relationships/tags" Target="../tags/tag188.xml"/><Relationship Id="rId12" Type="http://schemas.openxmlformats.org/officeDocument/2006/relationships/tags" Target="../tags/tag193.xml"/><Relationship Id="rId17" Type="http://schemas.openxmlformats.org/officeDocument/2006/relationships/tags" Target="../tags/tag198.xml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10" Type="http://schemas.openxmlformats.org/officeDocument/2006/relationships/tags" Target="../tags/tag19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26" Type="http://schemas.openxmlformats.org/officeDocument/2006/relationships/tags" Target="../tags/tag225.xml"/><Relationship Id="rId39" Type="http://schemas.openxmlformats.org/officeDocument/2006/relationships/tags" Target="../tags/tag238.xml"/><Relationship Id="rId21" Type="http://schemas.openxmlformats.org/officeDocument/2006/relationships/tags" Target="../tags/tag220.xml"/><Relationship Id="rId34" Type="http://schemas.openxmlformats.org/officeDocument/2006/relationships/tags" Target="../tags/tag233.xml"/><Relationship Id="rId42" Type="http://schemas.openxmlformats.org/officeDocument/2006/relationships/tags" Target="../tags/tag241.xml"/><Relationship Id="rId47" Type="http://schemas.openxmlformats.org/officeDocument/2006/relationships/notesSlide" Target="../notesSlides/notesSlide15.xml"/><Relationship Id="rId7" Type="http://schemas.openxmlformats.org/officeDocument/2006/relationships/tags" Target="../tags/tag20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9" Type="http://schemas.openxmlformats.org/officeDocument/2006/relationships/tags" Target="../tags/tag228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24" Type="http://schemas.openxmlformats.org/officeDocument/2006/relationships/tags" Target="../tags/tag223.xml"/><Relationship Id="rId32" Type="http://schemas.openxmlformats.org/officeDocument/2006/relationships/tags" Target="../tags/tag231.xml"/><Relationship Id="rId37" Type="http://schemas.openxmlformats.org/officeDocument/2006/relationships/tags" Target="../tags/tag236.xml"/><Relationship Id="rId40" Type="http://schemas.openxmlformats.org/officeDocument/2006/relationships/tags" Target="../tags/tag239.xml"/><Relationship Id="rId45" Type="http://schemas.openxmlformats.org/officeDocument/2006/relationships/tags" Target="../tags/tag244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23" Type="http://schemas.openxmlformats.org/officeDocument/2006/relationships/tags" Target="../tags/tag222.xml"/><Relationship Id="rId28" Type="http://schemas.openxmlformats.org/officeDocument/2006/relationships/tags" Target="../tags/tag227.xml"/><Relationship Id="rId36" Type="http://schemas.openxmlformats.org/officeDocument/2006/relationships/tags" Target="../tags/tag235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31" Type="http://schemas.openxmlformats.org/officeDocument/2006/relationships/tags" Target="../tags/tag230.xml"/><Relationship Id="rId44" Type="http://schemas.openxmlformats.org/officeDocument/2006/relationships/tags" Target="../tags/tag243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Relationship Id="rId22" Type="http://schemas.openxmlformats.org/officeDocument/2006/relationships/tags" Target="../tags/tag221.xml"/><Relationship Id="rId27" Type="http://schemas.openxmlformats.org/officeDocument/2006/relationships/tags" Target="../tags/tag226.xml"/><Relationship Id="rId30" Type="http://schemas.openxmlformats.org/officeDocument/2006/relationships/tags" Target="../tags/tag229.xml"/><Relationship Id="rId35" Type="http://schemas.openxmlformats.org/officeDocument/2006/relationships/tags" Target="../tags/tag234.xml"/><Relationship Id="rId43" Type="http://schemas.openxmlformats.org/officeDocument/2006/relationships/tags" Target="../tags/tag242.xml"/><Relationship Id="rId8" Type="http://schemas.openxmlformats.org/officeDocument/2006/relationships/tags" Target="../tags/tag207.xml"/><Relationship Id="rId3" Type="http://schemas.openxmlformats.org/officeDocument/2006/relationships/tags" Target="../tags/tag202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5" Type="http://schemas.openxmlformats.org/officeDocument/2006/relationships/tags" Target="../tags/tag224.xml"/><Relationship Id="rId33" Type="http://schemas.openxmlformats.org/officeDocument/2006/relationships/tags" Target="../tags/tag232.xml"/><Relationship Id="rId38" Type="http://schemas.openxmlformats.org/officeDocument/2006/relationships/tags" Target="../tags/tag237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19.xml"/><Relationship Id="rId41" Type="http://schemas.openxmlformats.org/officeDocument/2006/relationships/tags" Target="../tags/tag2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tags" Target="../tags/tag58.xml"/><Relationship Id="rId39" Type="http://schemas.openxmlformats.org/officeDocument/2006/relationships/tags" Target="../tags/tag71.xml"/><Relationship Id="rId21" Type="http://schemas.openxmlformats.org/officeDocument/2006/relationships/tags" Target="../tags/tag53.xml"/><Relationship Id="rId34" Type="http://schemas.openxmlformats.org/officeDocument/2006/relationships/tags" Target="../tags/tag66.xml"/><Relationship Id="rId42" Type="http://schemas.openxmlformats.org/officeDocument/2006/relationships/tags" Target="../tags/tag74.xml"/><Relationship Id="rId47" Type="http://schemas.openxmlformats.org/officeDocument/2006/relationships/notesSlide" Target="../notesSlides/notesSlide4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9" Type="http://schemas.openxmlformats.org/officeDocument/2006/relationships/tags" Target="../tags/tag61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tags" Target="../tags/tag56.xml"/><Relationship Id="rId32" Type="http://schemas.openxmlformats.org/officeDocument/2006/relationships/tags" Target="../tags/tag64.xml"/><Relationship Id="rId37" Type="http://schemas.openxmlformats.org/officeDocument/2006/relationships/tags" Target="../tags/tag69.xml"/><Relationship Id="rId40" Type="http://schemas.openxmlformats.org/officeDocument/2006/relationships/tags" Target="../tags/tag72.xml"/><Relationship Id="rId45" Type="http://schemas.openxmlformats.org/officeDocument/2006/relationships/tags" Target="../tags/tag77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tags" Target="../tags/tag60.xml"/><Relationship Id="rId36" Type="http://schemas.openxmlformats.org/officeDocument/2006/relationships/tags" Target="../tags/tag68.xml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31" Type="http://schemas.openxmlformats.org/officeDocument/2006/relationships/tags" Target="../tags/tag63.xml"/><Relationship Id="rId44" Type="http://schemas.openxmlformats.org/officeDocument/2006/relationships/tags" Target="../tags/tag76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tags" Target="../tags/tag59.xml"/><Relationship Id="rId30" Type="http://schemas.openxmlformats.org/officeDocument/2006/relationships/tags" Target="../tags/tag62.xml"/><Relationship Id="rId35" Type="http://schemas.openxmlformats.org/officeDocument/2006/relationships/tags" Target="../tags/tag67.xml"/><Relationship Id="rId43" Type="http://schemas.openxmlformats.org/officeDocument/2006/relationships/tags" Target="../tags/tag75.xml"/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tags" Target="../tags/tag57.xml"/><Relationship Id="rId33" Type="http://schemas.openxmlformats.org/officeDocument/2006/relationships/tags" Target="../tags/tag65.xml"/><Relationship Id="rId38" Type="http://schemas.openxmlformats.org/officeDocument/2006/relationships/tags" Target="../tags/tag70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52.xml"/><Relationship Id="rId41" Type="http://schemas.openxmlformats.org/officeDocument/2006/relationships/tags" Target="../tags/tag7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8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29" Type="http://schemas.openxmlformats.org/officeDocument/2006/relationships/tags" Target="../tags/tag112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notesSlide" Target="../notesSlides/notesSlide6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9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26" Type="http://schemas.openxmlformats.org/officeDocument/2006/relationships/tags" Target="../tags/tag143.xml"/><Relationship Id="rId3" Type="http://schemas.openxmlformats.org/officeDocument/2006/relationships/tags" Target="../tags/tag120.xml"/><Relationship Id="rId21" Type="http://schemas.openxmlformats.org/officeDocument/2006/relationships/tags" Target="../tags/tag138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tags" Target="../tags/tag142.xml"/><Relationship Id="rId33" Type="http://schemas.openxmlformats.org/officeDocument/2006/relationships/tags" Target="../tags/tag150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29" Type="http://schemas.openxmlformats.org/officeDocument/2006/relationships/tags" Target="../tags/tag146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tags" Target="../tags/tag141.xml"/><Relationship Id="rId32" Type="http://schemas.openxmlformats.org/officeDocument/2006/relationships/tags" Target="../tags/tag149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28" Type="http://schemas.openxmlformats.org/officeDocument/2006/relationships/tags" Target="../tags/tag145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31" Type="http://schemas.openxmlformats.org/officeDocument/2006/relationships/tags" Target="../tags/tag148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Relationship Id="rId27" Type="http://schemas.openxmlformats.org/officeDocument/2006/relationships/tags" Target="../tags/tag144.xml"/><Relationship Id="rId30" Type="http://schemas.openxmlformats.org/officeDocument/2006/relationships/tags" Target="../tags/tag147.xml"/><Relationship Id="rId35" Type="http://schemas.openxmlformats.org/officeDocument/2006/relationships/notesSlide" Target="../notesSlides/notesSlide7.xml"/><Relationship Id="rId8" Type="http://schemas.openxmlformats.org/officeDocument/2006/relationships/tags" Target="../tags/tag1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Autumn 2024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Dijkstra’s algorithm</a:t>
            </a:r>
          </a:p>
        </p:txBody>
      </p:sp>
      <p:pic>
        <p:nvPicPr>
          <p:cNvPr id="4" name="Picture 4" descr="EWDwww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7600" y="0"/>
            <a:ext cx="1676400" cy="2235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Dijkstra’s Algorithm as a greedy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Elements committed to the solution by order of minimum distance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/>
              <a:t>Elements in S have the correct label</a:t>
            </a:r>
          </a:p>
          <a:p>
            <a:pPr eaLnBrk="1" hangingPunct="1"/>
            <a:r>
              <a:rPr lang="en-US" altLang="en-US"/>
              <a:t>Key to proof:  when v is added to S, it has the correct distance label.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Let v be a vertex in V-S with minimum d[v]</a:t>
            </a:r>
          </a:p>
          <a:p>
            <a:pPr eaLnBrk="1" hangingPunct="1"/>
            <a:r>
              <a:rPr lang="en-US" altLang="en-US" sz="2800" dirty="0"/>
              <a:t>Let </a:t>
            </a:r>
            <a:r>
              <a:rPr lang="en-US" altLang="en-US" sz="2800" dirty="0" err="1"/>
              <a:t>P</a:t>
            </a:r>
            <a:r>
              <a:rPr lang="en-US" altLang="en-US" sz="2800" baseline="-25000" dirty="0" err="1"/>
              <a:t>v</a:t>
            </a:r>
            <a:r>
              <a:rPr lang="en-US" altLang="en-US" sz="2800" dirty="0"/>
              <a:t> be a path of length d[v], with an edge (</a:t>
            </a:r>
            <a:r>
              <a:rPr lang="en-US" altLang="en-US" sz="2800" dirty="0" err="1"/>
              <a:t>u,v</a:t>
            </a:r>
            <a:r>
              <a:rPr lang="en-US" altLang="en-US" sz="2800" dirty="0"/>
              <a:t>)</a:t>
            </a:r>
          </a:p>
          <a:p>
            <a:pPr eaLnBrk="1" hangingPunct="1"/>
            <a:r>
              <a:rPr lang="en-US" altLang="en-US" sz="2800" dirty="0"/>
              <a:t>Let P be some other path to v.  Suppose P first leaves S on the edge (x, y)</a:t>
            </a:r>
          </a:p>
          <a:p>
            <a:pPr lvl="1" eaLnBrk="1" hangingPunct="1"/>
            <a:r>
              <a:rPr lang="en-US" altLang="en-US" sz="2400" dirty="0"/>
              <a:t>P =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sx</a:t>
            </a:r>
            <a:r>
              <a:rPr lang="en-US" altLang="en-US" sz="2400" dirty="0"/>
              <a:t> + c(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+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yv</a:t>
            </a:r>
            <a:endParaRPr lang="en-US" altLang="en-US" sz="2400" baseline="-25000" dirty="0"/>
          </a:p>
          <a:p>
            <a:pPr lvl="1" eaLnBrk="1" hangingPunct="1"/>
            <a:r>
              <a:rPr lang="en-US" altLang="en-US" sz="2400" dirty="0"/>
              <a:t>Len(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sx</a:t>
            </a:r>
            <a:r>
              <a:rPr lang="en-US" altLang="en-US" sz="2400" dirty="0"/>
              <a:t>) + c(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 ≥ d[y]</a:t>
            </a:r>
          </a:p>
          <a:p>
            <a:pPr lvl="1" eaLnBrk="1" hangingPunct="1"/>
            <a:r>
              <a:rPr lang="en-US" altLang="en-US" sz="2400" dirty="0"/>
              <a:t>Len(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yv</a:t>
            </a:r>
            <a:r>
              <a:rPr lang="en-US" altLang="en-US" sz="2400" dirty="0"/>
              <a:t>) ≥ 0</a:t>
            </a:r>
          </a:p>
          <a:p>
            <a:pPr lvl="1" eaLnBrk="1" hangingPunct="1"/>
            <a:r>
              <a:rPr lang="en-US" altLang="en-US" sz="2400" dirty="0"/>
              <a:t>Len(P) ≥ d[y] + 0 ≥ d[v]</a:t>
            </a:r>
          </a:p>
          <a:p>
            <a:pPr lvl="1" eaLnBrk="1" hangingPunct="1"/>
            <a:endParaRPr lang="en-US" altLang="en-US" sz="2400" dirty="0"/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3886200"/>
            <a:ext cx="24384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2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257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239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543800" y="5410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Negative Cost Edges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Draw a small example a negative cost edge and show that </a:t>
            </a:r>
            <a:r>
              <a:rPr lang="en-US" altLang="en-US" dirty="0" err="1"/>
              <a:t>Dijkstra’s</a:t>
            </a:r>
            <a:r>
              <a:rPr lang="en-US" altLang="en-US" dirty="0"/>
              <a:t> algorithm fails on this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r>
              <a:rPr lang="en-US" dirty="0"/>
              <a:t>Basic implementation requires Heap for tracking the distance values</a:t>
            </a:r>
          </a:p>
          <a:p>
            <a:r>
              <a:rPr lang="en-US" dirty="0"/>
              <a:t>Run time O(m log n)</a:t>
            </a:r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417638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9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Implementation for Dense Graphs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:= Infinity;  visited[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:=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d[s] := 0;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 := -1;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Infinity;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:= 1 TO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visited[j] = FALSE AND d[j]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v := j;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d[j];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v = -1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visited[v] := TRUE;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:= 1 TO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d[v]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[v, j] &lt; d[j]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d[j] := d[v]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[v, j];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[j] := v;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4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the correctness proof still apply?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Topics</a:t>
            </a:r>
          </a:p>
          <a:p>
            <a:pPr lvl="1" eaLnBrk="1" hangingPunct="1"/>
            <a:r>
              <a:rPr lang="en-US" altLang="en-US" dirty="0"/>
              <a:t>Dijkstra’s Algorithm (Section 4.4)</a:t>
            </a:r>
          </a:p>
          <a:p>
            <a:pPr lvl="2"/>
            <a:r>
              <a:rPr lang="en-US" altLang="en-US" dirty="0"/>
              <a:t>Algorithm and why it works</a:t>
            </a:r>
          </a:p>
          <a:p>
            <a:pPr lvl="1" eaLnBrk="1" hangingPunct="1"/>
            <a:r>
              <a:rPr lang="en-US" altLang="en-US" dirty="0"/>
              <a:t>Next Week: Minimum Spanning Trees</a:t>
            </a:r>
          </a:p>
          <a:p>
            <a:pPr eaLnBrk="1" hangingPunct="1"/>
            <a:r>
              <a:rPr lang="en-US" altLang="en-US" dirty="0"/>
              <a:t>Reading</a:t>
            </a:r>
          </a:p>
          <a:p>
            <a:pPr lvl="1" eaLnBrk="1" hangingPunct="1"/>
            <a:r>
              <a:rPr lang="en-US" altLang="en-US" dirty="0"/>
              <a:t>4.4, 4.5, 4.7, 4.9</a:t>
            </a:r>
          </a:p>
          <a:p>
            <a:r>
              <a:rPr lang="en-US" altLang="en-US" dirty="0"/>
              <a:t>Homework 4 </a:t>
            </a:r>
            <a:r>
              <a:rPr lang="en-US" altLang="en-US"/>
              <a:t>is available</a:t>
            </a:r>
            <a:endParaRPr lang="en-US" altLang="en-US" dirty="0"/>
          </a:p>
          <a:p>
            <a:r>
              <a:rPr lang="en-US" altLang="en-US" dirty="0"/>
              <a:t>Midterm: Friday, November 1, in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Construct Shortest Path Tree </a:t>
            </a:r>
            <a:br>
              <a:rPr lang="en-US" altLang="en-US" sz="4000"/>
            </a:br>
            <a:r>
              <a:rPr lang="en-US" altLang="en-US" sz="400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Simulate </a:t>
            </a:r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 (starting </a:t>
            </a:r>
            <a:r>
              <a:rPr lang="en-US" altLang="en-US" sz="4000" dirty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5790704"/>
              </p:ext>
            </p:extLst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4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Who was Dijkstra?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were his major contributions?</a:t>
            </a:r>
          </a:p>
        </p:txBody>
      </p:sp>
      <p:pic>
        <p:nvPicPr>
          <p:cNvPr id="11268" name="Picture 2" descr="http://www.citidel.org/bitstream/10117/333/2/edsger_dijkstr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chemeClr val="tx1"/>
                </a:solidFill>
              </a:rPr>
              <a:t>http://www.cs.utexas.edu/users/EWD/</a:t>
            </a:r>
          </a:p>
        </p:txBody>
      </p:sp>
      <p:pic>
        <p:nvPicPr>
          <p:cNvPr id="12292" name="Picture 4" descr="EWDwww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962400"/>
            <a:ext cx="2171700" cy="2895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Edsger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Wybe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Dijkstra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/>
              <a:t>was one of the most influential members of computing science's founding generation. Among the domains in which his scientific contributions are fundamental 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algorithm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programming languages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program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operating systems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distributed processing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formal specification and verification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design of mathematical arguments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3522</TotalTime>
  <Words>958</Words>
  <Application>Microsoft Office PowerPoint</Application>
  <PresentationFormat>On-screen Show (4:3)</PresentationFormat>
  <Paragraphs>277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Office Theme</vt:lpstr>
      <vt:lpstr>CSE 417 Algorithms and Complexity</vt:lpstr>
      <vt:lpstr>Announcements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  <vt:lpstr>Who was Dijkstra?</vt:lpstr>
      <vt:lpstr>http://www.cs.utexas.edu/users/EWD/</vt:lpstr>
      <vt:lpstr>Dijkstra’s Algorithm as a greedy algorithm</vt:lpstr>
      <vt:lpstr>Correctness Proof</vt:lpstr>
      <vt:lpstr>Proof</vt:lpstr>
      <vt:lpstr>Negative Cost Edges</vt:lpstr>
      <vt:lpstr>Dijkstra Implementation</vt:lpstr>
      <vt:lpstr>O(n2) Implementation for Dense Graphs</vt:lpstr>
      <vt:lpstr>Bottleneck Shortest Path</vt:lpstr>
      <vt:lpstr>Compute the bottleneck shortest paths</vt:lpstr>
      <vt:lpstr>How do you adapt Dijkstra’s algorithm  to handle bottleneck distances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75</cp:revision>
  <dcterms:created xsi:type="dcterms:W3CDTF">1601-01-01T00:00:00Z</dcterms:created>
  <dcterms:modified xsi:type="dcterms:W3CDTF">2024-10-17T20:29:22Z</dcterms:modified>
</cp:coreProperties>
</file>