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8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9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0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11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56" r:id="rId2"/>
    <p:sldId id="302" r:id="rId3"/>
    <p:sldId id="303" r:id="rId4"/>
    <p:sldId id="291" r:id="rId5"/>
    <p:sldId id="293" r:id="rId6"/>
    <p:sldId id="321" r:id="rId7"/>
    <p:sldId id="304" r:id="rId8"/>
    <p:sldId id="305" r:id="rId9"/>
    <p:sldId id="306" r:id="rId10"/>
    <p:sldId id="322" r:id="rId11"/>
    <p:sldId id="307" r:id="rId12"/>
    <p:sldId id="308" r:id="rId13"/>
    <p:sldId id="309" r:id="rId14"/>
    <p:sldId id="310" r:id="rId15"/>
    <p:sldId id="311" r:id="rId16"/>
    <p:sldId id="31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64B8AB-C1FB-4B6F-AE7D-3989C51A905E}" v="1" dt="2024-10-03T18:47:35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3" d="100"/>
          <a:sy n="103" d="100"/>
        </p:scale>
        <p:origin x="21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5764B8AB-C1FB-4B6F-AE7D-3989C51A905E}"/>
    <pc:docChg chg="delSld modSld">
      <pc:chgData name="Richard Anderson" userId="4654cc452026b74c" providerId="LiveId" clId="{5764B8AB-C1FB-4B6F-AE7D-3989C51A905E}" dt="2024-10-04T04:00:33.316" v="69" actId="2696"/>
      <pc:docMkLst>
        <pc:docMk/>
      </pc:docMkLst>
      <pc:sldChg chg="modSp mod">
        <pc:chgData name="Richard Anderson" userId="4654cc452026b74c" providerId="LiveId" clId="{5764B8AB-C1FB-4B6F-AE7D-3989C51A905E}" dt="2024-10-03T18:47:45.960" v="0" actId="20577"/>
        <pc:sldMkLst>
          <pc:docMk/>
          <pc:sldMk cId="0" sldId="256"/>
        </pc:sldMkLst>
        <pc:spChg chg="mod">
          <ac:chgData name="Richard Anderson" userId="4654cc452026b74c" providerId="LiveId" clId="{5764B8AB-C1FB-4B6F-AE7D-3989C51A905E}" dt="2024-10-03T18:47:45.960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5764B8AB-C1FB-4B6F-AE7D-3989C51A905E}" dt="2024-10-04T03:55:03.892" v="68" actId="20577"/>
        <pc:sldMkLst>
          <pc:docMk/>
          <pc:sldMk cId="0" sldId="302"/>
        </pc:sldMkLst>
        <pc:spChg chg="mod">
          <ac:chgData name="Richard Anderson" userId="4654cc452026b74c" providerId="LiveId" clId="{5764B8AB-C1FB-4B6F-AE7D-3989C51A905E}" dt="2024-10-04T03:55:03.892" v="68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5764B8AB-C1FB-4B6F-AE7D-3989C51A905E}" dt="2024-10-04T04:00:33.316" v="69" actId="2696"/>
        <pc:sldMkLst>
          <pc:docMk/>
          <pc:sldMk cId="2636853178" sldId="313"/>
        </pc:sldMkLst>
      </pc:sldChg>
      <pc:sldChg chg="del">
        <pc:chgData name="Richard Anderson" userId="4654cc452026b74c" providerId="LiveId" clId="{5764B8AB-C1FB-4B6F-AE7D-3989C51A905E}" dt="2024-10-04T04:00:33.316" v="69" actId="2696"/>
        <pc:sldMkLst>
          <pc:docMk/>
          <pc:sldMk cId="2732495131" sldId="314"/>
        </pc:sldMkLst>
      </pc:sldChg>
      <pc:sldChg chg="del">
        <pc:chgData name="Richard Anderson" userId="4654cc452026b74c" providerId="LiveId" clId="{5764B8AB-C1FB-4B6F-AE7D-3989C51A905E}" dt="2024-10-04T04:00:33.316" v="69" actId="2696"/>
        <pc:sldMkLst>
          <pc:docMk/>
          <pc:sldMk cId="1315853429" sldId="315"/>
        </pc:sldMkLst>
      </pc:sldChg>
    </pc:docChg>
  </pc:docChgLst>
  <pc:docChgLst>
    <pc:chgData name="Richard Anderson" userId="4654cc452026b74c" providerId="LiveId" clId="{4383D5C6-2577-4795-BF3D-BEB51F63B039}"/>
    <pc:docChg chg="custSel addSld modSld">
      <pc:chgData name="Richard Anderson" userId="4654cc452026b74c" providerId="LiveId" clId="{4383D5C6-2577-4795-BF3D-BEB51F63B039}" dt="2019-10-01T05:40:09.540" v="96" actId="20577"/>
      <pc:docMkLst>
        <pc:docMk/>
      </pc:docMkLst>
      <pc:sldChg chg="modSp">
        <pc:chgData name="Richard Anderson" userId="4654cc452026b74c" providerId="LiveId" clId="{4383D5C6-2577-4795-BF3D-BEB51F63B039}" dt="2019-10-01T05:29:45.027" v="6" actId="20577"/>
        <pc:sldMkLst>
          <pc:docMk/>
          <pc:sldMk cId="0" sldId="256"/>
        </pc:sldMkLst>
        <pc:spChg chg="mod">
          <ac:chgData name="Richard Anderson" userId="4654cc452026b74c" providerId="LiveId" clId="{4383D5C6-2577-4795-BF3D-BEB51F63B039}" dt="2019-10-01T05:29:45.027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40:09.540" v="96" actId="20577"/>
        <pc:sldMkLst>
          <pc:docMk/>
          <pc:sldMk cId="0" sldId="273"/>
        </pc:sldMkLst>
        <pc:spChg chg="mod">
          <ac:chgData name="Richard Anderson" userId="4654cc452026b74c" providerId="LiveId" clId="{4383D5C6-2577-4795-BF3D-BEB51F63B039}" dt="2019-10-01T05:40:09.540" v="96" actId="20577"/>
          <ac:spMkLst>
            <pc:docMk/>
            <pc:sldMk cId="0" sldId="273"/>
            <ac:spMk id="19458" creationId="{00000000-0000-0000-0000-000000000000}"/>
          </ac:spMkLst>
        </pc:spChg>
        <pc:spChg chg="mod">
          <ac:chgData name="Richard Anderson" userId="4654cc452026b74c" providerId="LiveId" clId="{4383D5C6-2577-4795-BF3D-BEB51F63B039}" dt="2019-10-01T05:33:02.680" v="26" actId="20577"/>
          <ac:spMkLst>
            <pc:docMk/>
            <pc:sldMk cId="0" sldId="273"/>
            <ac:spMk id="19459" creationId="{00000000-0000-0000-0000-000000000000}"/>
          </ac:spMkLst>
        </pc:spChg>
      </pc:sldChg>
      <pc:sldChg chg="add">
        <pc:chgData name="Richard Anderson" userId="4654cc452026b74c" providerId="LiveId" clId="{4383D5C6-2577-4795-BF3D-BEB51F63B039}" dt="2019-10-01T05:33:46.135" v="27"/>
        <pc:sldMkLst>
          <pc:docMk/>
          <pc:sldMk cId="0" sldId="275"/>
        </pc:sldMkLst>
      </pc:sldChg>
      <pc:sldChg chg="modSp">
        <pc:chgData name="Richard Anderson" userId="4654cc452026b74c" providerId="LiveId" clId="{4383D5C6-2577-4795-BF3D-BEB51F63B039}" dt="2019-10-01T05:36:23.913" v="61" actId="27636"/>
        <pc:sldMkLst>
          <pc:docMk/>
          <pc:sldMk cId="0" sldId="277"/>
        </pc:sldMkLst>
        <pc:spChg chg="mod">
          <ac:chgData name="Richard Anderson" userId="4654cc452026b74c" providerId="LiveId" clId="{4383D5C6-2577-4795-BF3D-BEB51F63B039}" dt="2019-10-01T05:36:23.913" v="61" actId="27636"/>
          <ac:spMkLst>
            <pc:docMk/>
            <pc:sldMk cId="0" sldId="277"/>
            <ac:spMk id="2355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7:23.243" v="95" actId="20577"/>
        <pc:sldMkLst>
          <pc:docMk/>
          <pc:sldMk cId="0" sldId="302"/>
        </pc:sldMkLst>
        <pc:spChg chg="mod">
          <ac:chgData name="Richard Anderson" userId="4654cc452026b74c" providerId="LiveId" clId="{4383D5C6-2577-4795-BF3D-BEB51F63B039}" dt="2019-10-01T05:37:23.243" v="95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2:13.427" v="11" actId="1076"/>
        <pc:sldMkLst>
          <pc:docMk/>
          <pc:sldMk cId="0" sldId="303"/>
        </pc:sldMkLst>
        <pc:spChg chg="mod">
          <ac:chgData name="Richard Anderson" userId="4654cc452026b74c" providerId="LiveId" clId="{4383D5C6-2577-4795-BF3D-BEB51F63B039}" dt="2019-10-01T05:32:13.427" v="11" actId="1076"/>
          <ac:spMkLst>
            <pc:docMk/>
            <pc:sldMk cId="0" sldId="303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785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493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28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754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49C4F-1BC1-4232-AA4E-C68BD90B77B6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330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85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528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58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tags" Target="../tags/tag51.xml"/><Relationship Id="rId39" Type="http://schemas.openxmlformats.org/officeDocument/2006/relationships/tags" Target="../tags/tag64.xml"/><Relationship Id="rId21" Type="http://schemas.openxmlformats.org/officeDocument/2006/relationships/tags" Target="../tags/tag46.xml"/><Relationship Id="rId34" Type="http://schemas.openxmlformats.org/officeDocument/2006/relationships/tags" Target="../tags/tag59.xml"/><Relationship Id="rId42" Type="http://schemas.openxmlformats.org/officeDocument/2006/relationships/notesSlide" Target="../notesSlides/notesSlide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tags" Target="../tags/tag5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32" Type="http://schemas.openxmlformats.org/officeDocument/2006/relationships/tags" Target="../tags/tag57.xml"/><Relationship Id="rId37" Type="http://schemas.openxmlformats.org/officeDocument/2006/relationships/tags" Target="../tags/tag62.xml"/><Relationship Id="rId40" Type="http://schemas.openxmlformats.org/officeDocument/2006/relationships/tags" Target="../tags/tag65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36" Type="http://schemas.openxmlformats.org/officeDocument/2006/relationships/tags" Target="../tags/tag61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tags" Target="../tags/tag56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33" Type="http://schemas.openxmlformats.org/officeDocument/2006/relationships/tags" Target="../tags/tag58.xml"/><Relationship Id="rId38" Type="http://schemas.openxmlformats.org/officeDocument/2006/relationships/tags" Target="../tags/tag6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26" Type="http://schemas.openxmlformats.org/officeDocument/2006/relationships/tags" Target="../tags/tag112.xml"/><Relationship Id="rId39" Type="http://schemas.openxmlformats.org/officeDocument/2006/relationships/tags" Target="../tags/tag125.xml"/><Relationship Id="rId21" Type="http://schemas.openxmlformats.org/officeDocument/2006/relationships/tags" Target="../tags/tag107.xml"/><Relationship Id="rId34" Type="http://schemas.openxmlformats.org/officeDocument/2006/relationships/tags" Target="../tags/tag120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93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29" Type="http://schemas.openxmlformats.org/officeDocument/2006/relationships/tags" Target="../tags/tag115.xml"/><Relationship Id="rId41" Type="http://schemas.openxmlformats.org/officeDocument/2006/relationships/tags" Target="../tags/tag127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24" Type="http://schemas.openxmlformats.org/officeDocument/2006/relationships/tags" Target="../tags/tag110.xml"/><Relationship Id="rId32" Type="http://schemas.openxmlformats.org/officeDocument/2006/relationships/tags" Target="../tags/tag118.xml"/><Relationship Id="rId37" Type="http://schemas.openxmlformats.org/officeDocument/2006/relationships/tags" Target="../tags/tag123.xml"/><Relationship Id="rId40" Type="http://schemas.openxmlformats.org/officeDocument/2006/relationships/tags" Target="../tags/tag126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23" Type="http://schemas.openxmlformats.org/officeDocument/2006/relationships/tags" Target="../tags/tag109.xml"/><Relationship Id="rId28" Type="http://schemas.openxmlformats.org/officeDocument/2006/relationships/tags" Target="../tags/tag114.xml"/><Relationship Id="rId36" Type="http://schemas.openxmlformats.org/officeDocument/2006/relationships/tags" Target="../tags/tag122.xml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31" Type="http://schemas.openxmlformats.org/officeDocument/2006/relationships/tags" Target="../tags/tag117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tags" Target="../tags/tag108.xml"/><Relationship Id="rId27" Type="http://schemas.openxmlformats.org/officeDocument/2006/relationships/tags" Target="../tags/tag113.xml"/><Relationship Id="rId30" Type="http://schemas.openxmlformats.org/officeDocument/2006/relationships/tags" Target="../tags/tag116.xml"/><Relationship Id="rId35" Type="http://schemas.openxmlformats.org/officeDocument/2006/relationships/tags" Target="../tags/tag121.xml"/><Relationship Id="rId43" Type="http://schemas.openxmlformats.org/officeDocument/2006/relationships/notesSlide" Target="../notesSlides/notesSlide10.xml"/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5" Type="http://schemas.openxmlformats.org/officeDocument/2006/relationships/tags" Target="../tags/tag111.xml"/><Relationship Id="rId33" Type="http://schemas.openxmlformats.org/officeDocument/2006/relationships/tags" Target="../tags/tag119.xml"/><Relationship Id="rId38" Type="http://schemas.openxmlformats.org/officeDocument/2006/relationships/tags" Target="../tags/tag12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9" Type="http://schemas.openxmlformats.org/officeDocument/2006/relationships/tags" Target="../tags/tag166.xml"/><Relationship Id="rId21" Type="http://schemas.openxmlformats.org/officeDocument/2006/relationships/tags" Target="../tags/tag148.xml"/><Relationship Id="rId34" Type="http://schemas.openxmlformats.org/officeDocument/2006/relationships/tags" Target="../tags/tag161.xml"/><Relationship Id="rId42" Type="http://schemas.openxmlformats.org/officeDocument/2006/relationships/tags" Target="../tags/tag169.xml"/><Relationship Id="rId7" Type="http://schemas.openxmlformats.org/officeDocument/2006/relationships/tags" Target="../tags/tag134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29" Type="http://schemas.openxmlformats.org/officeDocument/2006/relationships/tags" Target="../tags/tag156.xml"/><Relationship Id="rId41" Type="http://schemas.openxmlformats.org/officeDocument/2006/relationships/tags" Target="../tags/tag168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32" Type="http://schemas.openxmlformats.org/officeDocument/2006/relationships/tags" Target="../tags/tag159.xml"/><Relationship Id="rId37" Type="http://schemas.openxmlformats.org/officeDocument/2006/relationships/tags" Target="../tags/tag164.xml"/><Relationship Id="rId40" Type="http://schemas.openxmlformats.org/officeDocument/2006/relationships/tags" Target="../tags/tag167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36" Type="http://schemas.openxmlformats.org/officeDocument/2006/relationships/tags" Target="../tags/tag163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tags" Target="../tags/tag158.xml"/><Relationship Id="rId44" Type="http://schemas.openxmlformats.org/officeDocument/2006/relationships/notesSlide" Target="../notesSlides/notesSlide11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tags" Target="../tags/tag157.xml"/><Relationship Id="rId35" Type="http://schemas.openxmlformats.org/officeDocument/2006/relationships/tags" Target="../tags/tag162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35.xml"/><Relationship Id="rId3" Type="http://schemas.openxmlformats.org/officeDocument/2006/relationships/tags" Target="../tags/tag130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33" Type="http://schemas.openxmlformats.org/officeDocument/2006/relationships/tags" Target="../tags/tag160.xml"/><Relationship Id="rId38" Type="http://schemas.openxmlformats.org/officeDocument/2006/relationships/tags" Target="../tags/tag16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Autumn 2024</a:t>
            </a:r>
          </a:p>
          <a:p>
            <a:pPr eaLnBrk="1" hangingPunct="1"/>
            <a:r>
              <a:rPr lang="en-US" altLang="en-US" dirty="0"/>
              <a:t>Lecture 5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FFF9A0-1FFD-6448-88BB-BAAFE4E6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504C0-0208-4459-AA73-C73E24BB15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with n vertices, m edges</a:t>
            </a:r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Lookup edge</a:t>
            </a:r>
          </a:p>
          <a:p>
            <a:pPr lvl="1"/>
            <a:r>
              <a:rPr lang="en-US" dirty="0"/>
              <a:t>Add edge</a:t>
            </a:r>
          </a:p>
          <a:p>
            <a:pPr lvl="1"/>
            <a:r>
              <a:rPr lang="en-US" dirty="0"/>
              <a:t>Enumeration edges</a:t>
            </a:r>
          </a:p>
          <a:p>
            <a:pPr lvl="1"/>
            <a:r>
              <a:rPr lang="en-US" dirty="0"/>
              <a:t>Initialize graph</a:t>
            </a:r>
          </a:p>
          <a:p>
            <a:r>
              <a:rPr lang="en-US" dirty="0"/>
              <a:t>Space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1EE60-C130-92BF-9ABC-2B98B288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8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(v = t) then path found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BF1750-BCFB-8AAD-EAD2-96E7BE5BE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5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Explore vertices in layers</a:t>
            </a:r>
          </a:p>
          <a:p>
            <a:pPr lvl="1"/>
            <a:r>
              <a:rPr lang="en-US" altLang="en-US"/>
              <a:t>s in layer 1</a:t>
            </a:r>
          </a:p>
          <a:p>
            <a:pPr lvl="1"/>
            <a:r>
              <a:rPr lang="en-US" altLang="en-US"/>
              <a:t>Neighbors of s in layer 2</a:t>
            </a:r>
          </a:p>
          <a:p>
            <a:pPr lvl="1"/>
            <a:r>
              <a:rPr lang="en-US" altLang="en-US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E13FFE-FE49-B863-A930-BF289F80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31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AC58B7-B9F9-A6CC-AB72-C8E4A581C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50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graph V is bipartite if V can be partitioned into V</a:t>
            </a:r>
            <a:r>
              <a:rPr lang="en-US" altLang="en-US" baseline="-25000"/>
              <a:t>1</a:t>
            </a:r>
            <a:r>
              <a:rPr lang="en-US" altLang="en-US"/>
              <a:t>, V</a:t>
            </a:r>
            <a:r>
              <a:rPr lang="en-US" altLang="en-US" baseline="-25000"/>
              <a:t>2</a:t>
            </a:r>
            <a:r>
              <a:rPr lang="en-US" altLang="en-US"/>
              <a:t> such that all edges go between V</a:t>
            </a:r>
            <a:r>
              <a:rPr lang="en-US" altLang="en-US" baseline="-25000"/>
              <a:t>1</a:t>
            </a:r>
            <a:r>
              <a:rPr lang="en-US" altLang="en-US"/>
              <a:t> and V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C09CE7-76CB-A09D-8C3D-E6FE34E7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D5D709-6B6B-4360-37E7-F39E8ADA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61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Run BFS</a:t>
            </a:r>
          </a:p>
          <a:p>
            <a:r>
              <a:rPr lang="en-US" altLang="en-US"/>
              <a:t>Color odd layers red, even layers blue</a:t>
            </a:r>
          </a:p>
          <a:p>
            <a:r>
              <a:rPr lang="en-US" altLang="en-US"/>
              <a:t>If no edges between the same layer, the graph is bipartite</a:t>
            </a:r>
          </a:p>
          <a:p>
            <a:r>
              <a:rPr lang="en-US" altLang="en-US"/>
              <a:t>If edge between two vertices of the same layer, then there is an odd cycle, and the graph is not bipartite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E5F0F2-8DA4-808D-D768-343CE4343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HW 1 Due tonight on </a:t>
            </a:r>
            <a:r>
              <a:rPr lang="en-US" dirty="0" err="1"/>
              <a:t>Gradescope</a:t>
            </a:r>
            <a:r>
              <a:rPr lang="en-US" dirty="0"/>
              <a:t>,  turn in open until Sunday, 11:59 pm</a:t>
            </a:r>
          </a:p>
          <a:p>
            <a:pPr lvl="1">
              <a:defRPr/>
            </a:pPr>
            <a:r>
              <a:rPr lang="en-US" dirty="0"/>
              <a:t>If you do not have access to </a:t>
            </a:r>
            <a:r>
              <a:rPr lang="en-US" dirty="0" err="1"/>
              <a:t>Gradescope</a:t>
            </a:r>
            <a:r>
              <a:rPr lang="en-US" dirty="0"/>
              <a:t>, let me know.</a:t>
            </a:r>
          </a:p>
          <a:p>
            <a:pPr>
              <a:defRPr/>
            </a:pPr>
            <a:r>
              <a:rPr lang="en-US" dirty="0"/>
              <a:t>HW 2 Available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FEB356-8EAA-52CD-43E1-AA837BD3A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Runtime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 P:  Given instance I compute a solution S</a:t>
            </a:r>
          </a:p>
          <a:p>
            <a:r>
              <a:rPr lang="en-US" dirty="0"/>
              <a:t>A is an algorithm to solve P</a:t>
            </a:r>
          </a:p>
          <a:p>
            <a:r>
              <a:rPr lang="en-US" dirty="0"/>
              <a:t>T(I) is the number of steps executed by A on instance I</a:t>
            </a:r>
          </a:p>
          <a:p>
            <a:r>
              <a:rPr lang="en-US" dirty="0"/>
              <a:t>T(n) is the maximum of T(I) for all instances of size 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3B078-30A1-3C3E-605A-9A504BA7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Ignore constant factors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Constant factors are arbitrary</a:t>
            </a:r>
          </a:p>
          <a:p>
            <a:pPr lvl="1" eaLnBrk="1" hangingPunct="1"/>
            <a:r>
              <a:rPr lang="en-US" altLang="en-US" dirty="0"/>
              <a:t>Depend on the implementation</a:t>
            </a:r>
          </a:p>
          <a:p>
            <a:pPr lvl="1" eaLnBrk="1" hangingPunct="1"/>
            <a:r>
              <a:rPr lang="en-US" altLang="en-US" dirty="0"/>
              <a:t>Depend on the details of the model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Determining the constant factors is tedious and provides little insight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Express run time as T(n) = O(f(n))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02F412-F9F9-643F-1589-14080191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is O(f(n))               [T : Z</a:t>
            </a:r>
            <a:r>
              <a:rPr lang="en-US" altLang="en-US" baseline="30000" dirty="0"/>
              <a:t>+</a:t>
            </a:r>
            <a:r>
              <a:rPr lang="en-US" altLang="en-US" dirty="0"/>
              <a:t>  </a:t>
            </a:r>
            <a:r>
              <a:rPr lang="en-US" altLang="en-US" dirty="0">
                <a:sym typeface="Wingdings" pitchFamily="2" charset="2"/>
              </a:rPr>
              <a:t> R</a:t>
            </a:r>
            <a:r>
              <a:rPr lang="en-US" altLang="en-US" baseline="30000" dirty="0">
                <a:sym typeface="Wingdings" pitchFamily="2" charset="2"/>
              </a:rPr>
              <a:t>+</a:t>
            </a:r>
            <a:r>
              <a:rPr lang="en-US" altLang="en-US" dirty="0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 dirty="0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 dirty="0">
                <a:sym typeface="Wingdings" pitchFamily="2" charset="2"/>
              </a:rPr>
              <a:t>Exist c,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such that for n &gt;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T(n) &lt; c f(n)</a:t>
            </a:r>
          </a:p>
          <a:p>
            <a:pPr eaLnBrk="1" hangingPunct="1"/>
            <a:r>
              <a:rPr lang="en-US" altLang="en-US" dirty="0"/>
              <a:t> T(n) is </a:t>
            </a:r>
            <a:r>
              <a:rPr lang="en-US" altLang="en-US" dirty="0">
                <a:latin typeface="Symbol" pitchFamily="18" charset="2"/>
              </a:rPr>
              <a:t>W</a:t>
            </a:r>
            <a:r>
              <a:rPr lang="en-US" altLang="en-US" dirty="0"/>
              <a:t>(f(n))</a:t>
            </a:r>
          </a:p>
          <a:p>
            <a:pPr lvl="1" eaLnBrk="1" hangingPunct="1"/>
            <a:r>
              <a:rPr lang="en-US" altLang="en-US" dirty="0"/>
              <a:t>T(n) is at least a constant multiple of f(n)</a:t>
            </a:r>
          </a:p>
          <a:p>
            <a:pPr lvl="1" eaLnBrk="1" hangingPunct="1"/>
            <a:r>
              <a:rPr lang="en-US" altLang="en-US" dirty="0"/>
              <a:t>There exists an n</a:t>
            </a:r>
            <a:r>
              <a:rPr lang="en-US" altLang="en-US" baseline="-25000" dirty="0"/>
              <a:t>0</a:t>
            </a:r>
            <a:r>
              <a:rPr lang="en-US" altLang="en-US" dirty="0"/>
              <a:t>, and </a:t>
            </a:r>
            <a:r>
              <a:rPr lang="en-US" altLang="en-US" dirty="0">
                <a:latin typeface="Symbol" pitchFamily="18" charset="2"/>
              </a:rPr>
              <a:t>e</a:t>
            </a:r>
            <a:r>
              <a:rPr lang="en-US" altLang="en-US" dirty="0"/>
              <a:t> &gt; 0 such that       T(n) &gt; </a:t>
            </a:r>
            <a:r>
              <a:rPr lang="en-US" altLang="en-US" dirty="0" err="1">
                <a:latin typeface="Symbol" pitchFamily="18" charset="2"/>
              </a:rPr>
              <a:t>e</a:t>
            </a:r>
            <a:r>
              <a:rPr lang="en-US" altLang="en-US" dirty="0" err="1"/>
              <a:t>f</a:t>
            </a:r>
            <a:r>
              <a:rPr lang="en-US" altLang="en-US" dirty="0"/>
              <a:t>(n) for all n &gt; n</a:t>
            </a:r>
            <a:r>
              <a:rPr lang="en-US" altLang="en-US" baseline="-25000" dirty="0"/>
              <a:t>0  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/>
              <a:t>T(n) is </a:t>
            </a:r>
            <a:r>
              <a:rPr lang="en-US" altLang="en-US" dirty="0">
                <a:latin typeface="Symbol" pitchFamily="18" charset="2"/>
              </a:rPr>
              <a:t>Q</a:t>
            </a:r>
            <a:r>
              <a:rPr lang="en-US" altLang="en-US" dirty="0"/>
              <a:t>(f(n)) if T(n) is O(f(n)) and         T(n) is </a:t>
            </a:r>
            <a:r>
              <a:rPr lang="en-US" altLang="en-US" dirty="0">
                <a:latin typeface="Symbol" pitchFamily="18" charset="2"/>
              </a:rPr>
              <a:t>W</a:t>
            </a:r>
            <a:r>
              <a:rPr lang="en-US" altLang="en-US" dirty="0"/>
              <a:t>(f(n))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endParaRPr lang="en-US" altLang="en-US" baseline="-25000" dirty="0"/>
          </a:p>
          <a:p>
            <a:pPr marL="457200" lvl="1" indent="0" eaLnBrk="1" hangingPunct="1">
              <a:buNone/>
            </a:pPr>
            <a:r>
              <a:rPr lang="en-US" altLang="en-US" dirty="0"/>
              <a:t>T(n) is </a:t>
            </a:r>
            <a:r>
              <a:rPr lang="en-US" altLang="en-US" dirty="0">
                <a:latin typeface="Symbol" pitchFamily="18" charset="2"/>
              </a:rPr>
              <a:t>Q</a:t>
            </a:r>
            <a:r>
              <a:rPr lang="en-US" altLang="en-US" dirty="0"/>
              <a:t>(f(n)) if T(n) is O(f(n)) and         T(n) is </a:t>
            </a:r>
            <a:r>
              <a:rPr lang="en-US" altLang="en-US" dirty="0">
                <a:latin typeface="Symbol" pitchFamily="18" charset="2"/>
              </a:rPr>
              <a:t>W</a:t>
            </a:r>
            <a:r>
              <a:rPr lang="en-US" altLang="en-US" dirty="0"/>
              <a:t>(f(n))</a:t>
            </a:r>
          </a:p>
          <a:p>
            <a:pPr lvl="1" eaLnBrk="1" hangingPunct="1"/>
            <a:endParaRPr lang="en-US" altLang="en-US" baseline="-25000" dirty="0"/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4DC2EF-8070-1C94-FA4B-1847C914F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Efficient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Polynomial Time (P):  Class of all problems that can be solved with algorithms that have polynomial runtime functions</a:t>
            </a:r>
          </a:p>
          <a:p>
            <a:r>
              <a:rPr lang="en-US" dirty="0"/>
              <a:t>Polynomial Time has been a very successful tool for theoretical computer science</a:t>
            </a:r>
          </a:p>
          <a:p>
            <a:r>
              <a:rPr lang="en-US" dirty="0"/>
              <a:t>Problems in Polynomial Time often have practical solutions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7669B-7BCF-7C81-96FD-C1508DC5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4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 – edges 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Self loops</a:t>
            </a:r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08BBBD-AB9D-0DFE-2943-9E297FC9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71535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Path:  v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v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…, 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, with (v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, v</a:t>
            </a:r>
            <a:r>
              <a:rPr lang="en-US" altLang="en-US" sz="2800" baseline="-25000" dirty="0"/>
              <a:t>i+1</a:t>
            </a:r>
            <a:r>
              <a:rPr lang="en-US" altLang="en-US" sz="2800" dirty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Simple Cycle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N(v)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Distance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Unrooted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24DB86-FC33-AFD1-9D73-0B8C5190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93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Representation</a:t>
            </a:r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{ a, b, c, d}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= { {a, b}, {a, c}, {a, d}, {b, d} 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Incidence Matrix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Adjacency List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18DC00-3BB3-B317-0A28-8DF907844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AD2B5-DAC8-421E-B3CB-F33A2EFDE9A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993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5202</TotalTime>
  <Words>809</Words>
  <Application>Microsoft Office PowerPoint</Application>
  <PresentationFormat>On-screen Show (4:3)</PresentationFormat>
  <Paragraphs>173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Wingdings</vt:lpstr>
      <vt:lpstr>1_Default Design</vt:lpstr>
      <vt:lpstr>CSE 417 Algorithms</vt:lpstr>
      <vt:lpstr>Announcements</vt:lpstr>
      <vt:lpstr>Worst Case Runtime Function</vt:lpstr>
      <vt:lpstr>Ignore constant factors</vt:lpstr>
      <vt:lpstr>Formalizing growth rates</vt:lpstr>
      <vt:lpstr>Efficient Algorithms</vt:lpstr>
      <vt:lpstr>Graph Theory</vt:lpstr>
      <vt:lpstr>Definitions</vt:lpstr>
      <vt:lpstr>Graph Representation</vt:lpstr>
      <vt:lpstr>Implementation Issues</vt:lpstr>
      <vt:lpstr>Graph search</vt:lpstr>
      <vt:lpstr>Breadth first search</vt:lpstr>
      <vt:lpstr>Key observation</vt:lpstr>
      <vt:lpstr>Bipartite Graphs</vt:lpstr>
      <vt:lpstr>Can this graph be two colored?</vt:lpstr>
      <vt:lpstr>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J Anderson</cp:lastModifiedBy>
  <cp:revision>47</cp:revision>
  <dcterms:created xsi:type="dcterms:W3CDTF">1601-01-01T00:00:00Z</dcterms:created>
  <dcterms:modified xsi:type="dcterms:W3CDTF">2024-10-04T04:00:44Z</dcterms:modified>
</cp:coreProperties>
</file>