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578" r:id="rId3"/>
    <p:sldId id="552" r:id="rId4"/>
    <p:sldId id="529" r:id="rId5"/>
    <p:sldId id="530" r:id="rId6"/>
    <p:sldId id="558" r:id="rId7"/>
    <p:sldId id="559" r:id="rId8"/>
    <p:sldId id="560" r:id="rId9"/>
    <p:sldId id="561" r:id="rId10"/>
    <p:sldId id="562" r:id="rId11"/>
    <p:sldId id="565" r:id="rId12"/>
    <p:sldId id="566" r:id="rId13"/>
    <p:sldId id="567" r:id="rId14"/>
    <p:sldId id="568" r:id="rId15"/>
    <p:sldId id="569" r:id="rId16"/>
    <p:sldId id="570" r:id="rId17"/>
    <p:sldId id="571" r:id="rId18"/>
    <p:sldId id="572" r:id="rId19"/>
    <p:sldId id="573" r:id="rId20"/>
    <p:sldId id="574" r:id="rId21"/>
    <p:sldId id="575" r:id="rId22"/>
    <p:sldId id="576" r:id="rId23"/>
    <p:sldId id="577" r:id="rId24"/>
    <p:sldId id="579" r:id="rId25"/>
    <p:sldId id="580" r:id="rId26"/>
    <p:sldId id="581" r:id="rId27"/>
    <p:sldId id="582" r:id="rId28"/>
    <p:sldId id="583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B43"/>
    <a:srgbClr val="D0D1CD"/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48000">
              <a:schemeClr val="bg1">
                <a:lumMod val="75000"/>
              </a:schemeClr>
            </a:gs>
            <a:gs pos="72000">
              <a:schemeClr val="bg2">
                <a:lumMod val="60000"/>
                <a:lumOff val="40000"/>
              </a:schemeClr>
            </a:gs>
            <a:gs pos="91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777250" y="323693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71861" y="4822052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26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 and Beyond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7" name="Oval 16"/>
          <p:cNvSpPr/>
          <p:nvPr/>
        </p:nvSpPr>
        <p:spPr>
          <a:xfrm>
            <a:off x="0" y="89620"/>
            <a:ext cx="3585365" cy="3415275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9774" y="242896"/>
            <a:ext cx="2959905" cy="2857695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4750" y="343620"/>
            <a:ext cx="2352745" cy="242814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62402" y="1671744"/>
            <a:ext cx="1017439" cy="93209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9443" y="624129"/>
            <a:ext cx="1843361" cy="962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8901" y="751424"/>
            <a:ext cx="14616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1861" y="2003130"/>
            <a:ext cx="635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pic>
        <p:nvPicPr>
          <p:cNvPr id="24" name="Picture 2" descr="http://1.bp.blogspot.com/_0Y-AYb-z8Bw/S--chJjH0JI/AAAAAAAAATU/QngzjH9rMa0/s1600/dr-seuss-on-beyond-zebra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30" y="163913"/>
            <a:ext cx="1792223" cy="24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139227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33121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209969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240958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131074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263217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369165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31983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11871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9" idx="1"/>
          </p:cNvCxnSpPr>
          <p:nvPr/>
        </p:nvCxnSpPr>
        <p:spPr>
          <a:xfrm>
            <a:off x="1471393" y="158661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0"/>
          </p:cNvCxnSpPr>
          <p:nvPr/>
        </p:nvCxnSpPr>
        <p:spPr>
          <a:xfrm flipH="1">
            <a:off x="1001981" y="1586612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12" idx="2"/>
          </p:cNvCxnSpPr>
          <p:nvPr/>
        </p:nvCxnSpPr>
        <p:spPr>
          <a:xfrm flipV="1">
            <a:off x="1504737" y="1300967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6"/>
            <a:endCxn id="8" idx="2"/>
          </p:cNvCxnSpPr>
          <p:nvPr/>
        </p:nvCxnSpPr>
        <p:spPr>
          <a:xfrm>
            <a:off x="2448866" y="1300967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4"/>
            <a:endCxn id="6" idx="1"/>
          </p:cNvCxnSpPr>
          <p:nvPr/>
        </p:nvCxnSpPr>
        <p:spPr>
          <a:xfrm>
            <a:off x="2335024" y="141480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6" idx="7"/>
          </p:cNvCxnSpPr>
          <p:nvPr/>
        </p:nvCxnSpPr>
        <p:spPr>
          <a:xfrm flipH="1">
            <a:off x="2866012" y="1538427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7"/>
            <a:endCxn id="6" idx="3"/>
          </p:cNvCxnSpPr>
          <p:nvPr/>
        </p:nvCxnSpPr>
        <p:spPr>
          <a:xfrm flipV="1">
            <a:off x="1958322" y="2294035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9" idx="2"/>
          </p:cNvCxnSpPr>
          <p:nvPr/>
        </p:nvCxnSpPr>
        <p:spPr>
          <a:xfrm>
            <a:off x="1082479" y="260392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5" idx="0"/>
          </p:cNvCxnSpPr>
          <p:nvPr/>
        </p:nvCxnSpPr>
        <p:spPr>
          <a:xfrm flipH="1">
            <a:off x="891093" y="263726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7"/>
            <a:endCxn id="9" idx="2"/>
          </p:cNvCxnSpPr>
          <p:nvPr/>
        </p:nvCxnSpPr>
        <p:spPr>
          <a:xfrm flipV="1">
            <a:off x="971591" y="2746022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flipH="1">
            <a:off x="2562709" y="232737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>
            <a:off x="3999834" y="153842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11" idx="1"/>
          </p:cNvCxnSpPr>
          <p:nvPr/>
        </p:nvCxnSpPr>
        <p:spPr>
          <a:xfrm>
            <a:off x="2866012" y="2294035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 flipV="1">
            <a:off x="2676551" y="331218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0" idx="1"/>
          </p:cNvCxnSpPr>
          <p:nvPr/>
        </p:nvCxnSpPr>
        <p:spPr>
          <a:xfrm>
            <a:off x="1958322" y="2826520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  <a:endCxn id="10" idx="2"/>
          </p:cNvCxnSpPr>
          <p:nvPr/>
        </p:nvCxnSpPr>
        <p:spPr>
          <a:xfrm>
            <a:off x="971591" y="350652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02310" y="1076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99833" y="21463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32031" y="16199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27322" y="248796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4229" y="15920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34359" y="11316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86342" y="19164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8223" y="173025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3500" y="28265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73229" y="35807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7812" y="28054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071941" y="2900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80954" y="2593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81271" y="35398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50386" y="22192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56703" y="23683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269594" y="13163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69792" y="323628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64213" y="202379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80680" y="233368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78533" y="123484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56523" y="25562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1408" y="361576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78533" y="312244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3723" y="11112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5"/>
            <a:endCxn id="50" idx="1"/>
          </p:cNvCxnSpPr>
          <p:nvPr/>
        </p:nvCxnSpPr>
        <p:spPr>
          <a:xfrm>
            <a:off x="5463935" y="1510717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8" idx="0"/>
          </p:cNvCxnSpPr>
          <p:nvPr/>
        </p:nvCxnSpPr>
        <p:spPr>
          <a:xfrm flipH="1">
            <a:off x="4994523" y="1510717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5" idx="6"/>
            <a:endCxn id="53" idx="2"/>
          </p:cNvCxnSpPr>
          <p:nvPr/>
        </p:nvCxnSpPr>
        <p:spPr>
          <a:xfrm flipV="1">
            <a:off x="5497279" y="1225072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6"/>
            <a:endCxn id="49" idx="2"/>
          </p:cNvCxnSpPr>
          <p:nvPr/>
        </p:nvCxnSpPr>
        <p:spPr>
          <a:xfrm>
            <a:off x="6441408" y="1225072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3" idx="4"/>
            <a:endCxn id="47" idx="1"/>
          </p:cNvCxnSpPr>
          <p:nvPr/>
        </p:nvCxnSpPr>
        <p:spPr>
          <a:xfrm>
            <a:off x="6327566" y="1338914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4"/>
            <a:endCxn id="47" idx="7"/>
          </p:cNvCxnSpPr>
          <p:nvPr/>
        </p:nvCxnSpPr>
        <p:spPr>
          <a:xfrm flipH="1">
            <a:off x="6858554" y="1462532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7"/>
            <a:endCxn id="47" idx="3"/>
          </p:cNvCxnSpPr>
          <p:nvPr/>
        </p:nvCxnSpPr>
        <p:spPr>
          <a:xfrm flipV="1">
            <a:off x="5950864" y="2218140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0" idx="2"/>
          </p:cNvCxnSpPr>
          <p:nvPr/>
        </p:nvCxnSpPr>
        <p:spPr>
          <a:xfrm>
            <a:off x="5075021" y="2528027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4"/>
            <a:endCxn id="46" idx="0"/>
          </p:cNvCxnSpPr>
          <p:nvPr/>
        </p:nvCxnSpPr>
        <p:spPr>
          <a:xfrm flipH="1">
            <a:off x="4883635" y="256137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6" idx="7"/>
            <a:endCxn id="50" idx="2"/>
          </p:cNvCxnSpPr>
          <p:nvPr/>
        </p:nvCxnSpPr>
        <p:spPr>
          <a:xfrm flipV="1">
            <a:off x="4964133" y="2670127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7" idx="4"/>
            <a:endCxn id="51" idx="0"/>
          </p:cNvCxnSpPr>
          <p:nvPr/>
        </p:nvCxnSpPr>
        <p:spPr>
          <a:xfrm flipH="1">
            <a:off x="6555251" y="2251484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4"/>
            <a:endCxn id="52" idx="0"/>
          </p:cNvCxnSpPr>
          <p:nvPr/>
        </p:nvCxnSpPr>
        <p:spPr>
          <a:xfrm>
            <a:off x="7992376" y="1462532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52" idx="1"/>
          </p:cNvCxnSpPr>
          <p:nvPr/>
        </p:nvCxnSpPr>
        <p:spPr>
          <a:xfrm>
            <a:off x="6858554" y="2218140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6"/>
            <a:endCxn id="52" idx="2"/>
          </p:cNvCxnSpPr>
          <p:nvPr/>
        </p:nvCxnSpPr>
        <p:spPr>
          <a:xfrm flipV="1">
            <a:off x="6669093" y="3236289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0" idx="5"/>
            <a:endCxn id="51" idx="1"/>
          </p:cNvCxnSpPr>
          <p:nvPr/>
        </p:nvCxnSpPr>
        <p:spPr>
          <a:xfrm>
            <a:off x="5950864" y="2750625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5"/>
            <a:endCxn id="51" idx="2"/>
          </p:cNvCxnSpPr>
          <p:nvPr/>
        </p:nvCxnSpPr>
        <p:spPr>
          <a:xfrm>
            <a:off x="4964133" y="3430630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94852" y="1000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92375" y="20705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24573" y="15440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319864" y="24120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256771" y="151612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626901" y="10557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78884" y="1840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50765" y="165436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696042" y="2750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65771" y="351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20354" y="27295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064483" y="28246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473496" y="251768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273813" y="34639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142928" y="21433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49245" y="22924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350802" y="430285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51000" y="622276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5421" y="50102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61888" y="532016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959741" y="42213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837731" y="554276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522616" y="66022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959741" y="610892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94931" y="409770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6" idx="3"/>
            <a:endCxn id="89" idx="0"/>
          </p:cNvCxnSpPr>
          <p:nvPr/>
        </p:nvCxnSpPr>
        <p:spPr>
          <a:xfrm flipH="1">
            <a:off x="1075731" y="4497194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6"/>
            <a:endCxn id="90" idx="2"/>
          </p:cNvCxnSpPr>
          <p:nvPr/>
        </p:nvCxnSpPr>
        <p:spPr>
          <a:xfrm>
            <a:off x="2522616" y="4211549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0" idx="4"/>
            <a:endCxn id="88" idx="7"/>
          </p:cNvCxnSpPr>
          <p:nvPr/>
        </p:nvCxnSpPr>
        <p:spPr>
          <a:xfrm flipH="1">
            <a:off x="2939762" y="4449009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1" idx="7"/>
            <a:endCxn id="88" idx="3"/>
          </p:cNvCxnSpPr>
          <p:nvPr/>
        </p:nvCxnSpPr>
        <p:spPr>
          <a:xfrm flipV="1">
            <a:off x="2032072" y="5204617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9" idx="4"/>
            <a:endCxn id="87" idx="0"/>
          </p:cNvCxnSpPr>
          <p:nvPr/>
        </p:nvCxnSpPr>
        <p:spPr>
          <a:xfrm flipH="1">
            <a:off x="964843" y="5547848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7" idx="7"/>
            <a:endCxn id="91" idx="2"/>
          </p:cNvCxnSpPr>
          <p:nvPr/>
        </p:nvCxnSpPr>
        <p:spPr>
          <a:xfrm flipV="1">
            <a:off x="1045341" y="5656604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8" idx="5"/>
            <a:endCxn id="93" idx="1"/>
          </p:cNvCxnSpPr>
          <p:nvPr/>
        </p:nvCxnSpPr>
        <p:spPr>
          <a:xfrm>
            <a:off x="2939762" y="5204617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5"/>
            <a:endCxn id="92" idx="1"/>
          </p:cNvCxnSpPr>
          <p:nvPr/>
        </p:nvCxnSpPr>
        <p:spPr>
          <a:xfrm>
            <a:off x="2032072" y="5737102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02310" y="39868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205781" y="453053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401072" y="53985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031973" y="46408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77250" y="57371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201562" y="5716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145691" y="58111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2224136" y="51298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1536200" y="4491530"/>
            <a:ext cx="325932" cy="1078911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46940" y="4304566"/>
            <a:ext cx="369991" cy="718229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755400" y="6237115"/>
            <a:ext cx="1209440" cy="493318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135095" y="61612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612095" y="483603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598730" y="44565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5681916" y="424130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182114" y="616122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76535" y="494873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93002" y="525861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8290855" y="415977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168845" y="548121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853730" y="654069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290855" y="604737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626045" y="403616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1" idx="3"/>
            <a:endCxn id="144" idx="0"/>
          </p:cNvCxnSpPr>
          <p:nvPr/>
        </p:nvCxnSpPr>
        <p:spPr>
          <a:xfrm flipH="1">
            <a:off x="5406845" y="4435648"/>
            <a:ext cx="308415" cy="8229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9" idx="6"/>
            <a:endCxn id="145" idx="2"/>
          </p:cNvCxnSpPr>
          <p:nvPr/>
        </p:nvCxnSpPr>
        <p:spPr>
          <a:xfrm>
            <a:off x="6853730" y="4150003"/>
            <a:ext cx="1437125" cy="12361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5" idx="4"/>
            <a:endCxn id="143" idx="7"/>
          </p:cNvCxnSpPr>
          <p:nvPr/>
        </p:nvCxnSpPr>
        <p:spPr>
          <a:xfrm flipH="1">
            <a:off x="7270876" y="4387463"/>
            <a:ext cx="1133822" cy="5946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4"/>
            <a:endCxn id="142" idx="0"/>
          </p:cNvCxnSpPr>
          <p:nvPr/>
        </p:nvCxnSpPr>
        <p:spPr>
          <a:xfrm flipH="1">
            <a:off x="5295957" y="5486302"/>
            <a:ext cx="110888" cy="6749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2" idx="7"/>
            <a:endCxn id="147" idx="2"/>
          </p:cNvCxnSpPr>
          <p:nvPr/>
        </p:nvCxnSpPr>
        <p:spPr>
          <a:xfrm>
            <a:off x="5376455" y="6194564"/>
            <a:ext cx="1477275" cy="4599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5"/>
            <a:endCxn id="148" idx="1"/>
          </p:cNvCxnSpPr>
          <p:nvPr/>
        </p:nvCxnSpPr>
        <p:spPr>
          <a:xfrm>
            <a:off x="7270876" y="5143071"/>
            <a:ext cx="1053323" cy="93765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867314" y="4429984"/>
            <a:ext cx="325932" cy="10789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46" idx="0"/>
          </p:cNvCxnSpPr>
          <p:nvPr/>
        </p:nvCxnSpPr>
        <p:spPr>
          <a:xfrm flipH="1">
            <a:off x="6282688" y="4243020"/>
            <a:ext cx="495366" cy="12381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086514" y="6175569"/>
            <a:ext cx="1209440" cy="4933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4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 search – tree of all possible solutions</a:t>
            </a:r>
          </a:p>
          <a:p>
            <a:r>
              <a:rPr lang="en-US" dirty="0" smtClean="0"/>
              <a:t>Branch and bound – compute a lower bound on all possible extensions</a:t>
            </a:r>
          </a:p>
          <a:p>
            <a:pPr lvl="1"/>
            <a:r>
              <a:rPr lang="en-US" dirty="0" smtClean="0"/>
              <a:t>Prune sub-trees that cannot be better than optimal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 for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23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Enumerate all possible paths</a:t>
            </a:r>
          </a:p>
          <a:p>
            <a:r>
              <a:rPr lang="en-US" dirty="0" smtClean="0"/>
              <a:t>Lower bound,  Current path cost plus MST of remaining points</a:t>
            </a:r>
          </a:p>
          <a:p>
            <a:r>
              <a:rPr lang="en-US" dirty="0" smtClean="0"/>
              <a:t>Euclidean TSP</a:t>
            </a:r>
          </a:p>
          <a:p>
            <a:pPr lvl="1"/>
            <a:r>
              <a:rPr lang="en-US" dirty="0" smtClean="0"/>
              <a:t>Points on the plane with Euclidean Distance</a:t>
            </a:r>
          </a:p>
          <a:p>
            <a:pPr lvl="1"/>
            <a:r>
              <a:rPr lang="en-US" dirty="0" smtClean="0"/>
              <a:t>Sample data set: State Capitals</a:t>
            </a:r>
            <a:endParaRPr lang="en-US" dirty="0"/>
          </a:p>
        </p:txBody>
      </p:sp>
      <p:pic>
        <p:nvPicPr>
          <p:cNvPr id="3074" name="Picture 2" descr="Image result for Euclidean TSP State Cap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4021301"/>
            <a:ext cx="2749300" cy="21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15" y="3429000"/>
            <a:ext cx="4472176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7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an optimization problem by local improvement</a:t>
            </a:r>
          </a:p>
          <a:p>
            <a:pPr lvl="1"/>
            <a:r>
              <a:rPr lang="en-US" dirty="0" smtClean="0"/>
              <a:t>Neighborhood structure on solutions</a:t>
            </a:r>
          </a:p>
          <a:p>
            <a:pPr lvl="1"/>
            <a:r>
              <a:rPr lang="en-US" dirty="0" smtClean="0"/>
              <a:t>Travelling Salesman 2-Opt (or K-Opt)</a:t>
            </a:r>
          </a:p>
          <a:p>
            <a:pPr lvl="1"/>
            <a:r>
              <a:rPr lang="en-US" dirty="0" smtClean="0"/>
              <a:t>Independent Set Local Replacement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3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 smtClean="0"/>
              <a:t>P vs. 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0658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5683" y="42380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5458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1923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4283" y="50238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883" y="24423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10425" y="3028890"/>
            <a:ext cx="1213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= NP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 </a:t>
            </a:r>
            <a:r>
              <a:rPr lang="en-US" dirty="0" smtClean="0">
                <a:sym typeface="Symbol" panose="05050102010706020507" pitchFamily="18" charset="2"/>
              </a:rPr>
              <a:t></a:t>
            </a:r>
            <a:r>
              <a:rPr lang="en-US" dirty="0" smtClean="0"/>
              <a:t> </a:t>
            </a:r>
            <a:r>
              <a:rPr lang="en-US" dirty="0" smtClean="0"/>
              <a:t>NP, is there anything 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5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Ladner [1975]</a:t>
            </a:r>
          </a:p>
          <a:p>
            <a:r>
              <a:rPr lang="en-US" dirty="0" smtClean="0"/>
              <a:t>Problems not known to be in P or NP Complete</a:t>
            </a:r>
          </a:p>
          <a:p>
            <a:pPr lvl="1"/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Discrete Log</a:t>
            </a:r>
          </a:p>
          <a:p>
            <a:pPr lvl="1"/>
            <a:r>
              <a:rPr lang="en-US" dirty="0" smtClean="0"/>
              <a:t>Graph Isomorphism</a:t>
            </a:r>
            <a:endParaRPr lang="en-US" dirty="0"/>
          </a:p>
        </p:txBody>
      </p:sp>
      <p:pic>
        <p:nvPicPr>
          <p:cNvPr id="1026" name="Picture 2" descr="https://www.sonoma.edu/users/f/fordb/M416S01/PS1Solution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030" y="4491530"/>
            <a:ext cx="3278970" cy="13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8420" y="3504895"/>
            <a:ext cx="3035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Solve </a:t>
            </a:r>
            <a:r>
              <a:rPr lang="en-US" dirty="0" err="1" smtClean="0"/>
              <a:t>g</a:t>
            </a:r>
            <a:r>
              <a:rPr lang="en-US" baseline="30000" dirty="0" err="1" smtClean="0"/>
              <a:t>k</a:t>
            </a:r>
            <a:r>
              <a:rPr lang="en-US" dirty="0" smtClean="0"/>
              <a:t> = b over a finite group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requirements to recognize  languages</a:t>
            </a:r>
          </a:p>
          <a:p>
            <a:r>
              <a:rPr lang="en-US" dirty="0" smtClean="0"/>
              <a:t>Models of Computation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Hierarchies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88015" y="2272275"/>
            <a:ext cx="3810000" cy="4572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16615" y="2881875"/>
            <a:ext cx="2947219" cy="3581400"/>
          </a:xfrm>
          <a:prstGeom prst="ellips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96834" y="3567675"/>
            <a:ext cx="2362200" cy="2667000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77834" y="4329675"/>
            <a:ext cx="1600200" cy="1447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8834" y="4799513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Regular Languages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8334" y="380645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 Free Languages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205205" y="304445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Decidable Languages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358834" y="235865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64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 (Deterministic) Polynomial Time</a:t>
            </a:r>
          </a:p>
          <a:p>
            <a:r>
              <a:rPr lang="en-US" dirty="0" smtClean="0"/>
              <a:t>NP: Non-deterministic Polynomial Time</a:t>
            </a:r>
          </a:p>
          <a:p>
            <a:r>
              <a:rPr lang="en-US" dirty="0" smtClean="0"/>
              <a:t>EXP:  Exponential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Space (Exclusive of Input) </a:t>
            </a:r>
          </a:p>
          <a:p>
            <a:r>
              <a:rPr lang="en-US" dirty="0" smtClean="0"/>
              <a:t>L: </a:t>
            </a:r>
            <a:r>
              <a:rPr lang="en-US" dirty="0" err="1" smtClean="0"/>
              <a:t>Logspace</a:t>
            </a:r>
            <a:r>
              <a:rPr lang="en-US" dirty="0" smtClean="0"/>
              <a:t>,  problems that can be solved in O(log n) space for input of size n</a:t>
            </a:r>
          </a:p>
          <a:p>
            <a:pPr lvl="1"/>
            <a:r>
              <a:rPr lang="en-US" dirty="0" smtClean="0"/>
              <a:t>Related to Parallel Complexity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PSPACE,  problems that can be required in a polynomial amount of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beyond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95" y="1417638"/>
            <a:ext cx="9183295" cy="2511854"/>
          </a:xfrm>
        </p:spPr>
        <p:txBody>
          <a:bodyPr/>
          <a:lstStyle/>
          <a:p>
            <a:r>
              <a:rPr lang="en-US" sz="2800" dirty="0" smtClean="0"/>
              <a:t>Final </a:t>
            </a:r>
            <a:r>
              <a:rPr lang="en-US" sz="2800" dirty="0" smtClean="0"/>
              <a:t>Exam:  Monday,  March 13, 8:30 </a:t>
            </a:r>
            <a:r>
              <a:rPr lang="en-US" sz="2800" dirty="0" smtClean="0"/>
              <a:t>AM</a:t>
            </a:r>
          </a:p>
          <a:p>
            <a:pPr lvl="1"/>
            <a:r>
              <a:rPr lang="en-US" dirty="0" smtClean="0"/>
              <a:t>CSE2 G10,  1 hour 50 minutes, Closed Book</a:t>
            </a:r>
          </a:p>
          <a:p>
            <a:pPr lvl="1"/>
            <a:r>
              <a:rPr lang="en-US" dirty="0" smtClean="0"/>
              <a:t>Comprehensive (but roughly 2/3rds post midterm)</a:t>
            </a:r>
          </a:p>
          <a:p>
            <a:pPr lvl="1"/>
            <a:r>
              <a:rPr lang="en-US" dirty="0" smtClean="0"/>
              <a:t>Topics will include: recurrences,  dynamic programming, graph algorithms, NP-Completeness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21014"/>
              </p:ext>
            </p:extLst>
          </p:nvPr>
        </p:nvGraphicFramePr>
        <p:xfrm>
          <a:off x="625460" y="4382915"/>
          <a:ext cx="804487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trike="sngStrike" baseline="0" dirty="0" smtClean="0"/>
                        <a:t>Fri, March 3</a:t>
                      </a:r>
                      <a:endParaRPr lang="en-US" b="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trike="sngStrike" baseline="0" dirty="0" smtClean="0"/>
                        <a:t>NP-Completeness:  Overview, Definitions</a:t>
                      </a:r>
                      <a:endParaRPr lang="en-US" b="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baseline="0" dirty="0" smtClean="0"/>
                        <a:t>Mon, March 6</a:t>
                      </a:r>
                      <a:endParaRPr 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NP-Completeness:  Reductions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Wed, March 8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NP-Completeness:  Problem Survey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</a:t>
                      </a:r>
                      <a:r>
                        <a:rPr lang="en-US" baseline="0" dirty="0" smtClean="0"/>
                        <a:t> March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Theory and Beyond 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March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6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vs. Co-NP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Boolean formula, is it true for some choice of inputs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a Boolean formula, is it true for all choices of inputs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beyond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 smtClean="0"/>
              <a:t>Minimum circuit,  Given a circuit C, is it true that there is no smaller circuit that computes the same function a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 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2</a:t>
            </a:r>
          </a:p>
          <a:p>
            <a:pPr lvl="1"/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</a:t>
            </a:r>
            <a:r>
              <a:rPr lang="en-US" dirty="0" smtClean="0">
                <a:sym typeface="Symbol"/>
              </a:rPr>
              <a:t>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95" y="1625512"/>
            <a:ext cx="8229600" cy="34984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...X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…X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Space bounded games</a:t>
            </a:r>
          </a:p>
          <a:p>
            <a:pPr lvl="1"/>
            <a:r>
              <a:rPr lang="en-US" dirty="0" smtClean="0">
                <a:sym typeface="Symbol"/>
              </a:rPr>
              <a:t>Competitive Facility Location Problem</a:t>
            </a:r>
          </a:p>
          <a:p>
            <a:pPr lvl="1"/>
            <a:r>
              <a:rPr lang="en-US" dirty="0" smtClean="0">
                <a:sym typeface="Symbol"/>
              </a:rPr>
              <a:t>N x N Chess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Counting problems</a:t>
            </a:r>
          </a:p>
          <a:p>
            <a:pPr lvl="1"/>
            <a:r>
              <a:rPr lang="en-US" dirty="0" smtClean="0">
                <a:sym typeface="Symbol"/>
              </a:rPr>
              <a:t>The number of Hamiltonian Circuits  </a:t>
            </a:r>
          </a:p>
          <a:p>
            <a:pPr lvl="1"/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1518" y="335310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29113" y="4886810"/>
            <a:ext cx="1611938" cy="135078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46318" y="351838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29112" y="3674459"/>
            <a:ext cx="1744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 smtClean="0"/>
              <a:t>PSpace</a:t>
            </a:r>
            <a:r>
              <a:rPr lang="en-US" sz="2000" dirty="0" smtClean="0"/>
              <a:t>-Complete</a:t>
            </a:r>
            <a:endParaRPr lang="en-US" sz="2000" dirty="0"/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15945" y="5719349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sp>
        <p:nvSpPr>
          <p:cNvPr id="9" name="Oval 8"/>
          <p:cNvSpPr/>
          <p:nvPr/>
        </p:nvSpPr>
        <p:spPr>
          <a:xfrm>
            <a:off x="7128950" y="5031116"/>
            <a:ext cx="1033422" cy="854589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71257" y="5124002"/>
            <a:ext cx="113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/>
              <a:t>Log Space</a:t>
            </a:r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506" y="549421"/>
            <a:ext cx="2731064" cy="1143000"/>
          </a:xfrm>
        </p:spPr>
        <p:txBody>
          <a:bodyPr/>
          <a:lstStyle/>
          <a:p>
            <a:r>
              <a:rPr lang="en-US" dirty="0" smtClean="0"/>
              <a:t>N X N Chess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9685" y="244222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0950" y="244222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99685" y="296660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0950" y="296660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2215" y="245344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93480" y="245344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2215" y="297782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93480" y="297782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24745" y="245344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56010" y="245344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24745" y="297782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6010" y="297782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87275" y="246466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518540" y="246466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87275" y="298904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518540" y="298904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99685" y="347287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30950" y="347287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99685" y="399725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0950" y="399725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862215" y="348409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93480" y="348409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2215" y="400847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93480" y="400847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24745" y="348409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456010" y="348409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924745" y="400847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456010" y="400847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87275" y="349531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518540" y="349531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87275" y="401969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518540" y="401969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799685" y="450785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0950" y="450785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99685" y="503223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0950" y="503223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2215" y="451907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393480" y="451907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62215" y="504345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393480" y="504345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924745" y="451907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456010" y="451907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24745" y="504345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456010" y="504345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987275" y="453029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518540" y="453029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987275" y="505467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518540" y="505467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799685" y="553850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330950" y="553850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99685" y="606288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330950" y="606288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62215" y="554972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93480" y="554972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862215" y="607410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93480" y="607410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24745" y="554972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456010" y="554972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24745" y="607410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456010" y="607410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987275" y="556094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518540" y="556094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87275" y="608532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8518540" y="608532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799685" y="36013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330950" y="36013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799685" y="88451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330950" y="88451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2215" y="37135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93480" y="37135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862215" y="89573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93480" y="89573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924745" y="37135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456010" y="37135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924745" y="89573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456010" y="89573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87275" y="38257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8518540" y="38257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987275" y="90695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518540" y="90695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799685" y="139078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330950" y="139078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799685" y="191516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330950" y="191516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862215" y="140200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393480" y="140200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862215" y="192638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393480" y="192638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924745" y="140200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456010" y="140200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924745" y="192638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456010" y="1926383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987275" y="141322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518540" y="141322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987275" y="193760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518540" y="1937603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746883" y="2435342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278148" y="243534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746883" y="295972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278148" y="295972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746883" y="346599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278148" y="346599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746883" y="399037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278148" y="399036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746883" y="450097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278148" y="450097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746883" y="502535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278148" y="502534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746883" y="553162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278148" y="553161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3746883" y="605599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278148" y="605599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746883" y="35325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278148" y="35324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746883" y="87762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4278148" y="87762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746883" y="138389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278148" y="138389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746883" y="190827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278148" y="190827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696712" y="2432453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227977" y="2432452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696712" y="2956832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227977" y="295683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696712" y="3463102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227977" y="346310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696712" y="398748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227977" y="398748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696712" y="4498082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227977" y="449808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696712" y="502246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227977" y="502246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696712" y="552873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227977" y="552873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2696712" y="605311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227977" y="605310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2696712" y="35036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227977" y="35036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2696712" y="87474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227977" y="87473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696712" y="138101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227977" y="138100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696712" y="190538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227977" y="190538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118" y="101733"/>
            <a:ext cx="8229600" cy="1143000"/>
          </a:xfrm>
        </p:spPr>
        <p:txBody>
          <a:bodyPr/>
          <a:lstStyle/>
          <a:p>
            <a:r>
              <a:rPr lang="en-US" dirty="0" smtClean="0"/>
              <a:t>Even Harder Problems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5985" y="1076255"/>
            <a:ext cx="7968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RecolorSwap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coloring)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(coloring);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 = 0; v 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nVertices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v++)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(coloring[v] == k)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nbdColorCount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ColorCount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(v, k, coloring);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List&lt;Edge&gt; edges1 = vertices[v].Edges;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(Edge e1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edges1)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w = e1.Head;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nbdColorCount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[coloring[w]] == 1)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RecolorSwap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(v, w, k, coloring))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coloring;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7465" y="5928761"/>
            <a:ext cx="5173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Is this code correct?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747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program P that does not take any inputs,  does P eventually exit?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5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Impossibility of solving the Halting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Halt(P) returns true if P halts, and false otherwise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 the program 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Halt(G)?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4530" y="2745945"/>
            <a:ext cx="288401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 G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if (Halt(G)){</a:t>
            </a:r>
          </a:p>
          <a:p>
            <a:r>
              <a:rPr lang="en-US" sz="2400" dirty="0" smtClean="0"/>
              <a:t>         while (true) 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else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exit();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1732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Undecidable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Halting Problem is undecidable</a:t>
            </a:r>
          </a:p>
          <a:p>
            <a:r>
              <a:rPr lang="en-US" dirty="0" smtClean="0"/>
              <a:t>Impossible problems are hard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0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that problem X is NP-Complete</a:t>
            </a:r>
          </a:p>
          <a:p>
            <a:pPr lvl="1"/>
            <a:r>
              <a:rPr lang="en-US" dirty="0" smtClean="0"/>
              <a:t>Show that X is in NP (usually easy)</a:t>
            </a:r>
          </a:p>
          <a:p>
            <a:pPr lvl="1"/>
            <a:r>
              <a:rPr lang="en-US" dirty="0" smtClean="0"/>
              <a:t>Pick a known NP complete problem Y</a:t>
            </a:r>
          </a:p>
          <a:p>
            <a:pPr lvl="1"/>
            <a:r>
              <a:rPr lang="en-US" dirty="0" smtClean="0"/>
              <a:t>Show Y &lt;</a:t>
            </a:r>
            <a:r>
              <a:rPr lang="en-US" baseline="-25000" dirty="0" smtClean="0"/>
              <a:t>P</a:t>
            </a:r>
            <a:r>
              <a:rPr lang="en-US" dirty="0" smtClean="0"/>
              <a:t> X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Reducibility Among Combinatorial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64965" y="699280"/>
            <a:ext cx="5260354" cy="738041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0110" cy="162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82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</a:p>
          <a:p>
            <a:r>
              <a:rPr lang="en-US" dirty="0" smtClean="0"/>
              <a:t>Exact solution via Branch and Bound</a:t>
            </a:r>
          </a:p>
          <a:p>
            <a:r>
              <a:rPr lang="en-US" dirty="0" smtClean="0"/>
              <a:t>Local Search</a:t>
            </a:r>
            <a:endParaRPr lang="en-US" dirty="0"/>
          </a:p>
        </p:txBody>
      </p:sp>
      <p:pic>
        <p:nvPicPr>
          <p:cNvPr id="4" name="Picture 4" descr="http://inf421.files.wordpress.com/2011/10/gj3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" b="13608"/>
          <a:stretch/>
        </p:blipFill>
        <p:spPr bwMode="auto">
          <a:xfrm>
            <a:off x="1915675" y="3353105"/>
            <a:ext cx="5160860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885" y="6235016"/>
            <a:ext cx="8272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can’t find an efficient algorithm, but neither can all these famous people.</a:t>
            </a:r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70" y="1621388"/>
            <a:ext cx="4038600" cy="4525963"/>
          </a:xfrm>
        </p:spPr>
        <p:txBody>
          <a:bodyPr/>
          <a:lstStyle/>
          <a:p>
            <a:r>
              <a:rPr lang="en-US" dirty="0" smtClean="0"/>
              <a:t>Unit execution tasks</a:t>
            </a:r>
          </a:p>
          <a:p>
            <a:r>
              <a:rPr lang="en-US" dirty="0" smtClean="0"/>
              <a:t>Precedence graph</a:t>
            </a:r>
          </a:p>
          <a:p>
            <a:r>
              <a:rPr lang="en-US" dirty="0" smtClean="0"/>
              <a:t>K-Processors</a:t>
            </a:r>
          </a:p>
          <a:p>
            <a:endParaRPr lang="en-US" dirty="0"/>
          </a:p>
          <a:p>
            <a:r>
              <a:rPr lang="en-US" dirty="0" smtClean="0"/>
              <a:t>Polynomial time for k=2</a:t>
            </a:r>
          </a:p>
          <a:p>
            <a:r>
              <a:rPr lang="en-US" dirty="0" smtClean="0"/>
              <a:t>Open for k = constant</a:t>
            </a:r>
          </a:p>
          <a:p>
            <a:r>
              <a:rPr lang="en-US" dirty="0" smtClean="0"/>
              <a:t>NP-complete is k is part of the problem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99685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274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169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274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5601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274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1496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274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4885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5959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7033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885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1758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042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2149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5" idx="5"/>
            <a:endCxn id="9" idx="1"/>
          </p:cNvCxnSpPr>
          <p:nvPr/>
        </p:nvCxnSpPr>
        <p:spPr>
          <a:xfrm>
            <a:off x="4994026" y="2257231"/>
            <a:ext cx="522058" cy="59795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96582" y="2290575"/>
            <a:ext cx="0" cy="53126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710425" y="2257230"/>
            <a:ext cx="531265" cy="56461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</p:cNvCxnSpPr>
          <p:nvPr/>
        </p:nvCxnSpPr>
        <p:spPr>
          <a:xfrm flipH="1">
            <a:off x="5596582" y="3049525"/>
            <a:ext cx="1" cy="64804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5596582" y="3884370"/>
            <a:ext cx="1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7"/>
          </p:cNvCxnSpPr>
          <p:nvPr/>
        </p:nvCxnSpPr>
        <p:spPr>
          <a:xfrm flipH="1">
            <a:off x="7043191" y="3050921"/>
            <a:ext cx="470640" cy="63910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>
            <a:off x="7644079" y="3049525"/>
            <a:ext cx="604225" cy="6405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9" idx="0"/>
          </p:cNvCxnSpPr>
          <p:nvPr/>
        </p:nvCxnSpPr>
        <p:spPr>
          <a:xfrm flipH="1">
            <a:off x="6431428" y="3843506"/>
            <a:ext cx="492020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5" idx="0"/>
          </p:cNvCxnSpPr>
          <p:nvPr/>
        </p:nvCxnSpPr>
        <p:spPr>
          <a:xfrm flipH="1">
            <a:off x="6962693" y="3884370"/>
            <a:ext cx="15653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0"/>
          </p:cNvCxnSpPr>
          <p:nvPr/>
        </p:nvCxnSpPr>
        <p:spPr>
          <a:xfrm>
            <a:off x="7043192" y="3843506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371161" y="3843505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1" idx="0"/>
          </p:cNvCxnSpPr>
          <p:nvPr/>
        </p:nvCxnSpPr>
        <p:spPr>
          <a:xfrm>
            <a:off x="8295459" y="3843504"/>
            <a:ext cx="33344" cy="72392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</p:cNvCxnSpPr>
          <p:nvPr/>
        </p:nvCxnSpPr>
        <p:spPr>
          <a:xfrm flipH="1">
            <a:off x="7884605" y="3851026"/>
            <a:ext cx="363699" cy="73307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level first is 2-Optimal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Choose k items on the highest level</a:t>
            </a:r>
          </a:p>
          <a:p>
            <a:pPr marL="0" indent="0">
              <a:buNone/>
            </a:pPr>
            <a:r>
              <a:rPr lang="en-US" dirty="0" smtClean="0"/>
              <a:t>Claim: number of rounds is at least twice the optimal.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5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TSP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9325"/>
          </a:xfrm>
        </p:spPr>
        <p:txBody>
          <a:bodyPr/>
          <a:lstStyle/>
          <a:p>
            <a:r>
              <a:rPr lang="en-US" dirty="0" smtClean="0"/>
              <a:t>Undirected graph satisfying triangle inequality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348235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540227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418978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449966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340082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472226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528842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32772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5"/>
            <a:endCxn id="9" idx="1"/>
          </p:cNvCxnSpPr>
          <p:nvPr/>
        </p:nvCxnSpPr>
        <p:spPr>
          <a:xfrm>
            <a:off x="1471393" y="3676698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7" idx="0"/>
          </p:cNvCxnSpPr>
          <p:nvPr/>
        </p:nvCxnSpPr>
        <p:spPr>
          <a:xfrm flipH="1">
            <a:off x="1001981" y="3676698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12" idx="2"/>
          </p:cNvCxnSpPr>
          <p:nvPr/>
        </p:nvCxnSpPr>
        <p:spPr>
          <a:xfrm flipV="1">
            <a:off x="1504737" y="3391053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8" idx="2"/>
          </p:cNvCxnSpPr>
          <p:nvPr/>
        </p:nvCxnSpPr>
        <p:spPr>
          <a:xfrm>
            <a:off x="2448866" y="3391053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  <a:endCxn id="6" idx="1"/>
          </p:cNvCxnSpPr>
          <p:nvPr/>
        </p:nvCxnSpPr>
        <p:spPr>
          <a:xfrm>
            <a:off x="2335024" y="3504895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6" idx="7"/>
          </p:cNvCxnSpPr>
          <p:nvPr/>
        </p:nvCxnSpPr>
        <p:spPr>
          <a:xfrm flipH="1">
            <a:off x="2866012" y="3628513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6" idx="3"/>
          </p:cNvCxnSpPr>
          <p:nvPr/>
        </p:nvCxnSpPr>
        <p:spPr>
          <a:xfrm flipV="1">
            <a:off x="1958322" y="4384121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9" idx="2"/>
          </p:cNvCxnSpPr>
          <p:nvPr/>
        </p:nvCxnSpPr>
        <p:spPr>
          <a:xfrm>
            <a:off x="1082479" y="4694008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4"/>
            <a:endCxn id="5" idx="0"/>
          </p:cNvCxnSpPr>
          <p:nvPr/>
        </p:nvCxnSpPr>
        <p:spPr>
          <a:xfrm flipH="1">
            <a:off x="891093" y="4727352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7"/>
            <a:endCxn id="9" idx="2"/>
          </p:cNvCxnSpPr>
          <p:nvPr/>
        </p:nvCxnSpPr>
        <p:spPr>
          <a:xfrm flipV="1">
            <a:off x="971591" y="4836108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0" idx="0"/>
          </p:cNvCxnSpPr>
          <p:nvPr/>
        </p:nvCxnSpPr>
        <p:spPr>
          <a:xfrm flipH="1">
            <a:off x="2562709" y="4417465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11" idx="0"/>
          </p:cNvCxnSpPr>
          <p:nvPr/>
        </p:nvCxnSpPr>
        <p:spPr>
          <a:xfrm>
            <a:off x="3999834" y="3628513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5"/>
            <a:endCxn id="11" idx="1"/>
          </p:cNvCxnSpPr>
          <p:nvPr/>
        </p:nvCxnSpPr>
        <p:spPr>
          <a:xfrm>
            <a:off x="2866012" y="4384121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6"/>
            <a:endCxn id="11" idx="2"/>
          </p:cNvCxnSpPr>
          <p:nvPr/>
        </p:nvCxnSpPr>
        <p:spPr>
          <a:xfrm flipV="1">
            <a:off x="2676551" y="5402270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5"/>
            <a:endCxn id="10" idx="1"/>
          </p:cNvCxnSpPr>
          <p:nvPr/>
        </p:nvCxnSpPr>
        <p:spPr>
          <a:xfrm>
            <a:off x="1958322" y="4916606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5"/>
            <a:endCxn id="10" idx="2"/>
          </p:cNvCxnSpPr>
          <p:nvPr/>
        </p:nvCxnSpPr>
        <p:spPr>
          <a:xfrm>
            <a:off x="971591" y="5596611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310" y="31663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99833" y="42364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132031" y="37100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27322" y="45780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64229" y="36821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34359" y="32217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86342" y="4006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8223" y="38203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3500" y="49166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229" y="56852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127812" y="48955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71941" y="49906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80954" y="46836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81271" y="5629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150386" y="4309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256703" y="44584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79160" y="2670050"/>
            <a:ext cx="3718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Find MST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additional edges so that all vertices have even degree</a:t>
            </a:r>
          </a:p>
          <a:p>
            <a:pPr marL="342900" indent="-342900">
              <a:buAutoNum type="arabicPeriod"/>
            </a:pPr>
            <a:r>
              <a:rPr lang="en-US" dirty="0" smtClean="0"/>
              <a:t>Build Eulerian Tour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0950" y="4166519"/>
            <a:ext cx="273222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3/2 Approximation</a:t>
            </a:r>
            <a:endParaRPr lang="en-US" sz="24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3/10/2023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176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10639</TotalTime>
  <Words>1070</Words>
  <Application>Microsoft Office PowerPoint</Application>
  <PresentationFormat>On-screen Show (4:3)</PresentationFormat>
  <Paragraphs>315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Symbol</vt:lpstr>
      <vt:lpstr>Times New Roman</vt:lpstr>
      <vt:lpstr>1_Default Design</vt:lpstr>
      <vt:lpstr>CSE 417 Algorithms and Complexity</vt:lpstr>
      <vt:lpstr>Announcements</vt:lpstr>
      <vt:lpstr>NP-Completeness Proofs</vt:lpstr>
      <vt:lpstr>Reducibility Among Combinatorial Problems</vt:lpstr>
      <vt:lpstr>Populating the NP-Completeness Universe</vt:lpstr>
      <vt:lpstr>Coping with NP-Completeness</vt:lpstr>
      <vt:lpstr>Multiprocessor Scheduling</vt:lpstr>
      <vt:lpstr>Highest level first is 2-Optimal</vt:lpstr>
      <vt:lpstr>Christofides TSP Algorithm</vt:lpstr>
      <vt:lpstr>Christofides Algorithm</vt:lpstr>
      <vt:lpstr>Branch and Bound</vt:lpstr>
      <vt:lpstr>Branch and Bound for TSP</vt:lpstr>
      <vt:lpstr>Local Optimization</vt:lpstr>
      <vt:lpstr>What we don’t know</vt:lpstr>
      <vt:lpstr>If P  NP, is there anything in between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  <vt:lpstr>N X N Chess</vt:lpstr>
      <vt:lpstr>Even Harder Problems</vt:lpstr>
      <vt:lpstr>Halting Problem</vt:lpstr>
      <vt:lpstr>Impossibility of solving the Halting Problem</vt:lpstr>
      <vt:lpstr>Undecidable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136</cp:revision>
  <dcterms:created xsi:type="dcterms:W3CDTF">1601-01-01T00:00:00Z</dcterms:created>
  <dcterms:modified xsi:type="dcterms:W3CDTF">2023-03-09T21:50:48Z</dcterms:modified>
</cp:coreProperties>
</file>