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2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3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2"/>
  </p:notesMasterIdLst>
  <p:handoutMasterIdLst>
    <p:handoutMasterId r:id="rId23"/>
  </p:handoutMasterIdLst>
  <p:sldIdLst>
    <p:sldId id="256" r:id="rId2"/>
    <p:sldId id="445" r:id="rId3"/>
    <p:sldId id="565" r:id="rId4"/>
    <p:sldId id="563" r:id="rId5"/>
    <p:sldId id="564" r:id="rId6"/>
    <p:sldId id="566" r:id="rId7"/>
    <p:sldId id="567" r:id="rId8"/>
    <p:sldId id="581" r:id="rId9"/>
    <p:sldId id="568" r:id="rId10"/>
    <p:sldId id="569" r:id="rId11"/>
    <p:sldId id="570" r:id="rId12"/>
    <p:sldId id="571" r:id="rId13"/>
    <p:sldId id="572" r:id="rId14"/>
    <p:sldId id="573" r:id="rId15"/>
    <p:sldId id="574" r:id="rId16"/>
    <p:sldId id="575" r:id="rId17"/>
    <p:sldId id="577" r:id="rId18"/>
    <p:sldId id="578" r:id="rId19"/>
    <p:sldId id="579" r:id="rId20"/>
    <p:sldId id="580" r:id="rId21"/>
  </p:sldIdLst>
  <p:sldSz cx="9144000" cy="6858000" type="screen4x3"/>
  <p:notesSz cx="7315200" cy="9601200"/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FF66"/>
    <a:srgbClr val="0000FF"/>
    <a:srgbClr val="FF0000"/>
    <a:srgbClr val="FF0066"/>
    <a:srgbClr val="CC9900"/>
    <a:srgbClr val="FFFF99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CA6354-4166-4290-A9B7-E69EA2EBED7D}" v="1" dt="2019-11-21T06:19:47.4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3" autoAdjust="0"/>
    <p:restoredTop sz="94660"/>
  </p:normalViewPr>
  <p:slideViewPr>
    <p:cSldViewPr>
      <p:cViewPr varScale="1">
        <p:scale>
          <a:sx n="106" d="100"/>
          <a:sy n="106" d="100"/>
        </p:scale>
        <p:origin x="92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3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52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6ECA6354-4166-4290-A9B7-E69EA2EBED7D}"/>
    <pc:docChg chg="modSld">
      <pc:chgData name="Richard Anderson" userId="4654cc452026b74c" providerId="LiveId" clId="{6ECA6354-4166-4290-A9B7-E69EA2EBED7D}" dt="2019-11-21T06:17:48.687" v="20" actId="20577"/>
      <pc:docMkLst>
        <pc:docMk/>
      </pc:docMkLst>
      <pc:sldChg chg="modSp">
        <pc:chgData name="Richard Anderson" userId="4654cc452026b74c" providerId="LiveId" clId="{6ECA6354-4166-4290-A9B7-E69EA2EBED7D}" dt="2019-11-21T06:17:48.687" v="20" actId="20577"/>
        <pc:sldMkLst>
          <pc:docMk/>
          <pc:sldMk cId="0" sldId="256"/>
        </pc:sldMkLst>
        <pc:spChg chg="mod">
          <ac:chgData name="Richard Anderson" userId="4654cc452026b74c" providerId="LiveId" clId="{6ECA6354-4166-4290-A9B7-E69EA2EBED7D}" dt="2019-11-21T06:17:48.687" v="20" actId="20577"/>
          <ac:spMkLst>
            <pc:docMk/>
            <pc:sldMk cId="0" sldId="256"/>
            <ac:spMk id="2051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3B73537A-BE46-4875-816D-7E3C979B8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61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5B2ED40-FBB4-4059-8729-C340CDE56775}" type="datetimeFigureOut">
              <a:rPr lang="en-US"/>
              <a:pPr>
                <a:defRPr/>
              </a:pPr>
              <a:t>3/8/2023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7820811-B9BD-4E85-A266-696F0EC7A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898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569B5BF-8E34-4D4F-9BE2-13749A477966}" type="slidenum">
              <a:rPr lang="en-US" sz="1200" smtClean="0"/>
              <a:pPr eaLnBrk="1" hangingPunct="1"/>
              <a:t>3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309581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36B5831-C83B-4172-A53A-B481BB1401DC}" type="slidenum">
              <a:rPr lang="en-US" sz="1200" smtClean="0"/>
              <a:pPr eaLnBrk="1" hangingPunct="1"/>
              <a:t>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347432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A60BB59-92F0-4EDF-9225-43871F7DB004}" type="slidenum">
              <a:rPr lang="en-US" sz="1200" smtClean="0">
                <a:solidFill>
                  <a:srgbClr val="000000"/>
                </a:solidFill>
              </a:rPr>
              <a:pPr eaLnBrk="1" hangingPunct="1"/>
              <a:t>6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Any logical formula can be expressed in CNF.</a:t>
            </a:r>
          </a:p>
          <a:p>
            <a:endParaRPr lang="en-US" smtClean="0"/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5063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3/8/2023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D86B5-AD6F-4711-995B-7084C1EF1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3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3/8/2023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66F18-5A31-4D7E-8C0F-12CD844CF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44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3/8/2023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F152-5B35-4E4A-B6C8-EC436DF50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4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3/8/2023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2D15E-EDBE-4100-ACA1-325B941D4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9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3/8/2023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533E3-04A8-47E4-B182-1D1DD8170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9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3/8/2023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29630-65E6-4824-A284-DCE508D38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55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3/8/2023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B76A6-694C-4A13-B688-4D1236E0A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5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3/8/2023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017CC-BEDF-43D7-9C9C-DF9AA144C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8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3/8/2023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9607D-C91A-439A-A81D-F6D7AB29D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9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3/8/2023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3FBE9-DD93-47EA-ADA5-CBC882E56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7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3/8/2023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DAC93-641E-4315-B17F-E052EF466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 smtClean="0"/>
              <a:t>3/8/2023</a:t>
            </a: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6866F86-0F09-45A1-9712-295893CE9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66.xml"/><Relationship Id="rId13" Type="http://schemas.openxmlformats.org/officeDocument/2006/relationships/tags" Target="../tags/tag71.xml"/><Relationship Id="rId18" Type="http://schemas.openxmlformats.org/officeDocument/2006/relationships/tags" Target="../tags/tag76.xml"/><Relationship Id="rId3" Type="http://schemas.openxmlformats.org/officeDocument/2006/relationships/tags" Target="../tags/tag61.xml"/><Relationship Id="rId21" Type="http://schemas.openxmlformats.org/officeDocument/2006/relationships/tags" Target="../tags/tag79.xml"/><Relationship Id="rId7" Type="http://schemas.openxmlformats.org/officeDocument/2006/relationships/tags" Target="../tags/tag65.xml"/><Relationship Id="rId12" Type="http://schemas.openxmlformats.org/officeDocument/2006/relationships/tags" Target="../tags/tag70.xml"/><Relationship Id="rId17" Type="http://schemas.openxmlformats.org/officeDocument/2006/relationships/tags" Target="../tags/tag75.xml"/><Relationship Id="rId25" Type="http://schemas.openxmlformats.org/officeDocument/2006/relationships/slideLayout" Target="../slideLayouts/slideLayout4.xml"/><Relationship Id="rId2" Type="http://schemas.openxmlformats.org/officeDocument/2006/relationships/tags" Target="../tags/tag60.xml"/><Relationship Id="rId16" Type="http://schemas.openxmlformats.org/officeDocument/2006/relationships/tags" Target="../tags/tag74.xml"/><Relationship Id="rId20" Type="http://schemas.openxmlformats.org/officeDocument/2006/relationships/tags" Target="../tags/tag78.xml"/><Relationship Id="rId1" Type="http://schemas.openxmlformats.org/officeDocument/2006/relationships/tags" Target="../tags/tag59.xml"/><Relationship Id="rId6" Type="http://schemas.openxmlformats.org/officeDocument/2006/relationships/tags" Target="../tags/tag64.xml"/><Relationship Id="rId11" Type="http://schemas.openxmlformats.org/officeDocument/2006/relationships/tags" Target="../tags/tag69.xml"/><Relationship Id="rId24" Type="http://schemas.openxmlformats.org/officeDocument/2006/relationships/tags" Target="../tags/tag82.xml"/><Relationship Id="rId5" Type="http://schemas.openxmlformats.org/officeDocument/2006/relationships/tags" Target="../tags/tag63.xml"/><Relationship Id="rId15" Type="http://schemas.openxmlformats.org/officeDocument/2006/relationships/tags" Target="../tags/tag73.xml"/><Relationship Id="rId23" Type="http://schemas.openxmlformats.org/officeDocument/2006/relationships/tags" Target="../tags/tag81.xml"/><Relationship Id="rId10" Type="http://schemas.openxmlformats.org/officeDocument/2006/relationships/tags" Target="../tags/tag68.xml"/><Relationship Id="rId19" Type="http://schemas.openxmlformats.org/officeDocument/2006/relationships/tags" Target="../tags/tag77.xml"/><Relationship Id="rId4" Type="http://schemas.openxmlformats.org/officeDocument/2006/relationships/tags" Target="../tags/tag62.xml"/><Relationship Id="rId9" Type="http://schemas.openxmlformats.org/officeDocument/2006/relationships/tags" Target="../tags/tag67.xml"/><Relationship Id="rId14" Type="http://schemas.openxmlformats.org/officeDocument/2006/relationships/tags" Target="../tags/tag72.xml"/><Relationship Id="rId22" Type="http://schemas.openxmlformats.org/officeDocument/2006/relationships/tags" Target="../tags/tag8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4.xml"/><Relationship Id="rId1" Type="http://schemas.openxmlformats.org/officeDocument/2006/relationships/tags" Target="../tags/tag8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tags" Target="../tags/tag87.xml"/><Relationship Id="rId7" Type="http://schemas.openxmlformats.org/officeDocument/2006/relationships/hyperlink" Target="http://www.google.com/url?sa=i&amp;rct=j&amp;q=&amp;esrc=s&amp;frm=1&amp;source=images&amp;cd=&amp;cad=rja&amp;docid=XU9flIOrWmTaFM&amp;tbnid=W8hogqFNBI2XiM:&amp;ved=0CAUQjRw&amp;url=http://quashieart.blogspot.com/2010/05/on-beyond-zebra.html&amp;ei=EoE6UaLMHInIyAGKwoCQDw&amp;bvm=bv.43287494,d.aWc&amp;psig=AFQjCNGmkUZqRw9FnONlRkfysCIwmuKeTw&amp;ust=1362874997471973" TargetMode="Externa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89.xml"/><Relationship Id="rId4" Type="http://schemas.openxmlformats.org/officeDocument/2006/relationships/tags" Target="../tags/tag8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10" Type="http://schemas.openxmlformats.org/officeDocument/2006/relationships/notesSlide" Target="../notesSlides/notesSlide2.xml"/><Relationship Id="rId4" Type="http://schemas.openxmlformats.org/officeDocument/2006/relationships/tags" Target="../tags/tag8.xml"/><Relationship Id="rId9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Relationship Id="rId9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33.xml"/><Relationship Id="rId18" Type="http://schemas.openxmlformats.org/officeDocument/2006/relationships/tags" Target="../tags/tag38.xml"/><Relationship Id="rId26" Type="http://schemas.openxmlformats.org/officeDocument/2006/relationships/tags" Target="../tags/tag46.xml"/><Relationship Id="rId39" Type="http://schemas.openxmlformats.org/officeDocument/2006/relationships/slideLayout" Target="../slideLayouts/slideLayout6.xml"/><Relationship Id="rId21" Type="http://schemas.openxmlformats.org/officeDocument/2006/relationships/tags" Target="../tags/tag41.xml"/><Relationship Id="rId34" Type="http://schemas.openxmlformats.org/officeDocument/2006/relationships/tags" Target="../tags/tag54.xml"/><Relationship Id="rId7" Type="http://schemas.openxmlformats.org/officeDocument/2006/relationships/tags" Target="../tags/tag27.xml"/><Relationship Id="rId12" Type="http://schemas.openxmlformats.org/officeDocument/2006/relationships/tags" Target="../tags/tag32.xml"/><Relationship Id="rId17" Type="http://schemas.openxmlformats.org/officeDocument/2006/relationships/tags" Target="../tags/tag37.xml"/><Relationship Id="rId25" Type="http://schemas.openxmlformats.org/officeDocument/2006/relationships/tags" Target="../tags/tag45.xml"/><Relationship Id="rId33" Type="http://schemas.openxmlformats.org/officeDocument/2006/relationships/tags" Target="../tags/tag53.xml"/><Relationship Id="rId38" Type="http://schemas.openxmlformats.org/officeDocument/2006/relationships/tags" Target="../tags/tag58.xml"/><Relationship Id="rId2" Type="http://schemas.openxmlformats.org/officeDocument/2006/relationships/tags" Target="../tags/tag22.xml"/><Relationship Id="rId16" Type="http://schemas.openxmlformats.org/officeDocument/2006/relationships/tags" Target="../tags/tag36.xml"/><Relationship Id="rId20" Type="http://schemas.openxmlformats.org/officeDocument/2006/relationships/tags" Target="../tags/tag40.xml"/><Relationship Id="rId29" Type="http://schemas.openxmlformats.org/officeDocument/2006/relationships/tags" Target="../tags/tag49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11" Type="http://schemas.openxmlformats.org/officeDocument/2006/relationships/tags" Target="../tags/tag31.xml"/><Relationship Id="rId24" Type="http://schemas.openxmlformats.org/officeDocument/2006/relationships/tags" Target="../tags/tag44.xml"/><Relationship Id="rId32" Type="http://schemas.openxmlformats.org/officeDocument/2006/relationships/tags" Target="../tags/tag52.xml"/><Relationship Id="rId37" Type="http://schemas.openxmlformats.org/officeDocument/2006/relationships/tags" Target="../tags/tag57.xml"/><Relationship Id="rId5" Type="http://schemas.openxmlformats.org/officeDocument/2006/relationships/tags" Target="../tags/tag25.xml"/><Relationship Id="rId15" Type="http://schemas.openxmlformats.org/officeDocument/2006/relationships/tags" Target="../tags/tag35.xml"/><Relationship Id="rId23" Type="http://schemas.openxmlformats.org/officeDocument/2006/relationships/tags" Target="../tags/tag43.xml"/><Relationship Id="rId28" Type="http://schemas.openxmlformats.org/officeDocument/2006/relationships/tags" Target="../tags/tag48.xml"/><Relationship Id="rId36" Type="http://schemas.openxmlformats.org/officeDocument/2006/relationships/tags" Target="../tags/tag56.xml"/><Relationship Id="rId10" Type="http://schemas.openxmlformats.org/officeDocument/2006/relationships/tags" Target="../tags/tag30.xml"/><Relationship Id="rId19" Type="http://schemas.openxmlformats.org/officeDocument/2006/relationships/tags" Target="../tags/tag39.xml"/><Relationship Id="rId31" Type="http://schemas.openxmlformats.org/officeDocument/2006/relationships/tags" Target="../tags/tag51.xml"/><Relationship Id="rId4" Type="http://schemas.openxmlformats.org/officeDocument/2006/relationships/tags" Target="../tags/tag24.xml"/><Relationship Id="rId9" Type="http://schemas.openxmlformats.org/officeDocument/2006/relationships/tags" Target="../tags/tag29.xml"/><Relationship Id="rId14" Type="http://schemas.openxmlformats.org/officeDocument/2006/relationships/tags" Target="../tags/tag34.xml"/><Relationship Id="rId22" Type="http://schemas.openxmlformats.org/officeDocument/2006/relationships/tags" Target="../tags/tag42.xml"/><Relationship Id="rId27" Type="http://schemas.openxmlformats.org/officeDocument/2006/relationships/tags" Target="../tags/tag47.xml"/><Relationship Id="rId30" Type="http://schemas.openxmlformats.org/officeDocument/2006/relationships/tags" Target="../tags/tag50.xml"/><Relationship Id="rId35" Type="http://schemas.openxmlformats.org/officeDocument/2006/relationships/tags" Target="../tags/tag55.xml"/><Relationship Id="rId8" Type="http://schemas.openxmlformats.org/officeDocument/2006/relationships/tags" Target="../tags/tag28.xml"/><Relationship Id="rId3" Type="http://schemas.openxmlformats.org/officeDocument/2006/relationships/tags" Target="../tags/tag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</a:t>
            </a:r>
            <a:r>
              <a:rPr lang="en-US" altLang="en-US" dirty="0" smtClean="0"/>
              <a:t>417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smtClean="0"/>
              <a:t>Algorithms and Complexity</a:t>
            </a:r>
            <a:endParaRPr lang="en-US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Winter 2023</a:t>
            </a:r>
            <a:endParaRPr lang="en-US" altLang="en-US" dirty="0"/>
          </a:p>
          <a:p>
            <a:pPr eaLnBrk="1" hangingPunct="1"/>
            <a:r>
              <a:rPr lang="en-US" altLang="en-US" dirty="0"/>
              <a:t>Lecture </a:t>
            </a:r>
            <a:r>
              <a:rPr lang="en-US" altLang="en-US" dirty="0" smtClean="0"/>
              <a:t>25</a:t>
            </a:r>
            <a:endParaRPr lang="en-US" altLang="en-US" dirty="0"/>
          </a:p>
          <a:p>
            <a:pPr eaLnBrk="1" hangingPunct="1"/>
            <a:r>
              <a:rPr lang="en-US" altLang="en-US" dirty="0" smtClean="0"/>
              <a:t>NP-Completeness, Part III</a:t>
            </a:r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3/8/2023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7D86B5-AD6F-4711-995B-7084C1EF137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3-SAT &lt;</a:t>
            </a:r>
            <a:r>
              <a:rPr lang="en-US" baseline="-25000" dirty="0"/>
              <a:t>P</a:t>
            </a:r>
            <a:r>
              <a:rPr lang="en-US" dirty="0"/>
              <a:t> 3DM</a:t>
            </a:r>
          </a:p>
        </p:txBody>
      </p:sp>
      <p:sp>
        <p:nvSpPr>
          <p:cNvPr id="4" name="Oval 3"/>
          <p:cNvSpPr/>
          <p:nvPr/>
        </p:nvSpPr>
        <p:spPr>
          <a:xfrm>
            <a:off x="1411120" y="2038345"/>
            <a:ext cx="227685" cy="227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73650" y="2059916"/>
            <a:ext cx="227685" cy="227685"/>
          </a:xfrm>
          <a:prstGeom prst="ellipse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76275" y="373258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018280" y="373258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773253" y="3808475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315468" y="3808475"/>
            <a:ext cx="320922" cy="338554"/>
            <a:chOff x="6089900" y="2518260"/>
            <a:chExt cx="320922" cy="338554"/>
          </a:xfrm>
        </p:grpSpPr>
        <p:sp>
          <p:nvSpPr>
            <p:cNvPr id="12" name="TextBox 11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Oval 13"/>
          <p:cNvSpPr/>
          <p:nvPr/>
        </p:nvSpPr>
        <p:spPr>
          <a:xfrm>
            <a:off x="3553522" y="373258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308495" y="3808475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20" name="Freeform 19"/>
          <p:cNvSpPr/>
          <p:nvPr/>
        </p:nvSpPr>
        <p:spPr>
          <a:xfrm>
            <a:off x="245985" y="1793628"/>
            <a:ext cx="2907853" cy="2484545"/>
          </a:xfrm>
          <a:custGeom>
            <a:avLst/>
            <a:gdLst>
              <a:gd name="connsiteX0" fmla="*/ 1094962 w 2907853"/>
              <a:gd name="connsiteY0" fmla="*/ 119839 h 2484545"/>
              <a:gd name="connsiteX1" fmla="*/ 2458095 w 2907853"/>
              <a:gd name="connsiteY1" fmla="*/ 128305 h 2484545"/>
              <a:gd name="connsiteX2" fmla="*/ 2762895 w 2907853"/>
              <a:gd name="connsiteY2" fmla="*/ 619372 h 2484545"/>
              <a:gd name="connsiteX3" fmla="*/ 307562 w 2907853"/>
              <a:gd name="connsiteY3" fmla="*/ 2465105 h 2484545"/>
              <a:gd name="connsiteX4" fmla="*/ 121295 w 2907853"/>
              <a:gd name="connsiteY4" fmla="*/ 1499905 h 2484545"/>
              <a:gd name="connsiteX5" fmla="*/ 1094962 w 2907853"/>
              <a:gd name="connsiteY5" fmla="*/ 119839 h 2484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7853" h="2484545">
                <a:moveTo>
                  <a:pt x="1094962" y="119839"/>
                </a:moveTo>
                <a:cubicBezTo>
                  <a:pt x="1484429" y="-108761"/>
                  <a:pt x="2180106" y="45049"/>
                  <a:pt x="2458095" y="128305"/>
                </a:cubicBezTo>
                <a:cubicBezTo>
                  <a:pt x="2736084" y="211561"/>
                  <a:pt x="3121317" y="229905"/>
                  <a:pt x="2762895" y="619372"/>
                </a:cubicBezTo>
                <a:cubicBezTo>
                  <a:pt x="2404473" y="1008839"/>
                  <a:pt x="747829" y="2318350"/>
                  <a:pt x="307562" y="2465105"/>
                </a:cubicBezTo>
                <a:cubicBezTo>
                  <a:pt x="-132705" y="2611860"/>
                  <a:pt x="-8527" y="1892194"/>
                  <a:pt x="121295" y="1499905"/>
                </a:cubicBezTo>
                <a:cubicBezTo>
                  <a:pt x="251117" y="1107616"/>
                  <a:pt x="705495" y="348439"/>
                  <a:pt x="1094962" y="119839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282637" y="1877914"/>
            <a:ext cx="2786679" cy="2221928"/>
          </a:xfrm>
          <a:custGeom>
            <a:avLst/>
            <a:gdLst>
              <a:gd name="connsiteX0" fmla="*/ 2589843 w 2786679"/>
              <a:gd name="connsiteY0" fmla="*/ 2194553 h 2221928"/>
              <a:gd name="connsiteX1" fmla="*/ 2716843 w 2786679"/>
              <a:gd name="connsiteY1" fmla="*/ 1669619 h 2221928"/>
              <a:gd name="connsiteX2" fmla="*/ 1607710 w 2786679"/>
              <a:gd name="connsiteY2" fmla="*/ 196419 h 2221928"/>
              <a:gd name="connsiteX3" fmla="*/ 15976 w 2786679"/>
              <a:gd name="connsiteY3" fmla="*/ 128686 h 2221928"/>
              <a:gd name="connsiteX4" fmla="*/ 854176 w 2786679"/>
              <a:gd name="connsiteY4" fmla="*/ 1246286 h 2221928"/>
              <a:gd name="connsiteX5" fmla="*/ 1920976 w 2786679"/>
              <a:gd name="connsiteY5" fmla="*/ 2050619 h 2221928"/>
              <a:gd name="connsiteX6" fmla="*/ 2589843 w 2786679"/>
              <a:gd name="connsiteY6" fmla="*/ 2194553 h 2221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6679" h="2221928">
                <a:moveTo>
                  <a:pt x="2589843" y="2194553"/>
                </a:moveTo>
                <a:cubicBezTo>
                  <a:pt x="2722487" y="2131053"/>
                  <a:pt x="2880532" y="2002641"/>
                  <a:pt x="2716843" y="1669619"/>
                </a:cubicBezTo>
                <a:cubicBezTo>
                  <a:pt x="2553154" y="1336597"/>
                  <a:pt x="2057855" y="453241"/>
                  <a:pt x="1607710" y="196419"/>
                </a:cubicBezTo>
                <a:cubicBezTo>
                  <a:pt x="1157565" y="-60403"/>
                  <a:pt x="141565" y="-46292"/>
                  <a:pt x="15976" y="128686"/>
                </a:cubicBezTo>
                <a:cubicBezTo>
                  <a:pt x="-109613" y="303664"/>
                  <a:pt x="536676" y="925964"/>
                  <a:pt x="854176" y="1246286"/>
                </a:cubicBezTo>
                <a:cubicBezTo>
                  <a:pt x="1171676" y="1566608"/>
                  <a:pt x="1630287" y="1889752"/>
                  <a:pt x="1920976" y="2050619"/>
                </a:cubicBezTo>
                <a:cubicBezTo>
                  <a:pt x="2211665" y="2211486"/>
                  <a:pt x="2457199" y="2258053"/>
                  <a:pt x="2589843" y="2194553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192937" y="1752200"/>
            <a:ext cx="1747627" cy="2541398"/>
          </a:xfrm>
          <a:custGeom>
            <a:avLst/>
            <a:gdLst>
              <a:gd name="connsiteX0" fmla="*/ 969276 w 1747627"/>
              <a:gd name="connsiteY0" fmla="*/ 2472667 h 2541398"/>
              <a:gd name="connsiteX1" fmla="*/ 1663543 w 1747627"/>
              <a:gd name="connsiteY1" fmla="*/ 1228067 h 2541398"/>
              <a:gd name="connsiteX2" fmla="*/ 1561943 w 1747627"/>
              <a:gd name="connsiteY2" fmla="*/ 288267 h 2541398"/>
              <a:gd name="connsiteX3" fmla="*/ 105676 w 1747627"/>
              <a:gd name="connsiteY3" fmla="*/ 68133 h 2541398"/>
              <a:gd name="connsiteX4" fmla="*/ 164943 w 1747627"/>
              <a:gd name="connsiteY4" fmla="*/ 1355067 h 2541398"/>
              <a:gd name="connsiteX5" fmla="*/ 579810 w 1747627"/>
              <a:gd name="connsiteY5" fmla="*/ 2269467 h 2541398"/>
              <a:gd name="connsiteX6" fmla="*/ 969276 w 1747627"/>
              <a:gd name="connsiteY6" fmla="*/ 2472667 h 2541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7627" h="2541398">
                <a:moveTo>
                  <a:pt x="969276" y="2472667"/>
                </a:moveTo>
                <a:cubicBezTo>
                  <a:pt x="1149898" y="2299100"/>
                  <a:pt x="1564765" y="1592134"/>
                  <a:pt x="1663543" y="1228067"/>
                </a:cubicBezTo>
                <a:cubicBezTo>
                  <a:pt x="1762321" y="864000"/>
                  <a:pt x="1821587" y="481589"/>
                  <a:pt x="1561943" y="288267"/>
                </a:cubicBezTo>
                <a:cubicBezTo>
                  <a:pt x="1302299" y="94945"/>
                  <a:pt x="338509" y="-109667"/>
                  <a:pt x="105676" y="68133"/>
                </a:cubicBezTo>
                <a:cubicBezTo>
                  <a:pt x="-127157" y="245933"/>
                  <a:pt x="85921" y="988178"/>
                  <a:pt x="164943" y="1355067"/>
                </a:cubicBezTo>
                <a:cubicBezTo>
                  <a:pt x="243965" y="1721956"/>
                  <a:pt x="444343" y="2080378"/>
                  <a:pt x="579810" y="2269467"/>
                </a:cubicBezTo>
                <a:cubicBezTo>
                  <a:pt x="715277" y="2458556"/>
                  <a:pt x="788654" y="2646234"/>
                  <a:pt x="969276" y="2472667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9565" y="5098690"/>
            <a:ext cx="3216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Clause gadget for (X OR Y OR Z)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2371045" y="5174585"/>
            <a:ext cx="11384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6393480" y="2745945"/>
            <a:ext cx="227685" cy="227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152430" y="2767516"/>
            <a:ext cx="227685" cy="227685"/>
          </a:xfrm>
          <a:prstGeom prst="ellipse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772955" y="3872157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938110" y="373258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482740" y="289773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862215" y="191110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000640" y="168341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835485" y="236647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839755" y="358079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482740" y="5022795"/>
            <a:ext cx="28840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Garbage Collection Gadget (Many copies)</a:t>
            </a:r>
            <a:endParaRPr lang="en-US" dirty="0"/>
          </a:p>
        </p:txBody>
      </p:sp>
      <p:sp>
        <p:nvSpPr>
          <p:cNvPr id="41" name="Freeform 40"/>
          <p:cNvSpPr/>
          <p:nvPr/>
        </p:nvSpPr>
        <p:spPr>
          <a:xfrm>
            <a:off x="5623910" y="1750149"/>
            <a:ext cx="1968450" cy="1385122"/>
          </a:xfrm>
          <a:custGeom>
            <a:avLst/>
            <a:gdLst>
              <a:gd name="connsiteX0" fmla="*/ 141890 w 1968450"/>
              <a:gd name="connsiteY0" fmla="*/ 10918 h 1385122"/>
              <a:gd name="connsiteX1" fmla="*/ 23357 w 1968450"/>
              <a:gd name="connsiteY1" fmla="*/ 298784 h 1385122"/>
              <a:gd name="connsiteX2" fmla="*/ 539823 w 1968450"/>
              <a:gd name="connsiteY2" fmla="*/ 1179318 h 1385122"/>
              <a:gd name="connsiteX3" fmla="*/ 1318757 w 1968450"/>
              <a:gd name="connsiteY3" fmla="*/ 1382518 h 1385122"/>
              <a:gd name="connsiteX4" fmla="*/ 1919890 w 1968450"/>
              <a:gd name="connsiteY4" fmla="*/ 1263984 h 1385122"/>
              <a:gd name="connsiteX5" fmla="*/ 1784423 w 1968450"/>
              <a:gd name="connsiteY5" fmla="*/ 849118 h 1385122"/>
              <a:gd name="connsiteX6" fmla="*/ 616023 w 1968450"/>
              <a:gd name="connsiteY6" fmla="*/ 137918 h 1385122"/>
              <a:gd name="connsiteX7" fmla="*/ 141890 w 1968450"/>
              <a:gd name="connsiteY7" fmla="*/ 10918 h 138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8450" h="1385122">
                <a:moveTo>
                  <a:pt x="141890" y="10918"/>
                </a:moveTo>
                <a:cubicBezTo>
                  <a:pt x="43112" y="37729"/>
                  <a:pt x="-42965" y="104051"/>
                  <a:pt x="23357" y="298784"/>
                </a:cubicBezTo>
                <a:cubicBezTo>
                  <a:pt x="89679" y="493517"/>
                  <a:pt x="323923" y="998696"/>
                  <a:pt x="539823" y="1179318"/>
                </a:cubicBezTo>
                <a:cubicBezTo>
                  <a:pt x="755723" y="1359940"/>
                  <a:pt x="1088746" y="1368407"/>
                  <a:pt x="1318757" y="1382518"/>
                </a:cubicBezTo>
                <a:cubicBezTo>
                  <a:pt x="1548768" y="1396629"/>
                  <a:pt x="1842279" y="1352884"/>
                  <a:pt x="1919890" y="1263984"/>
                </a:cubicBezTo>
                <a:cubicBezTo>
                  <a:pt x="1997501" y="1175084"/>
                  <a:pt x="2001734" y="1036796"/>
                  <a:pt x="1784423" y="849118"/>
                </a:cubicBezTo>
                <a:cubicBezTo>
                  <a:pt x="1567112" y="661440"/>
                  <a:pt x="895423" y="276207"/>
                  <a:pt x="616023" y="137918"/>
                </a:cubicBezTo>
                <a:cubicBezTo>
                  <a:pt x="336623" y="-371"/>
                  <a:pt x="240668" y="-15893"/>
                  <a:pt x="141890" y="10918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6281865" y="1551804"/>
            <a:ext cx="1260102" cy="1635014"/>
          </a:xfrm>
          <a:custGeom>
            <a:avLst/>
            <a:gdLst>
              <a:gd name="connsiteX0" fmla="*/ 948668 w 1260102"/>
              <a:gd name="connsiteY0" fmla="*/ 6063 h 1635014"/>
              <a:gd name="connsiteX1" fmla="*/ 1084135 w 1260102"/>
              <a:gd name="connsiteY1" fmla="*/ 310863 h 1635014"/>
              <a:gd name="connsiteX2" fmla="*/ 1245002 w 1260102"/>
              <a:gd name="connsiteY2" fmla="*/ 1335329 h 1635014"/>
              <a:gd name="connsiteX3" fmla="*/ 677735 w 1260102"/>
              <a:gd name="connsiteY3" fmla="*/ 1631663 h 1635014"/>
              <a:gd name="connsiteX4" fmla="*/ 402 w 1260102"/>
              <a:gd name="connsiteY4" fmla="*/ 1403063 h 1635014"/>
              <a:gd name="connsiteX5" fmla="*/ 584602 w 1260102"/>
              <a:gd name="connsiteY5" fmla="*/ 217729 h 1635014"/>
              <a:gd name="connsiteX6" fmla="*/ 948668 w 1260102"/>
              <a:gd name="connsiteY6" fmla="*/ 6063 h 1635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0102" h="1635014">
                <a:moveTo>
                  <a:pt x="948668" y="6063"/>
                </a:moveTo>
                <a:cubicBezTo>
                  <a:pt x="1031923" y="21585"/>
                  <a:pt x="1034746" y="89319"/>
                  <a:pt x="1084135" y="310863"/>
                </a:cubicBezTo>
                <a:cubicBezTo>
                  <a:pt x="1133524" y="532407"/>
                  <a:pt x="1312735" y="1115196"/>
                  <a:pt x="1245002" y="1335329"/>
                </a:cubicBezTo>
                <a:cubicBezTo>
                  <a:pt x="1177269" y="1555462"/>
                  <a:pt x="885168" y="1620374"/>
                  <a:pt x="677735" y="1631663"/>
                </a:cubicBezTo>
                <a:cubicBezTo>
                  <a:pt x="470302" y="1642952"/>
                  <a:pt x="15924" y="1638719"/>
                  <a:pt x="402" y="1403063"/>
                </a:cubicBezTo>
                <a:cubicBezTo>
                  <a:pt x="-15120" y="1167407"/>
                  <a:pt x="422324" y="447740"/>
                  <a:pt x="584602" y="217729"/>
                </a:cubicBezTo>
                <a:cubicBezTo>
                  <a:pt x="746880" y="-12282"/>
                  <a:pt x="865413" y="-9459"/>
                  <a:pt x="948668" y="6063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6199957" y="2284411"/>
            <a:ext cx="2040503" cy="893672"/>
          </a:xfrm>
          <a:custGeom>
            <a:avLst/>
            <a:gdLst>
              <a:gd name="connsiteX0" fmla="*/ 1978843 w 2040503"/>
              <a:gd name="connsiteY0" fmla="*/ 35456 h 893672"/>
              <a:gd name="connsiteX1" fmla="*/ 1936510 w 2040503"/>
              <a:gd name="connsiteY1" fmla="*/ 314856 h 893672"/>
              <a:gd name="connsiteX2" fmla="*/ 1140643 w 2040503"/>
              <a:gd name="connsiteY2" fmla="*/ 865189 h 893672"/>
              <a:gd name="connsiteX3" fmla="*/ 107710 w 2040503"/>
              <a:gd name="connsiteY3" fmla="*/ 763589 h 893672"/>
              <a:gd name="connsiteX4" fmla="*/ 183910 w 2040503"/>
              <a:gd name="connsiteY4" fmla="*/ 323322 h 893672"/>
              <a:gd name="connsiteX5" fmla="*/ 1453910 w 2040503"/>
              <a:gd name="connsiteY5" fmla="*/ 35456 h 893672"/>
              <a:gd name="connsiteX6" fmla="*/ 1978843 w 2040503"/>
              <a:gd name="connsiteY6" fmla="*/ 35456 h 893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0503" h="893672">
                <a:moveTo>
                  <a:pt x="1978843" y="35456"/>
                </a:moveTo>
                <a:cubicBezTo>
                  <a:pt x="2059276" y="82023"/>
                  <a:pt x="2076210" y="176567"/>
                  <a:pt x="1936510" y="314856"/>
                </a:cubicBezTo>
                <a:cubicBezTo>
                  <a:pt x="1796810" y="453145"/>
                  <a:pt x="1445443" y="790400"/>
                  <a:pt x="1140643" y="865189"/>
                </a:cubicBezTo>
                <a:cubicBezTo>
                  <a:pt x="835843" y="939978"/>
                  <a:pt x="267165" y="853900"/>
                  <a:pt x="107710" y="763589"/>
                </a:cubicBezTo>
                <a:cubicBezTo>
                  <a:pt x="-51745" y="673278"/>
                  <a:pt x="-40457" y="444678"/>
                  <a:pt x="183910" y="323322"/>
                </a:cubicBezTo>
                <a:cubicBezTo>
                  <a:pt x="408277" y="201967"/>
                  <a:pt x="1149110" y="83434"/>
                  <a:pt x="1453910" y="35456"/>
                </a:cubicBezTo>
                <a:cubicBezTo>
                  <a:pt x="1758710" y="-12522"/>
                  <a:pt x="1898410" y="-11111"/>
                  <a:pt x="1978843" y="35456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6222626" y="2578802"/>
            <a:ext cx="2006853" cy="1297401"/>
          </a:xfrm>
          <a:custGeom>
            <a:avLst/>
            <a:gdLst>
              <a:gd name="connsiteX0" fmla="*/ 1956174 w 2006853"/>
              <a:gd name="connsiteY0" fmla="*/ 1273531 h 1297401"/>
              <a:gd name="connsiteX1" fmla="*/ 1896907 w 2006853"/>
              <a:gd name="connsiteY1" fmla="*/ 833265 h 1297401"/>
              <a:gd name="connsiteX2" fmla="*/ 1253441 w 2006853"/>
              <a:gd name="connsiteY2" fmla="*/ 215198 h 1297401"/>
              <a:gd name="connsiteX3" fmla="*/ 779307 w 2006853"/>
              <a:gd name="connsiteY3" fmla="*/ 3531 h 1297401"/>
              <a:gd name="connsiteX4" fmla="*/ 25774 w 2006853"/>
              <a:gd name="connsiteY4" fmla="*/ 130531 h 1297401"/>
              <a:gd name="connsiteX5" fmla="*/ 288241 w 2006853"/>
              <a:gd name="connsiteY5" fmla="*/ 697798 h 1297401"/>
              <a:gd name="connsiteX6" fmla="*/ 1371974 w 2006853"/>
              <a:gd name="connsiteY6" fmla="*/ 1180398 h 1297401"/>
              <a:gd name="connsiteX7" fmla="*/ 1956174 w 2006853"/>
              <a:gd name="connsiteY7" fmla="*/ 1273531 h 129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06853" h="1297401">
                <a:moveTo>
                  <a:pt x="1956174" y="1273531"/>
                </a:moveTo>
                <a:cubicBezTo>
                  <a:pt x="2043663" y="1215676"/>
                  <a:pt x="2014029" y="1009654"/>
                  <a:pt x="1896907" y="833265"/>
                </a:cubicBezTo>
                <a:cubicBezTo>
                  <a:pt x="1779785" y="656876"/>
                  <a:pt x="1439708" y="353487"/>
                  <a:pt x="1253441" y="215198"/>
                </a:cubicBezTo>
                <a:cubicBezTo>
                  <a:pt x="1067174" y="76909"/>
                  <a:pt x="983918" y="17642"/>
                  <a:pt x="779307" y="3531"/>
                </a:cubicBezTo>
                <a:cubicBezTo>
                  <a:pt x="574696" y="-10580"/>
                  <a:pt x="107618" y="14820"/>
                  <a:pt x="25774" y="130531"/>
                </a:cubicBezTo>
                <a:cubicBezTo>
                  <a:pt x="-56070" y="246242"/>
                  <a:pt x="63874" y="522820"/>
                  <a:pt x="288241" y="697798"/>
                </a:cubicBezTo>
                <a:cubicBezTo>
                  <a:pt x="512608" y="872776"/>
                  <a:pt x="1092574" y="1083031"/>
                  <a:pt x="1371974" y="1180398"/>
                </a:cubicBezTo>
                <a:cubicBezTo>
                  <a:pt x="1651374" y="1277765"/>
                  <a:pt x="1868685" y="1331386"/>
                  <a:pt x="1956174" y="1273531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5178725" y="2580940"/>
            <a:ext cx="2483469" cy="636867"/>
          </a:xfrm>
          <a:custGeom>
            <a:avLst/>
            <a:gdLst>
              <a:gd name="connsiteX0" fmla="*/ 96008 w 2483469"/>
              <a:gd name="connsiteY0" fmla="*/ 399327 h 636867"/>
              <a:gd name="connsiteX1" fmla="*/ 180675 w 2483469"/>
              <a:gd name="connsiteY1" fmla="*/ 602527 h 636867"/>
              <a:gd name="connsiteX2" fmla="*/ 1112008 w 2483469"/>
              <a:gd name="connsiteY2" fmla="*/ 619460 h 636867"/>
              <a:gd name="connsiteX3" fmla="*/ 2398942 w 2483469"/>
              <a:gd name="connsiteY3" fmla="*/ 424727 h 636867"/>
              <a:gd name="connsiteX4" fmla="*/ 2238075 w 2483469"/>
              <a:gd name="connsiteY4" fmla="*/ 102993 h 636867"/>
              <a:gd name="connsiteX5" fmla="*/ 1247475 w 2483469"/>
              <a:gd name="connsiteY5" fmla="*/ 18327 h 636867"/>
              <a:gd name="connsiteX6" fmla="*/ 96008 w 2483469"/>
              <a:gd name="connsiteY6" fmla="*/ 399327 h 636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83469" h="636867">
                <a:moveTo>
                  <a:pt x="96008" y="399327"/>
                </a:moveTo>
                <a:cubicBezTo>
                  <a:pt x="-81792" y="496694"/>
                  <a:pt x="11342" y="565838"/>
                  <a:pt x="180675" y="602527"/>
                </a:cubicBezTo>
                <a:cubicBezTo>
                  <a:pt x="350008" y="639216"/>
                  <a:pt x="742297" y="649093"/>
                  <a:pt x="1112008" y="619460"/>
                </a:cubicBezTo>
                <a:cubicBezTo>
                  <a:pt x="1481719" y="589827"/>
                  <a:pt x="2211264" y="510805"/>
                  <a:pt x="2398942" y="424727"/>
                </a:cubicBezTo>
                <a:cubicBezTo>
                  <a:pt x="2586620" y="338649"/>
                  <a:pt x="2429986" y="170726"/>
                  <a:pt x="2238075" y="102993"/>
                </a:cubicBezTo>
                <a:cubicBezTo>
                  <a:pt x="2046164" y="35260"/>
                  <a:pt x="1607308" y="-33884"/>
                  <a:pt x="1247475" y="18327"/>
                </a:cubicBezTo>
                <a:cubicBezTo>
                  <a:pt x="887642" y="70538"/>
                  <a:pt x="273808" y="301960"/>
                  <a:pt x="96008" y="399327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5883544" y="2570108"/>
            <a:ext cx="1700875" cy="1542119"/>
          </a:xfrm>
          <a:custGeom>
            <a:avLst/>
            <a:gdLst>
              <a:gd name="connsiteX0" fmla="*/ 26189 w 1700875"/>
              <a:gd name="connsiteY0" fmla="*/ 1493892 h 1542119"/>
              <a:gd name="connsiteX1" fmla="*/ 449523 w 1700875"/>
              <a:gd name="connsiteY1" fmla="*/ 1366892 h 1542119"/>
              <a:gd name="connsiteX2" fmla="*/ 1660256 w 1700875"/>
              <a:gd name="connsiteY2" fmla="*/ 359359 h 1542119"/>
              <a:gd name="connsiteX3" fmla="*/ 1330056 w 1700875"/>
              <a:gd name="connsiteY3" fmla="*/ 54559 h 1542119"/>
              <a:gd name="connsiteX4" fmla="*/ 500323 w 1700875"/>
              <a:gd name="connsiteY4" fmla="*/ 79959 h 1542119"/>
              <a:gd name="connsiteX5" fmla="*/ 93923 w 1700875"/>
              <a:gd name="connsiteY5" fmla="*/ 841959 h 1542119"/>
              <a:gd name="connsiteX6" fmla="*/ 26189 w 1700875"/>
              <a:gd name="connsiteY6" fmla="*/ 1493892 h 1542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00875" h="1542119">
                <a:moveTo>
                  <a:pt x="26189" y="1493892"/>
                </a:moveTo>
                <a:cubicBezTo>
                  <a:pt x="85456" y="1581381"/>
                  <a:pt x="177179" y="1555981"/>
                  <a:pt x="449523" y="1366892"/>
                </a:cubicBezTo>
                <a:cubicBezTo>
                  <a:pt x="721867" y="1177803"/>
                  <a:pt x="1513501" y="578081"/>
                  <a:pt x="1660256" y="359359"/>
                </a:cubicBezTo>
                <a:cubicBezTo>
                  <a:pt x="1807011" y="140637"/>
                  <a:pt x="1523378" y="101126"/>
                  <a:pt x="1330056" y="54559"/>
                </a:cubicBezTo>
                <a:cubicBezTo>
                  <a:pt x="1136734" y="7992"/>
                  <a:pt x="706345" y="-51274"/>
                  <a:pt x="500323" y="79959"/>
                </a:cubicBezTo>
                <a:cubicBezTo>
                  <a:pt x="294301" y="211192"/>
                  <a:pt x="171534" y="606303"/>
                  <a:pt x="93923" y="841959"/>
                </a:cubicBezTo>
                <a:cubicBezTo>
                  <a:pt x="16312" y="1077614"/>
                  <a:pt x="-33078" y="1406403"/>
                  <a:pt x="26189" y="1493892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6271223" y="2583688"/>
            <a:ext cx="1320583" cy="1752109"/>
          </a:xfrm>
          <a:custGeom>
            <a:avLst/>
            <a:gdLst>
              <a:gd name="connsiteX0" fmla="*/ 671444 w 1320583"/>
              <a:gd name="connsiteY0" fmla="*/ 1751245 h 1752109"/>
              <a:gd name="connsiteX1" fmla="*/ 1137110 w 1320583"/>
              <a:gd name="connsiteY1" fmla="*/ 870712 h 1752109"/>
              <a:gd name="connsiteX2" fmla="*/ 1247177 w 1320583"/>
              <a:gd name="connsiteY2" fmla="*/ 134112 h 1752109"/>
              <a:gd name="connsiteX3" fmla="*/ 61844 w 1320583"/>
              <a:gd name="connsiteY3" fmla="*/ 83312 h 1752109"/>
              <a:gd name="connsiteX4" fmla="*/ 222710 w 1320583"/>
              <a:gd name="connsiteY4" fmla="*/ 1014645 h 1752109"/>
              <a:gd name="connsiteX5" fmla="*/ 671444 w 1320583"/>
              <a:gd name="connsiteY5" fmla="*/ 1751245 h 175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0583" h="1752109">
                <a:moveTo>
                  <a:pt x="671444" y="1751245"/>
                </a:moveTo>
                <a:cubicBezTo>
                  <a:pt x="823844" y="1727256"/>
                  <a:pt x="1041155" y="1140234"/>
                  <a:pt x="1137110" y="870712"/>
                </a:cubicBezTo>
                <a:cubicBezTo>
                  <a:pt x="1233066" y="601190"/>
                  <a:pt x="1426388" y="265345"/>
                  <a:pt x="1247177" y="134112"/>
                </a:cubicBezTo>
                <a:cubicBezTo>
                  <a:pt x="1067966" y="2879"/>
                  <a:pt x="232588" y="-63444"/>
                  <a:pt x="61844" y="83312"/>
                </a:cubicBezTo>
                <a:cubicBezTo>
                  <a:pt x="-108901" y="230067"/>
                  <a:pt x="116877" y="735245"/>
                  <a:pt x="222710" y="1014645"/>
                </a:cubicBezTo>
                <a:cubicBezTo>
                  <a:pt x="328543" y="1294045"/>
                  <a:pt x="519044" y="1775234"/>
                  <a:pt x="671444" y="1751245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3/8/2023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017CC-BEDF-43D7-9C9C-DF9AA144C8A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3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Exact Cover (sets of size 3) XC3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01355" y="1582879"/>
            <a:ext cx="50090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Given a collection of sets of size 3 of a domain of size 3N, is there a sub-collection of N sets that cover the sets 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77250" y="2763783"/>
            <a:ext cx="31875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(A, B, C), (D, E, F), (A, B, G), (A, C, I), (B, E, G), (A, G, I), (B, D, F), (C, E, I), (C, D, H), (D, G, I), (D, F, H), (E, H, I), </a:t>
            </a:r>
          </a:p>
          <a:p>
            <a:r>
              <a:rPr lang="en-US" sz="1800" dirty="0" smtClean="0"/>
              <a:t>(F, G, H), (F, H, I)</a:t>
            </a: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3077779" y="4795110"/>
            <a:ext cx="27823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3DM </a:t>
            </a:r>
            <a:r>
              <a:rPr lang="en-US" sz="3600" dirty="0"/>
              <a:t>&lt;</a:t>
            </a:r>
            <a:r>
              <a:rPr lang="en-US" sz="3600" baseline="-25000" dirty="0"/>
              <a:t>P</a:t>
            </a:r>
            <a:r>
              <a:rPr lang="en-US" sz="3600" dirty="0"/>
              <a:t> </a:t>
            </a:r>
            <a:r>
              <a:rPr lang="en-US" sz="3600" dirty="0" smtClean="0"/>
              <a:t>XC3</a:t>
            </a:r>
            <a:endParaRPr lang="en-US" sz="36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3/8/2023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017CC-BEDF-43D7-9C9C-DF9AA144C8A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57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Graph Coloring</a:t>
            </a:r>
          </a:p>
        </p:txBody>
      </p:sp>
      <p:sp>
        <p:nvSpPr>
          <p:cNvPr id="93187" name="Rectangle 25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NP-Complete</a:t>
            </a:r>
          </a:p>
          <a:p>
            <a:pPr lvl="1"/>
            <a:r>
              <a:rPr lang="en-US" smtClean="0"/>
              <a:t>Graph K-coloring</a:t>
            </a:r>
          </a:p>
          <a:p>
            <a:pPr lvl="1"/>
            <a:r>
              <a:rPr lang="en-US" smtClean="0"/>
              <a:t>Graph 3-coloring</a:t>
            </a:r>
          </a:p>
        </p:txBody>
      </p:sp>
      <p:sp>
        <p:nvSpPr>
          <p:cNvPr id="93188" name="Rectangle 26"/>
          <p:cNvSpPr>
            <a:spLocks noGrp="1" noChangeArrowheads="1"/>
          </p:cNvSpPr>
          <p:nvPr>
            <p:ph type="body" sz="half" idx="2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Polynomial</a:t>
            </a:r>
          </a:p>
          <a:p>
            <a:pPr lvl="1"/>
            <a:r>
              <a:rPr lang="en-US" smtClean="0"/>
              <a:t>Graph 2-Coloring</a:t>
            </a:r>
          </a:p>
        </p:txBody>
      </p:sp>
      <p:sp>
        <p:nvSpPr>
          <p:cNvPr id="93189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12900" y="5705475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0" name="Oval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9375" y="5934075"/>
            <a:ext cx="227013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1" name="Oval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254625" y="411162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1763713" y="4491038"/>
            <a:ext cx="911225" cy="1214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839913" y="5857875"/>
            <a:ext cx="2049462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268788" y="3505200"/>
            <a:ext cx="985837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5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407025" y="5099050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6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813175" y="464343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483225" y="4264025"/>
            <a:ext cx="1820863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116388" y="6084888"/>
            <a:ext cx="2049462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6318250" y="4795838"/>
            <a:ext cx="1138238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5634038" y="4719638"/>
            <a:ext cx="1744662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041775" y="4795838"/>
            <a:ext cx="1363663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27338" y="4416425"/>
            <a:ext cx="985837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559425" y="5326063"/>
            <a:ext cx="682625" cy="1138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965575" y="4870450"/>
            <a:ext cx="76200" cy="1063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5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65850" y="638968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6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751138" y="3505200"/>
            <a:ext cx="1365250" cy="835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7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598738" y="426402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8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041775" y="3352800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9" name="Oval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304088" y="456723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3/8/2023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F29630-65E6-4824-A284-DCE508D383A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39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Connector 53"/>
          <p:cNvCxnSpPr/>
          <p:nvPr/>
        </p:nvCxnSpPr>
        <p:spPr>
          <a:xfrm>
            <a:off x="1763885" y="2670660"/>
            <a:ext cx="1559111" cy="85172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2488151" y="3504895"/>
            <a:ext cx="834845" cy="174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1763885" y="2670660"/>
            <a:ext cx="381107" cy="187927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291173" y="4549938"/>
            <a:ext cx="85381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1974228" y="4380661"/>
            <a:ext cx="303580" cy="30358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3171206" y="3353105"/>
            <a:ext cx="303580" cy="30358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974228" y="4380661"/>
            <a:ext cx="320922" cy="338554"/>
            <a:chOff x="6089900" y="2518260"/>
            <a:chExt cx="320922" cy="338554"/>
          </a:xfrm>
          <a:noFill/>
        </p:grpSpPr>
        <p:sp>
          <p:nvSpPr>
            <p:cNvPr id="20" name="TextBox 19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grp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Z</a:t>
              </a:r>
              <a:endParaRPr lang="en-US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1410"/>
            <a:ext cx="8229600" cy="1143000"/>
          </a:xfrm>
        </p:spPr>
        <p:txBody>
          <a:bodyPr/>
          <a:lstStyle/>
          <a:p>
            <a:r>
              <a:rPr lang="en-US" dirty="0"/>
              <a:t>3-SAT &lt;</a:t>
            </a:r>
            <a:r>
              <a:rPr lang="en-US" baseline="-25000" dirty="0"/>
              <a:t>P</a:t>
            </a:r>
            <a:r>
              <a:rPr lang="en-US" dirty="0"/>
              <a:t> </a:t>
            </a:r>
            <a:r>
              <a:rPr lang="en-US" dirty="0" smtClean="0"/>
              <a:t>3 </a:t>
            </a:r>
            <a:r>
              <a:rPr lang="en-US" dirty="0" err="1" smtClean="0"/>
              <a:t>Colorability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3188548" y="3318131"/>
            <a:ext cx="320922" cy="338554"/>
            <a:chOff x="6089900" y="2518260"/>
            <a:chExt cx="320922" cy="338554"/>
          </a:xfrm>
          <a:noFill/>
        </p:grpSpPr>
        <p:sp>
          <p:nvSpPr>
            <p:cNvPr id="17" name="TextBox 16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grp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Straight Connector 32"/>
          <p:cNvCxnSpPr/>
          <p:nvPr/>
        </p:nvCxnSpPr>
        <p:spPr>
          <a:xfrm>
            <a:off x="1384410" y="1986995"/>
            <a:ext cx="379475" cy="68366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384410" y="1986995"/>
            <a:ext cx="83484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1763885" y="1986995"/>
            <a:ext cx="438028" cy="68366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12856" y="3496677"/>
            <a:ext cx="85381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1099804" y="2670660"/>
            <a:ext cx="702028" cy="8342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763885" y="2670660"/>
            <a:ext cx="724266" cy="8342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1291173" y="2670660"/>
            <a:ext cx="472712" cy="187927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245985" y="2670660"/>
            <a:ext cx="1555847" cy="8342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1232620" y="1835205"/>
            <a:ext cx="303580" cy="303580"/>
          </a:xfrm>
          <a:prstGeom prst="ellipse">
            <a:avLst/>
          </a:prstGeom>
          <a:solidFill>
            <a:srgbClr val="66FF66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067465" y="1835205"/>
            <a:ext cx="303580" cy="303580"/>
          </a:xfrm>
          <a:prstGeom prst="ellipse">
            <a:avLst/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612095" y="2518870"/>
            <a:ext cx="303580" cy="303580"/>
          </a:xfrm>
          <a:prstGeom prst="ellipse">
            <a:avLst/>
          </a:prstGeom>
          <a:solidFill>
            <a:srgbClr val="FFFF99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4195" y="3353105"/>
            <a:ext cx="303580" cy="30358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2336361" y="3353105"/>
            <a:ext cx="303580" cy="30358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1139383" y="4380661"/>
            <a:ext cx="303580" cy="30358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929040" y="3388079"/>
            <a:ext cx="303580" cy="30358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946382" y="3353105"/>
            <a:ext cx="320922" cy="338554"/>
            <a:chOff x="6089900" y="2518260"/>
            <a:chExt cx="320922" cy="338554"/>
          </a:xfrm>
          <a:noFill/>
        </p:grpSpPr>
        <p:sp>
          <p:nvSpPr>
            <p:cNvPr id="62" name="TextBox 61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grp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/>
          <p:nvPr/>
        </p:nvSpPr>
        <p:spPr>
          <a:xfrm>
            <a:off x="245984" y="5168290"/>
            <a:ext cx="3111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Truth Setting Gadget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4973690" y="5174585"/>
            <a:ext cx="3415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Clause Testing Gadget</a:t>
            </a:r>
            <a:endParaRPr lang="en-US" sz="2400" dirty="0"/>
          </a:p>
        </p:txBody>
      </p:sp>
      <p:cxnSp>
        <p:nvCxnSpPr>
          <p:cNvPr id="78" name="Straight Connector 77"/>
          <p:cNvCxnSpPr/>
          <p:nvPr/>
        </p:nvCxnSpPr>
        <p:spPr>
          <a:xfrm>
            <a:off x="6516747" y="1986995"/>
            <a:ext cx="0" cy="28840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5482740" y="1986995"/>
            <a:ext cx="1046798" cy="9577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70" idx="4"/>
          </p:cNvCxnSpPr>
          <p:nvPr/>
        </p:nvCxnSpPr>
        <p:spPr>
          <a:xfrm>
            <a:off x="5482740" y="3087777"/>
            <a:ext cx="0" cy="7965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4723790" y="3884370"/>
            <a:ext cx="758950" cy="9866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5482740" y="2944731"/>
            <a:ext cx="1046798" cy="192627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6516747" y="2973630"/>
            <a:ext cx="559788" cy="9342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6516747" y="1986995"/>
            <a:ext cx="1091053" cy="9866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7607800" y="2944731"/>
            <a:ext cx="0" cy="192627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7607800" y="2944731"/>
            <a:ext cx="758950" cy="18913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V="1">
            <a:off x="6516747" y="3884370"/>
            <a:ext cx="1091053" cy="95166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endCxn id="66" idx="5"/>
          </p:cNvCxnSpPr>
          <p:nvPr/>
        </p:nvCxnSpPr>
        <p:spPr>
          <a:xfrm>
            <a:off x="5482740" y="3884370"/>
            <a:ext cx="1154130" cy="109396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5330950" y="2784197"/>
            <a:ext cx="303580" cy="30358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" name="Oval 70"/>
          <p:cNvSpPr/>
          <p:nvPr/>
        </p:nvSpPr>
        <p:spPr>
          <a:xfrm>
            <a:off x="5330950" y="3732580"/>
            <a:ext cx="303580" cy="30358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2" name="Oval 71"/>
          <p:cNvSpPr/>
          <p:nvPr/>
        </p:nvSpPr>
        <p:spPr>
          <a:xfrm>
            <a:off x="4572000" y="4719215"/>
            <a:ext cx="303580" cy="303580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6377748" y="4719215"/>
            <a:ext cx="303580" cy="303580"/>
          </a:xfrm>
          <a:prstGeom prst="ellipse">
            <a:avLst/>
          </a:prstGeom>
          <a:solidFill>
            <a:srgbClr val="66FF66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Oval 66"/>
          <p:cNvSpPr/>
          <p:nvPr/>
        </p:nvSpPr>
        <p:spPr>
          <a:xfrm>
            <a:off x="6364957" y="1835205"/>
            <a:ext cx="303580" cy="30358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Oval 67"/>
          <p:cNvSpPr/>
          <p:nvPr/>
        </p:nvSpPr>
        <p:spPr>
          <a:xfrm>
            <a:off x="7456010" y="4684241"/>
            <a:ext cx="303580" cy="303580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9" name="Oval 68"/>
          <p:cNvSpPr/>
          <p:nvPr/>
        </p:nvSpPr>
        <p:spPr>
          <a:xfrm>
            <a:off x="7456010" y="3732580"/>
            <a:ext cx="303580" cy="30358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6364957" y="2792941"/>
            <a:ext cx="303580" cy="30358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4" name="Oval 73"/>
          <p:cNvSpPr/>
          <p:nvPr/>
        </p:nvSpPr>
        <p:spPr>
          <a:xfrm>
            <a:off x="8214960" y="4719215"/>
            <a:ext cx="303580" cy="303580"/>
          </a:xfrm>
          <a:prstGeom prst="ellipse">
            <a:avLst/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7456010" y="2821840"/>
            <a:ext cx="303580" cy="30358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>
          <a:xfrm>
            <a:off x="6924745" y="3732580"/>
            <a:ext cx="303580" cy="303580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423565" y="5699554"/>
            <a:ext cx="4322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(Can be colored if at least one input is T)</a:t>
            </a:r>
            <a:endParaRPr lang="en-US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3/8/2023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017CC-BEDF-43D7-9C9C-DF9AA144C8A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08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Number Problems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 smtClean="0"/>
              <a:t>Subset sum problem</a:t>
            </a:r>
          </a:p>
          <a:p>
            <a:pPr lvl="1"/>
            <a:r>
              <a:rPr lang="en-US" altLang="en-US" dirty="0" smtClean="0"/>
              <a:t>Given natural numbers w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,. . ., </a:t>
            </a:r>
            <a:r>
              <a:rPr lang="en-US" altLang="en-US" dirty="0" err="1" smtClean="0"/>
              <a:t>w</a:t>
            </a:r>
            <a:r>
              <a:rPr lang="en-US" altLang="en-US" baseline="-25000" dirty="0" err="1" smtClean="0"/>
              <a:t>n</a:t>
            </a:r>
            <a:r>
              <a:rPr lang="en-US" altLang="en-US" dirty="0" smtClean="0"/>
              <a:t> and a target number W, is there a subset that adds up to exactly W?</a:t>
            </a:r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Subset sum problem is NP-Complete</a:t>
            </a:r>
          </a:p>
          <a:p>
            <a:r>
              <a:rPr lang="en-US" altLang="en-US" dirty="0" smtClean="0"/>
              <a:t>Subset Sum problem can be solved in O(</a:t>
            </a:r>
            <a:r>
              <a:rPr lang="en-US" altLang="en-US" dirty="0" err="1" smtClean="0"/>
              <a:t>nW</a:t>
            </a:r>
            <a:r>
              <a:rPr lang="en-US" altLang="en-US" dirty="0" smtClean="0"/>
              <a:t>) time</a:t>
            </a:r>
          </a:p>
          <a:p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3/8/2023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3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XC3 </a:t>
            </a:r>
            <a:r>
              <a:rPr lang="en-US" dirty="0"/>
              <a:t>&lt;</a:t>
            </a:r>
            <a:r>
              <a:rPr lang="en-US" baseline="-25000" dirty="0"/>
              <a:t>P</a:t>
            </a:r>
            <a:r>
              <a:rPr lang="en-US" dirty="0"/>
              <a:t> </a:t>
            </a:r>
            <a:r>
              <a:rPr lang="en-US" dirty="0" smtClean="0"/>
              <a:t>SUBSET SUM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8034" y="1417638"/>
            <a:ext cx="7437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Idea:  Represent each set as a large integer, where the element x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is encoded as D</a:t>
            </a:r>
            <a:r>
              <a:rPr lang="en-US" sz="2400" baseline="30000" dirty="0" smtClean="0"/>
              <a:t>i</a:t>
            </a:r>
            <a:r>
              <a:rPr lang="en-US" sz="2400" dirty="0" smtClean="0"/>
              <a:t> where D is an integer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29040" y="2518260"/>
            <a:ext cx="31662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{x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, x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, x</a:t>
            </a:r>
            <a:r>
              <a:rPr lang="en-US" sz="2000" baseline="-25000" dirty="0" smtClean="0"/>
              <a:t>9</a:t>
            </a:r>
            <a:r>
              <a:rPr lang="en-US" sz="2000" dirty="0" smtClean="0"/>
              <a:t>} =&gt; D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 + D</a:t>
            </a:r>
            <a:r>
              <a:rPr lang="en-US" sz="2000" baseline="30000" dirty="0" smtClean="0"/>
              <a:t>5</a:t>
            </a:r>
            <a:r>
              <a:rPr lang="en-US" sz="2000" dirty="0" smtClean="0"/>
              <a:t> + D</a:t>
            </a:r>
            <a:r>
              <a:rPr lang="en-US" sz="2000" baseline="30000" dirty="0" smtClean="0"/>
              <a:t>9</a:t>
            </a:r>
            <a:endParaRPr lang="en-US" sz="2000" baseline="30000" dirty="0"/>
          </a:p>
        </p:txBody>
      </p:sp>
      <p:sp>
        <p:nvSpPr>
          <p:cNvPr id="6" name="TextBox 5"/>
          <p:cNvSpPr txBox="1"/>
          <p:nvPr/>
        </p:nvSpPr>
        <p:spPr>
          <a:xfrm>
            <a:off x="708034" y="3195862"/>
            <a:ext cx="55280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Does there exist a subset that sums to exactly D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 + D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+ D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 + . . . + D</a:t>
            </a:r>
            <a:r>
              <a:rPr lang="en-US" sz="2000" baseline="30000" dirty="0" smtClean="0"/>
              <a:t>n-1</a:t>
            </a:r>
            <a:r>
              <a:rPr lang="en-US" sz="2000" dirty="0" smtClean="0"/>
              <a:t> + </a:t>
            </a:r>
            <a:r>
              <a:rPr lang="en-US" sz="2000" dirty="0" err="1" smtClean="0"/>
              <a:t>D</a:t>
            </a:r>
            <a:r>
              <a:rPr lang="en-US" sz="2000" baseline="30000" dirty="0" err="1" smtClean="0"/>
              <a:t>n</a:t>
            </a:r>
            <a:endParaRPr lang="en-US" sz="2000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641930" y="5478165"/>
            <a:ext cx="80448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Detail:  How large is D?  We need to make sure that we do not have any carries,  so we can choose D = m+1,  where m is the number of sets.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470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Linear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63645"/>
          </a:xfrm>
        </p:spPr>
        <p:txBody>
          <a:bodyPr/>
          <a:lstStyle/>
          <a:p>
            <a:r>
              <a:rPr lang="en-US" dirty="0" smtClean="0"/>
              <a:t>Linear Programming </a:t>
            </a:r>
            <a:r>
              <a:rPr lang="en-US" smtClean="0"/>
              <a:t>– maximize a </a:t>
            </a:r>
            <a:r>
              <a:rPr lang="en-US" dirty="0" smtClean="0"/>
              <a:t>linear function subject to linear constraints</a:t>
            </a:r>
          </a:p>
          <a:p>
            <a:r>
              <a:rPr lang="en-US" dirty="0" smtClean="0"/>
              <a:t>Integer Linear Programming – require an integer solution</a:t>
            </a:r>
          </a:p>
          <a:p>
            <a:r>
              <a:rPr lang="en-US" dirty="0" smtClean="0"/>
              <a:t>NP Completeness reduction from 3-SAT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32620" y="4367370"/>
            <a:ext cx="6375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Use 0-1 variables for x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’s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241160" y="4959048"/>
            <a:ext cx="2580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Constraint for clause: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317055" y="5629955"/>
            <a:ext cx="53041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+ (1 – 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 + (1-x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) &gt; 0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1590" y="4929637"/>
            <a:ext cx="1660444" cy="510659"/>
          </a:xfrm>
          <a:prstGeom prst="rect">
            <a:avLst/>
          </a:prstGeom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3/8/2023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9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with release times and deadlines  (RD-</a:t>
            </a:r>
            <a:r>
              <a:rPr lang="en-US" dirty="0" err="1" smtClean="0"/>
              <a:t>Sched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Tasks,  {t</a:t>
            </a:r>
            <a:r>
              <a:rPr lang="en-US" baseline="-25000" dirty="0" smtClean="0"/>
              <a:t>1</a:t>
            </a:r>
            <a:r>
              <a:rPr lang="en-US" dirty="0" smtClean="0"/>
              <a:t>, t</a:t>
            </a:r>
            <a:r>
              <a:rPr lang="en-US" baseline="-25000" dirty="0" smtClean="0"/>
              <a:t>2</a:t>
            </a:r>
            <a:r>
              <a:rPr lang="en-US" dirty="0" smtClean="0"/>
              <a:t>, . . .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n</a:t>
            </a:r>
            <a:r>
              <a:rPr lang="en-US" dirty="0" smtClean="0"/>
              <a:t>}</a:t>
            </a:r>
          </a:p>
          <a:p>
            <a:r>
              <a:rPr lang="en-US" dirty="0" smtClean="0"/>
              <a:t>Task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j</a:t>
            </a:r>
            <a:r>
              <a:rPr lang="en-US" dirty="0" smtClean="0"/>
              <a:t> has a length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j</a:t>
            </a:r>
            <a:r>
              <a:rPr lang="en-US" dirty="0" smtClean="0"/>
              <a:t>, release time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j</a:t>
            </a:r>
            <a:r>
              <a:rPr lang="en-US" dirty="0" smtClean="0"/>
              <a:t> and deadline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j</a:t>
            </a:r>
            <a:endParaRPr lang="en-US" baseline="-25000" dirty="0" smtClean="0"/>
          </a:p>
          <a:p>
            <a:r>
              <a:rPr lang="en-US" dirty="0" smtClean="0"/>
              <a:t>Once a task is started, it is worked on without interruption until it is completed</a:t>
            </a:r>
          </a:p>
          <a:p>
            <a:r>
              <a:rPr lang="en-US" dirty="0" smtClean="0"/>
              <a:t>Can all tasks be completed satisfying constraints?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3/8/2023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8748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Subset Sum &lt;</a:t>
            </a:r>
            <a:r>
              <a:rPr lang="en-US" baseline="-25000" dirty="0" smtClean="0"/>
              <a:t>P</a:t>
            </a:r>
            <a:r>
              <a:rPr lang="en-US" dirty="0" smtClean="0"/>
              <a:t> RD-</a:t>
            </a:r>
            <a:r>
              <a:rPr lang="en-US" dirty="0" err="1" smtClean="0"/>
              <a:t>Sched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Subset Sum Problem</a:t>
            </a:r>
          </a:p>
          <a:p>
            <a:pPr lvl="1"/>
            <a:r>
              <a:rPr lang="en-US" dirty="0" smtClean="0"/>
              <a:t>{s</a:t>
            </a:r>
            <a:r>
              <a:rPr lang="en-US" baseline="-25000" dirty="0" smtClean="0"/>
              <a:t>1</a:t>
            </a:r>
            <a:r>
              <a:rPr lang="en-US" dirty="0" smtClean="0"/>
              <a:t>, s</a:t>
            </a:r>
            <a:r>
              <a:rPr lang="en-US" baseline="-25000" dirty="0" smtClean="0"/>
              <a:t>2</a:t>
            </a:r>
            <a:r>
              <a:rPr lang="en-US" dirty="0" smtClean="0"/>
              <a:t>, . . . ,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N</a:t>
            </a:r>
            <a:r>
              <a:rPr lang="en-US" dirty="0" smtClean="0"/>
              <a:t>},  integer K</a:t>
            </a:r>
            <a:r>
              <a:rPr lang="en-US" baseline="-25000" dirty="0" smtClean="0"/>
              <a:t>1</a:t>
            </a:r>
          </a:p>
          <a:p>
            <a:pPr lvl="1"/>
            <a:r>
              <a:rPr lang="en-US" dirty="0" smtClean="0"/>
              <a:t>Does there exist a subset that sums to K</a:t>
            </a:r>
            <a:r>
              <a:rPr lang="en-US" baseline="-25000" dirty="0" smtClean="0"/>
              <a:t>1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Assume the total sums to K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3/8/2023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807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Tasks {t</a:t>
            </a:r>
            <a:r>
              <a:rPr lang="en-US" baseline="-25000" dirty="0" smtClean="0"/>
              <a:t>1</a:t>
            </a:r>
            <a:r>
              <a:rPr lang="en-US" dirty="0" smtClean="0"/>
              <a:t>, t</a:t>
            </a:r>
            <a:r>
              <a:rPr lang="en-US" baseline="-25000" dirty="0" smtClean="0"/>
              <a:t>2</a:t>
            </a:r>
            <a:r>
              <a:rPr lang="en-US" dirty="0" smtClean="0"/>
              <a:t>, . . .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N</a:t>
            </a:r>
            <a:r>
              <a:rPr lang="en-US" dirty="0" smtClean="0"/>
              <a:t>, x }</a:t>
            </a:r>
          </a:p>
          <a:p>
            <a:r>
              <a:rPr lang="en-US" dirty="0" err="1" smtClean="0"/>
              <a:t>t</a:t>
            </a:r>
            <a:r>
              <a:rPr lang="en-US" baseline="-25000" dirty="0" err="1" smtClean="0"/>
              <a:t>j</a:t>
            </a:r>
            <a:r>
              <a:rPr lang="en-US" dirty="0" smtClean="0"/>
              <a:t> has length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j</a:t>
            </a:r>
            <a:r>
              <a:rPr lang="en-US" dirty="0" smtClean="0"/>
              <a:t>, release 0, deadline K</a:t>
            </a:r>
            <a:r>
              <a:rPr lang="en-US" baseline="-25000" dirty="0" smtClean="0"/>
              <a:t>2</a:t>
            </a:r>
            <a:r>
              <a:rPr lang="en-US" dirty="0" smtClean="0"/>
              <a:t> + 1</a:t>
            </a:r>
          </a:p>
          <a:p>
            <a:r>
              <a:rPr lang="en-US" dirty="0" smtClean="0"/>
              <a:t>x has length 1, release K</a:t>
            </a:r>
            <a:r>
              <a:rPr lang="en-US" baseline="-25000" dirty="0" smtClean="0"/>
              <a:t>1</a:t>
            </a:r>
            <a:r>
              <a:rPr lang="en-US" dirty="0" smtClean="0"/>
              <a:t>, deadline K</a:t>
            </a:r>
            <a:r>
              <a:rPr lang="en-US" baseline="-25000" dirty="0" smtClean="0"/>
              <a:t>1</a:t>
            </a:r>
            <a:r>
              <a:rPr lang="en-US" dirty="0" smtClean="0"/>
              <a:t> + 1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3/8/2023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23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091" y="1600201"/>
            <a:ext cx="8879714" cy="1221640"/>
          </a:xfrm>
        </p:spPr>
        <p:txBody>
          <a:bodyPr/>
          <a:lstStyle/>
          <a:p>
            <a:r>
              <a:rPr lang="en-US" sz="2800" dirty="0"/>
              <a:t>Homework </a:t>
            </a:r>
            <a:r>
              <a:rPr lang="en-US" sz="2800" dirty="0" smtClean="0"/>
              <a:t>9</a:t>
            </a:r>
          </a:p>
          <a:p>
            <a:r>
              <a:rPr lang="en-US" sz="2800" dirty="0" smtClean="0"/>
              <a:t>Exam practice problems on  course homepage</a:t>
            </a:r>
            <a:endParaRPr lang="en-US" sz="2800" dirty="0"/>
          </a:p>
          <a:p>
            <a:r>
              <a:rPr lang="en-US" sz="2800" dirty="0" smtClean="0"/>
              <a:t>Final Exam:  Monday,  March 13, 8:30 AM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495946"/>
              </p:ext>
            </p:extLst>
          </p:nvPr>
        </p:nvGraphicFramePr>
        <p:xfrm>
          <a:off x="853145" y="3656685"/>
          <a:ext cx="8044870" cy="18542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276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8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strike="sngStrike" baseline="0" dirty="0" smtClean="0"/>
                        <a:t>Fri, March 3</a:t>
                      </a:r>
                      <a:endParaRPr lang="en-US" b="0" strike="sngStrik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strike="sngStrike" baseline="0" dirty="0" smtClean="0"/>
                        <a:t>NP-Completeness:  Overview, Definitions</a:t>
                      </a:r>
                      <a:endParaRPr lang="en-US" b="0" strike="sngStrike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sngStrike" baseline="0" dirty="0" smtClean="0"/>
                        <a:t>Mon, March 6</a:t>
                      </a:r>
                      <a:endParaRPr lang="en-US" strike="sngStrik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sngStrike" dirty="0" smtClean="0"/>
                        <a:t>NP-Completeness:  Reductions</a:t>
                      </a:r>
                      <a:endParaRPr lang="en-US" strike="sngStri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Wed, March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NP-Completeness:  Problem Survey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Fri,</a:t>
                      </a:r>
                      <a:r>
                        <a:rPr lang="en-US" baseline="0" dirty="0" smtClean="0"/>
                        <a:t> March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Theory and Beyond NP-Completeness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Mon, March 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Final Exam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3/8/2023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0305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Friday: NP-Completeness and Beyond!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3/8/2023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90215" y="2062890"/>
            <a:ext cx="3585365" cy="3415275"/>
          </a:xfrm>
          <a:prstGeom prst="ellipse">
            <a:avLst/>
          </a:prstGeom>
          <a:solidFill>
            <a:srgbClr val="FFD3C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399989" y="2216166"/>
            <a:ext cx="2959905" cy="2857695"/>
          </a:xfrm>
          <a:prstGeom prst="ellipse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84965" y="2316890"/>
            <a:ext cx="2352745" cy="242814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52617" y="3645014"/>
            <a:ext cx="1017439" cy="932094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39658" y="2597399"/>
            <a:ext cx="1843361" cy="96247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149116" y="2724694"/>
            <a:ext cx="146165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NP-Complete</a:t>
            </a:r>
          </a:p>
        </p:txBody>
      </p:sp>
      <p:sp>
        <p:nvSpPr>
          <p:cNvPr id="13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562076" y="3976400"/>
            <a:ext cx="6357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P</a:t>
            </a:r>
          </a:p>
        </p:txBody>
      </p:sp>
      <p:pic>
        <p:nvPicPr>
          <p:cNvPr id="14" name="Picture 2" descr="http://1.bp.blogspot.com/_0Y-AYb-z8Bw/S--chJjH0JI/AAAAAAAAATU/QngzjH9rMa0/s1600/dr-seuss-on-beyond-zebra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6666" y="2038282"/>
            <a:ext cx="2748690" cy="3742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5374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NP Completeness:</a:t>
            </a:r>
            <a:br>
              <a:rPr lang="en-US" dirty="0" smtClean="0"/>
            </a:br>
            <a:r>
              <a:rPr lang="en-US" dirty="0" smtClean="0"/>
              <a:t>The story so far</a:t>
            </a:r>
          </a:p>
        </p:txBody>
      </p:sp>
      <p:pic>
        <p:nvPicPr>
          <p:cNvPr id="6" name="Picture 2" descr="http://news.utoronto.ca/sites/default/files/Cook-NSERC-13-2-2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565" y="3542842"/>
            <a:ext cx="3073748" cy="2049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ular Callout 2"/>
          <p:cNvSpPr/>
          <p:nvPr/>
        </p:nvSpPr>
        <p:spPr>
          <a:xfrm>
            <a:off x="1612096" y="2594155"/>
            <a:ext cx="2428640" cy="834845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Circuit Satisfiability is NP-Complete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 descr="http://www.eecs.berkeley.edu/Faculty/Photos/Homepages/karp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443" y="3504895"/>
            <a:ext cx="1973270" cy="276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ular Callout 6"/>
          <p:cNvSpPr/>
          <p:nvPr/>
        </p:nvSpPr>
        <p:spPr>
          <a:xfrm>
            <a:off x="5634530" y="2214680"/>
            <a:ext cx="2808115" cy="102458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There are a whole bunch of other important problems which are NP-Complete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3/8/2023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017CC-BEDF-43D7-9C9C-DF9AA144C8A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4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Cook’s Theorem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5194225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Definition:  </a:t>
            </a:r>
          </a:p>
          <a:p>
            <a:pPr lvl="1" eaLnBrk="1" hangingPunct="1"/>
            <a:r>
              <a:rPr lang="en-US" dirty="0" smtClean="0"/>
              <a:t>X is NP-Complete if:</a:t>
            </a:r>
          </a:p>
          <a:p>
            <a:pPr lvl="2" eaLnBrk="1" hangingPunct="1"/>
            <a:r>
              <a:rPr lang="en-US" dirty="0" smtClean="0"/>
              <a:t>X is in NP</a:t>
            </a:r>
          </a:p>
          <a:p>
            <a:pPr lvl="2" eaLnBrk="1" hangingPunct="1"/>
            <a:r>
              <a:rPr lang="en-US" dirty="0" smtClean="0"/>
              <a:t>For all Z in NP:   Z &lt;</a:t>
            </a:r>
            <a:r>
              <a:rPr lang="en-US" baseline="-25000" dirty="0" smtClean="0"/>
              <a:t>P</a:t>
            </a:r>
            <a:r>
              <a:rPr lang="en-US" dirty="0" smtClean="0"/>
              <a:t> X</a:t>
            </a:r>
          </a:p>
          <a:p>
            <a:pPr eaLnBrk="1" hangingPunct="1"/>
            <a:r>
              <a:rPr lang="en-US" dirty="0" smtClean="0"/>
              <a:t>There is an NP Complete problem</a:t>
            </a:r>
          </a:p>
          <a:p>
            <a:pPr lvl="1" eaLnBrk="1" hangingPunct="1"/>
            <a:r>
              <a:rPr lang="en-US" dirty="0" smtClean="0"/>
              <a:t>The </a:t>
            </a:r>
            <a:r>
              <a:rPr lang="en-US" dirty="0"/>
              <a:t>Circuit Satisfiability Problem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763375" y="1608020"/>
            <a:ext cx="2808287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598400" y="3327343"/>
            <a:ext cx="1214437" cy="1165166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105480" y="1784413"/>
            <a:ext cx="2185375" cy="150209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317585" y="2050160"/>
            <a:ext cx="1744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NP-Complete</a:t>
            </a:r>
          </a:p>
        </p:txBody>
      </p:sp>
      <p:sp>
        <p:nvSpPr>
          <p:cNvPr id="8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827000" y="4113095"/>
            <a:ext cx="758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P</a:t>
            </a:r>
          </a:p>
        </p:txBody>
      </p:sp>
      <p:sp>
        <p:nvSpPr>
          <p:cNvPr id="9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835242" y="3205683"/>
            <a:ext cx="1290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NP</a:t>
            </a:r>
          </a:p>
        </p:txBody>
      </p:sp>
      <p:sp>
        <p:nvSpPr>
          <p:cNvPr id="2" name="5-Point Star 1"/>
          <p:cNvSpPr/>
          <p:nvPr/>
        </p:nvSpPr>
        <p:spPr>
          <a:xfrm>
            <a:off x="6637262" y="2503331"/>
            <a:ext cx="379475" cy="383135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3/8/2023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71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Populating the NP-Completeness Universe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Circuit Sat &lt;</a:t>
            </a:r>
            <a:r>
              <a:rPr lang="en-US" sz="2400" baseline="-25000" dirty="0" smtClean="0"/>
              <a:t>P</a:t>
            </a:r>
            <a:r>
              <a:rPr lang="en-US" sz="2400" dirty="0" smtClean="0"/>
              <a:t> 3-SAT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3-SAT &lt;</a:t>
            </a:r>
            <a:r>
              <a:rPr lang="en-US" sz="2400" baseline="-25000" dirty="0" smtClean="0"/>
              <a:t>P</a:t>
            </a:r>
            <a:r>
              <a:rPr lang="en-US" sz="2400" dirty="0" smtClean="0"/>
              <a:t> Independent Set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3-SAT &lt;</a:t>
            </a:r>
            <a:r>
              <a:rPr lang="en-US" sz="2400" baseline="-25000" dirty="0" smtClean="0"/>
              <a:t>P</a:t>
            </a:r>
            <a:r>
              <a:rPr lang="en-US" sz="2400" dirty="0" smtClean="0"/>
              <a:t> Vertex Cover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Independent Set &lt;</a:t>
            </a:r>
            <a:r>
              <a:rPr lang="en-US" sz="2400" baseline="-25000" dirty="0" smtClean="0"/>
              <a:t>P</a:t>
            </a:r>
            <a:r>
              <a:rPr lang="en-US" sz="2400" dirty="0" smtClean="0"/>
              <a:t> Clique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3-SAT &lt;</a:t>
            </a:r>
            <a:r>
              <a:rPr lang="en-US" sz="2400" baseline="-25000" dirty="0" smtClean="0"/>
              <a:t>P</a:t>
            </a:r>
            <a:r>
              <a:rPr lang="en-US" sz="2400" dirty="0" smtClean="0"/>
              <a:t> Hamiltonian Circuit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Hamiltonian Circuit &lt;</a:t>
            </a:r>
            <a:r>
              <a:rPr lang="en-US" sz="2400" baseline="-25000" dirty="0" smtClean="0"/>
              <a:t>P</a:t>
            </a:r>
            <a:r>
              <a:rPr lang="en-US" sz="2400" dirty="0" smtClean="0"/>
              <a:t> Traveling Salesman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3-SAT &lt;</a:t>
            </a:r>
            <a:r>
              <a:rPr lang="en-US" sz="2400" baseline="-25000" dirty="0" smtClean="0"/>
              <a:t>P</a:t>
            </a:r>
            <a:r>
              <a:rPr lang="en-US" sz="2400" dirty="0" smtClean="0"/>
              <a:t> Integer Linear Programming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3-SAT &lt;</a:t>
            </a:r>
            <a:r>
              <a:rPr lang="en-US" sz="2400" baseline="-25000" dirty="0" smtClean="0"/>
              <a:t>P</a:t>
            </a:r>
            <a:r>
              <a:rPr lang="en-US" sz="2400" dirty="0" smtClean="0"/>
              <a:t> Graph Coloring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3-SAT &lt;</a:t>
            </a:r>
            <a:r>
              <a:rPr lang="en-US" sz="2400" baseline="-25000" dirty="0"/>
              <a:t>P</a:t>
            </a:r>
            <a:r>
              <a:rPr lang="en-US" sz="2400" dirty="0"/>
              <a:t> </a:t>
            </a:r>
            <a:r>
              <a:rPr lang="en-US" sz="2400" dirty="0" smtClean="0"/>
              <a:t>3 Dimensional Matching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3-SAT &lt;</a:t>
            </a:r>
            <a:r>
              <a:rPr lang="en-US" sz="2400" baseline="-25000" dirty="0" smtClean="0"/>
              <a:t>P</a:t>
            </a:r>
            <a:r>
              <a:rPr lang="en-US" sz="2400" dirty="0" smtClean="0"/>
              <a:t> Subset Sum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Subset Sum &lt;</a:t>
            </a:r>
            <a:r>
              <a:rPr lang="en-US" sz="2400" baseline="-25000" dirty="0" smtClean="0"/>
              <a:t>P</a:t>
            </a:r>
            <a:r>
              <a:rPr lang="en-US" sz="2400" dirty="0" smtClean="0"/>
              <a:t> Scheduling with Release times and deadlines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72200" y="914400"/>
            <a:ext cx="2808288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578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67600" y="3048000"/>
            <a:ext cx="754063" cy="750888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477000" y="1066800"/>
            <a:ext cx="2200275" cy="1905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3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934200" y="1143000"/>
            <a:ext cx="17446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NP-Complete</a:t>
            </a:r>
          </a:p>
        </p:txBody>
      </p:sp>
      <p:sp>
        <p:nvSpPr>
          <p:cNvPr id="75784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71800"/>
            <a:ext cx="533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NP</a:t>
            </a:r>
          </a:p>
        </p:txBody>
      </p:sp>
      <p:sp>
        <p:nvSpPr>
          <p:cNvPr id="75785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543800" y="3429000"/>
            <a:ext cx="307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P</a:t>
            </a:r>
          </a:p>
        </p:txBody>
      </p:sp>
      <p:sp>
        <p:nvSpPr>
          <p:cNvPr id="10" name="5-Point Star 9"/>
          <p:cNvSpPr/>
          <p:nvPr/>
        </p:nvSpPr>
        <p:spPr>
          <a:xfrm>
            <a:off x="6743700" y="1471471"/>
            <a:ext cx="379475" cy="383135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7472300" y="2347639"/>
            <a:ext cx="379475" cy="383135"/>
          </a:xfrm>
          <a:prstGeom prst="star5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8246819" y="1633537"/>
            <a:ext cx="379475" cy="383135"/>
          </a:xfrm>
          <a:prstGeom prst="star5">
            <a:avLst/>
          </a:prstGeom>
          <a:solidFill>
            <a:srgbClr val="FFC000"/>
          </a:solidFill>
          <a:ln>
            <a:solidFill>
              <a:srgbClr val="66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6742686" y="2102242"/>
            <a:ext cx="379475" cy="383135"/>
          </a:xfrm>
          <a:prstGeom prst="star5">
            <a:avLst/>
          </a:prstGeom>
          <a:solidFill>
            <a:srgbClr val="7030A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7465156" y="1471470"/>
            <a:ext cx="379475" cy="383135"/>
          </a:xfrm>
          <a:prstGeom prst="star5">
            <a:avLst/>
          </a:prstGeom>
          <a:solidFill>
            <a:srgbClr val="00B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64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2"/>
          <p:cNvSpPr>
            <a:spLocks noChangeArrowheads="1"/>
          </p:cNvSpPr>
          <p:nvPr/>
        </p:nvSpPr>
        <p:spPr bwMode="auto">
          <a:xfrm>
            <a:off x="985838" y="5364163"/>
            <a:ext cx="6950075" cy="900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lIns="92075" tIns="46038" rIns="92075" bIns="46038" anchor="ctr"/>
          <a:lstStyle/>
          <a:p>
            <a:pPr eaLnBrk="0" hangingPunct="0">
              <a:lnSpc>
                <a:spcPts val="3000"/>
              </a:lnSpc>
            </a:pPr>
            <a:r>
              <a:rPr kumimoji="1" lang="en-US">
                <a:solidFill>
                  <a:srgbClr val="003399"/>
                </a:solidFill>
                <a:latin typeface="+mj-lt"/>
                <a:ea typeface="ＭＳ Ｐゴシック" pitchFamily="34" charset="-128"/>
              </a:rPr>
              <a:t>Ex: </a:t>
            </a:r>
          </a:p>
          <a:p>
            <a:pPr eaLnBrk="0" hangingPunct="0">
              <a:lnSpc>
                <a:spcPts val="3000"/>
              </a:lnSpc>
            </a:pPr>
            <a:r>
              <a:rPr kumimoji="1" lang="en-US">
                <a:solidFill>
                  <a:srgbClr val="003399"/>
                </a:solidFill>
                <a:latin typeface="+mj-lt"/>
                <a:ea typeface="ＭＳ Ｐゴシック" pitchFamily="34" charset="-128"/>
              </a:rPr>
              <a:t>Yes:  </a:t>
            </a:r>
            <a:r>
              <a:rPr kumimoji="1" lang="en-US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x</a:t>
            </a:r>
            <a:r>
              <a:rPr kumimoji="1" lang="en-US" baseline="-2500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1</a:t>
            </a:r>
            <a:r>
              <a:rPr kumimoji="1" lang="en-US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 = true, x</a:t>
            </a:r>
            <a:r>
              <a:rPr kumimoji="1" lang="en-US" baseline="-2500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2</a:t>
            </a:r>
            <a:r>
              <a:rPr kumimoji="1" lang="en-US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 = true x</a:t>
            </a:r>
            <a:r>
              <a:rPr kumimoji="1" lang="en-US" baseline="-2500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3</a:t>
            </a:r>
            <a:r>
              <a:rPr kumimoji="1" lang="en-US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 = false.</a:t>
            </a:r>
          </a:p>
        </p:txBody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/>
              <a:t>Literal:	</a:t>
            </a:r>
            <a:r>
              <a:rPr lang="en-US" sz="1600" dirty="0" smtClean="0">
                <a:solidFill>
                  <a:schemeClr val="tx1"/>
                </a:solidFill>
              </a:rPr>
              <a:t>A Boolean variable or its negation.</a:t>
            </a: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Clause:	</a:t>
            </a:r>
            <a:r>
              <a:rPr lang="en-US" sz="1600" dirty="0" smtClean="0">
                <a:solidFill>
                  <a:schemeClr val="tx1"/>
                </a:solidFill>
              </a:rPr>
              <a:t>A disjunction of literals.</a:t>
            </a: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Conjunctive normal form:  </a:t>
            </a:r>
            <a:r>
              <a:rPr lang="en-US" sz="1600" dirty="0" smtClean="0">
                <a:solidFill>
                  <a:schemeClr val="tx1"/>
                </a:solidFill>
              </a:rPr>
              <a:t>A propositional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formula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 </a:t>
            </a:r>
            <a:r>
              <a:rPr lang="en-US" sz="1600" dirty="0" smtClean="0">
                <a:solidFill>
                  <a:schemeClr val="tx1"/>
                </a:solidFill>
              </a:rPr>
              <a:t>that is the conjunction of clauses.</a:t>
            </a: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SAT:  </a:t>
            </a:r>
            <a:r>
              <a:rPr lang="en-US" sz="1600" dirty="0" smtClean="0">
                <a:solidFill>
                  <a:schemeClr val="tx1"/>
                </a:solidFill>
              </a:rPr>
              <a:t>Given CNF formula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</a:t>
            </a:r>
            <a:r>
              <a:rPr lang="en-US" sz="1600" dirty="0" smtClean="0">
                <a:solidFill>
                  <a:schemeClr val="tx1"/>
                </a:solidFill>
              </a:rPr>
              <a:t>, does it have a satisfying truth assignment?</a:t>
            </a: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3-SAT:  </a:t>
            </a:r>
            <a:r>
              <a:rPr lang="en-US" sz="1600" dirty="0" smtClean="0">
                <a:solidFill>
                  <a:schemeClr val="tx1"/>
                </a:solidFill>
              </a:rPr>
              <a:t>SAT where each clause contains exa</a:t>
            </a:r>
            <a:r>
              <a:rPr lang="en-US" sz="1600" dirty="0" smtClean="0"/>
              <a:t>ctly </a:t>
            </a:r>
            <a:r>
              <a:rPr lang="en-US" sz="1600" dirty="0" smtClean="0">
                <a:solidFill>
                  <a:schemeClr val="tx1"/>
                </a:solidFill>
              </a:rPr>
              <a:t>3 literals.</a:t>
            </a:r>
          </a:p>
        </p:txBody>
      </p:sp>
      <p:sp>
        <p:nvSpPr>
          <p:cNvPr id="10035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Satisfiability</a:t>
            </a:r>
          </a:p>
        </p:txBody>
      </p:sp>
      <p:graphicFrame>
        <p:nvGraphicFramePr>
          <p:cNvPr id="100358" name="Object 5"/>
          <p:cNvGraphicFramePr>
            <a:graphicFrameLocks noChangeAspect="1"/>
          </p:cNvGraphicFramePr>
          <p:nvPr>
            <p:extLst/>
          </p:nvPr>
        </p:nvGraphicFramePr>
        <p:xfrm>
          <a:off x="5883275" y="2273300"/>
          <a:ext cx="1812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Equation" r:id="rId4" imgW="1816100" imgH="317500" progId="Equation.3">
                  <p:embed/>
                </p:oleObj>
              </mc:Choice>
              <mc:Fallback>
                <p:oleObj name="Equation" r:id="rId4" imgW="1816100" imgH="317500" progId="Equation.3">
                  <p:embed/>
                  <p:pic>
                    <p:nvPicPr>
                      <p:cNvPr id="10035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3275" y="2273300"/>
                        <a:ext cx="1812925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59" name="Object 6"/>
          <p:cNvGraphicFramePr>
            <a:graphicFrameLocks noChangeAspect="1"/>
          </p:cNvGraphicFramePr>
          <p:nvPr>
            <p:extLst/>
          </p:nvPr>
        </p:nvGraphicFramePr>
        <p:xfrm>
          <a:off x="6183313" y="1687512"/>
          <a:ext cx="827087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Equation" r:id="rId6" imgW="825500" imgH="292100" progId="Equation.3">
                  <p:embed/>
                </p:oleObj>
              </mc:Choice>
              <mc:Fallback>
                <p:oleObj name="Equation" r:id="rId6" imgW="825500" imgH="292100" progId="Equation.3">
                  <p:embed/>
                  <p:pic>
                    <p:nvPicPr>
                      <p:cNvPr id="10035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3313" y="1687512"/>
                        <a:ext cx="827087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0" name="Object 7"/>
          <p:cNvGraphicFramePr>
            <a:graphicFrameLocks noChangeAspect="1"/>
          </p:cNvGraphicFramePr>
          <p:nvPr>
            <p:extLst/>
          </p:nvPr>
        </p:nvGraphicFramePr>
        <p:xfrm>
          <a:off x="5715000" y="3009900"/>
          <a:ext cx="2255837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" name="Equation" r:id="rId8" imgW="2260600" imgH="266700" progId="Equation.3">
                  <p:embed/>
                </p:oleObj>
              </mc:Choice>
              <mc:Fallback>
                <p:oleObj name="Equation" r:id="rId8" imgW="2260600" imgH="266700" progId="Equation.3">
                  <p:embed/>
                  <p:pic>
                    <p:nvPicPr>
                      <p:cNvPr id="10036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009900"/>
                        <a:ext cx="2255837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1" name="Object 8"/>
          <p:cNvGraphicFramePr>
            <a:graphicFrameLocks noChangeAspect="1"/>
          </p:cNvGraphicFramePr>
          <p:nvPr/>
        </p:nvGraphicFramePr>
        <p:xfrm>
          <a:off x="1568450" y="5526088"/>
          <a:ext cx="6173788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name="Equation" r:id="rId10" imgW="6540500" imgH="355600" progId="Equation.3">
                  <p:embed/>
                </p:oleObj>
              </mc:Choice>
              <mc:Fallback>
                <p:oleObj name="Equation" r:id="rId10" imgW="6540500" imgH="355600" progId="Equation.3">
                  <p:embed/>
                  <p:pic>
                    <p:nvPicPr>
                      <p:cNvPr id="100361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8450" y="5526088"/>
                        <a:ext cx="6173788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3/8/2023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26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767600" y="198699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730367" y="365668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710425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740517" y="282184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754235" y="198699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717002" y="365668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697060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727152" y="282184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683695" y="198699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646462" y="365668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626520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656612" y="282184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>
            <a:endCxn id="11" idx="5"/>
          </p:cNvCxnSpPr>
          <p:nvPr/>
        </p:nvCxnSpPr>
        <p:spPr>
          <a:xfrm>
            <a:off x="1216877" y="2132351"/>
            <a:ext cx="1017846" cy="88383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145007" y="2906680"/>
            <a:ext cx="1017846" cy="88383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10" idx="6"/>
          </p:cNvCxnSpPr>
          <p:nvPr/>
        </p:nvCxnSpPr>
        <p:spPr>
          <a:xfrm>
            <a:off x="1157439" y="4681267"/>
            <a:ext cx="1080536" cy="1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35331" y="3764311"/>
            <a:ext cx="1080536" cy="1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214614" y="2132350"/>
            <a:ext cx="1080536" cy="1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3"/>
          </p:cNvCxnSpPr>
          <p:nvPr/>
        </p:nvCxnSpPr>
        <p:spPr>
          <a:xfrm flipV="1">
            <a:off x="1056999" y="2132352"/>
            <a:ext cx="1123224" cy="2629414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0" idx="5"/>
          </p:cNvCxnSpPr>
          <p:nvPr/>
        </p:nvCxnSpPr>
        <p:spPr>
          <a:xfrm flipH="1" flipV="1">
            <a:off x="1157439" y="2906680"/>
            <a:ext cx="1047192" cy="1855086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5" idx="3"/>
            <a:endCxn id="11" idx="3"/>
          </p:cNvCxnSpPr>
          <p:nvPr/>
        </p:nvCxnSpPr>
        <p:spPr>
          <a:xfrm flipV="1">
            <a:off x="1076941" y="3016181"/>
            <a:ext cx="996785" cy="834845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023655" y="1986995"/>
            <a:ext cx="1271495" cy="2808115"/>
            <a:chOff x="1023655" y="1986995"/>
            <a:chExt cx="1271495" cy="2808115"/>
          </a:xfrm>
        </p:grpSpPr>
        <p:sp>
          <p:nvSpPr>
            <p:cNvPr id="4" name="Oval 3"/>
            <p:cNvSpPr/>
            <p:nvPr/>
          </p:nvSpPr>
          <p:spPr>
            <a:xfrm>
              <a:off x="1080830" y="1986995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043597" y="3656685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023655" y="4567425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053747" y="2821840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067465" y="1986995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030232" y="3656685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010290" y="4567425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040382" y="2821840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Freeform 43"/>
          <p:cNvSpPr/>
          <p:nvPr/>
        </p:nvSpPr>
        <p:spPr>
          <a:xfrm>
            <a:off x="5419482" y="3447059"/>
            <a:ext cx="2719584" cy="589101"/>
          </a:xfrm>
          <a:custGeom>
            <a:avLst/>
            <a:gdLst>
              <a:gd name="connsiteX0" fmla="*/ 66919 w 2804779"/>
              <a:gd name="connsiteY0" fmla="*/ 309203 h 739107"/>
              <a:gd name="connsiteX1" fmla="*/ 608786 w 2804779"/>
              <a:gd name="connsiteY1" fmla="*/ 29803 h 739107"/>
              <a:gd name="connsiteX2" fmla="*/ 2505319 w 2804779"/>
              <a:gd name="connsiteY2" fmla="*/ 80603 h 739107"/>
              <a:gd name="connsiteX3" fmla="*/ 2573052 w 2804779"/>
              <a:gd name="connsiteY3" fmla="*/ 673270 h 739107"/>
              <a:gd name="connsiteX4" fmla="*/ 287052 w 2804779"/>
              <a:gd name="connsiteY4" fmla="*/ 681736 h 739107"/>
              <a:gd name="connsiteX5" fmla="*/ 66919 w 2804779"/>
              <a:gd name="connsiteY5" fmla="*/ 309203 h 739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4779" h="739107">
                <a:moveTo>
                  <a:pt x="66919" y="309203"/>
                </a:moveTo>
                <a:cubicBezTo>
                  <a:pt x="120541" y="200548"/>
                  <a:pt x="202386" y="67903"/>
                  <a:pt x="608786" y="29803"/>
                </a:cubicBezTo>
                <a:cubicBezTo>
                  <a:pt x="1015186" y="-8297"/>
                  <a:pt x="2177941" y="-26641"/>
                  <a:pt x="2505319" y="80603"/>
                </a:cubicBezTo>
                <a:cubicBezTo>
                  <a:pt x="2832697" y="187847"/>
                  <a:pt x="2942763" y="573081"/>
                  <a:pt x="2573052" y="673270"/>
                </a:cubicBezTo>
                <a:cubicBezTo>
                  <a:pt x="2203341" y="773459"/>
                  <a:pt x="701919" y="745236"/>
                  <a:pt x="287052" y="681736"/>
                </a:cubicBezTo>
                <a:cubicBezTo>
                  <a:pt x="-127815" y="618236"/>
                  <a:pt x="13297" y="417858"/>
                  <a:pt x="66919" y="309203"/>
                </a:cubicBezTo>
                <a:close/>
              </a:path>
            </a:pathLst>
          </a:custGeom>
          <a:noFill/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5367360" y="2641131"/>
            <a:ext cx="2719584" cy="589101"/>
          </a:xfrm>
          <a:custGeom>
            <a:avLst/>
            <a:gdLst>
              <a:gd name="connsiteX0" fmla="*/ 66919 w 2804779"/>
              <a:gd name="connsiteY0" fmla="*/ 309203 h 739107"/>
              <a:gd name="connsiteX1" fmla="*/ 608786 w 2804779"/>
              <a:gd name="connsiteY1" fmla="*/ 29803 h 739107"/>
              <a:gd name="connsiteX2" fmla="*/ 2505319 w 2804779"/>
              <a:gd name="connsiteY2" fmla="*/ 80603 h 739107"/>
              <a:gd name="connsiteX3" fmla="*/ 2573052 w 2804779"/>
              <a:gd name="connsiteY3" fmla="*/ 673270 h 739107"/>
              <a:gd name="connsiteX4" fmla="*/ 287052 w 2804779"/>
              <a:gd name="connsiteY4" fmla="*/ 681736 h 739107"/>
              <a:gd name="connsiteX5" fmla="*/ 66919 w 2804779"/>
              <a:gd name="connsiteY5" fmla="*/ 309203 h 739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4779" h="739107">
                <a:moveTo>
                  <a:pt x="66919" y="309203"/>
                </a:moveTo>
                <a:cubicBezTo>
                  <a:pt x="120541" y="200548"/>
                  <a:pt x="202386" y="67903"/>
                  <a:pt x="608786" y="29803"/>
                </a:cubicBezTo>
                <a:cubicBezTo>
                  <a:pt x="1015186" y="-8297"/>
                  <a:pt x="2177941" y="-26641"/>
                  <a:pt x="2505319" y="80603"/>
                </a:cubicBezTo>
                <a:cubicBezTo>
                  <a:pt x="2832697" y="187847"/>
                  <a:pt x="2942763" y="573081"/>
                  <a:pt x="2573052" y="673270"/>
                </a:cubicBezTo>
                <a:cubicBezTo>
                  <a:pt x="2203341" y="773459"/>
                  <a:pt x="701919" y="745236"/>
                  <a:pt x="287052" y="681736"/>
                </a:cubicBezTo>
                <a:cubicBezTo>
                  <a:pt x="-127815" y="618236"/>
                  <a:pt x="13297" y="417858"/>
                  <a:pt x="66919" y="309203"/>
                </a:cubicBezTo>
                <a:close/>
              </a:path>
            </a:pathLst>
          </a:custGeom>
          <a:noFill/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5419482" y="4386716"/>
            <a:ext cx="2719584" cy="589101"/>
          </a:xfrm>
          <a:custGeom>
            <a:avLst/>
            <a:gdLst>
              <a:gd name="connsiteX0" fmla="*/ 66919 w 2804779"/>
              <a:gd name="connsiteY0" fmla="*/ 309203 h 739107"/>
              <a:gd name="connsiteX1" fmla="*/ 608786 w 2804779"/>
              <a:gd name="connsiteY1" fmla="*/ 29803 h 739107"/>
              <a:gd name="connsiteX2" fmla="*/ 2505319 w 2804779"/>
              <a:gd name="connsiteY2" fmla="*/ 80603 h 739107"/>
              <a:gd name="connsiteX3" fmla="*/ 2573052 w 2804779"/>
              <a:gd name="connsiteY3" fmla="*/ 673270 h 739107"/>
              <a:gd name="connsiteX4" fmla="*/ 287052 w 2804779"/>
              <a:gd name="connsiteY4" fmla="*/ 681736 h 739107"/>
              <a:gd name="connsiteX5" fmla="*/ 66919 w 2804779"/>
              <a:gd name="connsiteY5" fmla="*/ 309203 h 739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4779" h="739107">
                <a:moveTo>
                  <a:pt x="66919" y="309203"/>
                </a:moveTo>
                <a:cubicBezTo>
                  <a:pt x="120541" y="200548"/>
                  <a:pt x="202386" y="67903"/>
                  <a:pt x="608786" y="29803"/>
                </a:cubicBezTo>
                <a:cubicBezTo>
                  <a:pt x="1015186" y="-8297"/>
                  <a:pt x="2177941" y="-26641"/>
                  <a:pt x="2505319" y="80603"/>
                </a:cubicBezTo>
                <a:cubicBezTo>
                  <a:pt x="2832697" y="187847"/>
                  <a:pt x="2942763" y="573081"/>
                  <a:pt x="2573052" y="673270"/>
                </a:cubicBezTo>
                <a:cubicBezTo>
                  <a:pt x="2203341" y="773459"/>
                  <a:pt x="701919" y="745236"/>
                  <a:pt x="287052" y="681736"/>
                </a:cubicBezTo>
                <a:cubicBezTo>
                  <a:pt x="-127815" y="618236"/>
                  <a:pt x="13297" y="417858"/>
                  <a:pt x="66919" y="309203"/>
                </a:cubicBezTo>
                <a:close/>
              </a:path>
            </a:pathLst>
          </a:custGeom>
          <a:noFill/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5536572" y="1757408"/>
            <a:ext cx="2564148" cy="1478743"/>
          </a:xfrm>
          <a:custGeom>
            <a:avLst/>
            <a:gdLst>
              <a:gd name="connsiteX0" fmla="*/ 9095 w 2564148"/>
              <a:gd name="connsiteY0" fmla="*/ 257659 h 1478743"/>
              <a:gd name="connsiteX1" fmla="*/ 381628 w 2564148"/>
              <a:gd name="connsiteY1" fmla="*/ 54459 h 1478743"/>
              <a:gd name="connsiteX2" fmla="*/ 1406095 w 2564148"/>
              <a:gd name="connsiteY2" fmla="*/ 62925 h 1478743"/>
              <a:gd name="connsiteX3" fmla="*/ 2168095 w 2564148"/>
              <a:gd name="connsiteY3" fmla="*/ 757192 h 1478743"/>
              <a:gd name="connsiteX4" fmla="*/ 2447495 w 2564148"/>
              <a:gd name="connsiteY4" fmla="*/ 1172059 h 1478743"/>
              <a:gd name="connsiteX5" fmla="*/ 2549095 w 2564148"/>
              <a:gd name="connsiteY5" fmla="*/ 1417592 h 1478743"/>
              <a:gd name="connsiteX6" fmla="*/ 2142695 w 2564148"/>
              <a:gd name="connsiteY6" fmla="*/ 1451459 h 1478743"/>
              <a:gd name="connsiteX7" fmla="*/ 1829428 w 2564148"/>
              <a:gd name="connsiteY7" fmla="*/ 1070459 h 1478743"/>
              <a:gd name="connsiteX8" fmla="*/ 1550028 w 2564148"/>
              <a:gd name="connsiteY8" fmla="*/ 706392 h 1478743"/>
              <a:gd name="connsiteX9" fmla="*/ 1101295 w 2564148"/>
              <a:gd name="connsiteY9" fmla="*/ 621725 h 1478743"/>
              <a:gd name="connsiteX10" fmla="*/ 483228 w 2564148"/>
              <a:gd name="connsiteY10" fmla="*/ 604792 h 1478743"/>
              <a:gd name="connsiteX11" fmla="*/ 144561 w 2564148"/>
              <a:gd name="connsiteY11" fmla="*/ 613259 h 1478743"/>
              <a:gd name="connsiteX12" fmla="*/ 9095 w 2564148"/>
              <a:gd name="connsiteY12" fmla="*/ 257659 h 1478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64148" h="1478743">
                <a:moveTo>
                  <a:pt x="9095" y="257659"/>
                </a:moveTo>
                <a:cubicBezTo>
                  <a:pt x="48606" y="164526"/>
                  <a:pt x="148795" y="86915"/>
                  <a:pt x="381628" y="54459"/>
                </a:cubicBezTo>
                <a:cubicBezTo>
                  <a:pt x="614461" y="22003"/>
                  <a:pt x="1108351" y="-54197"/>
                  <a:pt x="1406095" y="62925"/>
                </a:cubicBezTo>
                <a:cubicBezTo>
                  <a:pt x="1703839" y="180047"/>
                  <a:pt x="1994528" y="572336"/>
                  <a:pt x="2168095" y="757192"/>
                </a:cubicBezTo>
                <a:cubicBezTo>
                  <a:pt x="2341662" y="942048"/>
                  <a:pt x="2383995" y="1061992"/>
                  <a:pt x="2447495" y="1172059"/>
                </a:cubicBezTo>
                <a:cubicBezTo>
                  <a:pt x="2510995" y="1282126"/>
                  <a:pt x="2599895" y="1371025"/>
                  <a:pt x="2549095" y="1417592"/>
                </a:cubicBezTo>
                <a:cubicBezTo>
                  <a:pt x="2498295" y="1464159"/>
                  <a:pt x="2262640" y="1509315"/>
                  <a:pt x="2142695" y="1451459"/>
                </a:cubicBezTo>
                <a:cubicBezTo>
                  <a:pt x="2022750" y="1393603"/>
                  <a:pt x="1928206" y="1194637"/>
                  <a:pt x="1829428" y="1070459"/>
                </a:cubicBezTo>
                <a:cubicBezTo>
                  <a:pt x="1730650" y="946281"/>
                  <a:pt x="1671383" y="781181"/>
                  <a:pt x="1550028" y="706392"/>
                </a:cubicBezTo>
                <a:cubicBezTo>
                  <a:pt x="1428673" y="631603"/>
                  <a:pt x="1279095" y="638658"/>
                  <a:pt x="1101295" y="621725"/>
                </a:cubicBezTo>
                <a:cubicBezTo>
                  <a:pt x="923495" y="604792"/>
                  <a:pt x="642684" y="606203"/>
                  <a:pt x="483228" y="604792"/>
                </a:cubicBezTo>
                <a:cubicBezTo>
                  <a:pt x="323772" y="603381"/>
                  <a:pt x="222172" y="673937"/>
                  <a:pt x="144561" y="613259"/>
                </a:cubicBezTo>
                <a:cubicBezTo>
                  <a:pt x="66950" y="552581"/>
                  <a:pt x="-30416" y="350792"/>
                  <a:pt x="9095" y="257659"/>
                </a:cubicBezTo>
                <a:close/>
              </a:path>
            </a:pathLst>
          </a:custGeom>
          <a:noFill/>
          <a:ln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5324792" y="1857023"/>
            <a:ext cx="2851241" cy="2263341"/>
          </a:xfrm>
          <a:custGeom>
            <a:avLst/>
            <a:gdLst>
              <a:gd name="connsiteX0" fmla="*/ 2693141 w 2851241"/>
              <a:gd name="connsiteY0" fmla="*/ 31044 h 2263341"/>
              <a:gd name="connsiteX1" fmla="*/ 2794741 w 2851241"/>
              <a:gd name="connsiteY1" fmla="*/ 251177 h 2263341"/>
              <a:gd name="connsiteX2" fmla="*/ 1922675 w 2851241"/>
              <a:gd name="connsiteY2" fmla="*/ 1140177 h 2263341"/>
              <a:gd name="connsiteX3" fmla="*/ 364808 w 2851241"/>
              <a:gd name="connsiteY3" fmla="*/ 2232377 h 2263341"/>
              <a:gd name="connsiteX4" fmla="*/ 51541 w 2851241"/>
              <a:gd name="connsiteY4" fmla="*/ 1885244 h 2263341"/>
              <a:gd name="connsiteX5" fmla="*/ 1169141 w 2851241"/>
              <a:gd name="connsiteY5" fmla="*/ 1063977 h 2263341"/>
              <a:gd name="connsiteX6" fmla="*/ 2346008 w 2851241"/>
              <a:gd name="connsiteY6" fmla="*/ 73377 h 2263341"/>
              <a:gd name="connsiteX7" fmla="*/ 2769341 w 2851241"/>
              <a:gd name="connsiteY7" fmla="*/ 73377 h 2263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51241" h="2263341">
                <a:moveTo>
                  <a:pt x="2693141" y="31044"/>
                </a:moveTo>
                <a:cubicBezTo>
                  <a:pt x="2808146" y="48683"/>
                  <a:pt x="2923152" y="66322"/>
                  <a:pt x="2794741" y="251177"/>
                </a:cubicBezTo>
                <a:cubicBezTo>
                  <a:pt x="2666330" y="436033"/>
                  <a:pt x="2327664" y="809977"/>
                  <a:pt x="1922675" y="1140177"/>
                </a:cubicBezTo>
                <a:cubicBezTo>
                  <a:pt x="1517686" y="1470377"/>
                  <a:pt x="676664" y="2108199"/>
                  <a:pt x="364808" y="2232377"/>
                </a:cubicBezTo>
                <a:cubicBezTo>
                  <a:pt x="52952" y="2356555"/>
                  <a:pt x="-82514" y="2079977"/>
                  <a:pt x="51541" y="1885244"/>
                </a:cubicBezTo>
                <a:cubicBezTo>
                  <a:pt x="185596" y="1690511"/>
                  <a:pt x="786730" y="1365955"/>
                  <a:pt x="1169141" y="1063977"/>
                </a:cubicBezTo>
                <a:cubicBezTo>
                  <a:pt x="1551552" y="761999"/>
                  <a:pt x="2079308" y="238477"/>
                  <a:pt x="2346008" y="73377"/>
                </a:cubicBezTo>
                <a:cubicBezTo>
                  <a:pt x="2612708" y="-91723"/>
                  <a:pt x="2769341" y="73377"/>
                  <a:pt x="2769341" y="73377"/>
                </a:cubicBezTo>
              </a:path>
            </a:pathLst>
          </a:custGeom>
          <a:noFill/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5521892" y="2581550"/>
            <a:ext cx="2609913" cy="2381069"/>
          </a:xfrm>
          <a:custGeom>
            <a:avLst/>
            <a:gdLst>
              <a:gd name="connsiteX0" fmla="*/ 49175 w 2609913"/>
              <a:gd name="connsiteY0" fmla="*/ 2235983 h 2381069"/>
              <a:gd name="connsiteX1" fmla="*/ 159241 w 2609913"/>
              <a:gd name="connsiteY1" fmla="*/ 2379917 h 2381069"/>
              <a:gd name="connsiteX2" fmla="*/ 557175 w 2609913"/>
              <a:gd name="connsiteY2" fmla="*/ 2168250 h 2381069"/>
              <a:gd name="connsiteX3" fmla="*/ 1742508 w 2609913"/>
              <a:gd name="connsiteY3" fmla="*/ 1076050 h 2381069"/>
              <a:gd name="connsiteX4" fmla="*/ 2580708 w 2609913"/>
              <a:gd name="connsiteY4" fmla="*/ 280183 h 2381069"/>
              <a:gd name="connsiteX5" fmla="*/ 2369041 w 2609913"/>
              <a:gd name="connsiteY5" fmla="*/ 783 h 2381069"/>
              <a:gd name="connsiteX6" fmla="*/ 1886441 w 2609913"/>
              <a:gd name="connsiteY6" fmla="*/ 347917 h 2381069"/>
              <a:gd name="connsiteX7" fmla="*/ 904308 w 2609913"/>
              <a:gd name="connsiteY7" fmla="*/ 1219983 h 2381069"/>
              <a:gd name="connsiteX8" fmla="*/ 74575 w 2609913"/>
              <a:gd name="connsiteY8" fmla="*/ 1888850 h 2381069"/>
              <a:gd name="connsiteX9" fmla="*/ 49175 w 2609913"/>
              <a:gd name="connsiteY9" fmla="*/ 2235983 h 2381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09913" h="2381069">
                <a:moveTo>
                  <a:pt x="49175" y="2235983"/>
                </a:moveTo>
                <a:cubicBezTo>
                  <a:pt x="63286" y="2317828"/>
                  <a:pt x="74574" y="2391206"/>
                  <a:pt x="159241" y="2379917"/>
                </a:cubicBezTo>
                <a:cubicBezTo>
                  <a:pt x="243908" y="2368628"/>
                  <a:pt x="293297" y="2385561"/>
                  <a:pt x="557175" y="2168250"/>
                </a:cubicBezTo>
                <a:cubicBezTo>
                  <a:pt x="821053" y="1950939"/>
                  <a:pt x="1405253" y="1390728"/>
                  <a:pt x="1742508" y="1076050"/>
                </a:cubicBezTo>
                <a:cubicBezTo>
                  <a:pt x="2079764" y="761372"/>
                  <a:pt x="2476286" y="459394"/>
                  <a:pt x="2580708" y="280183"/>
                </a:cubicBezTo>
                <a:cubicBezTo>
                  <a:pt x="2685130" y="100972"/>
                  <a:pt x="2484752" y="-10506"/>
                  <a:pt x="2369041" y="783"/>
                </a:cubicBezTo>
                <a:cubicBezTo>
                  <a:pt x="2253330" y="12072"/>
                  <a:pt x="2130563" y="144717"/>
                  <a:pt x="1886441" y="347917"/>
                </a:cubicBezTo>
                <a:cubicBezTo>
                  <a:pt x="1642319" y="551117"/>
                  <a:pt x="1206286" y="963161"/>
                  <a:pt x="904308" y="1219983"/>
                </a:cubicBezTo>
                <a:cubicBezTo>
                  <a:pt x="602330" y="1476805"/>
                  <a:pt x="217097" y="1715283"/>
                  <a:pt x="74575" y="1888850"/>
                </a:cubicBezTo>
                <a:cubicBezTo>
                  <a:pt x="-67947" y="2062417"/>
                  <a:pt x="35064" y="2154138"/>
                  <a:pt x="49175" y="2235983"/>
                </a:cubicBezTo>
                <a:close/>
              </a:path>
            </a:pathLst>
          </a:custGeom>
          <a:noFill/>
          <a:ln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5614053" y="1779781"/>
            <a:ext cx="2562263" cy="3297057"/>
          </a:xfrm>
          <a:custGeom>
            <a:avLst/>
            <a:gdLst>
              <a:gd name="connsiteX0" fmla="*/ 16280 w 2562263"/>
              <a:gd name="connsiteY0" fmla="*/ 159086 h 3297057"/>
              <a:gd name="connsiteX1" fmla="*/ 490414 w 2562263"/>
              <a:gd name="connsiteY1" fmla="*/ 32086 h 3297057"/>
              <a:gd name="connsiteX2" fmla="*/ 1133880 w 2562263"/>
              <a:gd name="connsiteY2" fmla="*/ 743286 h 3297057"/>
              <a:gd name="connsiteX3" fmla="*/ 1574147 w 2562263"/>
              <a:gd name="connsiteY3" fmla="*/ 1081952 h 3297057"/>
              <a:gd name="connsiteX4" fmla="*/ 1743480 w 2562263"/>
              <a:gd name="connsiteY4" fmla="*/ 1776219 h 3297057"/>
              <a:gd name="connsiteX5" fmla="*/ 2446214 w 2562263"/>
              <a:gd name="connsiteY5" fmla="*/ 2766819 h 3297057"/>
              <a:gd name="connsiteX6" fmla="*/ 2530880 w 2562263"/>
              <a:gd name="connsiteY6" fmla="*/ 3173219 h 3297057"/>
              <a:gd name="connsiteX7" fmla="*/ 2124480 w 2562263"/>
              <a:gd name="connsiteY7" fmla="*/ 3266352 h 3297057"/>
              <a:gd name="connsiteX8" fmla="*/ 1709614 w 2562263"/>
              <a:gd name="connsiteY8" fmla="*/ 2699086 h 3297057"/>
              <a:gd name="connsiteX9" fmla="*/ 1413280 w 2562263"/>
              <a:gd name="connsiteY9" fmla="*/ 1615352 h 3297057"/>
              <a:gd name="connsiteX10" fmla="*/ 973014 w 2562263"/>
              <a:gd name="connsiteY10" fmla="*/ 1293619 h 3297057"/>
              <a:gd name="connsiteX11" fmla="*/ 769814 w 2562263"/>
              <a:gd name="connsiteY11" fmla="*/ 819486 h 3297057"/>
              <a:gd name="connsiteX12" fmla="*/ 168680 w 2562263"/>
              <a:gd name="connsiteY12" fmla="*/ 489286 h 3297057"/>
              <a:gd name="connsiteX13" fmla="*/ 16280 w 2562263"/>
              <a:gd name="connsiteY13" fmla="*/ 159086 h 329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62263" h="3297057">
                <a:moveTo>
                  <a:pt x="16280" y="159086"/>
                </a:moveTo>
                <a:cubicBezTo>
                  <a:pt x="69902" y="82886"/>
                  <a:pt x="304147" y="-65281"/>
                  <a:pt x="490414" y="32086"/>
                </a:cubicBezTo>
                <a:cubicBezTo>
                  <a:pt x="676681" y="129453"/>
                  <a:pt x="953258" y="568308"/>
                  <a:pt x="1133880" y="743286"/>
                </a:cubicBezTo>
                <a:cubicBezTo>
                  <a:pt x="1314502" y="918264"/>
                  <a:pt x="1472547" y="909797"/>
                  <a:pt x="1574147" y="1081952"/>
                </a:cubicBezTo>
                <a:cubicBezTo>
                  <a:pt x="1675747" y="1254107"/>
                  <a:pt x="1598136" y="1495408"/>
                  <a:pt x="1743480" y="1776219"/>
                </a:cubicBezTo>
                <a:cubicBezTo>
                  <a:pt x="1888824" y="2057030"/>
                  <a:pt x="2314981" y="2533986"/>
                  <a:pt x="2446214" y="2766819"/>
                </a:cubicBezTo>
                <a:cubicBezTo>
                  <a:pt x="2577447" y="2999652"/>
                  <a:pt x="2584502" y="3089964"/>
                  <a:pt x="2530880" y="3173219"/>
                </a:cubicBezTo>
                <a:cubicBezTo>
                  <a:pt x="2477258" y="3256474"/>
                  <a:pt x="2261358" y="3345374"/>
                  <a:pt x="2124480" y="3266352"/>
                </a:cubicBezTo>
                <a:cubicBezTo>
                  <a:pt x="1987602" y="3187330"/>
                  <a:pt x="1828147" y="2974253"/>
                  <a:pt x="1709614" y="2699086"/>
                </a:cubicBezTo>
                <a:cubicBezTo>
                  <a:pt x="1591081" y="2423919"/>
                  <a:pt x="1536047" y="1849597"/>
                  <a:pt x="1413280" y="1615352"/>
                </a:cubicBezTo>
                <a:cubicBezTo>
                  <a:pt x="1290513" y="1381108"/>
                  <a:pt x="1080258" y="1426263"/>
                  <a:pt x="973014" y="1293619"/>
                </a:cubicBezTo>
                <a:cubicBezTo>
                  <a:pt x="865770" y="1160975"/>
                  <a:pt x="903870" y="953541"/>
                  <a:pt x="769814" y="819486"/>
                </a:cubicBezTo>
                <a:cubicBezTo>
                  <a:pt x="635758" y="685431"/>
                  <a:pt x="288624" y="599353"/>
                  <a:pt x="168680" y="489286"/>
                </a:cubicBezTo>
                <a:cubicBezTo>
                  <a:pt x="48736" y="379219"/>
                  <a:pt x="-37342" y="235286"/>
                  <a:pt x="16280" y="159086"/>
                </a:cubicBezTo>
                <a:close/>
              </a:path>
            </a:pathLst>
          </a:custGeom>
          <a:noFill/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sysDot"/>
              </a:ln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49565" y="5326375"/>
            <a:ext cx="2352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 dimensional matching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5727590" y="5335683"/>
            <a:ext cx="2352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Three dimensional matching (3DM)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3/8/2023</a:t>
            </a:r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9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Augmenting Path Algorithm for Matching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3/8/2023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25460" y="4643320"/>
            <a:ext cx="75136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Find augmenting path in O(m) time</a:t>
            </a:r>
          </a:p>
          <a:p>
            <a:r>
              <a:rPr lang="en-US" sz="3200" dirty="0" smtClean="0"/>
              <a:t>n phases of augmentation</a:t>
            </a:r>
          </a:p>
          <a:p>
            <a:r>
              <a:rPr lang="en-US" sz="3200" dirty="0" smtClean="0"/>
              <a:t>O(nm) time algorithm for matching</a:t>
            </a:r>
            <a:endParaRPr lang="en-US" sz="3200" dirty="0"/>
          </a:p>
        </p:txBody>
      </p:sp>
      <p:grpSp>
        <p:nvGrpSpPr>
          <p:cNvPr id="8" name="Group 7"/>
          <p:cNvGrpSpPr/>
          <p:nvPr/>
        </p:nvGrpSpPr>
        <p:grpSpPr>
          <a:xfrm>
            <a:off x="625460" y="1759310"/>
            <a:ext cx="6078912" cy="2326852"/>
            <a:chOff x="769938" y="2392363"/>
            <a:chExt cx="7602537" cy="2962275"/>
          </a:xfrm>
        </p:grpSpPr>
        <p:sp>
          <p:nvSpPr>
            <p:cNvPr id="9" name="Line 2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 flipH="1">
              <a:off x="2152650" y="2506663"/>
              <a:ext cx="3648075" cy="27273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5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846138" y="2506663"/>
              <a:ext cx="2497137" cy="26892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6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846138" y="2506663"/>
              <a:ext cx="4954587" cy="27273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7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846138" y="2506663"/>
              <a:ext cx="6183312" cy="27273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8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 flipH="1">
              <a:off x="3343275" y="2546350"/>
              <a:ext cx="1228725" cy="268763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9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4572000" y="2506663"/>
              <a:ext cx="1266825" cy="27273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0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4572000" y="2506663"/>
              <a:ext cx="2457450" cy="27273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1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H="1">
              <a:off x="3343275" y="2506663"/>
              <a:ext cx="3686175" cy="26892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2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flipH="1">
              <a:off x="5800725" y="2468563"/>
              <a:ext cx="1268413" cy="276542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3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6991350" y="2468563"/>
              <a:ext cx="38100" cy="27654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8258175" y="2506663"/>
              <a:ext cx="0" cy="27654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5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H="1">
              <a:off x="4572000" y="2506663"/>
              <a:ext cx="3686175" cy="26892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6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7029450" y="2506663"/>
              <a:ext cx="1228725" cy="27273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7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5800725" y="2546350"/>
              <a:ext cx="2457450" cy="268763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8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H="1">
              <a:off x="4572000" y="2506663"/>
              <a:ext cx="1228725" cy="26892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9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885825" y="2506663"/>
              <a:ext cx="0" cy="272732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0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 flipH="1">
              <a:off x="846138" y="2546350"/>
              <a:ext cx="1306512" cy="268763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1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 flipH="1">
              <a:off x="885825" y="2584450"/>
              <a:ext cx="2495550" cy="261143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2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2114550" y="2584450"/>
              <a:ext cx="38100" cy="264953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23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2152650" y="2546350"/>
              <a:ext cx="2419350" cy="264953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4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H="1">
              <a:off x="2190750" y="2546350"/>
              <a:ext cx="1190625" cy="264953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5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4572000" y="2506663"/>
              <a:ext cx="0" cy="26511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26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3381375" y="2546350"/>
              <a:ext cx="1190625" cy="268763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27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885825" y="2546350"/>
              <a:ext cx="1228725" cy="268763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Oval 28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457700" y="5126038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" name="Oval 29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5686425" y="51181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5" name="Oval 30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6915150" y="51181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" name="Oval 31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8143875" y="51181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" name="Oval 32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769938" y="51181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8" name="Oval 33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036763" y="51181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9" name="Oval 34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227388" y="51181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" name="Oval 35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4457700" y="24003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" name="Oval 36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5686425" y="2392363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2" name="Oval 37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915150" y="2392363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" name="Oval 38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8143875" y="2392363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" name="Oval 39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769938" y="2392363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" name="Oval 40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036763" y="2392363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" name="Oval 41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3227388" y="2392363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96560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3-SAT &lt;</a:t>
            </a:r>
            <a:r>
              <a:rPr lang="en-US" baseline="-25000" dirty="0" smtClean="0"/>
              <a:t>P</a:t>
            </a:r>
            <a:r>
              <a:rPr lang="en-US" dirty="0" smtClean="0"/>
              <a:t> 3DM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53145" y="297363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87991" y="2518260"/>
            <a:ext cx="227685" cy="227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687990" y="3542843"/>
            <a:ext cx="227685" cy="227685"/>
          </a:xfrm>
          <a:prstGeom prst="ellipse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750520" y="2518260"/>
            <a:ext cx="227685" cy="227685"/>
          </a:xfrm>
          <a:prstGeom prst="ellipse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750519" y="3542843"/>
            <a:ext cx="227685" cy="227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19255" y="433974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219255" y="175931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585365" y="297363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520572" y="1573481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 rot="5400000">
            <a:off x="2475930" y="2486091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rgbClr val="FF006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 rot="16200000">
            <a:off x="502660" y="2512425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rgbClr val="FF006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 rot="10800000">
            <a:off x="1490524" y="3429000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446940" y="4228871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974228" y="1835205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625460" y="2635076"/>
            <a:ext cx="320922" cy="338554"/>
            <a:chOff x="6089900" y="2518260"/>
            <a:chExt cx="320922" cy="338554"/>
          </a:xfrm>
        </p:grpSpPr>
        <p:sp>
          <p:nvSpPr>
            <p:cNvPr id="18" name="TextBox 17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3737155" y="2710971"/>
            <a:ext cx="320922" cy="338554"/>
            <a:chOff x="6089900" y="2518260"/>
            <a:chExt cx="320922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Oval 33"/>
          <p:cNvSpPr/>
          <p:nvPr/>
        </p:nvSpPr>
        <p:spPr>
          <a:xfrm>
            <a:off x="5465398" y="2931774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300244" y="2476404"/>
            <a:ext cx="227685" cy="227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6300243" y="3500987"/>
            <a:ext cx="227685" cy="227685"/>
          </a:xfrm>
          <a:prstGeom prst="ellipse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362773" y="2476404"/>
            <a:ext cx="227685" cy="227685"/>
          </a:xfrm>
          <a:prstGeom prst="ellipse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362772" y="3500987"/>
            <a:ext cx="227685" cy="227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831508" y="4297884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831508" y="1717454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197618" y="2931774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6132825" y="1531625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rgbClr val="FF006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5400000">
            <a:off x="7088183" y="2444235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5114913" y="2470569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0800000">
            <a:off x="6102777" y="3387144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rgbClr val="FF006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7059193" y="4187015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6586481" y="1793349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5237713" y="2593220"/>
            <a:ext cx="320922" cy="338554"/>
            <a:chOff x="6089900" y="2518260"/>
            <a:chExt cx="320922" cy="338554"/>
          </a:xfrm>
        </p:grpSpPr>
        <p:sp>
          <p:nvSpPr>
            <p:cNvPr id="49" name="TextBox 48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8349408" y="2669115"/>
            <a:ext cx="320922" cy="338554"/>
            <a:chOff x="6089900" y="2518260"/>
            <a:chExt cx="320922" cy="338554"/>
          </a:xfrm>
        </p:grpSpPr>
        <p:sp>
          <p:nvSpPr>
            <p:cNvPr id="52" name="TextBox 51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3149058" y="5805815"/>
            <a:ext cx="3111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Truth Setting Gadget</a:t>
            </a:r>
            <a:endParaRPr lang="en-US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1845452" y="5108913"/>
            <a:ext cx="9224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True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6475322" y="5120893"/>
            <a:ext cx="9224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False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3/8/2023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61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10770</TotalTime>
  <Words>953</Words>
  <Application>Microsoft Office PowerPoint</Application>
  <PresentationFormat>On-screen Show (4:3)</PresentationFormat>
  <Paragraphs>206</Paragraphs>
  <Slides>20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ＭＳ Ｐゴシック</vt:lpstr>
      <vt:lpstr>Arial</vt:lpstr>
      <vt:lpstr>Calibri</vt:lpstr>
      <vt:lpstr>Symbol</vt:lpstr>
      <vt:lpstr>Times New Roman</vt:lpstr>
      <vt:lpstr>1_Default Design</vt:lpstr>
      <vt:lpstr>Equation</vt:lpstr>
      <vt:lpstr>CSE 417 Algorithms and Complexity</vt:lpstr>
      <vt:lpstr>Announcements</vt:lpstr>
      <vt:lpstr>NP Completeness: The story so far</vt:lpstr>
      <vt:lpstr>Cook’s Theorem</vt:lpstr>
      <vt:lpstr>Populating the NP-Completeness Universe</vt:lpstr>
      <vt:lpstr>Satisfiability</vt:lpstr>
      <vt:lpstr>Matching</vt:lpstr>
      <vt:lpstr>Augmenting Path Algorithm for Matching</vt:lpstr>
      <vt:lpstr>3-SAT &lt;P 3DM</vt:lpstr>
      <vt:lpstr>3-SAT &lt;P 3DM</vt:lpstr>
      <vt:lpstr>Exact Cover (sets of size 3) XC3</vt:lpstr>
      <vt:lpstr>Graph Coloring</vt:lpstr>
      <vt:lpstr>3-SAT &lt;P 3 Colorability</vt:lpstr>
      <vt:lpstr>Number Problems</vt:lpstr>
      <vt:lpstr>XC3 &lt;P SUBSET SUM</vt:lpstr>
      <vt:lpstr>Integer Linear Programming</vt:lpstr>
      <vt:lpstr>Scheduling with release times and deadlines  (RD-Sched)</vt:lpstr>
      <vt:lpstr>Subset Sum &lt;P RD-Sched</vt:lpstr>
      <vt:lpstr>Reduction</vt:lpstr>
      <vt:lpstr>Friday: NP-Completeness and Beyond!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143</cp:revision>
  <dcterms:created xsi:type="dcterms:W3CDTF">1601-01-01T00:00:00Z</dcterms:created>
  <dcterms:modified xsi:type="dcterms:W3CDTF">2023-03-08T17:56:07Z</dcterms:modified>
</cp:coreProperties>
</file>