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5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5" r:id="rId3"/>
    <p:sldId id="478" r:id="rId4"/>
    <p:sldId id="527" r:id="rId5"/>
    <p:sldId id="507" r:id="rId6"/>
    <p:sldId id="508" r:id="rId7"/>
    <p:sldId id="509" r:id="rId8"/>
    <p:sldId id="510" r:id="rId9"/>
    <p:sldId id="511" r:id="rId10"/>
    <p:sldId id="512" r:id="rId11"/>
    <p:sldId id="514" r:id="rId12"/>
    <p:sldId id="515" r:id="rId13"/>
    <p:sldId id="516" r:id="rId14"/>
    <p:sldId id="517" r:id="rId15"/>
    <p:sldId id="518" r:id="rId16"/>
    <p:sldId id="519" r:id="rId17"/>
    <p:sldId id="520" r:id="rId18"/>
    <p:sldId id="521" r:id="rId19"/>
    <p:sldId id="522" r:id="rId20"/>
    <p:sldId id="528" r:id="rId21"/>
    <p:sldId id="529" r:id="rId22"/>
    <p:sldId id="530" r:id="rId23"/>
    <p:sldId id="531" r:id="rId24"/>
    <p:sldId id="532" r:id="rId25"/>
    <p:sldId id="524" r:id="rId26"/>
    <p:sldId id="526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66"/>
    <a:srgbClr val="0000FF"/>
    <a:srgbClr val="FF0000"/>
    <a:srgbClr val="FF0066"/>
    <a:srgbClr val="CC9900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69052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69878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4276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8840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27887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5257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20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170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1898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60691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76373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83004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2101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35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3" Type="http://schemas.openxmlformats.org/officeDocument/2006/relationships/tags" Target="../tags/tag50.xml"/><Relationship Id="rId21" Type="http://schemas.openxmlformats.org/officeDocument/2006/relationships/tags" Target="../tags/tag68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0" Type="http://schemas.openxmlformats.org/officeDocument/2006/relationships/tags" Target="../tags/tag67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tags" Target="../tags/tag71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tags" Target="../tags/tag70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tags" Target="../tags/tag6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118.xml"/><Relationship Id="rId21" Type="http://schemas.openxmlformats.org/officeDocument/2006/relationships/tags" Target="../tags/tag113.xml"/><Relationship Id="rId42" Type="http://schemas.openxmlformats.org/officeDocument/2006/relationships/tags" Target="../tags/tag134.xml"/><Relationship Id="rId47" Type="http://schemas.openxmlformats.org/officeDocument/2006/relationships/tags" Target="../tags/tag139.xml"/><Relationship Id="rId63" Type="http://schemas.openxmlformats.org/officeDocument/2006/relationships/tags" Target="../tags/tag155.xml"/><Relationship Id="rId68" Type="http://schemas.openxmlformats.org/officeDocument/2006/relationships/tags" Target="../tags/tag160.xml"/><Relationship Id="rId84" Type="http://schemas.openxmlformats.org/officeDocument/2006/relationships/tags" Target="../tags/tag176.xml"/><Relationship Id="rId16" Type="http://schemas.openxmlformats.org/officeDocument/2006/relationships/tags" Target="../tags/tag108.xml"/><Relationship Id="rId11" Type="http://schemas.openxmlformats.org/officeDocument/2006/relationships/tags" Target="../tags/tag103.xml"/><Relationship Id="rId32" Type="http://schemas.openxmlformats.org/officeDocument/2006/relationships/tags" Target="../tags/tag124.xml"/><Relationship Id="rId37" Type="http://schemas.openxmlformats.org/officeDocument/2006/relationships/tags" Target="../tags/tag129.xml"/><Relationship Id="rId53" Type="http://schemas.openxmlformats.org/officeDocument/2006/relationships/tags" Target="../tags/tag145.xml"/><Relationship Id="rId58" Type="http://schemas.openxmlformats.org/officeDocument/2006/relationships/tags" Target="../tags/tag150.xml"/><Relationship Id="rId74" Type="http://schemas.openxmlformats.org/officeDocument/2006/relationships/tags" Target="../tags/tag166.xml"/><Relationship Id="rId79" Type="http://schemas.openxmlformats.org/officeDocument/2006/relationships/tags" Target="../tags/tag171.xml"/><Relationship Id="rId5" Type="http://schemas.openxmlformats.org/officeDocument/2006/relationships/tags" Target="../tags/tag97.xml"/><Relationship Id="rId19" Type="http://schemas.openxmlformats.org/officeDocument/2006/relationships/tags" Target="../tags/tag11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tags" Target="../tags/tag122.xml"/><Relationship Id="rId35" Type="http://schemas.openxmlformats.org/officeDocument/2006/relationships/tags" Target="../tags/tag127.xml"/><Relationship Id="rId43" Type="http://schemas.openxmlformats.org/officeDocument/2006/relationships/tags" Target="../tags/tag135.xml"/><Relationship Id="rId48" Type="http://schemas.openxmlformats.org/officeDocument/2006/relationships/tags" Target="../tags/tag140.xml"/><Relationship Id="rId56" Type="http://schemas.openxmlformats.org/officeDocument/2006/relationships/tags" Target="../tags/tag148.xml"/><Relationship Id="rId64" Type="http://schemas.openxmlformats.org/officeDocument/2006/relationships/tags" Target="../tags/tag156.xml"/><Relationship Id="rId69" Type="http://schemas.openxmlformats.org/officeDocument/2006/relationships/tags" Target="../tags/tag161.xml"/><Relationship Id="rId77" Type="http://schemas.openxmlformats.org/officeDocument/2006/relationships/tags" Target="../tags/tag169.xml"/><Relationship Id="rId8" Type="http://schemas.openxmlformats.org/officeDocument/2006/relationships/tags" Target="../tags/tag100.xml"/><Relationship Id="rId51" Type="http://schemas.openxmlformats.org/officeDocument/2006/relationships/tags" Target="../tags/tag143.xml"/><Relationship Id="rId72" Type="http://schemas.openxmlformats.org/officeDocument/2006/relationships/tags" Target="../tags/tag164.xml"/><Relationship Id="rId80" Type="http://schemas.openxmlformats.org/officeDocument/2006/relationships/tags" Target="../tags/tag172.xml"/><Relationship Id="rId85" Type="http://schemas.openxmlformats.org/officeDocument/2006/relationships/tags" Target="../tags/tag177.xml"/><Relationship Id="rId3" Type="http://schemas.openxmlformats.org/officeDocument/2006/relationships/tags" Target="../tags/tag95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33" Type="http://schemas.openxmlformats.org/officeDocument/2006/relationships/tags" Target="../tags/tag125.xml"/><Relationship Id="rId38" Type="http://schemas.openxmlformats.org/officeDocument/2006/relationships/tags" Target="../tags/tag130.xml"/><Relationship Id="rId46" Type="http://schemas.openxmlformats.org/officeDocument/2006/relationships/tags" Target="../tags/tag138.xml"/><Relationship Id="rId59" Type="http://schemas.openxmlformats.org/officeDocument/2006/relationships/tags" Target="../tags/tag151.xml"/><Relationship Id="rId67" Type="http://schemas.openxmlformats.org/officeDocument/2006/relationships/tags" Target="../tags/tag159.xml"/><Relationship Id="rId20" Type="http://schemas.openxmlformats.org/officeDocument/2006/relationships/tags" Target="../tags/tag112.xml"/><Relationship Id="rId41" Type="http://schemas.openxmlformats.org/officeDocument/2006/relationships/tags" Target="../tags/tag133.xml"/><Relationship Id="rId54" Type="http://schemas.openxmlformats.org/officeDocument/2006/relationships/tags" Target="../tags/tag146.xml"/><Relationship Id="rId62" Type="http://schemas.openxmlformats.org/officeDocument/2006/relationships/tags" Target="../tags/tag154.xml"/><Relationship Id="rId70" Type="http://schemas.openxmlformats.org/officeDocument/2006/relationships/tags" Target="../tags/tag162.xml"/><Relationship Id="rId75" Type="http://schemas.openxmlformats.org/officeDocument/2006/relationships/tags" Target="../tags/tag167.xml"/><Relationship Id="rId83" Type="http://schemas.openxmlformats.org/officeDocument/2006/relationships/tags" Target="../tags/tag175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36" Type="http://schemas.openxmlformats.org/officeDocument/2006/relationships/tags" Target="../tags/tag128.xml"/><Relationship Id="rId49" Type="http://schemas.openxmlformats.org/officeDocument/2006/relationships/tags" Target="../tags/tag141.xml"/><Relationship Id="rId57" Type="http://schemas.openxmlformats.org/officeDocument/2006/relationships/tags" Target="../tags/tag149.xml"/><Relationship Id="rId10" Type="http://schemas.openxmlformats.org/officeDocument/2006/relationships/tags" Target="../tags/tag102.xml"/><Relationship Id="rId31" Type="http://schemas.openxmlformats.org/officeDocument/2006/relationships/tags" Target="../tags/tag123.xml"/><Relationship Id="rId44" Type="http://schemas.openxmlformats.org/officeDocument/2006/relationships/tags" Target="../tags/tag136.xml"/><Relationship Id="rId52" Type="http://schemas.openxmlformats.org/officeDocument/2006/relationships/tags" Target="../tags/tag144.xml"/><Relationship Id="rId60" Type="http://schemas.openxmlformats.org/officeDocument/2006/relationships/tags" Target="../tags/tag152.xml"/><Relationship Id="rId65" Type="http://schemas.openxmlformats.org/officeDocument/2006/relationships/tags" Target="../tags/tag157.xml"/><Relationship Id="rId73" Type="http://schemas.openxmlformats.org/officeDocument/2006/relationships/tags" Target="../tags/tag165.xml"/><Relationship Id="rId78" Type="http://schemas.openxmlformats.org/officeDocument/2006/relationships/tags" Target="../tags/tag170.xml"/><Relationship Id="rId81" Type="http://schemas.openxmlformats.org/officeDocument/2006/relationships/tags" Target="../tags/tag173.xml"/><Relationship Id="rId86" Type="http://schemas.openxmlformats.org/officeDocument/2006/relationships/tags" Target="../tags/tag178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9" Type="http://schemas.openxmlformats.org/officeDocument/2006/relationships/tags" Target="../tags/tag131.xml"/><Relationship Id="rId34" Type="http://schemas.openxmlformats.org/officeDocument/2006/relationships/tags" Target="../tags/tag126.xml"/><Relationship Id="rId50" Type="http://schemas.openxmlformats.org/officeDocument/2006/relationships/tags" Target="../tags/tag142.xml"/><Relationship Id="rId55" Type="http://schemas.openxmlformats.org/officeDocument/2006/relationships/tags" Target="../tags/tag147.xml"/><Relationship Id="rId76" Type="http://schemas.openxmlformats.org/officeDocument/2006/relationships/tags" Target="../tags/tag168.xml"/><Relationship Id="rId7" Type="http://schemas.openxmlformats.org/officeDocument/2006/relationships/tags" Target="../tags/tag99.xml"/><Relationship Id="rId71" Type="http://schemas.openxmlformats.org/officeDocument/2006/relationships/tags" Target="../tags/tag163.xml"/><Relationship Id="rId2" Type="http://schemas.openxmlformats.org/officeDocument/2006/relationships/tags" Target="../tags/tag94.xml"/><Relationship Id="rId29" Type="http://schemas.openxmlformats.org/officeDocument/2006/relationships/tags" Target="../tags/tag121.xml"/><Relationship Id="rId24" Type="http://schemas.openxmlformats.org/officeDocument/2006/relationships/tags" Target="../tags/tag116.xml"/><Relationship Id="rId40" Type="http://schemas.openxmlformats.org/officeDocument/2006/relationships/tags" Target="../tags/tag132.xml"/><Relationship Id="rId45" Type="http://schemas.openxmlformats.org/officeDocument/2006/relationships/tags" Target="../tags/tag137.xml"/><Relationship Id="rId66" Type="http://schemas.openxmlformats.org/officeDocument/2006/relationships/tags" Target="../tags/tag158.xml"/><Relationship Id="rId87" Type="http://schemas.openxmlformats.org/officeDocument/2006/relationships/slideLayout" Target="../slideLayouts/slideLayout7.xml"/><Relationship Id="rId61" Type="http://schemas.openxmlformats.org/officeDocument/2006/relationships/tags" Target="../tags/tag153.xml"/><Relationship Id="rId82" Type="http://schemas.openxmlformats.org/officeDocument/2006/relationships/tags" Target="../tags/tag17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9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www.google.com/url?sa=i&amp;rct=j&amp;q=&amp;esrc=s&amp;frm=1&amp;source=images&amp;cd=&amp;cad=rja&amp;docid=wAlWsu-D4FGYaM&amp;tbnid=p8Kaz9lLaW2MKM:&amp;ved=0CAUQjRw&amp;url=http://inf421.wordpress.com/2011/10/20/usefulness-of-p-and-np/&amp;ei=XNs4UfTMLNHlqAGM2ICwDw&amp;bvm=bv.43287494,d.aWM&amp;psig=AFQjCNEoWp8txWo2oF-xJqcpCNapYshSpg&amp;ust=136276705223483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23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7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3" y="74406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38" y="92968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292" y="74406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35" y="74647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Theory developed in terms of yes/no problems</a:t>
            </a:r>
          </a:p>
          <a:p>
            <a:pPr lvl="1" eaLnBrk="1" hangingPunct="1"/>
            <a:r>
              <a:rPr lang="en-US" dirty="0"/>
              <a:t>Independent set</a:t>
            </a:r>
          </a:p>
          <a:p>
            <a:pPr lvl="2" eaLnBrk="1" hangingPunct="1"/>
            <a:r>
              <a:rPr lang="en-US" dirty="0"/>
              <a:t>Given a graph G and an integer K, does G have an independent set of size at least K</a:t>
            </a:r>
          </a:p>
          <a:p>
            <a:pPr lvl="1" eaLnBrk="1" hangingPunct="1"/>
            <a:r>
              <a:rPr lang="en-US" dirty="0" smtClean="0"/>
              <a:t>Shortest Path</a:t>
            </a:r>
            <a:endParaRPr lang="en-US" dirty="0"/>
          </a:p>
          <a:p>
            <a:pPr lvl="2" eaLnBrk="1" hangingPunct="1"/>
            <a:r>
              <a:rPr lang="en-US" dirty="0"/>
              <a:t>Given a graph G with edge </a:t>
            </a:r>
            <a:r>
              <a:rPr lang="en-US" dirty="0" smtClean="0"/>
              <a:t>lengths, </a:t>
            </a:r>
            <a:r>
              <a:rPr lang="en-US" dirty="0"/>
              <a:t>a </a:t>
            </a:r>
            <a:r>
              <a:rPr lang="en-US" dirty="0" smtClean="0"/>
              <a:t>start vertex </a:t>
            </a:r>
            <a:r>
              <a:rPr lang="en-US" dirty="0"/>
              <a:t>s, and </a:t>
            </a:r>
            <a:r>
              <a:rPr lang="en-US" dirty="0" smtClean="0"/>
              <a:t>end </a:t>
            </a:r>
            <a:r>
              <a:rPr lang="en-US" dirty="0"/>
              <a:t>vertex t, and an integer K, does the graph have </a:t>
            </a:r>
            <a:r>
              <a:rPr lang="en-US" dirty="0" smtClean="0"/>
              <a:t>a path </a:t>
            </a:r>
            <a:r>
              <a:rPr lang="en-US" dirty="0" smtClean="0"/>
              <a:t>between s and t of length at most </a:t>
            </a:r>
            <a:r>
              <a:rPr lang="en-US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0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Problems solvable in non-deterministic polynomial time . . 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Problems where “yes” instances have polynomial time checkable certificates</a:t>
            </a:r>
          </a:p>
        </p:txBody>
      </p:sp>
    </p:spTree>
    <p:extLst>
      <p:ext uri="{BB962C8B-B14F-4D97-AF65-F5344CB8AC3E}">
        <p14:creationId xmlns:p14="http://schemas.microsoft.com/office/powerpoint/2010/main" val="388932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Independent set of size K</a:t>
            </a:r>
          </a:p>
          <a:p>
            <a:pPr lvl="1" eaLnBrk="1" hangingPunct="1"/>
            <a:r>
              <a:rPr lang="en-US"/>
              <a:t>The Independent Set</a:t>
            </a:r>
          </a:p>
          <a:p>
            <a:pPr eaLnBrk="1" hangingPunct="1"/>
            <a:r>
              <a:rPr lang="en-US"/>
              <a:t>Satifisfiable formula</a:t>
            </a:r>
          </a:p>
          <a:p>
            <a:pPr lvl="1" eaLnBrk="1" hangingPunct="1"/>
            <a:r>
              <a:rPr lang="en-US"/>
              <a:t>Truth assignment to the variables</a:t>
            </a:r>
          </a:p>
          <a:p>
            <a:pPr eaLnBrk="1" hangingPunct="1"/>
            <a:r>
              <a:rPr lang="en-US"/>
              <a:t>Hamiltonian Circuit Problem</a:t>
            </a:r>
          </a:p>
          <a:p>
            <a:pPr lvl="1" eaLnBrk="1" hangingPunct="1"/>
            <a:r>
              <a:rPr lang="en-US"/>
              <a:t>A cycle including all of the vertices</a:t>
            </a:r>
          </a:p>
          <a:p>
            <a:pPr eaLnBrk="1" hangingPunct="1"/>
            <a:r>
              <a:rPr lang="en-US"/>
              <a:t>K-coloring a graph</a:t>
            </a:r>
          </a:p>
          <a:p>
            <a:pPr lvl="1" eaLnBrk="1" hangingPunct="1"/>
            <a:r>
              <a:rPr lang="en-US"/>
              <a:t>Assignment of colors to the vertices</a:t>
            </a:r>
          </a:p>
        </p:txBody>
      </p:sp>
    </p:spTree>
    <p:extLst>
      <p:ext uri="{BB962C8B-B14F-4D97-AF65-F5344CB8AC3E}">
        <p14:creationId xmlns:p14="http://schemas.microsoft.com/office/powerpoint/2010/main" val="97075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Certifiers and Certificates:  </a:t>
            </a:r>
            <a:br>
              <a:rPr lang="en-US" sz="3600" dirty="0"/>
            </a:br>
            <a:r>
              <a:rPr lang="en-US" sz="3600" dirty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604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604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/>
              <a:t>Certificate:  An assignment of truth values to the n </a:t>
            </a:r>
            <a:r>
              <a:rPr lang="en-US" dirty="0" err="1"/>
              <a:t>boolean</a:t>
            </a:r>
            <a:r>
              <a:rPr lang="en-US" dirty="0"/>
              <a:t> variables</a:t>
            </a:r>
          </a:p>
          <a:p>
            <a:endParaRPr lang="en-US" dirty="0"/>
          </a:p>
          <a:p>
            <a:r>
              <a:rPr lang="en-US" dirty="0"/>
              <a:t>Certifier: Check that each clause has at least one true literal,</a:t>
            </a:r>
          </a:p>
        </p:txBody>
      </p:sp>
    </p:spTree>
    <p:extLst>
      <p:ext uri="{BB962C8B-B14F-4D97-AF65-F5344CB8AC3E}">
        <p14:creationId xmlns:p14="http://schemas.microsoft.com/office/powerpoint/2010/main" val="353578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HAM-CYCLE.  </a:t>
            </a:r>
            <a:r>
              <a:rPr lang="en-US" sz="1800" dirty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Certificate.  </a:t>
            </a:r>
            <a:r>
              <a:rPr lang="en-US" sz="1800" dirty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/>
          </a:p>
          <a:p>
            <a:pPr marL="0" indent="0">
              <a:buNone/>
            </a:pPr>
            <a:r>
              <a:rPr lang="en-US" sz="1800" dirty="0"/>
              <a:t>Certifier.  </a:t>
            </a:r>
            <a:r>
              <a:rPr lang="en-US" sz="1800" dirty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3139715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Y is Polynomial Time Reducible to X</a:t>
            </a:r>
          </a:p>
          <a:p>
            <a:pPr lvl="1" eaLnBrk="1" hangingPunct="1"/>
            <a:r>
              <a:rPr lang="en-US" dirty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dirty="0"/>
              <a:t>Notations:  Y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Usually, this is converting an input of Y to an input for X,  solving X,  and then converting the answer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Composability 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 &lt;</a:t>
            </a:r>
            <a:r>
              <a:rPr lang="en-US" baseline="-25000" dirty="0"/>
              <a:t>P</a:t>
            </a:r>
            <a:r>
              <a:rPr lang="en-US" dirty="0"/>
              <a:t> Y  and Y &lt;</a:t>
            </a:r>
            <a:r>
              <a:rPr lang="en-US" baseline="-25000" dirty="0"/>
              <a:t>P</a:t>
            </a:r>
            <a:r>
              <a:rPr lang="en-US" dirty="0"/>
              <a:t> Z then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944691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26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problem X is NP-complete if </a:t>
            </a:r>
          </a:p>
          <a:p>
            <a:pPr lvl="1" eaLnBrk="1" hangingPunct="1"/>
            <a:r>
              <a:rPr lang="en-US"/>
              <a:t>X is in NP</a:t>
            </a:r>
          </a:p>
          <a:p>
            <a:pPr lvl="1" eaLnBrk="1" hangingPunct="1"/>
            <a:r>
              <a:rPr lang="en-US"/>
              <a:t>For every Y in NP,  Y &lt;</a:t>
            </a:r>
            <a:r>
              <a:rPr lang="en-US" baseline="-25000"/>
              <a:t>P</a:t>
            </a:r>
            <a:r>
              <a:rPr lang="en-US"/>
              <a:t> X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X is a “hardest” problem in NP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X is NP-Complete, Z is in NP and X &lt;</a:t>
            </a:r>
            <a:r>
              <a:rPr lang="en-US" baseline="-25000"/>
              <a:t>P</a:t>
            </a:r>
            <a:r>
              <a:rPr lang="en-US"/>
              <a:t> Z</a:t>
            </a:r>
          </a:p>
          <a:p>
            <a:pPr lvl="1" eaLnBrk="1" hangingPunct="1"/>
            <a:r>
              <a:rPr lang="en-US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2488214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is an NP Complete problem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/>
              <a:t>Circuit Satisfiability Problem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09675" y="305002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44700" y="476934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51780" y="3226418"/>
            <a:ext cx="2185375" cy="15020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3885" y="349216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3300" y="555510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2" y="4597382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2083562" y="3945336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sz="2800" dirty="0"/>
              <a:t>Homework </a:t>
            </a:r>
            <a:r>
              <a:rPr lang="en-US" sz="2800" dirty="0" smtClean="0"/>
              <a:t>9</a:t>
            </a:r>
          </a:p>
          <a:p>
            <a:r>
              <a:rPr lang="en-US" sz="2800" dirty="0" smtClean="0"/>
              <a:t>Exam practice problems on  course homepage</a:t>
            </a:r>
            <a:endParaRPr lang="en-US" sz="2800" dirty="0"/>
          </a:p>
          <a:p>
            <a:r>
              <a:rPr lang="en-US" sz="2800" dirty="0" smtClean="0"/>
              <a:t>Final Exam:  Monday,  </a:t>
            </a:r>
            <a:r>
              <a:rPr lang="en-US" sz="2800" dirty="0" smtClean="0"/>
              <a:t>March 13, 8:30 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14364"/>
              </p:ext>
            </p:extLst>
          </p:nvPr>
        </p:nvGraphicFramePr>
        <p:xfrm>
          <a:off x="853145" y="3656685"/>
          <a:ext cx="804487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Fri, </a:t>
                      </a:r>
                      <a:r>
                        <a:rPr lang="en-US" b="0" dirty="0" smtClean="0"/>
                        <a:t>March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NP-Completeness:  Overview, Definitions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</a:t>
                      </a:r>
                      <a:r>
                        <a:rPr lang="en-US" dirty="0" smtClean="0"/>
                        <a:t>March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NP-Completeness:  Reductions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Wed, </a:t>
                      </a:r>
                      <a:r>
                        <a:rPr lang="en-US" dirty="0" smtClean="0"/>
                        <a:t>March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NP-Completeness:  Problem Survey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March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Theory and Beyond </a:t>
                      </a:r>
                      <a:r>
                        <a:rPr lang="en-US" dirty="0" smtClean="0"/>
                        <a:t>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</a:t>
                      </a:r>
                      <a:r>
                        <a:rPr lang="en-US" dirty="0" smtClean="0"/>
                        <a:t>March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Circuit 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Independent Set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Hamiltonian Circuit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Subset Sum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6743700" y="1471471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472300" y="2347639"/>
            <a:ext cx="379475" cy="383135"/>
          </a:xfrm>
          <a:prstGeom prst="star5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246819" y="1633537"/>
            <a:ext cx="379475" cy="383135"/>
          </a:xfrm>
          <a:prstGeom prst="star5">
            <a:avLst/>
          </a:prstGeom>
          <a:solidFill>
            <a:srgbClr val="FFC000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742686" y="2102242"/>
            <a:ext cx="379475" cy="383135"/>
          </a:xfrm>
          <a:prstGeom prst="star5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65156" y="1471470"/>
            <a:ext cx="379475" cy="383135"/>
          </a:xfrm>
          <a:prstGeom prst="star5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</a:p>
          <a:p>
            <a:pPr lvl="1"/>
            <a:r>
              <a:rPr lang="en-US" dirty="0" smtClean="0"/>
              <a:t>Graph </a:t>
            </a:r>
            <a:r>
              <a:rPr lang="en-US" dirty="0" smtClean="0"/>
              <a:t>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4-Coloring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graph G,  can G be colored with 4 colors?</a:t>
            </a:r>
          </a:p>
          <a:p>
            <a:r>
              <a:rPr lang="en-US" dirty="0" smtClean="0"/>
              <a:t>Prove 4-Coloring is NP Complete</a:t>
            </a:r>
          </a:p>
          <a:p>
            <a:endParaRPr lang="en-US" dirty="0"/>
          </a:p>
          <a:p>
            <a:r>
              <a:rPr lang="en-US" dirty="0" smtClean="0"/>
              <a:t>Proof:  3-Coloring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4-Coloring</a:t>
            </a:r>
          </a:p>
          <a:p>
            <a:endParaRPr lang="en-US" dirty="0"/>
          </a:p>
          <a:p>
            <a:r>
              <a:rPr lang="en-US" dirty="0" smtClean="0"/>
              <a:t>Show that you can 3-Color a graph if you have an algorithm to 4-Color a graph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78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3-Coloring &lt;</a:t>
            </a:r>
            <a:r>
              <a:rPr lang="en-US" baseline="-25000" dirty="0"/>
              <a:t>P</a:t>
            </a:r>
            <a:r>
              <a:rPr lang="en-US" dirty="0"/>
              <a:t> 4-Coloring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1880" y="4247756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483" y="4423179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2455" y="3024671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4668" y="3315824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1550" y="4364704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55918" y="2559313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56219" y="3782399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5601" y="3432772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3101" y="3141619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862153" y="4538909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16851" y="3549721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95889" y="3491246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16248" y="3549721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069064" y="3258567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9983" y="3956604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69365" y="3606976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3087" y="4772806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22182" y="2559313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8418" y="3141619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16248" y="2442365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23389" y="3374298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" name="Straight Connector 26"/>
          <p:cNvCxnSpPr>
            <a:stCxn id="6" idx="4"/>
            <a:endCxn id="10" idx="0"/>
          </p:cNvCxnSpPr>
          <p:nvPr/>
        </p:nvCxnSpPr>
        <p:spPr>
          <a:xfrm>
            <a:off x="2632778" y="3200094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</p:cNvCxnSpPr>
          <p:nvPr/>
        </p:nvCxnSpPr>
        <p:spPr>
          <a:xfrm flipH="1">
            <a:off x="1838712" y="3931092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0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1880" y="1895011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483" y="2070434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2455" y="671926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4668" y="963079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1550" y="2011959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55918" y="206568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56219" y="1429654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5601" y="1080027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3101" y="788874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862153" y="2186164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16851" y="1196976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95889" y="1138501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16248" y="1196976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069064" y="905822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9983" y="1603859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69365" y="1254231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3087" y="2420061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22182" y="206568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8418" y="788874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16248" y="89620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23389" y="1021553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Connector 23"/>
          <p:cNvCxnSpPr>
            <a:stCxn id="5" idx="4"/>
            <a:endCxn id="9" idx="0"/>
          </p:cNvCxnSpPr>
          <p:nvPr/>
        </p:nvCxnSpPr>
        <p:spPr>
          <a:xfrm>
            <a:off x="2632778" y="847349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</p:cNvCxnSpPr>
          <p:nvPr/>
        </p:nvCxnSpPr>
        <p:spPr>
          <a:xfrm flipH="1">
            <a:off x="1838712" y="1578347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5985" y="4573640"/>
            <a:ext cx="139670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46588" y="4749063"/>
            <a:ext cx="139670" cy="17420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86560" y="3350555"/>
            <a:ext cx="140646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38773" y="3641708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85655" y="4690588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80023" y="2885197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Oval 1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80324" y="4108283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599706" y="3758656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627206" y="3467503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86258" y="4864793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3140956" y="3875605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719994" y="3817130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740353" y="3875605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993169" y="3584451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674088" y="4282488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2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693470" y="3932860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Oval 2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7192" y="5098690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2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946287" y="2885197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Oval 2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52523" y="3467503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2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40353" y="2768249"/>
            <a:ext cx="139670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747494" y="3700182"/>
            <a:ext cx="140646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1" name="Straight Connector 120"/>
          <p:cNvCxnSpPr>
            <a:stCxn id="102" idx="4"/>
            <a:endCxn id="106" idx="0"/>
          </p:cNvCxnSpPr>
          <p:nvPr/>
        </p:nvCxnSpPr>
        <p:spPr>
          <a:xfrm>
            <a:off x="2556883" y="3525978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6" idx="3"/>
          </p:cNvCxnSpPr>
          <p:nvPr/>
        </p:nvCxnSpPr>
        <p:spPr>
          <a:xfrm flipH="1">
            <a:off x="1762817" y="4256976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112034" y="6411209"/>
            <a:ext cx="139670" cy="175423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00" idx="4"/>
            <a:endCxn id="123" idx="1"/>
          </p:cNvCxnSpPr>
          <p:nvPr/>
        </p:nvCxnSpPr>
        <p:spPr>
          <a:xfrm>
            <a:off x="315820" y="4749063"/>
            <a:ext cx="1816668" cy="168783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01" idx="4"/>
            <a:endCxn id="123" idx="0"/>
          </p:cNvCxnSpPr>
          <p:nvPr/>
        </p:nvCxnSpPr>
        <p:spPr>
          <a:xfrm>
            <a:off x="1716423" y="4923268"/>
            <a:ext cx="465446" cy="148794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8" idx="4"/>
            <a:endCxn id="123" idx="1"/>
          </p:cNvCxnSpPr>
          <p:nvPr/>
        </p:nvCxnSpPr>
        <p:spPr>
          <a:xfrm>
            <a:off x="922846" y="3641708"/>
            <a:ext cx="1209642" cy="279519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9" idx="4"/>
            <a:endCxn id="123" idx="0"/>
          </p:cNvCxnSpPr>
          <p:nvPr/>
        </p:nvCxnSpPr>
        <p:spPr>
          <a:xfrm>
            <a:off x="1810188" y="2943672"/>
            <a:ext cx="371681" cy="346753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02" idx="3"/>
            <a:endCxn id="123" idx="0"/>
          </p:cNvCxnSpPr>
          <p:nvPr/>
        </p:nvCxnSpPr>
        <p:spPr>
          <a:xfrm flipH="1">
            <a:off x="2181869" y="3500288"/>
            <a:ext cx="325288" cy="291092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4" idx="0"/>
            <a:endCxn id="123" idx="7"/>
          </p:cNvCxnSpPr>
          <p:nvPr/>
        </p:nvCxnSpPr>
        <p:spPr>
          <a:xfrm flipH="1">
            <a:off x="2231250" y="4282488"/>
            <a:ext cx="442838" cy="215441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0" idx="4"/>
            <a:endCxn id="123" idx="7"/>
          </p:cNvCxnSpPr>
          <p:nvPr/>
        </p:nvCxnSpPr>
        <p:spPr>
          <a:xfrm flipH="1">
            <a:off x="2231250" y="3875605"/>
            <a:ext cx="1586567" cy="2561294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6" idx="3"/>
          </p:cNvCxnSpPr>
          <p:nvPr/>
        </p:nvCxnSpPr>
        <p:spPr>
          <a:xfrm flipH="1">
            <a:off x="2272158" y="5247382"/>
            <a:ext cx="795631" cy="116382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23790" y="5993231"/>
            <a:ext cx="139670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24393" y="6168654"/>
            <a:ext cx="139670" cy="17420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964365" y="4770146"/>
            <a:ext cx="140646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4816578" y="5061299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4863460" y="6110179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6357828" y="4304788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Oval 1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58129" y="5527874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Oval 1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77511" y="5178247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Line 1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7105011" y="4887094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264063" y="6284384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7618761" y="5295196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7197799" y="5236721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Line 1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218158" y="5295196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470974" y="5004042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151893" y="5702079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2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171275" y="5352451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Oval 2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524997" y="6518281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2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5424092" y="4304788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Oval 2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330328" y="4887094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Oval 2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218158" y="4187840"/>
            <a:ext cx="139670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Oval 7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8225299" y="5119773"/>
            <a:ext cx="140646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" name="Straight Connector 187"/>
          <p:cNvCxnSpPr>
            <a:stCxn id="169" idx="4"/>
            <a:endCxn id="173" idx="0"/>
          </p:cNvCxnSpPr>
          <p:nvPr/>
        </p:nvCxnSpPr>
        <p:spPr>
          <a:xfrm>
            <a:off x="7034688" y="4945569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3" idx="3"/>
          </p:cNvCxnSpPr>
          <p:nvPr/>
        </p:nvCxnSpPr>
        <p:spPr>
          <a:xfrm flipH="1">
            <a:off x="6240622" y="5676567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103265" y="1947273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Oval 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503868" y="2122696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Oval 6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343840" y="724188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>
            <a:off x="5196053" y="1015341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242935" y="2064221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0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6737303" y="258830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Oval 11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437604" y="1481916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Oval 12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456986" y="1132289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1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484486" y="841136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1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6643538" y="2238426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15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7998236" y="1249238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16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7577274" y="1190763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17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597633" y="1249238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1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5850449" y="958084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1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531368" y="1656121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Line 20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6550750" y="1306493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Oval 21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904472" y="2472323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Line 22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5803567" y="258830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Oval 23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5709803" y="841136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Oval 24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597633" y="141882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Oval 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8604774" y="1073815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1" name="Straight Connector 210"/>
          <p:cNvCxnSpPr>
            <a:stCxn id="192" idx="4"/>
            <a:endCxn id="196" idx="0"/>
          </p:cNvCxnSpPr>
          <p:nvPr/>
        </p:nvCxnSpPr>
        <p:spPr>
          <a:xfrm>
            <a:off x="7414163" y="899611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6" idx="3"/>
          </p:cNvCxnSpPr>
          <p:nvPr/>
        </p:nvCxnSpPr>
        <p:spPr>
          <a:xfrm flipH="1">
            <a:off x="6620097" y="1630609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4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6969314" y="3784842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4" name="Straight Connector 213"/>
          <p:cNvCxnSpPr>
            <a:stCxn id="190" idx="4"/>
            <a:endCxn id="213" idx="1"/>
          </p:cNvCxnSpPr>
          <p:nvPr/>
        </p:nvCxnSpPr>
        <p:spPr>
          <a:xfrm>
            <a:off x="5173100" y="2122696"/>
            <a:ext cx="1816668" cy="168783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191" idx="4"/>
            <a:endCxn id="213" idx="0"/>
          </p:cNvCxnSpPr>
          <p:nvPr/>
        </p:nvCxnSpPr>
        <p:spPr>
          <a:xfrm>
            <a:off x="6573703" y="2296901"/>
            <a:ext cx="465446" cy="148794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208" idx="4"/>
            <a:endCxn id="213" idx="1"/>
          </p:cNvCxnSpPr>
          <p:nvPr/>
        </p:nvCxnSpPr>
        <p:spPr>
          <a:xfrm>
            <a:off x="5780126" y="1015341"/>
            <a:ext cx="1209642" cy="279519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09" idx="4"/>
            <a:endCxn id="213" idx="0"/>
          </p:cNvCxnSpPr>
          <p:nvPr/>
        </p:nvCxnSpPr>
        <p:spPr>
          <a:xfrm>
            <a:off x="6667468" y="317305"/>
            <a:ext cx="371681" cy="346753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92" idx="3"/>
            <a:endCxn id="213" idx="0"/>
          </p:cNvCxnSpPr>
          <p:nvPr/>
        </p:nvCxnSpPr>
        <p:spPr>
          <a:xfrm flipH="1">
            <a:off x="7039149" y="873921"/>
            <a:ext cx="325288" cy="291092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04" idx="0"/>
            <a:endCxn id="213" idx="7"/>
          </p:cNvCxnSpPr>
          <p:nvPr/>
        </p:nvCxnSpPr>
        <p:spPr>
          <a:xfrm flipH="1">
            <a:off x="7088530" y="1656121"/>
            <a:ext cx="442838" cy="215441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0" idx="4"/>
            <a:endCxn id="213" idx="7"/>
          </p:cNvCxnSpPr>
          <p:nvPr/>
        </p:nvCxnSpPr>
        <p:spPr>
          <a:xfrm flipH="1">
            <a:off x="7088530" y="1249238"/>
            <a:ext cx="1586567" cy="2561294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06" idx="3"/>
          </p:cNvCxnSpPr>
          <p:nvPr/>
        </p:nvCxnSpPr>
        <p:spPr>
          <a:xfrm flipH="1">
            <a:off x="7129438" y="2621015"/>
            <a:ext cx="795631" cy="116382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30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</p:spTree>
    <p:extLst>
      <p:ext uri="{BB962C8B-B14F-4D97-AF65-F5344CB8AC3E}">
        <p14:creationId xmlns:p14="http://schemas.microsoft.com/office/powerpoint/2010/main" val="354338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 Question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        NP</a:t>
            </a:r>
          </a:p>
        </p:txBody>
      </p:sp>
    </p:spTree>
    <p:extLst>
      <p:ext uri="{BB962C8B-B14F-4D97-AF65-F5344CB8AC3E}">
        <p14:creationId xmlns:p14="http://schemas.microsoft.com/office/powerpoint/2010/main" val="937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Reduce Problem A to Problem B</a:t>
            </a:r>
          </a:p>
          <a:p>
            <a:pPr lvl="1" eaLnBrk="1" hangingPunct="1"/>
            <a:r>
              <a:rPr lang="en-US" altLang="en-US" sz="2400" smtClean="0"/>
              <a:t>Convert an instance of Problem A to an instance of Problem B</a:t>
            </a:r>
          </a:p>
          <a:p>
            <a:pPr lvl="1" eaLnBrk="1" hangingPunct="1"/>
            <a:r>
              <a:rPr lang="en-US" altLang="en-US" sz="2400" smtClean="0"/>
              <a:t>Use a solution of Problem B to get a solution to Problem A</a:t>
            </a:r>
          </a:p>
          <a:p>
            <a:pPr eaLnBrk="1" hangingPunct="1"/>
            <a:r>
              <a:rPr lang="en-US" altLang="en-US" sz="2800" smtClean="0"/>
              <a:t>Practical</a:t>
            </a:r>
          </a:p>
          <a:p>
            <a:pPr lvl="1" eaLnBrk="1" hangingPunct="1"/>
            <a:r>
              <a:rPr lang="en-US" altLang="en-US" sz="2400" smtClean="0"/>
              <a:t>Use a program for Problem B to solve Problem A</a:t>
            </a:r>
          </a:p>
          <a:p>
            <a:pPr eaLnBrk="1" hangingPunct="1"/>
            <a:r>
              <a:rPr lang="en-US" altLang="en-US" sz="2800" smtClean="0"/>
              <a:t>Theoretical</a:t>
            </a:r>
          </a:p>
          <a:p>
            <a:pPr lvl="1" eaLnBrk="1" hangingPunct="1"/>
            <a:r>
              <a:rPr lang="en-US" altLang="en-US" sz="2400" smtClean="0"/>
              <a:t>Show that Problem B is at least as hard as Problem A</a:t>
            </a:r>
          </a:p>
        </p:txBody>
      </p:sp>
    </p:spTree>
    <p:extLst>
      <p:ext uri="{BB962C8B-B14F-4D97-AF65-F5344CB8AC3E}">
        <p14:creationId xmlns:p14="http://schemas.microsoft.com/office/powerpoint/2010/main" val="463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Reduction</a:t>
            </a:r>
            <a:br>
              <a:rPr lang="en-US" dirty="0" smtClean="0"/>
            </a:br>
            <a:r>
              <a:rPr lang="en-US" dirty="0" smtClean="0"/>
              <a:t>Maximum Spanning Trees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9040" y="2214680"/>
            <a:ext cx="227685" cy="2276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36200" y="3201315"/>
            <a:ext cx="227685" cy="2276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19255" y="2214679"/>
            <a:ext cx="227685" cy="2276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5"/>
            <a:endCxn id="5" idx="1"/>
          </p:cNvCxnSpPr>
          <p:nvPr/>
        </p:nvCxnSpPr>
        <p:spPr>
          <a:xfrm>
            <a:off x="1123381" y="2409021"/>
            <a:ext cx="446163" cy="825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6"/>
            <a:endCxn id="6" idx="2"/>
          </p:cNvCxnSpPr>
          <p:nvPr/>
        </p:nvCxnSpPr>
        <p:spPr>
          <a:xfrm flipV="1">
            <a:off x="1156725" y="2328522"/>
            <a:ext cx="106253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" idx="7"/>
          </p:cNvCxnSpPr>
          <p:nvPr/>
        </p:nvCxnSpPr>
        <p:spPr>
          <a:xfrm flipH="1">
            <a:off x="1730541" y="2409021"/>
            <a:ext cx="554784" cy="825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38750" y="198996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84947" y="27275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67653" y="271249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9565" y="215924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9581" y="343052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5493" y="214993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26890" y="2211708"/>
            <a:ext cx="227685" cy="2276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34050" y="3198343"/>
            <a:ext cx="227685" cy="2276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217105" y="2211707"/>
            <a:ext cx="227685" cy="2276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0" idx="5"/>
            <a:endCxn id="21" idx="1"/>
          </p:cNvCxnSpPr>
          <p:nvPr/>
        </p:nvCxnSpPr>
        <p:spPr>
          <a:xfrm>
            <a:off x="6121231" y="2406049"/>
            <a:ext cx="446163" cy="825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6"/>
            <a:endCxn id="22" idx="2"/>
          </p:cNvCxnSpPr>
          <p:nvPr/>
        </p:nvCxnSpPr>
        <p:spPr>
          <a:xfrm flipV="1">
            <a:off x="6154575" y="2325550"/>
            <a:ext cx="106253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1" idx="7"/>
          </p:cNvCxnSpPr>
          <p:nvPr/>
        </p:nvCxnSpPr>
        <p:spPr>
          <a:xfrm flipH="1">
            <a:off x="6728391" y="2406049"/>
            <a:ext cx="554784" cy="825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47415" y="2156272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87431" y="342755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3343" y="214696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6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31419" y="544990"/>
            <a:ext cx="8348450" cy="1897375"/>
          </a:xfrm>
        </p:spPr>
        <p:txBody>
          <a:bodyPr/>
          <a:lstStyle/>
          <a:p>
            <a:pPr eaLnBrk="1" hangingPunct="1"/>
            <a:r>
              <a:rPr lang="en-US" dirty="0"/>
              <a:t>NP Completeness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9874" name="Picture 2" descr="http://inf421.files.wordpress.com/2011/10/gj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353105"/>
            <a:ext cx="4559205" cy="274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http://inf421.files.wordpress.com/2011/10/gj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56" y="3387365"/>
            <a:ext cx="3841844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19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Algorithmic Theory</a:t>
            </a:r>
          </a:p>
          <a:p>
            <a:pPr lvl="1" eaLnBrk="1" hangingPunct="1"/>
            <a:r>
              <a:rPr lang="en-US"/>
              <a:t>What we can compute</a:t>
            </a:r>
          </a:p>
          <a:p>
            <a:pPr lvl="2" eaLnBrk="1" hangingPunct="1"/>
            <a:r>
              <a:rPr lang="en-US"/>
              <a:t>I can solve problem X with resources R</a:t>
            </a:r>
          </a:p>
          <a:p>
            <a:pPr lvl="1" eaLnBrk="1" hangingPunct="1"/>
            <a:r>
              <a:rPr lang="en-US"/>
              <a:t>Proofs are almost always to give an algorithm that meets the resource bounds</a:t>
            </a:r>
          </a:p>
          <a:p>
            <a:pPr eaLnBrk="1" hangingPunct="1"/>
            <a:r>
              <a:rPr lang="en-US"/>
              <a:t>Lower bounds</a:t>
            </a:r>
          </a:p>
          <a:p>
            <a:pPr lvl="1" eaLnBrk="1" hangingPunct="1"/>
            <a:r>
              <a:rPr lang="en-US"/>
              <a:t>How do we show that something can’t be done?</a:t>
            </a:r>
          </a:p>
        </p:txBody>
      </p:sp>
    </p:spTree>
    <p:extLst>
      <p:ext uri="{BB962C8B-B14F-4D97-AF65-F5344CB8AC3E}">
        <p14:creationId xmlns:p14="http://schemas.microsoft.com/office/powerpoint/2010/main" val="92772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</p:spTree>
    <p:extLst>
      <p:ext uri="{BB962C8B-B14F-4D97-AF65-F5344CB8AC3E}">
        <p14:creationId xmlns:p14="http://schemas.microsoft.com/office/powerpoint/2010/main" val="145683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797176"/>
            <a:ext cx="2200275" cy="10871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56088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P: Class of problems that can be solved in polynomial time</a:t>
            </a:r>
          </a:p>
          <a:p>
            <a:pPr lvl="1" eaLnBrk="1" hangingPunct="1"/>
            <a:r>
              <a:rPr lang="en-US"/>
              <a:t>Corresponds with problems that can be solved efficiently in practice</a:t>
            </a:r>
          </a:p>
          <a:p>
            <a:pPr lvl="1" eaLnBrk="1" hangingPunct="1"/>
            <a:r>
              <a:rPr lang="en-US"/>
              <a:t>Right class to work with “theoretically”</a:t>
            </a:r>
          </a:p>
        </p:txBody>
      </p:sp>
    </p:spTree>
    <p:extLst>
      <p:ext uri="{BB962C8B-B14F-4D97-AF65-F5344CB8AC3E}">
        <p14:creationId xmlns:p14="http://schemas.microsoft.com/office/powerpoint/2010/main" val="2899454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10623</TotalTime>
  <Words>823</Words>
  <Application>Microsoft Office PowerPoint</Application>
  <PresentationFormat>On-screen Show (4:3)</PresentationFormat>
  <Paragraphs>164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Comic Sans MS</vt:lpstr>
      <vt:lpstr>Times New Roman</vt:lpstr>
      <vt:lpstr>1_Default Design</vt:lpstr>
      <vt:lpstr>Equation</vt:lpstr>
      <vt:lpstr>CSE 417 Algorithms and Complexity</vt:lpstr>
      <vt:lpstr>Announcements</vt:lpstr>
      <vt:lpstr>Problem Reduction</vt:lpstr>
      <vt:lpstr>Problem Reduction Maximum Spanning Trees</vt:lpstr>
      <vt:lpstr>NP Completeness</vt:lpstr>
      <vt:lpstr>Algorithms vs. Lower bounds</vt:lpstr>
      <vt:lpstr>Theory of NP Completeness</vt:lpstr>
      <vt:lpstr>The Universe</vt:lpstr>
      <vt:lpstr>Polynomial Time </vt:lpstr>
      <vt:lpstr>Decision Problems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Composability Lemma</vt:lpstr>
      <vt:lpstr>Lemmas</vt:lpstr>
      <vt:lpstr>NP-Completeness</vt:lpstr>
      <vt:lpstr>Cook’s Theorem</vt:lpstr>
      <vt:lpstr>Populating the NP-Completeness Universe</vt:lpstr>
      <vt:lpstr>Graph Coloring</vt:lpstr>
      <vt:lpstr>Graph 4-Coloring</vt:lpstr>
      <vt:lpstr>3-Coloring &lt;P 4-Coloring</vt:lpstr>
      <vt:lpstr>PowerPoint Presentation</vt:lpstr>
      <vt:lpstr>Garey and Johnson</vt:lpstr>
      <vt:lpstr>P vs. NP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126</cp:revision>
  <dcterms:created xsi:type="dcterms:W3CDTF">1601-01-01T00:00:00Z</dcterms:created>
  <dcterms:modified xsi:type="dcterms:W3CDTF">2023-03-03T00:51:00Z</dcterms:modified>
</cp:coreProperties>
</file>