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4" r:id="rId3"/>
    <p:sldId id="353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2" r:id="rId20"/>
    <p:sldId id="384" r:id="rId21"/>
    <p:sldId id="385" r:id="rId22"/>
    <p:sldId id="405" r:id="rId23"/>
    <p:sldId id="406" r:id="rId24"/>
    <p:sldId id="407" r:id="rId25"/>
    <p:sldId id="408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8B34ED-3037-45A4-9112-EB78E76C9C44}" v="7" dt="2023-02-12T20:30:48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  <pc:docChgLst>
    <pc:chgData name="Richard Anderson" userId="4654cc452026b74c" providerId="LiveId" clId="{968B34ED-3037-45A4-9112-EB78E76C9C44}"/>
    <pc:docChg chg="delSld modSld">
      <pc:chgData name="Richard Anderson" userId="4654cc452026b74c" providerId="LiveId" clId="{968B34ED-3037-45A4-9112-EB78E76C9C44}" dt="2023-02-12T20:26:10.541" v="85" actId="2696"/>
      <pc:docMkLst>
        <pc:docMk/>
      </pc:docMkLst>
      <pc:sldChg chg="modSp mod">
        <pc:chgData name="Richard Anderson" userId="4654cc452026b74c" providerId="LiveId" clId="{968B34ED-3037-45A4-9112-EB78E76C9C44}" dt="2023-02-12T20:19:05.219" v="1" actId="20577"/>
        <pc:sldMkLst>
          <pc:docMk/>
          <pc:sldMk cId="0" sldId="256"/>
        </pc:sldMkLst>
        <pc:spChg chg="mod">
          <ac:chgData name="Richard Anderson" userId="4654cc452026b74c" providerId="LiveId" clId="{968B34ED-3037-45A4-9112-EB78E76C9C44}" dt="2023-02-12T20:19:05.219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68B34ED-3037-45A4-9112-EB78E76C9C44}" dt="2023-02-12T20:19:32.673" v="2" actId="2696"/>
        <pc:sldMkLst>
          <pc:docMk/>
          <pc:sldMk cId="0" sldId="289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3282233984" sldId="335"/>
        </pc:sldMkLst>
      </pc:sldChg>
      <pc:sldChg chg="addSp modSp mod">
        <pc:chgData name="Richard Anderson" userId="4654cc452026b74c" providerId="LiveId" clId="{968B34ED-3037-45A4-9112-EB78E76C9C44}" dt="2023-02-12T20:25:24.920" v="82" actId="1076"/>
        <pc:sldMkLst>
          <pc:docMk/>
          <pc:sldMk cId="3651547348" sldId="354"/>
        </pc:sldMkLst>
        <pc:spChg chg="add mod">
          <ac:chgData name="Richard Anderson" userId="4654cc452026b74c" providerId="LiveId" clId="{968B34ED-3037-45A4-9112-EB78E76C9C44}" dt="2023-02-12T20:25:24.920" v="82" actId="1076"/>
          <ac:spMkLst>
            <pc:docMk/>
            <pc:sldMk cId="3651547348" sldId="354"/>
            <ac:spMk id="5" creationId="{2F538145-533E-C959-E8EB-8001E2277187}"/>
          </ac:spMkLst>
        </pc:spChg>
        <pc:spChg chg="mod">
          <ac:chgData name="Richard Anderson" userId="4654cc452026b74c" providerId="LiveId" clId="{968B34ED-3037-45A4-9112-EB78E76C9C44}" dt="2023-02-12T20:23:47.124" v="74" actId="20577"/>
          <ac:spMkLst>
            <pc:docMk/>
            <pc:sldMk cId="3651547348" sldId="354"/>
            <ac:spMk id="5123" creationId="{00000000-0000-0000-0000-000000000000}"/>
          </ac:spMkLst>
        </pc:spChg>
      </pc:sldChg>
      <pc:sldChg chg="del">
        <pc:chgData name="Richard Anderson" userId="4654cc452026b74c" providerId="LiveId" clId="{968B34ED-3037-45A4-9112-EB78E76C9C44}" dt="2023-02-12T20:25:38.956" v="83" actId="2696"/>
        <pc:sldMkLst>
          <pc:docMk/>
          <pc:sldMk cId="1069768467" sldId="355"/>
        </pc:sldMkLst>
      </pc:sldChg>
      <pc:sldChg chg="del">
        <pc:chgData name="Richard Anderson" userId="4654cc452026b74c" providerId="LiveId" clId="{968B34ED-3037-45A4-9112-EB78E76C9C44}" dt="2023-02-12T20:25:38.956" v="83" actId="2696"/>
        <pc:sldMkLst>
          <pc:docMk/>
          <pc:sldMk cId="3309188315" sldId="356"/>
        </pc:sldMkLst>
      </pc:sldChg>
      <pc:sldChg chg="del">
        <pc:chgData name="Richard Anderson" userId="4654cc452026b74c" providerId="LiveId" clId="{968B34ED-3037-45A4-9112-EB78E76C9C44}" dt="2023-02-12T20:25:38.956" v="83" actId="2696"/>
        <pc:sldMkLst>
          <pc:docMk/>
          <pc:sldMk cId="3851709263" sldId="357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158192369" sldId="369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1309469623" sldId="370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160784031" sldId="371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55018710" sldId="372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043607215" sldId="373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3979608622" sldId="374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17500061" sldId="375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820430978" sldId="376"/>
        </pc:sldMkLst>
      </pc:sldChg>
      <pc:sldChg chg="del">
        <pc:chgData name="Richard Anderson" userId="4654cc452026b74c" providerId="LiveId" clId="{968B34ED-3037-45A4-9112-EB78E76C9C44}" dt="2023-02-12T20:25:43.517" v="84" actId="2696"/>
        <pc:sldMkLst>
          <pc:docMk/>
          <pc:sldMk cId="3993649995" sldId="377"/>
        </pc:sldMkLst>
      </pc:sldChg>
    </pc:docChg>
  </pc:docChgLst>
  <pc:docChgLst>
    <pc:chgData name="Richard Anderson" userId="4654cc452026b74c" providerId="LiveId" clId="{EF629356-F73B-4441-B6D7-8E0A6DFEF012}"/>
    <pc:docChg chg="custSel delSld modSld">
      <pc:chgData name="Richard Anderson" userId="4654cc452026b74c" providerId="LiveId" clId="{EF629356-F73B-4441-B6D7-8E0A6DFEF012}" dt="2020-11-02T07:15:53.649" v="22" actId="2696"/>
      <pc:docMkLst>
        <pc:docMk/>
      </pc:docMkLst>
      <pc:sldChg chg="modSp mod">
        <pc:chgData name="Richard Anderson" userId="4654cc452026b74c" providerId="LiveId" clId="{EF629356-F73B-4441-B6D7-8E0A6DFEF012}" dt="2020-11-02T07:11:40.785" v="2" actId="20577"/>
        <pc:sldMkLst>
          <pc:docMk/>
          <pc:sldMk cId="0" sldId="256"/>
        </pc:sldMkLst>
        <pc:spChg chg="mod">
          <ac:chgData name="Richard Anderson" userId="4654cc452026b74c" providerId="LiveId" clId="{EF629356-F73B-4441-B6D7-8E0A6DFEF012}" dt="2020-11-02T07:11:40.785" v="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EF629356-F73B-4441-B6D7-8E0A6DFEF012}" dt="2020-11-02T07:12:15.363" v="21" actId="478"/>
        <pc:sldMkLst>
          <pc:docMk/>
          <pc:sldMk cId="0" sldId="289"/>
        </pc:sldMkLst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8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9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6" creationId="{00000000-0000-0000-0000-000000000000}"/>
          </ac:spMkLst>
        </pc:spChg>
        <pc:spChg chg="mod">
          <ac:chgData name="Richard Anderson" userId="4654cc452026b74c" providerId="LiveId" clId="{EF629356-F73B-4441-B6D7-8E0A6DFEF012}" dt="2020-11-02T07:12:08.219" v="20" actId="5793"/>
          <ac:spMkLst>
            <pc:docMk/>
            <pc:sldMk cId="0" sldId="289"/>
            <ac:spMk id="5123" creationId="{00000000-0000-0000-0000-000000000000}"/>
          </ac:spMkLst>
        </pc:sp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1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4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8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1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5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2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9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0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5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7" creationId="{00000000-0000-0000-0000-000000000000}"/>
          </ac:cxnSpMkLst>
        </pc:cxnChg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2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782663206" sldId="316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096208013" sldId="317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033185664" sldId="318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1198357078" sldId="319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4096185542" sldId="32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988791053" sldId="321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419740742" sldId="32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7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41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497C2-EF92-48C5-90E5-3C31DFE81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04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9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5.jpeg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image" Target="../media/image4.jpeg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image" Target="../media/image3.jpeg"/><Relationship Id="rId5" Type="http://schemas.openxmlformats.org/officeDocument/2006/relationships/tags" Target="../tags/tag88.xml"/><Relationship Id="rId10" Type="http://schemas.openxmlformats.org/officeDocument/2006/relationships/image" Target="../media/image2.jpeg"/><Relationship Id="rId4" Type="http://schemas.openxmlformats.org/officeDocument/2006/relationships/tags" Target="../tags/tag87.xml"/><Relationship Id="rId9" Type="http://schemas.openxmlformats.org/officeDocument/2006/relationships/hyperlink" Target="http://en.wikipedia.org/wiki/File:VaughanPratt.JPG" TargetMode="External"/><Relationship Id="rId1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Winter 2023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</a:t>
            </a:r>
            <a:r>
              <a:rPr lang="en-US" altLang="en-US" sz="2800" dirty="0" smtClean="0"/>
              <a:t>17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Divide and </a:t>
            </a:r>
            <a:r>
              <a:rPr lang="en-US" altLang="en-US" sz="2800" dirty="0" smtClean="0"/>
              <a:t>Conquer</a:t>
            </a:r>
            <a:endParaRPr lang="en-US" alt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Treat n x n matrices as 2 x 2 matrices of n/2 x n/2 submatrices</a:t>
            </a:r>
          </a:p>
          <a:p>
            <a:pPr eaLnBrk="1" hangingPunct="1"/>
            <a:r>
              <a:rPr lang="en-US" altLang="en-US" sz="2800" dirty="0" smtClean="0"/>
              <a:t>Use Strassen’s trick to multiply 2 x 2 matrices with 7 multiplies</a:t>
            </a:r>
          </a:p>
          <a:p>
            <a:pPr eaLnBrk="1" hangingPunct="1"/>
            <a:r>
              <a:rPr lang="en-US" altLang="en-US" sz="2800" dirty="0" smtClean="0"/>
              <a:t>Base case standard multiplication for single entries</a:t>
            </a:r>
          </a:p>
          <a:p>
            <a:pPr eaLnBrk="1" hangingPunct="1"/>
            <a:r>
              <a:rPr lang="en-US" altLang="en-US" sz="2800" dirty="0" smtClean="0"/>
              <a:t>Recurrence:  T(n) = 7 T(n/2) + cn</a:t>
            </a:r>
            <a:r>
              <a:rPr lang="en-US" altLang="en-US" sz="2800" baseline="30000" dirty="0" smtClean="0"/>
              <a:t>2</a:t>
            </a:r>
          </a:p>
          <a:p>
            <a:pPr eaLnBrk="1" hangingPunct="1"/>
            <a:r>
              <a:rPr lang="en-US" altLang="en-US" sz="2800" dirty="0" smtClean="0"/>
              <a:t>Solution is O(7</a:t>
            </a:r>
            <a:r>
              <a:rPr lang="en-US" altLang="en-US" sz="2800" baseline="30000" dirty="0" smtClean="0"/>
              <a:t>log n</a:t>
            </a:r>
            <a:r>
              <a:rPr lang="en-US" altLang="en-US" sz="2800" dirty="0" smtClean="0"/>
              <a:t>)= O(</a:t>
            </a:r>
            <a:r>
              <a:rPr lang="en-US" altLang="en-US" sz="2800" dirty="0" err="1" smtClean="0"/>
              <a:t>n</a:t>
            </a:r>
            <a:r>
              <a:rPr lang="en-US" altLang="en-US" sz="2800" baseline="30000" dirty="0" err="1" smtClean="0"/>
              <a:t>log</a:t>
            </a:r>
            <a:r>
              <a:rPr lang="en-US" altLang="en-US" sz="2800" baseline="30000" dirty="0" smtClean="0"/>
              <a:t> 7</a:t>
            </a:r>
            <a:r>
              <a:rPr lang="en-US" altLang="en-US" sz="2800" dirty="0" smtClean="0"/>
              <a:t>)</a:t>
            </a:r>
            <a:r>
              <a:rPr lang="en-US" altLang="en-US" sz="2800" baseline="30000" dirty="0" smtClean="0"/>
              <a:t> </a:t>
            </a:r>
            <a:r>
              <a:rPr lang="en-US" altLang="en-US" sz="2800" dirty="0" smtClean="0"/>
              <a:t>which is about O(n</a:t>
            </a:r>
            <a:r>
              <a:rPr lang="en-US" altLang="en-US" sz="2800" baseline="30000" dirty="0" smtClean="0"/>
              <a:t>2.807</a:t>
            </a:r>
            <a:r>
              <a:rPr lang="en-US" altLang="en-US" sz="2800" dirty="0" smtClean="0"/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8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Let 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. . . a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be a permutation of 1 . . n</a:t>
            </a:r>
          </a:p>
          <a:p>
            <a:pPr eaLnBrk="1" hangingPunct="1"/>
            <a:r>
              <a:rPr lang="en-US" altLang="en-US" sz="2800" smtClean="0"/>
              <a:t>(a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, a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 is an inversion if i &lt; j and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&gt; a</a:t>
            </a:r>
            <a:r>
              <a:rPr lang="en-US" altLang="en-US" sz="2800" baseline="-25000" smtClean="0"/>
              <a:t>j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Problem: given a permutation, count the number of inversions</a:t>
            </a:r>
          </a:p>
          <a:p>
            <a:pPr eaLnBrk="1" hangingPunct="1"/>
            <a:r>
              <a:rPr lang="en-US" altLang="en-US" sz="2800" smtClean="0"/>
              <a:t>This can be done easily in O(n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 time</a:t>
            </a:r>
          </a:p>
          <a:p>
            <a:pPr lvl="1" eaLnBrk="1" hangingPunct="1"/>
            <a:r>
              <a:rPr lang="en-US" altLang="en-US" sz="2400" smtClean="0"/>
              <a:t>Can we do better?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19400"/>
            <a:ext cx="2754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4, 6, 1, 7, 3, 2, 5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43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 can be use to measure how close ranked preferences are</a:t>
            </a:r>
          </a:p>
          <a:p>
            <a:pPr lvl="1" eaLnBrk="1" hangingPunct="1"/>
            <a:r>
              <a:rPr lang="en-US" altLang="en-US" smtClean="0"/>
              <a:t>People rank 20 movies, based on their rankings you cluster people who like that same type of movie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3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</a:t>
            </a:r>
          </a:p>
        </p:txBody>
      </p:sp>
      <p:graphicFrame>
        <p:nvGraphicFramePr>
          <p:cNvPr id="200750" name="Group 4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03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2743200"/>
            <a:ext cx="762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lower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upper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the inversions between the halves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97C2-EF92-48C5-90E5-3C31DFE8144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3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937" name="Group 16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24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48" name="Group 17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5" name="Group 15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4" name="Group 15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3" name="Group 15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086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2" name="Group 15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9530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78" name="Rectangle 173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 the Inversions</a:t>
            </a:r>
          </a:p>
        </p:txBody>
      </p:sp>
      <p:graphicFrame>
        <p:nvGraphicFramePr>
          <p:cNvPr id="203987" name="Group 211"/>
          <p:cNvGraphicFramePr>
            <a:graphicFrameLocks noGrp="1"/>
          </p:cNvGraphicFramePr>
          <p:nvPr>
            <p:ph idx="1"/>
            <p:custDataLst>
              <p:tags r:id="rId8"/>
            </p:custDataLst>
          </p:nvPr>
        </p:nvGraphicFramePr>
        <p:xfrm>
          <a:off x="533400" y="4572000"/>
          <a:ext cx="8229600" cy="411163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15" name="Oval 2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416" name="Oval 2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417" name="Oval 2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418" name="Oval 2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419" name="Oval 2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2420" name="Oval 2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421" name="Oval 2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19600" y="37338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422" name="Oval 2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74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423" name="Oval 2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424" name="Oval 2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41148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0000FF"/>
                </a:solidFill>
              </a:rPr>
              <a:t>44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Problem – how do we count inversions between sub problems in O(n) time?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– Count inversions while merging</a:t>
            </a:r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20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40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92" name="Text Box 8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054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Standard merge algorithm – add to inversion count when an element is moved from the upper array to the solution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Use the merge algorithm to count inversions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64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36" name="Group 1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578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48" name="Group 2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590800" y="30480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68" name="Group 4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526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80" name="Group 6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102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92" name="Group 7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590800" y="57912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27" name="Text Box 9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76975"/>
            <a:ext cx="3970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Indicate the number of inversions for each</a:t>
            </a:r>
          </a:p>
          <a:p>
            <a:pPr eaLnBrk="1" hangingPunct="1"/>
            <a:r>
              <a:rPr lang="en-US" altLang="en-US" sz="1600"/>
              <a:t>element detected when merging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Counting inversions between two sorted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O(1) per element to count inversions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Algorithm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Satisfies the “Standard recurrence”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T(n) = 2 T(n/2) + cn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28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48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440" name="AutoShape 8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1" name="AutoShape 8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2" name="AutoShape 8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36576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Median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n numbers, find the number of rank n/2</a:t>
            </a:r>
          </a:p>
          <a:p>
            <a:pPr eaLnBrk="1" hangingPunct="1"/>
            <a:r>
              <a:rPr lang="en-US" altLang="en-US" dirty="0" smtClean="0"/>
              <a:t>One approach is sorting</a:t>
            </a:r>
          </a:p>
          <a:p>
            <a:pPr lvl="1" eaLnBrk="1" hangingPunct="1"/>
            <a:r>
              <a:rPr lang="en-US" altLang="en-US" dirty="0" smtClean="0"/>
              <a:t>Sort the elements, and choose the middle one</a:t>
            </a:r>
          </a:p>
          <a:p>
            <a:pPr lvl="1" eaLnBrk="1" hangingPunct="1"/>
            <a:r>
              <a:rPr lang="en-US" altLang="en-US" dirty="0" smtClean="0"/>
              <a:t>Can you do better?</a:t>
            </a:r>
          </a:p>
          <a:p>
            <a:pPr lvl="1" eaLnBrk="1" hangingPunct="1"/>
            <a:endParaRPr lang="en-US" altLang="en-US" dirty="0"/>
          </a:p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largest</a:t>
            </a:r>
          </a:p>
          <a:p>
            <a:endParaRPr lang="en-US" altLang="en-US" dirty="0" smtClean="0"/>
          </a:p>
          <a:p>
            <a:pPr lvl="1" eaLnBrk="1" hangingPunct="1"/>
            <a:endParaRPr lang="en-US" altLang="en-US" dirty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42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Select(A, k){</a:t>
            </a:r>
          </a:p>
          <a:p>
            <a:pPr eaLnBrk="1" hangingPunct="1"/>
            <a:r>
              <a:rPr lang="en-US" altLang="en-US"/>
              <a:t>	Choose element x from A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1</a:t>
            </a:r>
            <a:r>
              <a:rPr lang="en-US" altLang="en-US"/>
              <a:t> = {y in A | y &lt;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2</a:t>
            </a:r>
            <a:r>
              <a:rPr lang="en-US" altLang="en-US"/>
              <a:t> = {y in A | y &gt;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3</a:t>
            </a:r>
            <a:r>
              <a:rPr lang="en-US" altLang="en-US"/>
              <a:t> = {y in A | y = x}</a:t>
            </a:r>
          </a:p>
          <a:p>
            <a:pPr eaLnBrk="1" hangingPunct="1"/>
            <a:r>
              <a:rPr lang="en-US" altLang="en-US"/>
              <a:t>	if (|S</a:t>
            </a:r>
            <a:r>
              <a:rPr lang="en-US" altLang="en-US" baseline="-25000"/>
              <a:t>2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2</a:t>
            </a:r>
            <a:r>
              <a:rPr lang="en-US" altLang="en-US"/>
              <a:t>, k)</a:t>
            </a:r>
          </a:p>
          <a:p>
            <a:pPr eaLnBrk="1" hangingPunct="1"/>
            <a:r>
              <a:rPr lang="en-US" altLang="en-US"/>
              <a:t>	else if (|S</a:t>
            </a:r>
            <a:r>
              <a:rPr lang="en-US" altLang="en-US" baseline="-25000"/>
              <a:t>2</a:t>
            </a:r>
            <a:r>
              <a:rPr lang="en-US" altLang="en-US"/>
              <a:t>| + |S</a:t>
            </a:r>
            <a:r>
              <a:rPr lang="en-US" altLang="en-US" baseline="-25000"/>
              <a:t>3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x</a:t>
            </a:r>
          </a:p>
          <a:p>
            <a:pPr eaLnBrk="1" hangingPunct="1"/>
            <a:r>
              <a:rPr lang="en-US" altLang="en-US"/>
              <a:t>	else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1</a:t>
            </a:r>
            <a:r>
              <a:rPr lang="en-US" altLang="en-US"/>
              <a:t>, k - |S</a:t>
            </a:r>
            <a:r>
              <a:rPr lang="en-US" altLang="en-US" baseline="-25000"/>
              <a:t>2</a:t>
            </a:r>
            <a:r>
              <a:rPr lang="en-US" altLang="en-US"/>
              <a:t>| - |S</a:t>
            </a:r>
            <a:r>
              <a:rPr lang="en-US" altLang="en-US" baseline="-25000"/>
              <a:t>3</a:t>
            </a:r>
            <a:r>
              <a:rPr lang="en-US" altLang="en-US"/>
              <a:t>|)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3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Midterm stats (out of 60)</a:t>
            </a:r>
          </a:p>
          <a:p>
            <a:pPr lvl="1"/>
            <a:r>
              <a:rPr lang="en-US" dirty="0" smtClean="0"/>
              <a:t>Mean: 40.46,  Median: 42.0, </a:t>
            </a:r>
            <a:r>
              <a:rPr lang="en-US" dirty="0" err="1" smtClean="0"/>
              <a:t>Std</a:t>
            </a:r>
            <a:r>
              <a:rPr lang="en-US" dirty="0" smtClean="0"/>
              <a:t> Dev: 11.23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Today:  Divide and Conquer</a:t>
            </a:r>
          </a:p>
          <a:p>
            <a:r>
              <a:rPr lang="en-US" dirty="0" smtClean="0"/>
              <a:t>Friday:  Dynamic Programming</a:t>
            </a:r>
          </a:p>
          <a:p>
            <a:r>
              <a:rPr lang="en-US" dirty="0" smtClean="0"/>
              <a:t>Monday: Presidents’ 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2514600"/>
            <a:ext cx="8629650" cy="162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5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Deterministic Selection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Random pivot gives an expected O(n) run time.  The question of a deterministic algorithm was more challenging.</a:t>
            </a:r>
            <a:endParaRPr lang="en-US" altLang="en-US" dirty="0"/>
          </a:p>
          <a:p>
            <a:r>
              <a:rPr lang="en-US" altLang="en-US" dirty="0"/>
              <a:t>What is the run time of select if we can guarantee that </a:t>
            </a:r>
            <a:r>
              <a:rPr lang="en-US" altLang="en-US" i="1" dirty="0" err="1" smtClean="0">
                <a:solidFill>
                  <a:srgbClr val="FF0000"/>
                </a:solidFill>
              </a:rPr>
              <a:t>ChoosePivot</a:t>
            </a:r>
            <a:r>
              <a:rPr lang="en-US" altLang="en-US" dirty="0" smtClean="0"/>
              <a:t> </a:t>
            </a:r>
            <a:r>
              <a:rPr lang="en-US" altLang="en-US" dirty="0"/>
              <a:t>finds an x such that |S</a:t>
            </a:r>
            <a:r>
              <a:rPr lang="en-US" altLang="en-US" baseline="-25000" dirty="0"/>
              <a:t>1</a:t>
            </a:r>
            <a:r>
              <a:rPr lang="en-US" altLang="en-US" dirty="0"/>
              <a:t>| &lt; 3n/4 and |S</a:t>
            </a:r>
            <a:r>
              <a:rPr lang="en-US" altLang="en-US" baseline="-25000" dirty="0"/>
              <a:t>2</a:t>
            </a:r>
            <a:r>
              <a:rPr lang="en-US" altLang="en-US" dirty="0"/>
              <a:t>| &lt; 3n/4 in O(n) </a:t>
            </a:r>
            <a:r>
              <a:rPr lang="en-US" altLang="en-US" dirty="0" smtClean="0"/>
              <a:t>time?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84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BFPRT Algorithm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7315200" cy="3505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very clever choose algorithm . . . </a:t>
            </a:r>
          </a:p>
          <a:p>
            <a:pPr eaLnBrk="1" hangingPunct="1"/>
            <a:endParaRPr lang="en-US" altLang="en-US" dirty="0"/>
          </a:p>
          <a:p>
            <a:r>
              <a:rPr lang="en-US" altLang="en-US" dirty="0" smtClean="0"/>
              <a:t>Deterministic algorithm that guarantees that  </a:t>
            </a:r>
            <a:r>
              <a:rPr lang="en-US" altLang="en-US" dirty="0"/>
              <a:t>|S</a:t>
            </a:r>
            <a:r>
              <a:rPr lang="en-US" altLang="en-US" baseline="-25000" dirty="0"/>
              <a:t>1</a:t>
            </a:r>
            <a:r>
              <a:rPr lang="en-US" altLang="en-US" dirty="0"/>
              <a:t>| &lt; 3n/4 and |S</a:t>
            </a:r>
            <a:r>
              <a:rPr lang="en-US" altLang="en-US" baseline="-25000" dirty="0"/>
              <a:t>2</a:t>
            </a:r>
            <a:r>
              <a:rPr lang="en-US" altLang="en-US" dirty="0"/>
              <a:t>| &lt; </a:t>
            </a:r>
            <a:r>
              <a:rPr lang="en-US" altLang="en-US" dirty="0" smtClean="0"/>
              <a:t>3n/4</a:t>
            </a:r>
          </a:p>
          <a:p>
            <a:endParaRPr lang="en-US" altLang="en-US" dirty="0"/>
          </a:p>
          <a:p>
            <a:r>
              <a:rPr lang="en-US" altLang="en-US" dirty="0" smtClean="0"/>
              <a:t>Actual recurrence is: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pic>
        <p:nvPicPr>
          <p:cNvPr id="20485" name="Picture 2" descr="http://upload.wikimedia.org/wikipedia/commons/thumb/b/b2/VaughanPratt.JPG/180px-VaughanPratt.JPG">
            <a:hlinkClick r:id="rId9" tooltip="Vaughan Pratt"/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3429000"/>
            <a:ext cx="11842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http://sigact.acm.org/floyd/floyd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676400"/>
            <a:ext cx="1143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http://www.ewh.ieee.org/r1/boston/computer/RonRivest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02238"/>
            <a:ext cx="1143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http://media.codethinked.com/images/posts/12-2007/Manuel_Blum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0"/>
            <a:ext cx="11223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ttp://freekeyboard.net/IMG/gif/Robert_Tarjan.gif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860" y="0"/>
            <a:ext cx="110520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15392" y="2884121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1978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8615392" y="1247001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1995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337455" y="1242603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1986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615392" y="6592395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2002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689070" y="5219024"/>
            <a:ext cx="62706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/>
              <a:t>T(n) </a:t>
            </a:r>
            <a:r>
              <a:rPr lang="en-US" altLang="en-US" sz="2800" dirty="0" smtClean="0"/>
              <a:t>≤ </a:t>
            </a:r>
            <a:r>
              <a:rPr lang="en-US" altLang="en-US" sz="2800" dirty="0"/>
              <a:t>T(3n/4) + T(n/5) + c 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41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Arithmetic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676400"/>
            <a:ext cx="749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9715480283945084383094856701043643845790217965702956767</a:t>
            </a:r>
          </a:p>
          <a:p>
            <a:pPr eaLnBrk="1" hangingPunct="1"/>
            <a:r>
              <a:rPr lang="en-US" altLang="en-US"/>
              <a:t>+   1242431098234099057329075097179898430928779579277597977</a:t>
            </a:r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19200" y="236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4495800"/>
            <a:ext cx="751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     2095067093034680994318596846868779409766717133476767930</a:t>
            </a:r>
          </a:p>
          <a:p>
            <a:pPr eaLnBrk="1" hangingPunct="1"/>
            <a:r>
              <a:rPr lang="en-US" altLang="en-US" dirty="0"/>
              <a:t>X   5920175091777634709677679342929097012308956679993010921</a:t>
            </a:r>
          </a:p>
        </p:txBody>
      </p:sp>
      <p:sp>
        <p:nvSpPr>
          <p:cNvPr id="12294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71600" y="5257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581400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add two n digit numbers:</a:t>
            </a:r>
          </a:p>
        </p:txBody>
      </p:sp>
      <p:sp>
        <p:nvSpPr>
          <p:cNvPr id="1229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324600"/>
            <a:ext cx="652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multiply two n digit numbers: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88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Recursive </a:t>
            </a:r>
            <a:r>
              <a:rPr lang="en-US" altLang="en-US" sz="4000" dirty="0" smtClean="0"/>
              <a:t>Multiplication Algorithm </a:t>
            </a:r>
            <a:r>
              <a:rPr lang="en-US" altLang="en-US" sz="4000" dirty="0"/>
              <a:t>(First attempt)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x = 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y = 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xy</a:t>
            </a:r>
            <a:r>
              <a:rPr lang="en-US" altLang="en-US" sz="2800" dirty="0"/>
              <a:t> = (x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 (y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= 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2</a:t>
            </a:r>
            <a:r>
              <a:rPr lang="en-US" altLang="en-US" sz="2800" baseline="30000" dirty="0"/>
              <a:t>n</a:t>
            </a:r>
            <a:r>
              <a:rPr lang="en-US" altLang="en-US" sz="2800" dirty="0"/>
              <a:t> + (x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Recurrence: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Run time: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6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algebra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 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 = (x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)(y</a:t>
            </a:r>
            <a:r>
              <a:rPr lang="en-US" altLang="en-US" sz="2800" baseline="-25000"/>
              <a:t>1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6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Karatsuba’s Algorithm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828800"/>
            <a:ext cx="7239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Multiply n-digit integers x and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  x = x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 and  y = y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Recursively compute</a:t>
            </a:r>
          </a:p>
          <a:p>
            <a:pPr eaLnBrk="1" hangingPunct="1"/>
            <a:r>
              <a:rPr lang="en-US" altLang="en-US" sz="2400"/>
              <a:t>		a = x</a:t>
            </a:r>
            <a:r>
              <a:rPr lang="en-US" altLang="en-US" sz="2400" baseline="-25000"/>
              <a:t>1</a:t>
            </a:r>
            <a:r>
              <a:rPr lang="en-US" altLang="en-US" sz="2400"/>
              <a:t>y</a:t>
            </a:r>
            <a:r>
              <a:rPr lang="en-US" altLang="en-US" sz="2400" baseline="-25000"/>
              <a:t>1</a:t>
            </a:r>
          </a:p>
          <a:p>
            <a:pPr eaLnBrk="1" hangingPunct="1"/>
            <a:r>
              <a:rPr lang="en-US" altLang="en-US" sz="2400"/>
              <a:t>		b = x</a:t>
            </a:r>
            <a:r>
              <a:rPr lang="en-US" altLang="en-US" sz="2400" baseline="-25000"/>
              <a:t>0</a:t>
            </a:r>
            <a:r>
              <a:rPr lang="en-US" altLang="en-US" sz="2400"/>
              <a:t>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	p = (x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)(y</a:t>
            </a:r>
            <a:r>
              <a:rPr lang="en-US" altLang="en-US" sz="2400" baseline="-25000"/>
              <a:t>1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  <a:r>
              <a:rPr lang="en-US" altLang="en-US" sz="2400"/>
              <a:t>)  </a:t>
            </a:r>
          </a:p>
          <a:p>
            <a:pPr eaLnBrk="1" hangingPunct="1"/>
            <a:r>
              <a:rPr lang="en-US" altLang="en-US" sz="2400"/>
              <a:t>	Return a2</a:t>
            </a:r>
            <a:r>
              <a:rPr lang="en-US" altLang="en-US" sz="2400" baseline="30000"/>
              <a:t>n</a:t>
            </a:r>
            <a:r>
              <a:rPr lang="en-US" altLang="en-US" sz="2400"/>
              <a:t> + (p – a – b)2</a:t>
            </a:r>
            <a:r>
              <a:rPr lang="en-US" altLang="en-US" sz="2400" baseline="30000"/>
              <a:t>n/2</a:t>
            </a:r>
            <a:r>
              <a:rPr lang="en-US" altLang="en-US" sz="2400"/>
              <a:t> + b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Recurrence:  T(n) = 3T(n/2) + cn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6324600"/>
            <a:ext cx="2590800" cy="338554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log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3 = 1.58496250073…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5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Algorithm paradigm</a:t>
            </a:r>
          </a:p>
          <a:p>
            <a:pPr lvl="1"/>
            <a:r>
              <a:rPr lang="en-US" altLang="en-US" dirty="0" smtClean="0"/>
              <a:t>Break problems into </a:t>
            </a:r>
            <a:r>
              <a:rPr lang="en-US" altLang="en-US" dirty="0" err="1" smtClean="0"/>
              <a:t>subproblems</a:t>
            </a:r>
            <a:r>
              <a:rPr lang="en-US" altLang="en-US" dirty="0" smtClean="0"/>
              <a:t> until easy to solve</a:t>
            </a:r>
          </a:p>
          <a:p>
            <a:pPr lvl="1"/>
            <a:r>
              <a:rPr lang="en-US" altLang="en-US" dirty="0" smtClean="0"/>
              <a:t>Work is split between “divide”, “combine”, and “base’’ components</a:t>
            </a:r>
          </a:p>
          <a:p>
            <a:r>
              <a:rPr lang="en-US" altLang="en-US" dirty="0" smtClean="0"/>
              <a:t>Standard examples</a:t>
            </a:r>
          </a:p>
          <a:p>
            <a:pPr lvl="1"/>
            <a:r>
              <a:rPr lang="en-US" altLang="en-US" dirty="0" err="1" smtClean="0"/>
              <a:t>MergeSort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QuickSort</a:t>
            </a:r>
            <a:endParaRPr lang="en-US" altLang="en-US" dirty="0" smtClean="0"/>
          </a:p>
          <a:p>
            <a:r>
              <a:rPr lang="en-US" altLang="en-US" dirty="0" smtClean="0"/>
              <a:t>Analysis tool: Recurrences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N X N Matrix,   A B = 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124200"/>
            <a:ext cx="716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 = 0;  j &lt; n;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= 0; k &lt; n; k++)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= t + 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][k] * B[k][j];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][j] = 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u |    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 = ae + bf</a:t>
            </a:r>
          </a:p>
          <a:p>
            <a:pPr eaLnBrk="1" hangingPunct="1"/>
            <a:r>
              <a:rPr lang="en-US" altLang="en-US" sz="2400" dirty="0"/>
              <a:t>s  = 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 =  </a:t>
            </a:r>
            <a:r>
              <a:rPr lang="en-US" altLang="en-US" sz="2400" dirty="0" err="1"/>
              <a:t>ce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How many recursive calls are made at each level?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How much work in combining the results?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What is the recurrence?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B2741-654F-4704-9697-D953FC527E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6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B2741-654F-4704-9697-D953FC527E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3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</a:t>
            </a:r>
            <a:r>
              <a:rPr lang="en-US" altLang="en-US" sz="2400" dirty="0" smtClean="0"/>
              <a:t> s|    |a    </a:t>
            </a:r>
            <a:r>
              <a:rPr lang="en-US" altLang="en-US" sz="2400" dirty="0"/>
              <a:t>b|   |e    g|</a:t>
            </a:r>
          </a:p>
          <a:p>
            <a:pPr eaLnBrk="1" hangingPunct="1"/>
            <a:r>
              <a:rPr lang="en-US" altLang="en-US" sz="2400" dirty="0"/>
              <a:t>| t     u|    </a:t>
            </a:r>
            <a:r>
              <a:rPr lang="en-US" altLang="en-US" sz="2400" dirty="0" smtClean="0"/>
              <a:t>|c    </a:t>
            </a:r>
            <a:r>
              <a:rPr lang="en-US" altLang="en-US" sz="2400" dirty="0"/>
              <a:t>d|   </a:t>
            </a:r>
            <a:r>
              <a:rPr lang="en-US" altLang="en-US" sz="2400" dirty="0" smtClean="0"/>
              <a:t>|f     </a:t>
            </a:r>
            <a:r>
              <a:rPr lang="en-US" altLang="en-US" sz="2400" dirty="0"/>
              <a:t>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= (a + d)(e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(a – c)(e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(a + b)h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a(g –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d(f – 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(c + d)e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6172200"/>
            <a:ext cx="36576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 smtClean="0"/>
              <a:t>Aho</a:t>
            </a:r>
            <a:r>
              <a:rPr lang="en-US" dirty="0" smtClean="0"/>
              <a:t>, Hopcroft, Ullman </a:t>
            </a:r>
            <a:r>
              <a:rPr lang="en-US" dirty="0"/>
              <a:t>1974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5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T(n) = 7 T(n/2) + cn</a:t>
            </a:r>
            <a:r>
              <a:rPr lang="en-US" altLang="en-US" sz="2800" baseline="30000"/>
              <a:t>2</a:t>
            </a:r>
          </a:p>
          <a:p>
            <a:pPr eaLnBrk="1" hangingPunct="1"/>
            <a:r>
              <a:rPr lang="en-US" altLang="en-US" sz="280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6400800"/>
            <a:ext cx="259080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 7 = 2.8073549221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B2741-654F-4704-9697-D953FC527E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941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3885</TotalTime>
  <Words>1495</Words>
  <Application>Microsoft Office PowerPoint</Application>
  <PresentationFormat>On-screen Show (4:3)</PresentationFormat>
  <Paragraphs>435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Office Theme</vt:lpstr>
      <vt:lpstr>CSE 417 Algorithms and Complexity</vt:lpstr>
      <vt:lpstr>Announcements</vt:lpstr>
      <vt:lpstr>Divide and Conquer</vt:lpstr>
      <vt:lpstr>Matrix Multiplication</vt:lpstr>
      <vt:lpstr>Recursive Matrix Multiplication</vt:lpstr>
      <vt:lpstr>Recursive Matrix Multiplication</vt:lpstr>
      <vt:lpstr>What is the run time for the recursive Matrix Multiplication Algorithm?</vt:lpstr>
      <vt:lpstr>Strassen’s Algorithm</vt:lpstr>
      <vt:lpstr>Recurrence for Strassen’s Algorithms</vt:lpstr>
      <vt:lpstr>Strassen’s Algorithms</vt:lpstr>
      <vt:lpstr>Inversion Problem</vt:lpstr>
      <vt:lpstr>Application</vt:lpstr>
      <vt:lpstr>Counting Inversions</vt:lpstr>
      <vt:lpstr>Count the Inversions</vt:lpstr>
      <vt:lpstr>Problem – how do we count inversions between sub problems in O(n) time?</vt:lpstr>
      <vt:lpstr>Use the merge algorithm to count inversions</vt:lpstr>
      <vt:lpstr>Inversions</vt:lpstr>
      <vt:lpstr>Computing the Median</vt:lpstr>
      <vt:lpstr>Select(A, k)</vt:lpstr>
      <vt:lpstr>Deterministic Selection</vt:lpstr>
      <vt:lpstr>BFPRT Algorithm</vt:lpstr>
      <vt:lpstr>Integer Arithmetic</vt:lpstr>
      <vt:lpstr>Recursive Multiplication Algorithm (First attempt)</vt:lpstr>
      <vt:lpstr>Simple algebra</vt:lpstr>
      <vt:lpstr>Karatsuba’s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97</cp:revision>
  <dcterms:created xsi:type="dcterms:W3CDTF">1601-01-01T00:00:00Z</dcterms:created>
  <dcterms:modified xsi:type="dcterms:W3CDTF">2023-02-15T18:01:28Z</dcterms:modified>
</cp:coreProperties>
</file>