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notesSlides/notesSlide9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0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handoutMasterIdLst>
    <p:handoutMasterId r:id="rId24"/>
  </p:handoutMasterIdLst>
  <p:sldIdLst>
    <p:sldId id="256" r:id="rId2"/>
    <p:sldId id="353" r:id="rId3"/>
    <p:sldId id="354" r:id="rId4"/>
    <p:sldId id="358" r:id="rId5"/>
    <p:sldId id="360" r:id="rId6"/>
    <p:sldId id="361" r:id="rId7"/>
    <p:sldId id="362" r:id="rId8"/>
    <p:sldId id="363" r:id="rId9"/>
    <p:sldId id="336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8B34ED-3037-45A4-9112-EB78E76C9C44}" v="7" dt="2023-02-12T20:30:48.0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04" d="100"/>
          <a:sy n="104" d="100"/>
        </p:scale>
        <p:origin x="10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  <pc:docChgLst>
    <pc:chgData name="Richard Anderson" userId="4654cc452026b74c" providerId="LiveId" clId="{968B34ED-3037-45A4-9112-EB78E76C9C44}"/>
    <pc:docChg chg="delSld modSld">
      <pc:chgData name="Richard Anderson" userId="4654cc452026b74c" providerId="LiveId" clId="{968B34ED-3037-45A4-9112-EB78E76C9C44}" dt="2023-02-12T20:26:10.541" v="85" actId="2696"/>
      <pc:docMkLst>
        <pc:docMk/>
      </pc:docMkLst>
      <pc:sldChg chg="modSp mod">
        <pc:chgData name="Richard Anderson" userId="4654cc452026b74c" providerId="LiveId" clId="{968B34ED-3037-45A4-9112-EB78E76C9C44}" dt="2023-02-12T20:19:05.219" v="1" actId="20577"/>
        <pc:sldMkLst>
          <pc:docMk/>
          <pc:sldMk cId="0" sldId="256"/>
        </pc:sldMkLst>
        <pc:spChg chg="mod">
          <ac:chgData name="Richard Anderson" userId="4654cc452026b74c" providerId="LiveId" clId="{968B34ED-3037-45A4-9112-EB78E76C9C44}" dt="2023-02-12T20:19:05.219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68B34ED-3037-45A4-9112-EB78E76C9C44}" dt="2023-02-12T20:19:32.673" v="2" actId="2696"/>
        <pc:sldMkLst>
          <pc:docMk/>
          <pc:sldMk cId="0" sldId="289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3282233984" sldId="335"/>
        </pc:sldMkLst>
      </pc:sldChg>
      <pc:sldChg chg="addSp modSp mod">
        <pc:chgData name="Richard Anderson" userId="4654cc452026b74c" providerId="LiveId" clId="{968B34ED-3037-45A4-9112-EB78E76C9C44}" dt="2023-02-12T20:25:24.920" v="82" actId="1076"/>
        <pc:sldMkLst>
          <pc:docMk/>
          <pc:sldMk cId="3651547348" sldId="354"/>
        </pc:sldMkLst>
        <pc:spChg chg="add mod">
          <ac:chgData name="Richard Anderson" userId="4654cc452026b74c" providerId="LiveId" clId="{968B34ED-3037-45A4-9112-EB78E76C9C44}" dt="2023-02-12T20:25:24.920" v="82" actId="1076"/>
          <ac:spMkLst>
            <pc:docMk/>
            <pc:sldMk cId="3651547348" sldId="354"/>
            <ac:spMk id="5" creationId="{2F538145-533E-C959-E8EB-8001E2277187}"/>
          </ac:spMkLst>
        </pc:spChg>
        <pc:spChg chg="mod">
          <ac:chgData name="Richard Anderson" userId="4654cc452026b74c" providerId="LiveId" clId="{968B34ED-3037-45A4-9112-EB78E76C9C44}" dt="2023-02-12T20:23:47.124" v="74" actId="20577"/>
          <ac:spMkLst>
            <pc:docMk/>
            <pc:sldMk cId="3651547348" sldId="354"/>
            <ac:spMk id="5123" creationId="{00000000-0000-0000-0000-000000000000}"/>
          </ac:spMkLst>
        </pc:spChg>
      </pc:sldChg>
      <pc:sldChg chg="del">
        <pc:chgData name="Richard Anderson" userId="4654cc452026b74c" providerId="LiveId" clId="{968B34ED-3037-45A4-9112-EB78E76C9C44}" dt="2023-02-12T20:25:38.956" v="83" actId="2696"/>
        <pc:sldMkLst>
          <pc:docMk/>
          <pc:sldMk cId="1069768467" sldId="355"/>
        </pc:sldMkLst>
      </pc:sldChg>
      <pc:sldChg chg="del">
        <pc:chgData name="Richard Anderson" userId="4654cc452026b74c" providerId="LiveId" clId="{968B34ED-3037-45A4-9112-EB78E76C9C44}" dt="2023-02-12T20:25:38.956" v="83" actId="2696"/>
        <pc:sldMkLst>
          <pc:docMk/>
          <pc:sldMk cId="3309188315" sldId="356"/>
        </pc:sldMkLst>
      </pc:sldChg>
      <pc:sldChg chg="del">
        <pc:chgData name="Richard Anderson" userId="4654cc452026b74c" providerId="LiveId" clId="{968B34ED-3037-45A4-9112-EB78E76C9C44}" dt="2023-02-12T20:25:38.956" v="83" actId="2696"/>
        <pc:sldMkLst>
          <pc:docMk/>
          <pc:sldMk cId="3851709263" sldId="357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2158192369" sldId="369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1309469623" sldId="370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2160784031" sldId="371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55018710" sldId="372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2043607215" sldId="373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3979608622" sldId="374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217500061" sldId="375"/>
        </pc:sldMkLst>
      </pc:sldChg>
      <pc:sldChg chg="del">
        <pc:chgData name="Richard Anderson" userId="4654cc452026b74c" providerId="LiveId" clId="{968B34ED-3037-45A4-9112-EB78E76C9C44}" dt="2023-02-12T20:26:10.541" v="85" actId="2696"/>
        <pc:sldMkLst>
          <pc:docMk/>
          <pc:sldMk cId="820430978" sldId="376"/>
        </pc:sldMkLst>
      </pc:sldChg>
      <pc:sldChg chg="del">
        <pc:chgData name="Richard Anderson" userId="4654cc452026b74c" providerId="LiveId" clId="{968B34ED-3037-45A4-9112-EB78E76C9C44}" dt="2023-02-12T20:25:43.517" v="84" actId="2696"/>
        <pc:sldMkLst>
          <pc:docMk/>
          <pc:sldMk cId="3993649995" sldId="377"/>
        </pc:sldMkLst>
      </pc:sldChg>
    </pc:docChg>
  </pc:docChgLst>
  <pc:docChgLst>
    <pc:chgData name="Richard Anderson" userId="4654cc452026b74c" providerId="LiveId" clId="{EF629356-F73B-4441-B6D7-8E0A6DFEF012}"/>
    <pc:docChg chg="custSel delSld modSld">
      <pc:chgData name="Richard Anderson" userId="4654cc452026b74c" providerId="LiveId" clId="{EF629356-F73B-4441-B6D7-8E0A6DFEF012}" dt="2020-11-02T07:15:53.649" v="22" actId="2696"/>
      <pc:docMkLst>
        <pc:docMk/>
      </pc:docMkLst>
      <pc:sldChg chg="modSp mod">
        <pc:chgData name="Richard Anderson" userId="4654cc452026b74c" providerId="LiveId" clId="{EF629356-F73B-4441-B6D7-8E0A6DFEF012}" dt="2020-11-02T07:11:40.785" v="2" actId="20577"/>
        <pc:sldMkLst>
          <pc:docMk/>
          <pc:sldMk cId="0" sldId="256"/>
        </pc:sldMkLst>
        <pc:spChg chg="mod">
          <ac:chgData name="Richard Anderson" userId="4654cc452026b74c" providerId="LiveId" clId="{EF629356-F73B-4441-B6D7-8E0A6DFEF012}" dt="2020-11-02T07:11:40.785" v="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EF629356-F73B-4441-B6D7-8E0A6DFEF012}" dt="2020-11-02T07:12:15.363" v="21" actId="478"/>
        <pc:sldMkLst>
          <pc:docMk/>
          <pc:sldMk cId="0" sldId="289"/>
        </pc:sldMkLst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8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9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6" creationId="{00000000-0000-0000-0000-000000000000}"/>
          </ac:spMkLst>
        </pc:spChg>
        <pc:spChg chg="mod">
          <ac:chgData name="Richard Anderson" userId="4654cc452026b74c" providerId="LiveId" clId="{EF629356-F73B-4441-B6D7-8E0A6DFEF012}" dt="2020-11-02T07:12:08.219" v="20" actId="5793"/>
          <ac:spMkLst>
            <pc:docMk/>
            <pc:sldMk cId="0" sldId="289"/>
            <ac:spMk id="5123" creationId="{00000000-0000-0000-0000-000000000000}"/>
          </ac:spMkLst>
        </pc:sp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1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4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8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1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5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2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9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0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5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7" creationId="{00000000-0000-0000-0000-000000000000}"/>
          </ac:cxnSpMkLst>
        </pc:cxnChg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2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782663206" sldId="316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096208013" sldId="317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033185664" sldId="318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1198357078" sldId="319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4096185542" sldId="32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988791053" sldId="321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419740742" sldId="32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64364-C623-4E5C-860F-3AE42E04F18A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48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8A477-DF2F-4F03-AB1E-421969288D18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7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281B0-7957-4628-90A5-0B605E476E25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99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970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E52E0-F1E0-403C-BF34-E3D0B2D5CA35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524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AE56C-CD0B-495D-941F-3C0AD06B2964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120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764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548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AB98D-E94F-4B39-AAF7-39B15C7EE1AE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17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4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26" Type="http://schemas.openxmlformats.org/officeDocument/2006/relationships/tags" Target="../tags/tag61.xml"/><Relationship Id="rId39" Type="http://schemas.openxmlformats.org/officeDocument/2006/relationships/tags" Target="../tags/tag74.xml"/><Relationship Id="rId21" Type="http://schemas.openxmlformats.org/officeDocument/2006/relationships/tags" Target="../tags/tag56.xml"/><Relationship Id="rId34" Type="http://schemas.openxmlformats.org/officeDocument/2006/relationships/tags" Target="../tags/tag69.xml"/><Relationship Id="rId42" Type="http://schemas.openxmlformats.org/officeDocument/2006/relationships/tags" Target="../tags/tag77.xml"/><Relationship Id="rId47" Type="http://schemas.openxmlformats.org/officeDocument/2006/relationships/tags" Target="../tags/tag82.xml"/><Relationship Id="rId50" Type="http://schemas.openxmlformats.org/officeDocument/2006/relationships/notesSlide" Target="../notesSlides/notesSlide10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9" Type="http://schemas.openxmlformats.org/officeDocument/2006/relationships/tags" Target="../tags/tag64.xml"/><Relationship Id="rId11" Type="http://schemas.openxmlformats.org/officeDocument/2006/relationships/tags" Target="../tags/tag46.xml"/><Relationship Id="rId24" Type="http://schemas.openxmlformats.org/officeDocument/2006/relationships/tags" Target="../tags/tag59.xml"/><Relationship Id="rId32" Type="http://schemas.openxmlformats.org/officeDocument/2006/relationships/tags" Target="../tags/tag67.xml"/><Relationship Id="rId37" Type="http://schemas.openxmlformats.org/officeDocument/2006/relationships/tags" Target="../tags/tag72.xml"/><Relationship Id="rId40" Type="http://schemas.openxmlformats.org/officeDocument/2006/relationships/tags" Target="../tags/tag75.xml"/><Relationship Id="rId45" Type="http://schemas.openxmlformats.org/officeDocument/2006/relationships/tags" Target="../tags/tag80.xml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tags" Target="../tags/tag58.xml"/><Relationship Id="rId28" Type="http://schemas.openxmlformats.org/officeDocument/2006/relationships/tags" Target="../tags/tag63.xml"/><Relationship Id="rId36" Type="http://schemas.openxmlformats.org/officeDocument/2006/relationships/tags" Target="../tags/tag71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31" Type="http://schemas.openxmlformats.org/officeDocument/2006/relationships/tags" Target="../tags/tag66.xml"/><Relationship Id="rId44" Type="http://schemas.openxmlformats.org/officeDocument/2006/relationships/tags" Target="../tags/tag79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tags" Target="../tags/tag57.xml"/><Relationship Id="rId27" Type="http://schemas.openxmlformats.org/officeDocument/2006/relationships/tags" Target="../tags/tag62.xml"/><Relationship Id="rId30" Type="http://schemas.openxmlformats.org/officeDocument/2006/relationships/tags" Target="../tags/tag65.xml"/><Relationship Id="rId35" Type="http://schemas.openxmlformats.org/officeDocument/2006/relationships/tags" Target="../tags/tag70.xml"/><Relationship Id="rId43" Type="http://schemas.openxmlformats.org/officeDocument/2006/relationships/tags" Target="../tags/tag78.xml"/><Relationship Id="rId48" Type="http://schemas.openxmlformats.org/officeDocument/2006/relationships/tags" Target="../tags/tag83.xml"/><Relationship Id="rId8" Type="http://schemas.openxmlformats.org/officeDocument/2006/relationships/tags" Target="../tags/tag43.xml"/><Relationship Id="rId51" Type="http://schemas.openxmlformats.org/officeDocument/2006/relationships/image" Target="../media/image1.png"/><Relationship Id="rId3" Type="http://schemas.openxmlformats.org/officeDocument/2006/relationships/tags" Target="../tags/tag38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tags" Target="../tags/tag60.xml"/><Relationship Id="rId33" Type="http://schemas.openxmlformats.org/officeDocument/2006/relationships/tags" Target="../tags/tag68.xml"/><Relationship Id="rId38" Type="http://schemas.openxmlformats.org/officeDocument/2006/relationships/tags" Target="../tags/tag73.xml"/><Relationship Id="rId46" Type="http://schemas.openxmlformats.org/officeDocument/2006/relationships/tags" Target="../tags/tag81.xml"/><Relationship Id="rId20" Type="http://schemas.openxmlformats.org/officeDocument/2006/relationships/tags" Target="../tags/tag55.xml"/><Relationship Id="rId41" Type="http://schemas.openxmlformats.org/officeDocument/2006/relationships/tags" Target="../tags/tag76.xml"/><Relationship Id="rId1" Type="http://schemas.openxmlformats.org/officeDocument/2006/relationships/tags" Target="../tags/tag36.xml"/><Relationship Id="rId6" Type="http://schemas.openxmlformats.org/officeDocument/2006/relationships/tags" Target="../tags/tag4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10" Type="http://schemas.openxmlformats.org/officeDocument/2006/relationships/tags" Target="../tags/tag11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1.xml"/><Relationship Id="rId1" Type="http://schemas.openxmlformats.org/officeDocument/2006/relationships/tags" Target="../tags/tag1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3.xml"/><Relationship Id="rId1" Type="http://schemas.openxmlformats.org/officeDocument/2006/relationships/tags" Target="../tags/tag1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10" Type="http://schemas.openxmlformats.org/officeDocument/2006/relationships/tags" Target="../tags/tag18.xml"/><Relationship Id="rId19" Type="http://schemas.openxmlformats.org/officeDocument/2006/relationships/notesSlide" Target="../notesSlides/notesSlide4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Winter 2023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16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Divide and Conquer and Recurrences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Freeform 1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285352" y="1577106"/>
            <a:ext cx="220921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9" name="Freeform 19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83185" y="1554007"/>
            <a:ext cx="681268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1070" y="3505937"/>
            <a:ext cx="1572095" cy="1866900"/>
            <a:chOff x="281070" y="3505937"/>
            <a:chExt cx="1572095" cy="1866900"/>
          </a:xfrm>
        </p:grpSpPr>
        <p:sp>
          <p:nvSpPr>
            <p:cNvPr id="265" name="Freeform 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" name="Freeform 19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825869" y="3449611"/>
            <a:ext cx="1572095" cy="1866900"/>
            <a:chOff x="281070" y="3505937"/>
            <a:chExt cx="1572095" cy="1866900"/>
          </a:xfrm>
        </p:grpSpPr>
        <p:sp>
          <p:nvSpPr>
            <p:cNvPr id="269" name="Freeform 19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0" name="Freeform 19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463616" y="3430561"/>
            <a:ext cx="1572095" cy="1866900"/>
            <a:chOff x="281070" y="3505937"/>
            <a:chExt cx="1572095" cy="1866900"/>
          </a:xfrm>
        </p:grpSpPr>
        <p:sp>
          <p:nvSpPr>
            <p:cNvPr id="272" name="Freeform 1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3" name="Freeform 19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7017999" y="3403038"/>
            <a:ext cx="1572095" cy="1866900"/>
            <a:chOff x="281070" y="3505937"/>
            <a:chExt cx="1572095" cy="1866900"/>
          </a:xfrm>
        </p:grpSpPr>
        <p:sp>
          <p:nvSpPr>
            <p:cNvPr id="275" name="Freeform 19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" name="Freeform 19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143000" y="-1770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T(n) = 4T(n/2) + 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8" y="533130"/>
            <a:ext cx="2891259" cy="116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242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Work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789" y="5181600"/>
            <a:ext cx="2071466" cy="1067537"/>
            <a:chOff x="809698" y="3599545"/>
            <a:chExt cx="2071466" cy="1067537"/>
          </a:xfrm>
        </p:grpSpPr>
        <p:grpSp>
          <p:nvGrpSpPr>
            <p:cNvPr id="9" name="Group 8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150" name="Freeform 149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1" name="Freeform 21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187" name="Freeform 186"/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Freeform 21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192" name="Freeform 191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3" name="Freeform 21"/>
              <p:cNvSpPr>
                <a:spLocks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197" name="Freeform 196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8" name="Freeform 21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02" name="Group 201"/>
          <p:cNvGrpSpPr/>
          <p:nvPr/>
        </p:nvGrpSpPr>
        <p:grpSpPr>
          <a:xfrm>
            <a:off x="2235017" y="5127591"/>
            <a:ext cx="2071466" cy="1067537"/>
            <a:chOff x="809698" y="3599545"/>
            <a:chExt cx="2071466" cy="1067537"/>
          </a:xfrm>
        </p:grpSpPr>
        <p:grpSp>
          <p:nvGrpSpPr>
            <p:cNvPr id="203" name="Group 202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19" name="Freeform 218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Freeform 21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15" name="Freeform 21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Freeform 21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11" name="Freeform 210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Freeform 21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07" name="Freeform 206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" name="Freeform 21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23" name="Group 222"/>
          <p:cNvGrpSpPr/>
          <p:nvPr/>
        </p:nvGrpSpPr>
        <p:grpSpPr>
          <a:xfrm>
            <a:off x="6779816" y="5086331"/>
            <a:ext cx="2071466" cy="1067537"/>
            <a:chOff x="809698" y="3599545"/>
            <a:chExt cx="2071466" cy="1067537"/>
          </a:xfrm>
        </p:grpSpPr>
        <p:grpSp>
          <p:nvGrpSpPr>
            <p:cNvPr id="224" name="Group 223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40" name="Freeform 239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1" name="Freeform 21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36" name="Freeform 235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7" name="Freeform 21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32" name="Freeform 231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3" name="Freeform 21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28" name="Freeform 227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" name="Freeform 21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4555588" y="5105275"/>
            <a:ext cx="2071466" cy="1067537"/>
            <a:chOff x="809698" y="3599545"/>
            <a:chExt cx="2071466" cy="1067537"/>
          </a:xfrm>
        </p:grpSpPr>
        <p:grpSp>
          <p:nvGrpSpPr>
            <p:cNvPr id="245" name="Group 244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61" name="Freeform 260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2" name="Freeform 21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57" name="Freeform 256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8" name="Freeform 2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53" name="Freeform 252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4" name="Freeform 21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49" name="Freeform 248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0" name="Freeform 21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813899" y="3149855"/>
            <a:ext cx="467880" cy="485209"/>
            <a:chOff x="3646142" y="1802242"/>
            <a:chExt cx="467880" cy="485209"/>
          </a:xfrm>
        </p:grpSpPr>
        <p:sp>
          <p:nvSpPr>
            <p:cNvPr id="277" name="Oval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015256" y="3149856"/>
            <a:ext cx="467880" cy="485209"/>
            <a:chOff x="3646142" y="1802242"/>
            <a:chExt cx="467880" cy="485209"/>
          </a:xfrm>
        </p:grpSpPr>
        <p:sp>
          <p:nvSpPr>
            <p:cNvPr id="281" name="Oval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361243" y="3159516"/>
            <a:ext cx="467880" cy="485209"/>
            <a:chOff x="3646142" y="1802242"/>
            <a:chExt cx="467880" cy="485209"/>
          </a:xfrm>
        </p:grpSpPr>
        <p:sp>
          <p:nvSpPr>
            <p:cNvPr id="28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7585471" y="3160433"/>
            <a:ext cx="467880" cy="485209"/>
            <a:chOff x="3646142" y="1802242"/>
            <a:chExt cx="467880" cy="485209"/>
          </a:xfrm>
        </p:grpSpPr>
        <p:sp>
          <p:nvSpPr>
            <p:cNvPr id="287" name="Oval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4154947" y="1235202"/>
            <a:ext cx="467880" cy="485209"/>
            <a:chOff x="3646142" y="1802242"/>
            <a:chExt cx="467880" cy="485209"/>
          </a:xfrm>
        </p:grpSpPr>
        <p:sp>
          <p:nvSpPr>
            <p:cNvPr id="29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9143" y="189915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2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4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23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basic behaviors</a:t>
            </a:r>
          </a:p>
          <a:p>
            <a:pPr lvl="1" eaLnBrk="1" hangingPunct="1"/>
            <a:r>
              <a:rPr lang="en-US" altLang="en-US"/>
              <a:t>Dominated by initial case</a:t>
            </a:r>
          </a:p>
          <a:p>
            <a:pPr lvl="1" eaLnBrk="1" hangingPunct="1"/>
            <a:r>
              <a:rPr lang="en-US" altLang="en-US"/>
              <a:t>Dominated by base case</a:t>
            </a:r>
          </a:p>
          <a:p>
            <a:pPr lvl="1" eaLnBrk="1" hangingPunct="1"/>
            <a:r>
              <a:rPr lang="en-US" altLang="en-US"/>
              <a:t>All cases equal – we care about the depth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8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 per level changes geometrically with the level</a:t>
            </a:r>
          </a:p>
          <a:p>
            <a:pPr eaLnBrk="1" hangingPunct="1"/>
            <a:r>
              <a:rPr lang="en-US" altLang="en-US"/>
              <a:t>Geometrically increasing (x &gt; 1)</a:t>
            </a:r>
          </a:p>
          <a:p>
            <a:pPr lvl="1" eaLnBrk="1" hangingPunct="1"/>
            <a:r>
              <a:rPr lang="en-US" altLang="en-US"/>
              <a:t>The bottom level wins</a:t>
            </a:r>
          </a:p>
          <a:p>
            <a:pPr eaLnBrk="1" hangingPunct="1"/>
            <a:r>
              <a:rPr lang="en-US" altLang="en-US"/>
              <a:t>Geometrically decreasing  (x &lt; 1)</a:t>
            </a:r>
          </a:p>
          <a:p>
            <a:pPr lvl="1" eaLnBrk="1" hangingPunct="1"/>
            <a:r>
              <a:rPr lang="en-US" altLang="en-US"/>
              <a:t>The top level wins</a:t>
            </a:r>
          </a:p>
          <a:p>
            <a:pPr eaLnBrk="1" hangingPunct="1"/>
            <a:r>
              <a:rPr lang="en-US" altLang="en-US"/>
              <a:t>Balanced (x = 1)</a:t>
            </a:r>
          </a:p>
          <a:p>
            <a:pPr lvl="1" eaLnBrk="1" hangingPunct="1"/>
            <a:r>
              <a:rPr lang="en-US" altLang="en-US"/>
              <a:t>Equal contribution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37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Classify the following recurrences</a:t>
            </a:r>
            <a:br>
              <a:rPr lang="en-US" altLang="en-US" sz="4000"/>
            </a:br>
            <a:r>
              <a:rPr lang="en-US" altLang="en-US" sz="400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2</a:t>
            </a:r>
            <a:r>
              <a:rPr lang="en-US" altLang="en-US" sz="280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3</a:t>
            </a:r>
            <a:r>
              <a:rPr lang="en-US" altLang="en-US" sz="280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1/2</a:t>
            </a:r>
            <a:r>
              <a:rPr lang="en-US" altLang="en-US" sz="2800"/>
              <a:t> + 3T(n/4)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40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772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u |    | c    d|   | f    h|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  = ae + bf</a:t>
            </a:r>
          </a:p>
          <a:p>
            <a:pPr eaLnBrk="1" hangingPunct="1"/>
            <a:r>
              <a:rPr lang="en-US" altLang="en-US" sz="2400" dirty="0"/>
              <a:t>s  = ag + </a:t>
            </a:r>
            <a:r>
              <a:rPr lang="en-US" altLang="en-US" sz="2400" dirty="0" err="1"/>
              <a:t>bh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t  =  </a:t>
            </a:r>
            <a:r>
              <a:rPr lang="en-US" altLang="en-US" sz="2400" dirty="0" err="1"/>
              <a:t>ce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df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u </a:t>
            </a:r>
            <a:r>
              <a:rPr lang="en-US" altLang="en-US" sz="2400"/>
              <a:t>= </a:t>
            </a:r>
            <a:r>
              <a:rPr lang="en-US" altLang="en-US" sz="2400" dirty="0"/>
              <a:t> </a:t>
            </a:r>
            <a:r>
              <a:rPr lang="en-US" altLang="en-US" sz="2400"/>
              <a:t>cg </a:t>
            </a:r>
            <a:r>
              <a:rPr lang="en-US" altLang="en-US" sz="2400" dirty="0"/>
              <a:t>+ dh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N x N matrix can be viewed as a 2 x 2 matrix with entries that are (N/2) x (N/2) matrices.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76291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How many recursive calls are made at each level?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How much work in combining the results?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What is the recurrence?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167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What is the run time for the recursive Matrix Multiplication Algorithm?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Recurrence: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042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Strassen’s Algorithm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981200"/>
            <a:ext cx="4114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Multiply 2 x 2 Matrices:</a:t>
            </a:r>
          </a:p>
          <a:p>
            <a:pPr eaLnBrk="1" hangingPunct="1"/>
            <a:r>
              <a:rPr lang="en-US" altLang="en-US" sz="2400"/>
              <a:t>| r    s |    | a    b|   |e    g|</a:t>
            </a:r>
          </a:p>
          <a:p>
            <a:pPr eaLnBrk="1" hangingPunct="1"/>
            <a:r>
              <a:rPr lang="en-US" altLang="en-US" sz="2400"/>
              <a:t>| t     u|    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–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8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= (a + d)(e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(a – c)(e + 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(a + b)h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a(g –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d(f – 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(c + d)e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61722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AHU 1974</a:t>
            </a:r>
          </a:p>
        </p:txBody>
      </p:sp>
    </p:spTree>
    <p:extLst>
      <p:ext uri="{BB962C8B-B14F-4D97-AF65-F5344CB8AC3E}">
        <p14:creationId xmlns:p14="http://schemas.microsoft.com/office/powerpoint/2010/main" val="308422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Recurrences, Sections 5.1 and 5.2</a:t>
            </a:r>
          </a:p>
          <a:p>
            <a:pPr eaLnBrk="1" hangingPunct="1"/>
            <a:r>
              <a:rPr lang="en-US" altLang="en-US" dirty="0"/>
              <a:t>Algorithms</a:t>
            </a:r>
          </a:p>
          <a:p>
            <a:pPr lvl="1" eaLnBrk="1" hangingPunct="1"/>
            <a:r>
              <a:rPr lang="en-US" altLang="en-US" dirty="0"/>
              <a:t>Median (Selection)</a:t>
            </a:r>
          </a:p>
          <a:p>
            <a:pPr lvl="1" eaLnBrk="1" hangingPunct="1"/>
            <a:r>
              <a:rPr lang="en-US" altLang="en-US" dirty="0"/>
              <a:t>Fast Matrix Multiplication</a:t>
            </a:r>
          </a:p>
          <a:p>
            <a:pPr lvl="1" eaLnBrk="1" hangingPunct="1"/>
            <a:r>
              <a:rPr lang="en-US" altLang="en-US" dirty="0"/>
              <a:t>Counting Inversions (5.3)</a:t>
            </a:r>
          </a:p>
          <a:p>
            <a:pPr lvl="1" eaLnBrk="1" hangingPunct="1"/>
            <a:r>
              <a:rPr lang="en-US" altLang="en-US" dirty="0"/>
              <a:t>Multiplication (5.5)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4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Recurrence for 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T(n) = 7 T(n/2) + cn</a:t>
            </a:r>
            <a:r>
              <a:rPr lang="en-US" altLang="en-US" sz="2800" baseline="30000"/>
              <a:t>2</a:t>
            </a:r>
          </a:p>
          <a:p>
            <a:pPr eaLnBrk="1" hangingPunct="1"/>
            <a:r>
              <a:rPr lang="en-US" altLang="en-US" sz="2800"/>
              <a:t>What is the runtime?</a:t>
            </a:r>
          </a:p>
        </p:txBody>
      </p:sp>
      <p:sp>
        <p:nvSpPr>
          <p:cNvPr id="16388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6400800"/>
            <a:ext cx="2590800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 7 = 2.8073549221</a:t>
            </a:r>
          </a:p>
        </p:txBody>
      </p:sp>
    </p:spTree>
    <p:extLst>
      <p:ext uri="{BB962C8B-B14F-4D97-AF65-F5344CB8AC3E}">
        <p14:creationId xmlns:p14="http://schemas.microsoft.com/office/powerpoint/2010/main" val="812576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BFPRT Recurrence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2819400"/>
            <a:ext cx="8229600" cy="4525963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What bound do you expect?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676400"/>
            <a:ext cx="7924800" cy="1046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4400" dirty="0"/>
              <a:t>T(n</a:t>
            </a:r>
            <a:r>
              <a:rPr lang="en-US" altLang="en-US" sz="4400"/>
              <a:t>) ≤ </a:t>
            </a:r>
            <a:r>
              <a:rPr lang="en-US" altLang="en-US" sz="4400" dirty="0"/>
              <a:t>T(3n/4) + T(n/5) + 20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8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Divide and Conquer : Merge Sort</a:t>
            </a:r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8727" y="1524000"/>
            <a:ext cx="8153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Array </a:t>
            </a:r>
            <a:r>
              <a:rPr lang="en-US" altLang="en-US" sz="2000" dirty="0" err="1"/>
              <a:t>MSort</a:t>
            </a:r>
            <a:r>
              <a:rPr lang="en-US" altLang="en-US" sz="2000" dirty="0"/>
              <a:t>(Array a, int n){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    if (n &lt;= 1)  return a;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    return Merge(</a:t>
            </a:r>
            <a:r>
              <a:rPr lang="en-US" altLang="en-US" sz="2000" dirty="0" err="1"/>
              <a:t>MSort</a:t>
            </a:r>
            <a:r>
              <a:rPr lang="en-US" altLang="en-US" sz="2000" dirty="0"/>
              <a:t>(a[0 .. n/2], n/2),  </a:t>
            </a:r>
            <a:r>
              <a:rPr lang="en-US" altLang="en-US" sz="2000" dirty="0" err="1"/>
              <a:t>MSort</a:t>
            </a:r>
            <a:r>
              <a:rPr lang="en-US" altLang="en-US" sz="2000" dirty="0"/>
              <a:t>(a[n/2+1 .. n-1], n/2);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F538145-533E-C959-E8EB-8001E2277187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75673" y="3505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en-US" sz="3200" dirty="0"/>
              <a:t>T(n) = 2T(n/2) + n; T(1) = 1;</a:t>
            </a:r>
          </a:p>
        </p:txBody>
      </p:sp>
    </p:spTree>
    <p:extLst>
      <p:ext uri="{BB962C8B-B14F-4D97-AF65-F5344CB8AC3E}">
        <p14:creationId xmlns:p14="http://schemas.microsoft.com/office/powerpoint/2010/main" val="365154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1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mergesort (?)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3 subarrays and recursively sort</a:t>
            </a:r>
          </a:p>
          <a:p>
            <a:pPr eaLnBrk="1" hangingPunct="1"/>
            <a:r>
              <a:rPr lang="en-US" altLang="en-US"/>
              <a:t>Apply 3-way merge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172200"/>
            <a:ext cx="260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is the recurrence?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3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Unroll recurrence for  T(n) = 3T(n/3) </a:t>
            </a:r>
            <a:r>
              <a:rPr lang="en-US" altLang="en-US" sz="4000"/>
              <a:t>+ n</a:t>
            </a:r>
            <a:endParaRPr lang="en-US" altLang="en-US" sz="4000" dirty="0"/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9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6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3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Solving the recurrence exactly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2/13/2023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826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3837</TotalTime>
  <Words>858</Words>
  <Application>Microsoft Office PowerPoint</Application>
  <PresentationFormat>On-screen Show (4:3)</PresentationFormat>
  <Paragraphs>176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CSE 417 Algorithms and Complexity</vt:lpstr>
      <vt:lpstr>Divide and Conquer</vt:lpstr>
      <vt:lpstr>Divide and Conquer : Merge Sort</vt:lpstr>
      <vt:lpstr>Unrolling the recurrence</vt:lpstr>
      <vt:lpstr>A better mergesort (?)</vt:lpstr>
      <vt:lpstr>Unroll recurrence for  T(n) = 3T(n/3) + n</vt:lpstr>
      <vt:lpstr>T(n) = aT(n/b) + f(n)</vt:lpstr>
      <vt:lpstr>T(n) = T(n/2) + cn</vt:lpstr>
      <vt:lpstr>Solving the recurrence exactly</vt:lpstr>
      <vt:lpstr>T(n) = 4T(n/2) + n</vt:lpstr>
      <vt:lpstr>T(n) = 2T(n/2) + n2</vt:lpstr>
      <vt:lpstr>T(n) = 2T(n/2) + n1/2</vt:lpstr>
      <vt:lpstr>Recurrences</vt:lpstr>
      <vt:lpstr>What you really need to know about recurrences</vt:lpstr>
      <vt:lpstr>Classify the following recurrences (Increasing, Decreasing, Balanced)</vt:lpstr>
      <vt:lpstr>Recursive Matrix Multiplication</vt:lpstr>
      <vt:lpstr>Recursive Matrix Multiplication</vt:lpstr>
      <vt:lpstr>What is the run time for the recursive Matrix Multiplication Algorithm?</vt:lpstr>
      <vt:lpstr>Strassen’s Algorithm</vt:lpstr>
      <vt:lpstr>Recurrence for Strassen’s Algorithms</vt:lpstr>
      <vt:lpstr>BFPRT Recurrence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90</cp:revision>
  <dcterms:created xsi:type="dcterms:W3CDTF">1601-01-01T00:00:00Z</dcterms:created>
  <dcterms:modified xsi:type="dcterms:W3CDTF">2023-02-12T20:30:58Z</dcterms:modified>
</cp:coreProperties>
</file>