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2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3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14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5.xml" ContentType="application/vnd.openxmlformats-officedocument.presentationml.notesSlide+xml"/>
  <Override PartName="/ppt/tags/tag120.xml" ContentType="application/vnd.openxmlformats-officedocument.presentationml.tags+xml"/>
  <Override PartName="/ppt/notesSlides/notesSlide1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7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9" r:id="rId3"/>
    <p:sldId id="353" r:id="rId4"/>
    <p:sldId id="354" r:id="rId5"/>
    <p:sldId id="355" r:id="rId6"/>
    <p:sldId id="356" r:id="rId7"/>
    <p:sldId id="357" r:id="rId8"/>
    <p:sldId id="358" r:id="rId9"/>
    <p:sldId id="377" r:id="rId10"/>
    <p:sldId id="360" r:id="rId11"/>
    <p:sldId id="361" r:id="rId12"/>
    <p:sldId id="362" r:id="rId13"/>
    <p:sldId id="363" r:id="rId14"/>
    <p:sldId id="373" r:id="rId15"/>
    <p:sldId id="374" r:id="rId16"/>
    <p:sldId id="375" r:id="rId17"/>
    <p:sldId id="376" r:id="rId18"/>
    <p:sldId id="369" r:id="rId19"/>
    <p:sldId id="370" r:id="rId20"/>
    <p:sldId id="371" r:id="rId21"/>
    <p:sldId id="372" r:id="rId22"/>
    <p:sldId id="335" r:id="rId23"/>
    <p:sldId id="336" r:id="rId24"/>
    <p:sldId id="341" r:id="rId25"/>
    <p:sldId id="342" r:id="rId26"/>
    <p:sldId id="343" r:id="rId27"/>
    <p:sldId id="344" r:id="rId28"/>
    <p:sldId id="345" r:id="rId29"/>
    <p:sldId id="346" r:id="rId30"/>
  </p:sldIdLst>
  <p:sldSz cx="9144000" cy="6858000" type="screen4x3"/>
  <p:notesSz cx="7315200" cy="9601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5AE56C-CD0B-495D-941F-3C0AD06B296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20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764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5486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B861AA-8CA4-406E-AB02-1CC5D0245B20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560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1F802F3-FD48-4CE9-991D-0720877AA8E0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582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1DADD-AF6C-47D4-B1A4-29FC186274AE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597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1AB98D-E94F-4B39-AAF7-39B15C7EE1AE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71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48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28A477-DF2F-4F03-AB1E-421969288D1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4475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6281B0-7957-4628-90A5-0B605E476E25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399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DAE097-2742-4081-9769-DAF4F5CCF03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51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83960A-B09A-4B03-93F3-3BAE50C382B5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753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721CCB-0855-49E8-8E94-60C9DD7A12C2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626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970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5E52E0-F1E0-403C-BF34-E3D0B2D5CA35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2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tags" Target="../tags/tag70.xml"/><Relationship Id="rId21" Type="http://schemas.openxmlformats.org/officeDocument/2006/relationships/tags" Target="../tags/tag65.xml"/><Relationship Id="rId34" Type="http://schemas.openxmlformats.org/officeDocument/2006/relationships/tags" Target="../tags/tag78.xml"/><Relationship Id="rId42" Type="http://schemas.openxmlformats.org/officeDocument/2006/relationships/tags" Target="../tags/tag86.xml"/><Relationship Id="rId47" Type="http://schemas.openxmlformats.org/officeDocument/2006/relationships/tags" Target="../tags/tag91.xml"/><Relationship Id="rId50" Type="http://schemas.openxmlformats.org/officeDocument/2006/relationships/tags" Target="../tags/tag94.xml"/><Relationship Id="rId55" Type="http://schemas.openxmlformats.org/officeDocument/2006/relationships/tags" Target="../tags/tag99.xml"/><Relationship Id="rId63" Type="http://schemas.openxmlformats.org/officeDocument/2006/relationships/tags" Target="../tags/tag107.xml"/><Relationship Id="rId7" Type="http://schemas.openxmlformats.org/officeDocument/2006/relationships/tags" Target="../tags/tag51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9" Type="http://schemas.openxmlformats.org/officeDocument/2006/relationships/tags" Target="../tags/tag73.xml"/><Relationship Id="rId11" Type="http://schemas.openxmlformats.org/officeDocument/2006/relationships/tags" Target="../tags/tag55.xml"/><Relationship Id="rId24" Type="http://schemas.openxmlformats.org/officeDocument/2006/relationships/tags" Target="../tags/tag68.xml"/><Relationship Id="rId32" Type="http://schemas.openxmlformats.org/officeDocument/2006/relationships/tags" Target="../tags/tag76.xml"/><Relationship Id="rId37" Type="http://schemas.openxmlformats.org/officeDocument/2006/relationships/tags" Target="../tags/tag81.xml"/><Relationship Id="rId40" Type="http://schemas.openxmlformats.org/officeDocument/2006/relationships/tags" Target="../tags/tag84.xml"/><Relationship Id="rId45" Type="http://schemas.openxmlformats.org/officeDocument/2006/relationships/tags" Target="../tags/tag89.xml"/><Relationship Id="rId53" Type="http://schemas.openxmlformats.org/officeDocument/2006/relationships/tags" Target="../tags/tag97.xml"/><Relationship Id="rId58" Type="http://schemas.openxmlformats.org/officeDocument/2006/relationships/tags" Target="../tags/tag102.xml"/><Relationship Id="rId66" Type="http://schemas.openxmlformats.org/officeDocument/2006/relationships/notesSlide" Target="../notesSlides/notesSlide14.xml"/><Relationship Id="rId5" Type="http://schemas.openxmlformats.org/officeDocument/2006/relationships/tags" Target="../tags/tag49.xml"/><Relationship Id="rId61" Type="http://schemas.openxmlformats.org/officeDocument/2006/relationships/tags" Target="../tags/tag105.xml"/><Relationship Id="rId19" Type="http://schemas.openxmlformats.org/officeDocument/2006/relationships/tags" Target="../tags/tag63.xml"/><Relationship Id="rId14" Type="http://schemas.openxmlformats.org/officeDocument/2006/relationships/tags" Target="../tags/tag58.xml"/><Relationship Id="rId22" Type="http://schemas.openxmlformats.org/officeDocument/2006/relationships/tags" Target="../tags/tag66.xml"/><Relationship Id="rId27" Type="http://schemas.openxmlformats.org/officeDocument/2006/relationships/tags" Target="../tags/tag71.xml"/><Relationship Id="rId30" Type="http://schemas.openxmlformats.org/officeDocument/2006/relationships/tags" Target="../tags/tag74.xml"/><Relationship Id="rId35" Type="http://schemas.openxmlformats.org/officeDocument/2006/relationships/tags" Target="../tags/tag79.xml"/><Relationship Id="rId43" Type="http://schemas.openxmlformats.org/officeDocument/2006/relationships/tags" Target="../tags/tag87.xml"/><Relationship Id="rId48" Type="http://schemas.openxmlformats.org/officeDocument/2006/relationships/tags" Target="../tags/tag92.xml"/><Relationship Id="rId56" Type="http://schemas.openxmlformats.org/officeDocument/2006/relationships/tags" Target="../tags/tag100.xml"/><Relationship Id="rId64" Type="http://schemas.openxmlformats.org/officeDocument/2006/relationships/tags" Target="../tags/tag108.xml"/><Relationship Id="rId8" Type="http://schemas.openxmlformats.org/officeDocument/2006/relationships/tags" Target="../tags/tag52.xml"/><Relationship Id="rId51" Type="http://schemas.openxmlformats.org/officeDocument/2006/relationships/tags" Target="../tags/tag95.xml"/><Relationship Id="rId3" Type="http://schemas.openxmlformats.org/officeDocument/2006/relationships/tags" Target="../tags/tag47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tags" Target="../tags/tag69.xml"/><Relationship Id="rId33" Type="http://schemas.openxmlformats.org/officeDocument/2006/relationships/tags" Target="../tags/tag77.xml"/><Relationship Id="rId38" Type="http://schemas.openxmlformats.org/officeDocument/2006/relationships/tags" Target="../tags/tag82.xml"/><Relationship Id="rId46" Type="http://schemas.openxmlformats.org/officeDocument/2006/relationships/tags" Target="../tags/tag90.xml"/><Relationship Id="rId59" Type="http://schemas.openxmlformats.org/officeDocument/2006/relationships/tags" Target="../tags/tag103.xml"/><Relationship Id="rId20" Type="http://schemas.openxmlformats.org/officeDocument/2006/relationships/tags" Target="../tags/tag64.xml"/><Relationship Id="rId41" Type="http://schemas.openxmlformats.org/officeDocument/2006/relationships/tags" Target="../tags/tag85.xml"/><Relationship Id="rId54" Type="http://schemas.openxmlformats.org/officeDocument/2006/relationships/tags" Target="../tags/tag98.xml"/><Relationship Id="rId62" Type="http://schemas.openxmlformats.org/officeDocument/2006/relationships/tags" Target="../tags/tag10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28" Type="http://schemas.openxmlformats.org/officeDocument/2006/relationships/tags" Target="../tags/tag72.xml"/><Relationship Id="rId36" Type="http://schemas.openxmlformats.org/officeDocument/2006/relationships/tags" Target="../tags/tag80.xml"/><Relationship Id="rId49" Type="http://schemas.openxmlformats.org/officeDocument/2006/relationships/tags" Target="../tags/tag93.xml"/><Relationship Id="rId57" Type="http://schemas.openxmlformats.org/officeDocument/2006/relationships/tags" Target="../tags/tag101.xml"/><Relationship Id="rId10" Type="http://schemas.openxmlformats.org/officeDocument/2006/relationships/tags" Target="../tags/tag54.xml"/><Relationship Id="rId31" Type="http://schemas.openxmlformats.org/officeDocument/2006/relationships/tags" Target="../tags/tag75.xml"/><Relationship Id="rId44" Type="http://schemas.openxmlformats.org/officeDocument/2006/relationships/tags" Target="../tags/tag88.xml"/><Relationship Id="rId52" Type="http://schemas.openxmlformats.org/officeDocument/2006/relationships/tags" Target="../tags/tag96.xml"/><Relationship Id="rId60" Type="http://schemas.openxmlformats.org/officeDocument/2006/relationships/tags" Target="../tags/tag104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39" Type="http://schemas.openxmlformats.org/officeDocument/2006/relationships/tags" Target="../tags/tag8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0.xml"/><Relationship Id="rId1" Type="http://schemas.openxmlformats.org/officeDocument/2006/relationships/tags" Target="../tags/tag10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5.xml"/><Relationship Id="rId4" Type="http://schemas.openxmlformats.org/officeDocument/2006/relationships/tags" Target="../tags/tag1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7.xml"/><Relationship Id="rId1" Type="http://schemas.openxmlformats.org/officeDocument/2006/relationships/tags" Target="../tags/tag1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0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9" Type="http://schemas.openxmlformats.org/officeDocument/2006/relationships/tags" Target="../tags/tag159.xml"/><Relationship Id="rId21" Type="http://schemas.openxmlformats.org/officeDocument/2006/relationships/tags" Target="../tags/tag141.xml"/><Relationship Id="rId34" Type="http://schemas.openxmlformats.org/officeDocument/2006/relationships/tags" Target="../tags/tag154.xml"/><Relationship Id="rId42" Type="http://schemas.openxmlformats.org/officeDocument/2006/relationships/tags" Target="../tags/tag162.xml"/><Relationship Id="rId47" Type="http://schemas.openxmlformats.org/officeDocument/2006/relationships/tags" Target="../tags/tag167.xml"/><Relationship Id="rId50" Type="http://schemas.openxmlformats.org/officeDocument/2006/relationships/notesSlide" Target="../notesSlides/notesSlide17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9" Type="http://schemas.openxmlformats.org/officeDocument/2006/relationships/tags" Target="../tags/tag149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32" Type="http://schemas.openxmlformats.org/officeDocument/2006/relationships/tags" Target="../tags/tag152.xml"/><Relationship Id="rId37" Type="http://schemas.openxmlformats.org/officeDocument/2006/relationships/tags" Target="../tags/tag157.xml"/><Relationship Id="rId40" Type="http://schemas.openxmlformats.org/officeDocument/2006/relationships/tags" Target="../tags/tag160.xml"/><Relationship Id="rId45" Type="http://schemas.openxmlformats.org/officeDocument/2006/relationships/tags" Target="../tags/tag165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36" Type="http://schemas.openxmlformats.org/officeDocument/2006/relationships/tags" Target="../tags/tag156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tags" Target="../tags/tag151.xml"/><Relationship Id="rId44" Type="http://schemas.openxmlformats.org/officeDocument/2006/relationships/tags" Target="../tags/tag164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Relationship Id="rId35" Type="http://schemas.openxmlformats.org/officeDocument/2006/relationships/tags" Target="../tags/tag155.xml"/><Relationship Id="rId43" Type="http://schemas.openxmlformats.org/officeDocument/2006/relationships/tags" Target="../tags/tag163.xml"/><Relationship Id="rId48" Type="http://schemas.openxmlformats.org/officeDocument/2006/relationships/tags" Target="../tags/tag168.xml"/><Relationship Id="rId8" Type="http://schemas.openxmlformats.org/officeDocument/2006/relationships/tags" Target="../tags/tag128.xml"/><Relationship Id="rId51" Type="http://schemas.openxmlformats.org/officeDocument/2006/relationships/image" Target="../media/image2.png"/><Relationship Id="rId3" Type="http://schemas.openxmlformats.org/officeDocument/2006/relationships/tags" Target="../tags/tag123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33" Type="http://schemas.openxmlformats.org/officeDocument/2006/relationships/tags" Target="../tags/tag153.xml"/><Relationship Id="rId38" Type="http://schemas.openxmlformats.org/officeDocument/2006/relationships/tags" Target="../tags/tag158.xml"/><Relationship Id="rId46" Type="http://schemas.openxmlformats.org/officeDocument/2006/relationships/tags" Target="../tags/tag166.xml"/><Relationship Id="rId20" Type="http://schemas.openxmlformats.org/officeDocument/2006/relationships/tags" Target="../tags/tag140.xml"/><Relationship Id="rId41" Type="http://schemas.openxmlformats.org/officeDocument/2006/relationships/tags" Target="../tags/tag161.xml"/><Relationship Id="rId1" Type="http://schemas.openxmlformats.org/officeDocument/2006/relationships/tags" Target="../tags/tag121.xml"/><Relationship Id="rId6" Type="http://schemas.openxmlformats.org/officeDocument/2006/relationships/tags" Target="../tags/tag12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10" Type="http://schemas.openxmlformats.org/officeDocument/2006/relationships/tags" Target="../tags/tag17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3" Type="http://schemas.openxmlformats.org/officeDocument/2006/relationships/tags" Target="../tags/tag189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10" Type="http://schemas.openxmlformats.org/officeDocument/2006/relationships/tags" Target="../tags/tag196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8.xml"/><Relationship Id="rId1" Type="http://schemas.openxmlformats.org/officeDocument/2006/relationships/tags" Target="../tags/tag20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0.xml"/><Relationship Id="rId1" Type="http://schemas.openxmlformats.org/officeDocument/2006/relationships/tags" Target="../tags/tag20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10" Type="http://schemas.openxmlformats.org/officeDocument/2006/relationships/tags" Target="../tags/tag25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Winter 2023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15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Divide and Conquer and Recurrences</a:t>
            </a:r>
            <a:endParaRPr lang="en-US" alt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better mergesort (?)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into 3 subarrays and recursively sort</a:t>
            </a:r>
          </a:p>
          <a:p>
            <a:pPr eaLnBrk="1" hangingPunct="1"/>
            <a:r>
              <a:rPr lang="en-US" altLang="en-US"/>
              <a:t>Apply 3-way merge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6172200"/>
            <a:ext cx="260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is the recurrence?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3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/>
              <a:t>Unroll recurrence for 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>T(n) = 3T(n/3) </a:t>
            </a:r>
            <a:r>
              <a:rPr lang="en-US" altLang="en-US" sz="4000"/>
              <a:t>+ </a:t>
            </a:r>
            <a:r>
              <a:rPr lang="en-US" altLang="en-US" sz="4000" smtClean="0"/>
              <a:t>n</a:t>
            </a:r>
            <a:endParaRPr lang="en-US" altLang="en-US" sz="4000" dirty="0"/>
          </a:p>
        </p:txBody>
      </p:sp>
      <p:sp>
        <p:nvSpPr>
          <p:cNvPr id="12291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9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6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152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Quicksort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endParaRPr lang="en-US" altLang="en-US" sz="2800" dirty="0">
              <a:sym typeface="Wingdings" pitchFamily="2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err="1" smtClean="0">
                <a:sym typeface="Wingdings" pitchFamily="2" charset="2"/>
              </a:rPr>
              <a:t>QuickSort</a:t>
            </a:r>
            <a:r>
              <a:rPr lang="en-US" altLang="en-US" sz="2800" dirty="0" smtClean="0">
                <a:sym typeface="Wingdings" pitchFamily="2" charset="2"/>
              </a:rPr>
              <a:t>(S):</a:t>
            </a:r>
            <a:endParaRPr lang="en-US" altLang="en-US" sz="2800" dirty="0">
              <a:sym typeface="Wingdings" pitchFamily="2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Pick an element </a:t>
            </a:r>
            <a:r>
              <a:rPr lang="en-US" altLang="en-US" sz="2400" i="1" dirty="0"/>
              <a:t>v</a:t>
            </a:r>
            <a:r>
              <a:rPr lang="en-US" altLang="en-US" sz="2400" dirty="0"/>
              <a:t> in </a:t>
            </a:r>
            <a:r>
              <a:rPr lang="en-US" altLang="en-US" sz="2400" b="1" dirty="0"/>
              <a:t>S</a:t>
            </a:r>
            <a:r>
              <a:rPr lang="en-US" altLang="en-US" sz="2400" dirty="0"/>
              <a:t>.  This is the </a:t>
            </a:r>
            <a:r>
              <a:rPr lang="en-US" altLang="en-US" sz="2400" b="1" i="1" dirty="0">
                <a:solidFill>
                  <a:srgbClr val="FF0000"/>
                </a:solidFill>
              </a:rPr>
              <a:t>pivot</a:t>
            </a:r>
            <a:r>
              <a:rPr lang="en-US" altLang="en-US" sz="2400" dirty="0"/>
              <a:t> value.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/>
              <a:t>Partition </a:t>
            </a:r>
            <a:r>
              <a:rPr lang="en-US" altLang="en-US" sz="2400" b="1" dirty="0"/>
              <a:t>S</a:t>
            </a:r>
            <a:r>
              <a:rPr lang="en-US" altLang="en-US" sz="2400" dirty="0"/>
              <a:t>-{</a:t>
            </a:r>
            <a:r>
              <a:rPr lang="en-US" altLang="en-US" sz="2400" i="1" dirty="0"/>
              <a:t>v</a:t>
            </a:r>
            <a:r>
              <a:rPr lang="en-US" altLang="en-US" sz="2400" dirty="0"/>
              <a:t>} into two disjoint subsets, </a:t>
            </a:r>
            <a:r>
              <a:rPr lang="en-US" altLang="en-US" sz="2400" b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/>
              <a:t> such that: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/>
              <a:t>S</a:t>
            </a:r>
            <a:r>
              <a:rPr lang="en-US" altLang="en-US" baseline="-25000" dirty="0"/>
              <a:t>1</a:t>
            </a:r>
            <a:r>
              <a:rPr lang="en-US" altLang="en-US" dirty="0"/>
              <a:t> are all </a:t>
            </a:r>
            <a:r>
              <a:rPr lang="en-US" altLang="en-US" dirty="0" smtClean="0">
                <a:sym typeface="Symbol" pitchFamily="18" charset="2"/>
              </a:rPr>
              <a:t>&lt; </a:t>
            </a:r>
            <a:r>
              <a:rPr lang="en-US" altLang="en-US" i="1" dirty="0" smtClean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en-US" altLang="en-US" dirty="0"/>
              <a:t>elements in </a:t>
            </a:r>
            <a:r>
              <a:rPr lang="en-US" altLang="en-US" b="1" dirty="0">
                <a:sym typeface="Symbol" pitchFamily="18" charset="2"/>
              </a:rPr>
              <a:t>S</a:t>
            </a:r>
            <a:r>
              <a:rPr lang="en-US" altLang="en-US" baseline="-25000" dirty="0">
                <a:sym typeface="Symbol" pitchFamily="18" charset="2"/>
              </a:rPr>
              <a:t>2</a:t>
            </a:r>
            <a:r>
              <a:rPr lang="en-US" altLang="en-US" dirty="0">
                <a:sym typeface="Symbol" pitchFamily="18" charset="2"/>
              </a:rPr>
              <a:t> are all </a:t>
            </a:r>
            <a:r>
              <a:rPr lang="en-US" altLang="en-US" dirty="0" smtClean="0">
                <a:sym typeface="Symbol" pitchFamily="18" charset="2"/>
              </a:rPr>
              <a:t>&gt; </a:t>
            </a:r>
            <a:r>
              <a:rPr lang="en-US" altLang="en-US" i="1" dirty="0" smtClean="0">
                <a:sym typeface="Symbol" pitchFamily="18" charset="2"/>
              </a:rPr>
              <a:t>v</a:t>
            </a:r>
            <a:endParaRPr lang="en-US" altLang="en-US" dirty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400" dirty="0">
                <a:sym typeface="Symbol" pitchFamily="18" charset="2"/>
              </a:rPr>
              <a:t>Return concatenation of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), </a:t>
            </a:r>
            <a:r>
              <a:rPr lang="en-US" altLang="en-US" sz="2400" i="1" dirty="0">
                <a:sym typeface="Symbol" pitchFamily="18" charset="2"/>
              </a:rPr>
              <a:t>v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dirty="0" err="1">
                <a:sym typeface="Symbol" pitchFamily="18" charset="2"/>
              </a:rPr>
              <a:t>QuickSort</a:t>
            </a:r>
            <a:r>
              <a:rPr lang="en-US" altLang="en-US" sz="2400" dirty="0">
                <a:sym typeface="Symbol" pitchFamily="18" charset="2"/>
              </a:rPr>
              <a:t>(</a:t>
            </a:r>
            <a:r>
              <a:rPr lang="en-US" altLang="en-US" sz="2400" b="1" dirty="0">
                <a:sym typeface="Symbol" pitchFamily="18" charset="2"/>
              </a:rPr>
              <a:t>S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)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>
                <a:sym typeface="Symbol" pitchFamily="18" charset="2"/>
              </a:rPr>
              <a:t>Recursion ends if Quicksort( ) receives an array of length 0 or 1.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F5CB88-42EC-4F2C-A03D-80E41071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085160-0E2B-433C-81E3-5C79C680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A7A17-780F-4CB2-8971-AF344ADD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072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1" name="Oval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6200" y="34290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9" name="Oval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32225" y="4724400"/>
            <a:ext cx="384175" cy="3016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3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0" y="3276600"/>
            <a:ext cx="19812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97" name="Oval 4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21200" y="4648200"/>
            <a:ext cx="1600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The steps of Quicksort</a:t>
            </a:r>
          </a:p>
        </p:txBody>
      </p:sp>
      <p:sp>
        <p:nvSpPr>
          <p:cNvPr id="23556" name="Oval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19050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58" name="Text Box 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622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59" name="Text Box 6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362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60" name="Text Box 7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133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505200" y="25447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562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57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514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65" name="Text Box 1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029200" y="2209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66" name="Text Box 1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3622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67" name="Oval 1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00438" y="25130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68" name="Text Box 1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66800" y="190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569" name="Text Box 1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23832" y="1960759"/>
            <a:ext cx="1632050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select pivot value</a:t>
            </a:r>
          </a:p>
        </p:txBody>
      </p:sp>
      <p:sp>
        <p:nvSpPr>
          <p:cNvPr id="23570" name="Oval 1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524000" y="32004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71" name="Text Box 1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00200" y="35052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72" name="Text Box 1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867400" y="35814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73" name="Text Box 2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36576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74" name="Text Box 2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362200" y="34290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75" name="Text Box 2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906216" y="3444081"/>
            <a:ext cx="3683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576" name="Text Box 2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8956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670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057400" y="3733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79" name="Text Box 2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410200" y="3352800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80" name="Text Box 2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57400" y="3276600"/>
            <a:ext cx="27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82" name="Text Box 2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4" name="Text Box 3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343400" y="30480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85" name="Text Box 3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954347" y="3103759"/>
            <a:ext cx="1053495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partition </a:t>
            </a:r>
            <a:r>
              <a:rPr lang="en-US" altLang="en-US" sz="16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</a:p>
        </p:txBody>
      </p:sp>
      <p:sp>
        <p:nvSpPr>
          <p:cNvPr id="23586" name="Oval 3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219200" y="46958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587" name="Text Box 3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383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588" name="Text Box 3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5527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589" name="Text Box 3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2352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590" name="Text Box 3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8575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591" name="Text Box 3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304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592" name="Text Box 3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425575" y="47545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593" name="Text Box 4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1430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1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594" name="Text Box 4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130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595" name="Text Box 4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511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596" name="Text Box 4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749800" y="47545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598" name="Text Box 45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5624" y="4749006"/>
            <a:ext cx="368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Courier New" pitchFamily="49" charset="0"/>
              </a:rPr>
              <a:t>65</a:t>
            </a:r>
          </a:p>
        </p:txBody>
      </p:sp>
      <p:sp>
        <p:nvSpPr>
          <p:cNvPr id="23600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43400" y="4267200"/>
            <a:ext cx="45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  <a:r>
              <a:rPr lang="en-US" altLang="en-US" sz="2400" baseline="-25000">
                <a:latin typeface="Times New Roman" pitchFamily="18" charset="0"/>
              </a:rPr>
              <a:t>2</a:t>
            </a: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3601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6952265" y="4167710"/>
            <a:ext cx="1648208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1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QuickSort(S</a:t>
            </a:r>
            <a:r>
              <a:rPr lang="en-US" altLang="en-US" sz="1600" baseline="-25000">
                <a:solidFill>
                  <a:schemeClr val="accent2">
                    <a:lumMod val="75000"/>
                  </a:schemeClr>
                </a:solidFill>
                <a:latin typeface="+mn-lt"/>
              </a:rPr>
              <a:t>2</a:t>
            </a:r>
            <a:r>
              <a:rPr lang="en-US" alt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23602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828800" y="56721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3603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22479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13</a:t>
            </a:r>
          </a:p>
        </p:txBody>
      </p:sp>
      <p:sp>
        <p:nvSpPr>
          <p:cNvPr id="23604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1623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43</a:t>
            </a:r>
          </a:p>
        </p:txBody>
      </p:sp>
      <p:sp>
        <p:nvSpPr>
          <p:cNvPr id="23605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28448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31</a:t>
            </a:r>
          </a:p>
        </p:txBody>
      </p:sp>
      <p:sp>
        <p:nvSpPr>
          <p:cNvPr id="23606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3467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57</a:t>
            </a:r>
          </a:p>
        </p:txBody>
      </p:sp>
      <p:sp>
        <p:nvSpPr>
          <p:cNvPr id="23607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5400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26</a:t>
            </a:r>
          </a:p>
        </p:txBody>
      </p:sp>
      <p:sp>
        <p:nvSpPr>
          <p:cNvPr id="23608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035175" y="5745163"/>
            <a:ext cx="2762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0</a:t>
            </a:r>
          </a:p>
        </p:txBody>
      </p:sp>
      <p:sp>
        <p:nvSpPr>
          <p:cNvPr id="23609" name="Text Box 56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38354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65</a:t>
            </a:r>
          </a:p>
        </p:txBody>
      </p:sp>
      <p:sp>
        <p:nvSpPr>
          <p:cNvPr id="23610" name="Text Box 57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610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81</a:t>
            </a:r>
          </a:p>
        </p:txBody>
      </p:sp>
      <p:sp>
        <p:nvSpPr>
          <p:cNvPr id="23611" name="Text Box 58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991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92</a:t>
            </a:r>
          </a:p>
        </p:txBody>
      </p:sp>
      <p:sp>
        <p:nvSpPr>
          <p:cNvPr id="23612" name="Text Box 5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4229100" y="5745163"/>
            <a:ext cx="368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ourier New" pitchFamily="49" charset="0"/>
              </a:rPr>
              <a:t>75</a:t>
            </a:r>
          </a:p>
        </p:txBody>
      </p:sp>
      <p:sp>
        <p:nvSpPr>
          <p:cNvPr id="23613" name="Text Box 6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1398588" y="55626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S</a:t>
            </a:r>
          </a:p>
        </p:txBody>
      </p:sp>
      <p:sp>
        <p:nvSpPr>
          <p:cNvPr id="23614" name="Text Box 6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948463" y="5726309"/>
            <a:ext cx="1732013" cy="31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Presto!  </a:t>
            </a: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is sorted</a:t>
            </a:r>
          </a:p>
        </p:txBody>
      </p:sp>
      <p:sp>
        <p:nvSpPr>
          <p:cNvPr id="23616" name="Freeform 63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2133600"/>
            <a:ext cx="2979737" cy="396875"/>
          </a:xfrm>
          <a:custGeom>
            <a:avLst/>
            <a:gdLst>
              <a:gd name="T0" fmla="*/ 2147483647 w 1877"/>
              <a:gd name="T1" fmla="*/ 0 h 250"/>
              <a:gd name="T2" fmla="*/ 2147483647 w 1877"/>
              <a:gd name="T3" fmla="*/ 2147483647 h 250"/>
              <a:gd name="T4" fmla="*/ 0 w 1877"/>
              <a:gd name="T5" fmla="*/ 2147483647 h 25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AutoShape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438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8" name="AutoShap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581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3619" name="AutoShap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51054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B976EA-59D8-4942-BFF0-0D2E9E67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C46FE-35CF-4BC8-8D1A-45F7CA4B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4F7E4C-9D04-4262-B4A8-07D286802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08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B289-9DF8-49B5-9280-E75268AE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the pivot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A4F83-392A-43E7-A5A4-4D0B0CA0A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first element in the subarray</a:t>
            </a:r>
          </a:p>
          <a:p>
            <a:r>
              <a:rPr lang="en-US" dirty="0"/>
              <a:t>Choose a value that might be close to the middle</a:t>
            </a:r>
          </a:p>
          <a:p>
            <a:pPr lvl="1"/>
            <a:r>
              <a:rPr lang="en-US" dirty="0"/>
              <a:t>Median of three</a:t>
            </a:r>
          </a:p>
          <a:p>
            <a:r>
              <a:rPr lang="en-US" dirty="0"/>
              <a:t>Choose a random element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8722-25A7-422B-A422-76CBA0B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7761-F5C9-4682-A1A8-D95B8887D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9A05B-A637-4C7E-9298-73FB76BE4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0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Recurrence for Quicksort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38200" y="1600200"/>
                <a:ext cx="7229502" cy="134434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𝑄𝑆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𝑄𝑆</m:t>
                          </m:r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𝑄𝑆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00200"/>
                <a:ext cx="7229502" cy="13443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430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</p:spTree>
    <p:extLst>
      <p:ext uri="{BB962C8B-B14F-4D97-AF65-F5344CB8AC3E}">
        <p14:creationId xmlns:p14="http://schemas.microsoft.com/office/powerpoint/2010/main" val="2158192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6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170692" cy="4724399"/>
          </a:xfrm>
        </p:spPr>
        <p:txBody>
          <a:bodyPr>
            <a:normAutofit/>
          </a:bodyPr>
          <a:lstStyle/>
          <a:p>
            <a:r>
              <a:rPr lang="en-US" altLang="en-US" dirty="0"/>
              <a:t>Homework </a:t>
            </a:r>
            <a:r>
              <a:rPr lang="en-US" altLang="en-US" dirty="0" smtClean="0"/>
              <a:t>6,  </a:t>
            </a:r>
            <a:r>
              <a:rPr lang="en-US" altLang="en-US" dirty="0"/>
              <a:t>Due </a:t>
            </a:r>
            <a:r>
              <a:rPr lang="en-US" altLang="en-US" dirty="0" smtClean="0"/>
              <a:t>Friday, Feb 17</a:t>
            </a:r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0784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  <p:extLst>
      <p:ext uri="{BB962C8B-B14F-4D97-AF65-F5344CB8AC3E}">
        <p14:creationId xmlns:p14="http://schemas.microsoft.com/office/powerpoint/2010/main" val="55018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T(n/2) + cn</a:t>
            </a:r>
          </a:p>
        </p:txBody>
      </p:sp>
      <p:sp>
        <p:nvSpPr>
          <p:cNvPr id="1433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00200"/>
            <a:ext cx="5630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Where does this recurrence arise?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33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Solving the recurrence exactly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2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2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3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23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7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4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Divide and Conquer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Recurrences, Sections 5.1 and 5.2</a:t>
            </a:r>
          </a:p>
          <a:p>
            <a:pPr eaLnBrk="1" hangingPunct="1"/>
            <a:r>
              <a:rPr lang="en-US" altLang="en-US" dirty="0"/>
              <a:t>Algorithms</a:t>
            </a:r>
          </a:p>
          <a:p>
            <a:pPr lvl="1" eaLnBrk="1" hangingPunct="1"/>
            <a:r>
              <a:rPr lang="en-US" altLang="en-US" dirty="0" smtClean="0"/>
              <a:t>Median (Selection)</a:t>
            </a:r>
          </a:p>
          <a:p>
            <a:pPr lvl="1" eaLnBrk="1" hangingPunct="1"/>
            <a:r>
              <a:rPr lang="en-US" altLang="en-US" dirty="0" smtClean="0"/>
              <a:t>Fast </a:t>
            </a:r>
            <a:r>
              <a:rPr lang="en-US" altLang="en-US" dirty="0"/>
              <a:t>Matrix Multiplication</a:t>
            </a:r>
          </a:p>
          <a:p>
            <a:pPr lvl="1" eaLnBrk="1" hangingPunct="1"/>
            <a:r>
              <a:rPr lang="en-US" altLang="en-US" dirty="0"/>
              <a:t>Counting Inversions (5.3)</a:t>
            </a:r>
          </a:p>
          <a:p>
            <a:pPr lvl="1" eaLnBrk="1" hangingPunct="1"/>
            <a:r>
              <a:rPr lang="en-US" altLang="en-US" dirty="0" smtClean="0"/>
              <a:t>Multiplication </a:t>
            </a:r>
            <a:r>
              <a:rPr lang="en-US" altLang="en-US" dirty="0"/>
              <a:t>(5.5)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Divide and </a:t>
            </a:r>
            <a:r>
              <a:rPr lang="en-US" altLang="en-US" dirty="0" smtClean="0"/>
              <a:t>Conquer : Merge Sort</a:t>
            </a:r>
            <a:endParaRPr lang="en-US" altLang="en-US" dirty="0"/>
          </a:p>
        </p:txBody>
      </p:sp>
      <p:sp>
        <p:nvSpPr>
          <p:cNvPr id="512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71600" y="1905000"/>
            <a:ext cx="63246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Array Mergesort(Array a){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n = a.Length;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if (n &lt;= 1)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return a;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b = Mergesort(a[0 .. n/2]);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c = Mergesort(a[n/2+1 .. n-1]);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return Merge(b, c);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Analysis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of Merge</a:t>
            </a:r>
          </a:p>
          <a:p>
            <a:pPr eaLnBrk="1" hangingPunct="1"/>
            <a:r>
              <a:rPr lang="en-US" altLang="en-US"/>
              <a:t>Cost of Mergesort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2T(n/2) + </a:t>
            </a:r>
            <a:r>
              <a:rPr lang="en-US" altLang="en-US" dirty="0" err="1"/>
              <a:t>cn</a:t>
            </a:r>
            <a:r>
              <a:rPr lang="en-US" altLang="en-US" dirty="0"/>
              <a:t>; T(1) = c;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88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 Analysis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methods</a:t>
            </a:r>
          </a:p>
          <a:p>
            <a:pPr lvl="1" eaLnBrk="1" hangingPunct="1"/>
            <a:r>
              <a:rPr lang="en-US" altLang="en-US"/>
              <a:t>Unrolling recurrence</a:t>
            </a:r>
          </a:p>
          <a:p>
            <a:pPr lvl="1" eaLnBrk="1" hangingPunct="1"/>
            <a:r>
              <a:rPr lang="en-US" altLang="en-US"/>
              <a:t>Guess and verify</a:t>
            </a:r>
          </a:p>
          <a:p>
            <a:pPr lvl="1" eaLnBrk="1" hangingPunct="1"/>
            <a:r>
              <a:rPr lang="en-US" altLang="en-US"/>
              <a:t>Plugging in to a “Master Theorem”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0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1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2/10/2023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89972"/>
            <a:ext cx="3124200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dirty="0"/>
              <a:t>T(n) = 2T(n/2) + n; T(1) = 1;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4130" y="1408425"/>
            <a:ext cx="6497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3200" dirty="0"/>
              <a:t>Prove T(n) </a:t>
            </a:r>
            <a:r>
              <a:rPr lang="en-US" altLang="en-US" sz="3200" dirty="0" smtClean="0"/>
              <a:t>≤ </a:t>
            </a:r>
            <a:r>
              <a:rPr lang="en-US" altLang="en-US" sz="3200" dirty="0"/>
              <a:t>n (log</a:t>
            </a:r>
            <a:r>
              <a:rPr lang="en-US" altLang="en-US" sz="3200" baseline="-25000" dirty="0"/>
              <a:t>2</a:t>
            </a:r>
            <a:r>
              <a:rPr lang="en-US" altLang="en-US" sz="3200" dirty="0"/>
              <a:t>n + 1) for n </a:t>
            </a: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≥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1</a:t>
            </a:r>
            <a:endParaRPr lang="en-US" altLang="en-US" sz="3200" dirty="0"/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2514600"/>
            <a:ext cx="35893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Induction:</a:t>
            </a:r>
          </a:p>
          <a:p>
            <a:pPr eaLnBrk="1" hangingPunct="1"/>
            <a:r>
              <a:rPr lang="en-US" altLang="en-US" sz="2800" dirty="0"/>
              <a:t>Base Case: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/>
          </a:p>
          <a:p>
            <a:pPr eaLnBrk="1" hangingPunct="1"/>
            <a:r>
              <a:rPr lang="en-US" altLang="en-US" sz="2800" dirty="0"/>
              <a:t>Induction Hypothesis:</a:t>
            </a:r>
          </a:p>
        </p:txBody>
      </p:sp>
    </p:spTree>
    <p:extLst>
      <p:ext uri="{BB962C8B-B14F-4D97-AF65-F5344CB8AC3E}">
        <p14:creationId xmlns:p14="http://schemas.microsoft.com/office/powerpoint/2010/main" val="39936499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3827</TotalTime>
  <Words>884</Words>
  <Application>Microsoft Office PowerPoint</Application>
  <PresentationFormat>On-screen Show (4:3)</PresentationFormat>
  <Paragraphs>287</Paragraphs>
  <Slides>29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Symbol</vt:lpstr>
      <vt:lpstr>Times New Roman</vt:lpstr>
      <vt:lpstr>Wingdings</vt:lpstr>
      <vt:lpstr>Office Theme</vt:lpstr>
      <vt:lpstr>CSE 417 Algorithms and Complexity</vt:lpstr>
      <vt:lpstr>Announcements</vt:lpstr>
      <vt:lpstr>Divide and Conquer</vt:lpstr>
      <vt:lpstr>Divide and Conquer : Merge Sort</vt:lpstr>
      <vt:lpstr>Algorithm Analysis</vt:lpstr>
      <vt:lpstr>T(n) = 2T(n/2) + cn; T(1) = c;</vt:lpstr>
      <vt:lpstr>Recurrence Analysis</vt:lpstr>
      <vt:lpstr>Unrolling the recurrence</vt:lpstr>
      <vt:lpstr>Substitution</vt:lpstr>
      <vt:lpstr>A better mergesort (?)</vt:lpstr>
      <vt:lpstr>Unroll recurrence for  T(n) = 3T(n/3) + n</vt:lpstr>
      <vt:lpstr>T(n) = aT(n/b) + f(n)</vt:lpstr>
      <vt:lpstr>T(n) = T(n/2) + cn</vt:lpstr>
      <vt:lpstr>Quicksort</vt:lpstr>
      <vt:lpstr>The steps of Quicksort</vt:lpstr>
      <vt:lpstr>Picking the pivot</vt:lpstr>
      <vt:lpstr>Recurrence for Quicksort</vt:lpstr>
      <vt:lpstr>Computing the Median</vt:lpstr>
      <vt:lpstr>Problem generalization</vt:lpstr>
      <vt:lpstr>Select(A, k)</vt:lpstr>
      <vt:lpstr>Randomized Selection</vt:lpstr>
      <vt:lpstr>T(n) = T(n/2) + cn</vt:lpstr>
      <vt:lpstr>Solving the recurrence exactly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90</cp:revision>
  <dcterms:created xsi:type="dcterms:W3CDTF">1601-01-01T00:00:00Z</dcterms:created>
  <dcterms:modified xsi:type="dcterms:W3CDTF">2023-02-10T00:03:47Z</dcterms:modified>
</cp:coreProperties>
</file>