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4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302" r:id="rId3"/>
    <p:sldId id="303" r:id="rId4"/>
    <p:sldId id="310" r:id="rId5"/>
    <p:sldId id="285" r:id="rId6"/>
    <p:sldId id="286" r:id="rId7"/>
    <p:sldId id="287" r:id="rId8"/>
    <p:sldId id="288" r:id="rId9"/>
    <p:sldId id="289" r:id="rId10"/>
    <p:sldId id="299" r:id="rId11"/>
    <p:sldId id="290" r:id="rId12"/>
    <p:sldId id="291" r:id="rId13"/>
    <p:sldId id="292" r:id="rId14"/>
    <p:sldId id="293" r:id="rId15"/>
    <p:sldId id="294" r:id="rId16"/>
    <p:sldId id="301" r:id="rId17"/>
    <p:sldId id="296" r:id="rId18"/>
    <p:sldId id="297" r:id="rId19"/>
    <p:sldId id="298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3D5C6-2577-4795-BF3D-BEB51F63B039}" v="8" dt="2019-10-01T05:36:09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4" d="100"/>
          <a:sy n="104" d="100"/>
        </p:scale>
        <p:origin x="3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8185-D49E-4AF2-A715-F00DF5960F92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A155F-DF35-4190-93A0-7646D1F7B679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433E3-1497-4DD3-88AA-0AEFCA402FA8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7554B-C1A7-43DB-BA8C-EC5E78374F5F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5ED33-C8F7-4A5C-8C0F-8343C08A7A5A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F1905-A391-47B7-B817-1771BD15AD81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55306-E4AD-4A10-99BB-9C32C674E0F2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58A6E-B0D2-4068-B968-ABAA8B05F544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09CBC-A1DD-4649-A937-69E390B6C67C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2A0C2-42E2-4B50-9607-AAFE6DCD72FE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0C7F3E-AD0A-478E-B40A-6FFB4AFDA944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F1E30D-C18F-4C5C-9B42-5F9B11919C3F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94C0C-1D3D-41E0-AB30-F711B6260D5D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 smtClean="0"/>
              <a:t>Winter 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Polynomial vs. Exponential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800"/>
              <a:t>Suppose you have an algorithm which takes n! steps on a problem of size n</a:t>
            </a:r>
          </a:p>
          <a:p>
            <a:pPr eaLnBrk="1" hangingPunct="1"/>
            <a:r>
              <a:rPr lang="en-US" altLang="en-US" sz="2800"/>
              <a:t>If the algorithm takes one second for a problem of size 10, estimate the run time for the following problems sizes: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4191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12             14              16               18             20</a:t>
            </a:r>
          </a:p>
        </p:txBody>
      </p:sp>
      <p:sp>
        <p:nvSpPr>
          <p:cNvPr id="922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489575"/>
            <a:ext cx="1447800" cy="13779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10:  1 second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12:  2 minutes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14: 6 hours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16: 2 months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18: 50 years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20: 20K years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Ignoring constant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 run time as O(f(n))</a:t>
            </a:r>
          </a:p>
          <a:p>
            <a:pPr eaLnBrk="1" hangingPunct="1"/>
            <a:r>
              <a:rPr lang="en-US" altLang="en-US"/>
              <a:t>Emphasize algorithms with slower growth rates</a:t>
            </a:r>
          </a:p>
          <a:p>
            <a:pPr eaLnBrk="1" hangingPunct="1"/>
            <a:r>
              <a:rPr lang="en-US" altLang="en-US"/>
              <a:t>Fundamental idea in the study of algorithms</a:t>
            </a:r>
          </a:p>
          <a:p>
            <a:pPr eaLnBrk="1" hangingPunct="1"/>
            <a:r>
              <a:rPr lang="en-US" altLang="en-US"/>
              <a:t>Basis of Tarjan/Hopcroft Turing Award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ignore constant factors?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factors are arbitrary</a:t>
            </a:r>
          </a:p>
          <a:p>
            <a:pPr lvl="1" eaLnBrk="1" hangingPunct="1"/>
            <a:r>
              <a:rPr lang="en-US" altLang="en-US"/>
              <a:t>Depend on the implementation</a:t>
            </a:r>
          </a:p>
          <a:p>
            <a:pPr lvl="1" eaLnBrk="1" hangingPunct="1"/>
            <a:r>
              <a:rPr lang="en-US" altLang="en-US"/>
              <a:t>Depend on the details of the model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Determining the constant factors is tedious and provides little insight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emphasize growth rates?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algorithm with the lower growth rate will be faster for all but a finite number of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Performance is most important for larger problem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 memory prices continue to fall, bigger problem sizes become 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Improving growth rate often requires new techniques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O(f(n))               [T : Z</a:t>
            </a:r>
            <a:r>
              <a:rPr lang="en-US" altLang="en-US" baseline="30000"/>
              <a:t>+</a:t>
            </a:r>
            <a:r>
              <a:rPr lang="en-US" altLang="en-US"/>
              <a:t>  </a:t>
            </a:r>
            <a:r>
              <a:rPr lang="en-US" altLang="en-US">
                <a:sym typeface="Wingdings" pitchFamily="2" charset="2"/>
              </a:rPr>
              <a:t> R</a:t>
            </a:r>
            <a:r>
              <a:rPr lang="en-US" altLang="en-US" baseline="30000">
                <a:sym typeface="Wingdings" pitchFamily="2" charset="2"/>
              </a:rPr>
              <a:t>+</a:t>
            </a:r>
            <a:r>
              <a:rPr lang="en-US" altLang="en-US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Exist c,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such that for n &gt;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O(f(n)) will be written as:              T(n) = O(f(n))</a:t>
            </a:r>
          </a:p>
          <a:p>
            <a:pPr lvl="1" eaLnBrk="1" hangingPunct="1"/>
            <a:r>
              <a:rPr lang="en-US" altLang="en-US"/>
              <a:t>Be careful with this notation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Prove 3n</a:t>
            </a:r>
            <a:r>
              <a:rPr lang="en-US" altLang="en-US" baseline="30000"/>
              <a:t>2</a:t>
            </a:r>
            <a:r>
              <a:rPr lang="en-US" altLang="en-US"/>
              <a:t> + 5n + 20 is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Choose c = 6, n</a:t>
            </a:r>
            <a:r>
              <a:rPr lang="en-US" altLang="en-US" sz="2000" baseline="-25000"/>
              <a:t>0</a:t>
            </a:r>
            <a:r>
              <a:rPr lang="en-US" alt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T(n) is O(f(n)) if </a:t>
            </a:r>
            <a:r>
              <a:rPr lang="en-US" altLang="en-US" sz="2400">
                <a:sym typeface="Wingdings" pitchFamily="2" charset="2"/>
              </a:rPr>
              <a:t>there exist c,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such that for n &gt;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Let c = 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n</a:t>
            </a:r>
            <a:r>
              <a:rPr lang="en-US" altLang="en-US" sz="3200" baseline="-25000"/>
              <a:t>0</a:t>
            </a:r>
            <a:r>
              <a:rPr lang="en-US" altLang="en-US" sz="3200"/>
              <a:t> =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 log</a:t>
            </a:r>
            <a:r>
              <a:rPr lang="en-US" altLang="en-US" baseline="30000"/>
              <a:t>4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2n</a:t>
            </a:r>
            <a:r>
              <a:rPr lang="en-US" altLang="en-US" baseline="30000"/>
              <a:t>2</a:t>
            </a:r>
            <a:r>
              <a:rPr lang="en-US" altLang="en-US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</a:t>
            </a:r>
            <a:r>
              <a:rPr lang="en-US" altLang="en-US" baseline="3000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1000n + log</a:t>
            </a:r>
            <a:r>
              <a:rPr lang="en-US" altLang="en-US" baseline="30000"/>
              <a:t>8</a:t>
            </a:r>
            <a:r>
              <a:rPr lang="en-US" altLang="en-US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3</a:t>
            </a:r>
            <a:r>
              <a:rPr lang="en-US" altLang="en-US" baseline="3000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 log</a:t>
            </a:r>
            <a:r>
              <a:rPr lang="en-US" altLang="en-US" baseline="30000"/>
              <a:t>10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1/2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  <a:p>
            <a:pPr lvl="1" eaLnBrk="1" hangingPunct="1"/>
            <a:r>
              <a:rPr lang="en-US" altLang="en-US"/>
              <a:t>T(n) is at least a constant multiple of f(n)</a:t>
            </a:r>
          </a:p>
          <a:p>
            <a:pPr lvl="1" eaLnBrk="1" hangingPunct="1"/>
            <a:r>
              <a:rPr lang="en-US" altLang="en-US"/>
              <a:t>There exists an n</a:t>
            </a:r>
            <a:r>
              <a:rPr lang="en-US" altLang="en-US" baseline="-25000"/>
              <a:t>0</a:t>
            </a:r>
            <a:r>
              <a:rPr lang="en-US" altLang="en-US"/>
              <a:t>, and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 &gt; 0 such that       T(n) &gt;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f(n) for all n &gt; n</a:t>
            </a:r>
            <a:r>
              <a:rPr lang="en-US" altLang="en-US" baseline="-25000"/>
              <a:t>0</a:t>
            </a:r>
          </a:p>
          <a:p>
            <a:pPr eaLnBrk="1" hangingPunct="1"/>
            <a:r>
              <a:rPr lang="en-US" altLang="en-US"/>
              <a:t>Warning: definitions of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 vary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(f(n)) if T(n) is O(f(n)) and         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Theorems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1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altLang="en-US" dirty="0" smtClean="0"/>
                  <a:t> = </a:t>
                </a:r>
                <a:r>
                  <a:rPr lang="en-US" altLang="en-US" dirty="0"/>
                  <a:t>c for c &gt; 0 then </a:t>
                </a:r>
                <a:r>
                  <a:rPr lang="en-US" altLang="en-US" dirty="0" smtClean="0"/>
                  <a:t>              f(n</a:t>
                </a:r>
                <a:r>
                  <a:rPr lang="en-US" altLang="en-US" dirty="0"/>
                  <a:t>) = </a:t>
                </a:r>
                <a:r>
                  <a:rPr lang="en-US" altLang="en-US" dirty="0">
                    <a:latin typeface="Symbol" pitchFamily="18" charset="2"/>
                  </a:rPr>
                  <a:t>Q</a:t>
                </a:r>
                <a:r>
                  <a:rPr lang="en-US" altLang="en-US" dirty="0"/>
                  <a:t>(g(n))</a:t>
                </a:r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r>
                  <a:rPr lang="en-US" altLang="en-US" dirty="0"/>
                  <a:t>If f(n) is O(g(n)) and g(n) is O(h(n)) then     f(n) is O(h(n))</a:t>
                </a:r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r>
                  <a:rPr lang="en-US" altLang="en-US" dirty="0"/>
                  <a:t>If f(n) is O(h(n)) and g(n) is O(h(n)) then f(n) + g(n) is O(h(n))</a:t>
                </a:r>
              </a:p>
            </p:txBody>
          </p:sp>
        </mc:Choice>
        <mc:Fallback>
          <p:sp>
            <p:nvSpPr>
              <p:cNvPr id="17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2"/>
                </p:custDataLst>
              </p:nvPr>
            </p:nvSpPr>
            <p:spPr>
              <a:blipFill>
                <a:blip r:embed="rId5"/>
                <a:stretch>
                  <a:fillRect l="-1704" r="-1630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b &gt; 1 and x &gt; 0</a:t>
            </a:r>
          </a:p>
          <a:p>
            <a:pPr lvl="1" eaLnBrk="1" hangingPunct="1"/>
            <a:r>
              <a:rPr lang="en-US" altLang="en-US"/>
              <a:t>log</a:t>
            </a:r>
            <a:r>
              <a:rPr lang="en-US" altLang="en-US" baseline="30000"/>
              <a:t>b</a:t>
            </a:r>
            <a:r>
              <a:rPr lang="en-US" altLang="en-US"/>
              <a:t>n is O(n</a:t>
            </a:r>
            <a:r>
              <a:rPr lang="en-US" altLang="en-US" baseline="30000"/>
              <a:t>x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r &gt; 1 and d &gt; 0</a:t>
            </a:r>
          </a:p>
          <a:p>
            <a:pPr lvl="1" eaLnBrk="1" hangingPunct="1"/>
            <a:r>
              <a:rPr lang="en-US" altLang="en-US"/>
              <a:t>n</a:t>
            </a:r>
            <a:r>
              <a:rPr lang="en-US" altLang="en-US" baseline="30000"/>
              <a:t>d</a:t>
            </a:r>
            <a:r>
              <a:rPr lang="en-US" altLang="en-US"/>
              <a:t> is O(r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Reading</a:t>
            </a:r>
            <a:endParaRPr lang="en-US" dirty="0"/>
          </a:p>
          <a:p>
            <a:pPr lvl="1">
              <a:defRPr/>
            </a:pPr>
            <a:r>
              <a:rPr lang="en-US" dirty="0"/>
              <a:t>Chapter 2.1, 2.2</a:t>
            </a:r>
          </a:p>
          <a:p>
            <a:pPr lvl="1">
              <a:defRPr/>
            </a:pPr>
            <a:r>
              <a:rPr lang="en-US" dirty="0"/>
              <a:t>Chapter 3 (Mostly review)</a:t>
            </a:r>
          </a:p>
          <a:p>
            <a:pPr lvl="1">
              <a:defRPr/>
            </a:pPr>
            <a:r>
              <a:rPr lang="en-US" dirty="0"/>
              <a:t>Start on Chapter 4</a:t>
            </a:r>
          </a:p>
          <a:p>
            <a:pPr>
              <a:defRPr/>
            </a:pPr>
            <a:r>
              <a:rPr lang="en-US" dirty="0"/>
              <a:t>Homework Guidelines</a:t>
            </a:r>
          </a:p>
          <a:p>
            <a:pPr lvl="1">
              <a:defRPr/>
            </a:pPr>
            <a:r>
              <a:rPr lang="en-US" dirty="0"/>
              <a:t>Submit homework with </a:t>
            </a:r>
            <a:r>
              <a:rPr lang="en-US" dirty="0" err="1" smtClean="0"/>
              <a:t>Gradescope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Describing </a:t>
            </a:r>
            <a:r>
              <a:rPr lang="en-US" dirty="0"/>
              <a:t>an algorithm</a:t>
            </a:r>
          </a:p>
          <a:p>
            <a:pPr lvl="2">
              <a:defRPr/>
            </a:pPr>
            <a:r>
              <a:rPr lang="en-US" dirty="0"/>
              <a:t>Clarity is most important</a:t>
            </a:r>
          </a:p>
          <a:p>
            <a:pPr lvl="2">
              <a:defRPr/>
            </a:pPr>
            <a:r>
              <a:rPr lang="en-US" dirty="0"/>
              <a:t>Pseudocode generally preferable to just English</a:t>
            </a:r>
          </a:p>
          <a:p>
            <a:pPr lvl="3">
              <a:defRPr/>
            </a:pPr>
            <a:r>
              <a:rPr lang="en-US" dirty="0"/>
              <a:t>But sometimes both methods combined work best</a:t>
            </a:r>
          </a:p>
          <a:p>
            <a:pPr lvl="1">
              <a:defRPr/>
            </a:pPr>
            <a:r>
              <a:rPr lang="en-US" dirty="0"/>
              <a:t>Prove that your algorithm works</a:t>
            </a:r>
          </a:p>
          <a:p>
            <a:pPr lvl="2">
              <a:defRPr/>
            </a:pPr>
            <a:r>
              <a:rPr lang="en-US" dirty="0"/>
              <a:t>A proof is a “convincing argument”</a:t>
            </a:r>
          </a:p>
          <a:p>
            <a:pPr lvl="1">
              <a:defRPr/>
            </a:pPr>
            <a:r>
              <a:rPr lang="en-US" dirty="0"/>
              <a:t>Give the run time for your algorithm</a:t>
            </a:r>
          </a:p>
          <a:p>
            <a:pPr lvl="2">
              <a:defRPr/>
            </a:pPr>
            <a:r>
              <a:rPr lang="en-US" dirty="0"/>
              <a:t>Justify that the algorithm satisfies the runtime bound</a:t>
            </a:r>
          </a:p>
          <a:p>
            <a:pPr lvl="1">
              <a:defRPr/>
            </a:pPr>
            <a:r>
              <a:rPr lang="en-US" dirty="0"/>
              <a:t>You may lose points for style</a:t>
            </a:r>
          </a:p>
          <a:p>
            <a:pPr lvl="1">
              <a:defRPr/>
            </a:pPr>
            <a:r>
              <a:rPr lang="en-US" dirty="0"/>
              <a:t>Homework assignments will (probably) be worth the same amount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667000" y="3788780"/>
            <a:ext cx="4648200" cy="1752600"/>
          </a:xfrm>
        </p:spPr>
        <p:txBody>
          <a:bodyPr/>
          <a:lstStyle/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Weighted 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Bipartite Matching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Maximum Independent Set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Competitive Facility Location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304495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Summary – Five Problems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Scheduling</a:t>
            </a:r>
          </a:p>
          <a:p>
            <a:pPr eaLnBrk="1" hangingPunct="1"/>
            <a:r>
              <a:rPr lang="en-US" altLang="en-US" dirty="0"/>
              <a:t>Weighted Scheduling</a:t>
            </a:r>
          </a:p>
          <a:p>
            <a:pPr eaLnBrk="1" hangingPunct="1"/>
            <a:r>
              <a:rPr lang="en-US" altLang="en-US" dirty="0" smtClean="0"/>
              <a:t>Combinatorial Optimization</a:t>
            </a:r>
            <a:endParaRPr lang="en-US" altLang="en-US" dirty="0"/>
          </a:p>
          <a:p>
            <a:pPr eaLnBrk="1" hangingPunct="1"/>
            <a:r>
              <a:rPr lang="en-US" altLang="en-US" dirty="0"/>
              <a:t>Maximum Independent Set</a:t>
            </a:r>
          </a:p>
          <a:p>
            <a:pPr eaLnBrk="1" hangingPunct="1"/>
            <a:r>
              <a:rPr lang="en-US" altLang="en-US" dirty="0"/>
              <a:t>Competitive Scheduling</a:t>
            </a:r>
          </a:p>
        </p:txBody>
      </p:sp>
    </p:spTree>
    <p:extLst>
      <p:ext uri="{BB962C8B-B14F-4D97-AF65-F5344CB8AC3E}">
        <p14:creationId xmlns:p14="http://schemas.microsoft.com/office/powerpoint/2010/main" val="285405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of efficiency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Qualitatively better worst case performance than a brute force algorithm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 efficiency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algorithm is efficient if it has a polynomial run time</a:t>
            </a:r>
          </a:p>
          <a:p>
            <a:pPr eaLnBrk="1" hangingPunct="1"/>
            <a:r>
              <a:rPr lang="en-US" altLang="en-US"/>
              <a:t>Run time as a function of problem size</a:t>
            </a:r>
          </a:p>
          <a:p>
            <a:pPr lvl="1" eaLnBrk="1" hangingPunct="1"/>
            <a:r>
              <a:rPr lang="en-US" altLang="en-US"/>
              <a:t>Run time: count number of instructions executed on an underlying model of computation</a:t>
            </a:r>
          </a:p>
          <a:p>
            <a:pPr lvl="1" eaLnBrk="1" hangingPunct="1"/>
            <a:r>
              <a:rPr lang="en-US" altLang="en-US"/>
              <a:t>T(n): maximum run time for all problems of size at most n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Algorithms with polynomial run time have the property that increasing the problem size by a constant factor increases the run time by at most a constant factor (depending on the algorithm)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Polynomial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Generally, polynomial time seems to capture the algorithms which are efficient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class of polynomial time algorithms has many good, mathematical properties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</TotalTime>
  <Words>771</Words>
  <Application>Microsoft Office PowerPoint</Application>
  <PresentationFormat>On-screen Show (4:3)</PresentationFormat>
  <Paragraphs>134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Symbol</vt:lpstr>
      <vt:lpstr>Wingdings</vt:lpstr>
      <vt:lpstr>1_Default Design</vt:lpstr>
      <vt:lpstr>CSE 417 Algorithms</vt:lpstr>
      <vt:lpstr>Announcements</vt:lpstr>
      <vt:lpstr>Five Problems</vt:lpstr>
      <vt:lpstr>Summary – Five Problems</vt:lpstr>
      <vt:lpstr>What does it mean for an algorithm to be efficient?</vt:lpstr>
      <vt:lpstr>Definitions of efficiency</vt:lpstr>
      <vt:lpstr>Polynomial time efficiency</vt:lpstr>
      <vt:lpstr>Polynomial Time</vt:lpstr>
      <vt:lpstr>Why Polynomial Time?</vt:lpstr>
      <vt:lpstr>Polynomial vs. Exponential Complexity</vt:lpstr>
      <vt:lpstr>Ignoring constant factors</vt:lpstr>
      <vt:lpstr>Why ignore constant factors?</vt:lpstr>
      <vt:lpstr>Why emphasize growth rates?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37</cp:revision>
  <dcterms:created xsi:type="dcterms:W3CDTF">1601-01-01T00:00:00Z</dcterms:created>
  <dcterms:modified xsi:type="dcterms:W3CDTF">2023-01-11T04:20:53Z</dcterms:modified>
</cp:coreProperties>
</file>