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notesSlides/notesSlide3.xml" ContentType="application/vnd.openxmlformats-officedocument.presentationml.notesSlide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notesSlides/notesSlide4.xml" ContentType="application/vnd.openxmlformats-officedocument.presentationml.notesSlide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notesSlides/notesSlide5.xml" ContentType="application/vnd.openxmlformats-officedocument.presentationml.notesSlide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notesSlides/notesSlide6.xml" ContentType="application/vnd.openxmlformats-officedocument.presentationml.notesSlide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notesSlides/notesSlide7.xml" ContentType="application/vnd.openxmlformats-officedocument.presentationml.notesSlide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notesSlides/notesSlide8.xml" ContentType="application/vnd.openxmlformats-officedocument.presentationml.notesSlide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notesSlides/notesSlide9.xml" ContentType="application/vnd.openxmlformats-officedocument.presentationml.notesSlide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notesSlides/notesSlide10.xml" ContentType="application/vnd.openxmlformats-officedocument.presentationml.notesSlide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notesSlides/notesSlide11.xml" ContentType="application/vnd.openxmlformats-officedocument.presentationml.notesSlide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notesSlides/notesSlide12.xml" ContentType="application/vnd.openxmlformats-officedocument.presentationml.notesSlide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notesSlides/notesSlide13.xml" ContentType="application/vnd.openxmlformats-officedocument.presentationml.notesSlide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notesSlides/notesSlide14.xml" ContentType="application/vnd.openxmlformats-officedocument.presentationml.notesSlide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notesSlides/notesSlide15.xml" ContentType="application/vnd.openxmlformats-officedocument.presentationml.notesSlide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notesSlides/notesSlide16.xml" ContentType="application/vnd.openxmlformats-officedocument.presentationml.notesSlide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notesSlides/notesSlide17.xml" ContentType="application/vnd.openxmlformats-officedocument.presentationml.notesSlide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notesSlides/notesSlide18.xml" ContentType="application/vnd.openxmlformats-officedocument.presentationml.notesSlide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notesSlides/notesSlide19.xml" ContentType="application/vnd.openxmlformats-officedocument.presentationml.notesSlide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notesSlides/notesSlide20.xml" ContentType="application/vnd.openxmlformats-officedocument.presentationml.notesSlide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24"/>
  </p:notesMasterIdLst>
  <p:handoutMasterIdLst>
    <p:handoutMasterId r:id="rId25"/>
  </p:handoutMasterIdLst>
  <p:sldIdLst>
    <p:sldId id="256" r:id="rId2"/>
    <p:sldId id="257" r:id="rId3"/>
    <p:sldId id="287" r:id="rId4"/>
    <p:sldId id="305" r:id="rId5"/>
    <p:sldId id="299" r:id="rId6"/>
    <p:sldId id="261" r:id="rId7"/>
    <p:sldId id="260" r:id="rId8"/>
    <p:sldId id="262" r:id="rId9"/>
    <p:sldId id="263" r:id="rId10"/>
    <p:sldId id="264" r:id="rId11"/>
    <p:sldId id="294" r:id="rId12"/>
    <p:sldId id="295" r:id="rId13"/>
    <p:sldId id="300" r:id="rId14"/>
    <p:sldId id="272" r:id="rId15"/>
    <p:sldId id="273" r:id="rId16"/>
    <p:sldId id="296" r:id="rId17"/>
    <p:sldId id="274" r:id="rId18"/>
    <p:sldId id="306" r:id="rId19"/>
    <p:sldId id="275" r:id="rId20"/>
    <p:sldId id="297" r:id="rId21"/>
    <p:sldId id="277" r:id="rId22"/>
    <p:sldId id="278" r:id="rId23"/>
  </p:sldIdLst>
  <p:sldSz cx="9144000" cy="6858000" type="screen4x3"/>
  <p:notesSz cx="7315200" cy="9601200"/>
  <p:custDataLst>
    <p:tags r:id="rId26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742B7AF-C0C5-4A4A-96E5-80FAE716A361}" v="3" dt="2020-01-01T21:09:51.40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20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33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32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ichard Anderson" userId="4654cc452026b74c" providerId="LiveId" clId="{7742B7AF-C0C5-4A4A-96E5-80FAE716A361}"/>
    <pc:docChg chg="custSel modSld">
      <pc:chgData name="Richard Anderson" userId="4654cc452026b74c" providerId="LiveId" clId="{7742B7AF-C0C5-4A4A-96E5-80FAE716A361}" dt="2020-01-01T21:11:11.474" v="341" actId="20577"/>
      <pc:docMkLst>
        <pc:docMk/>
      </pc:docMkLst>
      <pc:sldChg chg="modSp">
        <pc:chgData name="Richard Anderson" userId="4654cc452026b74c" providerId="LiveId" clId="{7742B7AF-C0C5-4A4A-96E5-80FAE716A361}" dt="2020-01-01T20:47:23.848" v="53" actId="20577"/>
        <pc:sldMkLst>
          <pc:docMk/>
          <pc:sldMk cId="0" sldId="256"/>
        </pc:sldMkLst>
        <pc:spChg chg="mod">
          <ac:chgData name="Richard Anderson" userId="4654cc452026b74c" providerId="LiveId" clId="{7742B7AF-C0C5-4A4A-96E5-80FAE716A361}" dt="2020-01-01T20:47:10.399" v="41" actId="20577"/>
          <ac:spMkLst>
            <pc:docMk/>
            <pc:sldMk cId="0" sldId="256"/>
            <ac:spMk id="2050" creationId="{00000000-0000-0000-0000-000000000000}"/>
          </ac:spMkLst>
        </pc:spChg>
        <pc:spChg chg="mod">
          <ac:chgData name="Richard Anderson" userId="4654cc452026b74c" providerId="LiveId" clId="{7742B7AF-C0C5-4A4A-96E5-80FAE716A361}" dt="2020-01-01T20:47:23.848" v="53" actId="20577"/>
          <ac:spMkLst>
            <pc:docMk/>
            <pc:sldMk cId="0" sldId="256"/>
            <ac:spMk id="2051" creationId="{00000000-0000-0000-0000-000000000000}"/>
          </ac:spMkLst>
        </pc:spChg>
      </pc:sldChg>
      <pc:sldChg chg="modSp">
        <pc:chgData name="Richard Anderson" userId="4654cc452026b74c" providerId="LiveId" clId="{7742B7AF-C0C5-4A4A-96E5-80FAE716A361}" dt="2020-01-01T20:53:43.858" v="133" actId="27636"/>
        <pc:sldMkLst>
          <pc:docMk/>
          <pc:sldMk cId="0" sldId="257"/>
        </pc:sldMkLst>
        <pc:spChg chg="mod">
          <ac:chgData name="Richard Anderson" userId="4654cc452026b74c" providerId="LiveId" clId="{7742B7AF-C0C5-4A4A-96E5-80FAE716A361}" dt="2020-01-01T20:49:16.991" v="56" actId="20577"/>
          <ac:spMkLst>
            <pc:docMk/>
            <pc:sldMk cId="0" sldId="257"/>
            <ac:spMk id="3074" creationId="{00000000-0000-0000-0000-000000000000}"/>
          </ac:spMkLst>
        </pc:spChg>
        <pc:spChg chg="mod">
          <ac:chgData name="Richard Anderson" userId="4654cc452026b74c" providerId="LiveId" clId="{7742B7AF-C0C5-4A4A-96E5-80FAE716A361}" dt="2020-01-01T20:53:43.858" v="133" actId="27636"/>
          <ac:spMkLst>
            <pc:docMk/>
            <pc:sldMk cId="0" sldId="257"/>
            <ac:spMk id="3075" creationId="{00000000-0000-0000-0000-000000000000}"/>
          </ac:spMkLst>
        </pc:spChg>
      </pc:sldChg>
      <pc:sldChg chg="modSp">
        <pc:chgData name="Richard Anderson" userId="4654cc452026b74c" providerId="LiveId" clId="{7742B7AF-C0C5-4A4A-96E5-80FAE716A361}" dt="2020-01-01T20:58:58.905" v="151" actId="20577"/>
        <pc:sldMkLst>
          <pc:docMk/>
          <pc:sldMk cId="0" sldId="287"/>
        </pc:sldMkLst>
        <pc:spChg chg="mod">
          <ac:chgData name="Richard Anderson" userId="4654cc452026b74c" providerId="LiveId" clId="{7742B7AF-C0C5-4A4A-96E5-80FAE716A361}" dt="2020-01-01T20:58:58.905" v="151" actId="20577"/>
          <ac:spMkLst>
            <pc:docMk/>
            <pc:sldMk cId="0" sldId="287"/>
            <ac:spMk id="4099" creationId="{00000000-0000-0000-0000-000000000000}"/>
          </ac:spMkLst>
        </pc:spChg>
      </pc:sldChg>
      <pc:sldChg chg="modSp">
        <pc:chgData name="Richard Anderson" userId="4654cc452026b74c" providerId="LiveId" clId="{7742B7AF-C0C5-4A4A-96E5-80FAE716A361}" dt="2020-01-01T21:11:11.474" v="341" actId="20577"/>
        <pc:sldMkLst>
          <pc:docMk/>
          <pc:sldMk cId="0" sldId="299"/>
        </pc:sldMkLst>
        <pc:spChg chg="mod">
          <ac:chgData name="Richard Anderson" userId="4654cc452026b74c" providerId="LiveId" clId="{7742B7AF-C0C5-4A4A-96E5-80FAE716A361}" dt="2020-01-01T21:11:11.474" v="341" actId="20577"/>
          <ac:spMkLst>
            <pc:docMk/>
            <pc:sldMk cId="0" sldId="299"/>
            <ac:spMk id="3" creationId="{00000000-0000-0000-0000-000000000000}"/>
          </ac:spMkLst>
        </pc:spChg>
      </pc:sldChg>
      <pc:sldChg chg="modSp">
        <pc:chgData name="Richard Anderson" userId="4654cc452026b74c" providerId="LiveId" clId="{7742B7AF-C0C5-4A4A-96E5-80FAE716A361}" dt="2020-01-01T21:08:26.024" v="269" actId="33524"/>
        <pc:sldMkLst>
          <pc:docMk/>
          <pc:sldMk cId="3980153487" sldId="305"/>
        </pc:sldMkLst>
        <pc:spChg chg="mod">
          <ac:chgData name="Richard Anderson" userId="4654cc452026b74c" providerId="LiveId" clId="{7742B7AF-C0C5-4A4A-96E5-80FAE716A361}" dt="2020-01-01T21:08:26.024" v="269" actId="33524"/>
          <ac:spMkLst>
            <pc:docMk/>
            <pc:sldMk cId="3980153487" sldId="305"/>
            <ac:spMk id="5122" creationId="{00000000-0000-0000-0000-000000000000}"/>
          </ac:spMkLst>
        </pc:spChg>
        <pc:spChg chg="mod">
          <ac:chgData name="Richard Anderson" userId="4654cc452026b74c" providerId="LiveId" clId="{7742B7AF-C0C5-4A4A-96E5-80FAE716A361}" dt="2020-01-01T21:07:56.488" v="268" actId="20577"/>
          <ac:spMkLst>
            <pc:docMk/>
            <pc:sldMk cId="3980153487" sldId="305"/>
            <ac:spMk id="5123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pPr>
              <a:defRPr/>
            </a:pPr>
            <a:fld id="{B35550D2-8B4D-4B61-B35F-C297266FA876}" type="datetimeFigureOut">
              <a:rPr lang="en-US"/>
              <a:pPr>
                <a:defRPr/>
              </a:pPr>
              <a:t>1/3/2023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pPr>
              <a:defRPr/>
            </a:pPr>
            <a:fld id="{F5A99DD3-BB5A-4328-AA4B-55A53D0BC9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7542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pPr>
              <a:defRPr/>
            </a:pPr>
            <a:fld id="{256D5A5A-3094-4B2D-B6E7-F2634B2D3DDA}" type="datetimeFigureOut">
              <a:rPr lang="en-US"/>
              <a:pPr>
                <a:defRPr/>
              </a:pPr>
              <a:t>1/3/2023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pPr>
              <a:defRPr/>
            </a:pPr>
            <a:fld id="{148EFAE7-3E32-49C5-A7A6-2BA50527E5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2248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2E117C2-3F81-4A7C-8232-3C0696065A48}" type="slidenum">
              <a:rPr lang="en-US" altLang="en-US" smtClean="0"/>
              <a:pPr eaLnBrk="1" hangingPunct="1"/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814235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D861F7B-0F77-4626-B5E2-C53E190943C4}" type="slidenum">
              <a:rPr lang="en-US" altLang="en-US" smtClean="0"/>
              <a:pPr eaLnBrk="1" hangingPunct="1"/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5701747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5192200-B6BA-442F-B4A3-10454790C445}" type="slidenum">
              <a:rPr lang="en-US" altLang="en-US" smtClean="0"/>
              <a:pPr eaLnBrk="1" hangingPunct="1"/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0146667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34B7018-CA87-4D73-A96D-D3C8B6607433}" type="slidenum">
              <a:rPr lang="en-US" altLang="en-US" smtClean="0"/>
              <a:pPr eaLnBrk="1" hangingPunct="1"/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3777116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D80E0A4-8ABF-45B2-ACED-4A5044DC51D8}" type="slidenum">
              <a:rPr lang="en-US" altLang="en-US" smtClean="0"/>
              <a:pPr eaLnBrk="1" hangingPunct="1"/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629076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E3E4954-2891-4428-A6C5-D0A66FDDDBAC}" type="slidenum">
              <a:rPr lang="en-US" altLang="en-US" smtClean="0"/>
              <a:pPr eaLnBrk="1" hangingPunct="1"/>
              <a:t>14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9643196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402A040-F6AB-487F-B1AC-EF4E384440CF}" type="slidenum">
              <a:rPr lang="en-US" altLang="en-US" smtClean="0"/>
              <a:pPr eaLnBrk="1" hangingPunct="1"/>
              <a:t>15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8207933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2147E8E-BCC2-4E49-99A9-FC8B587D8E0D}" type="slidenum">
              <a:rPr lang="en-US" altLang="en-US" smtClean="0"/>
              <a:pPr eaLnBrk="1" hangingPunct="1"/>
              <a:t>16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7921542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AAA45D5-AAC9-4D9C-94CC-D60B271EFFFA}" type="slidenum">
              <a:rPr lang="en-US" altLang="en-US" smtClean="0"/>
              <a:pPr eaLnBrk="1" hangingPunct="1"/>
              <a:t>17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8406797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3552C20-422B-485F-9BEB-06B46C6AA6F2}" type="slidenum">
              <a:rPr lang="en-US" altLang="en-US" smtClean="0"/>
              <a:pPr eaLnBrk="1" hangingPunct="1"/>
              <a:t>19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124149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BFAD1B6-4A19-4DD8-877B-5297D5205D85}" type="slidenum">
              <a:rPr lang="en-US" altLang="en-US" smtClean="0"/>
              <a:pPr eaLnBrk="1" hangingPunct="1"/>
              <a:t>20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908507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47A4E1E-DDC0-4BBA-8746-DCD57D4799BC}" type="slidenum">
              <a:rPr lang="en-US" altLang="en-US" smtClean="0"/>
              <a:pPr eaLnBrk="1" hangingPunct="1"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4746260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1A2D37E-BCC2-40A3-96C7-6BFFB3C95C9A}" type="slidenum">
              <a:rPr lang="en-US" altLang="en-US" smtClean="0"/>
              <a:pPr eaLnBrk="1" hangingPunct="1"/>
              <a:t>21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424377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FD65659-B54E-48B8-BD44-3137712F46D8}" type="slidenum">
              <a:rPr lang="en-US" altLang="en-US" smtClean="0"/>
              <a:pPr eaLnBrk="1" hangingPunct="1"/>
              <a:t>22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215067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C79DE47-BEBE-4342-8F6E-DCF35279D678}" type="slidenum">
              <a:rPr lang="en-US" altLang="en-US" smtClean="0"/>
              <a:pPr eaLnBrk="1" hangingPunct="1"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474355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2F379E9-C5A4-491A-AAF0-96A1FF0DC694}" type="slidenum">
              <a:rPr lang="en-US" smtClean="0"/>
              <a:pPr eaLnBrk="1" hangingPunct="1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9212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3BB5113-966B-4997-9B16-0A3C29CB73AB}" type="slidenum">
              <a:rPr lang="en-US" altLang="en-US" smtClean="0"/>
              <a:pPr eaLnBrk="1" hangingPunct="1"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025522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22387FE-341F-4E0C-BF9A-523D1E1A7EA5}" type="slidenum">
              <a:rPr lang="en-US" altLang="en-US" smtClean="0"/>
              <a:pPr eaLnBrk="1" hangingPunct="1"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3988596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7BAB1E8-A091-46EC-95EF-EA399BF0F10B}" type="slidenum">
              <a:rPr lang="en-US" altLang="en-US" smtClean="0"/>
              <a:pPr eaLnBrk="1" hangingPunct="1"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2949988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8A802C1-AE36-482F-ADE9-5FDCAB8C411B}" type="slidenum">
              <a:rPr lang="en-US" altLang="en-US" smtClean="0"/>
              <a:pPr eaLnBrk="1" hangingPunct="1"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6488721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79BAE28-D57D-4D01-982F-2754C4D5F007}" type="slidenum">
              <a:rPr lang="en-US" altLang="en-US" smtClean="0"/>
              <a:pPr eaLnBrk="1" hangingPunct="1"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089957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1/5/2009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421, Lecture 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2E4A3A-FA1D-45F1-B8A2-F7654C8B2A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3456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1/5/2009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421, Lecture 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1BB0C9-83F2-4412-9793-845127BEC6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7912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1/5/2009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421, Lecture 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5BEF1A-6C77-47C0-B3A8-E311767B82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9236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3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1/5/2009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421, Lecture 1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69D3CE-E784-4D6A-AED0-AC3B885AAC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5417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1/5/2009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421, Lecture 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3047BE-78EA-4B74-ADE9-4697F380D6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4376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1/5/2009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421, Lecture 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E312E7-97E0-4D3F-ADCB-509F3CA1B7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699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1/5/2009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421, Lecture 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CD9B6C-AC26-48A8-B078-A5017EF8FE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717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1/5/2009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421, Lecture 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578103-4638-490B-A6C9-E3E65E9A38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862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1/5/2009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421, Lecture 1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F637AE-4838-4C79-88D1-F0D1A3A2E0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2095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1/5/2009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421, Lecture 1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B07F4C-DB9F-46CF-91B8-8C37B9C1AF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55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1/5/2009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421, Lecture 1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FEBF94-9B4C-445E-BBE0-2F6779B6F4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0608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1/5/2009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421, Lecture 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38EBFA-3DE8-49D0-842F-58C017EB27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9204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1/5/2009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421, Lecture 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DAE195-580F-43A1-879C-4F72C1C50E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8507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r>
              <a:rPr lang="en-US"/>
              <a:t>1/5/2009</a:t>
            </a:r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en-US"/>
              <a:t>CSE 421, Lecture 1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A5391C40-94C3-43E1-A326-A55ABD2F66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tags" Target="../tags/tag36.xml"/><Relationship Id="rId3" Type="http://schemas.openxmlformats.org/officeDocument/2006/relationships/tags" Target="../tags/tag31.xml"/><Relationship Id="rId7" Type="http://schemas.openxmlformats.org/officeDocument/2006/relationships/tags" Target="../tags/tag35.xml"/><Relationship Id="rId12" Type="http://schemas.openxmlformats.org/officeDocument/2006/relationships/notesSlide" Target="../notesSlides/notesSlide10.xml"/><Relationship Id="rId2" Type="http://schemas.openxmlformats.org/officeDocument/2006/relationships/tags" Target="../tags/tag30.xml"/><Relationship Id="rId1" Type="http://schemas.openxmlformats.org/officeDocument/2006/relationships/tags" Target="../tags/tag29.xml"/><Relationship Id="rId6" Type="http://schemas.openxmlformats.org/officeDocument/2006/relationships/tags" Target="../tags/tag34.xml"/><Relationship Id="rId11" Type="http://schemas.openxmlformats.org/officeDocument/2006/relationships/slideLayout" Target="../slideLayouts/slideLayout4.xml"/><Relationship Id="rId5" Type="http://schemas.openxmlformats.org/officeDocument/2006/relationships/tags" Target="../tags/tag33.xml"/><Relationship Id="rId10" Type="http://schemas.openxmlformats.org/officeDocument/2006/relationships/tags" Target="../tags/tag38.xml"/><Relationship Id="rId4" Type="http://schemas.openxmlformats.org/officeDocument/2006/relationships/tags" Target="../tags/tag32.xml"/><Relationship Id="rId9" Type="http://schemas.openxmlformats.org/officeDocument/2006/relationships/tags" Target="../tags/tag37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tags" Target="../tags/tag46.xml"/><Relationship Id="rId3" Type="http://schemas.openxmlformats.org/officeDocument/2006/relationships/tags" Target="../tags/tag41.xml"/><Relationship Id="rId7" Type="http://schemas.openxmlformats.org/officeDocument/2006/relationships/tags" Target="../tags/tag45.xml"/><Relationship Id="rId12" Type="http://schemas.openxmlformats.org/officeDocument/2006/relationships/notesSlide" Target="../notesSlides/notesSlide11.xml"/><Relationship Id="rId2" Type="http://schemas.openxmlformats.org/officeDocument/2006/relationships/tags" Target="../tags/tag40.xml"/><Relationship Id="rId1" Type="http://schemas.openxmlformats.org/officeDocument/2006/relationships/tags" Target="../tags/tag39.xml"/><Relationship Id="rId6" Type="http://schemas.openxmlformats.org/officeDocument/2006/relationships/tags" Target="../tags/tag44.xml"/><Relationship Id="rId11" Type="http://schemas.openxmlformats.org/officeDocument/2006/relationships/slideLayout" Target="../slideLayouts/slideLayout13.xml"/><Relationship Id="rId5" Type="http://schemas.openxmlformats.org/officeDocument/2006/relationships/tags" Target="../tags/tag43.xml"/><Relationship Id="rId10" Type="http://schemas.openxmlformats.org/officeDocument/2006/relationships/tags" Target="../tags/tag48.xml"/><Relationship Id="rId4" Type="http://schemas.openxmlformats.org/officeDocument/2006/relationships/tags" Target="../tags/tag42.xml"/><Relationship Id="rId9" Type="http://schemas.openxmlformats.org/officeDocument/2006/relationships/tags" Target="../tags/tag47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tags" Target="../tags/tag56.xml"/><Relationship Id="rId3" Type="http://schemas.openxmlformats.org/officeDocument/2006/relationships/tags" Target="../tags/tag51.xml"/><Relationship Id="rId7" Type="http://schemas.openxmlformats.org/officeDocument/2006/relationships/tags" Target="../tags/tag55.xml"/><Relationship Id="rId12" Type="http://schemas.openxmlformats.org/officeDocument/2006/relationships/notesSlide" Target="../notesSlides/notesSlide12.xml"/><Relationship Id="rId2" Type="http://schemas.openxmlformats.org/officeDocument/2006/relationships/tags" Target="../tags/tag50.xml"/><Relationship Id="rId1" Type="http://schemas.openxmlformats.org/officeDocument/2006/relationships/tags" Target="../tags/tag49.xml"/><Relationship Id="rId6" Type="http://schemas.openxmlformats.org/officeDocument/2006/relationships/tags" Target="../tags/tag54.xml"/><Relationship Id="rId11" Type="http://schemas.openxmlformats.org/officeDocument/2006/relationships/slideLayout" Target="../slideLayouts/slideLayout4.xml"/><Relationship Id="rId5" Type="http://schemas.openxmlformats.org/officeDocument/2006/relationships/tags" Target="../tags/tag53.xml"/><Relationship Id="rId10" Type="http://schemas.openxmlformats.org/officeDocument/2006/relationships/tags" Target="../tags/tag58.xml"/><Relationship Id="rId4" Type="http://schemas.openxmlformats.org/officeDocument/2006/relationships/tags" Target="../tags/tag52.xml"/><Relationship Id="rId9" Type="http://schemas.openxmlformats.org/officeDocument/2006/relationships/tags" Target="../tags/tag5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tags" Target="../tags/tag61.xml"/><Relationship Id="rId2" Type="http://schemas.openxmlformats.org/officeDocument/2006/relationships/tags" Target="../tags/tag60.xml"/><Relationship Id="rId1" Type="http://schemas.openxmlformats.org/officeDocument/2006/relationships/tags" Target="../tags/tag59.xml"/><Relationship Id="rId6" Type="http://schemas.openxmlformats.org/officeDocument/2006/relationships/notesSlide" Target="../notesSlides/notesSlide13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6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4.xml"/><Relationship Id="rId1" Type="http://schemas.openxmlformats.org/officeDocument/2006/relationships/tags" Target="../tags/tag63.xml"/><Relationship Id="rId4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tags" Target="../tags/tag67.xml"/><Relationship Id="rId2" Type="http://schemas.openxmlformats.org/officeDocument/2006/relationships/tags" Target="../tags/tag66.xml"/><Relationship Id="rId1" Type="http://schemas.openxmlformats.org/officeDocument/2006/relationships/tags" Target="../tags/tag65.xml"/><Relationship Id="rId5" Type="http://schemas.openxmlformats.org/officeDocument/2006/relationships/notesSlide" Target="../notesSlides/notesSlide15.xml"/><Relationship Id="rId4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tags" Target="../tags/tag75.xml"/><Relationship Id="rId13" Type="http://schemas.openxmlformats.org/officeDocument/2006/relationships/tags" Target="../tags/tag80.xml"/><Relationship Id="rId3" Type="http://schemas.openxmlformats.org/officeDocument/2006/relationships/tags" Target="../tags/tag70.xml"/><Relationship Id="rId7" Type="http://schemas.openxmlformats.org/officeDocument/2006/relationships/tags" Target="../tags/tag74.xml"/><Relationship Id="rId12" Type="http://schemas.openxmlformats.org/officeDocument/2006/relationships/tags" Target="../tags/tag79.xml"/><Relationship Id="rId17" Type="http://schemas.openxmlformats.org/officeDocument/2006/relationships/notesSlide" Target="../notesSlides/notesSlide16.xml"/><Relationship Id="rId2" Type="http://schemas.openxmlformats.org/officeDocument/2006/relationships/tags" Target="../tags/tag69.xml"/><Relationship Id="rId16" Type="http://schemas.openxmlformats.org/officeDocument/2006/relationships/slideLayout" Target="../slideLayouts/slideLayout2.xml"/><Relationship Id="rId1" Type="http://schemas.openxmlformats.org/officeDocument/2006/relationships/tags" Target="../tags/tag68.xml"/><Relationship Id="rId6" Type="http://schemas.openxmlformats.org/officeDocument/2006/relationships/tags" Target="../tags/tag73.xml"/><Relationship Id="rId11" Type="http://schemas.openxmlformats.org/officeDocument/2006/relationships/tags" Target="../tags/tag78.xml"/><Relationship Id="rId5" Type="http://schemas.openxmlformats.org/officeDocument/2006/relationships/tags" Target="../tags/tag72.xml"/><Relationship Id="rId15" Type="http://schemas.openxmlformats.org/officeDocument/2006/relationships/tags" Target="../tags/tag82.xml"/><Relationship Id="rId10" Type="http://schemas.openxmlformats.org/officeDocument/2006/relationships/tags" Target="../tags/tag77.xml"/><Relationship Id="rId4" Type="http://schemas.openxmlformats.org/officeDocument/2006/relationships/tags" Target="../tags/tag71.xml"/><Relationship Id="rId9" Type="http://schemas.openxmlformats.org/officeDocument/2006/relationships/tags" Target="../tags/tag76.xml"/><Relationship Id="rId14" Type="http://schemas.openxmlformats.org/officeDocument/2006/relationships/tags" Target="../tags/tag8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84.xml"/><Relationship Id="rId1" Type="http://schemas.openxmlformats.org/officeDocument/2006/relationships/tags" Target="../tags/tag83.xml"/><Relationship Id="rId4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tags" Target="../tags/tag86.xml"/><Relationship Id="rId1" Type="http://schemas.openxmlformats.org/officeDocument/2006/relationships/tags" Target="../tags/tag85.xml"/><Relationship Id="rId4" Type="http://schemas.openxmlformats.org/officeDocument/2006/relationships/notesSlide" Target="../notesSlides/notesSlide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5" Type="http://schemas.openxmlformats.org/officeDocument/2006/relationships/hyperlink" Target="mailto:anderson@cs.washington.edu" TargetMode="External"/><Relationship Id="rId4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tags" Target="../tags/tag89.xml"/><Relationship Id="rId2" Type="http://schemas.openxmlformats.org/officeDocument/2006/relationships/tags" Target="../tags/tag88.xml"/><Relationship Id="rId1" Type="http://schemas.openxmlformats.org/officeDocument/2006/relationships/tags" Target="../tags/tag87.xml"/><Relationship Id="rId5" Type="http://schemas.openxmlformats.org/officeDocument/2006/relationships/notesSlide" Target="../notesSlides/notesSlide19.xml"/><Relationship Id="rId4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tags" Target="../tags/tag97.xml"/><Relationship Id="rId13" Type="http://schemas.openxmlformats.org/officeDocument/2006/relationships/notesSlide" Target="../notesSlides/notesSlide20.xml"/><Relationship Id="rId3" Type="http://schemas.openxmlformats.org/officeDocument/2006/relationships/tags" Target="../tags/tag92.xml"/><Relationship Id="rId7" Type="http://schemas.openxmlformats.org/officeDocument/2006/relationships/tags" Target="../tags/tag96.xml"/><Relationship Id="rId12" Type="http://schemas.openxmlformats.org/officeDocument/2006/relationships/slideLayout" Target="../slideLayouts/slideLayout2.xml"/><Relationship Id="rId2" Type="http://schemas.openxmlformats.org/officeDocument/2006/relationships/tags" Target="../tags/tag91.xml"/><Relationship Id="rId1" Type="http://schemas.openxmlformats.org/officeDocument/2006/relationships/tags" Target="../tags/tag90.xml"/><Relationship Id="rId6" Type="http://schemas.openxmlformats.org/officeDocument/2006/relationships/tags" Target="../tags/tag95.xml"/><Relationship Id="rId11" Type="http://schemas.openxmlformats.org/officeDocument/2006/relationships/tags" Target="../tags/tag100.xml"/><Relationship Id="rId5" Type="http://schemas.openxmlformats.org/officeDocument/2006/relationships/tags" Target="../tags/tag94.xml"/><Relationship Id="rId10" Type="http://schemas.openxmlformats.org/officeDocument/2006/relationships/tags" Target="../tags/tag99.xml"/><Relationship Id="rId4" Type="http://schemas.openxmlformats.org/officeDocument/2006/relationships/tags" Target="../tags/tag93.xml"/><Relationship Id="rId9" Type="http://schemas.openxmlformats.org/officeDocument/2006/relationships/tags" Target="../tags/tag98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02.xml"/><Relationship Id="rId1" Type="http://schemas.openxmlformats.org/officeDocument/2006/relationships/tags" Target="../tags/tag101.xml"/><Relationship Id="rId4" Type="http://schemas.openxmlformats.org/officeDocument/2006/relationships/notesSlide" Target="../notesSlides/notesSlide2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tags" Target="../tags/tag10.xml"/><Relationship Id="rId7" Type="http://schemas.openxmlformats.org/officeDocument/2006/relationships/image" Target="../media/image2.jpeg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6" Type="http://schemas.openxmlformats.org/officeDocument/2006/relationships/image" Target="../media/image1.png"/><Relationship Id="rId5" Type="http://schemas.openxmlformats.org/officeDocument/2006/relationships/notesSlide" Target="../notesSlides/notesSlide4.xml"/><Relationship Id="rId4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6.xml"/><Relationship Id="rId1" Type="http://schemas.openxmlformats.org/officeDocument/2006/relationships/tags" Target="../tags/tag15.xml"/><Relationship Id="rId4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19.xml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5" Type="http://schemas.openxmlformats.org/officeDocument/2006/relationships/notesSlide" Target="../notesSlides/notesSlide8.xml"/><Relationship Id="rId4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tags" Target="../tags/tag27.xml"/><Relationship Id="rId3" Type="http://schemas.openxmlformats.org/officeDocument/2006/relationships/tags" Target="../tags/tag22.xml"/><Relationship Id="rId7" Type="http://schemas.openxmlformats.org/officeDocument/2006/relationships/tags" Target="../tags/tag26.xml"/><Relationship Id="rId2" Type="http://schemas.openxmlformats.org/officeDocument/2006/relationships/tags" Target="../tags/tag21.xml"/><Relationship Id="rId1" Type="http://schemas.openxmlformats.org/officeDocument/2006/relationships/tags" Target="../tags/tag20.xml"/><Relationship Id="rId6" Type="http://schemas.openxmlformats.org/officeDocument/2006/relationships/tags" Target="../tags/tag25.xml"/><Relationship Id="rId11" Type="http://schemas.openxmlformats.org/officeDocument/2006/relationships/notesSlide" Target="../notesSlides/notesSlide9.xml"/><Relationship Id="rId5" Type="http://schemas.openxmlformats.org/officeDocument/2006/relationships/tags" Target="../tags/tag24.xml"/><Relationship Id="rId10" Type="http://schemas.openxmlformats.org/officeDocument/2006/relationships/slideLayout" Target="../slideLayouts/slideLayout2.xml"/><Relationship Id="rId4" Type="http://schemas.openxmlformats.org/officeDocument/2006/relationships/tags" Target="../tags/tag23.xml"/><Relationship Id="rId9" Type="http://schemas.openxmlformats.org/officeDocument/2006/relationships/tags" Target="../tags/tag2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CSE 417</a:t>
            </a:r>
            <a:br>
              <a:rPr lang="en-US" altLang="en-US" dirty="0"/>
            </a:br>
            <a:r>
              <a:rPr lang="en-US" altLang="en-US" dirty="0"/>
              <a:t>Algorithms and Computational Complexity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1447800" y="4343400"/>
            <a:ext cx="6400800" cy="1752600"/>
          </a:xfrm>
        </p:spPr>
        <p:txBody>
          <a:bodyPr/>
          <a:lstStyle/>
          <a:p>
            <a:pPr eaLnBrk="1" hangingPunct="1"/>
            <a:r>
              <a:rPr lang="en-US" altLang="en-US" dirty="0"/>
              <a:t>Richard Anderson   </a:t>
            </a:r>
          </a:p>
          <a:p>
            <a:pPr eaLnBrk="1" hangingPunct="1"/>
            <a:r>
              <a:rPr lang="en-US" altLang="en-US" dirty="0" smtClean="0"/>
              <a:t>Winter 2023</a:t>
            </a:r>
            <a:endParaRPr lang="en-US" altLang="en-US" dirty="0"/>
          </a:p>
          <a:p>
            <a:pPr eaLnBrk="1" hangingPunct="1"/>
            <a:r>
              <a:rPr lang="en-US" altLang="en-US" dirty="0"/>
              <a:t>Lecture 1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Example  (1 of 3)</a:t>
            </a:r>
          </a:p>
        </p:txBody>
      </p:sp>
      <p:sp>
        <p:nvSpPr>
          <p:cNvPr id="11267" name="Rectangle 4"/>
          <p:cNvSpPr>
            <a:spLocks noGrp="1" noChangeArrowheads="1"/>
          </p:cNvSpPr>
          <p:nvPr>
            <p:ph type="body" sz="half" idx="1"/>
            <p:custDataLst>
              <p:tags r:id="rId2"/>
            </p:custDataLst>
          </p:nvPr>
        </p:nvSpPr>
        <p:spPr>
          <a:xfrm>
            <a:off x="533400" y="1600200"/>
            <a:ext cx="4038600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3200"/>
              <a:t>m</a:t>
            </a:r>
            <a:r>
              <a:rPr lang="en-US" altLang="en-US" sz="3200" baseline="-25000"/>
              <a:t>1</a:t>
            </a:r>
            <a:r>
              <a:rPr lang="en-US" altLang="en-US" sz="3200"/>
              <a:t>: w</a:t>
            </a:r>
            <a:r>
              <a:rPr lang="en-US" altLang="en-US" sz="3200" baseline="-25000"/>
              <a:t>1</a:t>
            </a:r>
            <a:r>
              <a:rPr lang="en-US" altLang="en-US" sz="3200"/>
              <a:t> w</a:t>
            </a:r>
            <a:r>
              <a:rPr lang="en-US" altLang="en-US" sz="3200" baseline="-25000"/>
              <a:t>2</a:t>
            </a:r>
          </a:p>
          <a:p>
            <a:pPr eaLnBrk="1" hangingPunct="1">
              <a:buFontTx/>
              <a:buNone/>
            </a:pPr>
            <a:r>
              <a:rPr lang="en-US" altLang="en-US" sz="3200"/>
              <a:t>m</a:t>
            </a:r>
            <a:r>
              <a:rPr lang="en-US" altLang="en-US" sz="3200" baseline="-25000"/>
              <a:t>2</a:t>
            </a:r>
            <a:r>
              <a:rPr lang="en-US" altLang="en-US" sz="3200"/>
              <a:t>: w</a:t>
            </a:r>
            <a:r>
              <a:rPr lang="en-US" altLang="en-US" sz="3200" baseline="-25000"/>
              <a:t>2</a:t>
            </a:r>
            <a:r>
              <a:rPr lang="en-US" altLang="en-US" sz="3200"/>
              <a:t> w</a:t>
            </a:r>
            <a:r>
              <a:rPr lang="en-US" altLang="en-US" sz="3200" baseline="-25000"/>
              <a:t>1</a:t>
            </a:r>
          </a:p>
          <a:p>
            <a:pPr eaLnBrk="1" hangingPunct="1">
              <a:buFontTx/>
              <a:buNone/>
            </a:pPr>
            <a:r>
              <a:rPr lang="en-US" altLang="en-US" sz="3200"/>
              <a:t>w</a:t>
            </a:r>
            <a:r>
              <a:rPr lang="en-US" altLang="en-US" sz="3200" baseline="-25000"/>
              <a:t>1</a:t>
            </a:r>
            <a:r>
              <a:rPr lang="en-US" altLang="en-US" sz="3200"/>
              <a:t>: m</a:t>
            </a:r>
            <a:r>
              <a:rPr lang="en-US" altLang="en-US" sz="3200" baseline="-25000"/>
              <a:t>1</a:t>
            </a:r>
            <a:r>
              <a:rPr lang="en-US" altLang="en-US" sz="3200"/>
              <a:t> m</a:t>
            </a:r>
            <a:r>
              <a:rPr lang="en-US" altLang="en-US" sz="3200" baseline="-25000"/>
              <a:t>2</a:t>
            </a:r>
          </a:p>
          <a:p>
            <a:pPr eaLnBrk="1" hangingPunct="1">
              <a:buFontTx/>
              <a:buNone/>
            </a:pPr>
            <a:r>
              <a:rPr lang="en-US" altLang="en-US" sz="3200"/>
              <a:t>w</a:t>
            </a:r>
            <a:r>
              <a:rPr lang="en-US" altLang="en-US" sz="3200" baseline="-25000"/>
              <a:t>2</a:t>
            </a:r>
            <a:r>
              <a:rPr lang="en-US" altLang="en-US" sz="3200"/>
              <a:t>: m</a:t>
            </a:r>
            <a:r>
              <a:rPr lang="en-US" altLang="en-US" sz="3200" baseline="-25000"/>
              <a:t>2</a:t>
            </a:r>
            <a:r>
              <a:rPr lang="en-US" altLang="en-US" sz="3200"/>
              <a:t> m</a:t>
            </a:r>
            <a:r>
              <a:rPr lang="en-US" altLang="en-US" sz="3200" baseline="-25000"/>
              <a:t>1</a:t>
            </a:r>
          </a:p>
        </p:txBody>
      </p:sp>
      <p:sp>
        <p:nvSpPr>
          <p:cNvPr id="11268" name="Oval 7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410200" y="1905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69" name="Oval 8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7162800" y="3657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70" name="Oval 9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410200" y="3657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71" name="Oval 10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7162800" y="1905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72" name="Text Box 11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4876800" y="1676400"/>
            <a:ext cx="685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m</a:t>
            </a:r>
            <a:r>
              <a:rPr lang="en-US" altLang="en-US" sz="2800" baseline="-25000"/>
              <a:t>1</a:t>
            </a:r>
          </a:p>
        </p:txBody>
      </p:sp>
      <p:sp>
        <p:nvSpPr>
          <p:cNvPr id="11273" name="Text Box 12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4800600" y="3429000"/>
            <a:ext cx="685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m</a:t>
            </a:r>
            <a:r>
              <a:rPr lang="en-US" altLang="en-US" sz="2800" baseline="-25000"/>
              <a:t>2</a:t>
            </a:r>
          </a:p>
        </p:txBody>
      </p:sp>
      <p:sp>
        <p:nvSpPr>
          <p:cNvPr id="11274" name="Text Box 13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7391400" y="3429000"/>
            <a:ext cx="685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w</a:t>
            </a:r>
            <a:r>
              <a:rPr lang="en-US" altLang="en-US" sz="2800" baseline="-25000"/>
              <a:t>2</a:t>
            </a:r>
          </a:p>
        </p:txBody>
      </p:sp>
      <p:sp>
        <p:nvSpPr>
          <p:cNvPr id="11275" name="Text Box 14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7315200" y="1676400"/>
            <a:ext cx="685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w</a:t>
            </a:r>
            <a:r>
              <a:rPr lang="en-US" altLang="en-US" sz="2800" baseline="-25000"/>
              <a:t>1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Example  (2 of 3)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sz="half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en-US"/>
              <a:t>m</a:t>
            </a:r>
            <a:r>
              <a:rPr lang="en-US" altLang="en-US" baseline="-25000"/>
              <a:t>1</a:t>
            </a:r>
            <a:r>
              <a:rPr lang="en-US" altLang="en-US"/>
              <a:t>: w</a:t>
            </a:r>
            <a:r>
              <a:rPr lang="en-US" altLang="en-US" baseline="-25000"/>
              <a:t>1</a:t>
            </a:r>
            <a:r>
              <a:rPr lang="en-US" altLang="en-US"/>
              <a:t> w</a:t>
            </a:r>
            <a:r>
              <a:rPr lang="en-US" altLang="en-US" baseline="-25000"/>
              <a:t>2</a:t>
            </a:r>
          </a:p>
          <a:p>
            <a:pPr eaLnBrk="1" hangingPunct="1">
              <a:buFontTx/>
              <a:buNone/>
            </a:pPr>
            <a:r>
              <a:rPr lang="en-US" altLang="en-US"/>
              <a:t>m</a:t>
            </a:r>
            <a:r>
              <a:rPr lang="en-US" altLang="en-US" baseline="-25000"/>
              <a:t>2</a:t>
            </a:r>
            <a:r>
              <a:rPr lang="en-US" altLang="en-US"/>
              <a:t>: w</a:t>
            </a:r>
            <a:r>
              <a:rPr lang="en-US" altLang="en-US" baseline="-25000"/>
              <a:t>1</a:t>
            </a:r>
            <a:r>
              <a:rPr lang="en-US" altLang="en-US"/>
              <a:t> w</a:t>
            </a:r>
            <a:r>
              <a:rPr lang="en-US" altLang="en-US" baseline="-25000"/>
              <a:t>2</a:t>
            </a:r>
          </a:p>
          <a:p>
            <a:pPr eaLnBrk="1" hangingPunct="1">
              <a:buFontTx/>
              <a:buNone/>
            </a:pPr>
            <a:r>
              <a:rPr lang="en-US" altLang="en-US"/>
              <a:t>w</a:t>
            </a:r>
            <a:r>
              <a:rPr lang="en-US" altLang="en-US" baseline="-25000"/>
              <a:t>1</a:t>
            </a:r>
            <a:r>
              <a:rPr lang="en-US" altLang="en-US"/>
              <a:t>: m</a:t>
            </a:r>
            <a:r>
              <a:rPr lang="en-US" altLang="en-US" baseline="-25000"/>
              <a:t>1</a:t>
            </a:r>
            <a:r>
              <a:rPr lang="en-US" altLang="en-US"/>
              <a:t> m</a:t>
            </a:r>
            <a:r>
              <a:rPr lang="en-US" altLang="en-US" baseline="-25000"/>
              <a:t>2</a:t>
            </a:r>
          </a:p>
          <a:p>
            <a:pPr eaLnBrk="1" hangingPunct="1">
              <a:buFontTx/>
              <a:buNone/>
            </a:pPr>
            <a:r>
              <a:rPr lang="en-US" altLang="en-US"/>
              <a:t>w</a:t>
            </a:r>
            <a:r>
              <a:rPr lang="en-US" altLang="en-US" baseline="-25000"/>
              <a:t>2</a:t>
            </a:r>
            <a:r>
              <a:rPr lang="en-US" altLang="en-US"/>
              <a:t>: m</a:t>
            </a:r>
            <a:r>
              <a:rPr lang="en-US" altLang="en-US" baseline="-25000"/>
              <a:t>1</a:t>
            </a:r>
            <a:r>
              <a:rPr lang="en-US" altLang="en-US"/>
              <a:t> m</a:t>
            </a:r>
            <a:r>
              <a:rPr lang="en-US" altLang="en-US" baseline="-25000"/>
              <a:t>2</a:t>
            </a:r>
          </a:p>
        </p:txBody>
      </p:sp>
      <p:sp>
        <p:nvSpPr>
          <p:cNvPr id="12292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410200" y="1905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293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7162800" y="3657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294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410200" y="3657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295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7162800" y="1905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296" name="Text Box 8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4876800" y="1676400"/>
            <a:ext cx="685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m</a:t>
            </a:r>
            <a:r>
              <a:rPr lang="en-US" altLang="en-US" sz="2800" baseline="-25000"/>
              <a:t>1</a:t>
            </a:r>
          </a:p>
        </p:txBody>
      </p:sp>
      <p:sp>
        <p:nvSpPr>
          <p:cNvPr id="12297" name="Text Box 9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4800600" y="3429000"/>
            <a:ext cx="685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m</a:t>
            </a:r>
            <a:r>
              <a:rPr lang="en-US" altLang="en-US" sz="2800" baseline="-25000"/>
              <a:t>2</a:t>
            </a:r>
          </a:p>
        </p:txBody>
      </p:sp>
      <p:sp>
        <p:nvSpPr>
          <p:cNvPr id="12298" name="Text Box 10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7391400" y="3429000"/>
            <a:ext cx="685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w</a:t>
            </a:r>
            <a:r>
              <a:rPr lang="en-US" altLang="en-US" sz="2800" baseline="-25000"/>
              <a:t>2</a:t>
            </a:r>
          </a:p>
        </p:txBody>
      </p:sp>
      <p:sp>
        <p:nvSpPr>
          <p:cNvPr id="12299" name="Text Box 11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7315200" y="1676400"/>
            <a:ext cx="685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w</a:t>
            </a:r>
            <a:r>
              <a:rPr lang="en-US" altLang="en-US" sz="2800" baseline="-25000"/>
              <a:t>1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Example  (3 of 3)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sz="half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en-US" sz="3200"/>
              <a:t>m</a:t>
            </a:r>
            <a:r>
              <a:rPr lang="en-US" altLang="en-US" sz="3200" baseline="-25000"/>
              <a:t>1</a:t>
            </a:r>
            <a:r>
              <a:rPr lang="en-US" altLang="en-US" sz="3200"/>
              <a:t>: w</a:t>
            </a:r>
            <a:r>
              <a:rPr lang="en-US" altLang="en-US" sz="3200" baseline="-25000"/>
              <a:t>1</a:t>
            </a:r>
            <a:r>
              <a:rPr lang="en-US" altLang="en-US" sz="3200"/>
              <a:t> w</a:t>
            </a:r>
            <a:r>
              <a:rPr lang="en-US" altLang="en-US" sz="3200" baseline="-25000"/>
              <a:t>2</a:t>
            </a:r>
          </a:p>
          <a:p>
            <a:pPr eaLnBrk="1" hangingPunct="1">
              <a:buFontTx/>
              <a:buNone/>
            </a:pPr>
            <a:r>
              <a:rPr lang="en-US" altLang="en-US" sz="3200"/>
              <a:t>m</a:t>
            </a:r>
            <a:r>
              <a:rPr lang="en-US" altLang="en-US" sz="3200" baseline="-25000"/>
              <a:t>2</a:t>
            </a:r>
            <a:r>
              <a:rPr lang="en-US" altLang="en-US" sz="3200"/>
              <a:t>: w</a:t>
            </a:r>
            <a:r>
              <a:rPr lang="en-US" altLang="en-US" sz="3200" baseline="-25000"/>
              <a:t>2</a:t>
            </a:r>
            <a:r>
              <a:rPr lang="en-US" altLang="en-US" sz="3200"/>
              <a:t> w</a:t>
            </a:r>
            <a:r>
              <a:rPr lang="en-US" altLang="en-US" sz="3200" baseline="-25000"/>
              <a:t>1</a:t>
            </a:r>
          </a:p>
          <a:p>
            <a:pPr eaLnBrk="1" hangingPunct="1">
              <a:buFontTx/>
              <a:buNone/>
            </a:pPr>
            <a:r>
              <a:rPr lang="en-US" altLang="en-US" sz="3200"/>
              <a:t>w</a:t>
            </a:r>
            <a:r>
              <a:rPr lang="en-US" altLang="en-US" sz="3200" baseline="-25000"/>
              <a:t>1</a:t>
            </a:r>
            <a:r>
              <a:rPr lang="en-US" altLang="en-US" sz="3200"/>
              <a:t>: m</a:t>
            </a:r>
            <a:r>
              <a:rPr lang="en-US" altLang="en-US" sz="3200" baseline="-25000"/>
              <a:t>2</a:t>
            </a:r>
            <a:r>
              <a:rPr lang="en-US" altLang="en-US" sz="3200"/>
              <a:t> m</a:t>
            </a:r>
            <a:r>
              <a:rPr lang="en-US" altLang="en-US" sz="3200" baseline="-25000"/>
              <a:t>1</a:t>
            </a:r>
          </a:p>
          <a:p>
            <a:pPr eaLnBrk="1" hangingPunct="1">
              <a:buFontTx/>
              <a:buNone/>
            </a:pPr>
            <a:r>
              <a:rPr lang="en-US" altLang="en-US" sz="3200"/>
              <a:t>w</a:t>
            </a:r>
            <a:r>
              <a:rPr lang="en-US" altLang="en-US" sz="3200" baseline="-25000"/>
              <a:t>2</a:t>
            </a:r>
            <a:r>
              <a:rPr lang="en-US" altLang="en-US" sz="3200"/>
              <a:t>: m</a:t>
            </a:r>
            <a:r>
              <a:rPr lang="en-US" altLang="en-US" sz="3200" baseline="-25000"/>
              <a:t>1</a:t>
            </a:r>
            <a:r>
              <a:rPr lang="en-US" altLang="en-US" sz="3200"/>
              <a:t> m</a:t>
            </a:r>
            <a:r>
              <a:rPr lang="en-US" altLang="en-US" sz="3200" baseline="-25000"/>
              <a:t>2</a:t>
            </a:r>
          </a:p>
        </p:txBody>
      </p:sp>
      <p:sp>
        <p:nvSpPr>
          <p:cNvPr id="13316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410200" y="1905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17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7162800" y="3657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18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410200" y="3657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19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7162800" y="1905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20" name="Text Box 8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4876800" y="1676400"/>
            <a:ext cx="685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m</a:t>
            </a:r>
            <a:r>
              <a:rPr lang="en-US" altLang="en-US" sz="2800" baseline="-25000"/>
              <a:t>1</a:t>
            </a:r>
          </a:p>
        </p:txBody>
      </p:sp>
      <p:sp>
        <p:nvSpPr>
          <p:cNvPr id="13321" name="Text Box 9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4800600" y="3429000"/>
            <a:ext cx="685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m</a:t>
            </a:r>
            <a:r>
              <a:rPr lang="en-US" altLang="en-US" sz="2800" baseline="-25000"/>
              <a:t>2</a:t>
            </a:r>
          </a:p>
        </p:txBody>
      </p:sp>
      <p:sp>
        <p:nvSpPr>
          <p:cNvPr id="13322" name="Text Box 10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7391400" y="3429000"/>
            <a:ext cx="685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w</a:t>
            </a:r>
            <a:r>
              <a:rPr lang="en-US" altLang="en-US" sz="2800" baseline="-25000"/>
              <a:t>2</a:t>
            </a:r>
          </a:p>
        </p:txBody>
      </p:sp>
      <p:sp>
        <p:nvSpPr>
          <p:cNvPr id="13323" name="Text Box 11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7315200" y="1676400"/>
            <a:ext cx="685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w</a:t>
            </a:r>
            <a:r>
              <a:rPr lang="en-US" altLang="en-US" sz="2800" baseline="-25000"/>
              <a:t>1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4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/>
              <a:t>Formal Problem</a:t>
            </a:r>
          </a:p>
        </p:txBody>
      </p:sp>
      <p:sp>
        <p:nvSpPr>
          <p:cNvPr id="14339" name="Content Placeholder 5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2895600"/>
          </a:xfrm>
        </p:spPr>
        <p:txBody>
          <a:bodyPr/>
          <a:lstStyle/>
          <a:p>
            <a:r>
              <a:rPr lang="en-US" altLang="en-US"/>
              <a:t>Input</a:t>
            </a:r>
          </a:p>
          <a:p>
            <a:pPr lvl="1"/>
            <a:r>
              <a:rPr lang="en-US" altLang="en-US"/>
              <a:t>Preference lists for m</a:t>
            </a:r>
            <a:r>
              <a:rPr lang="en-US" altLang="en-US" baseline="-25000"/>
              <a:t>1</a:t>
            </a:r>
            <a:r>
              <a:rPr lang="en-US" altLang="en-US"/>
              <a:t>, m</a:t>
            </a:r>
            <a:r>
              <a:rPr lang="en-US" altLang="en-US" baseline="-25000"/>
              <a:t>2</a:t>
            </a:r>
            <a:r>
              <a:rPr lang="en-US" altLang="en-US"/>
              <a:t>, …, m</a:t>
            </a:r>
            <a:r>
              <a:rPr lang="en-US" altLang="en-US" baseline="-25000"/>
              <a:t>n</a:t>
            </a:r>
          </a:p>
          <a:p>
            <a:pPr lvl="1"/>
            <a:r>
              <a:rPr lang="en-US" altLang="en-US"/>
              <a:t>Preference lists for w</a:t>
            </a:r>
            <a:r>
              <a:rPr lang="en-US" altLang="en-US" baseline="-25000"/>
              <a:t>1</a:t>
            </a:r>
            <a:r>
              <a:rPr lang="en-US" altLang="en-US"/>
              <a:t>, w</a:t>
            </a:r>
            <a:r>
              <a:rPr lang="en-US" altLang="en-US" baseline="-25000"/>
              <a:t>2</a:t>
            </a:r>
            <a:r>
              <a:rPr lang="en-US" altLang="en-US"/>
              <a:t>, …, w</a:t>
            </a:r>
            <a:r>
              <a:rPr lang="en-US" altLang="en-US" baseline="-25000"/>
              <a:t>n</a:t>
            </a:r>
          </a:p>
          <a:p>
            <a:r>
              <a:rPr lang="en-US" altLang="en-US"/>
              <a:t>Output</a:t>
            </a:r>
          </a:p>
          <a:p>
            <a:pPr lvl="1"/>
            <a:r>
              <a:rPr lang="en-US" altLang="en-US"/>
              <a:t>Perfect matching M satisfying stability property:</a:t>
            </a:r>
          </a:p>
        </p:txBody>
      </p:sp>
      <p:sp>
        <p:nvSpPr>
          <p:cNvPr id="7" name="TextBox 6"/>
          <p:cNvSpPr txBox="1"/>
          <p:nvPr>
            <p:custDataLst>
              <p:tags r:id="rId3"/>
            </p:custDataLst>
          </p:nvPr>
        </p:nvSpPr>
        <p:spPr>
          <a:xfrm>
            <a:off x="838200" y="4800600"/>
            <a:ext cx="7162800" cy="1108075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28575">
            <a:solidFill>
              <a:schemeClr val="bg2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2400" dirty="0"/>
              <a:t>If (m’, w’) </a:t>
            </a:r>
            <a:r>
              <a:rPr lang="en-US" sz="2400" dirty="0">
                <a:latin typeface="Symbol"/>
                <a:sym typeface="Symbol"/>
              </a:rPr>
              <a:t></a:t>
            </a:r>
            <a:r>
              <a:rPr lang="en-US" sz="2400" dirty="0"/>
              <a:t> M and (m’’, w’’) </a:t>
            </a:r>
            <a:r>
              <a:rPr lang="en-US" sz="2400" dirty="0">
                <a:latin typeface="Symbol"/>
                <a:sym typeface="Symbol"/>
              </a:rPr>
              <a:t></a:t>
            </a:r>
            <a:r>
              <a:rPr lang="en-US" sz="2400" dirty="0"/>
              <a:t> M then</a:t>
            </a:r>
          </a:p>
          <a:p>
            <a:pPr>
              <a:defRPr/>
            </a:pPr>
            <a:r>
              <a:rPr lang="en-US" sz="2400" dirty="0"/>
              <a:t>	(m’ prefers w’ to w’’) or (w’’ prefers m’’ to m’)</a:t>
            </a:r>
          </a:p>
          <a:p>
            <a:pPr>
              <a:defRPr/>
            </a:pPr>
            <a:r>
              <a:rPr lang="en-US" dirty="0"/>
              <a:t>	</a:t>
            </a:r>
          </a:p>
        </p:txBody>
      </p:sp>
      <p:sp>
        <p:nvSpPr>
          <p:cNvPr id="14341" name="TextBox 8" hidden="1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191000" y="4267200"/>
            <a:ext cx="4089400" cy="369888"/>
          </a:xfrm>
          <a:prstGeom prst="rect">
            <a:avLst/>
          </a:prstGeom>
          <a:solidFill>
            <a:srgbClr val="FFFF00"/>
          </a:solidFill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latin typeface="Symbol" pitchFamily="18" charset="2"/>
                <a:sym typeface="Symbol" pitchFamily="18" charset="2"/>
              </a:rPr>
              <a:t></a:t>
            </a:r>
            <a:r>
              <a:rPr lang="en-US" altLang="en-US"/>
              <a:t> m’, w’’, (m’, w’’) is NOT an instability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Idea for an Algorithm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dirty="0"/>
              <a:t>m proposes to w</a:t>
            </a:r>
          </a:p>
          <a:p>
            <a:pPr lvl="1" eaLnBrk="1" hangingPunct="1">
              <a:buFontTx/>
              <a:buNone/>
              <a:defRPr/>
            </a:pPr>
            <a:r>
              <a:rPr lang="en-US" dirty="0"/>
              <a:t>If w is unmatched, w accepts</a:t>
            </a:r>
          </a:p>
          <a:p>
            <a:pPr lvl="1" eaLnBrk="1" hangingPunct="1">
              <a:buFontTx/>
              <a:buNone/>
              <a:defRPr/>
            </a:pPr>
            <a:r>
              <a:rPr lang="en-US" dirty="0"/>
              <a:t>If w is matched to m</a:t>
            </a:r>
            <a:r>
              <a:rPr lang="en-US" baseline="-25000" dirty="0"/>
              <a:t>2</a:t>
            </a:r>
          </a:p>
          <a:p>
            <a:pPr lvl="2" eaLnBrk="1" hangingPunct="1">
              <a:buFontTx/>
              <a:buNone/>
              <a:defRPr/>
            </a:pPr>
            <a:r>
              <a:rPr lang="en-US" dirty="0"/>
              <a:t>If w prefers m to m</a:t>
            </a:r>
            <a:r>
              <a:rPr lang="en-US" baseline="-25000" dirty="0"/>
              <a:t>2</a:t>
            </a:r>
            <a:r>
              <a:rPr lang="en-US" dirty="0"/>
              <a:t>	w accepts m, dumping m</a:t>
            </a:r>
            <a:r>
              <a:rPr lang="en-US" baseline="-25000" dirty="0"/>
              <a:t>2</a:t>
            </a:r>
          </a:p>
          <a:p>
            <a:pPr lvl="2" eaLnBrk="1" hangingPunct="1">
              <a:buFontTx/>
              <a:buNone/>
              <a:defRPr/>
            </a:pPr>
            <a:r>
              <a:rPr lang="en-US" dirty="0"/>
              <a:t>If w prefers m</a:t>
            </a:r>
            <a:r>
              <a:rPr lang="en-US" baseline="-25000" dirty="0"/>
              <a:t>2</a:t>
            </a:r>
            <a:r>
              <a:rPr lang="en-US" dirty="0"/>
              <a:t> to m, w rejects m</a:t>
            </a:r>
          </a:p>
          <a:p>
            <a:pPr indent="0" eaLnBrk="1" hangingPunct="1">
              <a:buFontTx/>
              <a:buNone/>
              <a:defRPr/>
            </a:pPr>
            <a:endParaRPr lang="en-US" dirty="0"/>
          </a:p>
          <a:p>
            <a:pPr marL="0" indent="0" eaLnBrk="1" hangingPunct="1">
              <a:buFontTx/>
              <a:buNone/>
              <a:defRPr/>
            </a:pPr>
            <a:r>
              <a:rPr lang="en-US" dirty="0"/>
              <a:t>Unmatched m proposes to the highest w on its preference list </a:t>
            </a:r>
            <a:r>
              <a:rPr lang="en-US" dirty="0">
                <a:solidFill>
                  <a:srgbClr val="FF0000"/>
                </a:solidFill>
              </a:rPr>
              <a:t>that it has not already proposed to</a:t>
            </a:r>
          </a:p>
          <a:p>
            <a:pPr lvl="2" eaLnBrk="1" hangingPunct="1">
              <a:buFontTx/>
              <a:buNone/>
              <a:defRPr/>
            </a:pPr>
            <a:endParaRPr lang="en-US" baseline="-25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/>
              <a:t>Algorithm</a:t>
            </a:r>
          </a:p>
        </p:txBody>
      </p:sp>
      <p:sp>
        <p:nvSpPr>
          <p:cNvPr id="16387" name="Text Box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762000" y="1676400"/>
            <a:ext cx="7696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/>
          </a:p>
        </p:txBody>
      </p:sp>
      <p:sp>
        <p:nvSpPr>
          <p:cNvPr id="16388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914400" y="1676400"/>
            <a:ext cx="7537450" cy="337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400"/>
              <a:t>Initially all m in M and w in W are free</a:t>
            </a:r>
          </a:p>
          <a:p>
            <a:pPr eaLnBrk="1" hangingPunct="1"/>
            <a:r>
              <a:rPr lang="en-US" altLang="en-US" sz="2400"/>
              <a:t>While there is a free m</a:t>
            </a:r>
          </a:p>
          <a:p>
            <a:pPr eaLnBrk="1" hangingPunct="1"/>
            <a:r>
              <a:rPr lang="en-US" altLang="en-US" sz="2400"/>
              <a:t>	w highest on m’s list that m has not proposed to</a:t>
            </a:r>
          </a:p>
          <a:p>
            <a:pPr eaLnBrk="1" hangingPunct="1"/>
            <a:r>
              <a:rPr lang="en-US" altLang="en-US" sz="2400"/>
              <a:t>	if w is free, then match (m, w)</a:t>
            </a:r>
          </a:p>
          <a:p>
            <a:pPr eaLnBrk="1" hangingPunct="1"/>
            <a:r>
              <a:rPr lang="en-US" altLang="en-US" sz="2400"/>
              <a:t>	else </a:t>
            </a:r>
          </a:p>
          <a:p>
            <a:pPr eaLnBrk="1" hangingPunct="1"/>
            <a:r>
              <a:rPr lang="en-US" altLang="en-US" sz="2400"/>
              <a:t>                     suppose (m</a:t>
            </a:r>
            <a:r>
              <a:rPr lang="en-US" altLang="en-US" sz="2400" baseline="-25000"/>
              <a:t>2</a:t>
            </a:r>
            <a:r>
              <a:rPr lang="en-US" altLang="en-US" sz="2400"/>
              <a:t>, w) is matched</a:t>
            </a:r>
          </a:p>
          <a:p>
            <a:pPr eaLnBrk="1" hangingPunct="1"/>
            <a:r>
              <a:rPr lang="en-US" altLang="en-US" sz="2400"/>
              <a:t>		if w prefers m to m</a:t>
            </a:r>
            <a:r>
              <a:rPr lang="en-US" altLang="en-US" sz="2400" baseline="-25000"/>
              <a:t>2</a:t>
            </a:r>
          </a:p>
          <a:p>
            <a:pPr eaLnBrk="1" hangingPunct="1"/>
            <a:r>
              <a:rPr lang="en-US" altLang="en-US" sz="2400"/>
              <a:t>			unmatch (m</a:t>
            </a:r>
            <a:r>
              <a:rPr lang="en-US" altLang="en-US" sz="2400" baseline="-25000"/>
              <a:t>2</a:t>
            </a:r>
            <a:r>
              <a:rPr lang="en-US" altLang="en-US" sz="2400"/>
              <a:t>, w)</a:t>
            </a:r>
          </a:p>
          <a:p>
            <a:pPr eaLnBrk="1" hangingPunct="1"/>
            <a:r>
              <a:rPr lang="en-US" altLang="en-US" sz="2400"/>
              <a:t>			match (m, w)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Example</a:t>
            </a:r>
          </a:p>
        </p:txBody>
      </p:sp>
      <p:sp>
        <p:nvSpPr>
          <p:cNvPr id="17411" name="Text Box 4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914400" y="1744663"/>
            <a:ext cx="2743200" cy="4291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/>
              <a:t>m</a:t>
            </a:r>
            <a:r>
              <a:rPr lang="en-US" altLang="en-US" sz="2400" baseline="-25000"/>
              <a:t>1</a:t>
            </a:r>
            <a:r>
              <a:rPr lang="en-US" altLang="en-US" sz="2400"/>
              <a:t>: w</a:t>
            </a:r>
            <a:r>
              <a:rPr lang="en-US" altLang="en-US" sz="2400" baseline="-25000"/>
              <a:t>1</a:t>
            </a:r>
            <a:r>
              <a:rPr lang="en-US" altLang="en-US" sz="2400"/>
              <a:t> w</a:t>
            </a:r>
            <a:r>
              <a:rPr lang="en-US" altLang="en-US" sz="2400" baseline="-25000"/>
              <a:t>2</a:t>
            </a:r>
            <a:r>
              <a:rPr lang="en-US" altLang="en-US" sz="2400"/>
              <a:t> w</a:t>
            </a:r>
            <a:r>
              <a:rPr lang="en-US" altLang="en-US" sz="2400" baseline="-25000"/>
              <a:t>3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/>
              <a:t>m</a:t>
            </a:r>
            <a:r>
              <a:rPr lang="en-US" altLang="en-US" sz="2400" baseline="-25000"/>
              <a:t>2</a:t>
            </a:r>
            <a:r>
              <a:rPr lang="en-US" altLang="en-US" sz="2400"/>
              <a:t>: w</a:t>
            </a:r>
            <a:r>
              <a:rPr lang="en-US" altLang="en-US" sz="2400" baseline="-25000"/>
              <a:t>1</a:t>
            </a:r>
            <a:r>
              <a:rPr lang="en-US" altLang="en-US" sz="2400"/>
              <a:t> w</a:t>
            </a:r>
            <a:r>
              <a:rPr lang="en-US" altLang="en-US" sz="2400" baseline="-25000"/>
              <a:t>3</a:t>
            </a:r>
            <a:r>
              <a:rPr lang="en-US" altLang="en-US" sz="2400"/>
              <a:t> w</a:t>
            </a:r>
            <a:r>
              <a:rPr lang="en-US" altLang="en-US" sz="2400" baseline="-25000"/>
              <a:t>2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/>
              <a:t>m</a:t>
            </a:r>
            <a:r>
              <a:rPr lang="en-US" altLang="en-US" sz="2400" baseline="-25000"/>
              <a:t>3</a:t>
            </a:r>
            <a:r>
              <a:rPr lang="en-US" altLang="en-US" sz="2400"/>
              <a:t>: w</a:t>
            </a:r>
            <a:r>
              <a:rPr lang="en-US" altLang="en-US" sz="2400" baseline="-25000"/>
              <a:t>1</a:t>
            </a:r>
            <a:r>
              <a:rPr lang="en-US" altLang="en-US" sz="2400"/>
              <a:t> w</a:t>
            </a:r>
            <a:r>
              <a:rPr lang="en-US" altLang="en-US" sz="2400" baseline="-25000"/>
              <a:t>2</a:t>
            </a:r>
            <a:r>
              <a:rPr lang="en-US" altLang="en-US" sz="2400"/>
              <a:t> w</a:t>
            </a:r>
            <a:r>
              <a:rPr lang="en-US" altLang="en-US" sz="2400" baseline="-25000"/>
              <a:t>3</a:t>
            </a:r>
          </a:p>
          <a:p>
            <a:pPr eaLnBrk="1" hangingPunct="1">
              <a:spcBef>
                <a:spcPct val="50000"/>
              </a:spcBef>
            </a:pPr>
            <a:endParaRPr lang="en-US" altLang="en-US" sz="2400"/>
          </a:p>
          <a:p>
            <a:pPr eaLnBrk="1" hangingPunct="1">
              <a:spcBef>
                <a:spcPct val="50000"/>
              </a:spcBef>
            </a:pPr>
            <a:r>
              <a:rPr lang="en-US" altLang="en-US" sz="2400"/>
              <a:t>w</a:t>
            </a:r>
            <a:r>
              <a:rPr lang="en-US" altLang="en-US" sz="2400" baseline="-25000"/>
              <a:t>1</a:t>
            </a:r>
            <a:r>
              <a:rPr lang="en-US" altLang="en-US" sz="2400"/>
              <a:t>: m</a:t>
            </a:r>
            <a:r>
              <a:rPr lang="en-US" altLang="en-US" sz="2400" baseline="-25000"/>
              <a:t>2</a:t>
            </a:r>
            <a:r>
              <a:rPr lang="en-US" altLang="en-US" sz="2400"/>
              <a:t> m</a:t>
            </a:r>
            <a:r>
              <a:rPr lang="en-US" altLang="en-US" sz="2400" baseline="-25000"/>
              <a:t>3</a:t>
            </a:r>
            <a:r>
              <a:rPr lang="en-US" altLang="en-US" sz="2400"/>
              <a:t> m</a:t>
            </a:r>
            <a:r>
              <a:rPr lang="en-US" altLang="en-US" sz="2400" baseline="-25000"/>
              <a:t>1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/>
              <a:t>w</a:t>
            </a:r>
            <a:r>
              <a:rPr lang="en-US" altLang="en-US" sz="2400" baseline="-25000"/>
              <a:t>2</a:t>
            </a:r>
            <a:r>
              <a:rPr lang="en-US" altLang="en-US" sz="2400"/>
              <a:t>: m</a:t>
            </a:r>
            <a:r>
              <a:rPr lang="en-US" altLang="en-US" sz="2400" baseline="-25000"/>
              <a:t>3</a:t>
            </a:r>
            <a:r>
              <a:rPr lang="en-US" altLang="en-US" sz="2400"/>
              <a:t> m</a:t>
            </a:r>
            <a:r>
              <a:rPr lang="en-US" altLang="en-US" sz="2400" baseline="-25000"/>
              <a:t>1</a:t>
            </a:r>
            <a:r>
              <a:rPr lang="en-US" altLang="en-US" sz="2400"/>
              <a:t> m</a:t>
            </a:r>
            <a:r>
              <a:rPr lang="en-US" altLang="en-US" sz="2400" baseline="-25000"/>
              <a:t>2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/>
              <a:t>w</a:t>
            </a:r>
            <a:r>
              <a:rPr lang="en-US" altLang="en-US" sz="2400" baseline="-25000"/>
              <a:t>3</a:t>
            </a:r>
            <a:r>
              <a:rPr lang="en-US" altLang="en-US" sz="2400"/>
              <a:t>: m</a:t>
            </a:r>
            <a:r>
              <a:rPr lang="en-US" altLang="en-US" sz="2400" baseline="-25000"/>
              <a:t>3</a:t>
            </a:r>
            <a:r>
              <a:rPr lang="en-US" altLang="en-US" sz="2400"/>
              <a:t> m</a:t>
            </a:r>
            <a:r>
              <a:rPr lang="en-US" altLang="en-US" sz="2400" baseline="-25000"/>
              <a:t>1</a:t>
            </a:r>
            <a:r>
              <a:rPr lang="en-US" altLang="en-US" sz="2400"/>
              <a:t> m</a:t>
            </a:r>
            <a:r>
              <a:rPr lang="en-US" altLang="en-US" sz="2400" baseline="-25000"/>
              <a:t>2</a:t>
            </a:r>
          </a:p>
          <a:p>
            <a:pPr eaLnBrk="1" hangingPunct="1">
              <a:spcBef>
                <a:spcPct val="50000"/>
              </a:spcBef>
            </a:pPr>
            <a:endParaRPr lang="en-US" altLang="en-US" sz="2400"/>
          </a:p>
        </p:txBody>
      </p:sp>
      <p:sp>
        <p:nvSpPr>
          <p:cNvPr id="17412" name="Oval 5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410200" y="1905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13" name="Oval 6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7162800" y="3657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14" name="Oval 7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410200" y="3657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15" name="Oval 8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7162800" y="1905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16" name="Text Box 9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4876800" y="1676400"/>
            <a:ext cx="685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m</a:t>
            </a:r>
            <a:r>
              <a:rPr lang="en-US" altLang="en-US" sz="2800" baseline="-25000"/>
              <a:t>1</a:t>
            </a:r>
          </a:p>
        </p:txBody>
      </p:sp>
      <p:sp>
        <p:nvSpPr>
          <p:cNvPr id="17417" name="Text Box 10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4800600" y="3429000"/>
            <a:ext cx="685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m</a:t>
            </a:r>
            <a:r>
              <a:rPr lang="en-US" altLang="en-US" sz="2800" baseline="-25000"/>
              <a:t>2</a:t>
            </a:r>
          </a:p>
        </p:txBody>
      </p:sp>
      <p:sp>
        <p:nvSpPr>
          <p:cNvPr id="17418" name="Text Box 11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7391400" y="3429000"/>
            <a:ext cx="685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w</a:t>
            </a:r>
            <a:r>
              <a:rPr lang="en-US" altLang="en-US" sz="2800" baseline="-25000"/>
              <a:t>2</a:t>
            </a:r>
          </a:p>
        </p:txBody>
      </p:sp>
      <p:sp>
        <p:nvSpPr>
          <p:cNvPr id="17419" name="Text Box 12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7315200" y="1676400"/>
            <a:ext cx="685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w</a:t>
            </a:r>
            <a:r>
              <a:rPr lang="en-US" altLang="en-US" sz="2800" baseline="-25000"/>
              <a:t>1</a:t>
            </a:r>
          </a:p>
        </p:txBody>
      </p:sp>
      <p:sp>
        <p:nvSpPr>
          <p:cNvPr id="17420" name="Oval 13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7162800" y="5410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21" name="Oval 14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5410200" y="5410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22" name="Text Box 15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4800600" y="5181600"/>
            <a:ext cx="685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m</a:t>
            </a:r>
            <a:r>
              <a:rPr lang="en-US" altLang="en-US" sz="2800" baseline="-25000"/>
              <a:t>3</a:t>
            </a:r>
          </a:p>
        </p:txBody>
      </p:sp>
      <p:sp>
        <p:nvSpPr>
          <p:cNvPr id="17423" name="Text Box 16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7391400" y="5181600"/>
            <a:ext cx="685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w</a:t>
            </a:r>
            <a:r>
              <a:rPr lang="en-US" altLang="en-US" sz="2800" baseline="-25000"/>
              <a:t>3</a:t>
            </a:r>
          </a:p>
        </p:txBody>
      </p:sp>
      <p:sp>
        <p:nvSpPr>
          <p:cNvPr id="17424" name="TextBox 16" hidden="1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228600" y="6248400"/>
            <a:ext cx="4213225" cy="461963"/>
          </a:xfrm>
          <a:prstGeom prst="rect">
            <a:avLst/>
          </a:prstGeom>
          <a:solidFill>
            <a:srgbClr val="FFFF00"/>
          </a:solidFill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400"/>
              <a:t>Order: m</a:t>
            </a:r>
            <a:r>
              <a:rPr lang="en-US" altLang="en-US" sz="2400" baseline="-25000"/>
              <a:t>1</a:t>
            </a:r>
            <a:r>
              <a:rPr lang="en-US" altLang="en-US" sz="2400"/>
              <a:t>, m</a:t>
            </a:r>
            <a:r>
              <a:rPr lang="en-US" altLang="en-US" sz="2400" baseline="-25000"/>
              <a:t>2</a:t>
            </a:r>
            <a:r>
              <a:rPr lang="en-US" altLang="en-US" sz="2400"/>
              <a:t>, m</a:t>
            </a:r>
            <a:r>
              <a:rPr lang="en-US" altLang="en-US" sz="2400" baseline="-25000"/>
              <a:t>3</a:t>
            </a:r>
            <a:r>
              <a:rPr lang="en-US" altLang="en-US" sz="2400"/>
              <a:t>, m</a:t>
            </a:r>
            <a:r>
              <a:rPr lang="en-US" altLang="en-US" sz="2400" baseline="-25000"/>
              <a:t>1</a:t>
            </a:r>
            <a:r>
              <a:rPr lang="en-US" altLang="en-US" sz="2400"/>
              <a:t>, m</a:t>
            </a:r>
            <a:r>
              <a:rPr lang="en-US" altLang="en-US" sz="2400" baseline="-25000"/>
              <a:t>3</a:t>
            </a:r>
            <a:r>
              <a:rPr lang="en-US" altLang="en-US" sz="2400"/>
              <a:t>, m</a:t>
            </a:r>
            <a:r>
              <a:rPr lang="en-US" altLang="en-US" sz="2400" baseline="-25000"/>
              <a:t>1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Does this work?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Does it terminate?</a:t>
            </a:r>
          </a:p>
          <a:p>
            <a:pPr eaLnBrk="1" hangingPunct="1"/>
            <a:r>
              <a:rPr lang="en-US" altLang="en-US"/>
              <a:t>Is the result a stable matching?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Begin by identifying invariants and measures of progress</a:t>
            </a:r>
          </a:p>
          <a:p>
            <a:pPr lvl="1" eaLnBrk="1" hangingPunct="1"/>
            <a:r>
              <a:rPr lang="en-US" altLang="en-US"/>
              <a:t>m’s proposals get worse (have higher m-rank)</a:t>
            </a:r>
          </a:p>
          <a:p>
            <a:pPr lvl="1" eaLnBrk="1" hangingPunct="1"/>
            <a:r>
              <a:rPr lang="en-US" altLang="en-US"/>
              <a:t>Once w is matched, w stays matched</a:t>
            </a:r>
          </a:p>
          <a:p>
            <a:pPr lvl="1" eaLnBrk="1" hangingPunct="1"/>
            <a:r>
              <a:rPr lang="en-US" altLang="en-US"/>
              <a:t>w’s partners get better (have lower w-rank)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Claim: If an m reaches the end of its list, then all the w’s are matched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91499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Claim: The algorithm stops in at most n</a:t>
            </a:r>
            <a:r>
              <a:rPr lang="en-US" altLang="en-US" sz="4000" baseline="30000"/>
              <a:t>2</a:t>
            </a:r>
            <a:r>
              <a:rPr lang="en-US" altLang="en-US" sz="4000"/>
              <a:t> steps</a:t>
            </a:r>
          </a:p>
        </p:txBody>
      </p:sp>
      <p:sp>
        <p:nvSpPr>
          <p:cNvPr id="19459" name="Text Box 4" hidden="1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52400" y="6324600"/>
            <a:ext cx="4191000" cy="395288"/>
          </a:xfrm>
          <a:prstGeom prst="rect">
            <a:avLst/>
          </a:prstGeom>
          <a:solidFill>
            <a:srgbClr val="FFFF00"/>
          </a:solidFill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Each m asks each w at most once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CSE 417 Course Introduction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defRPr/>
            </a:pPr>
            <a:r>
              <a:rPr lang="en-US" sz="2800" dirty="0"/>
              <a:t>CSE 417,  Algorithms and Computational Complexity</a:t>
            </a:r>
          </a:p>
          <a:p>
            <a:pPr lvl="1" eaLnBrk="1" hangingPunct="1">
              <a:defRPr/>
            </a:pPr>
            <a:r>
              <a:rPr lang="en-US" sz="2400" dirty="0" smtClean="0"/>
              <a:t>MWF 10:30-11:20 AM</a:t>
            </a:r>
            <a:endParaRPr lang="en-US" sz="2400" dirty="0"/>
          </a:p>
          <a:p>
            <a:pPr lvl="1" eaLnBrk="1" hangingPunct="1">
              <a:defRPr/>
            </a:pPr>
            <a:r>
              <a:rPr lang="en-US" sz="2400" dirty="0" smtClean="0"/>
              <a:t>CSE2 G10</a:t>
            </a:r>
            <a:endParaRPr lang="en-US" sz="2400" dirty="0"/>
          </a:p>
          <a:p>
            <a:pPr eaLnBrk="1" hangingPunct="1">
              <a:defRPr/>
            </a:pPr>
            <a:r>
              <a:rPr lang="en-US" dirty="0"/>
              <a:t>Instructor</a:t>
            </a:r>
          </a:p>
          <a:p>
            <a:pPr lvl="1" eaLnBrk="1" hangingPunct="1">
              <a:defRPr/>
            </a:pPr>
            <a:r>
              <a:rPr lang="en-US" sz="2400" dirty="0"/>
              <a:t>Richard Anderson, </a:t>
            </a:r>
            <a:r>
              <a:rPr lang="en-US" sz="2400" dirty="0">
                <a:hlinkClick r:id="rId5"/>
              </a:rPr>
              <a:t>anderson@cs.washington.edu</a:t>
            </a:r>
            <a:endParaRPr lang="en-US" sz="2400" dirty="0"/>
          </a:p>
          <a:p>
            <a:pPr lvl="1" eaLnBrk="1" hangingPunct="1">
              <a:defRPr/>
            </a:pPr>
            <a:r>
              <a:rPr lang="en-US" sz="2400" dirty="0"/>
              <a:t>Office hours: </a:t>
            </a:r>
          </a:p>
          <a:p>
            <a:pPr lvl="2" eaLnBrk="1" hangingPunct="1">
              <a:defRPr/>
            </a:pPr>
            <a:r>
              <a:rPr lang="en-US" sz="2000" dirty="0" smtClean="0"/>
              <a:t>Office </a:t>
            </a:r>
            <a:r>
              <a:rPr lang="en-US" sz="2000" dirty="0"/>
              <a:t>hours: </a:t>
            </a:r>
            <a:r>
              <a:rPr lang="en-US" sz="2000" dirty="0" smtClean="0"/>
              <a:t>TBD</a:t>
            </a:r>
            <a:endParaRPr lang="en-US" sz="2000" dirty="0"/>
          </a:p>
          <a:p>
            <a:pPr eaLnBrk="1" hangingPunct="1">
              <a:defRPr/>
            </a:pPr>
            <a:r>
              <a:rPr lang="en-US" sz="2800" dirty="0"/>
              <a:t>Teaching Assistants </a:t>
            </a:r>
          </a:p>
          <a:p>
            <a:pPr lvl="1" eaLnBrk="1" hangingPunct="1">
              <a:defRPr/>
            </a:pPr>
            <a:r>
              <a:rPr lang="en-US" sz="2400" dirty="0" err="1"/>
              <a:t>Nickolay</a:t>
            </a:r>
            <a:r>
              <a:rPr lang="en-US" sz="2400" dirty="0"/>
              <a:t> </a:t>
            </a:r>
            <a:r>
              <a:rPr lang="en-US" sz="2400" dirty="0" err="1" smtClean="0"/>
              <a:t>Perezhogin</a:t>
            </a:r>
            <a:r>
              <a:rPr lang="en-US" sz="2400" dirty="0" smtClean="0"/>
              <a:t>, </a:t>
            </a:r>
            <a:r>
              <a:rPr lang="en-US" sz="2400" dirty="0" err="1" smtClean="0"/>
              <a:t>Artin</a:t>
            </a:r>
            <a:r>
              <a:rPr lang="en-US" sz="2400" dirty="0" smtClean="0"/>
              <a:t> </a:t>
            </a:r>
            <a:r>
              <a:rPr lang="en-US" sz="2400" dirty="0" err="1" smtClean="0"/>
              <a:t>Tajdini</a:t>
            </a:r>
            <a:r>
              <a:rPr lang="en-US" sz="2400" dirty="0" smtClean="0"/>
              <a:t>, Tom </a:t>
            </a:r>
            <a:r>
              <a:rPr lang="en-US" sz="2400" dirty="0" err="1"/>
              <a:t>Zhaoyang</a:t>
            </a:r>
            <a:r>
              <a:rPr lang="en-US" sz="2400" dirty="0"/>
              <a:t> </a:t>
            </a:r>
            <a:r>
              <a:rPr lang="en-US" sz="2400" dirty="0" smtClean="0"/>
              <a:t>Tian, Michael Wen, Albert Weng, Yilin </a:t>
            </a:r>
            <a:r>
              <a:rPr lang="en-US" sz="2400" dirty="0"/>
              <a:t>Zhang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When the algorithms halts, every w is matched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dirty="0"/>
              <a:t>Why?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dirty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dirty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dirty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dirty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dirty="0"/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r>
              <a:rPr lang="en-US" dirty="0"/>
              <a:t>Hence, the algorithm finds a perfect matching</a:t>
            </a:r>
          </a:p>
        </p:txBody>
      </p:sp>
      <p:sp>
        <p:nvSpPr>
          <p:cNvPr id="20484" name="TextBox 3" hidden="1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0" y="5657850"/>
            <a:ext cx="5635625" cy="1200150"/>
          </a:xfrm>
          <a:prstGeom prst="rect">
            <a:avLst/>
          </a:prstGeom>
          <a:solidFill>
            <a:srgbClr val="FFFF00"/>
          </a:solidFill>
          <a:ln w="19050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Invariant: partial matching</a:t>
            </a:r>
          </a:p>
          <a:p>
            <a:pPr eaLnBrk="1" hangingPunct="1"/>
            <a:r>
              <a:rPr lang="en-US" altLang="en-US"/>
              <a:t>What happens when some m reaches its last choice?</a:t>
            </a:r>
          </a:p>
          <a:p>
            <a:pPr eaLnBrk="1" hangingPunct="1"/>
            <a:r>
              <a:rPr lang="en-US" altLang="en-US"/>
              <a:t>	exactly n-1 w’s much be matched</a:t>
            </a:r>
          </a:p>
          <a:p>
            <a:pPr eaLnBrk="1" hangingPunct="1"/>
            <a:r>
              <a:rPr lang="en-US" altLang="en-US"/>
              <a:t>	last choice must be available 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The resulting matching is stable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229600" cy="4495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/>
              <a:t>Suppose</a:t>
            </a:r>
          </a:p>
          <a:p>
            <a:pPr eaLnBrk="1" hangingPunct="1">
              <a:buFontTx/>
              <a:buNone/>
            </a:pPr>
            <a:r>
              <a:rPr lang="en-US" altLang="en-US"/>
              <a:t>	 </a:t>
            </a:r>
            <a:r>
              <a:rPr lang="en-US" altLang="en-US" sz="2800"/>
              <a:t>(m</a:t>
            </a:r>
            <a:r>
              <a:rPr lang="en-US" altLang="en-US" sz="2800" baseline="-25000"/>
              <a:t>1</a:t>
            </a:r>
            <a:r>
              <a:rPr lang="en-US" altLang="en-US" sz="2800"/>
              <a:t>, w</a:t>
            </a:r>
            <a:r>
              <a:rPr lang="en-US" altLang="en-US" sz="2800" baseline="-25000"/>
              <a:t>1</a:t>
            </a:r>
            <a:r>
              <a:rPr lang="en-US" altLang="en-US" sz="2800"/>
              <a:t>) </a:t>
            </a:r>
            <a:r>
              <a:rPr lang="en-US" altLang="en-US" sz="2800">
                <a:latin typeface="Symbol" pitchFamily="18" charset="2"/>
                <a:sym typeface="Symbol" pitchFamily="18" charset="2"/>
              </a:rPr>
              <a:t></a:t>
            </a:r>
            <a:r>
              <a:rPr lang="en-US" altLang="en-US" sz="2800"/>
              <a:t> M, (m</a:t>
            </a:r>
            <a:r>
              <a:rPr lang="en-US" altLang="en-US" sz="2800" baseline="-25000"/>
              <a:t>2</a:t>
            </a:r>
            <a:r>
              <a:rPr lang="en-US" altLang="en-US" sz="2800"/>
              <a:t>, w</a:t>
            </a:r>
            <a:r>
              <a:rPr lang="en-US" altLang="en-US" sz="2800" baseline="-25000"/>
              <a:t>2</a:t>
            </a:r>
            <a:r>
              <a:rPr lang="en-US" altLang="en-US" sz="2800"/>
              <a:t>) </a:t>
            </a:r>
            <a:r>
              <a:rPr lang="en-US" altLang="en-US" sz="2800">
                <a:latin typeface="Symbol" pitchFamily="18" charset="2"/>
                <a:sym typeface="Symbol" pitchFamily="18" charset="2"/>
              </a:rPr>
              <a:t></a:t>
            </a:r>
            <a:r>
              <a:rPr lang="en-US" altLang="en-US" sz="2800"/>
              <a:t> M</a:t>
            </a:r>
          </a:p>
          <a:p>
            <a:pPr lvl="1" eaLnBrk="1" hangingPunct="1">
              <a:buFontTx/>
              <a:buNone/>
            </a:pPr>
            <a:r>
              <a:rPr lang="en-US" altLang="en-US"/>
              <a:t>m</a:t>
            </a:r>
            <a:r>
              <a:rPr lang="en-US" altLang="en-US" baseline="-25000"/>
              <a:t>1</a:t>
            </a:r>
            <a:r>
              <a:rPr lang="en-US" altLang="en-US"/>
              <a:t> prefers w</a:t>
            </a:r>
            <a:r>
              <a:rPr lang="en-US" altLang="en-US" baseline="-25000"/>
              <a:t>2</a:t>
            </a:r>
            <a:r>
              <a:rPr lang="en-US" altLang="en-US"/>
              <a:t> to w</a:t>
            </a:r>
            <a:r>
              <a:rPr lang="en-US" altLang="en-US" baseline="-25000"/>
              <a:t>1</a:t>
            </a:r>
          </a:p>
          <a:p>
            <a:pPr lvl="1" eaLnBrk="1" hangingPunct="1">
              <a:buFontTx/>
              <a:buNone/>
            </a:pPr>
            <a:endParaRPr lang="en-US" altLang="en-US" baseline="-25000"/>
          </a:p>
          <a:p>
            <a:pPr lvl="1" eaLnBrk="1" hangingPunct="1">
              <a:buFontTx/>
              <a:buNone/>
            </a:pPr>
            <a:endParaRPr lang="en-US" altLang="en-US" baseline="-25000"/>
          </a:p>
          <a:p>
            <a:pPr eaLnBrk="1" hangingPunct="1">
              <a:buFontTx/>
              <a:buNone/>
            </a:pPr>
            <a:r>
              <a:rPr lang="en-US" altLang="en-US"/>
              <a:t>How could this happen?</a:t>
            </a:r>
          </a:p>
          <a:p>
            <a:pPr eaLnBrk="1" hangingPunct="1">
              <a:buFontTx/>
              <a:buNone/>
            </a:pPr>
            <a:r>
              <a:rPr lang="en-US" altLang="en-US"/>
              <a:t>	</a:t>
            </a:r>
          </a:p>
        </p:txBody>
      </p:sp>
      <p:sp>
        <p:nvSpPr>
          <p:cNvPr id="21508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791200" y="1828800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m</a:t>
            </a:r>
            <a:r>
              <a:rPr lang="en-US" altLang="en-US" baseline="-25000"/>
              <a:t>1</a:t>
            </a:r>
          </a:p>
        </p:txBody>
      </p:sp>
      <p:sp>
        <p:nvSpPr>
          <p:cNvPr id="21509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7162800" y="1828800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w</a:t>
            </a:r>
            <a:r>
              <a:rPr lang="en-US" altLang="en-US" baseline="-25000"/>
              <a:t>1</a:t>
            </a:r>
          </a:p>
        </p:txBody>
      </p:sp>
      <p:sp>
        <p:nvSpPr>
          <p:cNvPr id="21510" name="Line 6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6248400" y="2057400"/>
            <a:ext cx="914400" cy="0"/>
          </a:xfrm>
          <a:prstGeom prst="line">
            <a:avLst/>
          </a:prstGeom>
          <a:noFill/>
          <a:ln w="38100">
            <a:solidFill>
              <a:srgbClr val="007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1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791200" y="2743200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m</a:t>
            </a:r>
            <a:r>
              <a:rPr lang="en-US" altLang="en-US" baseline="-25000"/>
              <a:t>2</a:t>
            </a:r>
          </a:p>
        </p:txBody>
      </p:sp>
      <p:sp>
        <p:nvSpPr>
          <p:cNvPr id="21512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7162800" y="2743200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w</a:t>
            </a:r>
            <a:r>
              <a:rPr lang="en-US" altLang="en-US" baseline="-25000"/>
              <a:t>2</a:t>
            </a:r>
          </a:p>
        </p:txBody>
      </p:sp>
      <p:sp>
        <p:nvSpPr>
          <p:cNvPr id="21513" name="Line 9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6248400" y="2971800"/>
            <a:ext cx="914400" cy="0"/>
          </a:xfrm>
          <a:prstGeom prst="line">
            <a:avLst/>
          </a:prstGeom>
          <a:noFill/>
          <a:ln w="38100">
            <a:solidFill>
              <a:srgbClr val="007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4" name="Line 10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6248400" y="2209800"/>
            <a:ext cx="990600" cy="60960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5" name="Text Box 11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365125" y="4151313"/>
            <a:ext cx="42068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1516" name="Text Box 12" hidden="1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28600" y="5029200"/>
            <a:ext cx="4267200" cy="1633538"/>
          </a:xfrm>
          <a:prstGeom prst="rect">
            <a:avLst/>
          </a:prstGeom>
          <a:solidFill>
            <a:srgbClr val="FFFF00"/>
          </a:solidFill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m</a:t>
            </a:r>
            <a:r>
              <a:rPr lang="en-US" altLang="en-US" baseline="-25000"/>
              <a:t>1</a:t>
            </a:r>
            <a:r>
              <a:rPr lang="en-US" altLang="en-US"/>
              <a:t> proposed to w</a:t>
            </a:r>
            <a:r>
              <a:rPr lang="en-US" altLang="en-US" baseline="-25000"/>
              <a:t>2</a:t>
            </a:r>
            <a:r>
              <a:rPr lang="en-US" altLang="en-US"/>
              <a:t> before w</a:t>
            </a:r>
            <a:r>
              <a:rPr lang="en-US" altLang="en-US" baseline="-25000"/>
              <a:t>1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/>
              <a:t>w</a:t>
            </a:r>
            <a:r>
              <a:rPr lang="en-US" altLang="en-US" baseline="-25000"/>
              <a:t>2</a:t>
            </a:r>
            <a:r>
              <a:rPr lang="en-US" altLang="en-US"/>
              <a:t> rejected m</a:t>
            </a:r>
            <a:r>
              <a:rPr lang="en-US" altLang="en-US" baseline="-25000"/>
              <a:t>1 </a:t>
            </a:r>
            <a:r>
              <a:rPr lang="en-US" altLang="en-US"/>
              <a:t>for m</a:t>
            </a:r>
            <a:r>
              <a:rPr lang="en-US" altLang="en-US" baseline="-25000"/>
              <a:t>3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/>
              <a:t>w</a:t>
            </a:r>
            <a:r>
              <a:rPr lang="en-US" altLang="en-US" baseline="-25000"/>
              <a:t>2</a:t>
            </a:r>
            <a:r>
              <a:rPr lang="en-US" altLang="en-US"/>
              <a:t> prefers m</a:t>
            </a:r>
            <a:r>
              <a:rPr lang="en-US" altLang="en-US" baseline="-25000"/>
              <a:t>3  </a:t>
            </a:r>
            <a:r>
              <a:rPr lang="en-US" altLang="en-US"/>
              <a:t>to m</a:t>
            </a:r>
            <a:r>
              <a:rPr lang="en-US" altLang="en-US" baseline="-25000"/>
              <a:t>1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/>
              <a:t>w</a:t>
            </a:r>
            <a:r>
              <a:rPr lang="en-US" altLang="en-US" baseline="-25000"/>
              <a:t>2</a:t>
            </a:r>
            <a:r>
              <a:rPr lang="en-US" altLang="en-US"/>
              <a:t> prefers m</a:t>
            </a:r>
            <a:r>
              <a:rPr lang="en-US" altLang="en-US" baseline="-25000"/>
              <a:t>2</a:t>
            </a:r>
            <a:r>
              <a:rPr lang="en-US" altLang="en-US"/>
              <a:t> to m</a:t>
            </a:r>
            <a:r>
              <a:rPr lang="en-US" altLang="en-US" baseline="-25000"/>
              <a:t>3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Result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Simple, O(n</a:t>
            </a:r>
            <a:r>
              <a:rPr lang="en-US" altLang="en-US" baseline="30000"/>
              <a:t>2</a:t>
            </a:r>
            <a:r>
              <a:rPr lang="en-US" altLang="en-US"/>
              <a:t>) algorithm to compute a stable matching</a:t>
            </a:r>
          </a:p>
          <a:p>
            <a:pPr eaLnBrk="1" hangingPunct="1"/>
            <a:r>
              <a:rPr lang="en-US" altLang="en-US"/>
              <a:t>Corollary</a:t>
            </a:r>
          </a:p>
          <a:p>
            <a:pPr lvl="1" eaLnBrk="1" hangingPunct="1"/>
            <a:r>
              <a:rPr lang="en-US" altLang="en-US"/>
              <a:t>A stable matching always exists</a:t>
            </a:r>
          </a:p>
          <a:p>
            <a:pPr lvl="1" eaLnBrk="1" hangingPunct="1"/>
            <a:endParaRPr lang="en-US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Announcements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It’s on the </a:t>
            </a:r>
            <a:r>
              <a:rPr lang="en-US" altLang="en-US" dirty="0" smtClean="0"/>
              <a:t>course website</a:t>
            </a:r>
            <a:endParaRPr lang="en-US" altLang="en-US" dirty="0"/>
          </a:p>
          <a:p>
            <a:pPr eaLnBrk="1" hangingPunct="1"/>
            <a:r>
              <a:rPr lang="en-US" altLang="en-US" dirty="0"/>
              <a:t>Homework </a:t>
            </a:r>
            <a:r>
              <a:rPr lang="en-US" altLang="en-US" dirty="0" smtClean="0"/>
              <a:t>weekly</a:t>
            </a:r>
          </a:p>
          <a:p>
            <a:pPr lvl="1" eaLnBrk="1" hangingPunct="1"/>
            <a:r>
              <a:rPr lang="en-US" altLang="en-US" dirty="0" smtClean="0"/>
              <a:t>Usually </a:t>
            </a:r>
            <a:r>
              <a:rPr lang="en-US" altLang="en-US" dirty="0"/>
              <a:t>due </a:t>
            </a:r>
            <a:r>
              <a:rPr lang="en-US" altLang="en-US" dirty="0" smtClean="0"/>
              <a:t>Fridays</a:t>
            </a:r>
            <a:endParaRPr lang="en-US" altLang="en-US" dirty="0"/>
          </a:p>
          <a:p>
            <a:pPr lvl="1" eaLnBrk="1" hangingPunct="1"/>
            <a:r>
              <a:rPr lang="en-US" altLang="en-US" dirty="0"/>
              <a:t>HW 1, Due </a:t>
            </a:r>
            <a:r>
              <a:rPr lang="en-US" altLang="en-US" dirty="0" smtClean="0"/>
              <a:t>Friday,  January 13.</a:t>
            </a:r>
            <a:endParaRPr lang="en-US" altLang="en-US" dirty="0"/>
          </a:p>
          <a:p>
            <a:pPr lvl="1" eaLnBrk="1" hangingPunct="1"/>
            <a:r>
              <a:rPr lang="en-US" altLang="en-US" dirty="0"/>
              <a:t>It’s on the </a:t>
            </a:r>
            <a:r>
              <a:rPr lang="en-US" altLang="en-US" dirty="0" smtClean="0"/>
              <a:t>website </a:t>
            </a:r>
            <a:r>
              <a:rPr lang="en-US" altLang="en-US" dirty="0"/>
              <a:t>(or will be soon</a:t>
            </a:r>
            <a:r>
              <a:rPr lang="en-US" altLang="en-US" dirty="0" smtClean="0"/>
              <a:t>)</a:t>
            </a:r>
          </a:p>
          <a:p>
            <a:pPr eaLnBrk="1" hangingPunct="1"/>
            <a:r>
              <a:rPr lang="en-US" altLang="en-US" dirty="0" smtClean="0"/>
              <a:t>Homework is to be submitted electronically</a:t>
            </a:r>
          </a:p>
          <a:p>
            <a:pPr lvl="1" eaLnBrk="1" hangingPunct="1"/>
            <a:r>
              <a:rPr lang="en-US" altLang="en-US" dirty="0" smtClean="0"/>
              <a:t>Due at 11:59 pm, Fridays.  Five late days.</a:t>
            </a:r>
            <a:endParaRPr lang="en-US" altLang="en-US" dirty="0"/>
          </a:p>
          <a:p>
            <a:pPr eaLnBrk="1" hangingPunct="1"/>
            <a:r>
              <a:rPr lang="en-US" altLang="en-US" dirty="0"/>
              <a:t>You should be on the course mailing list</a:t>
            </a:r>
          </a:p>
          <a:p>
            <a:pPr lvl="1" eaLnBrk="1" hangingPunct="1"/>
            <a:r>
              <a:rPr lang="en-US" altLang="en-US" dirty="0"/>
              <a:t>But it will probably go to your uw.edu account</a:t>
            </a:r>
          </a:p>
          <a:p>
            <a:pPr eaLnBrk="1" hangingPunct="1"/>
            <a:endParaRPr lang="en-US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/>
              <a:t>Textbook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>
            <a:normAutofit fontScale="77500" lnSpcReduction="20000"/>
          </a:bodyPr>
          <a:lstStyle/>
          <a:p>
            <a:pPr eaLnBrk="1" hangingPunct="1"/>
            <a:r>
              <a:rPr lang="en-US" dirty="0"/>
              <a:t>Algorithm Design</a:t>
            </a:r>
          </a:p>
          <a:p>
            <a:pPr eaLnBrk="1" hangingPunct="1"/>
            <a:r>
              <a:rPr lang="en-US" dirty="0"/>
              <a:t>Jon Kleinberg, Eva </a:t>
            </a:r>
            <a:r>
              <a:rPr lang="en-US" dirty="0" err="1" smtClean="0"/>
              <a:t>Tardos</a:t>
            </a:r>
            <a:endParaRPr lang="en-US" dirty="0" smtClean="0"/>
          </a:p>
          <a:p>
            <a:pPr lvl="1" eaLnBrk="1" hangingPunct="1"/>
            <a:r>
              <a:rPr lang="en-US" dirty="0" smtClean="0"/>
              <a:t>Only one edition</a:t>
            </a:r>
            <a:endParaRPr lang="en-US" dirty="0"/>
          </a:p>
          <a:p>
            <a:pPr eaLnBrk="1" hangingPunct="1"/>
            <a:r>
              <a:rPr lang="en-US" dirty="0"/>
              <a:t>Read Chapters 1 &amp; 2</a:t>
            </a:r>
          </a:p>
          <a:p>
            <a:pPr eaLnBrk="1" hangingPunct="1"/>
            <a:r>
              <a:rPr lang="en-US" dirty="0"/>
              <a:t>Expected coverage:</a:t>
            </a:r>
          </a:p>
          <a:p>
            <a:pPr lvl="1" eaLnBrk="1" hangingPunct="1"/>
            <a:r>
              <a:rPr lang="en-US" dirty="0"/>
              <a:t>Chapter 1 through 7</a:t>
            </a:r>
          </a:p>
          <a:p>
            <a:pPr eaLnBrk="1" hangingPunct="1"/>
            <a:r>
              <a:rPr lang="en-US" dirty="0"/>
              <a:t>Book available at:</a:t>
            </a:r>
          </a:p>
          <a:p>
            <a:pPr lvl="1" eaLnBrk="1" hangingPunct="1"/>
            <a:r>
              <a:rPr lang="en-US" dirty="0"/>
              <a:t>UW Bookstore </a:t>
            </a:r>
            <a:r>
              <a:rPr lang="en-US" dirty="0" smtClean="0"/>
              <a:t>($191.00/$74.99)</a:t>
            </a:r>
            <a:endParaRPr lang="en-US" dirty="0"/>
          </a:p>
          <a:p>
            <a:pPr lvl="1" eaLnBrk="1" hangingPunct="1"/>
            <a:r>
              <a:rPr lang="en-US" dirty="0" err="1"/>
              <a:t>Ebay</a:t>
            </a:r>
            <a:r>
              <a:rPr lang="en-US" dirty="0"/>
              <a:t> </a:t>
            </a:r>
            <a:r>
              <a:rPr lang="en-US" dirty="0" smtClean="0"/>
              <a:t>($16.87 to $582.30)</a:t>
            </a:r>
            <a:endParaRPr lang="en-US" dirty="0"/>
          </a:p>
          <a:p>
            <a:pPr lvl="1" eaLnBrk="1" hangingPunct="1"/>
            <a:r>
              <a:rPr lang="en-US" dirty="0"/>
              <a:t>Amazon </a:t>
            </a:r>
            <a:r>
              <a:rPr lang="en-US" dirty="0" smtClean="0"/>
              <a:t>($154.66/$33.28)</a:t>
            </a:r>
            <a:endParaRPr lang="en-US" dirty="0"/>
          </a:p>
          <a:p>
            <a:pPr lvl="1" eaLnBrk="1" hangingPunct="1"/>
            <a:r>
              <a:rPr lang="en-US" dirty="0"/>
              <a:t>Electronic </a:t>
            </a:r>
            <a:r>
              <a:rPr lang="en-US" dirty="0" smtClean="0"/>
              <a:t>($74.99)</a:t>
            </a:r>
            <a:endParaRPr lang="en-US" dirty="0"/>
          </a:p>
          <a:p>
            <a:pPr lvl="1" eaLnBrk="1" hangingPunct="1"/>
            <a:r>
              <a:rPr lang="en-US" dirty="0" smtClean="0"/>
              <a:t>PDF</a:t>
            </a:r>
            <a:endParaRPr lang="en-US" dirty="0"/>
          </a:p>
        </p:txBody>
      </p:sp>
      <p:pic>
        <p:nvPicPr>
          <p:cNvPr id="5124" name="Picture 4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4013" y="4800600"/>
            <a:ext cx="1694862" cy="193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 descr="http://ecx.images-amazon.com/images/I/41by-hJCy2L._SL500_AA300_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2400300"/>
            <a:ext cx="2057400" cy="205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elvex.ugr.es/decsai/algorithms/image/cover/kleinberg-tardos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4013" y="228600"/>
            <a:ext cx="1530350" cy="20012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6764012" y="2490216"/>
            <a:ext cx="1617987" cy="196748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01534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/>
              <a:t>Course Mechanics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77500" lnSpcReduction="20000"/>
          </a:bodyPr>
          <a:lstStyle/>
          <a:p>
            <a:pPr>
              <a:defRPr/>
            </a:pPr>
            <a:r>
              <a:rPr lang="en-US" dirty="0"/>
              <a:t>Homework</a:t>
            </a:r>
          </a:p>
          <a:p>
            <a:pPr lvl="1">
              <a:defRPr/>
            </a:pPr>
            <a:r>
              <a:rPr lang="en-US" dirty="0"/>
              <a:t>Due </a:t>
            </a:r>
            <a:r>
              <a:rPr lang="en-US" dirty="0" smtClean="0"/>
              <a:t>Fridays</a:t>
            </a:r>
            <a:endParaRPr lang="en-US" dirty="0"/>
          </a:p>
          <a:p>
            <a:pPr lvl="1">
              <a:defRPr/>
            </a:pPr>
            <a:r>
              <a:rPr lang="en-US" dirty="0"/>
              <a:t>Mix of written problems and programming</a:t>
            </a:r>
          </a:p>
          <a:p>
            <a:pPr lvl="1">
              <a:defRPr/>
            </a:pPr>
            <a:r>
              <a:rPr lang="en-US" dirty="0"/>
              <a:t>Target: 1-week turnaround on grading</a:t>
            </a:r>
          </a:p>
          <a:p>
            <a:pPr>
              <a:defRPr/>
            </a:pPr>
            <a:r>
              <a:rPr lang="en-US" dirty="0"/>
              <a:t>Exams </a:t>
            </a:r>
            <a:endParaRPr lang="en-US" dirty="0" smtClean="0"/>
          </a:p>
          <a:p>
            <a:pPr lvl="1">
              <a:defRPr/>
            </a:pPr>
            <a:r>
              <a:rPr lang="en-US" dirty="0" smtClean="0"/>
              <a:t>Midterm</a:t>
            </a:r>
            <a:r>
              <a:rPr lang="en-US" dirty="0"/>
              <a:t>,  </a:t>
            </a:r>
            <a:r>
              <a:rPr lang="en-US" dirty="0" smtClean="0"/>
              <a:t>Tentatively, Wednesday, February 8</a:t>
            </a:r>
            <a:endParaRPr lang="en-US" dirty="0"/>
          </a:p>
          <a:p>
            <a:pPr lvl="1">
              <a:defRPr/>
            </a:pPr>
            <a:r>
              <a:rPr lang="en-US" dirty="0"/>
              <a:t>Final, </a:t>
            </a:r>
            <a:r>
              <a:rPr lang="en-US" dirty="0" smtClean="0"/>
              <a:t>Monday, March 13</a:t>
            </a:r>
            <a:r>
              <a:rPr lang="en-US" smtClean="0"/>
              <a:t>, </a:t>
            </a:r>
            <a:r>
              <a:rPr lang="en-US" smtClean="0"/>
              <a:t>8:30-10:20 </a:t>
            </a:r>
            <a:r>
              <a:rPr lang="en-US" dirty="0" smtClean="0"/>
              <a:t>AM</a:t>
            </a:r>
          </a:p>
          <a:p>
            <a:pPr lvl="1">
              <a:defRPr/>
            </a:pPr>
            <a:r>
              <a:rPr lang="en-US" dirty="0" smtClean="0"/>
              <a:t>Approximate </a:t>
            </a:r>
            <a:r>
              <a:rPr lang="en-US" dirty="0"/>
              <a:t>grade weighting:</a:t>
            </a:r>
          </a:p>
          <a:p>
            <a:pPr lvl="2">
              <a:defRPr/>
            </a:pPr>
            <a:r>
              <a:rPr lang="en-US" dirty="0"/>
              <a:t>HW: 50, MT: 15, Final: 35</a:t>
            </a:r>
          </a:p>
          <a:p>
            <a:pPr>
              <a:defRPr/>
            </a:pPr>
            <a:r>
              <a:rPr lang="en-US" dirty="0"/>
              <a:t>Course web</a:t>
            </a:r>
          </a:p>
          <a:p>
            <a:pPr lvl="1">
              <a:defRPr/>
            </a:pPr>
            <a:r>
              <a:rPr lang="en-US" dirty="0"/>
              <a:t>Slides, Handouts, </a:t>
            </a:r>
            <a:r>
              <a:rPr lang="en-US" dirty="0" smtClean="0"/>
              <a:t> Discussion </a:t>
            </a:r>
            <a:r>
              <a:rPr lang="en-US" dirty="0"/>
              <a:t>Board </a:t>
            </a:r>
            <a:endParaRPr lang="en-US" dirty="0" smtClean="0"/>
          </a:p>
          <a:p>
            <a:pPr>
              <a:defRPr/>
            </a:pPr>
            <a:r>
              <a:rPr lang="en-US" dirty="0" smtClean="0"/>
              <a:t>Canvas</a:t>
            </a:r>
          </a:p>
          <a:p>
            <a:pPr lvl="1">
              <a:defRPr/>
            </a:pPr>
            <a:r>
              <a:rPr lang="en-US" dirty="0" err="1" smtClean="0"/>
              <a:t>Panopto</a:t>
            </a:r>
            <a:r>
              <a:rPr lang="en-US" dirty="0" smtClean="0"/>
              <a:t> videos</a:t>
            </a:r>
            <a:endParaRPr lang="en-US" dirty="0"/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All of Computer Science is the Study of Algorithms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How to study algorithms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Zoology</a:t>
            </a:r>
          </a:p>
          <a:p>
            <a:pPr eaLnBrk="1" hangingPunct="1"/>
            <a:r>
              <a:rPr lang="en-US" altLang="en-US" dirty="0"/>
              <a:t>Mine is faster than yours is</a:t>
            </a:r>
          </a:p>
          <a:p>
            <a:pPr eaLnBrk="1" hangingPunct="1"/>
            <a:r>
              <a:rPr lang="en-US" altLang="en-US" dirty="0"/>
              <a:t>Algorithmic ideas</a:t>
            </a:r>
          </a:p>
          <a:p>
            <a:pPr lvl="1" eaLnBrk="1" hangingPunct="1"/>
            <a:r>
              <a:rPr lang="en-US" altLang="en-US" dirty="0"/>
              <a:t>Where algorithms apply</a:t>
            </a:r>
          </a:p>
          <a:p>
            <a:pPr lvl="1" eaLnBrk="1" hangingPunct="1"/>
            <a:r>
              <a:rPr lang="en-US" altLang="en-US" dirty="0"/>
              <a:t>What makes an algorithm work</a:t>
            </a:r>
          </a:p>
          <a:p>
            <a:pPr lvl="1" eaLnBrk="1" hangingPunct="1"/>
            <a:r>
              <a:rPr lang="en-US" altLang="en-US" dirty="0"/>
              <a:t>Algorithmic </a:t>
            </a:r>
            <a:r>
              <a:rPr lang="en-US" altLang="en-US" dirty="0" smtClean="0"/>
              <a:t>thinking</a:t>
            </a:r>
          </a:p>
          <a:p>
            <a:pPr eaLnBrk="1" hangingPunct="1"/>
            <a:r>
              <a:rPr lang="en-US" altLang="en-US" dirty="0" smtClean="0"/>
              <a:t>Algorithm practice</a:t>
            </a:r>
            <a:endParaRPr lang="en-US" alt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Introductory Problem:</a:t>
            </a:r>
            <a:br>
              <a:rPr lang="en-US" altLang="en-US" sz="4000"/>
            </a:br>
            <a:r>
              <a:rPr lang="en-US" altLang="en-US" sz="4000"/>
              <a:t>Stable Matching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Setting:</a:t>
            </a:r>
          </a:p>
          <a:p>
            <a:pPr lvl="1" eaLnBrk="1" hangingPunct="1"/>
            <a:r>
              <a:rPr lang="en-US" altLang="en-US"/>
              <a:t>Assign TAs to Instructors</a:t>
            </a:r>
          </a:p>
          <a:p>
            <a:pPr lvl="1" eaLnBrk="1" hangingPunct="1"/>
            <a:r>
              <a:rPr lang="en-US" altLang="en-US"/>
              <a:t>Avoid having TAs and Instructors wanting changes</a:t>
            </a:r>
          </a:p>
          <a:p>
            <a:pPr lvl="2" eaLnBrk="1" hangingPunct="1"/>
            <a:r>
              <a:rPr lang="en-US" altLang="en-US"/>
              <a:t>E.g., Prof A. would rather have student X than her current TA, and student X would rather work for Prof A. than his current instructor.</a:t>
            </a:r>
          </a:p>
        </p:txBody>
      </p:sp>
      <p:sp>
        <p:nvSpPr>
          <p:cNvPr id="9220" name="TextBox 6" hidden="1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0" y="6488113"/>
            <a:ext cx="8593138" cy="369887"/>
          </a:xfrm>
          <a:prstGeom prst="rect">
            <a:avLst/>
          </a:prstGeom>
          <a:solidFill>
            <a:srgbClr val="FFFF00"/>
          </a:solidFill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Purpose of the example:  new, interesting problem, show how different ideas apply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Formal notions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5105400" cy="1828800"/>
          </a:xfrm>
        </p:spPr>
        <p:txBody>
          <a:bodyPr/>
          <a:lstStyle/>
          <a:p>
            <a:pPr eaLnBrk="1" hangingPunct="1"/>
            <a:r>
              <a:rPr lang="en-US" altLang="en-US"/>
              <a:t>Perfect matching</a:t>
            </a:r>
          </a:p>
          <a:p>
            <a:pPr eaLnBrk="1" hangingPunct="1"/>
            <a:r>
              <a:rPr lang="en-US" altLang="en-US"/>
              <a:t>Ranked preference lists</a:t>
            </a:r>
          </a:p>
          <a:p>
            <a:pPr eaLnBrk="1" hangingPunct="1"/>
            <a:r>
              <a:rPr lang="en-US" altLang="en-US"/>
              <a:t>Stability</a:t>
            </a:r>
          </a:p>
          <a:p>
            <a:pPr lvl="1" eaLnBrk="1" hangingPunct="1">
              <a:buFontTx/>
              <a:buNone/>
            </a:pPr>
            <a:endParaRPr lang="en-US" altLang="en-US"/>
          </a:p>
        </p:txBody>
      </p:sp>
      <p:sp>
        <p:nvSpPr>
          <p:cNvPr id="10244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676400" y="3886200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m</a:t>
            </a:r>
            <a:r>
              <a:rPr lang="en-US" altLang="en-US" baseline="-25000"/>
              <a:t>1</a:t>
            </a:r>
          </a:p>
        </p:txBody>
      </p:sp>
      <p:sp>
        <p:nvSpPr>
          <p:cNvPr id="10245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048000" y="3886200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w</a:t>
            </a:r>
            <a:r>
              <a:rPr lang="en-US" altLang="en-US" baseline="-25000"/>
              <a:t>1</a:t>
            </a:r>
          </a:p>
        </p:txBody>
      </p:sp>
      <p:sp>
        <p:nvSpPr>
          <p:cNvPr id="10246" name="Line 6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2133600" y="4114800"/>
            <a:ext cx="914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7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1676400" y="4800600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m</a:t>
            </a:r>
            <a:r>
              <a:rPr lang="en-US" altLang="en-US" baseline="-25000"/>
              <a:t>2</a:t>
            </a:r>
          </a:p>
        </p:txBody>
      </p:sp>
      <p:sp>
        <p:nvSpPr>
          <p:cNvPr id="10248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3048000" y="4800600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w</a:t>
            </a:r>
            <a:r>
              <a:rPr lang="en-US" altLang="en-US" baseline="-25000"/>
              <a:t>2</a:t>
            </a:r>
          </a:p>
        </p:txBody>
      </p:sp>
      <p:sp>
        <p:nvSpPr>
          <p:cNvPr id="10249" name="Line 9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2133600" y="5029200"/>
            <a:ext cx="914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0" name="Line 10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2133600" y="4267200"/>
            <a:ext cx="990600" cy="60960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1883</TotalTime>
  <Words>927</Words>
  <Application>Microsoft Office PowerPoint</Application>
  <PresentationFormat>On-screen Show (4:3)</PresentationFormat>
  <Paragraphs>208</Paragraphs>
  <Slides>22</Slides>
  <Notes>21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Arial</vt:lpstr>
      <vt:lpstr>Calibri</vt:lpstr>
      <vt:lpstr>Symbol</vt:lpstr>
      <vt:lpstr>1_Default Design</vt:lpstr>
      <vt:lpstr>CSE 417 Algorithms and Computational Complexity</vt:lpstr>
      <vt:lpstr>CSE 417 Course Introduction</vt:lpstr>
      <vt:lpstr>Announcements</vt:lpstr>
      <vt:lpstr>Textbook</vt:lpstr>
      <vt:lpstr>Course Mechanics</vt:lpstr>
      <vt:lpstr>All of Computer Science is the Study of Algorithms</vt:lpstr>
      <vt:lpstr>How to study algorithms</vt:lpstr>
      <vt:lpstr>Introductory Problem: Stable Matching</vt:lpstr>
      <vt:lpstr>Formal notions</vt:lpstr>
      <vt:lpstr>Example  (1 of 3)</vt:lpstr>
      <vt:lpstr>Example  (2 of 3)</vt:lpstr>
      <vt:lpstr>Example  (3 of 3)</vt:lpstr>
      <vt:lpstr>Formal Problem</vt:lpstr>
      <vt:lpstr>Idea for an Algorithm</vt:lpstr>
      <vt:lpstr>Algorithm</vt:lpstr>
      <vt:lpstr>Example</vt:lpstr>
      <vt:lpstr>Does this work?</vt:lpstr>
      <vt:lpstr>Claim: If an m reaches the end of its list, then all the w’s are matched</vt:lpstr>
      <vt:lpstr>Claim: The algorithm stops in at most n2 steps</vt:lpstr>
      <vt:lpstr>When the algorithms halts, every w is matched</vt:lpstr>
      <vt:lpstr>The resulting matching is stable</vt:lpstr>
      <vt:lpstr>Result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Richard</dc:creator>
  <cp:lastModifiedBy>Richard Anderson</cp:lastModifiedBy>
  <cp:revision>60</cp:revision>
  <dcterms:created xsi:type="dcterms:W3CDTF">1601-01-01T00:00:00Z</dcterms:created>
  <dcterms:modified xsi:type="dcterms:W3CDTF">2023-01-04T00:27:40Z</dcterms:modified>
</cp:coreProperties>
</file>