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3.xml" ContentType="application/vnd.openxmlformats-officedocument.presentationml.notesSlide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5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handoutMasterIdLst>
    <p:handoutMasterId r:id="rId29"/>
  </p:handoutMasterIdLst>
  <p:sldIdLst>
    <p:sldId id="256" r:id="rId2"/>
    <p:sldId id="445" r:id="rId3"/>
    <p:sldId id="450" r:id="rId4"/>
    <p:sldId id="451" r:id="rId5"/>
    <p:sldId id="484" r:id="rId6"/>
    <p:sldId id="452" r:id="rId7"/>
    <p:sldId id="454" r:id="rId8"/>
    <p:sldId id="456" r:id="rId9"/>
    <p:sldId id="478" r:id="rId10"/>
    <p:sldId id="479" r:id="rId11"/>
    <p:sldId id="480" r:id="rId12"/>
    <p:sldId id="481" r:id="rId13"/>
    <p:sldId id="482" r:id="rId14"/>
    <p:sldId id="483" r:id="rId15"/>
    <p:sldId id="441" r:id="rId16"/>
    <p:sldId id="442" r:id="rId17"/>
    <p:sldId id="421" r:id="rId18"/>
    <p:sldId id="418" r:id="rId19"/>
    <p:sldId id="419" r:id="rId20"/>
    <p:sldId id="420" r:id="rId21"/>
    <p:sldId id="423" r:id="rId22"/>
    <p:sldId id="424" r:id="rId23"/>
    <p:sldId id="425" r:id="rId24"/>
    <p:sldId id="426" r:id="rId25"/>
    <p:sldId id="427" r:id="rId26"/>
    <p:sldId id="428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2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2565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602F75-A772-4FD3-820D-12AFBD7AD21A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57639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5667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EA6859-AF7C-4D65-9278-721E7F01ACB0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7543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092A99-E37C-46E6-B525-BF9E5BF373BE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95811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E403-62CD-4F2A-8021-32D0B016C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60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5C82-07EC-4172-9623-16FAA4CBF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85D98-5423-41D1-B584-B31729E1F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7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docid=aArqRTQsQOL3gM&amp;tbnid=xQczNBBVHrD51M:&amp;ved=0CAUQjRw&amp;url=http://www.alaska-in-pictures.com/alaska-pipeline-in-winter-5499-pictures.htm&amp;ei=-XMuUeLSO9DPiwKRoYG4AQ&amp;bvm=bv.42965579,d.cGE&amp;psig=AFQjCNGFDYvCDlQnYjvGNP3DpgCFwX85vg&amp;ust=1362085219957660" TargetMode="External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hyperlink" Target="http://www.google.com/url?sa=i&amp;rct=j&amp;q=&amp;esrc=s&amp;frm=1&amp;source=images&amp;cd=&amp;cad=rja&amp;docid=yP4C-NneRENWmM&amp;tbnid=gHDIwxwnhAbRkM:&amp;ved=0CAUQjRw&amp;url=http://www.mlive.com/news/bay-city/index.ssf/2009/07/bay_city_cant_afford_wastewate.html&amp;ei=PXMuUYyqNci6iwL2pYGgCA&amp;bvm=bv.42965579,d.cGE&amp;psig=AFQjCNFde12At6CRDFJLSXBgiYWLeH8lzQ&amp;ust=1362085038068038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&amp;esrc=s&amp;frm=1&amp;source=images&amp;cd=&amp;cad=rja&amp;docid=B6etRZMHm5SjcM&amp;tbnid=7_Ln5CZf67rE8M:&amp;ved=0CAUQjRw&amp;url=http://miraimages.photoshelter.com/image/I00003zY0KuN5ZiY&amp;ei=DnMuUa6BNaa0igKBj4C4DA&amp;bvm=bv.42965579,d.cGE&amp;psig=AFQjCNGIT0YFPvLK9miBN_x3ptMwGbGMfw&amp;ust=1362084988000859" TargetMode="External"/><Relationship Id="rId9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tags" Target="../tags/tag98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0.xml"/><Relationship Id="rId1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136.xml"/><Relationship Id="rId18" Type="http://schemas.openxmlformats.org/officeDocument/2006/relationships/tags" Target="../tags/tag141.xml"/><Relationship Id="rId26" Type="http://schemas.openxmlformats.org/officeDocument/2006/relationships/tags" Target="../tags/tag149.xml"/><Relationship Id="rId39" Type="http://schemas.openxmlformats.org/officeDocument/2006/relationships/tags" Target="../tags/tag162.xml"/><Relationship Id="rId21" Type="http://schemas.openxmlformats.org/officeDocument/2006/relationships/tags" Target="../tags/tag144.xml"/><Relationship Id="rId34" Type="http://schemas.openxmlformats.org/officeDocument/2006/relationships/tags" Target="../tags/tag157.xml"/><Relationship Id="rId42" Type="http://schemas.openxmlformats.org/officeDocument/2006/relationships/slideLayout" Target="../slideLayouts/slideLayout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6" Type="http://schemas.openxmlformats.org/officeDocument/2006/relationships/tags" Target="../tags/tag139.xml"/><Relationship Id="rId20" Type="http://schemas.openxmlformats.org/officeDocument/2006/relationships/tags" Target="../tags/tag143.xml"/><Relationship Id="rId29" Type="http://schemas.openxmlformats.org/officeDocument/2006/relationships/tags" Target="../tags/tag152.xml"/><Relationship Id="rId41" Type="http://schemas.openxmlformats.org/officeDocument/2006/relationships/tags" Target="../tags/tag164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tags" Target="../tags/tag134.xml"/><Relationship Id="rId24" Type="http://schemas.openxmlformats.org/officeDocument/2006/relationships/tags" Target="../tags/tag147.xml"/><Relationship Id="rId32" Type="http://schemas.openxmlformats.org/officeDocument/2006/relationships/tags" Target="../tags/tag155.xml"/><Relationship Id="rId37" Type="http://schemas.openxmlformats.org/officeDocument/2006/relationships/tags" Target="../tags/tag160.xml"/><Relationship Id="rId40" Type="http://schemas.openxmlformats.org/officeDocument/2006/relationships/tags" Target="../tags/tag163.xml"/><Relationship Id="rId5" Type="http://schemas.openxmlformats.org/officeDocument/2006/relationships/tags" Target="../tags/tag128.xml"/><Relationship Id="rId15" Type="http://schemas.openxmlformats.org/officeDocument/2006/relationships/tags" Target="../tags/tag138.xml"/><Relationship Id="rId23" Type="http://schemas.openxmlformats.org/officeDocument/2006/relationships/tags" Target="../tags/tag146.xml"/><Relationship Id="rId28" Type="http://schemas.openxmlformats.org/officeDocument/2006/relationships/tags" Target="../tags/tag151.xml"/><Relationship Id="rId36" Type="http://schemas.openxmlformats.org/officeDocument/2006/relationships/tags" Target="../tags/tag159.xml"/><Relationship Id="rId10" Type="http://schemas.openxmlformats.org/officeDocument/2006/relationships/tags" Target="../tags/tag133.xml"/><Relationship Id="rId19" Type="http://schemas.openxmlformats.org/officeDocument/2006/relationships/tags" Target="../tags/tag142.xml"/><Relationship Id="rId31" Type="http://schemas.openxmlformats.org/officeDocument/2006/relationships/tags" Target="../tags/tag154.xml"/><Relationship Id="rId4" Type="http://schemas.openxmlformats.org/officeDocument/2006/relationships/tags" Target="../tags/tag127.xml"/><Relationship Id="rId9" Type="http://schemas.openxmlformats.org/officeDocument/2006/relationships/tags" Target="../tags/tag132.xml"/><Relationship Id="rId14" Type="http://schemas.openxmlformats.org/officeDocument/2006/relationships/tags" Target="../tags/tag137.xml"/><Relationship Id="rId22" Type="http://schemas.openxmlformats.org/officeDocument/2006/relationships/tags" Target="../tags/tag145.xml"/><Relationship Id="rId27" Type="http://schemas.openxmlformats.org/officeDocument/2006/relationships/tags" Target="../tags/tag150.xml"/><Relationship Id="rId30" Type="http://schemas.openxmlformats.org/officeDocument/2006/relationships/tags" Target="../tags/tag153.xml"/><Relationship Id="rId35" Type="http://schemas.openxmlformats.org/officeDocument/2006/relationships/tags" Target="../tags/tag158.xml"/><Relationship Id="rId8" Type="http://schemas.openxmlformats.org/officeDocument/2006/relationships/tags" Target="../tags/tag131.xml"/><Relationship Id="rId3" Type="http://schemas.openxmlformats.org/officeDocument/2006/relationships/tags" Target="../tags/tag126.xml"/><Relationship Id="rId12" Type="http://schemas.openxmlformats.org/officeDocument/2006/relationships/tags" Target="../tags/tag135.xml"/><Relationship Id="rId17" Type="http://schemas.openxmlformats.org/officeDocument/2006/relationships/tags" Target="../tags/tag140.xml"/><Relationship Id="rId25" Type="http://schemas.openxmlformats.org/officeDocument/2006/relationships/tags" Target="../tags/tag148.xml"/><Relationship Id="rId33" Type="http://schemas.openxmlformats.org/officeDocument/2006/relationships/tags" Target="../tags/tag156.xml"/><Relationship Id="rId38" Type="http://schemas.openxmlformats.org/officeDocument/2006/relationships/tags" Target="../tags/tag16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4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tags" Target="../tags/tag187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6" Type="http://schemas.openxmlformats.org/officeDocument/2006/relationships/tags" Target="../tags/tag190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5" Type="http://schemas.openxmlformats.org/officeDocument/2006/relationships/tags" Target="../tags/tag179.xml"/><Relationship Id="rId15" Type="http://schemas.openxmlformats.org/officeDocument/2006/relationships/tags" Target="../tags/tag189.xml"/><Relationship Id="rId10" Type="http://schemas.openxmlformats.org/officeDocument/2006/relationships/tags" Target="../tags/tag184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tags" Target="../tags/tag18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image" Target="../media/image6.jpeg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9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9.xml"/><Relationship Id="rId1" Type="http://schemas.openxmlformats.org/officeDocument/2006/relationships/tags" Target="../tags/tag198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26" Type="http://schemas.openxmlformats.org/officeDocument/2006/relationships/tags" Target="../tags/tag225.xml"/><Relationship Id="rId39" Type="http://schemas.openxmlformats.org/officeDocument/2006/relationships/tags" Target="../tags/tag238.xml"/><Relationship Id="rId21" Type="http://schemas.openxmlformats.org/officeDocument/2006/relationships/tags" Target="../tags/tag220.xml"/><Relationship Id="rId34" Type="http://schemas.openxmlformats.org/officeDocument/2006/relationships/tags" Target="../tags/tag233.xml"/><Relationship Id="rId42" Type="http://schemas.openxmlformats.org/officeDocument/2006/relationships/tags" Target="../tags/tag241.xml"/><Relationship Id="rId7" Type="http://schemas.openxmlformats.org/officeDocument/2006/relationships/tags" Target="../tags/tag20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9" Type="http://schemas.openxmlformats.org/officeDocument/2006/relationships/tags" Target="../tags/tag228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tags" Target="../tags/tag223.xml"/><Relationship Id="rId32" Type="http://schemas.openxmlformats.org/officeDocument/2006/relationships/tags" Target="../tags/tag231.xml"/><Relationship Id="rId37" Type="http://schemas.openxmlformats.org/officeDocument/2006/relationships/tags" Target="../tags/tag236.xml"/><Relationship Id="rId40" Type="http://schemas.openxmlformats.org/officeDocument/2006/relationships/tags" Target="../tags/tag239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tags" Target="../tags/tag222.xml"/><Relationship Id="rId28" Type="http://schemas.openxmlformats.org/officeDocument/2006/relationships/tags" Target="../tags/tag227.xml"/><Relationship Id="rId36" Type="http://schemas.openxmlformats.org/officeDocument/2006/relationships/tags" Target="../tags/tag235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31" Type="http://schemas.openxmlformats.org/officeDocument/2006/relationships/tags" Target="../tags/tag230.xml"/><Relationship Id="rId44" Type="http://schemas.openxmlformats.org/officeDocument/2006/relationships/tags" Target="../tags/tag243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Relationship Id="rId27" Type="http://schemas.openxmlformats.org/officeDocument/2006/relationships/tags" Target="../tags/tag226.xml"/><Relationship Id="rId30" Type="http://schemas.openxmlformats.org/officeDocument/2006/relationships/tags" Target="../tags/tag229.xml"/><Relationship Id="rId35" Type="http://schemas.openxmlformats.org/officeDocument/2006/relationships/tags" Target="../tags/tag234.xml"/><Relationship Id="rId43" Type="http://schemas.openxmlformats.org/officeDocument/2006/relationships/tags" Target="../tags/tag242.xml"/><Relationship Id="rId8" Type="http://schemas.openxmlformats.org/officeDocument/2006/relationships/tags" Target="../tags/tag207.xml"/><Relationship Id="rId3" Type="http://schemas.openxmlformats.org/officeDocument/2006/relationships/tags" Target="../tags/tag202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5" Type="http://schemas.openxmlformats.org/officeDocument/2006/relationships/tags" Target="../tags/tag224.xml"/><Relationship Id="rId33" Type="http://schemas.openxmlformats.org/officeDocument/2006/relationships/tags" Target="../tags/tag232.xml"/><Relationship Id="rId38" Type="http://schemas.openxmlformats.org/officeDocument/2006/relationships/tags" Target="../tags/tag237.xml"/><Relationship Id="rId20" Type="http://schemas.openxmlformats.org/officeDocument/2006/relationships/tags" Target="../tags/tag219.xml"/><Relationship Id="rId41" Type="http://schemas.openxmlformats.org/officeDocument/2006/relationships/tags" Target="../tags/tag24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51.xml"/><Relationship Id="rId13" Type="http://schemas.openxmlformats.org/officeDocument/2006/relationships/tags" Target="../tags/tag256.xml"/><Relationship Id="rId18" Type="http://schemas.openxmlformats.org/officeDocument/2006/relationships/tags" Target="../tags/tag261.xml"/><Relationship Id="rId26" Type="http://schemas.openxmlformats.org/officeDocument/2006/relationships/tags" Target="../tags/tag269.xml"/><Relationship Id="rId3" Type="http://schemas.openxmlformats.org/officeDocument/2006/relationships/tags" Target="../tags/tag246.xml"/><Relationship Id="rId21" Type="http://schemas.openxmlformats.org/officeDocument/2006/relationships/tags" Target="../tags/tag264.xml"/><Relationship Id="rId7" Type="http://schemas.openxmlformats.org/officeDocument/2006/relationships/tags" Target="../tags/tag250.xml"/><Relationship Id="rId12" Type="http://schemas.openxmlformats.org/officeDocument/2006/relationships/tags" Target="../tags/tag255.xml"/><Relationship Id="rId17" Type="http://schemas.openxmlformats.org/officeDocument/2006/relationships/tags" Target="../tags/tag260.xml"/><Relationship Id="rId25" Type="http://schemas.openxmlformats.org/officeDocument/2006/relationships/tags" Target="../tags/tag268.xml"/><Relationship Id="rId2" Type="http://schemas.openxmlformats.org/officeDocument/2006/relationships/tags" Target="../tags/tag245.xml"/><Relationship Id="rId16" Type="http://schemas.openxmlformats.org/officeDocument/2006/relationships/tags" Target="../tags/tag259.xml"/><Relationship Id="rId20" Type="http://schemas.openxmlformats.org/officeDocument/2006/relationships/tags" Target="../tags/tag263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11" Type="http://schemas.openxmlformats.org/officeDocument/2006/relationships/tags" Target="../tags/tag254.xml"/><Relationship Id="rId24" Type="http://schemas.openxmlformats.org/officeDocument/2006/relationships/tags" Target="../tags/tag267.xml"/><Relationship Id="rId5" Type="http://schemas.openxmlformats.org/officeDocument/2006/relationships/tags" Target="../tags/tag248.xml"/><Relationship Id="rId15" Type="http://schemas.openxmlformats.org/officeDocument/2006/relationships/tags" Target="../tags/tag258.xml"/><Relationship Id="rId23" Type="http://schemas.openxmlformats.org/officeDocument/2006/relationships/tags" Target="../tags/tag266.xml"/><Relationship Id="rId28" Type="http://schemas.openxmlformats.org/officeDocument/2006/relationships/slideLayout" Target="../slideLayouts/slideLayout6.xml"/><Relationship Id="rId10" Type="http://schemas.openxmlformats.org/officeDocument/2006/relationships/tags" Target="../tags/tag253.xml"/><Relationship Id="rId19" Type="http://schemas.openxmlformats.org/officeDocument/2006/relationships/tags" Target="../tags/tag262.xml"/><Relationship Id="rId4" Type="http://schemas.openxmlformats.org/officeDocument/2006/relationships/tags" Target="../tags/tag247.xml"/><Relationship Id="rId9" Type="http://schemas.openxmlformats.org/officeDocument/2006/relationships/tags" Target="../tags/tag252.xml"/><Relationship Id="rId14" Type="http://schemas.openxmlformats.org/officeDocument/2006/relationships/tags" Target="../tags/tag257.xml"/><Relationship Id="rId22" Type="http://schemas.openxmlformats.org/officeDocument/2006/relationships/tags" Target="../tags/tag265.xml"/><Relationship Id="rId27" Type="http://schemas.openxmlformats.org/officeDocument/2006/relationships/tags" Target="../tags/tag2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tags" Target="../tags/tag37.xml"/><Relationship Id="rId39" Type="http://schemas.openxmlformats.org/officeDocument/2006/relationships/tags" Target="../tags/tag50.xml"/><Relationship Id="rId21" Type="http://schemas.openxmlformats.org/officeDocument/2006/relationships/tags" Target="../tags/tag32.xml"/><Relationship Id="rId34" Type="http://schemas.openxmlformats.org/officeDocument/2006/relationships/tags" Target="../tags/tag45.xml"/><Relationship Id="rId42" Type="http://schemas.openxmlformats.org/officeDocument/2006/relationships/tags" Target="../tags/tag53.xml"/><Relationship Id="rId47" Type="http://schemas.openxmlformats.org/officeDocument/2006/relationships/tags" Target="../tags/tag58.xml"/><Relationship Id="rId50" Type="http://schemas.openxmlformats.org/officeDocument/2006/relationships/tags" Target="../tags/tag61.xml"/><Relationship Id="rId55" Type="http://schemas.openxmlformats.org/officeDocument/2006/relationships/tags" Target="../tags/tag66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9" Type="http://schemas.openxmlformats.org/officeDocument/2006/relationships/tags" Target="../tags/tag40.xml"/><Relationship Id="rId11" Type="http://schemas.openxmlformats.org/officeDocument/2006/relationships/tags" Target="../tags/tag22.xml"/><Relationship Id="rId24" Type="http://schemas.openxmlformats.org/officeDocument/2006/relationships/tags" Target="../tags/tag35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40" Type="http://schemas.openxmlformats.org/officeDocument/2006/relationships/tags" Target="../tags/tag51.xml"/><Relationship Id="rId45" Type="http://schemas.openxmlformats.org/officeDocument/2006/relationships/tags" Target="../tags/tag56.xml"/><Relationship Id="rId53" Type="http://schemas.openxmlformats.org/officeDocument/2006/relationships/tags" Target="../tags/tag64.xml"/><Relationship Id="rId58" Type="http://schemas.openxmlformats.org/officeDocument/2006/relationships/tags" Target="../tags/tag69.xml"/><Relationship Id="rId5" Type="http://schemas.openxmlformats.org/officeDocument/2006/relationships/tags" Target="../tags/tag16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30.xml"/><Relationship Id="rId14" Type="http://schemas.openxmlformats.org/officeDocument/2006/relationships/tags" Target="../tags/tag25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43" Type="http://schemas.openxmlformats.org/officeDocument/2006/relationships/tags" Target="../tags/tag54.xml"/><Relationship Id="rId48" Type="http://schemas.openxmlformats.org/officeDocument/2006/relationships/tags" Target="../tags/tag59.xml"/><Relationship Id="rId56" Type="http://schemas.openxmlformats.org/officeDocument/2006/relationships/tags" Target="../tags/tag67.xml"/><Relationship Id="rId8" Type="http://schemas.openxmlformats.org/officeDocument/2006/relationships/tags" Target="../tags/tag19.xml"/><Relationship Id="rId51" Type="http://schemas.openxmlformats.org/officeDocument/2006/relationships/tags" Target="../tags/tag62.xml"/><Relationship Id="rId3" Type="http://schemas.openxmlformats.org/officeDocument/2006/relationships/tags" Target="../tags/tag14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tags" Target="../tags/tag36.xml"/><Relationship Id="rId33" Type="http://schemas.openxmlformats.org/officeDocument/2006/relationships/tags" Target="../tags/tag44.xml"/><Relationship Id="rId38" Type="http://schemas.openxmlformats.org/officeDocument/2006/relationships/tags" Target="../tags/tag49.xml"/><Relationship Id="rId46" Type="http://schemas.openxmlformats.org/officeDocument/2006/relationships/tags" Target="../tags/tag57.xml"/><Relationship Id="rId59" Type="http://schemas.openxmlformats.org/officeDocument/2006/relationships/tags" Target="../tags/tag70.xml"/><Relationship Id="rId20" Type="http://schemas.openxmlformats.org/officeDocument/2006/relationships/tags" Target="../tags/tag31.xml"/><Relationship Id="rId41" Type="http://schemas.openxmlformats.org/officeDocument/2006/relationships/tags" Target="../tags/tag52.xml"/><Relationship Id="rId54" Type="http://schemas.openxmlformats.org/officeDocument/2006/relationships/tags" Target="../tags/tag65.xml"/><Relationship Id="rId62" Type="http://schemas.openxmlformats.org/officeDocument/2006/relationships/notesSlide" Target="../notesSlides/notesSlide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5" Type="http://schemas.openxmlformats.org/officeDocument/2006/relationships/tags" Target="../tags/tag26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36" Type="http://schemas.openxmlformats.org/officeDocument/2006/relationships/tags" Target="../tags/tag47.xml"/><Relationship Id="rId49" Type="http://schemas.openxmlformats.org/officeDocument/2006/relationships/tags" Target="../tags/tag60.xml"/><Relationship Id="rId57" Type="http://schemas.openxmlformats.org/officeDocument/2006/relationships/tags" Target="../tags/tag68.xml"/><Relationship Id="rId10" Type="http://schemas.openxmlformats.org/officeDocument/2006/relationships/tags" Target="../tags/tag21.xml"/><Relationship Id="rId31" Type="http://schemas.openxmlformats.org/officeDocument/2006/relationships/tags" Target="../tags/tag42.xml"/><Relationship Id="rId44" Type="http://schemas.openxmlformats.org/officeDocument/2006/relationships/tags" Target="../tags/tag55.xml"/><Relationship Id="rId52" Type="http://schemas.openxmlformats.org/officeDocument/2006/relationships/tags" Target="../tags/tag63.xml"/><Relationship Id="rId60" Type="http://schemas.openxmlformats.org/officeDocument/2006/relationships/tags" Target="../tags/tag7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 smtClean="0"/>
              <a:t>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26</a:t>
            </a:r>
            <a:endParaRPr lang="en-US" altLang="en-US" dirty="0"/>
          </a:p>
          <a:p>
            <a:pPr eaLnBrk="1" hangingPunct="1"/>
            <a:r>
              <a:rPr lang="en-US" altLang="en-US" dirty="0"/>
              <a:t>Network Flow Applications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4" name="Picture 4" descr="http://cdn.c.photoshelter.com/img-get/I00003zY0KuN5ZiY/s/860/860/Water-Treatment-Plant-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1" y="220836"/>
            <a:ext cx="2563716" cy="169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blog.mlive.com/news/baycity_impact/2009/07/large_baycitywwPT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205" y="123591"/>
            <a:ext cx="2993088" cy="198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0" descr="http://www.alaska-in-pictures.com/data/media/17/alaska-pipeline-in-winter_5499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690" y="190853"/>
            <a:ext cx="2771482" cy="184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D86B5-AD6F-4711-995B-7084C1EF13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 Examples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Reduce the problem of finding the Maximum of a set of integers to finding the Minimum of a set of integers</a:t>
            </a:r>
          </a:p>
        </p:txBody>
      </p:sp>
      <p:sp>
        <p:nvSpPr>
          <p:cNvPr id="8196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352800"/>
            <a:ext cx="6810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00FF"/>
                </a:solidFill>
              </a:rPr>
              <a:t>Find the maximum of:   8,  -3,  2,  12, 1, -6</a:t>
            </a:r>
          </a:p>
        </p:txBody>
      </p:sp>
      <p:sp>
        <p:nvSpPr>
          <p:cNvPr id="819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3175" y="6313488"/>
            <a:ext cx="429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Construct an equivalent minimization problem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Network Flow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Undirected graph with edge capacities</a:t>
            </a:r>
          </a:p>
          <a:p>
            <a:pPr eaLnBrk="1" hangingPunct="1"/>
            <a:r>
              <a:rPr lang="en-US" altLang="en-US" smtClean="0"/>
              <a:t>Flow may go either direction along the edges (subject to the capacity constraints)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9100" y="35052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60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82950" y="46434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9100" y="5857875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9224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49275" y="3808413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49275" y="494665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916113" y="3884613"/>
            <a:ext cx="0" cy="1973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8513" y="3808413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68513" y="4946650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73075" y="388461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22538" y="5478463"/>
            <a:ext cx="987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916113" y="4567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9232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22538" y="3884613"/>
            <a:ext cx="9112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9275" y="5478463"/>
            <a:ext cx="75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9234" name="Text Box 2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6163" y="6313488"/>
            <a:ext cx="4568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/>
              <a:t>Construct an equivalent flow problem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Bipartite Matching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graph G=(V,E) is bipartite if the vertices can be partitioned into disjoints sets X,Y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 matching M is a subset of the edges that does not share any vertices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Find a matching as large as possible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2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58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teachers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collection of courses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And a graph showing which teachers can teach which courses</a:t>
            </a:r>
          </a:p>
        </p:txBody>
      </p:sp>
      <p:sp>
        <p:nvSpPr>
          <p:cNvPr id="1126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4633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4633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4633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4633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68788" y="3808413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268788" y="4414838"/>
            <a:ext cx="303212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8788" y="502285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8788" y="5705475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268788" y="6388100"/>
            <a:ext cx="303212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763713" y="3732213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RA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763713" y="441483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63713" y="5022850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ME</a:t>
            </a:r>
            <a:endParaRPr lang="en-US" altLang="en-US" sz="1800" dirty="0"/>
          </a:p>
        </p:txBody>
      </p:sp>
      <p:sp>
        <p:nvSpPr>
          <p:cNvPr id="11281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763713" y="5705475"/>
            <a:ext cx="684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DG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763713" y="6313488"/>
            <a:ext cx="684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AK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51295" y="38212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143</a:t>
            </a:r>
            <a:endParaRPr lang="en-US" altLang="en-US" sz="1800" dirty="0"/>
          </a:p>
        </p:txBody>
      </p:sp>
      <p:sp>
        <p:nvSpPr>
          <p:cNvPr id="1128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392" y="3808413"/>
            <a:ext cx="1062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128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1413" y="44148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373</a:t>
            </a:r>
            <a:endParaRPr lang="en-US" altLang="en-US" sz="1800" dirty="0"/>
          </a:p>
        </p:txBody>
      </p:sp>
      <p:sp>
        <p:nvSpPr>
          <p:cNvPr id="1128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51413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414</a:t>
            </a:r>
            <a:endParaRPr lang="en-US" altLang="en-US" sz="1800" dirty="0"/>
          </a:p>
        </p:txBody>
      </p:sp>
      <p:sp>
        <p:nvSpPr>
          <p:cNvPr id="11287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51413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415</a:t>
            </a:r>
            <a:endParaRPr lang="en-US" altLang="en-US" sz="1800" dirty="0"/>
          </a:p>
        </p:txBody>
      </p:sp>
      <p:sp>
        <p:nvSpPr>
          <p:cNvPr id="11288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1413" y="63134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 smtClean="0"/>
              <a:t>417</a:t>
            </a:r>
            <a:endParaRPr lang="en-US" alt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Converting Matching to Network Flow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31900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1900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225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225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Line 10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536700" y="4643438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536700" y="4035425"/>
            <a:ext cx="985838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384300" y="3276600"/>
            <a:ext cx="1138238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536700" y="3201988"/>
            <a:ext cx="1062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536700" y="2366963"/>
            <a:ext cx="985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84300" y="2366963"/>
            <a:ext cx="12906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536700" y="2443163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Oval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16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Oval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81638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4" name="Oval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4816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5" name="Oval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1638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6" name="Oval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72275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7" name="Oval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72275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8" name="Oval 2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772275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9" name="Oval 24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72275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0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86438" y="4643438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786438" y="4035425"/>
            <a:ext cx="985837" cy="531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786438" y="3276600"/>
            <a:ext cx="985837" cy="608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86438" y="3201988"/>
            <a:ext cx="91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786438" y="2366963"/>
            <a:ext cx="985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5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786438" y="2443163"/>
            <a:ext cx="985837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6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786438" y="2443163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7" name="Oval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231900" y="449103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8" name="Oval 3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8139113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12319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495800" y="2443163"/>
            <a:ext cx="987425" cy="1062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648200" y="3201988"/>
            <a:ext cx="835025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4495800" y="3505200"/>
            <a:ext cx="9874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495800" y="3505200"/>
            <a:ext cx="987425" cy="1062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077075" y="2443163"/>
            <a:ext cx="1062038" cy="909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077075" y="3201988"/>
            <a:ext cx="1062038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5" name="Line 41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V="1">
            <a:off x="7077075" y="3581400"/>
            <a:ext cx="1062038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7077075" y="3656013"/>
            <a:ext cx="1138238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Oval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221456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8" name="Oval 5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31900" y="3808413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29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522538" y="3049588"/>
            <a:ext cx="304800" cy="303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30" name="Oval 3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344988" y="3352800"/>
            <a:ext cx="304800" cy="3032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Multi-source network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Multi-source network flow</a:t>
            </a:r>
          </a:p>
          <a:p>
            <a:pPr lvl="1"/>
            <a:r>
              <a:rPr lang="en-US" dirty="0"/>
              <a:t>Sources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. . .,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endParaRPr lang="en-US" baseline="-25000" dirty="0"/>
          </a:p>
          <a:p>
            <a:pPr lvl="1"/>
            <a:r>
              <a:rPr lang="en-US" dirty="0"/>
              <a:t>Sinks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. . . ,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Solve with Single source network flow</a:t>
            </a:r>
            <a:endParaRPr lang="en-US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90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Allocation:  Assignment of reviewers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827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set of papers P</a:t>
            </a:r>
            <a:r>
              <a:rPr lang="en-US" baseline="-25000" dirty="0"/>
              <a:t>1</a:t>
            </a:r>
            <a:r>
              <a:rPr lang="en-US" dirty="0"/>
              <a:t>, . . .,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endParaRPr lang="en-US" baseline="-25000" dirty="0"/>
          </a:p>
          <a:p>
            <a:r>
              <a:rPr lang="en-US" dirty="0"/>
              <a:t>A set of reviewers R</a:t>
            </a:r>
            <a:r>
              <a:rPr lang="en-US" baseline="-25000" dirty="0"/>
              <a:t>1</a:t>
            </a:r>
            <a:r>
              <a:rPr lang="en-US" dirty="0"/>
              <a:t>, . . ., R</a:t>
            </a:r>
            <a:r>
              <a:rPr lang="en-US" baseline="-25000" dirty="0"/>
              <a:t>m</a:t>
            </a:r>
          </a:p>
          <a:p>
            <a:r>
              <a:rPr lang="en-US" dirty="0"/>
              <a:t>Paper P</a:t>
            </a:r>
            <a:r>
              <a:rPr lang="en-US" baseline="-25000" dirty="0"/>
              <a:t>i</a:t>
            </a:r>
            <a:r>
              <a:rPr lang="en-US" dirty="0"/>
              <a:t> requires A</a:t>
            </a:r>
            <a:r>
              <a:rPr lang="en-US" baseline="-25000" dirty="0"/>
              <a:t>i</a:t>
            </a:r>
            <a:r>
              <a:rPr lang="en-US" dirty="0"/>
              <a:t> reviewers</a:t>
            </a:r>
          </a:p>
          <a:p>
            <a:r>
              <a:rPr lang="en-US" dirty="0"/>
              <a:t>Reviewer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can review </a:t>
            </a:r>
            <a:r>
              <a:rPr lang="en-US" dirty="0" err="1"/>
              <a:t>B</a:t>
            </a:r>
            <a:r>
              <a:rPr lang="en-US" baseline="-25000" dirty="0" err="1"/>
              <a:t>j</a:t>
            </a:r>
            <a:r>
              <a:rPr lang="en-US" dirty="0"/>
              <a:t> papers</a:t>
            </a:r>
          </a:p>
          <a:p>
            <a:r>
              <a:rPr lang="en-US" dirty="0"/>
              <a:t>For each reviewer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, there is a list of paper L</a:t>
            </a:r>
            <a:r>
              <a:rPr lang="en-US" baseline="-25000" dirty="0"/>
              <a:t>j1</a:t>
            </a:r>
            <a:r>
              <a:rPr lang="en-US" dirty="0"/>
              <a:t>, . . ., </a:t>
            </a:r>
            <a:r>
              <a:rPr lang="en-US" dirty="0" err="1"/>
              <a:t>L</a:t>
            </a:r>
            <a:r>
              <a:rPr lang="en-US" baseline="-25000" dirty="0" err="1"/>
              <a:t>jk</a:t>
            </a:r>
            <a:r>
              <a:rPr lang="en-US" dirty="0"/>
              <a:t> that </a:t>
            </a:r>
            <a:r>
              <a:rPr lang="en-US" dirty="0" err="1"/>
              <a:t>R</a:t>
            </a:r>
            <a:r>
              <a:rPr lang="en-US" baseline="-25000" dirty="0" err="1"/>
              <a:t>j</a:t>
            </a:r>
            <a:r>
              <a:rPr lang="en-US" dirty="0"/>
              <a:t> is qualified to review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05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Baseball elimination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Can the Dinosaurs win the league?</a:t>
            </a:r>
          </a:p>
          <a:p>
            <a:pPr eaLnBrk="1" hangingPunct="1"/>
            <a:r>
              <a:rPr lang="en-US" altLang="en-US" sz="2800" dirty="0"/>
              <a:t>Remaining games:</a:t>
            </a:r>
          </a:p>
          <a:p>
            <a:pPr lvl="1" eaLnBrk="1" hangingPunct="1"/>
            <a:r>
              <a:rPr lang="en-US" altLang="en-US" sz="2400" dirty="0"/>
              <a:t>AB, AC, AD, AD, AD, BC, BC, BC, BD, CD</a:t>
            </a:r>
          </a:p>
        </p:txBody>
      </p:sp>
      <p:graphicFrame>
        <p:nvGraphicFramePr>
          <p:cNvPr id="325675" name="Group 43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2590800"/>
        </p:xfrm>
        <a:graphic>
          <a:graphicData uri="http://schemas.openxmlformats.org/drawingml/2006/table">
            <a:tbl>
              <a:tblPr/>
              <a:tblGrid>
                <a:gridCol w="279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90" name="Text Box 4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788" y="5461000"/>
            <a:ext cx="88709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wins</a:t>
            </a:r>
            <a:r>
              <a:rPr lang="en-US" altLang="en-US"/>
              <a:t> the league if it has strictly more wins than any other team at the end of the season</a:t>
            </a:r>
          </a:p>
          <a:p>
            <a:pPr eaLnBrk="1" hangingPunct="1"/>
            <a:r>
              <a:rPr lang="en-US" altLang="en-US"/>
              <a:t>A team </a:t>
            </a:r>
            <a:r>
              <a:rPr lang="en-US" altLang="en-US">
                <a:solidFill>
                  <a:srgbClr val="FF0000"/>
                </a:solidFill>
              </a:rPr>
              <a:t>ties</a:t>
            </a:r>
            <a:r>
              <a:rPr lang="en-US" altLang="en-US"/>
              <a:t> for first place if no team has more wins, and there is some other team with the same </a:t>
            </a:r>
          </a:p>
          <a:p>
            <a:pPr eaLnBrk="1" hangingPunct="1"/>
            <a:r>
              <a:rPr lang="en-US" altLang="en-US"/>
              <a:t>number of wins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6E403-62CD-4F2A-8021-32D0B016C4B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Baseball elimination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Can the Fruit Flies win or tie the league?</a:t>
            </a:r>
          </a:p>
          <a:p>
            <a:pPr eaLnBrk="1" hangingPunct="1"/>
            <a:r>
              <a:rPr lang="en-US" altLang="en-US" sz="2800"/>
              <a:t>Remaining games:</a:t>
            </a:r>
          </a:p>
          <a:p>
            <a:pPr lvl="1" eaLnBrk="1" hangingPunct="1"/>
            <a:r>
              <a:rPr lang="en-US" altLang="en-US" sz="2400"/>
              <a:t>AC, AD, AD, AD, AF, BC, BC, BC, BC, BC, BD, BE, BE, BE, BE, BF, CE, CE, CE, CF, CF, DE, DF, EF, EF</a:t>
            </a:r>
          </a:p>
        </p:txBody>
      </p:sp>
      <p:graphicFrame>
        <p:nvGraphicFramePr>
          <p:cNvPr id="327752" name="Group 72"/>
          <p:cNvGraphicFramePr>
            <a:graphicFrameLocks noGrp="1"/>
          </p:cNvGraphicFramePr>
          <p:nvPr>
            <p:ph sz="quarter" idx="2"/>
            <p:custDataLst>
              <p:tags r:id="rId3"/>
            </p:custDataLst>
          </p:nvPr>
        </p:nvGraphicFramePr>
        <p:xfrm>
          <a:off x="4648200" y="1600200"/>
          <a:ext cx="4038600" cy="3627435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6E403-62CD-4F2A-8021-32D0B016C4B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Assume Fruit Flies win remaining games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Fruit Flies are tied for first place if no team wins more than 19 games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Allowable wins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Ants (2)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Bees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Cockroaches (3)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Dinosaurs (5)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Earthworms (5)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18 games to play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AC, AD, AD, AD, BC, BC, BC, BC, BC, BD, BE, BE, BE, BE, CE, CE, CE, DE</a:t>
            </a:r>
          </a:p>
        </p:txBody>
      </p:sp>
      <p:graphicFrame>
        <p:nvGraphicFramePr>
          <p:cNvPr id="328710" name="Group 6"/>
          <p:cNvGraphicFramePr>
            <a:graphicFrameLocks noGrp="1"/>
          </p:cNvGraphicFramePr>
          <p:nvPr>
            <p:ph sz="half" idx="2"/>
            <p:custDataLst>
              <p:tags r:id="rId3"/>
            </p:custDataLst>
          </p:nvPr>
        </p:nvGraphicFramePr>
        <p:xfrm>
          <a:off x="4648200" y="1600200"/>
          <a:ext cx="4038600" cy="4105277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Cockroaches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Dinosaurs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Earthworms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Fruit Flies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D5C82-07EC-4172-9623-16FAA4CBF0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1"/>
            <a:ext cx="8879714" cy="1221640"/>
          </a:xfrm>
        </p:spPr>
        <p:txBody>
          <a:bodyPr/>
          <a:lstStyle/>
          <a:p>
            <a:r>
              <a:rPr lang="en-US" sz="2800" dirty="0"/>
              <a:t>Homework </a:t>
            </a:r>
            <a:r>
              <a:rPr lang="en-US" sz="2800" dirty="0" smtClean="0"/>
              <a:t>9</a:t>
            </a:r>
            <a:endParaRPr lang="en-US" sz="2800" dirty="0" smtClean="0"/>
          </a:p>
          <a:p>
            <a:r>
              <a:rPr lang="en-US" sz="2800" dirty="0" smtClean="0"/>
              <a:t>Exam practice problems on  course homepage</a:t>
            </a:r>
            <a:endParaRPr lang="en-US" sz="2800" dirty="0"/>
          </a:p>
          <a:p>
            <a:r>
              <a:rPr lang="en-US" sz="2800" dirty="0" smtClean="0"/>
              <a:t>Final Exam:  Monday,  December </a:t>
            </a:r>
            <a:r>
              <a:rPr lang="en-US" sz="2800" dirty="0" smtClean="0"/>
              <a:t>11, 8:30 AM</a:t>
            </a:r>
            <a:endParaRPr lang="en-US" sz="2800" dirty="0" smtClean="0"/>
          </a:p>
          <a:p>
            <a:pPr lvl="1"/>
            <a:r>
              <a:rPr lang="en-US" dirty="0" smtClean="0"/>
              <a:t>One Hour Fifty Minutes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028605"/>
              </p:ext>
            </p:extLst>
          </p:nvPr>
        </p:nvGraphicFramePr>
        <p:xfrm>
          <a:off x="549565" y="3808475"/>
          <a:ext cx="8044870" cy="1854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7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Fri, Dec 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Net Flow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</a:t>
                      </a:r>
                      <a:r>
                        <a:rPr lang="en-US" dirty="0" smtClean="0"/>
                        <a:t>Dec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 Flow </a:t>
                      </a:r>
                      <a:r>
                        <a:rPr lang="en-US" dirty="0" smtClean="0"/>
                        <a:t>Applications + NP-Completeness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Wed, </a:t>
                      </a:r>
                      <a:r>
                        <a:rPr lang="en-US" dirty="0" smtClean="0"/>
                        <a:t>Dec 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NP-Completeness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Fri, </a:t>
                      </a:r>
                      <a:r>
                        <a:rPr lang="en-US" dirty="0" smtClean="0"/>
                        <a:t>Dec </a:t>
                      </a: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NP-Completeness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Mon, Dec </a:t>
                      </a:r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12/1/2023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Remaining games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1379538"/>
            <a:ext cx="8897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</a:pPr>
            <a:r>
              <a:rPr lang="en-US" altLang="en-US" sz="1800"/>
              <a:t>AC, AD, AD, AD, BC, BC, BC, BC, BC, BD, BE, BE, BE, BE, CE, CE, CE, DE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648200" y="244316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AC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143125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AD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BC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36560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BD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62638" y="36560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BE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077075" y="3732213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CE</a:t>
            </a:r>
          </a:p>
        </p:txBody>
      </p:sp>
      <p:sp>
        <p:nvSpPr>
          <p:cNvPr id="1844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25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1844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1844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4946650"/>
            <a:ext cx="379413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18446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862638" y="49466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18447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151688" y="4870450"/>
            <a:ext cx="379412" cy="379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18448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8200" y="6161088"/>
            <a:ext cx="379413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t</a:t>
            </a:r>
            <a:endParaRPr lang="en-US" altLang="en-US" dirty="0"/>
          </a:p>
        </p:txBody>
      </p:sp>
      <p:sp>
        <p:nvSpPr>
          <p:cNvPr id="18449" name="Oval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062913" y="3732213"/>
            <a:ext cx="379412" cy="3794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Minimum Cut Applications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Segmentation</a:t>
            </a:r>
          </a:p>
          <a:p>
            <a:pPr eaLnBrk="1" hangingPunct="1"/>
            <a:r>
              <a:rPr lang="en-US" altLang="en-US"/>
              <a:t>Open Pit Mining / Task Selection Problem</a:t>
            </a:r>
          </a:p>
          <a:p>
            <a:pPr eaLnBrk="1" hangingPunct="1"/>
            <a:r>
              <a:rPr lang="en-US" altLang="en-US"/>
              <a:t>Reduction to Min Cut problem</a:t>
            </a:r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1975" y="4202113"/>
            <a:ext cx="79057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S, T is a cut if S, T is a partition of the vertices with </a:t>
            </a:r>
          </a:p>
          <a:p>
            <a:pPr eaLnBrk="1" hangingPunct="1"/>
            <a:r>
              <a:rPr lang="en-US" altLang="en-US" sz="2400"/>
              <a:t>s in S and t in T</a:t>
            </a:r>
          </a:p>
          <a:p>
            <a:pPr eaLnBrk="1" hangingPunct="1"/>
            <a:r>
              <a:rPr lang="en-US" altLang="en-US" sz="2400"/>
              <a:t>The capacity of an S, T cut is the sum of the capacities of</a:t>
            </a:r>
          </a:p>
          <a:p>
            <a:pPr eaLnBrk="1" hangingPunct="1"/>
            <a:r>
              <a:rPr lang="en-US" altLang="en-US" sz="2400"/>
              <a:t>all edges going from S to 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9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Segmentation</a:t>
            </a:r>
          </a:p>
        </p:txBody>
      </p:sp>
      <p:sp>
        <p:nvSpPr>
          <p:cNvPr id="5123" name="Rectangle 9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Separate foreground from background</a:t>
            </a:r>
          </a:p>
        </p:txBody>
      </p:sp>
      <p:pic>
        <p:nvPicPr>
          <p:cNvPr id="5124" name="Picture 6" descr="lion-big"/>
          <p:cNvPicPr>
            <a:picLocks noGrp="1"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616200"/>
            <a:ext cx="4038600" cy="2492375"/>
          </a:xfrm>
          <a:noFill/>
          <a:ln w="317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348" y="3125420"/>
            <a:ext cx="1331212" cy="1829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255" y="3125419"/>
            <a:ext cx="1331212" cy="182939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D5C82-07EC-4172-9623-16FAA4CBF01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9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ion"/>
          <p:cNvPicPr>
            <a:picLocks noGrp="1" noChangeAspect="1" noChangeArrowheads="1"/>
          </p:cNvPicPr>
          <p:nvPr>
            <p:ph/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85D98-5423-41D1-B584-B31729E1FD4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25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Image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</a:t>
            </a:r>
            <a:r>
              <a:rPr lang="en-US" altLang="en-US" sz="2800" baseline="-25000"/>
              <a:t>i</a:t>
            </a:r>
            <a:r>
              <a:rPr lang="en-US" altLang="en-US" sz="2800"/>
              <a:t>: value of assigning pixel i to the foreground</a:t>
            </a:r>
          </a:p>
          <a:p>
            <a:pPr eaLnBrk="1" hangingPunct="1"/>
            <a:r>
              <a:rPr lang="en-US" altLang="en-US" sz="2800"/>
              <a:t>b</a:t>
            </a:r>
            <a:r>
              <a:rPr lang="en-US" altLang="en-US" sz="2800" baseline="-25000"/>
              <a:t>i</a:t>
            </a:r>
            <a:r>
              <a:rPr lang="en-US" altLang="en-US" sz="2800"/>
              <a:t>: value of assigning pixel i to the background</a:t>
            </a:r>
          </a:p>
          <a:p>
            <a:pPr eaLnBrk="1" hangingPunct="1"/>
            <a:r>
              <a:rPr lang="en-US" altLang="en-US" sz="2800"/>
              <a:t>p</a:t>
            </a:r>
            <a:r>
              <a:rPr lang="en-US" altLang="en-US" sz="2800" baseline="-25000"/>
              <a:t>ij</a:t>
            </a:r>
            <a:r>
              <a:rPr lang="en-US" altLang="en-US" sz="2800"/>
              <a:t>: penalty for assigning i to the foreground, j to the background or vice versa</a:t>
            </a:r>
          </a:p>
          <a:p>
            <a:pPr eaLnBrk="1" hangingPunct="1"/>
            <a:r>
              <a:rPr lang="en-US" altLang="en-US" sz="2800"/>
              <a:t>A: foreground, B: background</a:t>
            </a:r>
          </a:p>
          <a:p>
            <a:pPr eaLnBrk="1" hangingPunct="1"/>
            <a:r>
              <a:rPr lang="en-US" altLang="en-US" sz="2800"/>
              <a:t>Q(A,B) =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{i in A}</a:t>
            </a:r>
            <a:r>
              <a:rPr lang="en-US" altLang="en-US" sz="2800"/>
              <a:t>a</a:t>
            </a:r>
            <a:r>
              <a:rPr lang="en-US" altLang="en-US" sz="2800" baseline="-25000"/>
              <a:t>i</a:t>
            </a:r>
            <a:r>
              <a:rPr lang="en-US" altLang="en-US" sz="2800"/>
              <a:t> +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{j in B}</a:t>
            </a:r>
            <a:r>
              <a:rPr lang="en-US" altLang="en-US" sz="2800"/>
              <a:t>b</a:t>
            </a:r>
            <a:r>
              <a:rPr lang="en-US" altLang="en-US" sz="2800" baseline="-25000"/>
              <a:t>j</a:t>
            </a:r>
            <a:r>
              <a:rPr lang="en-US" altLang="en-US" sz="2800"/>
              <a:t> - </a:t>
            </a:r>
            <a:r>
              <a:rPr lang="en-US" altLang="en-US" sz="2800">
                <a:latin typeface="Symbol" pitchFamily="18" charset="2"/>
              </a:rPr>
              <a:t>S</a:t>
            </a:r>
            <a:r>
              <a:rPr lang="en-US" altLang="en-US" sz="2800" baseline="-25000"/>
              <a:t>{(i,j) in E, i in A, j in</a:t>
            </a:r>
            <a:r>
              <a:rPr lang="en-US" altLang="en-US" sz="2800"/>
              <a:t> </a:t>
            </a:r>
            <a:r>
              <a:rPr lang="en-US" altLang="en-US" sz="2800" baseline="-25000"/>
              <a:t>B}</a:t>
            </a:r>
            <a:r>
              <a:rPr lang="en-US" altLang="en-US" sz="2800"/>
              <a:t>p</a:t>
            </a:r>
            <a:r>
              <a:rPr lang="en-US" altLang="en-US" sz="2800" baseline="-25000"/>
              <a:t>ij</a:t>
            </a:r>
          </a:p>
          <a:p>
            <a:pPr eaLnBrk="1" hangingPunct="1"/>
            <a:endParaRPr lang="en-US" altLang="en-US" sz="2800" baseline="-250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lvl="1" eaLnBrk="1" hangingPunct="1">
              <a:buFontTx/>
              <a:buNone/>
            </a:pPr>
            <a:endParaRPr lang="en-US" alt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27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Pixel graph to flow graph</a:t>
            </a:r>
          </a:p>
        </p:txBody>
      </p:sp>
      <p:sp>
        <p:nvSpPr>
          <p:cNvPr id="8195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928688" y="251777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928688" y="3429000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928688" y="5249863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928688" y="4340225"/>
            <a:ext cx="2732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92868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839913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751138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2517775"/>
            <a:ext cx="0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30825" y="236696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4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69766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5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062913" y="236696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6" name="Freeform 16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5557838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7" name="Freeform 17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7000875" y="22145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8" name="Freeform 18"/>
          <p:cNvSpPr>
            <a:spLocks/>
          </p:cNvSpPr>
          <p:nvPr>
            <p:custDataLst>
              <p:tags r:id="rId15"/>
            </p:custDataLst>
          </p:nvPr>
        </p:nvSpPr>
        <p:spPr bwMode="auto">
          <a:xfrm rot="10800000">
            <a:off x="7000875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9" name="Freeform 19"/>
          <p:cNvSpPr>
            <a:spLocks/>
          </p:cNvSpPr>
          <p:nvPr>
            <p:custDataLst>
              <p:tags r:id="rId16"/>
            </p:custDataLst>
          </p:nvPr>
        </p:nvSpPr>
        <p:spPr bwMode="auto">
          <a:xfrm rot="10800000">
            <a:off x="5557838" y="259397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0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3732213"/>
            <a:ext cx="303213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1" name="Oval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69766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2" name="Freeform 23"/>
          <p:cNvSpPr>
            <a:spLocks/>
          </p:cNvSpPr>
          <p:nvPr>
            <p:custDataLst>
              <p:tags r:id="rId19"/>
            </p:custDataLst>
          </p:nvPr>
        </p:nvSpPr>
        <p:spPr bwMode="auto">
          <a:xfrm>
            <a:off x="5557838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3" name="Freeform 24"/>
          <p:cNvSpPr>
            <a:spLocks/>
          </p:cNvSpPr>
          <p:nvPr>
            <p:custDataLst>
              <p:tags r:id="rId20"/>
            </p:custDataLst>
          </p:nvPr>
        </p:nvSpPr>
        <p:spPr bwMode="auto">
          <a:xfrm>
            <a:off x="7000875" y="357981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4" name="Freeform 25"/>
          <p:cNvSpPr>
            <a:spLocks/>
          </p:cNvSpPr>
          <p:nvPr>
            <p:custDataLst>
              <p:tags r:id="rId21"/>
            </p:custDataLst>
          </p:nvPr>
        </p:nvSpPr>
        <p:spPr bwMode="auto">
          <a:xfrm rot="10800000">
            <a:off x="7000875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5" name="Freeform 26"/>
          <p:cNvSpPr>
            <a:spLocks/>
          </p:cNvSpPr>
          <p:nvPr>
            <p:custDataLst>
              <p:tags r:id="rId22"/>
            </p:custDataLst>
          </p:nvPr>
        </p:nvSpPr>
        <p:spPr bwMode="auto">
          <a:xfrm rot="10800000">
            <a:off x="5557838" y="3959225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6" name="Oval 2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330825" y="5099050"/>
            <a:ext cx="303213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7" name="Oval 2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9766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8" name="Freeform 30"/>
          <p:cNvSpPr>
            <a:spLocks/>
          </p:cNvSpPr>
          <p:nvPr>
            <p:custDataLst>
              <p:tags r:id="rId25"/>
            </p:custDataLst>
          </p:nvPr>
        </p:nvSpPr>
        <p:spPr bwMode="auto">
          <a:xfrm>
            <a:off x="5557838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19" name="Freeform 31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7000875" y="4946650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0" name="Freeform 32"/>
          <p:cNvSpPr>
            <a:spLocks/>
          </p:cNvSpPr>
          <p:nvPr>
            <p:custDataLst>
              <p:tags r:id="rId27"/>
            </p:custDataLst>
          </p:nvPr>
        </p:nvSpPr>
        <p:spPr bwMode="auto">
          <a:xfrm rot="10800000">
            <a:off x="7000875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1" name="Freeform 33"/>
          <p:cNvSpPr>
            <a:spLocks/>
          </p:cNvSpPr>
          <p:nvPr>
            <p:custDataLst>
              <p:tags r:id="rId28"/>
            </p:custDataLst>
          </p:nvPr>
        </p:nvSpPr>
        <p:spPr bwMode="auto">
          <a:xfrm rot="10800000">
            <a:off x="5557838" y="5326063"/>
            <a:ext cx="1139825" cy="152400"/>
          </a:xfrm>
          <a:custGeom>
            <a:avLst/>
            <a:gdLst>
              <a:gd name="T0" fmla="*/ 0 w 718"/>
              <a:gd name="T1" fmla="*/ 152400 h 168"/>
              <a:gd name="T2" fmla="*/ 381000 w 718"/>
              <a:gd name="T3" fmla="*/ 21771 h 168"/>
              <a:gd name="T4" fmla="*/ 684212 w 718"/>
              <a:gd name="T5" fmla="*/ 21771 h 168"/>
              <a:gd name="T6" fmla="*/ 1139825 w 718"/>
              <a:gd name="T7" fmla="*/ 1524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2" name="Freeform 43"/>
          <p:cNvSpPr>
            <a:spLocks/>
          </p:cNvSpPr>
          <p:nvPr>
            <p:custDataLst>
              <p:tags r:id="rId29"/>
            </p:custDataLst>
          </p:nvPr>
        </p:nvSpPr>
        <p:spPr bwMode="auto">
          <a:xfrm rot="-5400000">
            <a:off x="4763294" y="3161506"/>
            <a:ext cx="1063625" cy="80963"/>
          </a:xfrm>
          <a:custGeom>
            <a:avLst/>
            <a:gdLst>
              <a:gd name="T0" fmla="*/ 0 w 718"/>
              <a:gd name="T1" fmla="*/ 80963 h 168"/>
              <a:gd name="T2" fmla="*/ 355529 w 718"/>
              <a:gd name="T3" fmla="*/ 11566 h 168"/>
              <a:gd name="T4" fmla="*/ 638471 w 718"/>
              <a:gd name="T5" fmla="*/ 11566 h 168"/>
              <a:gd name="T6" fmla="*/ 1063625 w 718"/>
              <a:gd name="T7" fmla="*/ 80963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3" name="Freeform 44"/>
          <p:cNvSpPr>
            <a:spLocks/>
          </p:cNvSpPr>
          <p:nvPr>
            <p:custDataLst>
              <p:tags r:id="rId30"/>
            </p:custDataLst>
          </p:nvPr>
        </p:nvSpPr>
        <p:spPr bwMode="auto">
          <a:xfrm rot="5619133">
            <a:off x="5064919" y="3163094"/>
            <a:ext cx="1062038" cy="76200"/>
          </a:xfrm>
          <a:custGeom>
            <a:avLst/>
            <a:gdLst>
              <a:gd name="T0" fmla="*/ 0 w 718"/>
              <a:gd name="T1" fmla="*/ 76200 h 168"/>
              <a:gd name="T2" fmla="*/ 354999 w 718"/>
              <a:gd name="T3" fmla="*/ 10886 h 168"/>
              <a:gd name="T4" fmla="*/ 637519 w 718"/>
              <a:gd name="T5" fmla="*/ 10886 h 168"/>
              <a:gd name="T6" fmla="*/ 1062038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4" name="Freeform 47"/>
          <p:cNvSpPr>
            <a:spLocks/>
          </p:cNvSpPr>
          <p:nvPr>
            <p:custDataLst>
              <p:tags r:id="rId31"/>
            </p:custDataLst>
          </p:nvPr>
        </p:nvSpPr>
        <p:spPr bwMode="auto">
          <a:xfrm rot="-5400000">
            <a:off x="4762500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5" name="Freeform 48"/>
          <p:cNvSpPr>
            <a:spLocks/>
          </p:cNvSpPr>
          <p:nvPr>
            <p:custDataLst>
              <p:tags r:id="rId32"/>
            </p:custDataLst>
          </p:nvPr>
        </p:nvSpPr>
        <p:spPr bwMode="auto">
          <a:xfrm rot="5619133">
            <a:off x="5064919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6" name="Freeform 49"/>
          <p:cNvSpPr>
            <a:spLocks/>
          </p:cNvSpPr>
          <p:nvPr>
            <p:custDataLst>
              <p:tags r:id="rId33"/>
            </p:custDataLst>
          </p:nvPr>
        </p:nvSpPr>
        <p:spPr bwMode="auto">
          <a:xfrm rot="-5400000">
            <a:off x="612933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7" name="Freeform 50"/>
          <p:cNvSpPr>
            <a:spLocks/>
          </p:cNvSpPr>
          <p:nvPr>
            <p:custDataLst>
              <p:tags r:id="rId34"/>
            </p:custDataLst>
          </p:nvPr>
        </p:nvSpPr>
        <p:spPr bwMode="auto">
          <a:xfrm rot="5619133">
            <a:off x="643175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8" name="Freeform 51"/>
          <p:cNvSpPr>
            <a:spLocks/>
          </p:cNvSpPr>
          <p:nvPr>
            <p:custDataLst>
              <p:tags r:id="rId35"/>
            </p:custDataLst>
          </p:nvPr>
        </p:nvSpPr>
        <p:spPr bwMode="auto">
          <a:xfrm rot="-5400000">
            <a:off x="7570788" y="452755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29" name="Freeform 52"/>
          <p:cNvSpPr>
            <a:spLocks/>
          </p:cNvSpPr>
          <p:nvPr>
            <p:custDataLst>
              <p:tags r:id="rId36"/>
            </p:custDataLst>
          </p:nvPr>
        </p:nvSpPr>
        <p:spPr bwMode="auto">
          <a:xfrm rot="5619133">
            <a:off x="7873206" y="452675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0" name="Freeform 53"/>
          <p:cNvSpPr>
            <a:spLocks/>
          </p:cNvSpPr>
          <p:nvPr>
            <p:custDataLst>
              <p:tags r:id="rId37"/>
            </p:custDataLst>
          </p:nvPr>
        </p:nvSpPr>
        <p:spPr bwMode="auto">
          <a:xfrm rot="-5400000">
            <a:off x="612933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1" name="Freeform 54"/>
          <p:cNvSpPr>
            <a:spLocks/>
          </p:cNvSpPr>
          <p:nvPr>
            <p:custDataLst>
              <p:tags r:id="rId38"/>
            </p:custDataLst>
          </p:nvPr>
        </p:nvSpPr>
        <p:spPr bwMode="auto">
          <a:xfrm rot="5619133">
            <a:off x="643175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2" name="Freeform 55"/>
          <p:cNvSpPr>
            <a:spLocks/>
          </p:cNvSpPr>
          <p:nvPr>
            <p:custDataLst>
              <p:tags r:id="rId39"/>
            </p:custDataLst>
          </p:nvPr>
        </p:nvSpPr>
        <p:spPr bwMode="auto">
          <a:xfrm rot="-5400000">
            <a:off x="7570788" y="3162300"/>
            <a:ext cx="1063625" cy="79375"/>
          </a:xfrm>
          <a:custGeom>
            <a:avLst/>
            <a:gdLst>
              <a:gd name="T0" fmla="*/ 0 w 718"/>
              <a:gd name="T1" fmla="*/ 79375 h 168"/>
              <a:gd name="T2" fmla="*/ 355529 w 718"/>
              <a:gd name="T3" fmla="*/ 11339 h 168"/>
              <a:gd name="T4" fmla="*/ 638471 w 718"/>
              <a:gd name="T5" fmla="*/ 11339 h 168"/>
              <a:gd name="T6" fmla="*/ 1063625 w 718"/>
              <a:gd name="T7" fmla="*/ 79375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3" name="Freeform 56"/>
          <p:cNvSpPr>
            <a:spLocks/>
          </p:cNvSpPr>
          <p:nvPr>
            <p:custDataLst>
              <p:tags r:id="rId40"/>
            </p:custDataLst>
          </p:nvPr>
        </p:nvSpPr>
        <p:spPr bwMode="auto">
          <a:xfrm rot="5619133">
            <a:off x="7873206" y="3161507"/>
            <a:ext cx="1062037" cy="76200"/>
          </a:xfrm>
          <a:custGeom>
            <a:avLst/>
            <a:gdLst>
              <a:gd name="T0" fmla="*/ 0 w 718"/>
              <a:gd name="T1" fmla="*/ 76200 h 168"/>
              <a:gd name="T2" fmla="*/ 354998 w 718"/>
              <a:gd name="T3" fmla="*/ 10886 h 168"/>
              <a:gd name="T4" fmla="*/ 637518 w 718"/>
              <a:gd name="T5" fmla="*/ 10886 h 168"/>
              <a:gd name="T6" fmla="*/ 1062037 w 718"/>
              <a:gd name="T7" fmla="*/ 76200 h 168"/>
              <a:gd name="T8" fmla="*/ 0 60000 65536"/>
              <a:gd name="T9" fmla="*/ 0 60000 65536"/>
              <a:gd name="T10" fmla="*/ 0 60000 65536"/>
              <a:gd name="T11" fmla="*/ 0 60000 65536"/>
              <a:gd name="T12" fmla="*/ 0 w 718"/>
              <a:gd name="T13" fmla="*/ 0 h 168"/>
              <a:gd name="T14" fmla="*/ 718 w 718"/>
              <a:gd name="T15" fmla="*/ 168 h 1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8" h="168">
                <a:moveTo>
                  <a:pt x="0" y="168"/>
                </a:moveTo>
                <a:cubicBezTo>
                  <a:pt x="84" y="108"/>
                  <a:pt x="168" y="48"/>
                  <a:pt x="240" y="24"/>
                </a:cubicBezTo>
                <a:cubicBezTo>
                  <a:pt x="312" y="0"/>
                  <a:pt x="351" y="0"/>
                  <a:pt x="431" y="24"/>
                </a:cubicBezTo>
                <a:cubicBezTo>
                  <a:pt x="511" y="48"/>
                  <a:pt x="614" y="108"/>
                  <a:pt x="718" y="1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4" name="Oval 57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697663" y="1228725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8235" name="Oval 62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697663" y="6237288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8236" name="Oval 2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62913" y="5099050"/>
            <a:ext cx="303212" cy="30321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37" name="Oval 22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062913" y="3732213"/>
            <a:ext cx="303212" cy="30321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4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Mincut Construction</a:t>
            </a:r>
          </a:p>
        </p:txBody>
      </p:sp>
      <p:sp>
        <p:nvSpPr>
          <p:cNvPr id="9219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9963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u</a:t>
            </a:r>
          </a:p>
        </p:txBody>
      </p:sp>
      <p:sp>
        <p:nvSpPr>
          <p:cNvPr id="9220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0825" y="3276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v</a:t>
            </a:r>
          </a:p>
        </p:txBody>
      </p:sp>
      <p:sp>
        <p:nvSpPr>
          <p:cNvPr id="9221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0825" y="509905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2366963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s</a:t>
            </a:r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1688" y="6008688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t</a:t>
            </a:r>
          </a:p>
        </p:txBody>
      </p:sp>
      <p:sp>
        <p:nvSpPr>
          <p:cNvPr id="922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3528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517525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13175" y="5326063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813175" y="3505200"/>
            <a:ext cx="151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586163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57838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40702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581400"/>
            <a:ext cx="0" cy="151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916113" y="2670175"/>
            <a:ext cx="1593850" cy="25050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992313" y="2517775"/>
            <a:ext cx="3338512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92313" y="2670175"/>
            <a:ext cx="3262312" cy="24288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92313" y="2593975"/>
            <a:ext cx="1517650" cy="7588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736975" y="5402263"/>
            <a:ext cx="334010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13175" y="3581400"/>
            <a:ext cx="3414713" cy="24272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557838" y="3505200"/>
            <a:ext cx="1670050" cy="242887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634038" y="5326063"/>
            <a:ext cx="1517650" cy="758825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Text Box 27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318250" y="4414838"/>
            <a:ext cx="5318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b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2" name="Text Box 28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205163" y="2517775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a</a:t>
            </a:r>
            <a:r>
              <a:rPr lang="en-US" altLang="en-US" sz="1800" b="1" baseline="-25000"/>
              <a:t>v</a:t>
            </a:r>
          </a:p>
        </p:txBody>
      </p:sp>
      <p:sp>
        <p:nvSpPr>
          <p:cNvPr id="9243" name="Text Box 2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95800" y="3429000"/>
            <a:ext cx="684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uv</a:t>
            </a:r>
          </a:p>
        </p:txBody>
      </p:sp>
      <p:sp>
        <p:nvSpPr>
          <p:cNvPr id="9244" name="Text 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965575" y="2973388"/>
            <a:ext cx="684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p</a:t>
            </a:r>
            <a:r>
              <a:rPr lang="en-US" altLang="en-US" sz="1800" b="1" baseline="-25000"/>
              <a:t>vu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5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trike="sngStrike" dirty="0" smtClean="0"/>
              <a:t>Network flow definitions</a:t>
            </a:r>
          </a:p>
          <a:p>
            <a:pPr eaLnBrk="1" hangingPunct="1"/>
            <a:r>
              <a:rPr lang="en-US" altLang="en-US" strike="sngStrike" dirty="0" smtClean="0"/>
              <a:t>Flow examples</a:t>
            </a:r>
          </a:p>
          <a:p>
            <a:pPr eaLnBrk="1" hangingPunct="1"/>
            <a:r>
              <a:rPr lang="en-US" altLang="en-US" strike="sngStrike" dirty="0" smtClean="0"/>
              <a:t>Augmenting Paths</a:t>
            </a:r>
          </a:p>
          <a:p>
            <a:pPr eaLnBrk="1" hangingPunct="1"/>
            <a:r>
              <a:rPr lang="en-US" altLang="en-US" strike="sngStrike" dirty="0" smtClean="0"/>
              <a:t>Residual Graph</a:t>
            </a:r>
          </a:p>
          <a:p>
            <a:pPr eaLnBrk="1" hangingPunct="1"/>
            <a:r>
              <a:rPr lang="en-US" altLang="en-US" strike="sngStrike" dirty="0" smtClean="0"/>
              <a:t>Ford Fulkerson Algorithm</a:t>
            </a:r>
          </a:p>
          <a:p>
            <a:pPr eaLnBrk="1" hangingPunct="1"/>
            <a:r>
              <a:rPr lang="en-US" altLang="en-US" strike="sngStrike" dirty="0" smtClean="0"/>
              <a:t>Cuts</a:t>
            </a:r>
          </a:p>
          <a:p>
            <a:pPr eaLnBrk="1" hangingPunct="1"/>
            <a:r>
              <a:rPr lang="en-US" altLang="en-US" strike="sngStrike" dirty="0" err="1" smtClean="0"/>
              <a:t>Maxflow-MinCut</a:t>
            </a:r>
            <a:r>
              <a:rPr lang="en-US" altLang="en-US" strike="sngStrike" dirty="0" smtClean="0"/>
              <a:t> Theorem</a:t>
            </a:r>
          </a:p>
          <a:p>
            <a:pPr eaLnBrk="1" hangingPunct="1"/>
            <a:r>
              <a:rPr lang="en-US" altLang="en-US" strike="sngStrike" dirty="0" err="1" smtClean="0"/>
              <a:t>Maxflow</a:t>
            </a:r>
            <a:r>
              <a:rPr lang="en-US" altLang="en-US" strike="sngStrike" dirty="0" smtClean="0"/>
              <a:t> Algorithms</a:t>
            </a:r>
          </a:p>
          <a:p>
            <a:pPr eaLnBrk="1" hangingPunct="1"/>
            <a:r>
              <a:rPr lang="en-US" altLang="en-US" dirty="0" smtClean="0"/>
              <a:t>Simple applications of Max Flow</a:t>
            </a:r>
          </a:p>
          <a:p>
            <a:pPr eaLnBrk="1" hangingPunct="1"/>
            <a:r>
              <a:rPr lang="en-US" altLang="en-US" dirty="0" smtClean="0"/>
              <a:t>Non-simple applications of Max Flow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Cuts in a graph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229600" cy="24359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Cut:  Partition of V into disjoint sets S, T with s in S and t in 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Cap(S,T): sum of the capacities of edges from   S to 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Problem: Find the s-t Cut with minimum capacity</a:t>
            </a:r>
          </a:p>
        </p:txBody>
      </p:sp>
      <p:sp>
        <p:nvSpPr>
          <p:cNvPr id="4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4870450"/>
            <a:ext cx="2808287" cy="17605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78425" y="4795838"/>
            <a:ext cx="2808288" cy="18208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43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31100" y="555466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4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Max Flow / Min Cut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solidFill>
            <a:srgbClr val="66FF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/30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/25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799810" y="4762140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15</a:t>
            </a:r>
            <a:r>
              <a:rPr lang="en-US" altLang="en-US" b="1" dirty="0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72264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</a:rPr>
              <a:t>20</a:t>
            </a:r>
            <a:r>
              <a:rPr lang="en-US" altLang="en-US" b="1" dirty="0"/>
              <a:t>/30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83093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2" name="Freeform 1"/>
          <p:cNvSpPr/>
          <p:nvPr/>
        </p:nvSpPr>
        <p:spPr>
          <a:xfrm>
            <a:off x="2833370" y="2022764"/>
            <a:ext cx="1286659" cy="4296339"/>
          </a:xfrm>
          <a:custGeom>
            <a:avLst/>
            <a:gdLst>
              <a:gd name="connsiteX0" fmla="*/ 648739 w 1286659"/>
              <a:gd name="connsiteY0" fmla="*/ 0 h 4296339"/>
              <a:gd name="connsiteX1" fmla="*/ 741103 w 1286659"/>
              <a:gd name="connsiteY1" fmla="*/ 1136072 h 4296339"/>
              <a:gd name="connsiteX2" fmla="*/ 1249103 w 1286659"/>
              <a:gd name="connsiteY2" fmla="*/ 1745672 h 4296339"/>
              <a:gd name="connsiteX3" fmla="*/ 1129030 w 1286659"/>
              <a:gd name="connsiteY3" fmla="*/ 3048000 h 4296339"/>
              <a:gd name="connsiteX4" fmla="*/ 177685 w 1286659"/>
              <a:gd name="connsiteY4" fmla="*/ 4128654 h 4296339"/>
              <a:gd name="connsiteX5" fmla="*/ 2194 w 1286659"/>
              <a:gd name="connsiteY5" fmla="*/ 4276436 h 4296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6659" h="4296339">
                <a:moveTo>
                  <a:pt x="648739" y="0"/>
                </a:moveTo>
                <a:cubicBezTo>
                  <a:pt x="644890" y="422563"/>
                  <a:pt x="641042" y="845127"/>
                  <a:pt x="741103" y="1136072"/>
                </a:cubicBezTo>
                <a:cubicBezTo>
                  <a:pt x="841164" y="1427017"/>
                  <a:pt x="1184449" y="1427017"/>
                  <a:pt x="1249103" y="1745672"/>
                </a:cubicBezTo>
                <a:cubicBezTo>
                  <a:pt x="1313757" y="2064327"/>
                  <a:pt x="1307600" y="2650836"/>
                  <a:pt x="1129030" y="3048000"/>
                </a:cubicBezTo>
                <a:cubicBezTo>
                  <a:pt x="950460" y="3445164"/>
                  <a:pt x="365491" y="3923915"/>
                  <a:pt x="177685" y="4128654"/>
                </a:cubicBezTo>
                <a:cubicBezTo>
                  <a:pt x="-10121" y="4333393"/>
                  <a:pt x="-3964" y="4304914"/>
                  <a:pt x="2194" y="4276436"/>
                </a:cubicBezTo>
              </a:path>
            </a:pathLst>
          </a:custGeom>
          <a:noFill/>
          <a:ln w="571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94195" y="89620"/>
            <a:ext cx="990047" cy="338554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Review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017CC-BEDF-43D7-9C9C-DF9AA144C8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 Flow - Min Cut Theorem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There exists a cut S, T such that       			Flow(S,T</a:t>
            </a:r>
            <a:r>
              <a:rPr lang="en-US" altLang="en-US" dirty="0"/>
              <a:t>) </a:t>
            </a:r>
            <a:r>
              <a:rPr lang="en-US" altLang="en-US" dirty="0" smtClean="0"/>
              <a:t>= </a:t>
            </a:r>
            <a:r>
              <a:rPr lang="en-US" altLang="en-US" dirty="0"/>
              <a:t>Cap(S,T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Proof also shows that Ford Fulkerson algorithm finds a maximum flow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7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Ford Fulkerson Runtime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per phase   X    number of phases</a:t>
            </a:r>
          </a:p>
          <a:p>
            <a:endParaRPr lang="en-US" dirty="0"/>
          </a:p>
          <a:p>
            <a:r>
              <a:rPr lang="en-US" dirty="0" smtClean="0"/>
              <a:t>Phases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apacity leaving source: C</a:t>
            </a:r>
          </a:p>
          <a:p>
            <a:pPr lvl="1"/>
            <a:r>
              <a:rPr lang="en-US" dirty="0" smtClean="0"/>
              <a:t>Add at least one unit per phase</a:t>
            </a:r>
          </a:p>
          <a:p>
            <a:r>
              <a:rPr lang="en-US" dirty="0" smtClean="0"/>
              <a:t>Cost per phase</a:t>
            </a:r>
          </a:p>
          <a:p>
            <a:pPr lvl="1"/>
            <a:r>
              <a:rPr lang="en-US" dirty="0" smtClean="0"/>
              <a:t>Build residual graph:  O(m)</a:t>
            </a:r>
          </a:p>
          <a:p>
            <a:pPr lvl="1"/>
            <a:r>
              <a:rPr lang="en-US" dirty="0" smtClean="0"/>
              <a:t>Find s-t path in residual:  O(m)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9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Network flow performance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/>
              <a:t>Ford-Fulkerson algorithm</a:t>
            </a:r>
          </a:p>
          <a:p>
            <a:pPr lvl="1" eaLnBrk="1" hangingPunct="1"/>
            <a:r>
              <a:rPr lang="en-US" altLang="en-US" dirty="0" smtClean="0"/>
              <a:t>O(</a:t>
            </a:r>
            <a:r>
              <a:rPr lang="en-US" altLang="en-US" dirty="0" err="1" smtClean="0"/>
              <a:t>mC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Find the maximum capacity augmenting path</a:t>
            </a:r>
          </a:p>
          <a:p>
            <a:pPr lvl="1" eaLnBrk="1" hangingPunct="1"/>
            <a:r>
              <a:rPr lang="en-US" altLang="en-US" dirty="0" smtClean="0"/>
              <a:t>O(m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log(C)) time algorithm for network flow</a:t>
            </a:r>
          </a:p>
          <a:p>
            <a:pPr eaLnBrk="1" hangingPunct="1"/>
            <a:r>
              <a:rPr lang="en-US" altLang="en-US" dirty="0" smtClean="0"/>
              <a:t>Find the shortest augmenting path</a:t>
            </a:r>
          </a:p>
          <a:p>
            <a:pPr lvl="1" eaLnBrk="1" hangingPunct="1"/>
            <a:r>
              <a:rPr lang="en-US" altLang="en-US" dirty="0" smtClean="0"/>
              <a:t>O(m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n) time algorithm for network flow</a:t>
            </a:r>
          </a:p>
          <a:p>
            <a:pPr eaLnBrk="1" hangingPunct="1"/>
            <a:r>
              <a:rPr lang="en-US" altLang="en-US" dirty="0" smtClean="0"/>
              <a:t>Find a blocking flow in the residual graph</a:t>
            </a:r>
          </a:p>
          <a:p>
            <a:pPr lvl="1" eaLnBrk="1" hangingPunct="1"/>
            <a:r>
              <a:rPr lang="en-US" altLang="en-US" dirty="0" smtClean="0"/>
              <a:t>O(</a:t>
            </a:r>
            <a:r>
              <a:rPr lang="en-US" altLang="en-US" dirty="0" err="1" smtClean="0"/>
              <a:t>mnlog</a:t>
            </a:r>
            <a:r>
              <a:rPr lang="en-US" altLang="en-US" dirty="0" smtClean="0"/>
              <a:t> n) time algorithm for network flow</a:t>
            </a:r>
          </a:p>
          <a:p>
            <a:pPr eaLnBrk="1" hangingPunct="1"/>
            <a:r>
              <a:rPr lang="en-US" altLang="en-US" dirty="0" smtClean="0"/>
              <a:t>Interior Point Methods</a:t>
            </a:r>
          </a:p>
          <a:p>
            <a:pPr lvl="1" eaLnBrk="1" hangingPunct="1"/>
            <a:r>
              <a:rPr lang="en-US" altLang="en-US" dirty="0" smtClean="0"/>
              <a:t>O(m + n)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 Reduction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Reduce Problem A to Problem B</a:t>
            </a:r>
          </a:p>
          <a:p>
            <a:pPr lvl="1" eaLnBrk="1" hangingPunct="1"/>
            <a:r>
              <a:rPr lang="en-US" altLang="en-US" sz="2400" smtClean="0"/>
              <a:t>Convert an instance of Problem A to an instance of Problem B</a:t>
            </a:r>
          </a:p>
          <a:p>
            <a:pPr lvl="1" eaLnBrk="1" hangingPunct="1"/>
            <a:r>
              <a:rPr lang="en-US" altLang="en-US" sz="2400" smtClean="0"/>
              <a:t>Use a solution of Problem B to get a solution to Problem A</a:t>
            </a:r>
          </a:p>
          <a:p>
            <a:pPr eaLnBrk="1" hangingPunct="1"/>
            <a:r>
              <a:rPr lang="en-US" altLang="en-US" sz="2800" smtClean="0"/>
              <a:t>Practical</a:t>
            </a:r>
          </a:p>
          <a:p>
            <a:pPr lvl="1" eaLnBrk="1" hangingPunct="1"/>
            <a:r>
              <a:rPr lang="en-US" altLang="en-US" sz="2400" smtClean="0"/>
              <a:t>Use a program for Problem B to solve Problem A</a:t>
            </a:r>
          </a:p>
          <a:p>
            <a:pPr eaLnBrk="1" hangingPunct="1"/>
            <a:r>
              <a:rPr lang="en-US" altLang="en-US" sz="2800" smtClean="0"/>
              <a:t>Theoretical</a:t>
            </a:r>
          </a:p>
          <a:p>
            <a:pPr lvl="1" eaLnBrk="1" hangingPunct="1"/>
            <a:r>
              <a:rPr lang="en-US" altLang="en-US" sz="2400" smtClean="0"/>
              <a:t>Show that Problem B is at least as hard as Problem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12/1/2023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2D15E-EDBE-4100-ACA1-325B941D4D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7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10285</TotalTime>
  <Words>1213</Words>
  <Application>Microsoft Office PowerPoint</Application>
  <PresentationFormat>On-screen Show (4:3)</PresentationFormat>
  <Paragraphs>357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1_Default Design</vt:lpstr>
      <vt:lpstr>CSE 417 Algorithms and Complexity</vt:lpstr>
      <vt:lpstr>Announcements</vt:lpstr>
      <vt:lpstr>Outline</vt:lpstr>
      <vt:lpstr>Cuts in a graph</vt:lpstr>
      <vt:lpstr>Max Flow / Min Cut</vt:lpstr>
      <vt:lpstr>Max Flow - Min Cut Theorem</vt:lpstr>
      <vt:lpstr>Ford Fulkerson Runtime</vt:lpstr>
      <vt:lpstr>Network flow performance</vt:lpstr>
      <vt:lpstr>Problem Reduction</vt:lpstr>
      <vt:lpstr>Problem Reduction Examples</vt:lpstr>
      <vt:lpstr>Undirected Network Flow</vt:lpstr>
      <vt:lpstr>Bipartite Matching</vt:lpstr>
      <vt:lpstr>Application</vt:lpstr>
      <vt:lpstr>Converting Matching to Network Flow</vt:lpstr>
      <vt:lpstr>Multi-source network flow</vt:lpstr>
      <vt:lpstr>Resource Allocation:  Assignment of reviewers</vt:lpstr>
      <vt:lpstr>Baseball elimination</vt:lpstr>
      <vt:lpstr>Baseball elimination</vt:lpstr>
      <vt:lpstr>Assume Fruit Flies win remaining games</vt:lpstr>
      <vt:lpstr>Remaining games</vt:lpstr>
      <vt:lpstr>Minimum Cut Applications</vt:lpstr>
      <vt:lpstr>Image Segmentation</vt:lpstr>
      <vt:lpstr>PowerPoint Presentation</vt:lpstr>
      <vt:lpstr>Image analysis</vt:lpstr>
      <vt:lpstr>Pixel graph to flow graph</vt:lpstr>
      <vt:lpstr>Mincut 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115</cp:revision>
  <dcterms:created xsi:type="dcterms:W3CDTF">1601-01-01T00:00:00Z</dcterms:created>
  <dcterms:modified xsi:type="dcterms:W3CDTF">2023-12-01T01:21:04Z</dcterms:modified>
</cp:coreProperties>
</file>