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5.xml" ContentType="application/vnd.openxmlformats-officedocument.presentationml.notesSlide+xml"/>
  <Override PartName="/ppt/tags/tag120.xml" ContentType="application/vnd.openxmlformats-officedocument.presentationml.tags+xml"/>
  <Override PartName="/ppt/notesSlides/notesSlide1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7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9" r:id="rId3"/>
    <p:sldId id="353" r:id="rId4"/>
    <p:sldId id="354" r:id="rId5"/>
    <p:sldId id="355" r:id="rId6"/>
    <p:sldId id="356" r:id="rId7"/>
    <p:sldId id="357" r:id="rId8"/>
    <p:sldId id="358" r:id="rId9"/>
    <p:sldId id="377" r:id="rId10"/>
    <p:sldId id="360" r:id="rId11"/>
    <p:sldId id="361" r:id="rId12"/>
    <p:sldId id="362" r:id="rId13"/>
    <p:sldId id="363" r:id="rId14"/>
    <p:sldId id="373" r:id="rId15"/>
    <p:sldId id="374" r:id="rId16"/>
    <p:sldId id="375" r:id="rId17"/>
    <p:sldId id="376" r:id="rId18"/>
    <p:sldId id="369" r:id="rId19"/>
    <p:sldId id="370" r:id="rId20"/>
    <p:sldId id="371" r:id="rId21"/>
    <p:sldId id="372" r:id="rId22"/>
    <p:sldId id="335" r:id="rId23"/>
    <p:sldId id="336" r:id="rId24"/>
    <p:sldId id="341" r:id="rId25"/>
    <p:sldId id="342" r:id="rId26"/>
    <p:sldId id="343" r:id="rId27"/>
    <p:sldId id="344" r:id="rId28"/>
    <p:sldId id="345" r:id="rId29"/>
    <p:sldId id="346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20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64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48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560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58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59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1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53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626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97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2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70.xml"/><Relationship Id="rId21" Type="http://schemas.openxmlformats.org/officeDocument/2006/relationships/tags" Target="../tags/tag65.xml"/><Relationship Id="rId34" Type="http://schemas.openxmlformats.org/officeDocument/2006/relationships/tags" Target="../tags/tag78.xml"/><Relationship Id="rId42" Type="http://schemas.openxmlformats.org/officeDocument/2006/relationships/tags" Target="../tags/tag86.xml"/><Relationship Id="rId47" Type="http://schemas.openxmlformats.org/officeDocument/2006/relationships/tags" Target="../tags/tag91.xml"/><Relationship Id="rId50" Type="http://schemas.openxmlformats.org/officeDocument/2006/relationships/tags" Target="../tags/tag94.xml"/><Relationship Id="rId55" Type="http://schemas.openxmlformats.org/officeDocument/2006/relationships/tags" Target="../tags/tag99.xml"/><Relationship Id="rId63" Type="http://schemas.openxmlformats.org/officeDocument/2006/relationships/tags" Target="../tags/tag10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9" Type="http://schemas.openxmlformats.org/officeDocument/2006/relationships/tags" Target="../tags/tag73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32" Type="http://schemas.openxmlformats.org/officeDocument/2006/relationships/tags" Target="../tags/tag76.xml"/><Relationship Id="rId37" Type="http://schemas.openxmlformats.org/officeDocument/2006/relationships/tags" Target="../tags/tag81.xml"/><Relationship Id="rId40" Type="http://schemas.openxmlformats.org/officeDocument/2006/relationships/tags" Target="../tags/tag84.xml"/><Relationship Id="rId45" Type="http://schemas.openxmlformats.org/officeDocument/2006/relationships/tags" Target="../tags/tag89.xml"/><Relationship Id="rId53" Type="http://schemas.openxmlformats.org/officeDocument/2006/relationships/tags" Target="../tags/tag97.xml"/><Relationship Id="rId58" Type="http://schemas.openxmlformats.org/officeDocument/2006/relationships/tags" Target="../tags/tag102.xml"/><Relationship Id="rId66" Type="http://schemas.openxmlformats.org/officeDocument/2006/relationships/notesSlide" Target="../notesSlides/notesSlide14.xml"/><Relationship Id="rId5" Type="http://schemas.openxmlformats.org/officeDocument/2006/relationships/tags" Target="../tags/tag49.xml"/><Relationship Id="rId61" Type="http://schemas.openxmlformats.org/officeDocument/2006/relationships/tags" Target="../tags/tag105.xml"/><Relationship Id="rId19" Type="http://schemas.openxmlformats.org/officeDocument/2006/relationships/tags" Target="../tags/tag6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tags" Target="../tags/tag74.xml"/><Relationship Id="rId35" Type="http://schemas.openxmlformats.org/officeDocument/2006/relationships/tags" Target="../tags/tag79.xml"/><Relationship Id="rId43" Type="http://schemas.openxmlformats.org/officeDocument/2006/relationships/tags" Target="../tags/tag87.xml"/><Relationship Id="rId48" Type="http://schemas.openxmlformats.org/officeDocument/2006/relationships/tags" Target="../tags/tag92.xml"/><Relationship Id="rId56" Type="http://schemas.openxmlformats.org/officeDocument/2006/relationships/tags" Target="../tags/tag100.xml"/><Relationship Id="rId64" Type="http://schemas.openxmlformats.org/officeDocument/2006/relationships/tags" Target="../tags/tag108.xml"/><Relationship Id="rId8" Type="http://schemas.openxmlformats.org/officeDocument/2006/relationships/tags" Target="../tags/tag52.xml"/><Relationship Id="rId51" Type="http://schemas.openxmlformats.org/officeDocument/2006/relationships/tags" Target="../tags/tag95.xml"/><Relationship Id="rId3" Type="http://schemas.openxmlformats.org/officeDocument/2006/relationships/tags" Target="../tags/tag47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tags" Target="../tags/tag82.xml"/><Relationship Id="rId46" Type="http://schemas.openxmlformats.org/officeDocument/2006/relationships/tags" Target="../tags/tag90.xml"/><Relationship Id="rId59" Type="http://schemas.openxmlformats.org/officeDocument/2006/relationships/tags" Target="../tags/tag103.xml"/><Relationship Id="rId20" Type="http://schemas.openxmlformats.org/officeDocument/2006/relationships/tags" Target="../tags/tag64.xml"/><Relationship Id="rId41" Type="http://schemas.openxmlformats.org/officeDocument/2006/relationships/tags" Target="../tags/tag85.xml"/><Relationship Id="rId54" Type="http://schemas.openxmlformats.org/officeDocument/2006/relationships/tags" Target="../tags/tag98.xml"/><Relationship Id="rId62" Type="http://schemas.openxmlformats.org/officeDocument/2006/relationships/tags" Target="../tags/tag10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49" Type="http://schemas.openxmlformats.org/officeDocument/2006/relationships/tags" Target="../tags/tag93.xml"/><Relationship Id="rId57" Type="http://schemas.openxmlformats.org/officeDocument/2006/relationships/tags" Target="../tags/tag101.xml"/><Relationship Id="rId10" Type="http://schemas.openxmlformats.org/officeDocument/2006/relationships/tags" Target="../tags/tag54.xml"/><Relationship Id="rId31" Type="http://schemas.openxmlformats.org/officeDocument/2006/relationships/tags" Target="../tags/tag75.xml"/><Relationship Id="rId44" Type="http://schemas.openxmlformats.org/officeDocument/2006/relationships/tags" Target="../tags/tag88.xml"/><Relationship Id="rId52" Type="http://schemas.openxmlformats.org/officeDocument/2006/relationships/tags" Target="../tags/tag96.xml"/><Relationship Id="rId60" Type="http://schemas.openxmlformats.org/officeDocument/2006/relationships/tags" Target="../tags/tag104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9" Type="http://schemas.openxmlformats.org/officeDocument/2006/relationships/tags" Target="../tags/tag8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9" Type="http://schemas.openxmlformats.org/officeDocument/2006/relationships/tags" Target="../tags/tag159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42" Type="http://schemas.openxmlformats.org/officeDocument/2006/relationships/tags" Target="../tags/tag162.xml"/><Relationship Id="rId47" Type="http://schemas.openxmlformats.org/officeDocument/2006/relationships/tags" Target="../tags/tag167.xml"/><Relationship Id="rId50" Type="http://schemas.openxmlformats.org/officeDocument/2006/relationships/notesSlide" Target="../notesSlides/notesSlide17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9" Type="http://schemas.openxmlformats.org/officeDocument/2006/relationships/tags" Target="../tags/tag149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40" Type="http://schemas.openxmlformats.org/officeDocument/2006/relationships/tags" Target="../tags/tag160.xml"/><Relationship Id="rId45" Type="http://schemas.openxmlformats.org/officeDocument/2006/relationships/tags" Target="../tags/tag165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tags" Target="../tags/tag15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4" Type="http://schemas.openxmlformats.org/officeDocument/2006/relationships/tags" Target="../tags/tag164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43" Type="http://schemas.openxmlformats.org/officeDocument/2006/relationships/tags" Target="../tags/tag163.xml"/><Relationship Id="rId48" Type="http://schemas.openxmlformats.org/officeDocument/2006/relationships/tags" Target="../tags/tag168.xml"/><Relationship Id="rId8" Type="http://schemas.openxmlformats.org/officeDocument/2006/relationships/tags" Target="../tags/tag128.xml"/><Relationship Id="rId51" Type="http://schemas.openxmlformats.org/officeDocument/2006/relationships/image" Target="../media/image2.png"/><Relationship Id="rId3" Type="http://schemas.openxmlformats.org/officeDocument/2006/relationships/tags" Target="../tags/tag123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tags" Target="../tags/tag158.xml"/><Relationship Id="rId46" Type="http://schemas.openxmlformats.org/officeDocument/2006/relationships/tags" Target="../tags/tag166.xml"/><Relationship Id="rId20" Type="http://schemas.openxmlformats.org/officeDocument/2006/relationships/tags" Target="../tags/tag140.xml"/><Relationship Id="rId41" Type="http://schemas.openxmlformats.org/officeDocument/2006/relationships/tags" Target="../tags/tag161.xml"/><Relationship Id="rId1" Type="http://schemas.openxmlformats.org/officeDocument/2006/relationships/tags" Target="../tags/tag121.xml"/><Relationship Id="rId6" Type="http://schemas.openxmlformats.org/officeDocument/2006/relationships/tags" Target="../tags/tag1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10" Type="http://schemas.openxmlformats.org/officeDocument/2006/relationships/tags" Target="../tags/tag17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</a:t>
            </a:r>
            <a:r>
              <a:rPr lang="en-US" altLang="en-US" sz="2800" dirty="0" smtClean="0"/>
              <a:t>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Divide and Conquer and Recurrences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Unroll recurrence for 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T(n) = 3T(n/3) </a:t>
            </a:r>
            <a:r>
              <a:rPr lang="en-US" altLang="en-US" sz="4000"/>
              <a:t>+ </a:t>
            </a:r>
            <a:r>
              <a:rPr lang="en-US" altLang="en-US" sz="4000" smtClean="0"/>
              <a:t>n</a:t>
            </a:r>
            <a:endParaRPr lang="en-US" altLang="en-US" sz="4000" dirty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err="1" smtClean="0">
                <a:sym typeface="Wingdings" pitchFamily="2" charset="2"/>
              </a:rPr>
              <a:t>QuickSort</a:t>
            </a:r>
            <a:r>
              <a:rPr lang="en-US" altLang="en-US" sz="2800" dirty="0" smtClean="0">
                <a:sym typeface="Wingdings" pitchFamily="2" charset="2"/>
              </a:rPr>
              <a:t>(S):</a:t>
            </a:r>
            <a:endParaRPr lang="en-US" altLang="en-US" sz="2800" dirty="0">
              <a:sym typeface="Wingdings" pitchFamily="2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 smtClean="0">
                <a:sym typeface="Symbol" pitchFamily="18" charset="2"/>
              </a:rPr>
              <a:t>&lt; </a:t>
            </a:r>
            <a:r>
              <a:rPr lang="en-US" altLang="en-US" i="1" dirty="0" smtClean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</a:t>
            </a:r>
            <a:r>
              <a:rPr lang="en-US" altLang="en-US" dirty="0" smtClean="0">
                <a:sym typeface="Symbol" pitchFamily="18" charset="2"/>
              </a:rPr>
              <a:t>&gt; </a:t>
            </a:r>
            <a:r>
              <a:rPr lang="en-US" altLang="en-US" i="1" dirty="0" smtClean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CB88-42EC-4F2C-A03D-80E41071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85160-0E2B-433C-81E3-5C79C680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072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832" y="1960759"/>
            <a:ext cx="163205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4347" y="3103759"/>
            <a:ext cx="105349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52265" y="4167710"/>
            <a:ext cx="164820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48463" y="5726309"/>
            <a:ext cx="173201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is sorted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976EA-59D8-4942-BFF0-0D2E9E67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46FE-35CF-4BC8-8D1A-45F7CA4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F7E4C-9D04-4262-B4A8-07D2868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08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B289-9DF8-49B5-9280-E75268A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pivot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4F83-392A-43E7-A5A4-4D0B0CA0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first element in the subarray</a:t>
            </a:r>
          </a:p>
          <a:p>
            <a:r>
              <a:rPr lang="en-US" dirty="0"/>
              <a:t>Choose a value that might be close to the middle</a:t>
            </a:r>
          </a:p>
          <a:p>
            <a:pPr lvl="1"/>
            <a:r>
              <a:rPr lang="en-US" dirty="0"/>
              <a:t>Median of three</a:t>
            </a:r>
          </a:p>
          <a:p>
            <a:r>
              <a:rPr lang="en-US" dirty="0"/>
              <a:t>Choose a random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8722-25A7-422B-A422-76CBA0B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7761-F5C9-4682-A1A8-D95B888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A05B-A637-4C7E-9298-73FB76BE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for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1600200"/>
                <a:ext cx="7229502" cy="13443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𝑄𝑆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𝑄𝑆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00200"/>
                <a:ext cx="7229502" cy="13443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43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2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6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84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33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3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3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 smtClean="0"/>
              <a:t>Median (Selection)</a:t>
            </a:r>
          </a:p>
          <a:p>
            <a:pPr lvl="1" eaLnBrk="1" hangingPunct="1"/>
            <a:r>
              <a:rPr lang="en-US" altLang="en-US" dirty="0" smtClean="0"/>
              <a:t>Fast </a:t>
            </a:r>
            <a:r>
              <a:rPr lang="en-US" altLang="en-US" dirty="0"/>
              <a:t>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 smtClean="0"/>
              <a:t>Multiplication </a:t>
            </a:r>
            <a:r>
              <a:rPr lang="en-US" altLang="en-US" dirty="0"/>
              <a:t>(5.5)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and </a:t>
            </a:r>
            <a:r>
              <a:rPr lang="en-US" altLang="en-US" dirty="0" smtClean="0"/>
              <a:t>Conquer : Merge Sort</a:t>
            </a:r>
            <a:endParaRPr lang="en-US" altLang="en-US" dirty="0"/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Merge</a:t>
            </a:r>
          </a:p>
          <a:p>
            <a:pPr eaLnBrk="1" hangingPunct="1"/>
            <a:r>
              <a:rPr lang="en-US" altLang="en-US"/>
              <a:t>Cost of Mergesort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2T(n/2) + </a:t>
            </a:r>
            <a:r>
              <a:rPr lang="en-US" altLang="en-US" dirty="0" err="1"/>
              <a:t>cn</a:t>
            </a:r>
            <a:r>
              <a:rPr lang="en-US" altLang="en-US" dirty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  <a:p>
            <a:pPr lvl="1" eaLnBrk="1" hangingPunct="1"/>
            <a:r>
              <a:rPr lang="en-US" altLang="en-US"/>
              <a:t>Unrolling recurrence</a:t>
            </a:r>
          </a:p>
          <a:p>
            <a:pPr lvl="1" eaLnBrk="1" hangingPunct="1"/>
            <a:r>
              <a:rPr lang="en-US" altLang="en-US"/>
              <a:t>Guess and verify</a:t>
            </a:r>
          </a:p>
          <a:p>
            <a:pPr lvl="1" eaLnBrk="1" hangingPunct="1"/>
            <a:r>
              <a:rPr lang="en-US" altLang="en-US"/>
              <a:t>Plugging in to a “Master Theorem”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130" y="1408425"/>
            <a:ext cx="6497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/>
              <a:t>Prove T(n) </a:t>
            </a:r>
            <a:r>
              <a:rPr lang="en-US" altLang="en-US" sz="3200" dirty="0" smtClean="0"/>
              <a:t>≤ </a:t>
            </a:r>
            <a:r>
              <a:rPr lang="en-US" altLang="en-US" sz="3200" dirty="0"/>
              <a:t>n (log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n + 1) for n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≥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1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Induction:</a:t>
            </a:r>
          </a:p>
          <a:p>
            <a:pPr eaLnBrk="1" hangingPunct="1"/>
            <a:r>
              <a:rPr lang="en-US" altLang="en-US" sz="2800" dirty="0"/>
              <a:t>Base Case: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Induction Hypothesis:</a:t>
            </a:r>
          </a:p>
        </p:txBody>
      </p:sp>
    </p:spTree>
    <p:extLst>
      <p:ext uri="{BB962C8B-B14F-4D97-AF65-F5344CB8AC3E}">
        <p14:creationId xmlns:p14="http://schemas.microsoft.com/office/powerpoint/2010/main" val="39936499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892</Words>
  <Application>Microsoft Office PowerPoint</Application>
  <PresentationFormat>On-screen Show (4:3)</PresentationFormat>
  <Paragraphs>298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CSE 417 Algorithms and Complexity</vt:lpstr>
      <vt:lpstr>Announcements</vt:lpstr>
      <vt:lpstr>Divide and Conquer</vt:lpstr>
      <vt:lpstr>Divide and Conquer : Merge Sort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T(n) = 3T(n/3) + n</vt:lpstr>
      <vt:lpstr>T(n) = aT(n/b) + f(n)</vt:lpstr>
      <vt:lpstr>T(n) = T(n/2) + cn</vt:lpstr>
      <vt:lpstr>Quicksort</vt:lpstr>
      <vt:lpstr>The steps of Quicksort</vt:lpstr>
      <vt:lpstr>Picking the pivot</vt:lpstr>
      <vt:lpstr>Recurrence for Quicksort</vt:lpstr>
      <vt:lpstr>Computing the Median</vt:lpstr>
      <vt:lpstr>Problem generalization</vt:lpstr>
      <vt:lpstr>Select(A, k)</vt:lpstr>
      <vt:lpstr>Randomized Selection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92</cp:revision>
  <dcterms:created xsi:type="dcterms:W3CDTF">1601-01-01T00:00:00Z</dcterms:created>
  <dcterms:modified xsi:type="dcterms:W3CDTF">2023-10-30T21:49:59Z</dcterms:modified>
</cp:coreProperties>
</file>