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9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2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8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20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7" r:id="rId4"/>
    <p:sldId id="305" r:id="rId5"/>
    <p:sldId id="299" r:id="rId6"/>
    <p:sldId id="261" r:id="rId7"/>
    <p:sldId id="260" r:id="rId8"/>
    <p:sldId id="262" r:id="rId9"/>
    <p:sldId id="263" r:id="rId10"/>
    <p:sldId id="264" r:id="rId11"/>
    <p:sldId id="294" r:id="rId12"/>
    <p:sldId id="295" r:id="rId13"/>
    <p:sldId id="300" r:id="rId14"/>
    <p:sldId id="272" r:id="rId15"/>
    <p:sldId id="273" r:id="rId16"/>
    <p:sldId id="296" r:id="rId17"/>
    <p:sldId id="274" r:id="rId18"/>
    <p:sldId id="306" r:id="rId19"/>
    <p:sldId id="275" r:id="rId20"/>
    <p:sldId id="297" r:id="rId21"/>
    <p:sldId id="277" r:id="rId22"/>
    <p:sldId id="278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2B7AF-C0C5-4A4A-96E5-80FAE716A361}" v="3" dt="2020-01-01T21:09:51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2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7742B7AF-C0C5-4A4A-96E5-80FAE716A361}"/>
    <pc:docChg chg="custSel modSld">
      <pc:chgData name="Richard Anderson" userId="4654cc452026b74c" providerId="LiveId" clId="{7742B7AF-C0C5-4A4A-96E5-80FAE716A361}" dt="2020-01-01T21:11:11.474" v="341" actId="20577"/>
      <pc:docMkLst>
        <pc:docMk/>
      </pc:docMkLst>
      <pc:sldChg chg="modSp">
        <pc:chgData name="Richard Anderson" userId="4654cc452026b74c" providerId="LiveId" clId="{7742B7AF-C0C5-4A4A-96E5-80FAE716A361}" dt="2020-01-01T20:47:23.848" v="53" actId="20577"/>
        <pc:sldMkLst>
          <pc:docMk/>
          <pc:sldMk cId="0" sldId="256"/>
        </pc:sldMkLst>
        <pc:spChg chg="mod">
          <ac:chgData name="Richard Anderson" userId="4654cc452026b74c" providerId="LiveId" clId="{7742B7AF-C0C5-4A4A-96E5-80FAE716A361}" dt="2020-01-01T20:47:10.399" v="41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0:47:23.848" v="5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0:53:43.858" v="133" actId="27636"/>
        <pc:sldMkLst>
          <pc:docMk/>
          <pc:sldMk cId="0" sldId="257"/>
        </pc:sldMkLst>
        <pc:spChg chg="mod">
          <ac:chgData name="Richard Anderson" userId="4654cc452026b74c" providerId="LiveId" clId="{7742B7AF-C0C5-4A4A-96E5-80FAE716A361}" dt="2020-01-01T20:49:16.991" v="56" actId="20577"/>
          <ac:spMkLst>
            <pc:docMk/>
            <pc:sldMk cId="0" sldId="257"/>
            <ac:spMk id="3074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0:53:43.858" v="133" actId="27636"/>
          <ac:spMkLst>
            <pc:docMk/>
            <pc:sldMk cId="0" sldId="257"/>
            <ac:spMk id="3075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0:58:58.905" v="151" actId="20577"/>
        <pc:sldMkLst>
          <pc:docMk/>
          <pc:sldMk cId="0" sldId="287"/>
        </pc:sldMkLst>
        <pc:spChg chg="mod">
          <ac:chgData name="Richard Anderson" userId="4654cc452026b74c" providerId="LiveId" clId="{7742B7AF-C0C5-4A4A-96E5-80FAE716A361}" dt="2020-01-01T20:58:58.905" v="15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1:11:11.474" v="341" actId="20577"/>
        <pc:sldMkLst>
          <pc:docMk/>
          <pc:sldMk cId="0" sldId="299"/>
        </pc:sldMkLst>
        <pc:spChg chg="mod">
          <ac:chgData name="Richard Anderson" userId="4654cc452026b74c" providerId="LiveId" clId="{7742B7AF-C0C5-4A4A-96E5-80FAE716A361}" dt="2020-01-01T21:11:11.474" v="341" actId="20577"/>
          <ac:spMkLst>
            <pc:docMk/>
            <pc:sldMk cId="0" sldId="299"/>
            <ac:spMk id="3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1:08:26.024" v="269" actId="33524"/>
        <pc:sldMkLst>
          <pc:docMk/>
          <pc:sldMk cId="3980153487" sldId="305"/>
        </pc:sldMkLst>
        <pc:spChg chg="mod">
          <ac:chgData name="Richard Anderson" userId="4654cc452026b74c" providerId="LiveId" clId="{7742B7AF-C0C5-4A4A-96E5-80FAE716A361}" dt="2020-01-01T21:08:26.024" v="269" actId="33524"/>
          <ac:spMkLst>
            <pc:docMk/>
            <pc:sldMk cId="3980153487" sldId="305"/>
            <ac:spMk id="5122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1:07:56.488" v="268" actId="20577"/>
          <ac:spMkLst>
            <pc:docMk/>
            <pc:sldMk cId="3980153487" sldId="305"/>
            <ac:spMk id="51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861F7B-0F77-4626-B5E2-C53E190943C4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017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192200-B6BA-442F-B4A3-10454790C445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66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4B7018-CA87-4D73-A96D-D3C8B6607433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771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290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431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079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215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067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41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8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7A4E1E-DDC0-4BBA-8746-DCD57D4799B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462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2437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50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F379E9-C5A4-491A-AAF0-96A1FF0DC694}" type="slidenum">
              <a:rPr lang="en-US" smtClean="0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2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2387FE-341F-4E0C-BF9A-523D1E1A7EA5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88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BAB1E8-A091-46EC-95EF-EA399BF0F10B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499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A802C1-AE36-482F-ADE9-5FDCAB8C411B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887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9BAE28-D57D-4D01-982F-2754C4D5F007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99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4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notesSlide" Target="../notesSlides/notesSlide16.xml"/><Relationship Id="rId2" Type="http://schemas.openxmlformats.org/officeDocument/2006/relationships/tags" Target="../tags/tag6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mailto:anderson@cs.washington.edu" TargetMode="Externa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notesSlide" Target="../notesSlides/notesSlide20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0.xml"/><Relationship Id="rId7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2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Computational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 smtClean="0"/>
              <a:t>Autumn </a:t>
            </a:r>
            <a:r>
              <a:rPr lang="en-US" altLang="en-US" dirty="0" smtClean="0"/>
              <a:t>2023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(1 of 3)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</p:txBody>
      </p:sp>
      <p:sp>
        <p:nvSpPr>
          <p:cNvPr id="1126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(2 of 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2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1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22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(3 of 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332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/>
              <a:t>Input</a:t>
            </a:r>
          </a:p>
          <a:p>
            <a:pPr lvl="1"/>
            <a:r>
              <a:rPr lang="en-US" altLang="en-US"/>
              <a:t>Preference lists for m</a:t>
            </a:r>
            <a:r>
              <a:rPr lang="en-US" altLang="en-US" baseline="-25000"/>
              <a:t>1</a:t>
            </a:r>
            <a:r>
              <a:rPr lang="en-US" altLang="en-US"/>
              <a:t>, m</a:t>
            </a:r>
            <a:r>
              <a:rPr lang="en-US" altLang="en-US" baseline="-25000"/>
              <a:t>2</a:t>
            </a:r>
            <a:r>
              <a:rPr lang="en-US" altLang="en-US"/>
              <a:t>, …, m</a:t>
            </a:r>
            <a:r>
              <a:rPr lang="en-US" altLang="en-US" baseline="-25000"/>
              <a:t>n</a:t>
            </a:r>
          </a:p>
          <a:p>
            <a:pPr lvl="1"/>
            <a:r>
              <a:rPr lang="en-US" altLang="en-US"/>
              <a:t>Preference lists for w</a:t>
            </a:r>
            <a:r>
              <a:rPr lang="en-US" altLang="en-US" baseline="-25000"/>
              <a:t>1</a:t>
            </a:r>
            <a:r>
              <a:rPr lang="en-US" altLang="en-US"/>
              <a:t>, w</a:t>
            </a:r>
            <a:r>
              <a:rPr lang="en-US" altLang="en-US" baseline="-25000"/>
              <a:t>2</a:t>
            </a:r>
            <a:r>
              <a:rPr lang="en-US" altLang="en-US"/>
              <a:t>, …, w</a:t>
            </a:r>
            <a:r>
              <a:rPr lang="en-US" altLang="en-US" baseline="-25000"/>
              <a:t>n</a:t>
            </a:r>
          </a:p>
          <a:p>
            <a:r>
              <a:rPr lang="en-US" altLang="en-US"/>
              <a:t>Output</a:t>
            </a:r>
          </a:p>
          <a:p>
            <a:pPr lvl="1"/>
            <a:r>
              <a:rPr lang="en-US" altLang="en-US"/>
              <a:t>Perfect matching M satisfying stability property: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7162800" cy="11080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m</a:t>
            </a:r>
            <a:r>
              <a:rPr lang="en-US" baseline="-25000" dirty="0"/>
              <a:t>2</a:t>
            </a:r>
            <a:r>
              <a:rPr lang="en-US" dirty="0"/>
              <a:t>	w 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1</a:t>
            </a:r>
            <a:r>
              <a:rPr lang="en-US" altLang="en-US" sz="2400"/>
              <a:t>: m</a:t>
            </a:r>
            <a:r>
              <a:rPr lang="en-US" altLang="en-US" sz="2400" baseline="-25000"/>
              <a:t>2</a:t>
            </a:r>
            <a:r>
              <a:rPr lang="en-US" altLang="en-US" sz="2400"/>
              <a:t>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2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3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Course 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/>
              <a:t>CSE 417,  Algorithms and Computational Complexity</a:t>
            </a:r>
          </a:p>
          <a:p>
            <a:pPr lvl="1" eaLnBrk="1" hangingPunct="1">
              <a:defRPr/>
            </a:pPr>
            <a:r>
              <a:rPr lang="en-US" sz="2400" dirty="0" smtClean="0"/>
              <a:t>MWF 10:30-11:20 AM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 smtClean="0"/>
              <a:t>CSE2 G10</a:t>
            </a:r>
            <a:endParaRPr lang="en-US" sz="2400" dirty="0"/>
          </a:p>
          <a:p>
            <a:pPr eaLnBrk="1" hangingPunct="1">
              <a:defRPr/>
            </a:pPr>
            <a:r>
              <a:rPr lang="en-US" dirty="0"/>
              <a:t>Instructor</a:t>
            </a:r>
          </a:p>
          <a:p>
            <a:pPr lvl="1" eaLnBrk="1" hangingPunct="1">
              <a:defRPr/>
            </a:pPr>
            <a:r>
              <a:rPr lang="en-US" sz="2400" dirty="0"/>
              <a:t>Richard Anderson, </a:t>
            </a:r>
            <a:r>
              <a:rPr lang="en-US" sz="2400" dirty="0">
                <a:hlinkClick r:id="rId5"/>
              </a:rPr>
              <a:t>anderson@cs.washington.edu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Office hours: </a:t>
            </a:r>
          </a:p>
          <a:p>
            <a:pPr lvl="2" eaLnBrk="1" hangingPunct="1">
              <a:defRPr/>
            </a:pPr>
            <a:r>
              <a:rPr lang="en-US" sz="2000" dirty="0" smtClean="0"/>
              <a:t>Office </a:t>
            </a:r>
            <a:r>
              <a:rPr lang="en-US" sz="2000" dirty="0"/>
              <a:t>hours: </a:t>
            </a:r>
            <a:r>
              <a:rPr lang="en-US" sz="2000" dirty="0" smtClean="0"/>
              <a:t>Monday 2-3 pm,  Thursday 4-5pm,  CSE2 344</a:t>
            </a:r>
            <a:endParaRPr lang="en-US" sz="2000" dirty="0"/>
          </a:p>
          <a:p>
            <a:pPr eaLnBrk="1" hangingPunct="1">
              <a:defRPr/>
            </a:pPr>
            <a:r>
              <a:rPr lang="en-US" sz="2800" dirty="0"/>
              <a:t>Teaching Assistants </a:t>
            </a:r>
          </a:p>
          <a:p>
            <a:pPr lvl="1" eaLnBrk="1" hangingPunct="1">
              <a:defRPr/>
            </a:pPr>
            <a:r>
              <a:rPr lang="en-US" sz="2400" dirty="0" err="1" smtClean="0"/>
              <a:t>Megh</a:t>
            </a:r>
            <a:r>
              <a:rPr lang="en-US" sz="2400" dirty="0" smtClean="0"/>
              <a:t> </a:t>
            </a:r>
            <a:r>
              <a:rPr lang="en-US" sz="2400" dirty="0" err="1" smtClean="0"/>
              <a:t>Bhalerao</a:t>
            </a:r>
            <a:r>
              <a:rPr lang="en-US" sz="2400" dirty="0" smtClean="0"/>
              <a:t>, Tiernan Kennedy, Alex Li, </a:t>
            </a:r>
            <a:r>
              <a:rPr lang="en-US" sz="2400" dirty="0" err="1" smtClean="0"/>
              <a:t>Kaiyuan</a:t>
            </a:r>
            <a:r>
              <a:rPr lang="en-US" sz="2400" dirty="0" smtClean="0"/>
              <a:t> Liu, </a:t>
            </a:r>
            <a:r>
              <a:rPr lang="en-US" sz="2400" dirty="0" err="1" smtClean="0"/>
              <a:t>Sravani</a:t>
            </a:r>
            <a:r>
              <a:rPr lang="en-US" sz="2400" dirty="0" smtClean="0"/>
              <a:t> </a:t>
            </a:r>
            <a:r>
              <a:rPr lang="en-US" sz="2400" dirty="0" err="1" smtClean="0"/>
              <a:t>Nanduri</a:t>
            </a:r>
            <a:r>
              <a:rPr lang="en-US" sz="2400" dirty="0" smtClean="0"/>
              <a:t>, Albert Weng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Why?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800"/>
              <a:t>(m</a:t>
            </a:r>
            <a:r>
              <a:rPr lang="en-US" altLang="en-US" sz="2800" baseline="-25000"/>
              <a:t>1</a:t>
            </a:r>
            <a:r>
              <a:rPr lang="en-US" altLang="en-US" sz="2800"/>
              <a:t>, w</a:t>
            </a:r>
            <a:r>
              <a:rPr lang="en-US" altLang="en-US" sz="2800" baseline="-25000"/>
              <a:t>1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M, (m</a:t>
            </a:r>
            <a:r>
              <a:rPr lang="en-US" altLang="en-US" sz="2800" baseline="-25000"/>
              <a:t>2</a:t>
            </a:r>
            <a:r>
              <a:rPr lang="en-US" altLang="en-US" sz="2800"/>
              <a:t>, w</a:t>
            </a:r>
            <a:r>
              <a:rPr lang="en-US" altLang="en-US" sz="2800" baseline="-25000"/>
              <a:t>2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It’s on the </a:t>
            </a:r>
            <a:r>
              <a:rPr lang="en-US" altLang="en-US" dirty="0" smtClean="0"/>
              <a:t>course </a:t>
            </a:r>
            <a:r>
              <a:rPr lang="en-US" altLang="en-US" dirty="0" smtClean="0"/>
              <a:t>website</a:t>
            </a:r>
          </a:p>
          <a:p>
            <a:pPr lvl="1" eaLnBrk="1" hangingPunct="1"/>
            <a:r>
              <a:rPr lang="en-US" altLang="en-US" sz="2000" u="sng" dirty="0">
                <a:solidFill>
                  <a:schemeClr val="accent5">
                    <a:lumMod val="50000"/>
                  </a:schemeClr>
                </a:solidFill>
              </a:rPr>
              <a:t>https://courses.cs.washington.edu/courses/cse417/23au/</a:t>
            </a:r>
            <a:endParaRPr lang="en-US" altLang="en-US" sz="2000" u="sng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/>
            <a:r>
              <a:rPr lang="en-US" altLang="en-US" dirty="0"/>
              <a:t>Homework </a:t>
            </a:r>
            <a:r>
              <a:rPr lang="en-US" altLang="en-US" dirty="0" smtClean="0"/>
              <a:t>weekly</a:t>
            </a:r>
          </a:p>
          <a:p>
            <a:pPr lvl="1" eaLnBrk="1" hangingPunct="1"/>
            <a:r>
              <a:rPr lang="en-US" altLang="en-US" dirty="0" smtClean="0"/>
              <a:t>Usually </a:t>
            </a:r>
            <a:r>
              <a:rPr lang="en-US" altLang="en-US" dirty="0"/>
              <a:t>due </a:t>
            </a:r>
            <a:r>
              <a:rPr lang="en-US" altLang="en-US" dirty="0" smtClean="0"/>
              <a:t>Fridays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HW 1, Due </a:t>
            </a:r>
            <a:r>
              <a:rPr lang="en-US" altLang="en-US" dirty="0" smtClean="0"/>
              <a:t>Friday, October 6.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It’s on the </a:t>
            </a:r>
            <a:r>
              <a:rPr lang="en-US" altLang="en-US" dirty="0" smtClean="0"/>
              <a:t>website 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Homework is to be submitted electronically</a:t>
            </a:r>
          </a:p>
          <a:p>
            <a:pPr lvl="1" eaLnBrk="1" hangingPunct="1"/>
            <a:r>
              <a:rPr lang="en-US" altLang="en-US" dirty="0" smtClean="0"/>
              <a:t>Due at 11:59 pm, Fridays.  Five late days.</a:t>
            </a:r>
            <a:endParaRPr lang="en-US" altLang="en-US" dirty="0"/>
          </a:p>
          <a:p>
            <a:pPr eaLnBrk="1" hangingPunct="1"/>
            <a:r>
              <a:rPr lang="en-US" altLang="en-US" dirty="0" err="1" smtClean="0"/>
              <a:t>Edstem</a:t>
            </a:r>
            <a:r>
              <a:rPr lang="en-US" altLang="en-US" dirty="0" smtClean="0"/>
              <a:t> Discussion Board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Textbook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Algorithm Design</a:t>
            </a:r>
          </a:p>
          <a:p>
            <a:pPr eaLnBrk="1" hangingPunct="1"/>
            <a:r>
              <a:rPr lang="en-US" dirty="0"/>
              <a:t>Jon Kleinberg, Eva </a:t>
            </a:r>
            <a:r>
              <a:rPr lang="en-US" dirty="0" err="1" smtClean="0"/>
              <a:t>Tardos</a:t>
            </a:r>
            <a:endParaRPr lang="en-US" dirty="0" smtClean="0"/>
          </a:p>
          <a:p>
            <a:pPr lvl="1" eaLnBrk="1" hangingPunct="1"/>
            <a:r>
              <a:rPr lang="en-US" dirty="0" smtClean="0"/>
              <a:t>Only one edition</a:t>
            </a:r>
            <a:endParaRPr lang="en-US" dirty="0"/>
          </a:p>
          <a:p>
            <a:pPr eaLnBrk="1" hangingPunct="1"/>
            <a:r>
              <a:rPr lang="en-US" dirty="0"/>
              <a:t>Read Chapters 1 &amp; 2</a:t>
            </a:r>
          </a:p>
          <a:p>
            <a:pPr eaLnBrk="1" hangingPunct="1"/>
            <a:r>
              <a:rPr lang="en-US" dirty="0"/>
              <a:t>Expected coverage:</a:t>
            </a:r>
          </a:p>
          <a:p>
            <a:pPr lvl="1" eaLnBrk="1" hangingPunct="1"/>
            <a:r>
              <a:rPr lang="en-US" dirty="0"/>
              <a:t>Chapter 1 through 7</a:t>
            </a:r>
          </a:p>
          <a:p>
            <a:pPr eaLnBrk="1" hangingPunct="1"/>
            <a:r>
              <a:rPr lang="en-US" dirty="0"/>
              <a:t>Book available at:</a:t>
            </a:r>
          </a:p>
          <a:p>
            <a:pPr lvl="1" eaLnBrk="1" hangingPunct="1"/>
            <a:r>
              <a:rPr lang="en-US" dirty="0"/>
              <a:t>UW Bookstore </a:t>
            </a:r>
            <a:r>
              <a:rPr lang="en-US" dirty="0" smtClean="0"/>
              <a:t>($</a:t>
            </a:r>
            <a:r>
              <a:rPr lang="en-US" dirty="0" smtClean="0"/>
              <a:t>197.50</a:t>
            </a:r>
            <a:r>
              <a:rPr lang="en-US" dirty="0" smtClean="0"/>
              <a:t>/$74.99)</a:t>
            </a:r>
            <a:endParaRPr lang="en-US" dirty="0"/>
          </a:p>
          <a:p>
            <a:pPr lvl="1" eaLnBrk="1" hangingPunct="1"/>
            <a:r>
              <a:rPr lang="en-US" dirty="0" err="1"/>
              <a:t>Ebay</a:t>
            </a:r>
            <a:r>
              <a:rPr lang="en-US" dirty="0"/>
              <a:t> </a:t>
            </a:r>
            <a:r>
              <a:rPr lang="en-US" dirty="0" smtClean="0"/>
              <a:t>($8.87 </a:t>
            </a:r>
            <a:r>
              <a:rPr lang="en-US" dirty="0" smtClean="0"/>
              <a:t>to </a:t>
            </a:r>
            <a:r>
              <a:rPr lang="en-US" dirty="0" smtClean="0"/>
              <a:t>$181.70)</a:t>
            </a:r>
            <a:endParaRPr lang="en-US" dirty="0"/>
          </a:p>
          <a:p>
            <a:pPr lvl="1" eaLnBrk="1" hangingPunct="1"/>
            <a:r>
              <a:rPr lang="en-US" dirty="0"/>
              <a:t>Amazon </a:t>
            </a:r>
            <a:r>
              <a:rPr lang="en-US" dirty="0" smtClean="0"/>
              <a:t>($</a:t>
            </a:r>
            <a:r>
              <a:rPr lang="en-US" dirty="0" smtClean="0"/>
              <a:t>159.99/$24.90)</a:t>
            </a:r>
            <a:endParaRPr lang="en-US" dirty="0"/>
          </a:p>
          <a:p>
            <a:pPr lvl="1" eaLnBrk="1" hangingPunct="1"/>
            <a:r>
              <a:rPr lang="en-US" dirty="0"/>
              <a:t>Electronic </a:t>
            </a:r>
            <a:r>
              <a:rPr lang="en-US" dirty="0" smtClean="0"/>
              <a:t>($74.99)</a:t>
            </a:r>
            <a:endParaRPr lang="en-US" dirty="0"/>
          </a:p>
          <a:p>
            <a:pPr lvl="1" eaLnBrk="1" hangingPunct="1"/>
            <a:r>
              <a:rPr lang="en-US" dirty="0" smtClean="0"/>
              <a:t>PDF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48006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ecx.images-amazon.com/images/I/41by-hJCy2L._SL500_AA300_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003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lvex.ugr.es/decsai/algorithms/image/cover/kleinberg-tardo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228600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64012" y="2490216"/>
            <a:ext cx="1617987" cy="1967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</a:t>
            </a:r>
            <a:r>
              <a:rPr lang="en-US" dirty="0" smtClean="0"/>
              <a:t>Fridays</a:t>
            </a:r>
            <a:endParaRPr lang="en-US" dirty="0"/>
          </a:p>
          <a:p>
            <a:pPr lvl="1">
              <a:defRPr/>
            </a:pPr>
            <a:r>
              <a:rPr lang="en-US" dirty="0"/>
              <a:t>Mix of written problems and programming</a:t>
            </a:r>
          </a:p>
          <a:p>
            <a:pPr lvl="1">
              <a:defRPr/>
            </a:pPr>
            <a:r>
              <a:rPr lang="en-US" dirty="0"/>
              <a:t>Target: 1-week turnaround on grading</a:t>
            </a:r>
          </a:p>
          <a:p>
            <a:pPr>
              <a:defRPr/>
            </a:pPr>
            <a:r>
              <a:rPr lang="en-US" dirty="0"/>
              <a:t>Exams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Midterm</a:t>
            </a:r>
            <a:r>
              <a:rPr lang="en-US" dirty="0"/>
              <a:t>,  </a:t>
            </a:r>
            <a:r>
              <a:rPr lang="en-US" dirty="0" smtClean="0"/>
              <a:t>Monday, October 30</a:t>
            </a:r>
            <a:endParaRPr lang="en-US" dirty="0"/>
          </a:p>
          <a:p>
            <a:pPr lvl="1">
              <a:defRPr/>
            </a:pPr>
            <a:r>
              <a:rPr lang="en-US" dirty="0"/>
              <a:t>Final, </a:t>
            </a:r>
            <a:r>
              <a:rPr lang="en-US" dirty="0" smtClean="0"/>
              <a:t>Monday, </a:t>
            </a:r>
            <a:r>
              <a:rPr lang="en-US" dirty="0" smtClean="0"/>
              <a:t>December 11, </a:t>
            </a:r>
            <a:r>
              <a:rPr lang="en-US" dirty="0" smtClean="0"/>
              <a:t>8:30-10:20 AM</a:t>
            </a:r>
          </a:p>
          <a:p>
            <a:pPr lvl="1">
              <a:defRPr/>
            </a:pPr>
            <a:r>
              <a:rPr lang="en-US" u="sng" dirty="0" smtClean="0"/>
              <a:t>Approximate </a:t>
            </a:r>
            <a:r>
              <a:rPr lang="en-US" dirty="0"/>
              <a:t>grade weighting:</a:t>
            </a:r>
          </a:p>
          <a:p>
            <a:pPr lvl="2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Handouts, </a:t>
            </a:r>
            <a:r>
              <a:rPr lang="en-US" dirty="0" smtClean="0"/>
              <a:t> Discussion </a:t>
            </a:r>
            <a:r>
              <a:rPr lang="en-US" dirty="0"/>
              <a:t>Board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Canvas</a:t>
            </a:r>
          </a:p>
          <a:p>
            <a:pPr lvl="1">
              <a:defRPr/>
            </a:pPr>
            <a:r>
              <a:rPr lang="en-US" dirty="0" err="1" smtClean="0"/>
              <a:t>Panopto</a:t>
            </a:r>
            <a:r>
              <a:rPr lang="en-US" dirty="0" smtClean="0"/>
              <a:t> videos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All of Computer Science is the Study of Algorithms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study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Zoology</a:t>
            </a:r>
          </a:p>
          <a:p>
            <a:pPr eaLnBrk="1" hangingPunct="1"/>
            <a:r>
              <a:rPr lang="en-US" altLang="en-US" dirty="0"/>
              <a:t>Mine is faster than yours is</a:t>
            </a:r>
          </a:p>
          <a:p>
            <a:pPr eaLnBrk="1" hangingPunct="1"/>
            <a:r>
              <a:rPr lang="en-US" altLang="en-US" dirty="0"/>
              <a:t>Algorithmic ideas</a:t>
            </a:r>
          </a:p>
          <a:p>
            <a:pPr lvl="1" eaLnBrk="1" hangingPunct="1"/>
            <a:r>
              <a:rPr lang="en-US" altLang="en-US" dirty="0"/>
              <a:t>Where algorithms apply</a:t>
            </a:r>
          </a:p>
          <a:p>
            <a:pPr lvl="1" eaLnBrk="1" hangingPunct="1"/>
            <a:r>
              <a:rPr lang="en-US" altLang="en-US" dirty="0"/>
              <a:t>What makes an algorithm work</a:t>
            </a:r>
          </a:p>
          <a:p>
            <a:pPr lvl="1" eaLnBrk="1" hangingPunct="1"/>
            <a:r>
              <a:rPr lang="en-US" altLang="en-US" dirty="0"/>
              <a:t>Algorithmic </a:t>
            </a:r>
            <a:r>
              <a:rPr lang="en-US" altLang="en-US" dirty="0" smtClean="0"/>
              <a:t>thinking</a:t>
            </a:r>
          </a:p>
          <a:p>
            <a:pPr eaLnBrk="1" hangingPunct="1"/>
            <a:r>
              <a:rPr lang="en-US" altLang="en-US" dirty="0" smtClean="0"/>
              <a:t>Algorithm practice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Introductory Problem:</a:t>
            </a:r>
            <a:br>
              <a:rPr lang="en-US" altLang="en-US" sz="4000"/>
            </a:br>
            <a:r>
              <a:rPr lang="en-US" altLang="en-US" sz="4000"/>
              <a:t>Stable Matching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Setting:</a:t>
            </a:r>
          </a:p>
          <a:p>
            <a:pPr lvl="1" eaLnBrk="1" hangingPunct="1"/>
            <a:r>
              <a:rPr lang="en-US" altLang="en-US"/>
              <a:t>Assign TAs to Instructors</a:t>
            </a:r>
          </a:p>
          <a:p>
            <a:pPr lvl="1" eaLnBrk="1" hangingPunct="1"/>
            <a:r>
              <a:rPr lang="en-US" altLang="en-US"/>
              <a:t>Avoid having TAs and Instructors wanting changes</a:t>
            </a:r>
          </a:p>
          <a:p>
            <a:pPr lvl="2" eaLnBrk="1" hangingPunct="1"/>
            <a:r>
              <a:rPr lang="en-US" altLang="en-US"/>
              <a:t>E.g., Prof A. would rather have student X than her current TA, and student X would rather work for Prof A. than his current instructor.</a:t>
            </a:r>
          </a:p>
        </p:txBody>
      </p:sp>
      <p:sp>
        <p:nvSpPr>
          <p:cNvPr id="9220" name="Text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488113"/>
            <a:ext cx="8593138" cy="36988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Purpose of the example:  new, interesting problem, show how different ideas apply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 notions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105400" cy="1828800"/>
          </a:xfrm>
        </p:spPr>
        <p:txBody>
          <a:bodyPr/>
          <a:lstStyle/>
          <a:p>
            <a:pPr eaLnBrk="1" hangingPunct="1"/>
            <a:r>
              <a:rPr lang="en-US" altLang="en-US"/>
              <a:t>Perfect matching</a:t>
            </a:r>
          </a:p>
          <a:p>
            <a:pPr eaLnBrk="1" hangingPunct="1"/>
            <a:r>
              <a:rPr lang="en-US" altLang="en-US"/>
              <a:t>Ranked preference lists</a:t>
            </a:r>
          </a:p>
          <a:p>
            <a:pPr eaLnBrk="1" hangingPunct="1"/>
            <a:r>
              <a:rPr lang="en-US" altLang="en-US"/>
              <a:t>Stability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102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02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02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133600" y="4114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02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024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133600" y="5029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133600" y="42672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</TotalTime>
  <Words>916</Words>
  <Application>Microsoft Office PowerPoint</Application>
  <PresentationFormat>On-screen Show (4:3)</PresentationFormat>
  <Paragraphs>208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Symbol</vt:lpstr>
      <vt:lpstr>1_Default Design</vt:lpstr>
      <vt:lpstr>CSE 417 Algorithms and Computational Complexity</vt:lpstr>
      <vt:lpstr>CSE 417 Course Introduction</vt:lpstr>
      <vt:lpstr>Announcements</vt:lpstr>
      <vt:lpstr>Textbook</vt:lpstr>
      <vt:lpstr>Course Mechanics</vt:lpstr>
      <vt:lpstr>All of Computer Science is the Study of Algorithms</vt:lpstr>
      <vt:lpstr>How to study algorithms</vt:lpstr>
      <vt:lpstr>Introductory Problem: Stable Matching</vt:lpstr>
      <vt:lpstr>Formal notions</vt:lpstr>
      <vt:lpstr>Example  (1 of 3)</vt:lpstr>
      <vt:lpstr>Example  (2 of 3)</vt:lpstr>
      <vt:lpstr>Example  (3 of 3)</vt:lpstr>
      <vt:lpstr>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62</cp:revision>
  <dcterms:created xsi:type="dcterms:W3CDTF">1601-01-01T00:00:00Z</dcterms:created>
  <dcterms:modified xsi:type="dcterms:W3CDTF">2023-09-25T23:55:39Z</dcterms:modified>
</cp:coreProperties>
</file>