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436" r:id="rId5"/>
    <p:sldId id="259" r:id="rId6"/>
    <p:sldId id="412" r:id="rId7"/>
    <p:sldId id="296" r:id="rId8"/>
    <p:sldId id="261" r:id="rId9"/>
    <p:sldId id="395" r:id="rId10"/>
    <p:sldId id="396" r:id="rId11"/>
    <p:sldId id="303" r:id="rId12"/>
    <p:sldId id="415" r:id="rId13"/>
    <p:sldId id="416" r:id="rId14"/>
    <p:sldId id="417" r:id="rId15"/>
    <p:sldId id="262" r:id="rId16"/>
    <p:sldId id="263" r:id="rId17"/>
    <p:sldId id="264" r:id="rId18"/>
    <p:sldId id="288" r:id="rId19"/>
    <p:sldId id="289" r:id="rId20"/>
    <p:sldId id="419" r:id="rId21"/>
    <p:sldId id="420" r:id="rId22"/>
    <p:sldId id="265" r:id="rId23"/>
    <p:sldId id="266" r:id="rId24"/>
    <p:sldId id="267" r:id="rId25"/>
    <p:sldId id="272" r:id="rId26"/>
    <p:sldId id="273" r:id="rId27"/>
    <p:sldId id="274" r:id="rId28"/>
    <p:sldId id="275" r:id="rId29"/>
    <p:sldId id="438" r:id="rId30"/>
    <p:sldId id="437" r:id="rId31"/>
    <p:sldId id="432" r:id="rId32"/>
    <p:sldId id="440" r:id="rId33"/>
    <p:sldId id="278" r:id="rId34"/>
    <p:sldId id="439" r:id="rId35"/>
    <p:sldId id="279" r:id="rId36"/>
    <p:sldId id="280" r:id="rId37"/>
    <p:sldId id="281" r:id="rId38"/>
    <p:sldId id="282" r:id="rId39"/>
    <p:sldId id="283" r:id="rId40"/>
    <p:sldId id="284" r:id="rId41"/>
    <p:sldId id="285" r:id="rId42"/>
    <p:sldId id="287" r:id="rId43"/>
    <p:sldId id="418" r:id="rId44"/>
    <p:sldId id="423" r:id="rId45"/>
    <p:sldId id="424" r:id="rId46"/>
    <p:sldId id="425" r:id="rId47"/>
    <p:sldId id="441" r:id="rId48"/>
    <p:sldId id="426" r:id="rId49"/>
    <p:sldId id="427" r:id="rId50"/>
    <p:sldId id="428" r:id="rId51"/>
    <p:sldId id="429" r:id="rId52"/>
    <p:sldId id="430" r:id="rId53"/>
    <p:sldId id="431" r:id="rId54"/>
    <p:sldId id="442" r:id="rId55"/>
    <p:sldId id="449" r:id="rId56"/>
    <p:sldId id="443" r:id="rId57"/>
    <p:sldId id="444" r:id="rId58"/>
    <p:sldId id="445" r:id="rId59"/>
    <p:sldId id="446" r:id="rId60"/>
    <p:sldId id="447" r:id="rId61"/>
    <p:sldId id="448"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48" d="100"/>
          <a:sy n="148" d="100"/>
        </p:scale>
        <p:origin x="70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EE5A669-EFED-4362-84D1-5A076FC10CE8}"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3E931-A487-49B5-9135-F42C84AF538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085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9EE5A669-EFED-4362-84D1-5A076FC10CE8}" type="datetimeFigureOut">
              <a:rPr lang="en-US" smtClean="0"/>
              <a:t>12/9/2022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4723E931-A487-49B5-9135-F42C84AF538C}"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075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9EE5A669-EFED-4362-84D1-5A076FC10CE8}" type="datetimeFigureOut">
              <a:rPr lang="en-US" smtClean="0"/>
              <a:t>12/9/2022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4723E931-A487-49B5-9135-F42C84AF538C}"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3501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828747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EE5A669-EFED-4362-84D1-5A076FC10CE8}"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3E931-A487-49B5-9135-F42C84AF538C}" type="slidenum">
              <a:rPr lang="en-US" smtClean="0"/>
              <a:t>‹#›</a:t>
            </a:fld>
            <a:endParaRPr lang="en-US"/>
          </a:p>
        </p:txBody>
      </p:sp>
    </p:spTree>
    <p:extLst>
      <p:ext uri="{BB962C8B-B14F-4D97-AF65-F5344CB8AC3E}">
        <p14:creationId xmlns:p14="http://schemas.microsoft.com/office/powerpoint/2010/main" val="9653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9EE5A669-EFED-4362-84D1-5A076FC10CE8}" type="datetimeFigureOut">
              <a:rPr lang="en-US" smtClean="0"/>
              <a:t>12/9/2022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4723E931-A487-49B5-9135-F42C84AF538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9454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9EE5A669-EFED-4362-84D1-5A076FC10CE8}" type="datetimeFigureOut">
              <a:rPr lang="en-US" smtClean="0"/>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23E931-A487-49B5-9135-F42C84AF538C}"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8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E5A669-EFED-4362-84D1-5A076FC10CE8}" type="datetimeFigureOut">
              <a:rPr lang="en-US" smtClean="0"/>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23E931-A487-49B5-9135-F42C84AF538C}" type="slidenum">
              <a:rPr lang="en-US" smtClean="0"/>
              <a:t>‹#›</a:t>
            </a:fld>
            <a:endParaRPr lang="en-US"/>
          </a:p>
        </p:txBody>
      </p:sp>
    </p:spTree>
    <p:extLst>
      <p:ext uri="{BB962C8B-B14F-4D97-AF65-F5344CB8AC3E}">
        <p14:creationId xmlns:p14="http://schemas.microsoft.com/office/powerpoint/2010/main" val="4269405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EE5A669-EFED-4362-84D1-5A076FC10CE8}"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3E931-A487-49B5-9135-F42C84AF538C}"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42401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E5A669-EFED-4362-84D1-5A076FC10CE8}"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3E931-A487-49B5-9135-F42C84AF538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653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5A669-EFED-4362-84D1-5A076FC10CE8}" type="datetimeFigureOut">
              <a:rPr lang="en-US" smtClean="0"/>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23E931-A487-49B5-9135-F42C84AF538C}" type="slidenum">
              <a:rPr lang="en-US" smtClean="0"/>
              <a:t>‹#›</a:t>
            </a:fld>
            <a:endParaRPr lang="en-US"/>
          </a:p>
        </p:txBody>
      </p:sp>
    </p:spTree>
    <p:extLst>
      <p:ext uri="{BB962C8B-B14F-4D97-AF65-F5344CB8AC3E}">
        <p14:creationId xmlns:p14="http://schemas.microsoft.com/office/powerpoint/2010/main" val="390280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E5A669-EFED-4362-84D1-5A076FC10CE8}"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3E931-A487-49B5-9135-F42C84AF538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989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9EE5A669-EFED-4362-84D1-5A076FC10CE8}" type="datetimeFigureOut">
              <a:rPr lang="en-US" smtClean="0"/>
              <a:t>12/9/2022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4723E931-A487-49B5-9135-F42C84AF538C}"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767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7"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E2BD2-9268-478D-BD1E-EF9F070F9830}"/>
              </a:ext>
            </a:extLst>
          </p:cNvPr>
          <p:cNvSpPr>
            <a:spLocks noGrp="1"/>
          </p:cNvSpPr>
          <p:nvPr>
            <p:ph type="ctrTitle"/>
          </p:nvPr>
        </p:nvSpPr>
        <p:spPr/>
        <p:txBody>
          <a:bodyPr>
            <a:normAutofit fontScale="90000"/>
          </a:bodyPr>
          <a:lstStyle/>
          <a:p>
            <a:r>
              <a:rPr lang="en-US" dirty="0"/>
              <a:t>Minimum Spanning Trees and Greedy Algorithms </a:t>
            </a:r>
          </a:p>
        </p:txBody>
      </p:sp>
      <p:sp>
        <p:nvSpPr>
          <p:cNvPr id="3" name="Subtitle 2">
            <a:extLst>
              <a:ext uri="{FF2B5EF4-FFF2-40B4-BE49-F238E27FC236}">
                <a16:creationId xmlns:a16="http://schemas.microsoft.com/office/drawing/2014/main" id="{D216E1BB-CD77-48F7-87C9-79AE05D063CA}"/>
              </a:ext>
            </a:extLst>
          </p:cNvPr>
          <p:cNvSpPr>
            <a:spLocks noGrp="1"/>
          </p:cNvSpPr>
          <p:nvPr>
            <p:ph type="subTitle" idx="1"/>
          </p:nvPr>
        </p:nvSpPr>
        <p:spPr/>
        <p:txBody>
          <a:bodyPr/>
          <a:lstStyle/>
          <a:p>
            <a:r>
              <a:rPr lang="en-US" dirty="0"/>
              <a:t>CSE 417 Winter 21</a:t>
            </a:r>
          </a:p>
          <a:p>
            <a:r>
              <a:rPr lang="en-US" dirty="0"/>
              <a:t>Lecture 28</a:t>
            </a:r>
          </a:p>
        </p:txBody>
      </p:sp>
    </p:spTree>
    <p:extLst>
      <p:ext uri="{BB962C8B-B14F-4D97-AF65-F5344CB8AC3E}">
        <p14:creationId xmlns:p14="http://schemas.microsoft.com/office/powerpoint/2010/main" val="135737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629320" y="1329016"/>
            <a:ext cx="7155347" cy="2544286"/>
          </a:xfrm>
          <a:prstGeom prst="rect">
            <a:avLst/>
          </a:prstGeom>
          <a:noFill/>
        </p:spPr>
        <p:txBody>
          <a:bodyPr wrap="square" rtlCol="0">
            <a:spAutoFit/>
          </a:bodyPr>
          <a:lstStyle/>
          <a:p>
            <a:pPr>
              <a:spcBef>
                <a:spcPts val="200"/>
              </a:spcBef>
            </a:pPr>
            <a:r>
              <a:rPr lang="en-US" sz="1600" dirty="0" err="1">
                <a:latin typeface="Courier New" panose="02070309020205020404" pitchFamily="49" charset="0"/>
                <a:cs typeface="Courier New" panose="02070309020205020404" pitchFamily="49" charset="0"/>
              </a:rPr>
              <a:t>KruskalMST</a:t>
            </a:r>
            <a:r>
              <a:rPr lang="en-US" sz="1600" dirty="0">
                <a:latin typeface="Courier New" panose="02070309020205020404" pitchFamily="49" charset="0"/>
                <a:cs typeface="Courier New" panose="02070309020205020404" pitchFamily="49" charset="0"/>
              </a:rPr>
              <a:t>(Graph G) </a:t>
            </a:r>
          </a:p>
          <a:p>
            <a:pPr>
              <a:spcBef>
                <a:spcPts val="200"/>
              </a:spcBef>
            </a:pPr>
            <a:r>
              <a:rPr lang="en-US" sz="1600" dirty="0">
                <a:latin typeface="Courier New" panose="02070309020205020404" pitchFamily="49" charset="0"/>
                <a:cs typeface="Courier New" panose="02070309020205020404" pitchFamily="49" charset="0"/>
              </a:rPr>
              <a:t>   initialize each vertex to be its own component</a:t>
            </a:r>
            <a:endParaRPr lang="en-US" sz="1600" b="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sort the edges by weight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foreach</a:t>
            </a:r>
            <a:r>
              <a:rPr lang="en-US" sz="1600" dirty="0">
                <a:latin typeface="Courier New" panose="02070309020205020404" pitchFamily="49" charset="0"/>
                <a:cs typeface="Courier New" panose="02070309020205020404" pitchFamily="49" charset="0"/>
              </a:rPr>
              <a:t>(edge (u, v) in sorted order){</a:t>
            </a:r>
          </a:p>
          <a:p>
            <a:pPr>
              <a:spcBef>
                <a:spcPts val="200"/>
              </a:spcBef>
            </a:pPr>
            <a:r>
              <a:rPr lang="en-US" sz="1600" dirty="0">
                <a:latin typeface="Courier New" panose="02070309020205020404" pitchFamily="49" charset="0"/>
                <a:cs typeface="Courier New" panose="02070309020205020404" pitchFamily="49" charset="0"/>
              </a:rPr>
              <a:t>		if(u and v are in different components){</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to the MST</a:t>
            </a:r>
          </a:p>
          <a:p>
            <a:pPr>
              <a:spcBef>
                <a:spcPts val="200"/>
              </a:spcBef>
            </a:pPr>
            <a:r>
              <a:rPr lang="en-US" sz="16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p:graphicFrame>
        <p:nvGraphicFramePr>
          <p:cNvPr id="44" name="Table 43"/>
          <p:cNvGraphicFramePr>
            <a:graphicFrameLocks noGrp="1"/>
          </p:cNvGraphicFramePr>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823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16"/>
                                        </p:tgtEl>
                                        <p:attrNameLst>
                                          <p:attrName>stroke.color</p:attrName>
                                        </p:attrNameLst>
                                      </p:cBhvr>
                                      <p:to>
                                        <a:srgbClr val="00B050"/>
                                      </p:to>
                                    </p:animClr>
                                    <p:set>
                                      <p:cBhvr>
                                        <p:cTn id="12" dur="2000" fill="hold"/>
                                        <p:tgtEl>
                                          <p:spTgt spid="16"/>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2"/>
                                        </p:tgtEl>
                                        <p:attrNameLst>
                                          <p:attrName>stroke.color</p:attrName>
                                        </p:attrNameLst>
                                      </p:cBhvr>
                                      <p:to>
                                        <a:srgbClr val="00B050"/>
                                      </p:to>
                                    </p:animClr>
                                    <p:set>
                                      <p:cBhvr>
                                        <p:cTn id="17" dur="2000" fill="hold"/>
                                        <p:tgtEl>
                                          <p:spTgt spid="12"/>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13"/>
                                        </p:tgtEl>
                                        <p:attrNameLst>
                                          <p:attrName>stroke.color</p:attrName>
                                        </p:attrNameLst>
                                      </p:cBhvr>
                                      <p:to>
                                        <a:srgbClr val="00B050"/>
                                      </p:to>
                                    </p:animClr>
                                    <p:set>
                                      <p:cBhvr>
                                        <p:cTn id="22" dur="2000" fill="hold"/>
                                        <p:tgtEl>
                                          <p:spTgt spid="13"/>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nodeType="clickEffect">
                                  <p:stCondLst>
                                    <p:cond delay="0"/>
                                  </p:stCondLst>
                                  <p:childTnLst>
                                    <p:animClr clrSpc="rgb" dir="cw">
                                      <p:cBhvr>
                                        <p:cTn id="26" dur="2000" fill="hold"/>
                                        <p:tgtEl>
                                          <p:spTgt spid="14"/>
                                        </p:tgtEl>
                                        <p:attrNameLst>
                                          <p:attrName>stroke.color</p:attrName>
                                        </p:attrNameLst>
                                      </p:cBhvr>
                                      <p:to>
                                        <a:srgbClr val="FF0000"/>
                                      </p:to>
                                    </p:animClr>
                                    <p:set>
                                      <p:cBhvr>
                                        <p:cTn id="27" dur="2000" fill="hold"/>
                                        <p:tgtEl>
                                          <p:spTgt spid="14"/>
                                        </p:tgtEl>
                                        <p:attrNameLst>
                                          <p:attrName>stroke.on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7" presetClass="emph" presetSubtype="2" fill="hold" nodeType="clickEffect">
                                  <p:stCondLst>
                                    <p:cond delay="0"/>
                                  </p:stCondLst>
                                  <p:childTnLst>
                                    <p:animClr clrSpc="rgb" dir="cw">
                                      <p:cBhvr>
                                        <p:cTn id="31" dur="2000" fill="hold"/>
                                        <p:tgtEl>
                                          <p:spTgt spid="19"/>
                                        </p:tgtEl>
                                        <p:attrNameLst>
                                          <p:attrName>stroke.color</p:attrName>
                                        </p:attrNameLst>
                                      </p:cBhvr>
                                      <p:to>
                                        <a:srgbClr val="00B050"/>
                                      </p:to>
                                    </p:animClr>
                                    <p:set>
                                      <p:cBhvr>
                                        <p:cTn id="32" dur="2000" fill="hold"/>
                                        <p:tgtEl>
                                          <p:spTgt spid="19"/>
                                        </p:tgtEl>
                                        <p:attrNameLst>
                                          <p:attrName>stroke.on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7" presetClass="emph" presetSubtype="2" fill="hold" nodeType="clickEffect">
                                  <p:stCondLst>
                                    <p:cond delay="0"/>
                                  </p:stCondLst>
                                  <p:childTnLst>
                                    <p:animClr clrSpc="rgb" dir="cw">
                                      <p:cBhvr>
                                        <p:cTn id="36" dur="2000" fill="hold"/>
                                        <p:tgtEl>
                                          <p:spTgt spid="20"/>
                                        </p:tgtEl>
                                        <p:attrNameLst>
                                          <p:attrName>stroke.color</p:attrName>
                                        </p:attrNameLst>
                                      </p:cBhvr>
                                      <p:to>
                                        <a:srgbClr val="FF0000"/>
                                      </p:to>
                                    </p:animClr>
                                    <p:set>
                                      <p:cBhvr>
                                        <p:cTn id="37" dur="2000" fill="hold"/>
                                        <p:tgtEl>
                                          <p:spTgt spid="20"/>
                                        </p:tgtEl>
                                        <p:attrNameLst>
                                          <p:attrName>stroke.on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7" presetClass="emph" presetSubtype="2" fill="hold" nodeType="clickEffect">
                                  <p:stCondLst>
                                    <p:cond delay="0"/>
                                  </p:stCondLst>
                                  <p:childTnLst>
                                    <p:animClr clrSpc="rgb" dir="cw">
                                      <p:cBhvr>
                                        <p:cTn id="41" dur="2000" fill="hold"/>
                                        <p:tgtEl>
                                          <p:spTgt spid="18"/>
                                        </p:tgtEl>
                                        <p:attrNameLst>
                                          <p:attrName>stroke.color</p:attrName>
                                        </p:attrNameLst>
                                      </p:cBhvr>
                                      <p:to>
                                        <a:srgbClr val="FF0000"/>
                                      </p:to>
                                    </p:animClr>
                                    <p:set>
                                      <p:cBhvr>
                                        <p:cTn id="42" dur="2000" fill="hold"/>
                                        <p:tgtEl>
                                          <p:spTgt spid="18"/>
                                        </p:tgtEl>
                                        <p:attrNameLst>
                                          <p:attrName>stroke.on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7" presetClass="emph" presetSubtype="2" fill="hold" nodeType="clickEffect">
                                  <p:stCondLst>
                                    <p:cond delay="0"/>
                                  </p:stCondLst>
                                  <p:childTnLst>
                                    <p:animClr clrSpc="rgb" dir="cw">
                                      <p:cBhvr>
                                        <p:cTn id="46" dur="2000" fill="hold"/>
                                        <p:tgtEl>
                                          <p:spTgt spid="17"/>
                                        </p:tgtEl>
                                        <p:attrNameLst>
                                          <p:attrName>stroke.color</p:attrName>
                                        </p:attrNameLst>
                                      </p:cBhvr>
                                      <p:to>
                                        <a:srgbClr val="FF0000"/>
                                      </p:to>
                                    </p:animClr>
                                    <p:set>
                                      <p:cBhvr>
                                        <p:cTn id="47" dur="2000" fill="hold"/>
                                        <p:tgtEl>
                                          <p:spTgt spid="17"/>
                                        </p:tgtEl>
                                        <p:attrNameLst>
                                          <p:attrName>stroke.on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7" presetClass="emph" presetSubtype="2" fill="hold" nodeType="clickEffect">
                                  <p:stCondLst>
                                    <p:cond delay="0"/>
                                  </p:stCondLst>
                                  <p:childTnLst>
                                    <p:animClr clrSpc="rgb" dir="cw">
                                      <p:cBhvr>
                                        <p:cTn id="51" dur="2000" fill="hold"/>
                                        <p:tgtEl>
                                          <p:spTgt spid="21"/>
                                        </p:tgtEl>
                                        <p:attrNameLst>
                                          <p:attrName>stroke.color</p:attrName>
                                        </p:attrNameLst>
                                      </p:cBhvr>
                                      <p:to>
                                        <a:srgbClr val="FF0000"/>
                                      </p:to>
                                    </p:animClr>
                                    <p:set>
                                      <p:cBhvr>
                                        <p:cTn id="52"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179039" y="1528614"/>
            <a:ext cx="7534656" cy="2605842"/>
          </a:xfrm>
          <a:prstGeom prst="rect">
            <a:avLst/>
          </a:prstGeom>
          <a:noFill/>
        </p:spPr>
        <p:txBody>
          <a:bodyPr wrap="square" rtlCol="0">
            <a:spAutoFit/>
          </a:bodyPr>
          <a:lstStyle/>
          <a:p>
            <a:pPr>
              <a:spcBef>
                <a:spcPts val="200"/>
              </a:spcBef>
            </a:pPr>
            <a:r>
              <a:rPr lang="en-US" sz="1600" dirty="0" err="1">
                <a:latin typeface="Courier New" panose="02070309020205020404" pitchFamily="49" charset="0"/>
                <a:cs typeface="Courier New" panose="02070309020205020404" pitchFamily="49" charset="0"/>
              </a:rPr>
              <a:t>KruskalMST</a:t>
            </a:r>
            <a:r>
              <a:rPr lang="en-US" sz="1600" dirty="0">
                <a:latin typeface="Courier New" panose="02070309020205020404" pitchFamily="49" charset="0"/>
                <a:cs typeface="Courier New" panose="02070309020205020404" pitchFamily="49" charset="0"/>
              </a:rPr>
              <a:t>(Graph G) </a:t>
            </a:r>
          </a:p>
          <a:p>
            <a:pPr>
              <a:spcBef>
                <a:spcPts val="200"/>
              </a:spcBef>
            </a:pPr>
            <a:r>
              <a:rPr lang="en-US" sz="1600" dirty="0">
                <a:latin typeface="Courier New" panose="02070309020205020404" pitchFamily="49" charset="0"/>
                <a:cs typeface="Courier New" panose="02070309020205020404" pitchFamily="49" charset="0"/>
              </a:rPr>
              <a:t>   initialize each vertex to be its own component</a:t>
            </a:r>
            <a:endParaRPr lang="en-US" sz="1600" b="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sort the edges by weight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foreach</a:t>
            </a:r>
            <a:r>
              <a:rPr lang="en-US" sz="1600" dirty="0">
                <a:latin typeface="Courier New" panose="02070309020205020404" pitchFamily="49" charset="0"/>
                <a:cs typeface="Courier New" panose="02070309020205020404" pitchFamily="49" charset="0"/>
              </a:rPr>
              <a:t>(edge (u, v) in sorted order){</a:t>
            </a:r>
          </a:p>
          <a:p>
            <a:pPr>
              <a:spcBef>
                <a:spcPts val="200"/>
              </a:spcBef>
            </a:pPr>
            <a:r>
              <a:rPr lang="en-US" sz="1600" dirty="0">
                <a:latin typeface="Courier New" panose="02070309020205020404" pitchFamily="49" charset="0"/>
                <a:cs typeface="Courier New" panose="02070309020205020404" pitchFamily="49" charset="0"/>
              </a:rPr>
              <a:t>		if(u and v are in different components){</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to the MST</a:t>
            </a:r>
          </a:p>
          <a:p>
            <a:pPr>
              <a:spcBef>
                <a:spcPts val="200"/>
              </a:spcBef>
            </a:pPr>
            <a:r>
              <a:rPr lang="en-US" sz="16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p:graphicFrame>
        <p:nvGraphicFramePr>
          <p:cNvPr id="44" name="Table 43"/>
          <p:cNvGraphicFramePr>
            <a:graphicFrameLocks noGrp="1"/>
          </p:cNvGraphicFramePr>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r>
                        <a:rPr lang="en-US" sz="2200" dirty="0"/>
                        <a:t>No</a:t>
                      </a:r>
                    </a:p>
                  </a:txBody>
                  <a:tcPr/>
                </a:tc>
                <a:tc>
                  <a:txBody>
                    <a:bodyPr/>
                    <a:lstStyle/>
                    <a:p>
                      <a:r>
                        <a:rPr lang="en-US" sz="2200" dirty="0"/>
                        <a:t>Cycle A,C,D,A</a:t>
                      </a:r>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r>
                        <a:rPr lang="en-US" sz="22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Cycle A,C,E,D,A</a:t>
                      </a:r>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r>
                        <a:rPr lang="en-US" sz="2200" dirty="0"/>
                        <a:t>No</a:t>
                      </a:r>
                    </a:p>
                  </a:txBody>
                  <a:tcPr/>
                </a:tc>
                <a:tc>
                  <a:txBody>
                    <a:bodyPr/>
                    <a:lstStyle/>
                    <a:p>
                      <a:r>
                        <a:rPr lang="en-US" sz="2200" dirty="0"/>
                        <a:t>Cycle A,D,F,B,A</a:t>
                      </a:r>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r>
                        <a:rPr lang="en-US" sz="2200" dirty="0"/>
                        <a:t>No</a:t>
                      </a:r>
                    </a:p>
                  </a:txBody>
                  <a:tcPr/>
                </a:tc>
                <a:tc>
                  <a:txBody>
                    <a:bodyPr/>
                    <a:lstStyle/>
                    <a:p>
                      <a:r>
                        <a:rPr lang="en-US" sz="2200" dirty="0"/>
                        <a:t>Cycle A,C,E,F,D,A</a:t>
                      </a:r>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r>
                        <a:rPr lang="en-US" sz="2200" dirty="0"/>
                        <a:t>No</a:t>
                      </a:r>
                    </a:p>
                  </a:txBody>
                  <a:tcPr/>
                </a:tc>
                <a:tc>
                  <a:txBody>
                    <a:bodyPr/>
                    <a:lstStyle/>
                    <a:p>
                      <a:r>
                        <a:rPr lang="en-US" sz="2200" dirty="0"/>
                        <a:t>Cycle C,A,B,F,C</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9158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16"/>
                                        </p:tgtEl>
                                        <p:attrNameLst>
                                          <p:attrName>stroke.color</p:attrName>
                                        </p:attrNameLst>
                                      </p:cBhvr>
                                      <p:to>
                                        <a:srgbClr val="00B050"/>
                                      </p:to>
                                    </p:animClr>
                                    <p:set>
                                      <p:cBhvr>
                                        <p:cTn id="10" dur="2000" fill="hold"/>
                                        <p:tgtEl>
                                          <p:spTgt spid="16"/>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000" fill="hold"/>
                                        <p:tgtEl>
                                          <p:spTgt spid="12"/>
                                        </p:tgtEl>
                                        <p:attrNameLst>
                                          <p:attrName>stroke.color</p:attrName>
                                        </p:attrNameLst>
                                      </p:cBhvr>
                                      <p:to>
                                        <a:srgbClr val="00B050"/>
                                      </p:to>
                                    </p:animClr>
                                    <p:set>
                                      <p:cBhvr>
                                        <p:cTn id="13" dur="2000" fill="hold"/>
                                        <p:tgtEl>
                                          <p:spTgt spid="12"/>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13"/>
                                        </p:tgtEl>
                                        <p:attrNameLst>
                                          <p:attrName>stroke.color</p:attrName>
                                        </p:attrNameLst>
                                      </p:cBhvr>
                                      <p:to>
                                        <a:srgbClr val="00B050"/>
                                      </p:to>
                                    </p:animClr>
                                    <p:set>
                                      <p:cBhvr>
                                        <p:cTn id="16" dur="2000" fill="hold"/>
                                        <p:tgtEl>
                                          <p:spTgt spid="13"/>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14"/>
                                        </p:tgtEl>
                                        <p:attrNameLst>
                                          <p:attrName>stroke.color</p:attrName>
                                        </p:attrNameLst>
                                      </p:cBhvr>
                                      <p:to>
                                        <a:srgbClr val="FF0000"/>
                                      </p:to>
                                    </p:animClr>
                                    <p:set>
                                      <p:cBhvr>
                                        <p:cTn id="19" dur="2000" fill="hold"/>
                                        <p:tgtEl>
                                          <p:spTgt spid="14"/>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2000" fill="hold"/>
                                        <p:tgtEl>
                                          <p:spTgt spid="19"/>
                                        </p:tgtEl>
                                        <p:attrNameLst>
                                          <p:attrName>stroke.color</p:attrName>
                                        </p:attrNameLst>
                                      </p:cBhvr>
                                      <p:to>
                                        <a:srgbClr val="00B050"/>
                                      </p:to>
                                    </p:animClr>
                                    <p:set>
                                      <p:cBhvr>
                                        <p:cTn id="22" dur="2000" fill="hold"/>
                                        <p:tgtEl>
                                          <p:spTgt spid="19"/>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2000" fill="hold"/>
                                        <p:tgtEl>
                                          <p:spTgt spid="20"/>
                                        </p:tgtEl>
                                        <p:attrNameLst>
                                          <p:attrName>stroke.color</p:attrName>
                                        </p:attrNameLst>
                                      </p:cBhvr>
                                      <p:to>
                                        <a:srgbClr val="FF0000"/>
                                      </p:to>
                                    </p:animClr>
                                    <p:set>
                                      <p:cBhvr>
                                        <p:cTn id="25" dur="2000" fill="hold"/>
                                        <p:tgtEl>
                                          <p:spTgt spid="20"/>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2000" fill="hold"/>
                                        <p:tgtEl>
                                          <p:spTgt spid="18"/>
                                        </p:tgtEl>
                                        <p:attrNameLst>
                                          <p:attrName>stroke.color</p:attrName>
                                        </p:attrNameLst>
                                      </p:cBhvr>
                                      <p:to>
                                        <a:srgbClr val="FF0000"/>
                                      </p:to>
                                    </p:animClr>
                                    <p:set>
                                      <p:cBhvr>
                                        <p:cTn id="28" dur="2000" fill="hold"/>
                                        <p:tgtEl>
                                          <p:spTgt spid="18"/>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2000" fill="hold"/>
                                        <p:tgtEl>
                                          <p:spTgt spid="17"/>
                                        </p:tgtEl>
                                        <p:attrNameLst>
                                          <p:attrName>stroke.color</p:attrName>
                                        </p:attrNameLst>
                                      </p:cBhvr>
                                      <p:to>
                                        <a:srgbClr val="FF0000"/>
                                      </p:to>
                                    </p:animClr>
                                    <p:set>
                                      <p:cBhvr>
                                        <p:cTn id="31" dur="2000" fill="hold"/>
                                        <p:tgtEl>
                                          <p:spTgt spid="17"/>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2000" fill="hold"/>
                                        <p:tgtEl>
                                          <p:spTgt spid="21"/>
                                        </p:tgtEl>
                                        <p:attrNameLst>
                                          <p:attrName>stroke.color</p:attrName>
                                        </p:attrNameLst>
                                      </p:cBhvr>
                                      <p:to>
                                        <a:srgbClr val="FF0000"/>
                                      </p:to>
                                    </p:animClr>
                                    <p:set>
                                      <p:cBhvr>
                                        <p:cTn id="34"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a:t>
            </a:r>
          </a:p>
        </p:txBody>
      </p:sp>
      <mc:AlternateContent xmlns:mc="http://schemas.openxmlformats.org/markup-compatibility/2006" xmlns:a14="http://schemas.microsoft.com/office/drawing/2010/main">
        <mc:Choice Requires="a14">
          <p:sp>
            <p:nvSpPr>
              <p:cNvPr id="6" name="TextBox 5"/>
              <p:cNvSpPr txBox="1"/>
              <p:nvPr/>
            </p:nvSpPr>
            <p:spPr>
              <a:xfrm>
                <a:off x="575239" y="1041023"/>
                <a:ext cx="11187258" cy="5816977"/>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PrimMST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a:t>
                </a:r>
                <a:r>
                  <a:rPr lang="en-US" dirty="0" err="1">
                    <a:latin typeface="Courier New" panose="02070309020205020404" pitchFamily="49" charset="0"/>
                    <a:cs typeface="Courier New" panose="02070309020205020404" pitchFamily="49" charset="0"/>
                  </a:rPr>
                  <a:t>costToAdd</a:t>
                </a:r>
                <a:r>
                  <a:rPr lang="en-US" dirty="0">
                    <a:latin typeface="Courier New" panose="02070309020205020404" pitchFamily="49" charset="0"/>
                    <a:cs typeface="Courier New" panose="02070309020205020404" pitchFamily="49" charset="0"/>
                  </a:rPr>
                  <a:t>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a:t>
                </a:r>
                <a:r>
                  <a:rPr lang="en-US" dirty="0" err="1">
                    <a:latin typeface="Courier New" panose="02070309020205020404" pitchFamily="49" charset="0"/>
                    <a:cs typeface="Courier New" panose="02070309020205020404" pitchFamily="49" charset="0"/>
                  </a:rPr>
                  <a:t>costToAdd</a:t>
                </a:r>
                <a:r>
                  <a:rPr lang="en-US" dirty="0">
                    <a:latin typeface="Courier New" panose="02070309020205020404" pitchFamily="49" charset="0"/>
                    <a:cs typeface="Courier New" panose="02070309020205020404" pitchFamily="49" charset="0"/>
                  </a:rPr>
                  <a:t> 0</a:t>
                </a:r>
              </a:p>
              <a:p>
                <a:pPr>
                  <a:spcBef>
                    <a:spcPts val="200"/>
                  </a:spcBef>
                </a:pPr>
                <a:r>
                  <a:rPr lang="en-US" dirty="0">
                    <a:latin typeface="Courier New" panose="02070309020205020404" pitchFamily="49" charset="0"/>
                    <a:cs typeface="Courier New" panose="02070309020205020404" pitchFamily="49" charset="0"/>
                  </a:rPr>
                  <a:t>	mark all vertices unprocessed, mark source as processed</a:t>
                </a:r>
              </a:p>
              <a:p>
                <a:pPr>
                  <a:spcBef>
                    <a:spcPts val="200"/>
                  </a:spcBef>
                </a:pPr>
                <a:r>
                  <a:rPr lang="en-US" dirty="0">
                    <a:latin typeface="Courier New" panose="02070309020205020404" pitchFamily="49" charset="0"/>
                    <a:cs typeface="Courier New" panose="02070309020205020404" pitchFamily="49" charset="0"/>
                  </a:rPr>
                  <a:t>	foreach(edge (source, v) )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v.costToAdd</a:t>
                </a:r>
                <a:r>
                  <a:rPr lang="en-US" dirty="0">
                    <a:latin typeface="Courier New" panose="02070309020205020404" pitchFamily="49" charset="0"/>
                    <a:cs typeface="Courier New" panose="02070309020205020404" pitchFamily="49" charset="0"/>
                  </a:rPr>
                  <a:t> = weight(</a:t>
                </a:r>
                <a:r>
                  <a:rPr lang="en-US" dirty="0" err="1">
                    <a:latin typeface="Courier New" panose="02070309020205020404" pitchFamily="49" charset="0"/>
                    <a:cs typeface="Courier New" panose="02070309020205020404" pitchFamily="49" charset="0"/>
                  </a:rPr>
                  <a:t>source,v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v.bestEdge</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source,v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cheapest to add unprocessed vertex</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u.bestEdge</a:t>
                </a:r>
                <a:r>
                  <a:rPr lang="en-US" dirty="0">
                    <a:latin typeface="Courier New" panose="02070309020205020404" pitchFamily="49" charset="0"/>
                    <a:cs typeface="Courier New" panose="02070309020205020404" pitchFamily="49" charset="0"/>
                  </a:rPr>
                  <a:t> to spanning tree</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if(weight(</a:t>
                </a:r>
                <a:r>
                  <a:rPr lang="en-US" b="1" dirty="0" err="1">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 &lt; </a:t>
                </a:r>
                <a:r>
                  <a:rPr lang="en-US" b="1" dirty="0" err="1">
                    <a:latin typeface="Courier New" panose="02070309020205020404" pitchFamily="49" charset="0"/>
                    <a:cs typeface="Courier New" panose="02070309020205020404" pitchFamily="49" charset="0"/>
                  </a:rPr>
                  <a:t>v.costToAdd</a:t>
                </a:r>
                <a:r>
                  <a:rPr lang="en-US" b="1" dirty="0">
                    <a:latin typeface="Courier New" panose="02070309020205020404" pitchFamily="49" charset="0"/>
                    <a:cs typeface="Courier New" panose="02070309020205020404" pitchFamily="49" charset="0"/>
                  </a:rPr>
                  <a:t> AND v not processed){</a:t>
                </a:r>
              </a:p>
              <a:p>
                <a:pPr>
                  <a:spcBef>
                    <a:spcPts val="200"/>
                  </a:spcBef>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v.costToAdd</a:t>
                </a:r>
                <a:r>
                  <a:rPr lang="en-US" b="1" dirty="0">
                    <a:latin typeface="Courier New" panose="02070309020205020404" pitchFamily="49" charset="0"/>
                    <a:cs typeface="Courier New" panose="02070309020205020404" pitchFamily="49" charset="0"/>
                  </a:rPr>
                  <a:t> = weight(</a:t>
                </a:r>
                <a:r>
                  <a:rPr lang="en-US" b="1" dirty="0" err="1">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a:t>
                </a:r>
              </a:p>
              <a:p>
                <a:pPr>
                  <a:spcBef>
                    <a:spcPts val="200"/>
                  </a:spcBef>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v.bestEdge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a:t>
                </a:r>
              </a:p>
              <a:p>
                <a:pPr>
                  <a:spcBef>
                    <a:spcPts val="200"/>
                  </a:spcBef>
                </a:pPr>
                <a:r>
                  <a:rPr lang="en-US" b="1"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75239" y="1041023"/>
                <a:ext cx="11187258" cy="5816977"/>
              </a:xfrm>
              <a:prstGeom prst="rect">
                <a:avLst/>
              </a:prstGeom>
              <a:blipFill>
                <a:blip r:embed="rId2"/>
                <a:stretch>
                  <a:fillRect l="-436" t="-629" b="-839"/>
                </a:stretch>
              </a:blipFill>
            </p:spPr>
            <p:txBody>
              <a:bodyPr/>
              <a:lstStyle/>
              <a:p>
                <a:r>
                  <a:rPr lang="en-US">
                    <a:noFill/>
                  </a:rPr>
                  <a:t> </a:t>
                </a:r>
              </a:p>
            </p:txBody>
          </p:sp>
        </mc:Fallback>
      </mc:AlternateContent>
    </p:spTree>
    <p:extLst>
      <p:ext uri="{BB962C8B-B14F-4D97-AF65-F5344CB8AC3E}">
        <p14:creationId xmlns:p14="http://schemas.microsoft.com/office/powerpoint/2010/main" val="1392283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graphicFrame>
        <p:nvGraphicFramePr>
          <p:cNvPr id="34" name="Table 33"/>
          <p:cNvGraphicFramePr>
            <a:graphicFrameLocks noGrp="1"/>
          </p:cNvGraphicFramePr>
          <p:nvPr>
            <p:extLst/>
          </p:nvPr>
        </p:nvGraphicFramePr>
        <p:xfrm>
          <a:off x="6789883" y="3074892"/>
          <a:ext cx="5300743" cy="3444240"/>
        </p:xfrm>
        <a:graphic>
          <a:graphicData uri="http://schemas.openxmlformats.org/drawingml/2006/table">
            <a:tbl>
              <a:tblPr firstRow="1" bandRow="1">
                <a:tableStyleId>{5C22544A-7EE6-4342-B048-85BDC9FD1C3A}</a:tableStyleId>
              </a:tblPr>
              <a:tblGrid>
                <a:gridCol w="978252">
                  <a:extLst>
                    <a:ext uri="{9D8B030D-6E8A-4147-A177-3AD203B41FA5}">
                      <a16:colId xmlns:a16="http://schemas.microsoft.com/office/drawing/2014/main" val="20000"/>
                    </a:ext>
                  </a:extLst>
                </a:gridCol>
                <a:gridCol w="1526867">
                  <a:extLst>
                    <a:ext uri="{9D8B030D-6E8A-4147-A177-3AD203B41FA5}">
                      <a16:colId xmlns:a16="http://schemas.microsoft.com/office/drawing/2014/main" val="20001"/>
                    </a:ext>
                  </a:extLst>
                </a:gridCol>
                <a:gridCol w="1409350">
                  <a:extLst>
                    <a:ext uri="{9D8B030D-6E8A-4147-A177-3AD203B41FA5}">
                      <a16:colId xmlns:a16="http://schemas.microsoft.com/office/drawing/2014/main" val="20002"/>
                    </a:ext>
                  </a:extLst>
                </a:gridCol>
                <a:gridCol w="1386274">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chemeClr val="accent1"/>
                    </a:solidFill>
                  </a:tcPr>
                </a:tc>
                <a:tc>
                  <a:txBody>
                    <a:bodyPr/>
                    <a:lstStyle/>
                    <a:p>
                      <a:r>
                        <a:rPr lang="en-US" sz="2400" dirty="0" err="1"/>
                        <a:t>costToAdd</a:t>
                      </a:r>
                      <a:endParaRPr lang="en-US" sz="2400" dirty="0"/>
                    </a:p>
                  </a:txBody>
                  <a:tcPr/>
                </a:tc>
                <a:tc>
                  <a:txBody>
                    <a:bodyPr/>
                    <a:lstStyle/>
                    <a:p>
                      <a:r>
                        <a:rPr lang="en-US" sz="2400" dirty="0"/>
                        <a:t>Best Edge</a:t>
                      </a:r>
                    </a:p>
                  </a:txBody>
                  <a:tcPr/>
                </a:tc>
                <a:tc>
                  <a:txBody>
                    <a:bodyPr/>
                    <a:lstStyle/>
                    <a:p>
                      <a:r>
                        <a:rPr lang="en-US" sz="2200" dirty="0"/>
                        <a:t>Processed</a:t>
                      </a:r>
                    </a:p>
                  </a:txBody>
                  <a:tcPr/>
                </a:tc>
                <a:extLst>
                  <a:ext uri="{0D108BD9-81ED-4DB2-BD59-A6C34878D82A}">
                    <a16:rowId xmlns:a16="http://schemas.microsoft.com/office/drawing/2014/main" val="10000"/>
                  </a:ext>
                </a:extLst>
              </a:tr>
              <a:tr h="370840">
                <a:tc>
                  <a:txBody>
                    <a:bodyPr/>
                    <a:lstStyle/>
                    <a:p>
                      <a:r>
                        <a:rPr lang="en-US" sz="2200" dirty="0"/>
                        <a:t>A</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B</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C</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3"/>
                  </a:ext>
                </a:extLst>
              </a:tr>
              <a:tr h="370840">
                <a:tc>
                  <a:txBody>
                    <a:bodyPr/>
                    <a:lstStyle/>
                    <a:p>
                      <a:r>
                        <a:rPr lang="en-US" sz="2200" dirty="0"/>
                        <a:t>D</a:t>
                      </a:r>
                    </a:p>
                  </a:txBody>
                  <a:tcPr/>
                </a:tc>
                <a:tc>
                  <a:txBody>
                    <a:bodyPr/>
                    <a:lstStyle/>
                    <a:p>
                      <a:endParaRPr lang="en-US" sz="2200" dirty="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4"/>
                  </a:ext>
                </a:extLst>
              </a:tr>
              <a:tr h="370840">
                <a:tc>
                  <a:txBody>
                    <a:bodyPr/>
                    <a:lstStyle/>
                    <a:p>
                      <a:r>
                        <a:rPr lang="en-US" sz="2200" dirty="0"/>
                        <a:t>E</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5"/>
                  </a:ext>
                </a:extLst>
              </a:tr>
              <a:tr h="370840">
                <a:tc>
                  <a:txBody>
                    <a:bodyPr/>
                    <a:lstStyle/>
                    <a:p>
                      <a:r>
                        <a:rPr lang="en-US" sz="2200" dirty="0"/>
                        <a:t>F</a:t>
                      </a:r>
                    </a:p>
                  </a:txBody>
                  <a:tcPr/>
                </a:tc>
                <a:tc>
                  <a:txBody>
                    <a:bodyPr/>
                    <a:lstStyle/>
                    <a:p>
                      <a:endParaRPr lang="en-US" sz="2200"/>
                    </a:p>
                  </a:txBody>
                  <a:tcPr/>
                </a:tc>
                <a:tc>
                  <a:txBody>
                    <a:bodyPr/>
                    <a:lstStyle/>
                    <a:p>
                      <a:endParaRPr lang="en-US" sz="2200"/>
                    </a:p>
                  </a:txBody>
                  <a:tcPr/>
                </a:tc>
                <a:tc>
                  <a:txBody>
                    <a:bodyPr/>
                    <a:lstStyle/>
                    <a:p>
                      <a:endParaRPr lang="en-US" sz="2200" dirty="0"/>
                    </a:p>
                  </a:txBody>
                  <a:tcPr/>
                </a:tc>
                <a:extLst>
                  <a:ext uri="{0D108BD9-81ED-4DB2-BD59-A6C34878D82A}">
                    <a16:rowId xmlns:a16="http://schemas.microsoft.com/office/drawing/2014/main" val="10006"/>
                  </a:ext>
                </a:extLst>
              </a:tr>
              <a:tr h="370840">
                <a:tc>
                  <a:txBody>
                    <a:bodyPr/>
                    <a:lstStyle/>
                    <a:p>
                      <a:r>
                        <a:rPr lang="en-US" sz="2200" dirty="0"/>
                        <a:t>G</a:t>
                      </a:r>
                    </a:p>
                  </a:txBody>
                  <a:tcPr/>
                </a:tc>
                <a:tc>
                  <a:txBody>
                    <a:bodyPr/>
                    <a:lstStyle/>
                    <a:p>
                      <a:endParaRPr lang="en-US" sz="2200" dirty="0"/>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2105797843"/>
                  </a:ext>
                </a:extLst>
              </a:tr>
            </a:tbl>
          </a:graphicData>
        </a:graphic>
      </p:graphicFrame>
      <p:grpSp>
        <p:nvGrpSpPr>
          <p:cNvPr id="3" name="Group 2"/>
          <p:cNvGrpSpPr/>
          <p:nvPr/>
        </p:nvGrpSpPr>
        <p:grpSpPr>
          <a:xfrm>
            <a:off x="6971156" y="0"/>
            <a:ext cx="4477023" cy="3220006"/>
            <a:chOff x="7204647" y="675195"/>
            <a:chExt cx="4129707" cy="2970206"/>
          </a:xfrm>
        </p:grpSpPr>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18025" y="675195"/>
              <a:ext cx="534408" cy="461665"/>
            </a:xfrm>
            <a:prstGeom prst="rect">
              <a:avLst/>
            </a:prstGeom>
            <a:noFill/>
          </p:spPr>
          <p:txBody>
            <a:bodyPr wrap="square" rtlCol="0">
              <a:spAutoFit/>
            </a:bodyPr>
            <a:lstStyle/>
            <a:p>
              <a:r>
                <a:rPr lang="en-US" sz="2400" dirty="0"/>
                <a:t>50</a:t>
              </a:r>
            </a:p>
          </p:txBody>
        </p:sp>
        <p:sp>
          <p:nvSpPr>
            <p:cNvPr id="24" name="TextBox 23"/>
            <p:cNvSpPr txBox="1"/>
            <p:nvPr/>
          </p:nvSpPr>
          <p:spPr>
            <a:xfrm>
              <a:off x="9482200" y="840373"/>
              <a:ext cx="317944" cy="461665"/>
            </a:xfrm>
            <a:prstGeom prst="rect">
              <a:avLst/>
            </a:prstGeom>
            <a:noFill/>
          </p:spPr>
          <p:txBody>
            <a:bodyPr wrap="square" rtlCol="0">
              <a:spAutoFit/>
            </a:bodyPr>
            <a:lstStyle/>
            <a:p>
              <a:r>
                <a:rPr lang="en-US" sz="2400" dirty="0"/>
                <a:t>6</a:t>
              </a:r>
            </a:p>
          </p:txBody>
        </p:sp>
        <p:sp>
          <p:nvSpPr>
            <p:cNvPr id="25" name="TextBox 24"/>
            <p:cNvSpPr txBox="1"/>
            <p:nvPr/>
          </p:nvSpPr>
          <p:spPr>
            <a:xfrm>
              <a:off x="9342879" y="1315425"/>
              <a:ext cx="317944" cy="461665"/>
            </a:xfrm>
            <a:prstGeom prst="rect">
              <a:avLst/>
            </a:prstGeom>
            <a:noFill/>
          </p:spPr>
          <p:txBody>
            <a:bodyPr wrap="square" rtlCol="0">
              <a:spAutoFit/>
            </a:bodyPr>
            <a:lstStyle/>
            <a:p>
              <a:r>
                <a:rPr lang="en-US" sz="2400" dirty="0"/>
                <a:t>3</a:t>
              </a:r>
            </a:p>
          </p:txBody>
        </p:sp>
        <p:sp>
          <p:nvSpPr>
            <p:cNvPr id="26" name="TextBox 25"/>
            <p:cNvSpPr txBox="1"/>
            <p:nvPr/>
          </p:nvSpPr>
          <p:spPr>
            <a:xfrm>
              <a:off x="7997348" y="1880736"/>
              <a:ext cx="317944" cy="461665"/>
            </a:xfrm>
            <a:prstGeom prst="rect">
              <a:avLst/>
            </a:prstGeom>
            <a:noFill/>
          </p:spPr>
          <p:txBody>
            <a:bodyPr wrap="square" rtlCol="0">
              <a:spAutoFit/>
            </a:bodyPr>
            <a:lstStyle/>
            <a:p>
              <a:r>
                <a:rPr lang="en-US" sz="2400" dirty="0"/>
                <a:t>4</a:t>
              </a:r>
            </a:p>
          </p:txBody>
        </p:sp>
        <p:sp>
          <p:nvSpPr>
            <p:cNvPr id="27" name="TextBox 26"/>
            <p:cNvSpPr txBox="1"/>
            <p:nvPr/>
          </p:nvSpPr>
          <p:spPr>
            <a:xfrm>
              <a:off x="7750239" y="2774690"/>
              <a:ext cx="317944" cy="461665"/>
            </a:xfrm>
            <a:prstGeom prst="rect">
              <a:avLst/>
            </a:prstGeom>
            <a:noFill/>
          </p:spPr>
          <p:txBody>
            <a:bodyPr wrap="square" rtlCol="0">
              <a:spAutoFit/>
            </a:bodyPr>
            <a:lstStyle/>
            <a:p>
              <a:r>
                <a:rPr lang="en-US" sz="2400" dirty="0"/>
                <a:t>7</a:t>
              </a:r>
            </a:p>
          </p:txBody>
        </p:sp>
        <p:sp>
          <p:nvSpPr>
            <p:cNvPr id="28" name="TextBox 27"/>
            <p:cNvSpPr txBox="1"/>
            <p:nvPr/>
          </p:nvSpPr>
          <p:spPr>
            <a:xfrm>
              <a:off x="8436809" y="2376237"/>
              <a:ext cx="317944" cy="461665"/>
            </a:xfrm>
            <a:prstGeom prst="rect">
              <a:avLst/>
            </a:prstGeom>
            <a:noFill/>
          </p:spPr>
          <p:txBody>
            <a:bodyPr wrap="square" rtlCol="0">
              <a:spAutoFit/>
            </a:bodyPr>
            <a:lstStyle/>
            <a:p>
              <a:r>
                <a:rPr lang="en-US" sz="2400" dirty="0"/>
                <a:t>2</a:t>
              </a:r>
            </a:p>
          </p:txBody>
        </p:sp>
        <p:sp>
          <p:nvSpPr>
            <p:cNvPr id="29" name="TextBox 28"/>
            <p:cNvSpPr txBox="1"/>
            <p:nvPr/>
          </p:nvSpPr>
          <p:spPr>
            <a:xfrm>
              <a:off x="9482200" y="3219551"/>
              <a:ext cx="317944" cy="425850"/>
            </a:xfrm>
            <a:prstGeom prst="rect">
              <a:avLst/>
            </a:prstGeom>
            <a:noFill/>
          </p:spPr>
          <p:txBody>
            <a:bodyPr wrap="square" rtlCol="0">
              <a:spAutoFit/>
            </a:bodyPr>
            <a:lstStyle/>
            <a:p>
              <a:r>
                <a:rPr lang="en-US" sz="2400" dirty="0"/>
                <a:t>8</a:t>
              </a:r>
            </a:p>
          </p:txBody>
        </p:sp>
        <p:sp>
          <p:nvSpPr>
            <p:cNvPr id="30" name="TextBox 29"/>
            <p:cNvSpPr txBox="1"/>
            <p:nvPr/>
          </p:nvSpPr>
          <p:spPr>
            <a:xfrm>
              <a:off x="11016410" y="2191493"/>
              <a:ext cx="317944" cy="461665"/>
            </a:xfrm>
            <a:prstGeom prst="rect">
              <a:avLst/>
            </a:prstGeom>
            <a:noFill/>
          </p:spPr>
          <p:txBody>
            <a:bodyPr wrap="square" rtlCol="0">
              <a:spAutoFit/>
            </a:bodyPr>
            <a:lstStyle/>
            <a:p>
              <a:r>
                <a:rPr lang="en-US" sz="2400" dirty="0"/>
                <a:t>9</a:t>
              </a:r>
            </a:p>
          </p:txBody>
        </p:sp>
        <p:sp>
          <p:nvSpPr>
            <p:cNvPr id="31" name="TextBox 30"/>
            <p:cNvSpPr txBox="1"/>
            <p:nvPr/>
          </p:nvSpPr>
          <p:spPr>
            <a:xfrm>
              <a:off x="8968623" y="1904122"/>
              <a:ext cx="405270" cy="461665"/>
            </a:xfrm>
            <a:prstGeom prst="rect">
              <a:avLst/>
            </a:prstGeom>
            <a:noFill/>
          </p:spPr>
          <p:txBody>
            <a:bodyPr wrap="square" rtlCol="0">
              <a:spAutoFit/>
            </a:bodyPr>
            <a:lstStyle/>
            <a:p>
              <a:r>
                <a:rPr lang="en-US" sz="2400" dirty="0"/>
                <a:t>5</a:t>
              </a:r>
            </a:p>
          </p:txBody>
        </p:sp>
        <p:sp>
          <p:nvSpPr>
            <p:cNvPr id="32" name="TextBox 31"/>
            <p:cNvSpPr txBox="1"/>
            <p:nvPr/>
          </p:nvSpPr>
          <p:spPr>
            <a:xfrm>
              <a:off x="8817232" y="2579936"/>
              <a:ext cx="317944" cy="461665"/>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id="{634C006E-6A19-4FDB-A0C9-EE9701E3B614}"/>
                </a:ext>
              </a:extLst>
            </p:cNvPr>
            <p:cNvSpPr/>
            <p:nvPr/>
          </p:nvSpPr>
          <p:spPr>
            <a:xfrm>
              <a:off x="7794589" y="8366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038491" y="1075360"/>
              <a:ext cx="1118429" cy="433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461665"/>
            </a:xfrm>
            <a:prstGeom prst="rect">
              <a:avLst/>
            </a:prstGeom>
            <a:noFill/>
          </p:spPr>
          <p:txBody>
            <a:bodyPr wrap="square" rtlCol="0">
              <a:spAutoFit/>
            </a:bodyPr>
            <a:lstStyle/>
            <a:p>
              <a:r>
                <a:rPr lang="en-US" sz="2400" dirty="0"/>
                <a:t>2</a:t>
              </a: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CBA3F32-4613-417C-979C-E1D949656F4B}"/>
                  </a:ext>
                </a:extLst>
              </p:cNvPr>
              <p:cNvSpPr txBox="1"/>
              <p:nvPr/>
            </p:nvSpPr>
            <p:spPr>
              <a:xfrm>
                <a:off x="-53678" y="1362149"/>
                <a:ext cx="7332778" cy="5586145"/>
              </a:xfrm>
              <a:prstGeom prst="rect">
                <a:avLst/>
              </a:prstGeom>
              <a:noFill/>
            </p:spPr>
            <p:txBody>
              <a:bodyPr wrap="square" rtlCol="0">
                <a:spAutoFit/>
              </a:bodyPr>
              <a:lstStyle/>
              <a:p>
                <a:r>
                  <a:rPr lang="en-US" sz="1700" dirty="0" err="1">
                    <a:latin typeface="Courier New" panose="02070309020205020404" pitchFamily="49" charset="0"/>
                    <a:cs typeface="Courier New" panose="02070309020205020404" pitchFamily="49" charset="0"/>
                  </a:rPr>
                  <a:t>PrimMST</a:t>
                </a:r>
                <a:r>
                  <a:rPr lang="en-US" sz="1700" dirty="0">
                    <a:latin typeface="Courier New" panose="02070309020205020404" pitchFamily="49" charset="0"/>
                    <a:cs typeface="Courier New" panose="02070309020205020404" pitchFamily="49" charset="0"/>
                  </a:rPr>
                  <a:t>(Graph G) </a:t>
                </a:r>
              </a:p>
              <a:p>
                <a:r>
                  <a:rPr lang="en-US" sz="1700" dirty="0">
                    <a:latin typeface="Courier New" panose="02070309020205020404" pitchFamily="49" charset="0"/>
                    <a:cs typeface="Courier New" panose="02070309020205020404" pitchFamily="49" charset="0"/>
                  </a:rPr>
                  <a:t>   initialize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to </a:t>
                </a:r>
                <a14:m>
                  <m:oMath xmlns:m="http://schemas.openxmlformats.org/officeDocument/2006/math">
                    <m:r>
                      <a:rPr lang="en-US" sz="1700" b="0" i="1" smtClean="0">
                        <a:latin typeface="Cambria Math" panose="02040503050406030204" pitchFamily="18" charset="0"/>
                        <a:cs typeface="Courier New" panose="02070309020205020404" pitchFamily="49" charset="0"/>
                      </a:rPr>
                      <m:t>∞</m:t>
                    </m:r>
                  </m:oMath>
                </a14:m>
                <a:endParaRPr lang="en-US" sz="1700" b="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mark source as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0</a:t>
                </a:r>
              </a:p>
              <a:p>
                <a:r>
                  <a:rPr lang="en-US" sz="1700" dirty="0">
                    <a:latin typeface="Courier New" panose="02070309020205020404" pitchFamily="49" charset="0"/>
                    <a:cs typeface="Courier New" panose="02070309020205020404" pitchFamily="49" charset="0"/>
                  </a:rPr>
                  <a:t>   mark all vertices unprocessed</a:t>
                </a:r>
              </a:p>
              <a:p>
                <a:r>
                  <a:rPr lang="en-US" sz="17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mark source as processed</a:t>
                </a:r>
                <a:endParaRPr lang="en-US" sz="170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foreach(edge (source, v) ) {</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v.costToAdd</a:t>
                </a:r>
                <a:r>
                  <a:rPr lang="en-US" sz="1700" dirty="0">
                    <a:latin typeface="Courier New" panose="02070309020205020404" pitchFamily="49" charset="0"/>
                    <a:cs typeface="Courier New" panose="02070309020205020404" pitchFamily="49" charset="0"/>
                  </a:rPr>
                  <a:t> = weight(</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v.bestEdge</a:t>
                </a:r>
                <a:r>
                  <a:rPr lang="en-US" sz="1700" dirty="0">
                    <a:latin typeface="Courier New" panose="02070309020205020404" pitchFamily="49" charset="0"/>
                    <a:cs typeface="Courier New" panose="02070309020205020404" pitchFamily="49" charset="0"/>
                  </a:rPr>
                  <a:t> = (</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while(there are unprocessed vertices) {</a:t>
                </a:r>
              </a:p>
              <a:p>
                <a:r>
                  <a:rPr lang="en-US" sz="1700" dirty="0">
                    <a:latin typeface="Courier New" panose="02070309020205020404" pitchFamily="49" charset="0"/>
                    <a:cs typeface="Courier New" panose="02070309020205020404" pitchFamily="49" charset="0"/>
                  </a:rPr>
                  <a:t>   	     let u be the cheapest unprocessed vertex</a:t>
                </a:r>
              </a:p>
              <a:p>
                <a:r>
                  <a:rPr lang="en-US" sz="1700" dirty="0">
                    <a:latin typeface="Courier New" panose="02070309020205020404" pitchFamily="49" charset="0"/>
                    <a:cs typeface="Courier New" panose="02070309020205020404" pitchFamily="49" charset="0"/>
                  </a:rPr>
                  <a:t>	     add </a:t>
                </a:r>
                <a:r>
                  <a:rPr lang="en-US" sz="1700" dirty="0" err="1">
                    <a:latin typeface="Courier New" panose="02070309020205020404" pitchFamily="49" charset="0"/>
                    <a:cs typeface="Courier New" panose="02070309020205020404" pitchFamily="49" charset="0"/>
                  </a:rPr>
                  <a:t>u.bestEdge</a:t>
                </a:r>
                <a:r>
                  <a:rPr lang="en-US" sz="1700" dirty="0">
                    <a:latin typeface="Courier New" panose="02070309020205020404" pitchFamily="49" charset="0"/>
                    <a:cs typeface="Courier New" panose="02070309020205020404" pitchFamily="49" charset="0"/>
                  </a:rPr>
                  <a:t> to spanning tree</a:t>
                </a:r>
              </a:p>
              <a:p>
                <a:r>
                  <a:rPr lang="en-US" sz="1700" dirty="0">
                    <a:latin typeface="Courier New" panose="02070309020205020404" pitchFamily="49" charset="0"/>
                    <a:cs typeface="Courier New" panose="02070309020205020404" pitchFamily="49" charset="0"/>
                  </a:rPr>
                  <a:t>	     foreach(edge (</a:t>
                </a:r>
                <a:r>
                  <a:rPr lang="en-US" sz="1700" dirty="0" err="1">
                    <a:latin typeface="Courier New" panose="02070309020205020404" pitchFamily="49" charset="0"/>
                    <a:cs typeface="Courier New" panose="02070309020205020404" pitchFamily="49" charset="0"/>
                  </a:rPr>
                  <a:t>u,v</a:t>
                </a:r>
                <a:r>
                  <a:rPr lang="en-US" sz="1700" dirty="0">
                    <a:latin typeface="Courier New" panose="02070309020205020404" pitchFamily="49" charset="0"/>
                    <a:cs typeface="Courier New" panose="02070309020205020404" pitchFamily="49" charset="0"/>
                  </a:rPr>
                  <a:t>) leaving u){</a:t>
                </a:r>
              </a:p>
              <a:p>
                <a:r>
                  <a:rPr lang="en-US" sz="1700" dirty="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if(weight(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 &lt;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AND v not processed){</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 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v.bestEdge</a:t>
                </a:r>
                <a:r>
                  <a:rPr lang="en-US" sz="1700" b="1" dirty="0">
                    <a:latin typeface="Courier New" panose="02070309020205020404" pitchFamily="49" charset="0"/>
                    <a:cs typeface="Courier New" panose="02070309020205020404" pitchFamily="49" charset="0"/>
                  </a:rPr>
                  <a:t> = (</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 </a:t>
                </a:r>
              </a:p>
              <a:p>
                <a:r>
                  <a:rPr lang="en-US" sz="1700" dirty="0">
                    <a:latin typeface="Courier New" panose="02070309020205020404" pitchFamily="49" charset="0"/>
                    <a:cs typeface="Courier New" panose="02070309020205020404" pitchFamily="49" charset="0"/>
                  </a:rPr>
                  <a:t>            mark u as processed</a:t>
                </a:r>
              </a:p>
              <a:p>
                <a:r>
                  <a:rPr lang="en-US" sz="1700" dirty="0">
                    <a:latin typeface="Courier New" panose="02070309020205020404" pitchFamily="49" charset="0"/>
                    <a:cs typeface="Courier New" panose="02070309020205020404" pitchFamily="49" charset="0"/>
                  </a:rPr>
                  <a:t>	  }</a:t>
                </a:r>
                <a:endParaRPr lang="en-US" sz="1700" dirty="0"/>
              </a:p>
            </p:txBody>
          </p:sp>
        </mc:Choice>
        <mc:Fallback xmlns="">
          <p:sp>
            <p:nvSpPr>
              <p:cNvPr id="36" name="TextBox 35">
                <a:extLst>
                  <a:ext uri="{FF2B5EF4-FFF2-40B4-BE49-F238E27FC236}">
                    <a16:creationId xmlns:a16="http://schemas.microsoft.com/office/drawing/2014/main" id="{2CBA3F32-4613-417C-979C-E1D949656F4B}"/>
                  </a:ext>
                </a:extLst>
              </p:cNvPr>
              <p:cNvSpPr txBox="1">
                <a:spLocks noRot="1" noChangeAspect="1" noMove="1" noResize="1" noEditPoints="1" noAdjustHandles="1" noChangeArrowheads="1" noChangeShapeType="1" noTextEdit="1"/>
              </p:cNvSpPr>
              <p:nvPr/>
            </p:nvSpPr>
            <p:spPr>
              <a:xfrm>
                <a:off x="-53678" y="1362149"/>
                <a:ext cx="7332778" cy="5586145"/>
              </a:xfrm>
              <a:prstGeom prst="rect">
                <a:avLst/>
              </a:prstGeom>
              <a:blipFill>
                <a:blip r:embed="rId2"/>
                <a:stretch>
                  <a:fillRect l="-499" t="-218" b="-654"/>
                </a:stretch>
              </a:blipFill>
            </p:spPr>
            <p:txBody>
              <a:bodyPr/>
              <a:lstStyle/>
              <a:p>
                <a:r>
                  <a:rPr lang="en-US">
                    <a:noFill/>
                  </a:rPr>
                  <a:t> </a:t>
                </a:r>
              </a:p>
            </p:txBody>
          </p:sp>
        </mc:Fallback>
      </mc:AlternateContent>
    </p:spTree>
    <p:extLst>
      <p:ext uri="{BB962C8B-B14F-4D97-AF65-F5344CB8AC3E}">
        <p14:creationId xmlns:p14="http://schemas.microsoft.com/office/powerpoint/2010/main" val="4014470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graphicFrame>
        <p:nvGraphicFramePr>
          <p:cNvPr id="34" name="Table 33"/>
          <p:cNvGraphicFramePr>
            <a:graphicFrameLocks noGrp="1"/>
          </p:cNvGraphicFramePr>
          <p:nvPr>
            <p:extLst/>
          </p:nvPr>
        </p:nvGraphicFramePr>
        <p:xfrm>
          <a:off x="6789883" y="3024446"/>
          <a:ext cx="5300743" cy="3444240"/>
        </p:xfrm>
        <a:graphic>
          <a:graphicData uri="http://schemas.openxmlformats.org/drawingml/2006/table">
            <a:tbl>
              <a:tblPr firstRow="1" bandRow="1">
                <a:tableStyleId>{5C22544A-7EE6-4342-B048-85BDC9FD1C3A}</a:tableStyleId>
              </a:tblPr>
              <a:tblGrid>
                <a:gridCol w="978252">
                  <a:extLst>
                    <a:ext uri="{9D8B030D-6E8A-4147-A177-3AD203B41FA5}">
                      <a16:colId xmlns:a16="http://schemas.microsoft.com/office/drawing/2014/main" val="20000"/>
                    </a:ext>
                  </a:extLst>
                </a:gridCol>
                <a:gridCol w="1518478">
                  <a:extLst>
                    <a:ext uri="{9D8B030D-6E8A-4147-A177-3AD203B41FA5}">
                      <a16:colId xmlns:a16="http://schemas.microsoft.com/office/drawing/2014/main" val="20001"/>
                    </a:ext>
                  </a:extLst>
                </a:gridCol>
                <a:gridCol w="1451295">
                  <a:extLst>
                    <a:ext uri="{9D8B030D-6E8A-4147-A177-3AD203B41FA5}">
                      <a16:colId xmlns:a16="http://schemas.microsoft.com/office/drawing/2014/main" val="20002"/>
                    </a:ext>
                  </a:extLst>
                </a:gridCol>
                <a:gridCol w="1352718">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chemeClr val="accent1"/>
                    </a:solidFill>
                  </a:tcPr>
                </a:tc>
                <a:tc>
                  <a:txBody>
                    <a:bodyPr/>
                    <a:lstStyle/>
                    <a:p>
                      <a:r>
                        <a:rPr lang="en-US" sz="2400" dirty="0" err="1"/>
                        <a:t>costToAdd</a:t>
                      </a:r>
                      <a:endParaRPr lang="en-US" sz="2400" dirty="0"/>
                    </a:p>
                  </a:txBody>
                  <a:tcPr/>
                </a:tc>
                <a:tc>
                  <a:txBody>
                    <a:bodyPr/>
                    <a:lstStyle/>
                    <a:p>
                      <a:r>
                        <a:rPr lang="en-US" sz="2400" dirty="0"/>
                        <a:t>Best Edge</a:t>
                      </a:r>
                    </a:p>
                  </a:txBody>
                  <a:tcPr/>
                </a:tc>
                <a:tc>
                  <a:txBody>
                    <a:bodyPr/>
                    <a:lstStyle/>
                    <a:p>
                      <a:r>
                        <a:rPr lang="en-US" sz="2200" dirty="0"/>
                        <a:t>Processed</a:t>
                      </a:r>
                    </a:p>
                  </a:txBody>
                  <a:tcPr/>
                </a:tc>
                <a:extLst>
                  <a:ext uri="{0D108BD9-81ED-4DB2-BD59-A6C34878D82A}">
                    <a16:rowId xmlns:a16="http://schemas.microsoft.com/office/drawing/2014/main" val="10000"/>
                  </a:ext>
                </a:extLst>
              </a:tr>
              <a:tr h="370840">
                <a:tc>
                  <a:txBody>
                    <a:bodyPr/>
                    <a:lstStyle/>
                    <a:p>
                      <a:r>
                        <a:rPr lang="en-US" sz="2200" dirty="0"/>
                        <a:t>A</a:t>
                      </a:r>
                    </a:p>
                  </a:txBody>
                  <a:tcPr/>
                </a:tc>
                <a:tc>
                  <a:txBody>
                    <a:bodyPr/>
                    <a:lstStyle/>
                    <a:p>
                      <a:r>
                        <a:rPr lang="en-US" sz="2200" dirty="0"/>
                        <a:t>--</a:t>
                      </a:r>
                    </a:p>
                  </a:txBody>
                  <a:tcPr/>
                </a:tc>
                <a:tc>
                  <a:txBody>
                    <a:bodyPr/>
                    <a:lstStyle/>
                    <a:p>
                      <a:r>
                        <a:rPr lang="en-US" sz="2200" dirty="0"/>
                        <a:t>--</a:t>
                      </a:r>
                    </a:p>
                  </a:txBody>
                  <a:tcPr/>
                </a:tc>
                <a:tc>
                  <a:txBody>
                    <a:bodyPr/>
                    <a:lstStyle/>
                    <a:p>
                      <a:r>
                        <a:rPr lang="en-US" sz="2200" dirty="0"/>
                        <a:t>Yes</a:t>
                      </a:r>
                    </a:p>
                  </a:txBody>
                  <a:tcPr/>
                </a:tc>
                <a:extLst>
                  <a:ext uri="{0D108BD9-81ED-4DB2-BD59-A6C34878D82A}">
                    <a16:rowId xmlns:a16="http://schemas.microsoft.com/office/drawing/2014/main" val="10001"/>
                  </a:ext>
                </a:extLst>
              </a:tr>
              <a:tr h="370840">
                <a:tc>
                  <a:txBody>
                    <a:bodyPr/>
                    <a:lstStyle/>
                    <a:p>
                      <a:r>
                        <a:rPr lang="en-US" sz="2200" dirty="0"/>
                        <a:t>B</a:t>
                      </a:r>
                    </a:p>
                  </a:txBody>
                  <a:tcPr/>
                </a:tc>
                <a:tc>
                  <a:txBody>
                    <a:bodyPr/>
                    <a:lstStyle/>
                    <a:p>
                      <a:r>
                        <a:rPr lang="en-US" sz="2200" dirty="0"/>
                        <a:t>2</a:t>
                      </a:r>
                    </a:p>
                  </a:txBody>
                  <a:tcPr/>
                </a:tc>
                <a:tc>
                  <a:txBody>
                    <a:bodyPr/>
                    <a:lstStyle/>
                    <a:p>
                      <a:r>
                        <a:rPr lang="en-US" sz="2200" dirty="0"/>
                        <a:t>(A,B)</a:t>
                      </a:r>
                    </a:p>
                  </a:txBody>
                  <a:tcPr/>
                </a:tc>
                <a:tc>
                  <a:txBody>
                    <a:bodyPr/>
                    <a:lstStyle/>
                    <a:p>
                      <a:r>
                        <a:rPr lang="en-US" sz="2200" dirty="0"/>
                        <a:t>Yes</a:t>
                      </a:r>
                    </a:p>
                  </a:txBody>
                  <a:tcPr/>
                </a:tc>
                <a:extLst>
                  <a:ext uri="{0D108BD9-81ED-4DB2-BD59-A6C34878D82A}">
                    <a16:rowId xmlns:a16="http://schemas.microsoft.com/office/drawing/2014/main" val="10002"/>
                  </a:ext>
                </a:extLst>
              </a:tr>
              <a:tr h="370840">
                <a:tc>
                  <a:txBody>
                    <a:bodyPr/>
                    <a:lstStyle/>
                    <a:p>
                      <a:r>
                        <a:rPr lang="en-US" sz="2200" dirty="0"/>
                        <a:t>C</a:t>
                      </a:r>
                    </a:p>
                  </a:txBody>
                  <a:tcPr/>
                </a:tc>
                <a:tc>
                  <a:txBody>
                    <a:bodyPr/>
                    <a:lstStyle/>
                    <a:p>
                      <a:r>
                        <a:rPr lang="en-US" sz="2200" dirty="0"/>
                        <a:t>4</a:t>
                      </a:r>
                    </a:p>
                  </a:txBody>
                  <a:tcPr/>
                </a:tc>
                <a:tc>
                  <a:txBody>
                    <a:bodyPr/>
                    <a:lstStyle/>
                    <a:p>
                      <a:r>
                        <a:rPr lang="en-US" sz="2200" dirty="0"/>
                        <a:t>(A,C)</a:t>
                      </a:r>
                    </a:p>
                  </a:txBody>
                  <a:tcPr/>
                </a:tc>
                <a:tc>
                  <a:txBody>
                    <a:bodyPr/>
                    <a:lstStyle/>
                    <a:p>
                      <a:r>
                        <a:rPr lang="en-US" sz="2200" dirty="0"/>
                        <a:t>Yes</a:t>
                      </a:r>
                    </a:p>
                  </a:txBody>
                  <a:tcPr/>
                </a:tc>
                <a:extLst>
                  <a:ext uri="{0D108BD9-81ED-4DB2-BD59-A6C34878D82A}">
                    <a16:rowId xmlns:a16="http://schemas.microsoft.com/office/drawing/2014/main" val="10003"/>
                  </a:ext>
                </a:extLst>
              </a:tr>
              <a:tr h="370840">
                <a:tc>
                  <a:txBody>
                    <a:bodyPr/>
                    <a:lstStyle/>
                    <a:p>
                      <a:r>
                        <a:rPr lang="en-US" sz="2200" dirty="0"/>
                        <a:t>D</a:t>
                      </a:r>
                    </a:p>
                  </a:txBody>
                  <a:tcPr/>
                </a:tc>
                <a:tc>
                  <a:txBody>
                    <a:bodyPr/>
                    <a:lstStyle/>
                    <a:p>
                      <a:r>
                        <a:rPr lang="en-US" sz="2200" strike="sngStrike" dirty="0"/>
                        <a:t>7 </a:t>
                      </a:r>
                      <a:r>
                        <a:rPr lang="en-US" sz="2200" strike="noStrike" dirty="0"/>
                        <a:t>2</a:t>
                      </a:r>
                    </a:p>
                  </a:txBody>
                  <a:tcPr/>
                </a:tc>
                <a:tc>
                  <a:txBody>
                    <a:bodyPr/>
                    <a:lstStyle/>
                    <a:p>
                      <a:r>
                        <a:rPr lang="en-US" sz="2200" strike="sngStrike" dirty="0"/>
                        <a:t>(A,D)</a:t>
                      </a:r>
                      <a:r>
                        <a:rPr lang="en-US" sz="2200" strike="noStrike" dirty="0"/>
                        <a:t>(C,D)</a:t>
                      </a:r>
                    </a:p>
                  </a:txBody>
                  <a:tcPr/>
                </a:tc>
                <a:tc>
                  <a:txBody>
                    <a:bodyPr/>
                    <a:lstStyle/>
                    <a:p>
                      <a:r>
                        <a:rPr lang="en-US" sz="2200" dirty="0"/>
                        <a:t>Yes</a:t>
                      </a:r>
                    </a:p>
                  </a:txBody>
                  <a:tcPr/>
                </a:tc>
                <a:extLst>
                  <a:ext uri="{0D108BD9-81ED-4DB2-BD59-A6C34878D82A}">
                    <a16:rowId xmlns:a16="http://schemas.microsoft.com/office/drawing/2014/main" val="10004"/>
                  </a:ext>
                </a:extLst>
              </a:tr>
              <a:tr h="370840">
                <a:tc>
                  <a:txBody>
                    <a:bodyPr/>
                    <a:lstStyle/>
                    <a:p>
                      <a:r>
                        <a:rPr lang="en-US" sz="2200" dirty="0"/>
                        <a:t>E</a:t>
                      </a:r>
                    </a:p>
                  </a:txBody>
                  <a:tcPr/>
                </a:tc>
                <a:tc>
                  <a:txBody>
                    <a:bodyPr/>
                    <a:lstStyle/>
                    <a:p>
                      <a:r>
                        <a:rPr lang="en-US" sz="2200" strike="sngStrike" dirty="0"/>
                        <a:t>6 </a:t>
                      </a:r>
                      <a:r>
                        <a:rPr lang="en-US" sz="2200" strike="noStrike" dirty="0"/>
                        <a:t>5</a:t>
                      </a:r>
                      <a:endParaRPr lang="en-US" sz="2200" dirty="0"/>
                    </a:p>
                  </a:txBody>
                  <a:tcPr/>
                </a:tc>
                <a:tc>
                  <a:txBody>
                    <a:bodyPr/>
                    <a:lstStyle/>
                    <a:p>
                      <a:r>
                        <a:rPr lang="en-US" sz="2200" strike="sngStrike" dirty="0"/>
                        <a:t>(B,E)</a:t>
                      </a:r>
                      <a:r>
                        <a:rPr lang="en-US" sz="2200" dirty="0"/>
                        <a:t>(C,E)</a:t>
                      </a:r>
                    </a:p>
                  </a:txBody>
                  <a:tcPr/>
                </a:tc>
                <a:tc>
                  <a:txBody>
                    <a:bodyPr/>
                    <a:lstStyle/>
                    <a:p>
                      <a:r>
                        <a:rPr lang="en-US" sz="2200" dirty="0"/>
                        <a:t>Yes</a:t>
                      </a:r>
                    </a:p>
                  </a:txBody>
                  <a:tcPr/>
                </a:tc>
                <a:extLst>
                  <a:ext uri="{0D108BD9-81ED-4DB2-BD59-A6C34878D82A}">
                    <a16:rowId xmlns:a16="http://schemas.microsoft.com/office/drawing/2014/main" val="10005"/>
                  </a:ext>
                </a:extLst>
              </a:tr>
              <a:tr h="370840">
                <a:tc>
                  <a:txBody>
                    <a:bodyPr/>
                    <a:lstStyle/>
                    <a:p>
                      <a:r>
                        <a:rPr lang="en-US" sz="2200" dirty="0"/>
                        <a:t>F</a:t>
                      </a:r>
                    </a:p>
                  </a:txBody>
                  <a:tcPr/>
                </a:tc>
                <a:tc>
                  <a:txBody>
                    <a:bodyPr/>
                    <a:lstStyle/>
                    <a:p>
                      <a:r>
                        <a:rPr lang="en-US" sz="2200" dirty="0"/>
                        <a:t>3</a:t>
                      </a:r>
                    </a:p>
                  </a:txBody>
                  <a:tcPr/>
                </a:tc>
                <a:tc>
                  <a:txBody>
                    <a:bodyPr/>
                    <a:lstStyle/>
                    <a:p>
                      <a:r>
                        <a:rPr lang="en-US" sz="2200" dirty="0"/>
                        <a:t>(B,F)</a:t>
                      </a:r>
                    </a:p>
                  </a:txBody>
                  <a:tcPr/>
                </a:tc>
                <a:tc>
                  <a:txBody>
                    <a:bodyPr/>
                    <a:lstStyle/>
                    <a:p>
                      <a:r>
                        <a:rPr lang="en-US" sz="2200" dirty="0"/>
                        <a:t>Yes</a:t>
                      </a:r>
                    </a:p>
                  </a:txBody>
                  <a:tcPr/>
                </a:tc>
                <a:extLst>
                  <a:ext uri="{0D108BD9-81ED-4DB2-BD59-A6C34878D82A}">
                    <a16:rowId xmlns:a16="http://schemas.microsoft.com/office/drawing/2014/main" val="10006"/>
                  </a:ext>
                </a:extLst>
              </a:tr>
              <a:tr h="370840">
                <a:tc>
                  <a:txBody>
                    <a:bodyPr/>
                    <a:lstStyle/>
                    <a:p>
                      <a:r>
                        <a:rPr lang="en-US" sz="2200" dirty="0"/>
                        <a:t>G</a:t>
                      </a:r>
                    </a:p>
                  </a:txBody>
                  <a:tcPr/>
                </a:tc>
                <a:tc>
                  <a:txBody>
                    <a:bodyPr/>
                    <a:lstStyle/>
                    <a:p>
                      <a:r>
                        <a:rPr lang="en-US" sz="2200" dirty="0"/>
                        <a:t>50</a:t>
                      </a:r>
                    </a:p>
                  </a:txBody>
                  <a:tcPr/>
                </a:tc>
                <a:tc>
                  <a:txBody>
                    <a:bodyPr/>
                    <a:lstStyle/>
                    <a:p>
                      <a:r>
                        <a:rPr lang="en-US" sz="2200" dirty="0"/>
                        <a:t>(B,G)</a:t>
                      </a:r>
                    </a:p>
                  </a:txBody>
                  <a:tcPr/>
                </a:tc>
                <a:tc>
                  <a:txBody>
                    <a:bodyPr/>
                    <a:lstStyle/>
                    <a:p>
                      <a:r>
                        <a:rPr lang="en-US" sz="2200" dirty="0"/>
                        <a:t>Yes</a:t>
                      </a:r>
                    </a:p>
                  </a:txBody>
                  <a:tcPr/>
                </a:tc>
                <a:extLst>
                  <a:ext uri="{0D108BD9-81ED-4DB2-BD59-A6C34878D82A}">
                    <a16:rowId xmlns:a16="http://schemas.microsoft.com/office/drawing/2014/main" val="2105797843"/>
                  </a:ext>
                </a:extLst>
              </a:tr>
            </a:tbl>
          </a:graphicData>
        </a:graphic>
      </p:graphicFrame>
      <p:grpSp>
        <p:nvGrpSpPr>
          <p:cNvPr id="3" name="Group 2"/>
          <p:cNvGrpSpPr/>
          <p:nvPr/>
        </p:nvGrpSpPr>
        <p:grpSpPr>
          <a:xfrm>
            <a:off x="6971156" y="0"/>
            <a:ext cx="4477023" cy="3220006"/>
            <a:chOff x="7204647" y="675195"/>
            <a:chExt cx="4129707" cy="2970206"/>
          </a:xfrm>
        </p:grpSpPr>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18025" y="675195"/>
              <a:ext cx="534408" cy="461665"/>
            </a:xfrm>
            <a:prstGeom prst="rect">
              <a:avLst/>
            </a:prstGeom>
            <a:noFill/>
          </p:spPr>
          <p:txBody>
            <a:bodyPr wrap="square" rtlCol="0">
              <a:spAutoFit/>
            </a:bodyPr>
            <a:lstStyle/>
            <a:p>
              <a:r>
                <a:rPr lang="en-US" sz="2400" dirty="0"/>
                <a:t>50</a:t>
              </a:r>
            </a:p>
          </p:txBody>
        </p:sp>
        <p:sp>
          <p:nvSpPr>
            <p:cNvPr id="24" name="TextBox 23"/>
            <p:cNvSpPr txBox="1"/>
            <p:nvPr/>
          </p:nvSpPr>
          <p:spPr>
            <a:xfrm>
              <a:off x="9482200" y="840373"/>
              <a:ext cx="317944" cy="461665"/>
            </a:xfrm>
            <a:prstGeom prst="rect">
              <a:avLst/>
            </a:prstGeom>
            <a:noFill/>
          </p:spPr>
          <p:txBody>
            <a:bodyPr wrap="square" rtlCol="0">
              <a:spAutoFit/>
            </a:bodyPr>
            <a:lstStyle/>
            <a:p>
              <a:r>
                <a:rPr lang="en-US" sz="2400" dirty="0"/>
                <a:t>6</a:t>
              </a:r>
            </a:p>
          </p:txBody>
        </p:sp>
        <p:sp>
          <p:nvSpPr>
            <p:cNvPr id="25" name="TextBox 24"/>
            <p:cNvSpPr txBox="1"/>
            <p:nvPr/>
          </p:nvSpPr>
          <p:spPr>
            <a:xfrm>
              <a:off x="9342879" y="1315425"/>
              <a:ext cx="317944" cy="461665"/>
            </a:xfrm>
            <a:prstGeom prst="rect">
              <a:avLst/>
            </a:prstGeom>
            <a:noFill/>
          </p:spPr>
          <p:txBody>
            <a:bodyPr wrap="square" rtlCol="0">
              <a:spAutoFit/>
            </a:bodyPr>
            <a:lstStyle/>
            <a:p>
              <a:r>
                <a:rPr lang="en-US" sz="2400" dirty="0"/>
                <a:t>3</a:t>
              </a:r>
            </a:p>
          </p:txBody>
        </p:sp>
        <p:sp>
          <p:nvSpPr>
            <p:cNvPr id="26" name="TextBox 25"/>
            <p:cNvSpPr txBox="1"/>
            <p:nvPr/>
          </p:nvSpPr>
          <p:spPr>
            <a:xfrm>
              <a:off x="7997348" y="1880736"/>
              <a:ext cx="317944" cy="461665"/>
            </a:xfrm>
            <a:prstGeom prst="rect">
              <a:avLst/>
            </a:prstGeom>
            <a:noFill/>
          </p:spPr>
          <p:txBody>
            <a:bodyPr wrap="square" rtlCol="0">
              <a:spAutoFit/>
            </a:bodyPr>
            <a:lstStyle/>
            <a:p>
              <a:r>
                <a:rPr lang="en-US" sz="2400" dirty="0"/>
                <a:t>4</a:t>
              </a:r>
            </a:p>
          </p:txBody>
        </p:sp>
        <p:sp>
          <p:nvSpPr>
            <p:cNvPr id="27" name="TextBox 26"/>
            <p:cNvSpPr txBox="1"/>
            <p:nvPr/>
          </p:nvSpPr>
          <p:spPr>
            <a:xfrm>
              <a:off x="7750239" y="2774690"/>
              <a:ext cx="317944" cy="461665"/>
            </a:xfrm>
            <a:prstGeom prst="rect">
              <a:avLst/>
            </a:prstGeom>
            <a:noFill/>
          </p:spPr>
          <p:txBody>
            <a:bodyPr wrap="square" rtlCol="0">
              <a:spAutoFit/>
            </a:bodyPr>
            <a:lstStyle/>
            <a:p>
              <a:r>
                <a:rPr lang="en-US" sz="2400" dirty="0"/>
                <a:t>7</a:t>
              </a:r>
            </a:p>
          </p:txBody>
        </p:sp>
        <p:sp>
          <p:nvSpPr>
            <p:cNvPr id="28" name="TextBox 27"/>
            <p:cNvSpPr txBox="1"/>
            <p:nvPr/>
          </p:nvSpPr>
          <p:spPr>
            <a:xfrm>
              <a:off x="8436809" y="2376237"/>
              <a:ext cx="317944" cy="461665"/>
            </a:xfrm>
            <a:prstGeom prst="rect">
              <a:avLst/>
            </a:prstGeom>
            <a:noFill/>
          </p:spPr>
          <p:txBody>
            <a:bodyPr wrap="square" rtlCol="0">
              <a:spAutoFit/>
            </a:bodyPr>
            <a:lstStyle/>
            <a:p>
              <a:r>
                <a:rPr lang="en-US" sz="2400" dirty="0"/>
                <a:t>2</a:t>
              </a:r>
            </a:p>
          </p:txBody>
        </p:sp>
        <p:sp>
          <p:nvSpPr>
            <p:cNvPr id="29" name="TextBox 28"/>
            <p:cNvSpPr txBox="1"/>
            <p:nvPr/>
          </p:nvSpPr>
          <p:spPr>
            <a:xfrm>
              <a:off x="9482200" y="3219551"/>
              <a:ext cx="317944" cy="425850"/>
            </a:xfrm>
            <a:prstGeom prst="rect">
              <a:avLst/>
            </a:prstGeom>
            <a:noFill/>
          </p:spPr>
          <p:txBody>
            <a:bodyPr wrap="square" rtlCol="0">
              <a:spAutoFit/>
            </a:bodyPr>
            <a:lstStyle/>
            <a:p>
              <a:r>
                <a:rPr lang="en-US" sz="2400" dirty="0"/>
                <a:t>8</a:t>
              </a:r>
            </a:p>
          </p:txBody>
        </p:sp>
        <p:sp>
          <p:nvSpPr>
            <p:cNvPr id="30" name="TextBox 29"/>
            <p:cNvSpPr txBox="1"/>
            <p:nvPr/>
          </p:nvSpPr>
          <p:spPr>
            <a:xfrm>
              <a:off x="11016410" y="2191493"/>
              <a:ext cx="317944" cy="461665"/>
            </a:xfrm>
            <a:prstGeom prst="rect">
              <a:avLst/>
            </a:prstGeom>
            <a:noFill/>
          </p:spPr>
          <p:txBody>
            <a:bodyPr wrap="square" rtlCol="0">
              <a:spAutoFit/>
            </a:bodyPr>
            <a:lstStyle/>
            <a:p>
              <a:r>
                <a:rPr lang="en-US" sz="2400" dirty="0"/>
                <a:t>9</a:t>
              </a:r>
            </a:p>
          </p:txBody>
        </p:sp>
        <p:sp>
          <p:nvSpPr>
            <p:cNvPr id="31" name="TextBox 30"/>
            <p:cNvSpPr txBox="1"/>
            <p:nvPr/>
          </p:nvSpPr>
          <p:spPr>
            <a:xfrm>
              <a:off x="8968623" y="1904122"/>
              <a:ext cx="405270" cy="461665"/>
            </a:xfrm>
            <a:prstGeom prst="rect">
              <a:avLst/>
            </a:prstGeom>
            <a:noFill/>
          </p:spPr>
          <p:txBody>
            <a:bodyPr wrap="square" rtlCol="0">
              <a:spAutoFit/>
            </a:bodyPr>
            <a:lstStyle/>
            <a:p>
              <a:r>
                <a:rPr lang="en-US" sz="2400" dirty="0"/>
                <a:t>5</a:t>
              </a:r>
            </a:p>
          </p:txBody>
        </p:sp>
        <p:sp>
          <p:nvSpPr>
            <p:cNvPr id="32" name="TextBox 31"/>
            <p:cNvSpPr txBox="1"/>
            <p:nvPr/>
          </p:nvSpPr>
          <p:spPr>
            <a:xfrm>
              <a:off x="8817232" y="2579936"/>
              <a:ext cx="317944" cy="461665"/>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id="{634C006E-6A19-4FDB-A0C9-EE9701E3B614}"/>
                </a:ext>
              </a:extLst>
            </p:cNvPr>
            <p:cNvSpPr/>
            <p:nvPr/>
          </p:nvSpPr>
          <p:spPr>
            <a:xfrm>
              <a:off x="7794589" y="8366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038491" y="1075360"/>
              <a:ext cx="1118429" cy="433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461665"/>
            </a:xfrm>
            <a:prstGeom prst="rect">
              <a:avLst/>
            </a:prstGeom>
            <a:noFill/>
          </p:spPr>
          <p:txBody>
            <a:bodyPr wrap="square" rtlCol="0">
              <a:spAutoFit/>
            </a:bodyPr>
            <a:lstStyle/>
            <a:p>
              <a:r>
                <a:rPr lang="en-US" sz="2400" dirty="0"/>
                <a:t>2</a:t>
              </a: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11080D2-762A-4A8B-974B-315EF0F7B0FF}"/>
                  </a:ext>
                </a:extLst>
              </p:cNvPr>
              <p:cNvSpPr txBox="1"/>
              <p:nvPr/>
            </p:nvSpPr>
            <p:spPr>
              <a:xfrm>
                <a:off x="-53678" y="1362149"/>
                <a:ext cx="7332778" cy="5586145"/>
              </a:xfrm>
              <a:prstGeom prst="rect">
                <a:avLst/>
              </a:prstGeom>
              <a:noFill/>
            </p:spPr>
            <p:txBody>
              <a:bodyPr wrap="square" rtlCol="0">
                <a:spAutoFit/>
              </a:bodyPr>
              <a:lstStyle/>
              <a:p>
                <a:r>
                  <a:rPr lang="en-US" sz="1700" dirty="0" err="1">
                    <a:latin typeface="Courier New" panose="02070309020205020404" pitchFamily="49" charset="0"/>
                    <a:cs typeface="Courier New" panose="02070309020205020404" pitchFamily="49" charset="0"/>
                  </a:rPr>
                  <a:t>PrimMST</a:t>
                </a:r>
                <a:r>
                  <a:rPr lang="en-US" sz="1700" dirty="0">
                    <a:latin typeface="Courier New" panose="02070309020205020404" pitchFamily="49" charset="0"/>
                    <a:cs typeface="Courier New" panose="02070309020205020404" pitchFamily="49" charset="0"/>
                  </a:rPr>
                  <a:t>(Graph G) </a:t>
                </a:r>
              </a:p>
              <a:p>
                <a:r>
                  <a:rPr lang="en-US" sz="1700" dirty="0">
                    <a:latin typeface="Courier New" panose="02070309020205020404" pitchFamily="49" charset="0"/>
                    <a:cs typeface="Courier New" panose="02070309020205020404" pitchFamily="49" charset="0"/>
                  </a:rPr>
                  <a:t>   initialize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to </a:t>
                </a:r>
                <a14:m>
                  <m:oMath xmlns:m="http://schemas.openxmlformats.org/officeDocument/2006/math">
                    <m:r>
                      <a:rPr lang="en-US" sz="1700" b="0" i="1" smtClean="0">
                        <a:latin typeface="Cambria Math" panose="02040503050406030204" pitchFamily="18" charset="0"/>
                        <a:cs typeface="Courier New" panose="02070309020205020404" pitchFamily="49" charset="0"/>
                      </a:rPr>
                      <m:t>∞</m:t>
                    </m:r>
                  </m:oMath>
                </a14:m>
                <a:endParaRPr lang="en-US" sz="1700" b="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mark source as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0</a:t>
                </a:r>
              </a:p>
              <a:p>
                <a:r>
                  <a:rPr lang="en-US" sz="1700" dirty="0">
                    <a:latin typeface="Courier New" panose="02070309020205020404" pitchFamily="49" charset="0"/>
                    <a:cs typeface="Courier New" panose="02070309020205020404" pitchFamily="49" charset="0"/>
                  </a:rPr>
                  <a:t>   mark all vertices unprocessed</a:t>
                </a:r>
              </a:p>
              <a:p>
                <a:r>
                  <a:rPr lang="en-US" sz="17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mark source as processed</a:t>
                </a:r>
                <a:endParaRPr lang="en-US" sz="170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foreach(edge (source, v) ) {</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v.costToAdd</a:t>
                </a:r>
                <a:r>
                  <a:rPr lang="en-US" sz="1700" dirty="0">
                    <a:latin typeface="Courier New" panose="02070309020205020404" pitchFamily="49" charset="0"/>
                    <a:cs typeface="Courier New" panose="02070309020205020404" pitchFamily="49" charset="0"/>
                  </a:rPr>
                  <a:t> = weight(</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v.bestEdge</a:t>
                </a:r>
                <a:r>
                  <a:rPr lang="en-US" sz="1700" dirty="0">
                    <a:latin typeface="Courier New" panose="02070309020205020404" pitchFamily="49" charset="0"/>
                    <a:cs typeface="Courier New" panose="02070309020205020404" pitchFamily="49" charset="0"/>
                  </a:rPr>
                  <a:t> = (</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while(there are unprocessed vertices) {</a:t>
                </a:r>
              </a:p>
              <a:p>
                <a:r>
                  <a:rPr lang="en-US" sz="1700" dirty="0">
                    <a:latin typeface="Courier New" panose="02070309020205020404" pitchFamily="49" charset="0"/>
                    <a:cs typeface="Courier New" panose="02070309020205020404" pitchFamily="49" charset="0"/>
                  </a:rPr>
                  <a:t>   	     let u be the cheapest unprocessed vertex</a:t>
                </a:r>
              </a:p>
              <a:p>
                <a:r>
                  <a:rPr lang="en-US" sz="1700" dirty="0">
                    <a:latin typeface="Courier New" panose="02070309020205020404" pitchFamily="49" charset="0"/>
                    <a:cs typeface="Courier New" panose="02070309020205020404" pitchFamily="49" charset="0"/>
                  </a:rPr>
                  <a:t>	     add </a:t>
                </a:r>
                <a:r>
                  <a:rPr lang="en-US" sz="1700" dirty="0" err="1">
                    <a:latin typeface="Courier New" panose="02070309020205020404" pitchFamily="49" charset="0"/>
                    <a:cs typeface="Courier New" panose="02070309020205020404" pitchFamily="49" charset="0"/>
                  </a:rPr>
                  <a:t>u.bestEdge</a:t>
                </a:r>
                <a:r>
                  <a:rPr lang="en-US" sz="1700" dirty="0">
                    <a:latin typeface="Courier New" panose="02070309020205020404" pitchFamily="49" charset="0"/>
                    <a:cs typeface="Courier New" panose="02070309020205020404" pitchFamily="49" charset="0"/>
                  </a:rPr>
                  <a:t> to spanning tree</a:t>
                </a:r>
              </a:p>
              <a:p>
                <a:r>
                  <a:rPr lang="en-US" sz="1700" dirty="0">
                    <a:latin typeface="Courier New" panose="02070309020205020404" pitchFamily="49" charset="0"/>
                    <a:cs typeface="Courier New" panose="02070309020205020404" pitchFamily="49" charset="0"/>
                  </a:rPr>
                  <a:t>	     foreach(edge (</a:t>
                </a:r>
                <a:r>
                  <a:rPr lang="en-US" sz="1700" dirty="0" err="1">
                    <a:latin typeface="Courier New" panose="02070309020205020404" pitchFamily="49" charset="0"/>
                    <a:cs typeface="Courier New" panose="02070309020205020404" pitchFamily="49" charset="0"/>
                  </a:rPr>
                  <a:t>u,v</a:t>
                </a:r>
                <a:r>
                  <a:rPr lang="en-US" sz="1700" dirty="0">
                    <a:latin typeface="Courier New" panose="02070309020205020404" pitchFamily="49" charset="0"/>
                    <a:cs typeface="Courier New" panose="02070309020205020404" pitchFamily="49" charset="0"/>
                  </a:rPr>
                  <a:t>) leaving u){</a:t>
                </a:r>
              </a:p>
              <a:p>
                <a:r>
                  <a:rPr lang="en-US" sz="1700" dirty="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if(weight(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 &lt;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AND v not processed){</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 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v.bestEdge</a:t>
                </a:r>
                <a:r>
                  <a:rPr lang="en-US" sz="1700" b="1" dirty="0">
                    <a:latin typeface="Courier New" panose="02070309020205020404" pitchFamily="49" charset="0"/>
                    <a:cs typeface="Courier New" panose="02070309020205020404" pitchFamily="49" charset="0"/>
                  </a:rPr>
                  <a:t> = (</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 </a:t>
                </a:r>
              </a:p>
              <a:p>
                <a:r>
                  <a:rPr lang="en-US" sz="1700" dirty="0">
                    <a:latin typeface="Courier New" panose="02070309020205020404" pitchFamily="49" charset="0"/>
                    <a:cs typeface="Courier New" panose="02070309020205020404" pitchFamily="49" charset="0"/>
                  </a:rPr>
                  <a:t>            mark u as processed</a:t>
                </a:r>
              </a:p>
              <a:p>
                <a:r>
                  <a:rPr lang="en-US" sz="1700" dirty="0">
                    <a:latin typeface="Courier New" panose="02070309020205020404" pitchFamily="49" charset="0"/>
                    <a:cs typeface="Courier New" panose="02070309020205020404" pitchFamily="49" charset="0"/>
                  </a:rPr>
                  <a:t>	  }</a:t>
                </a:r>
                <a:endParaRPr lang="en-US" sz="1700" dirty="0"/>
              </a:p>
            </p:txBody>
          </p:sp>
        </mc:Choice>
        <mc:Fallback xmlns="">
          <p:sp>
            <p:nvSpPr>
              <p:cNvPr id="36" name="TextBox 35">
                <a:extLst>
                  <a:ext uri="{FF2B5EF4-FFF2-40B4-BE49-F238E27FC236}">
                    <a16:creationId xmlns:a16="http://schemas.microsoft.com/office/drawing/2014/main" id="{A11080D2-762A-4A8B-974B-315EF0F7B0FF}"/>
                  </a:ext>
                </a:extLst>
              </p:cNvPr>
              <p:cNvSpPr txBox="1">
                <a:spLocks noRot="1" noChangeAspect="1" noMove="1" noResize="1" noEditPoints="1" noAdjustHandles="1" noChangeArrowheads="1" noChangeShapeType="1" noTextEdit="1"/>
              </p:cNvSpPr>
              <p:nvPr/>
            </p:nvSpPr>
            <p:spPr>
              <a:xfrm>
                <a:off x="-53678" y="1362149"/>
                <a:ext cx="7332778" cy="5586145"/>
              </a:xfrm>
              <a:prstGeom prst="rect">
                <a:avLst/>
              </a:prstGeom>
              <a:blipFill>
                <a:blip r:embed="rId2"/>
                <a:stretch>
                  <a:fillRect l="-499" t="-218" b="-654"/>
                </a:stretch>
              </a:blipFill>
            </p:spPr>
            <p:txBody>
              <a:bodyPr/>
              <a:lstStyle/>
              <a:p>
                <a:r>
                  <a:rPr lang="en-US">
                    <a:noFill/>
                  </a:rPr>
                  <a:t> </a:t>
                </a:r>
              </a:p>
            </p:txBody>
          </p:sp>
        </mc:Fallback>
      </mc:AlternateContent>
    </p:spTree>
    <p:extLst>
      <p:ext uri="{BB962C8B-B14F-4D97-AF65-F5344CB8AC3E}">
        <p14:creationId xmlns:p14="http://schemas.microsoft.com/office/powerpoint/2010/main" val="3817806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B4CB-C892-476B-A064-73BD9EE6C127}"/>
              </a:ext>
            </a:extLst>
          </p:cNvPr>
          <p:cNvSpPr>
            <a:spLocks noGrp="1"/>
          </p:cNvSpPr>
          <p:nvPr>
            <p:ph type="title"/>
          </p:nvPr>
        </p:nvSpPr>
        <p:spPr/>
        <p:txBody>
          <a:bodyPr/>
          <a:lstStyle/>
          <a:p>
            <a:r>
              <a:rPr lang="en-US" dirty="0"/>
              <a:t>Correctness</a:t>
            </a:r>
          </a:p>
        </p:txBody>
      </p:sp>
      <p:sp>
        <p:nvSpPr>
          <p:cNvPr id="3" name="Content Placeholder 2">
            <a:extLst>
              <a:ext uri="{FF2B5EF4-FFF2-40B4-BE49-F238E27FC236}">
                <a16:creationId xmlns:a16="http://schemas.microsoft.com/office/drawing/2014/main" id="{8AFD73AA-101E-4917-B32C-FF9935E28B1F}"/>
              </a:ext>
            </a:extLst>
          </p:cNvPr>
          <p:cNvSpPr>
            <a:spLocks noGrp="1"/>
          </p:cNvSpPr>
          <p:nvPr>
            <p:ph idx="1"/>
          </p:nvPr>
        </p:nvSpPr>
        <p:spPr/>
        <p:txBody>
          <a:bodyPr/>
          <a:lstStyle/>
          <a:p>
            <a:r>
              <a:rPr lang="en-US" dirty="0"/>
              <a:t>You’re already familiar with the algorithms. </a:t>
            </a:r>
          </a:p>
          <a:p>
            <a:r>
              <a:rPr lang="en-US" dirty="0"/>
              <a:t>We’ll use this problem to practice the proof techniques.</a:t>
            </a:r>
          </a:p>
          <a:p>
            <a:endParaRPr lang="en-US" dirty="0"/>
          </a:p>
          <a:p>
            <a:r>
              <a:rPr lang="en-US" dirty="0"/>
              <a:t>We’ll do both </a:t>
            </a:r>
            <a:r>
              <a:rPr lang="en-US" b="1" dirty="0"/>
              <a:t>structural and exchange</a:t>
            </a:r>
            <a:r>
              <a:rPr lang="en-US" dirty="0"/>
              <a:t> </a:t>
            </a:r>
          </a:p>
        </p:txBody>
      </p:sp>
    </p:spTree>
    <p:extLst>
      <p:ext uri="{BB962C8B-B14F-4D97-AF65-F5344CB8AC3E}">
        <p14:creationId xmlns:p14="http://schemas.microsoft.com/office/powerpoint/2010/main" val="1768300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E631-1E01-4FF5-A3CF-A31AED406500}"/>
              </a:ext>
            </a:extLst>
          </p:cNvPr>
          <p:cNvSpPr>
            <a:spLocks noGrp="1"/>
          </p:cNvSpPr>
          <p:nvPr>
            <p:ph type="title"/>
          </p:nvPr>
        </p:nvSpPr>
        <p:spPr/>
        <p:txBody>
          <a:bodyPr/>
          <a:lstStyle/>
          <a:p>
            <a:r>
              <a:rPr lang="en-US" dirty="0"/>
              <a:t>Structural 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457846-932B-4906-9D2D-F212F87C54F6}"/>
                  </a:ext>
                </a:extLst>
              </p:cNvPr>
              <p:cNvSpPr>
                <a:spLocks noGrp="1"/>
              </p:cNvSpPr>
              <p:nvPr>
                <p:ph idx="1"/>
              </p:nvPr>
            </p:nvSpPr>
            <p:spPr/>
            <p:txBody>
              <a:bodyPr>
                <a:normAutofit/>
              </a:bodyPr>
              <a:lstStyle/>
              <a:p>
                <a:pPr marL="0" indent="0">
                  <a:buNone/>
                </a:pPr>
                <a:r>
                  <a:rPr lang="en-US" dirty="0"/>
                  <a:t>For simplicity – assume all edge weights are distinct and that there is only one minimum spanning tree.</a:t>
                </a:r>
              </a:p>
              <a:p>
                <a:pPr marL="0" indent="0">
                  <a:buNone/>
                </a:pPr>
                <a:endParaRPr lang="en-US" dirty="0"/>
              </a:p>
              <a:p>
                <a:pPr marL="0" indent="0">
                  <a:buNone/>
                </a:pPr>
                <a:r>
                  <a:rPr lang="en-US" dirty="0"/>
                  <a:t>“</a:t>
                </a:r>
                <a:r>
                  <a:rPr lang="en-US" dirty="0">
                    <a:solidFill>
                      <a:schemeClr val="accent3"/>
                    </a:solidFill>
                  </a:rPr>
                  <a:t>Structural result</a:t>
                </a:r>
                <a:r>
                  <a:rPr lang="en-US" dirty="0"/>
                  <a:t>” – the best solution </a:t>
                </a:r>
                <a:r>
                  <a:rPr lang="en-US" b="1" dirty="0"/>
                  <a:t>must </a:t>
                </a:r>
                <a:r>
                  <a:rPr lang="en-US" dirty="0"/>
                  <a:t>look like this, and the algorithm produces something that looks like this.</a:t>
                </a:r>
              </a:p>
              <a:p>
                <a:pPr marL="0" indent="0">
                  <a:buNone/>
                </a:pPr>
                <a:endParaRPr lang="en-US" dirty="0"/>
              </a:p>
              <a:p>
                <a:pPr marL="0" indent="0">
                  <a:buNone/>
                </a:pPr>
                <a:r>
                  <a:rPr lang="en-US" dirty="0"/>
                  <a:t>Example: every spanning tree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−1 </m:t>
                    </m:r>
                  </m:oMath>
                </a14:m>
                <a:r>
                  <a:rPr lang="en-US" dirty="0"/>
                  <a:t>edges. </a:t>
                </a:r>
                <a:br>
                  <a:rPr lang="en-US" dirty="0"/>
                </a:br>
                <a:r>
                  <a:rPr lang="en-US" dirty="0"/>
                  <a:t>So we better have our algorithm produce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a:t>
                </a:r>
              </a:p>
              <a:p>
                <a:pPr marL="0" indent="0">
                  <a:buNone/>
                </a:pPr>
                <a:r>
                  <a:rPr lang="en-US" dirty="0"/>
                  <a:t>Is that enough? No! Lots of different trees (including non minimum ones) have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−1 </m:t>
                    </m:r>
                  </m:oMath>
                </a14:m>
                <a:r>
                  <a:rPr lang="en-US" dirty="0"/>
                  <a:t>edges. Need to say which edges are in the tree.</a:t>
                </a:r>
              </a:p>
            </p:txBody>
          </p:sp>
        </mc:Choice>
        <mc:Fallback xmlns="">
          <p:sp>
            <p:nvSpPr>
              <p:cNvPr id="3" name="Content Placeholder 2">
                <a:extLst>
                  <a:ext uri="{FF2B5EF4-FFF2-40B4-BE49-F238E27FC236}">
                    <a16:creationId xmlns:a16="http://schemas.microsoft.com/office/drawing/2014/main" id="{AD457846-932B-4906-9D2D-F212F87C54F6}"/>
                  </a:ext>
                </a:extLst>
              </p:cNvPr>
              <p:cNvSpPr>
                <a:spLocks noGrp="1" noRot="1" noChangeAspect="1" noMove="1" noResize="1" noEditPoints="1" noAdjustHandles="1" noChangeArrowheads="1" noChangeShapeType="1" noTextEdit="1"/>
              </p:cNvSpPr>
              <p:nvPr>
                <p:ph idx="1"/>
              </p:nvPr>
            </p:nvSpPr>
            <p:spPr>
              <a:blipFill>
                <a:blip r:embed="rId2"/>
                <a:stretch>
                  <a:fillRect l="-1525" t="-2138" b="-3019"/>
                </a:stretch>
              </a:blipFill>
            </p:spPr>
            <p:txBody>
              <a:bodyPr/>
              <a:lstStyle/>
              <a:p>
                <a:r>
                  <a:rPr lang="en-US">
                    <a:noFill/>
                  </a:rPr>
                  <a:t> </a:t>
                </a:r>
              </a:p>
            </p:txBody>
          </p:sp>
        </mc:Fallback>
      </mc:AlternateContent>
    </p:spTree>
    <p:extLst>
      <p:ext uri="{BB962C8B-B14F-4D97-AF65-F5344CB8AC3E}">
        <p14:creationId xmlns:p14="http://schemas.microsoft.com/office/powerpoint/2010/main" val="79477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4BD4-7FB6-47FE-A174-2C76858F020B}"/>
              </a:ext>
            </a:extLst>
          </p:cNvPr>
          <p:cNvSpPr>
            <a:spLocks noGrp="1"/>
          </p:cNvSpPr>
          <p:nvPr>
            <p:ph type="title"/>
          </p:nvPr>
        </p:nvSpPr>
        <p:spPr/>
        <p:txBody>
          <a:bodyPr/>
          <a:lstStyle/>
          <a:p>
            <a:r>
              <a:rPr lang="en-US" dirty="0"/>
              <a:t>Safe Edge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8607E5-3A30-4910-BF82-0879213E4A90}"/>
                  </a:ext>
                </a:extLst>
              </p:cNvPr>
              <p:cNvSpPr>
                <a:spLocks noGrp="1"/>
              </p:cNvSpPr>
              <p:nvPr>
                <p:ph idx="1"/>
              </p:nvPr>
            </p:nvSpPr>
            <p:spPr/>
            <p:txBody>
              <a:bodyPr>
                <a:normAutofit/>
              </a:bodyPr>
              <a:lstStyle/>
              <a:p>
                <a:pPr marL="0" indent="0">
                  <a:buNone/>
                </a:pPr>
                <a:r>
                  <a:rPr lang="en-US" dirty="0"/>
                  <a:t>A “cut”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𝑆</m:t>
                        </m:r>
                      </m:e>
                    </m:d>
                  </m:oMath>
                </a14:m>
                <a:r>
                  <a:rPr lang="en-US" dirty="0"/>
                  <a:t> is a split of the vertices into a subset </a:t>
                </a:r>
                <a14:m>
                  <m:oMath xmlns:m="http://schemas.openxmlformats.org/officeDocument/2006/math">
                    <m:r>
                      <a:rPr lang="en-US" i="1">
                        <a:latin typeface="Cambria Math" panose="02040503050406030204" pitchFamily="18" charset="0"/>
                      </a:rPr>
                      <m:t>𝑆</m:t>
                    </m:r>
                  </m:oMath>
                </a14:m>
                <a:r>
                  <a:rPr lang="en-US" dirty="0"/>
                  <a:t> and the remaining vertices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a:t>
                </a:r>
              </a:p>
              <a:p>
                <a:endParaRPr lang="en-US" dirty="0"/>
              </a:p>
              <a:p>
                <a:endParaRPr lang="en-US" dirty="0"/>
              </a:p>
              <a:p>
                <a:endParaRPr lang="en-US" dirty="0"/>
              </a:p>
              <a:p>
                <a:endParaRPr lang="en-US" dirty="0"/>
              </a:p>
              <a:p>
                <a:endParaRPr lang="en-US" dirty="0"/>
              </a:p>
              <a:p>
                <a:endParaRPr lang="en-US" dirty="0"/>
              </a:p>
              <a:p>
                <a:r>
                  <a:rPr lang="en-US" dirty="0"/>
                  <a:t>Edges in red “span” or “cross” the cut (go from </a:t>
                </a:r>
                <a14:m>
                  <m:oMath xmlns:m="http://schemas.openxmlformats.org/officeDocument/2006/math">
                    <m:r>
                      <a:rPr lang="en-US" b="0" i="1" smtClean="0">
                        <a:latin typeface="Cambria Math" panose="02040503050406030204" pitchFamily="18" charset="0"/>
                      </a:rPr>
                      <m:t>𝑆</m:t>
                    </m:r>
                  </m:oMath>
                </a14:m>
                <a:r>
                  <a:rPr lang="en-US" dirty="0"/>
                  <a:t> to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a:t>
                </a:r>
              </a:p>
            </p:txBody>
          </p:sp>
        </mc:Choice>
        <mc:Fallback xmlns="">
          <p:sp>
            <p:nvSpPr>
              <p:cNvPr id="3" name="Content Placeholder 2">
                <a:extLst>
                  <a:ext uri="{FF2B5EF4-FFF2-40B4-BE49-F238E27FC236}">
                    <a16:creationId xmlns:a16="http://schemas.microsoft.com/office/drawing/2014/main" id="{FE8607E5-3A30-4910-BF82-0879213E4A90}"/>
                  </a:ext>
                </a:extLst>
              </p:cNvPr>
              <p:cNvSpPr>
                <a:spLocks noGrp="1" noRot="1" noChangeAspect="1" noMove="1" noResize="1" noEditPoints="1" noAdjustHandles="1" noChangeArrowheads="1" noChangeShapeType="1" noTextEdit="1"/>
              </p:cNvSpPr>
              <p:nvPr>
                <p:ph idx="1"/>
              </p:nvPr>
            </p:nvSpPr>
            <p:spPr>
              <a:blipFill>
                <a:blip r:embed="rId2"/>
                <a:stretch>
                  <a:fillRect l="-1525" t="-2138" b="-2390"/>
                </a:stretch>
              </a:blipFill>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80AD7060-A1A7-4097-9772-115717ACA89B}"/>
              </a:ext>
            </a:extLst>
          </p:cNvPr>
          <p:cNvGrpSpPr/>
          <p:nvPr/>
        </p:nvGrpSpPr>
        <p:grpSpPr>
          <a:xfrm>
            <a:off x="3930356" y="2401665"/>
            <a:ext cx="4477023" cy="3297110"/>
            <a:chOff x="3930356" y="2401665"/>
            <a:chExt cx="4477023" cy="3297110"/>
          </a:xfrm>
        </p:grpSpPr>
        <p:sp>
          <p:nvSpPr>
            <p:cNvPr id="5" name="Oval 4">
              <a:extLst>
                <a:ext uri="{FF2B5EF4-FFF2-40B4-BE49-F238E27FC236}">
                  <a16:creationId xmlns:a16="http://schemas.microsoft.com/office/drawing/2014/main" id="{0ACFA628-0F8E-4B82-BC10-40AF1735D937}"/>
                </a:ext>
              </a:extLst>
            </p:cNvPr>
            <p:cNvSpPr/>
            <p:nvPr/>
          </p:nvSpPr>
          <p:spPr>
            <a:xfrm>
              <a:off x="3930356" y="4050219"/>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10EB3424-89A1-409D-98AF-5C3779255E08}"/>
                </a:ext>
              </a:extLst>
            </p:cNvPr>
            <p:cNvSpPr/>
            <p:nvPr/>
          </p:nvSpPr>
          <p:spPr>
            <a:xfrm>
              <a:off x="6414058" y="3015177"/>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71834560-1124-42A4-8507-E662206FDA65}"/>
                </a:ext>
              </a:extLst>
            </p:cNvPr>
            <p:cNvSpPr/>
            <p:nvPr/>
          </p:nvSpPr>
          <p:spPr>
            <a:xfrm>
              <a:off x="5342944" y="5030882"/>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8" name="Oval 7">
              <a:extLst>
                <a:ext uri="{FF2B5EF4-FFF2-40B4-BE49-F238E27FC236}">
                  <a16:creationId xmlns:a16="http://schemas.microsoft.com/office/drawing/2014/main" id="{88F91D1F-935A-4CCD-83C6-1FA24A18FD88}"/>
                </a:ext>
              </a:extLst>
            </p:cNvPr>
            <p:cNvSpPr/>
            <p:nvPr/>
          </p:nvSpPr>
          <p:spPr>
            <a:xfrm>
              <a:off x="7554233" y="4808560"/>
              <a:ext cx="421414" cy="41241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9" name="Oval 8">
              <a:extLst>
                <a:ext uri="{FF2B5EF4-FFF2-40B4-BE49-F238E27FC236}">
                  <a16:creationId xmlns:a16="http://schemas.microsoft.com/office/drawing/2014/main" id="{E311D936-EFEE-44AC-A556-4FD09F662894}"/>
                </a:ext>
              </a:extLst>
            </p:cNvPr>
            <p:cNvSpPr/>
            <p:nvPr/>
          </p:nvSpPr>
          <p:spPr>
            <a:xfrm>
              <a:off x="7865896" y="3176417"/>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0" name="Oval 9">
              <a:extLst>
                <a:ext uri="{FF2B5EF4-FFF2-40B4-BE49-F238E27FC236}">
                  <a16:creationId xmlns:a16="http://schemas.microsoft.com/office/drawing/2014/main" id="{7306C5A5-64E5-44B4-A70E-AA4A12DA1C82}"/>
                </a:ext>
              </a:extLst>
            </p:cNvPr>
            <p:cNvSpPr/>
            <p:nvPr/>
          </p:nvSpPr>
          <p:spPr>
            <a:xfrm>
              <a:off x="5461641" y="3854713"/>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1" name="Straight Connector 10">
              <a:extLst>
                <a:ext uri="{FF2B5EF4-FFF2-40B4-BE49-F238E27FC236}">
                  <a16:creationId xmlns:a16="http://schemas.microsoft.com/office/drawing/2014/main" id="{339B4B68-9615-43FF-B11E-1F19DB51D4D0}"/>
                </a:ext>
              </a:extLst>
            </p:cNvPr>
            <p:cNvCxnSpPr>
              <a:cxnSpLocks/>
              <a:stCxn id="6" idx="2"/>
            </p:cNvCxnSpPr>
            <p:nvPr/>
          </p:nvCxnSpPr>
          <p:spPr>
            <a:xfrm flipH="1">
              <a:off x="4194774" y="3166761"/>
              <a:ext cx="2219284" cy="9789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81CC535-2DEA-499F-8FC2-85804F15F688}"/>
                </a:ext>
              </a:extLst>
            </p:cNvPr>
            <p:cNvCxnSpPr>
              <a:stCxn id="5" idx="5"/>
              <a:endCxn id="7" idx="2"/>
            </p:cNvCxnSpPr>
            <p:nvPr/>
          </p:nvCxnSpPr>
          <p:spPr>
            <a:xfrm>
              <a:off x="4194772" y="4308988"/>
              <a:ext cx="1148172" cy="873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C18534-8B6F-4C5C-840C-10261F3BB2B2}"/>
                </a:ext>
              </a:extLst>
            </p:cNvPr>
            <p:cNvCxnSpPr>
              <a:cxnSpLocks/>
              <a:stCxn id="7" idx="0"/>
              <a:endCxn id="10" idx="4"/>
            </p:cNvCxnSpPr>
            <p:nvPr/>
          </p:nvCxnSpPr>
          <p:spPr>
            <a:xfrm flipV="1">
              <a:off x="5497835" y="4157881"/>
              <a:ext cx="118697" cy="8730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B7DF9-C6AD-461C-8742-0667E7C79AB6}"/>
                </a:ext>
              </a:extLst>
            </p:cNvPr>
            <p:cNvCxnSpPr>
              <a:stCxn id="10" idx="2"/>
              <a:endCxn id="5" idx="6"/>
            </p:cNvCxnSpPr>
            <p:nvPr/>
          </p:nvCxnSpPr>
          <p:spPr>
            <a:xfrm flipH="1">
              <a:off x="4240138" y="4006297"/>
              <a:ext cx="1221503" cy="19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856A1B-C0CE-4D81-962D-62368C4074DD}"/>
                </a:ext>
              </a:extLst>
            </p:cNvPr>
            <p:cNvCxnSpPr>
              <a:stCxn id="10" idx="7"/>
              <a:endCxn id="9" idx="2"/>
            </p:cNvCxnSpPr>
            <p:nvPr/>
          </p:nvCxnSpPr>
          <p:spPr>
            <a:xfrm flipV="1">
              <a:off x="5726057" y="3328002"/>
              <a:ext cx="2139839" cy="571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E3AF41-F930-4303-B65A-05E1411AF479}"/>
                </a:ext>
              </a:extLst>
            </p:cNvPr>
            <p:cNvCxnSpPr>
              <a:stCxn id="9" idx="4"/>
              <a:endCxn id="8" idx="0"/>
            </p:cNvCxnSpPr>
            <p:nvPr/>
          </p:nvCxnSpPr>
          <p:spPr>
            <a:xfrm flipH="1">
              <a:off x="7764940" y="3479585"/>
              <a:ext cx="255847" cy="132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30BC3D4-32B7-4F39-ACB2-3A36373F7183}"/>
                </a:ext>
              </a:extLst>
            </p:cNvPr>
            <p:cNvCxnSpPr>
              <a:stCxn id="8" idx="3"/>
              <a:endCxn id="7" idx="6"/>
            </p:cNvCxnSpPr>
            <p:nvPr/>
          </p:nvCxnSpPr>
          <p:spPr>
            <a:xfrm flipH="1">
              <a:off x="5652726" y="5160579"/>
              <a:ext cx="1963222" cy="21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377BE2-8D17-4A22-9EC0-9515BB67B4E4}"/>
                </a:ext>
              </a:extLst>
            </p:cNvPr>
            <p:cNvCxnSpPr>
              <a:cxnSpLocks/>
              <a:stCxn id="9" idx="2"/>
              <a:endCxn id="6" idx="6"/>
            </p:cNvCxnSpPr>
            <p:nvPr/>
          </p:nvCxnSpPr>
          <p:spPr>
            <a:xfrm flipH="1" flipV="1">
              <a:off x="6723840" y="3166761"/>
              <a:ext cx="1142056" cy="161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B8652F-C1AA-4E38-B6AA-FF255670931E}"/>
                </a:ext>
              </a:extLst>
            </p:cNvPr>
            <p:cNvCxnSpPr>
              <a:stCxn id="9" idx="3"/>
              <a:endCxn id="7" idx="7"/>
            </p:cNvCxnSpPr>
            <p:nvPr/>
          </p:nvCxnSpPr>
          <p:spPr>
            <a:xfrm flipH="1">
              <a:off x="5607360" y="3435187"/>
              <a:ext cx="2303903" cy="1640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5E7C87-9BB7-4CBB-BA7E-58FFD091801F}"/>
                </a:ext>
              </a:extLst>
            </p:cNvPr>
            <p:cNvCxnSpPr>
              <a:cxnSpLocks/>
              <a:stCxn id="6" idx="4"/>
              <a:endCxn id="8" idx="2"/>
            </p:cNvCxnSpPr>
            <p:nvPr/>
          </p:nvCxnSpPr>
          <p:spPr>
            <a:xfrm>
              <a:off x="6568949" y="3318345"/>
              <a:ext cx="985284" cy="1696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0640E40-B1E1-4EEC-B91D-933E69828886}"/>
                </a:ext>
              </a:extLst>
            </p:cNvPr>
            <p:cNvSpPr txBox="1"/>
            <p:nvPr/>
          </p:nvSpPr>
          <p:spPr>
            <a:xfrm>
              <a:off x="5245781" y="2469661"/>
              <a:ext cx="579353" cy="500492"/>
            </a:xfrm>
            <a:prstGeom prst="rect">
              <a:avLst/>
            </a:prstGeom>
            <a:noFill/>
          </p:spPr>
          <p:txBody>
            <a:bodyPr wrap="square" rtlCol="0">
              <a:spAutoFit/>
            </a:bodyPr>
            <a:lstStyle/>
            <a:p>
              <a:r>
                <a:rPr lang="en-US" sz="2400" dirty="0"/>
                <a:t>50</a:t>
              </a:r>
            </a:p>
          </p:txBody>
        </p:sp>
        <p:sp>
          <p:nvSpPr>
            <p:cNvPr id="22" name="TextBox 21">
              <a:extLst>
                <a:ext uri="{FF2B5EF4-FFF2-40B4-BE49-F238E27FC236}">
                  <a16:creationId xmlns:a16="http://schemas.microsoft.com/office/drawing/2014/main" id="{0639C1C8-7C48-43EA-BDEA-B9A0EB2DC09B}"/>
                </a:ext>
              </a:extLst>
            </p:cNvPr>
            <p:cNvSpPr txBox="1"/>
            <p:nvPr/>
          </p:nvSpPr>
          <p:spPr>
            <a:xfrm>
              <a:off x="7009009" y="2823558"/>
              <a:ext cx="344684" cy="500492"/>
            </a:xfrm>
            <a:prstGeom prst="rect">
              <a:avLst/>
            </a:prstGeom>
            <a:noFill/>
          </p:spPr>
          <p:txBody>
            <a:bodyPr wrap="square" rtlCol="0">
              <a:spAutoFit/>
            </a:bodyPr>
            <a:lstStyle/>
            <a:p>
              <a:r>
                <a:rPr lang="en-US" sz="2400" dirty="0"/>
                <a:t>6</a:t>
              </a:r>
            </a:p>
          </p:txBody>
        </p:sp>
        <p:sp>
          <p:nvSpPr>
            <p:cNvPr id="23" name="TextBox 22">
              <a:extLst>
                <a:ext uri="{FF2B5EF4-FFF2-40B4-BE49-F238E27FC236}">
                  <a16:creationId xmlns:a16="http://schemas.microsoft.com/office/drawing/2014/main" id="{1F04A826-1294-4FA1-90EE-ECC939D248BF}"/>
                </a:ext>
              </a:extLst>
            </p:cNvPr>
            <p:cNvSpPr txBox="1"/>
            <p:nvPr/>
          </p:nvSpPr>
          <p:spPr>
            <a:xfrm>
              <a:off x="6382903" y="3256408"/>
              <a:ext cx="344684" cy="500492"/>
            </a:xfrm>
            <a:prstGeom prst="rect">
              <a:avLst/>
            </a:prstGeom>
            <a:noFill/>
          </p:spPr>
          <p:txBody>
            <a:bodyPr wrap="square" rtlCol="0">
              <a:spAutoFit/>
            </a:bodyPr>
            <a:lstStyle/>
            <a:p>
              <a:r>
                <a:rPr lang="en-US" sz="2400" dirty="0"/>
                <a:t>3</a:t>
              </a:r>
            </a:p>
          </p:txBody>
        </p:sp>
        <p:sp>
          <p:nvSpPr>
            <p:cNvPr id="24" name="TextBox 23">
              <a:extLst>
                <a:ext uri="{FF2B5EF4-FFF2-40B4-BE49-F238E27FC236}">
                  <a16:creationId xmlns:a16="http://schemas.microsoft.com/office/drawing/2014/main" id="{A1D10198-9437-4624-9102-E89D23EE1743}"/>
                </a:ext>
              </a:extLst>
            </p:cNvPr>
            <p:cNvSpPr txBox="1"/>
            <p:nvPr/>
          </p:nvSpPr>
          <p:spPr>
            <a:xfrm>
              <a:off x="4789725" y="3776590"/>
              <a:ext cx="344684" cy="500492"/>
            </a:xfrm>
            <a:prstGeom prst="rect">
              <a:avLst/>
            </a:prstGeom>
            <a:noFill/>
          </p:spPr>
          <p:txBody>
            <a:bodyPr wrap="square" rtlCol="0">
              <a:spAutoFit/>
            </a:bodyPr>
            <a:lstStyle/>
            <a:p>
              <a:r>
                <a:rPr lang="en-US" sz="2400" dirty="0"/>
                <a:t>4</a:t>
              </a:r>
            </a:p>
          </p:txBody>
        </p:sp>
        <p:sp>
          <p:nvSpPr>
            <p:cNvPr id="25" name="TextBox 24">
              <a:extLst>
                <a:ext uri="{FF2B5EF4-FFF2-40B4-BE49-F238E27FC236}">
                  <a16:creationId xmlns:a16="http://schemas.microsoft.com/office/drawing/2014/main" id="{E5BFADA6-DBD4-4F60-A9E1-D388F8737C53}"/>
                </a:ext>
              </a:extLst>
            </p:cNvPr>
            <p:cNvSpPr txBox="1"/>
            <p:nvPr/>
          </p:nvSpPr>
          <p:spPr>
            <a:xfrm>
              <a:off x="4521833" y="4745728"/>
              <a:ext cx="344684" cy="500492"/>
            </a:xfrm>
            <a:prstGeom prst="rect">
              <a:avLst/>
            </a:prstGeom>
            <a:noFill/>
          </p:spPr>
          <p:txBody>
            <a:bodyPr wrap="square" rtlCol="0">
              <a:spAutoFit/>
            </a:bodyPr>
            <a:lstStyle/>
            <a:p>
              <a:r>
                <a:rPr lang="en-US" sz="2400" dirty="0"/>
                <a:t>7</a:t>
              </a:r>
            </a:p>
          </p:txBody>
        </p:sp>
        <p:sp>
          <p:nvSpPr>
            <p:cNvPr id="26" name="TextBox 25">
              <a:extLst>
                <a:ext uri="{FF2B5EF4-FFF2-40B4-BE49-F238E27FC236}">
                  <a16:creationId xmlns:a16="http://schemas.microsoft.com/office/drawing/2014/main" id="{9C6C4F24-E74B-429C-8646-87C99C8C602C}"/>
                </a:ext>
              </a:extLst>
            </p:cNvPr>
            <p:cNvSpPr txBox="1"/>
            <p:nvPr/>
          </p:nvSpPr>
          <p:spPr>
            <a:xfrm>
              <a:off x="5266145" y="4313764"/>
              <a:ext cx="344684" cy="500492"/>
            </a:xfrm>
            <a:prstGeom prst="rect">
              <a:avLst/>
            </a:prstGeom>
            <a:noFill/>
            <a:ln>
              <a:noFill/>
            </a:ln>
          </p:spPr>
          <p:txBody>
            <a:bodyPr wrap="square" rtlCol="0">
              <a:spAutoFit/>
            </a:bodyPr>
            <a:lstStyle/>
            <a:p>
              <a:r>
                <a:rPr lang="en-US" sz="2400" dirty="0"/>
                <a:t>2</a:t>
              </a:r>
            </a:p>
          </p:txBody>
        </p:sp>
        <p:sp>
          <p:nvSpPr>
            <p:cNvPr id="27" name="TextBox 26">
              <a:extLst>
                <a:ext uri="{FF2B5EF4-FFF2-40B4-BE49-F238E27FC236}">
                  <a16:creationId xmlns:a16="http://schemas.microsoft.com/office/drawing/2014/main" id="{16CF6A40-FD8C-4488-AFFC-D8707B061DD6}"/>
                </a:ext>
              </a:extLst>
            </p:cNvPr>
            <p:cNvSpPr txBox="1"/>
            <p:nvPr/>
          </p:nvSpPr>
          <p:spPr>
            <a:xfrm>
              <a:off x="6399455" y="5228002"/>
              <a:ext cx="344684" cy="461665"/>
            </a:xfrm>
            <a:prstGeom prst="rect">
              <a:avLst/>
            </a:prstGeom>
            <a:noFill/>
          </p:spPr>
          <p:txBody>
            <a:bodyPr wrap="square" rtlCol="0">
              <a:spAutoFit/>
            </a:bodyPr>
            <a:lstStyle/>
            <a:p>
              <a:r>
                <a:rPr lang="en-US" sz="2400" dirty="0"/>
                <a:t>8</a:t>
              </a:r>
            </a:p>
          </p:txBody>
        </p:sp>
        <p:sp>
          <p:nvSpPr>
            <p:cNvPr id="28" name="TextBox 27">
              <a:extLst>
                <a:ext uri="{FF2B5EF4-FFF2-40B4-BE49-F238E27FC236}">
                  <a16:creationId xmlns:a16="http://schemas.microsoft.com/office/drawing/2014/main" id="{3D9D6145-44EB-4684-B990-96DF1C7A106A}"/>
                </a:ext>
              </a:extLst>
            </p:cNvPr>
            <p:cNvSpPr txBox="1"/>
            <p:nvPr/>
          </p:nvSpPr>
          <p:spPr>
            <a:xfrm>
              <a:off x="8062695" y="4113483"/>
              <a:ext cx="344684" cy="500492"/>
            </a:xfrm>
            <a:prstGeom prst="rect">
              <a:avLst/>
            </a:prstGeom>
            <a:noFill/>
          </p:spPr>
          <p:txBody>
            <a:bodyPr wrap="square" rtlCol="0">
              <a:spAutoFit/>
            </a:bodyPr>
            <a:lstStyle/>
            <a:p>
              <a:r>
                <a:rPr lang="en-US" sz="2400" dirty="0"/>
                <a:t>9</a:t>
              </a:r>
            </a:p>
          </p:txBody>
        </p:sp>
        <p:sp>
          <p:nvSpPr>
            <p:cNvPr id="29" name="TextBox 28">
              <a:extLst>
                <a:ext uri="{FF2B5EF4-FFF2-40B4-BE49-F238E27FC236}">
                  <a16:creationId xmlns:a16="http://schemas.microsoft.com/office/drawing/2014/main" id="{429CCA46-419B-4EFC-B4E3-6467212B19EF}"/>
                </a:ext>
              </a:extLst>
            </p:cNvPr>
            <p:cNvSpPr txBox="1"/>
            <p:nvPr/>
          </p:nvSpPr>
          <p:spPr>
            <a:xfrm>
              <a:off x="5847222" y="3680481"/>
              <a:ext cx="439354" cy="500492"/>
            </a:xfrm>
            <a:prstGeom prst="rect">
              <a:avLst/>
            </a:prstGeom>
            <a:noFill/>
          </p:spPr>
          <p:txBody>
            <a:bodyPr wrap="square" rtlCol="0">
              <a:spAutoFit/>
            </a:bodyPr>
            <a:lstStyle/>
            <a:p>
              <a:r>
                <a:rPr lang="en-US" sz="2400" dirty="0"/>
                <a:t>5</a:t>
              </a:r>
            </a:p>
          </p:txBody>
        </p:sp>
        <p:sp>
          <p:nvSpPr>
            <p:cNvPr id="30" name="TextBox 29">
              <a:extLst>
                <a:ext uri="{FF2B5EF4-FFF2-40B4-BE49-F238E27FC236}">
                  <a16:creationId xmlns:a16="http://schemas.microsoft.com/office/drawing/2014/main" id="{DBC5F961-3631-4ED9-A597-D4A4055CF7F3}"/>
                </a:ext>
              </a:extLst>
            </p:cNvPr>
            <p:cNvSpPr txBox="1"/>
            <p:nvPr/>
          </p:nvSpPr>
          <p:spPr>
            <a:xfrm>
              <a:off x="5678562" y="4534594"/>
              <a:ext cx="344684" cy="500492"/>
            </a:xfrm>
            <a:prstGeom prst="rect">
              <a:avLst/>
            </a:prstGeom>
            <a:noFill/>
          </p:spPr>
          <p:txBody>
            <a:bodyPr wrap="square" rtlCol="0">
              <a:spAutoFit/>
            </a:bodyPr>
            <a:lstStyle/>
            <a:p>
              <a:r>
                <a:rPr lang="en-US" sz="2400" dirty="0"/>
                <a:t>7</a:t>
              </a:r>
            </a:p>
          </p:txBody>
        </p:sp>
        <p:sp>
          <p:nvSpPr>
            <p:cNvPr id="31" name="Oval 30">
              <a:extLst>
                <a:ext uri="{FF2B5EF4-FFF2-40B4-BE49-F238E27FC236}">
                  <a16:creationId xmlns:a16="http://schemas.microsoft.com/office/drawing/2014/main" id="{15AD065B-9CEA-4DA5-9BAB-FE4BB8865296}"/>
                </a:ext>
              </a:extLst>
            </p:cNvPr>
            <p:cNvSpPr/>
            <p:nvPr/>
          </p:nvSpPr>
          <p:spPr>
            <a:xfrm>
              <a:off x="4569913" y="2644711"/>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32" name="Straight Connector 31">
              <a:extLst>
                <a:ext uri="{FF2B5EF4-FFF2-40B4-BE49-F238E27FC236}">
                  <a16:creationId xmlns:a16="http://schemas.microsoft.com/office/drawing/2014/main" id="{16E1EE98-4C16-43BF-9879-17603BA5262E}"/>
                </a:ext>
              </a:extLst>
            </p:cNvPr>
            <p:cNvCxnSpPr>
              <a:cxnSpLocks/>
              <a:stCxn id="6" idx="1"/>
              <a:endCxn id="31" idx="5"/>
            </p:cNvCxnSpPr>
            <p:nvPr/>
          </p:nvCxnSpPr>
          <p:spPr>
            <a:xfrm flipH="1" flipV="1">
              <a:off x="4834328" y="2903481"/>
              <a:ext cx="1625097" cy="1560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20590FD-D950-4FBC-899C-9ADED8D07153}"/>
                </a:ext>
              </a:extLst>
            </p:cNvPr>
            <p:cNvSpPr txBox="1"/>
            <p:nvPr/>
          </p:nvSpPr>
          <p:spPr>
            <a:xfrm>
              <a:off x="5134409" y="3291734"/>
              <a:ext cx="579353" cy="500492"/>
            </a:xfrm>
            <a:prstGeom prst="rect">
              <a:avLst/>
            </a:prstGeom>
            <a:noFill/>
          </p:spPr>
          <p:txBody>
            <a:bodyPr wrap="square" rtlCol="0">
              <a:spAutoFit/>
            </a:bodyPr>
            <a:lstStyle/>
            <a:p>
              <a:r>
                <a:rPr lang="en-US" sz="2400" dirty="0"/>
                <a:t>2</a:t>
              </a:r>
            </a:p>
          </p:txBody>
        </p:sp>
        <p:cxnSp>
          <p:nvCxnSpPr>
            <p:cNvPr id="39" name="Connector: Elbow 38">
              <a:extLst>
                <a:ext uri="{FF2B5EF4-FFF2-40B4-BE49-F238E27FC236}">
                  <a16:creationId xmlns:a16="http://schemas.microsoft.com/office/drawing/2014/main" id="{7BFDAB46-550D-4E45-A6B0-8555A44B9787}"/>
                </a:ext>
              </a:extLst>
            </p:cNvPr>
            <p:cNvCxnSpPr/>
            <p:nvPr/>
          </p:nvCxnSpPr>
          <p:spPr>
            <a:xfrm rot="16200000" flipH="1">
              <a:off x="4331445" y="3918442"/>
              <a:ext cx="3297110" cy="263555"/>
            </a:xfrm>
            <a:prstGeom prst="bentConnector3">
              <a:avLst/>
            </a:prstGeom>
            <a:ln w="38100"/>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0E906E0-5004-4387-8B10-3DC3C8B6A388}"/>
                  </a:ext>
                </a:extLst>
              </p:cNvPr>
              <p:cNvSpPr txBox="1"/>
              <p:nvPr/>
            </p:nvSpPr>
            <p:spPr>
              <a:xfrm>
                <a:off x="2601684" y="5170524"/>
                <a:ext cx="263102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𝑆</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𝐴</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𝐶</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𝐷</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𝐺</m:t>
                      </m:r>
                      <m:r>
                        <a:rPr lang="en-US" sz="2800" b="0" i="1" smtClean="0">
                          <a:solidFill>
                            <a:schemeClr val="accent3"/>
                          </a:solidFill>
                          <a:latin typeface="Cambria Math" panose="02040503050406030204" pitchFamily="18" charset="0"/>
                        </a:rPr>
                        <m:t>}</m:t>
                      </m:r>
                    </m:oMath>
                  </m:oMathPara>
                </a14:m>
                <a:endParaRPr lang="en-US" sz="2800" dirty="0"/>
              </a:p>
            </p:txBody>
          </p:sp>
        </mc:Choice>
        <mc:Fallback xmlns="">
          <p:sp>
            <p:nvSpPr>
              <p:cNvPr id="40" name="TextBox 39">
                <a:extLst>
                  <a:ext uri="{FF2B5EF4-FFF2-40B4-BE49-F238E27FC236}">
                    <a16:creationId xmlns:a16="http://schemas.microsoft.com/office/drawing/2014/main" id="{70E906E0-5004-4387-8B10-3DC3C8B6A388}"/>
                  </a:ext>
                </a:extLst>
              </p:cNvPr>
              <p:cNvSpPr txBox="1">
                <a:spLocks noRot="1" noChangeAspect="1" noMove="1" noResize="1" noEditPoints="1" noAdjustHandles="1" noChangeArrowheads="1" noChangeShapeType="1" noTextEdit="1"/>
              </p:cNvSpPr>
              <p:nvPr/>
            </p:nvSpPr>
            <p:spPr>
              <a:xfrm>
                <a:off x="2601684" y="5170524"/>
                <a:ext cx="2631029"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8446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6409F-6AE2-40EA-884F-14FF44D08F00}"/>
              </a:ext>
            </a:extLst>
          </p:cNvPr>
          <p:cNvSpPr>
            <a:spLocks noGrp="1"/>
          </p:cNvSpPr>
          <p:nvPr>
            <p:ph type="title"/>
          </p:nvPr>
        </p:nvSpPr>
        <p:spPr/>
        <p:txBody>
          <a:bodyPr/>
          <a:lstStyle/>
          <a:p>
            <a:r>
              <a:rPr lang="en-US" dirty="0"/>
              <a:t>Safe Edge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3CEA39-35DF-43DD-ABE8-03641D56B7A2}"/>
                  </a:ext>
                </a:extLst>
              </p:cNvPr>
              <p:cNvSpPr>
                <a:spLocks noGrp="1"/>
              </p:cNvSpPr>
              <p:nvPr>
                <p:ph idx="1"/>
              </p:nvPr>
            </p:nvSpPr>
            <p:spPr/>
            <p:txBody>
              <a:bodyPr/>
              <a:lstStyle/>
              <a:p>
                <a:r>
                  <a:rPr lang="en-US" dirty="0"/>
                  <a:t>Call an edge, </a:t>
                </a:r>
                <a14:m>
                  <m:oMath xmlns:m="http://schemas.openxmlformats.org/officeDocument/2006/math">
                    <m:r>
                      <a:rPr lang="en-US" i="1">
                        <a:latin typeface="Cambria Math" panose="02040503050406030204" pitchFamily="18" charset="0"/>
                      </a:rPr>
                      <m:t>𝑒</m:t>
                    </m:r>
                  </m:oMath>
                </a14:m>
                <a:r>
                  <a:rPr lang="en-US" dirty="0"/>
                  <a:t>, a “safe edge” if there is some cut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m:t>
                    </m:r>
                  </m:oMath>
                </a14:m>
                <a:r>
                  <a:rPr lang="en-US" dirty="0"/>
                  <a:t> where </a:t>
                </a:r>
                <a14:m>
                  <m:oMath xmlns:m="http://schemas.openxmlformats.org/officeDocument/2006/math">
                    <m:r>
                      <a:rPr lang="en-US" i="1">
                        <a:latin typeface="Cambria Math" panose="02040503050406030204" pitchFamily="18" charset="0"/>
                      </a:rPr>
                      <m:t>𝑒</m:t>
                    </m:r>
                  </m:oMath>
                </a14:m>
                <a:r>
                  <a:rPr lang="en-US" dirty="0"/>
                  <a:t> is the minimum edge spanning that cut</a:t>
                </a:r>
              </a:p>
            </p:txBody>
          </p:sp>
        </mc:Choice>
        <mc:Fallback xmlns="">
          <p:sp>
            <p:nvSpPr>
              <p:cNvPr id="3" name="Content Placeholder 2">
                <a:extLst>
                  <a:ext uri="{FF2B5EF4-FFF2-40B4-BE49-F238E27FC236}">
                    <a16:creationId xmlns:a16="http://schemas.microsoft.com/office/drawing/2014/main" id="{4D3CEA39-35DF-43DD-ABE8-03641D56B7A2}"/>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0644BA49-7428-42F8-A7DB-907A76792162}"/>
              </a:ext>
            </a:extLst>
          </p:cNvPr>
          <p:cNvGrpSpPr/>
          <p:nvPr/>
        </p:nvGrpSpPr>
        <p:grpSpPr>
          <a:xfrm>
            <a:off x="201974" y="3066082"/>
            <a:ext cx="4477023" cy="3297110"/>
            <a:chOff x="201974" y="3066082"/>
            <a:chExt cx="4477023" cy="3297110"/>
          </a:xfrm>
        </p:grpSpPr>
        <p:sp>
          <p:nvSpPr>
            <p:cNvPr id="5" name="Oval 4">
              <a:extLst>
                <a:ext uri="{FF2B5EF4-FFF2-40B4-BE49-F238E27FC236}">
                  <a16:creationId xmlns:a16="http://schemas.microsoft.com/office/drawing/2014/main" id="{B22FA124-3322-438F-97CE-0BB9219E8D4D}"/>
                </a:ext>
              </a:extLst>
            </p:cNvPr>
            <p:cNvSpPr/>
            <p:nvPr/>
          </p:nvSpPr>
          <p:spPr>
            <a:xfrm>
              <a:off x="201974" y="4660805"/>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5A5BA24F-3C5E-4442-9A54-8E15E70643E1}"/>
                </a:ext>
              </a:extLst>
            </p:cNvPr>
            <p:cNvSpPr/>
            <p:nvPr/>
          </p:nvSpPr>
          <p:spPr>
            <a:xfrm>
              <a:off x="2685676" y="3625763"/>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4EEA8FA6-3036-4133-AF50-0211D41F9604}"/>
                </a:ext>
              </a:extLst>
            </p:cNvPr>
            <p:cNvSpPr/>
            <p:nvPr/>
          </p:nvSpPr>
          <p:spPr>
            <a:xfrm>
              <a:off x="1614562" y="5641468"/>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8" name="Oval 7">
              <a:extLst>
                <a:ext uri="{FF2B5EF4-FFF2-40B4-BE49-F238E27FC236}">
                  <a16:creationId xmlns:a16="http://schemas.microsoft.com/office/drawing/2014/main" id="{B2607F8A-CDF5-44F2-B592-E40349E417D6}"/>
                </a:ext>
              </a:extLst>
            </p:cNvPr>
            <p:cNvSpPr/>
            <p:nvPr/>
          </p:nvSpPr>
          <p:spPr>
            <a:xfrm>
              <a:off x="3825851" y="5419146"/>
              <a:ext cx="421414" cy="41241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9" name="Oval 8">
              <a:extLst>
                <a:ext uri="{FF2B5EF4-FFF2-40B4-BE49-F238E27FC236}">
                  <a16:creationId xmlns:a16="http://schemas.microsoft.com/office/drawing/2014/main" id="{F24B2181-A1BE-4E8C-9541-83DC2889367F}"/>
                </a:ext>
              </a:extLst>
            </p:cNvPr>
            <p:cNvSpPr/>
            <p:nvPr/>
          </p:nvSpPr>
          <p:spPr>
            <a:xfrm>
              <a:off x="4137514" y="3787003"/>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0" name="Oval 9">
              <a:extLst>
                <a:ext uri="{FF2B5EF4-FFF2-40B4-BE49-F238E27FC236}">
                  <a16:creationId xmlns:a16="http://schemas.microsoft.com/office/drawing/2014/main" id="{CD50B29C-EA1A-42CF-8720-BB7EC7D49010}"/>
                </a:ext>
              </a:extLst>
            </p:cNvPr>
            <p:cNvSpPr/>
            <p:nvPr/>
          </p:nvSpPr>
          <p:spPr>
            <a:xfrm>
              <a:off x="1733259" y="4465299"/>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1" name="Straight Connector 10">
              <a:extLst>
                <a:ext uri="{FF2B5EF4-FFF2-40B4-BE49-F238E27FC236}">
                  <a16:creationId xmlns:a16="http://schemas.microsoft.com/office/drawing/2014/main" id="{75A6F5F2-A125-4F7F-8998-657E30066D37}"/>
                </a:ext>
              </a:extLst>
            </p:cNvPr>
            <p:cNvCxnSpPr>
              <a:cxnSpLocks/>
              <a:stCxn id="6" idx="2"/>
            </p:cNvCxnSpPr>
            <p:nvPr/>
          </p:nvCxnSpPr>
          <p:spPr>
            <a:xfrm flipH="1">
              <a:off x="466392" y="3777347"/>
              <a:ext cx="2219284" cy="9789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8F0622-61EA-468C-AC0A-301AAF32E5F4}"/>
                </a:ext>
              </a:extLst>
            </p:cNvPr>
            <p:cNvCxnSpPr>
              <a:stCxn id="5" idx="5"/>
              <a:endCxn id="7" idx="2"/>
            </p:cNvCxnSpPr>
            <p:nvPr/>
          </p:nvCxnSpPr>
          <p:spPr>
            <a:xfrm>
              <a:off x="466390" y="4919574"/>
              <a:ext cx="1148172" cy="873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339FD6-6EA2-49A3-AD29-435E71BCEBF4}"/>
                </a:ext>
              </a:extLst>
            </p:cNvPr>
            <p:cNvCxnSpPr>
              <a:cxnSpLocks/>
              <a:stCxn id="7" idx="0"/>
              <a:endCxn id="10" idx="4"/>
            </p:cNvCxnSpPr>
            <p:nvPr/>
          </p:nvCxnSpPr>
          <p:spPr>
            <a:xfrm flipV="1">
              <a:off x="1769453" y="4768467"/>
              <a:ext cx="118697" cy="8730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A958B15-85CC-4EF0-9C80-B14F2EAEF0DE}"/>
                </a:ext>
              </a:extLst>
            </p:cNvPr>
            <p:cNvCxnSpPr>
              <a:stCxn id="10" idx="2"/>
              <a:endCxn id="5" idx="6"/>
            </p:cNvCxnSpPr>
            <p:nvPr/>
          </p:nvCxnSpPr>
          <p:spPr>
            <a:xfrm flipH="1">
              <a:off x="511756" y="4616883"/>
              <a:ext cx="1221503" cy="19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3D9EEA-28BD-460F-9918-4BF0425D05A9}"/>
                </a:ext>
              </a:extLst>
            </p:cNvPr>
            <p:cNvCxnSpPr>
              <a:stCxn id="10" idx="7"/>
              <a:endCxn id="9" idx="2"/>
            </p:cNvCxnSpPr>
            <p:nvPr/>
          </p:nvCxnSpPr>
          <p:spPr>
            <a:xfrm flipV="1">
              <a:off x="1997675" y="3938588"/>
              <a:ext cx="2139839" cy="571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5681385-50A1-4549-9F8F-C25BACE46F32}"/>
                </a:ext>
              </a:extLst>
            </p:cNvPr>
            <p:cNvCxnSpPr>
              <a:stCxn id="9" idx="4"/>
              <a:endCxn id="8" idx="0"/>
            </p:cNvCxnSpPr>
            <p:nvPr/>
          </p:nvCxnSpPr>
          <p:spPr>
            <a:xfrm flipH="1">
              <a:off x="4036558" y="4090171"/>
              <a:ext cx="255847" cy="132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365DE8-94D4-4A09-BFB0-584D68D419D2}"/>
                </a:ext>
              </a:extLst>
            </p:cNvPr>
            <p:cNvCxnSpPr>
              <a:stCxn id="8" idx="3"/>
              <a:endCxn id="7" idx="6"/>
            </p:cNvCxnSpPr>
            <p:nvPr/>
          </p:nvCxnSpPr>
          <p:spPr>
            <a:xfrm flipH="1">
              <a:off x="1924344" y="5771165"/>
              <a:ext cx="1963222" cy="21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02277CA-49ED-45C2-B594-7CD0A6825107}"/>
                </a:ext>
              </a:extLst>
            </p:cNvPr>
            <p:cNvCxnSpPr>
              <a:cxnSpLocks/>
              <a:stCxn id="9" idx="2"/>
              <a:endCxn id="6" idx="6"/>
            </p:cNvCxnSpPr>
            <p:nvPr/>
          </p:nvCxnSpPr>
          <p:spPr>
            <a:xfrm flipH="1" flipV="1">
              <a:off x="2995458" y="3777347"/>
              <a:ext cx="1142056" cy="161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00CDA76-B46A-4BE8-ADCD-7536D797FECA}"/>
                </a:ext>
              </a:extLst>
            </p:cNvPr>
            <p:cNvCxnSpPr>
              <a:stCxn id="9" idx="3"/>
              <a:endCxn id="7" idx="7"/>
            </p:cNvCxnSpPr>
            <p:nvPr/>
          </p:nvCxnSpPr>
          <p:spPr>
            <a:xfrm flipH="1">
              <a:off x="1878978" y="4045773"/>
              <a:ext cx="2303903" cy="1640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E4784FB-C94F-4052-A7B5-D7E7B89F19AC}"/>
                </a:ext>
              </a:extLst>
            </p:cNvPr>
            <p:cNvCxnSpPr>
              <a:cxnSpLocks/>
              <a:stCxn id="6" idx="4"/>
              <a:endCxn id="8" idx="2"/>
            </p:cNvCxnSpPr>
            <p:nvPr/>
          </p:nvCxnSpPr>
          <p:spPr>
            <a:xfrm>
              <a:off x="2840567" y="3928931"/>
              <a:ext cx="985284" cy="1696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E31F914-E494-4065-8DD2-30BFE61C6E1F}"/>
                </a:ext>
              </a:extLst>
            </p:cNvPr>
            <p:cNvSpPr txBox="1"/>
            <p:nvPr/>
          </p:nvSpPr>
          <p:spPr>
            <a:xfrm>
              <a:off x="1517399" y="3080247"/>
              <a:ext cx="579353" cy="500492"/>
            </a:xfrm>
            <a:prstGeom prst="rect">
              <a:avLst/>
            </a:prstGeom>
            <a:noFill/>
          </p:spPr>
          <p:txBody>
            <a:bodyPr wrap="square" rtlCol="0">
              <a:spAutoFit/>
            </a:bodyPr>
            <a:lstStyle/>
            <a:p>
              <a:r>
                <a:rPr lang="en-US" sz="2400" dirty="0"/>
                <a:t>50</a:t>
              </a:r>
            </a:p>
          </p:txBody>
        </p:sp>
        <p:sp>
          <p:nvSpPr>
            <p:cNvPr id="22" name="TextBox 21">
              <a:extLst>
                <a:ext uri="{FF2B5EF4-FFF2-40B4-BE49-F238E27FC236}">
                  <a16:creationId xmlns:a16="http://schemas.microsoft.com/office/drawing/2014/main" id="{419B4C52-277C-4F5A-B105-F4BF36E911C2}"/>
                </a:ext>
              </a:extLst>
            </p:cNvPr>
            <p:cNvSpPr txBox="1"/>
            <p:nvPr/>
          </p:nvSpPr>
          <p:spPr>
            <a:xfrm>
              <a:off x="3280627" y="3434144"/>
              <a:ext cx="344684" cy="500492"/>
            </a:xfrm>
            <a:prstGeom prst="rect">
              <a:avLst/>
            </a:prstGeom>
            <a:noFill/>
          </p:spPr>
          <p:txBody>
            <a:bodyPr wrap="square" rtlCol="0">
              <a:spAutoFit/>
            </a:bodyPr>
            <a:lstStyle/>
            <a:p>
              <a:r>
                <a:rPr lang="en-US" sz="2400" dirty="0"/>
                <a:t>6</a:t>
              </a:r>
            </a:p>
          </p:txBody>
        </p:sp>
        <p:sp>
          <p:nvSpPr>
            <p:cNvPr id="23" name="TextBox 22">
              <a:extLst>
                <a:ext uri="{FF2B5EF4-FFF2-40B4-BE49-F238E27FC236}">
                  <a16:creationId xmlns:a16="http://schemas.microsoft.com/office/drawing/2014/main" id="{81B07959-5347-46F7-9891-E6D740681B97}"/>
                </a:ext>
              </a:extLst>
            </p:cNvPr>
            <p:cNvSpPr txBox="1"/>
            <p:nvPr/>
          </p:nvSpPr>
          <p:spPr>
            <a:xfrm>
              <a:off x="2654521" y="3866994"/>
              <a:ext cx="344684" cy="500492"/>
            </a:xfrm>
            <a:prstGeom prst="rect">
              <a:avLst/>
            </a:prstGeom>
            <a:noFill/>
          </p:spPr>
          <p:txBody>
            <a:bodyPr wrap="square" rtlCol="0">
              <a:spAutoFit/>
            </a:bodyPr>
            <a:lstStyle/>
            <a:p>
              <a:r>
                <a:rPr lang="en-US" sz="2400" dirty="0"/>
                <a:t>3</a:t>
              </a:r>
            </a:p>
          </p:txBody>
        </p:sp>
        <p:sp>
          <p:nvSpPr>
            <p:cNvPr id="24" name="TextBox 23">
              <a:extLst>
                <a:ext uri="{FF2B5EF4-FFF2-40B4-BE49-F238E27FC236}">
                  <a16:creationId xmlns:a16="http://schemas.microsoft.com/office/drawing/2014/main" id="{F0101CDF-6AE8-4216-A914-E33C7F2AD848}"/>
                </a:ext>
              </a:extLst>
            </p:cNvPr>
            <p:cNvSpPr txBox="1"/>
            <p:nvPr/>
          </p:nvSpPr>
          <p:spPr>
            <a:xfrm>
              <a:off x="1061343" y="4387176"/>
              <a:ext cx="344684" cy="500492"/>
            </a:xfrm>
            <a:prstGeom prst="rect">
              <a:avLst/>
            </a:prstGeom>
            <a:noFill/>
          </p:spPr>
          <p:txBody>
            <a:bodyPr wrap="square" rtlCol="0">
              <a:spAutoFit/>
            </a:bodyPr>
            <a:lstStyle/>
            <a:p>
              <a:r>
                <a:rPr lang="en-US" sz="2400" dirty="0"/>
                <a:t>4</a:t>
              </a:r>
            </a:p>
          </p:txBody>
        </p:sp>
        <p:sp>
          <p:nvSpPr>
            <p:cNvPr id="25" name="TextBox 24">
              <a:extLst>
                <a:ext uri="{FF2B5EF4-FFF2-40B4-BE49-F238E27FC236}">
                  <a16:creationId xmlns:a16="http://schemas.microsoft.com/office/drawing/2014/main" id="{FC8B8476-C34D-4AE5-BD4D-9D03E1A73C30}"/>
                </a:ext>
              </a:extLst>
            </p:cNvPr>
            <p:cNvSpPr txBox="1"/>
            <p:nvPr/>
          </p:nvSpPr>
          <p:spPr>
            <a:xfrm>
              <a:off x="793451" y="5356314"/>
              <a:ext cx="344684" cy="500492"/>
            </a:xfrm>
            <a:prstGeom prst="rect">
              <a:avLst/>
            </a:prstGeom>
            <a:noFill/>
          </p:spPr>
          <p:txBody>
            <a:bodyPr wrap="square" rtlCol="0">
              <a:spAutoFit/>
            </a:bodyPr>
            <a:lstStyle/>
            <a:p>
              <a:r>
                <a:rPr lang="en-US" sz="2400" dirty="0"/>
                <a:t>7</a:t>
              </a:r>
            </a:p>
          </p:txBody>
        </p:sp>
        <p:sp>
          <p:nvSpPr>
            <p:cNvPr id="26" name="TextBox 25">
              <a:extLst>
                <a:ext uri="{FF2B5EF4-FFF2-40B4-BE49-F238E27FC236}">
                  <a16:creationId xmlns:a16="http://schemas.microsoft.com/office/drawing/2014/main" id="{6E742477-A2A9-44B3-B351-2CBFD3EFD595}"/>
                </a:ext>
              </a:extLst>
            </p:cNvPr>
            <p:cNvSpPr txBox="1"/>
            <p:nvPr/>
          </p:nvSpPr>
          <p:spPr>
            <a:xfrm>
              <a:off x="1537763" y="4924350"/>
              <a:ext cx="344684" cy="500492"/>
            </a:xfrm>
            <a:prstGeom prst="rect">
              <a:avLst/>
            </a:prstGeom>
            <a:noFill/>
            <a:ln>
              <a:noFill/>
            </a:ln>
          </p:spPr>
          <p:txBody>
            <a:bodyPr wrap="square" rtlCol="0">
              <a:spAutoFit/>
            </a:bodyPr>
            <a:lstStyle/>
            <a:p>
              <a:r>
                <a:rPr lang="en-US" sz="2400" dirty="0"/>
                <a:t>2</a:t>
              </a:r>
            </a:p>
          </p:txBody>
        </p:sp>
        <p:sp>
          <p:nvSpPr>
            <p:cNvPr id="27" name="TextBox 26">
              <a:extLst>
                <a:ext uri="{FF2B5EF4-FFF2-40B4-BE49-F238E27FC236}">
                  <a16:creationId xmlns:a16="http://schemas.microsoft.com/office/drawing/2014/main" id="{08EA763E-C276-4F5B-B838-F090801EBB3A}"/>
                </a:ext>
              </a:extLst>
            </p:cNvPr>
            <p:cNvSpPr txBox="1"/>
            <p:nvPr/>
          </p:nvSpPr>
          <p:spPr>
            <a:xfrm>
              <a:off x="2671073" y="5838588"/>
              <a:ext cx="344684" cy="461665"/>
            </a:xfrm>
            <a:prstGeom prst="rect">
              <a:avLst/>
            </a:prstGeom>
            <a:noFill/>
          </p:spPr>
          <p:txBody>
            <a:bodyPr wrap="square" rtlCol="0">
              <a:spAutoFit/>
            </a:bodyPr>
            <a:lstStyle/>
            <a:p>
              <a:r>
                <a:rPr lang="en-US" sz="2400" dirty="0"/>
                <a:t>8</a:t>
              </a:r>
            </a:p>
          </p:txBody>
        </p:sp>
        <p:sp>
          <p:nvSpPr>
            <p:cNvPr id="28" name="TextBox 27">
              <a:extLst>
                <a:ext uri="{FF2B5EF4-FFF2-40B4-BE49-F238E27FC236}">
                  <a16:creationId xmlns:a16="http://schemas.microsoft.com/office/drawing/2014/main" id="{B9863075-1347-4016-BF07-EF35624EE10A}"/>
                </a:ext>
              </a:extLst>
            </p:cNvPr>
            <p:cNvSpPr txBox="1"/>
            <p:nvPr/>
          </p:nvSpPr>
          <p:spPr>
            <a:xfrm>
              <a:off x="4334313" y="4724069"/>
              <a:ext cx="344684" cy="500492"/>
            </a:xfrm>
            <a:prstGeom prst="rect">
              <a:avLst/>
            </a:prstGeom>
            <a:noFill/>
          </p:spPr>
          <p:txBody>
            <a:bodyPr wrap="square" rtlCol="0">
              <a:spAutoFit/>
            </a:bodyPr>
            <a:lstStyle/>
            <a:p>
              <a:r>
                <a:rPr lang="en-US" sz="2400" dirty="0"/>
                <a:t>9</a:t>
              </a:r>
            </a:p>
          </p:txBody>
        </p:sp>
        <p:sp>
          <p:nvSpPr>
            <p:cNvPr id="29" name="TextBox 28">
              <a:extLst>
                <a:ext uri="{FF2B5EF4-FFF2-40B4-BE49-F238E27FC236}">
                  <a16:creationId xmlns:a16="http://schemas.microsoft.com/office/drawing/2014/main" id="{BD02A820-ED9A-4678-8B23-06448355480E}"/>
                </a:ext>
              </a:extLst>
            </p:cNvPr>
            <p:cNvSpPr txBox="1"/>
            <p:nvPr/>
          </p:nvSpPr>
          <p:spPr>
            <a:xfrm>
              <a:off x="2118840" y="4291067"/>
              <a:ext cx="439354" cy="500492"/>
            </a:xfrm>
            <a:prstGeom prst="rect">
              <a:avLst/>
            </a:prstGeom>
            <a:noFill/>
          </p:spPr>
          <p:txBody>
            <a:bodyPr wrap="square" rtlCol="0">
              <a:spAutoFit/>
            </a:bodyPr>
            <a:lstStyle/>
            <a:p>
              <a:r>
                <a:rPr lang="en-US" sz="2400" dirty="0"/>
                <a:t>5</a:t>
              </a:r>
            </a:p>
          </p:txBody>
        </p:sp>
        <p:sp>
          <p:nvSpPr>
            <p:cNvPr id="30" name="TextBox 29">
              <a:extLst>
                <a:ext uri="{FF2B5EF4-FFF2-40B4-BE49-F238E27FC236}">
                  <a16:creationId xmlns:a16="http://schemas.microsoft.com/office/drawing/2014/main" id="{FD74FFBD-F6BF-4F38-BB9C-83DC4013C77D}"/>
                </a:ext>
              </a:extLst>
            </p:cNvPr>
            <p:cNvSpPr txBox="1"/>
            <p:nvPr/>
          </p:nvSpPr>
          <p:spPr>
            <a:xfrm>
              <a:off x="1950180" y="5145180"/>
              <a:ext cx="344684" cy="500492"/>
            </a:xfrm>
            <a:prstGeom prst="rect">
              <a:avLst/>
            </a:prstGeom>
            <a:noFill/>
          </p:spPr>
          <p:txBody>
            <a:bodyPr wrap="square" rtlCol="0">
              <a:spAutoFit/>
            </a:bodyPr>
            <a:lstStyle/>
            <a:p>
              <a:r>
                <a:rPr lang="en-US" sz="2400" dirty="0"/>
                <a:t>7</a:t>
              </a:r>
            </a:p>
          </p:txBody>
        </p:sp>
        <p:sp>
          <p:nvSpPr>
            <p:cNvPr id="31" name="Oval 30">
              <a:extLst>
                <a:ext uri="{FF2B5EF4-FFF2-40B4-BE49-F238E27FC236}">
                  <a16:creationId xmlns:a16="http://schemas.microsoft.com/office/drawing/2014/main" id="{2FED7AC7-2ED6-412D-A28B-14267EF2B990}"/>
                </a:ext>
              </a:extLst>
            </p:cNvPr>
            <p:cNvSpPr/>
            <p:nvPr/>
          </p:nvSpPr>
          <p:spPr>
            <a:xfrm>
              <a:off x="841531" y="3255297"/>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32" name="Straight Connector 31">
              <a:extLst>
                <a:ext uri="{FF2B5EF4-FFF2-40B4-BE49-F238E27FC236}">
                  <a16:creationId xmlns:a16="http://schemas.microsoft.com/office/drawing/2014/main" id="{06F364BB-D992-4482-B19D-8D91769AEF91}"/>
                </a:ext>
              </a:extLst>
            </p:cNvPr>
            <p:cNvCxnSpPr>
              <a:cxnSpLocks/>
              <a:stCxn id="6" idx="1"/>
              <a:endCxn id="31" idx="5"/>
            </p:cNvCxnSpPr>
            <p:nvPr/>
          </p:nvCxnSpPr>
          <p:spPr>
            <a:xfrm flipH="1" flipV="1">
              <a:off x="1105946" y="3514067"/>
              <a:ext cx="1625097" cy="1560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323E313-49D6-4943-9F56-5C3AF002BFE3}"/>
                </a:ext>
              </a:extLst>
            </p:cNvPr>
            <p:cNvSpPr txBox="1"/>
            <p:nvPr/>
          </p:nvSpPr>
          <p:spPr>
            <a:xfrm>
              <a:off x="1406027" y="3902320"/>
              <a:ext cx="579353" cy="500492"/>
            </a:xfrm>
            <a:prstGeom prst="rect">
              <a:avLst/>
            </a:prstGeom>
            <a:noFill/>
          </p:spPr>
          <p:txBody>
            <a:bodyPr wrap="square" rtlCol="0">
              <a:spAutoFit/>
            </a:bodyPr>
            <a:lstStyle/>
            <a:p>
              <a:r>
                <a:rPr lang="en-US" sz="2400" dirty="0"/>
                <a:t>2</a:t>
              </a:r>
            </a:p>
          </p:txBody>
        </p:sp>
        <p:cxnSp>
          <p:nvCxnSpPr>
            <p:cNvPr id="34" name="Connector: Elbow 33">
              <a:extLst>
                <a:ext uri="{FF2B5EF4-FFF2-40B4-BE49-F238E27FC236}">
                  <a16:creationId xmlns:a16="http://schemas.microsoft.com/office/drawing/2014/main" id="{2DC99457-B2FA-46FC-A865-4465333B2780}"/>
                </a:ext>
              </a:extLst>
            </p:cNvPr>
            <p:cNvCxnSpPr/>
            <p:nvPr/>
          </p:nvCxnSpPr>
          <p:spPr>
            <a:xfrm rot="16200000" flipH="1">
              <a:off x="583055" y="4582859"/>
              <a:ext cx="3297110" cy="263555"/>
            </a:xfrm>
            <a:prstGeom prst="bentConnector3">
              <a:avLst/>
            </a:prstGeom>
            <a:ln w="38100"/>
          </p:spPr>
          <p:style>
            <a:lnRef idx="1">
              <a:schemeClr val="accent1"/>
            </a:lnRef>
            <a:fillRef idx="0">
              <a:schemeClr val="accent1"/>
            </a:fillRef>
            <a:effectRef idx="0">
              <a:schemeClr val="accent1"/>
            </a:effectRef>
            <a:fontRef idx="minor">
              <a:schemeClr val="tx1"/>
            </a:fontRef>
          </p:style>
        </p:cxnSp>
      </p:grpSp>
      <p:sp>
        <p:nvSpPr>
          <p:cNvPr id="36" name="Oval 35">
            <a:extLst>
              <a:ext uri="{FF2B5EF4-FFF2-40B4-BE49-F238E27FC236}">
                <a16:creationId xmlns:a16="http://schemas.microsoft.com/office/drawing/2014/main" id="{0D450236-9602-444E-9ABD-8DFDF2E21414}"/>
              </a:ext>
            </a:extLst>
          </p:cNvPr>
          <p:cNvSpPr/>
          <p:nvPr/>
        </p:nvSpPr>
        <p:spPr>
          <a:xfrm>
            <a:off x="7500898" y="4426762"/>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7" name="Oval 36">
            <a:extLst>
              <a:ext uri="{FF2B5EF4-FFF2-40B4-BE49-F238E27FC236}">
                <a16:creationId xmlns:a16="http://schemas.microsoft.com/office/drawing/2014/main" id="{A2D62FD0-93D3-4AC9-AD01-4FC818EDAF54}"/>
              </a:ext>
            </a:extLst>
          </p:cNvPr>
          <p:cNvSpPr/>
          <p:nvPr/>
        </p:nvSpPr>
        <p:spPr>
          <a:xfrm>
            <a:off x="9984600" y="3391720"/>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8" name="Oval 37">
            <a:extLst>
              <a:ext uri="{FF2B5EF4-FFF2-40B4-BE49-F238E27FC236}">
                <a16:creationId xmlns:a16="http://schemas.microsoft.com/office/drawing/2014/main" id="{75D0BD8B-B315-40D7-9D98-F2BC5DB7644A}"/>
              </a:ext>
            </a:extLst>
          </p:cNvPr>
          <p:cNvSpPr/>
          <p:nvPr/>
        </p:nvSpPr>
        <p:spPr>
          <a:xfrm>
            <a:off x="8913486" y="5407425"/>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9" name="Oval 38">
            <a:extLst>
              <a:ext uri="{FF2B5EF4-FFF2-40B4-BE49-F238E27FC236}">
                <a16:creationId xmlns:a16="http://schemas.microsoft.com/office/drawing/2014/main" id="{4421BB83-9F61-4D1B-A930-03AA8746AB49}"/>
              </a:ext>
            </a:extLst>
          </p:cNvPr>
          <p:cNvSpPr/>
          <p:nvPr/>
        </p:nvSpPr>
        <p:spPr>
          <a:xfrm>
            <a:off x="11124775" y="5185103"/>
            <a:ext cx="421414" cy="41241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40" name="Oval 39">
            <a:extLst>
              <a:ext uri="{FF2B5EF4-FFF2-40B4-BE49-F238E27FC236}">
                <a16:creationId xmlns:a16="http://schemas.microsoft.com/office/drawing/2014/main" id="{1C24E25C-587C-4346-A509-0875AB8D5057}"/>
              </a:ext>
            </a:extLst>
          </p:cNvPr>
          <p:cNvSpPr/>
          <p:nvPr/>
        </p:nvSpPr>
        <p:spPr>
          <a:xfrm>
            <a:off x="11436438" y="3552960"/>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41" name="Oval 40">
            <a:extLst>
              <a:ext uri="{FF2B5EF4-FFF2-40B4-BE49-F238E27FC236}">
                <a16:creationId xmlns:a16="http://schemas.microsoft.com/office/drawing/2014/main" id="{2DE5485E-B5C6-427B-8CE5-10E95371CDB3}"/>
              </a:ext>
            </a:extLst>
          </p:cNvPr>
          <p:cNvSpPr/>
          <p:nvPr/>
        </p:nvSpPr>
        <p:spPr>
          <a:xfrm>
            <a:off x="9032183" y="4231256"/>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42" name="Straight Connector 41">
            <a:extLst>
              <a:ext uri="{FF2B5EF4-FFF2-40B4-BE49-F238E27FC236}">
                <a16:creationId xmlns:a16="http://schemas.microsoft.com/office/drawing/2014/main" id="{8C9B3B2D-F7A8-4D3B-9117-4B68D658BE6D}"/>
              </a:ext>
            </a:extLst>
          </p:cNvPr>
          <p:cNvCxnSpPr>
            <a:cxnSpLocks/>
            <a:stCxn id="37" idx="2"/>
          </p:cNvCxnSpPr>
          <p:nvPr/>
        </p:nvCxnSpPr>
        <p:spPr>
          <a:xfrm flipH="1">
            <a:off x="7765316" y="3543304"/>
            <a:ext cx="2219284" cy="9789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96AAAD-DFDE-4277-BC4E-5FDAB9042312}"/>
              </a:ext>
            </a:extLst>
          </p:cNvPr>
          <p:cNvCxnSpPr>
            <a:stCxn id="36" idx="5"/>
            <a:endCxn id="38" idx="2"/>
          </p:cNvCxnSpPr>
          <p:nvPr/>
        </p:nvCxnSpPr>
        <p:spPr>
          <a:xfrm>
            <a:off x="7765314" y="4685531"/>
            <a:ext cx="1148172" cy="8734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18D0CCB-A479-4AFC-B330-2B2FDB575571}"/>
              </a:ext>
            </a:extLst>
          </p:cNvPr>
          <p:cNvCxnSpPr>
            <a:cxnSpLocks/>
            <a:stCxn id="38" idx="0"/>
            <a:endCxn id="41" idx="4"/>
          </p:cNvCxnSpPr>
          <p:nvPr/>
        </p:nvCxnSpPr>
        <p:spPr>
          <a:xfrm flipV="1">
            <a:off x="9068377" y="4534424"/>
            <a:ext cx="118697" cy="8730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6B28D92-199E-45FD-B0CB-463BF1DA1626}"/>
              </a:ext>
            </a:extLst>
          </p:cNvPr>
          <p:cNvCxnSpPr>
            <a:stCxn id="41" idx="2"/>
            <a:endCxn id="36" idx="6"/>
          </p:cNvCxnSpPr>
          <p:nvPr/>
        </p:nvCxnSpPr>
        <p:spPr>
          <a:xfrm flipH="1">
            <a:off x="7810680" y="4382840"/>
            <a:ext cx="1221503" cy="19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DB1D16F-0D1B-482B-88E0-0A0048C41798}"/>
              </a:ext>
            </a:extLst>
          </p:cNvPr>
          <p:cNvCxnSpPr>
            <a:stCxn id="41" idx="7"/>
            <a:endCxn id="40" idx="2"/>
          </p:cNvCxnSpPr>
          <p:nvPr/>
        </p:nvCxnSpPr>
        <p:spPr>
          <a:xfrm flipV="1">
            <a:off x="9296599" y="3704545"/>
            <a:ext cx="2139839" cy="5711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78F20DF-3210-4883-AFA3-00E193985DE0}"/>
              </a:ext>
            </a:extLst>
          </p:cNvPr>
          <p:cNvCxnSpPr>
            <a:stCxn id="40" idx="4"/>
            <a:endCxn id="39" idx="0"/>
          </p:cNvCxnSpPr>
          <p:nvPr/>
        </p:nvCxnSpPr>
        <p:spPr>
          <a:xfrm flipH="1">
            <a:off x="11335482" y="3856128"/>
            <a:ext cx="255847" cy="132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AF96471-2CDA-40C1-ADB6-E0482A03C919}"/>
              </a:ext>
            </a:extLst>
          </p:cNvPr>
          <p:cNvCxnSpPr>
            <a:stCxn id="39" idx="3"/>
            <a:endCxn id="38" idx="6"/>
          </p:cNvCxnSpPr>
          <p:nvPr/>
        </p:nvCxnSpPr>
        <p:spPr>
          <a:xfrm flipH="1">
            <a:off x="9223268" y="5537122"/>
            <a:ext cx="1963222" cy="21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CCFA026-442A-489E-86D9-5232A8529809}"/>
              </a:ext>
            </a:extLst>
          </p:cNvPr>
          <p:cNvCxnSpPr>
            <a:cxnSpLocks/>
            <a:stCxn id="40" idx="2"/>
            <a:endCxn id="37" idx="6"/>
          </p:cNvCxnSpPr>
          <p:nvPr/>
        </p:nvCxnSpPr>
        <p:spPr>
          <a:xfrm flipH="1" flipV="1">
            <a:off x="10294382" y="3543304"/>
            <a:ext cx="1142056" cy="161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87E9E4D-A7DA-4CED-BED8-94DAAD5EAB1E}"/>
              </a:ext>
            </a:extLst>
          </p:cNvPr>
          <p:cNvCxnSpPr>
            <a:cxnSpLocks/>
          </p:cNvCxnSpPr>
          <p:nvPr/>
        </p:nvCxnSpPr>
        <p:spPr>
          <a:xfrm flipH="1">
            <a:off x="9177902" y="3812698"/>
            <a:ext cx="2303903" cy="1640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723A441-7546-43A0-B9C9-2C027BA5C9B7}"/>
              </a:ext>
            </a:extLst>
          </p:cNvPr>
          <p:cNvCxnSpPr>
            <a:cxnSpLocks/>
            <a:stCxn id="37" idx="4"/>
            <a:endCxn id="39" idx="2"/>
          </p:cNvCxnSpPr>
          <p:nvPr/>
        </p:nvCxnSpPr>
        <p:spPr>
          <a:xfrm>
            <a:off x="10139491" y="3694888"/>
            <a:ext cx="985284" cy="1696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3E96CA1-7093-4B54-BA5F-114B5F94A06E}"/>
              </a:ext>
            </a:extLst>
          </p:cNvPr>
          <p:cNvSpPr txBox="1"/>
          <p:nvPr/>
        </p:nvSpPr>
        <p:spPr>
          <a:xfrm>
            <a:off x="8816323" y="2846204"/>
            <a:ext cx="579353" cy="500492"/>
          </a:xfrm>
          <a:prstGeom prst="rect">
            <a:avLst/>
          </a:prstGeom>
          <a:noFill/>
        </p:spPr>
        <p:txBody>
          <a:bodyPr wrap="square" rtlCol="0">
            <a:spAutoFit/>
          </a:bodyPr>
          <a:lstStyle/>
          <a:p>
            <a:r>
              <a:rPr lang="en-US" sz="2400" dirty="0"/>
              <a:t>50</a:t>
            </a:r>
          </a:p>
        </p:txBody>
      </p:sp>
      <p:sp>
        <p:nvSpPr>
          <p:cNvPr id="53" name="TextBox 52">
            <a:extLst>
              <a:ext uri="{FF2B5EF4-FFF2-40B4-BE49-F238E27FC236}">
                <a16:creationId xmlns:a16="http://schemas.microsoft.com/office/drawing/2014/main" id="{9CAA89F4-2713-462E-AA6E-D42F91A73275}"/>
              </a:ext>
            </a:extLst>
          </p:cNvPr>
          <p:cNvSpPr txBox="1"/>
          <p:nvPr/>
        </p:nvSpPr>
        <p:spPr>
          <a:xfrm>
            <a:off x="10579551" y="3200101"/>
            <a:ext cx="344684" cy="500492"/>
          </a:xfrm>
          <a:prstGeom prst="rect">
            <a:avLst/>
          </a:prstGeom>
          <a:noFill/>
        </p:spPr>
        <p:txBody>
          <a:bodyPr wrap="square" rtlCol="0">
            <a:spAutoFit/>
          </a:bodyPr>
          <a:lstStyle/>
          <a:p>
            <a:r>
              <a:rPr lang="en-US" sz="2400" dirty="0"/>
              <a:t>6</a:t>
            </a:r>
          </a:p>
        </p:txBody>
      </p:sp>
      <p:sp>
        <p:nvSpPr>
          <p:cNvPr id="54" name="TextBox 53">
            <a:extLst>
              <a:ext uri="{FF2B5EF4-FFF2-40B4-BE49-F238E27FC236}">
                <a16:creationId xmlns:a16="http://schemas.microsoft.com/office/drawing/2014/main" id="{C30D3480-B021-44EF-ABB9-6551FD45B8D3}"/>
              </a:ext>
            </a:extLst>
          </p:cNvPr>
          <p:cNvSpPr txBox="1"/>
          <p:nvPr/>
        </p:nvSpPr>
        <p:spPr>
          <a:xfrm>
            <a:off x="9953445" y="3632951"/>
            <a:ext cx="344684" cy="500492"/>
          </a:xfrm>
          <a:prstGeom prst="rect">
            <a:avLst/>
          </a:prstGeom>
          <a:noFill/>
        </p:spPr>
        <p:txBody>
          <a:bodyPr wrap="square" rtlCol="0">
            <a:spAutoFit/>
          </a:bodyPr>
          <a:lstStyle/>
          <a:p>
            <a:r>
              <a:rPr lang="en-US" sz="2400" dirty="0"/>
              <a:t>3</a:t>
            </a:r>
          </a:p>
        </p:txBody>
      </p:sp>
      <p:sp>
        <p:nvSpPr>
          <p:cNvPr id="55" name="TextBox 54">
            <a:extLst>
              <a:ext uri="{FF2B5EF4-FFF2-40B4-BE49-F238E27FC236}">
                <a16:creationId xmlns:a16="http://schemas.microsoft.com/office/drawing/2014/main" id="{1F122CF5-3873-401A-9431-8BCE9DE0088B}"/>
              </a:ext>
            </a:extLst>
          </p:cNvPr>
          <p:cNvSpPr txBox="1"/>
          <p:nvPr/>
        </p:nvSpPr>
        <p:spPr>
          <a:xfrm>
            <a:off x="8360267" y="4153133"/>
            <a:ext cx="344684" cy="500492"/>
          </a:xfrm>
          <a:prstGeom prst="rect">
            <a:avLst/>
          </a:prstGeom>
          <a:noFill/>
        </p:spPr>
        <p:txBody>
          <a:bodyPr wrap="square" rtlCol="0">
            <a:spAutoFit/>
          </a:bodyPr>
          <a:lstStyle/>
          <a:p>
            <a:r>
              <a:rPr lang="en-US" sz="2400" dirty="0"/>
              <a:t>4</a:t>
            </a:r>
          </a:p>
        </p:txBody>
      </p:sp>
      <p:sp>
        <p:nvSpPr>
          <p:cNvPr id="56" name="TextBox 55">
            <a:extLst>
              <a:ext uri="{FF2B5EF4-FFF2-40B4-BE49-F238E27FC236}">
                <a16:creationId xmlns:a16="http://schemas.microsoft.com/office/drawing/2014/main" id="{09048DDF-99E2-434F-AEB4-B0FAE51E3362}"/>
              </a:ext>
            </a:extLst>
          </p:cNvPr>
          <p:cNvSpPr txBox="1"/>
          <p:nvPr/>
        </p:nvSpPr>
        <p:spPr>
          <a:xfrm>
            <a:off x="8092375" y="5122271"/>
            <a:ext cx="344684" cy="500492"/>
          </a:xfrm>
          <a:prstGeom prst="rect">
            <a:avLst/>
          </a:prstGeom>
          <a:noFill/>
        </p:spPr>
        <p:txBody>
          <a:bodyPr wrap="square" rtlCol="0">
            <a:spAutoFit/>
          </a:bodyPr>
          <a:lstStyle/>
          <a:p>
            <a:r>
              <a:rPr lang="en-US" sz="2400" dirty="0"/>
              <a:t>7</a:t>
            </a:r>
          </a:p>
        </p:txBody>
      </p:sp>
      <p:sp>
        <p:nvSpPr>
          <p:cNvPr id="57" name="TextBox 56">
            <a:extLst>
              <a:ext uri="{FF2B5EF4-FFF2-40B4-BE49-F238E27FC236}">
                <a16:creationId xmlns:a16="http://schemas.microsoft.com/office/drawing/2014/main" id="{05B68FCB-0B42-47AA-9CB7-0966D66E26D0}"/>
              </a:ext>
            </a:extLst>
          </p:cNvPr>
          <p:cNvSpPr txBox="1"/>
          <p:nvPr/>
        </p:nvSpPr>
        <p:spPr>
          <a:xfrm>
            <a:off x="8836687" y="4690307"/>
            <a:ext cx="344684" cy="500492"/>
          </a:xfrm>
          <a:prstGeom prst="rect">
            <a:avLst/>
          </a:prstGeom>
          <a:noFill/>
          <a:ln>
            <a:noFill/>
          </a:ln>
        </p:spPr>
        <p:txBody>
          <a:bodyPr wrap="square" rtlCol="0">
            <a:spAutoFit/>
          </a:bodyPr>
          <a:lstStyle/>
          <a:p>
            <a:r>
              <a:rPr lang="en-US" sz="2400" dirty="0"/>
              <a:t>2</a:t>
            </a:r>
          </a:p>
        </p:txBody>
      </p:sp>
      <p:sp>
        <p:nvSpPr>
          <p:cNvPr id="58" name="TextBox 57">
            <a:extLst>
              <a:ext uri="{FF2B5EF4-FFF2-40B4-BE49-F238E27FC236}">
                <a16:creationId xmlns:a16="http://schemas.microsoft.com/office/drawing/2014/main" id="{78BF5209-57B5-48C0-89FD-3C9F1AE2B8DE}"/>
              </a:ext>
            </a:extLst>
          </p:cNvPr>
          <p:cNvSpPr txBox="1"/>
          <p:nvPr/>
        </p:nvSpPr>
        <p:spPr>
          <a:xfrm>
            <a:off x="9969997" y="5604545"/>
            <a:ext cx="344684" cy="461665"/>
          </a:xfrm>
          <a:prstGeom prst="rect">
            <a:avLst/>
          </a:prstGeom>
          <a:noFill/>
        </p:spPr>
        <p:txBody>
          <a:bodyPr wrap="square" rtlCol="0">
            <a:spAutoFit/>
          </a:bodyPr>
          <a:lstStyle/>
          <a:p>
            <a:r>
              <a:rPr lang="en-US" sz="2400" dirty="0"/>
              <a:t>8</a:t>
            </a:r>
          </a:p>
        </p:txBody>
      </p:sp>
      <p:sp>
        <p:nvSpPr>
          <p:cNvPr id="59" name="TextBox 58">
            <a:extLst>
              <a:ext uri="{FF2B5EF4-FFF2-40B4-BE49-F238E27FC236}">
                <a16:creationId xmlns:a16="http://schemas.microsoft.com/office/drawing/2014/main" id="{48321687-C427-4134-BC55-BCE8EC9E857C}"/>
              </a:ext>
            </a:extLst>
          </p:cNvPr>
          <p:cNvSpPr txBox="1"/>
          <p:nvPr/>
        </p:nvSpPr>
        <p:spPr>
          <a:xfrm>
            <a:off x="11633237" y="4490026"/>
            <a:ext cx="344684" cy="500492"/>
          </a:xfrm>
          <a:prstGeom prst="rect">
            <a:avLst/>
          </a:prstGeom>
          <a:noFill/>
        </p:spPr>
        <p:txBody>
          <a:bodyPr wrap="square" rtlCol="0">
            <a:spAutoFit/>
          </a:bodyPr>
          <a:lstStyle/>
          <a:p>
            <a:r>
              <a:rPr lang="en-US" sz="2400" dirty="0"/>
              <a:t>9</a:t>
            </a:r>
          </a:p>
        </p:txBody>
      </p:sp>
      <p:sp>
        <p:nvSpPr>
          <p:cNvPr id="60" name="TextBox 59">
            <a:extLst>
              <a:ext uri="{FF2B5EF4-FFF2-40B4-BE49-F238E27FC236}">
                <a16:creationId xmlns:a16="http://schemas.microsoft.com/office/drawing/2014/main" id="{DE880226-8BF1-45EA-B0FD-AC7BF5AFC536}"/>
              </a:ext>
            </a:extLst>
          </p:cNvPr>
          <p:cNvSpPr txBox="1"/>
          <p:nvPr/>
        </p:nvSpPr>
        <p:spPr>
          <a:xfrm>
            <a:off x="9417764" y="4057024"/>
            <a:ext cx="439354" cy="500492"/>
          </a:xfrm>
          <a:prstGeom prst="rect">
            <a:avLst/>
          </a:prstGeom>
          <a:noFill/>
        </p:spPr>
        <p:txBody>
          <a:bodyPr wrap="square" rtlCol="0">
            <a:spAutoFit/>
          </a:bodyPr>
          <a:lstStyle/>
          <a:p>
            <a:r>
              <a:rPr lang="en-US" sz="2400" dirty="0"/>
              <a:t>5</a:t>
            </a:r>
          </a:p>
        </p:txBody>
      </p:sp>
      <p:sp>
        <p:nvSpPr>
          <p:cNvPr id="61" name="TextBox 60">
            <a:extLst>
              <a:ext uri="{FF2B5EF4-FFF2-40B4-BE49-F238E27FC236}">
                <a16:creationId xmlns:a16="http://schemas.microsoft.com/office/drawing/2014/main" id="{57607F4F-FF10-450F-BB39-90562F7D5DE0}"/>
              </a:ext>
            </a:extLst>
          </p:cNvPr>
          <p:cNvSpPr txBox="1"/>
          <p:nvPr/>
        </p:nvSpPr>
        <p:spPr>
          <a:xfrm>
            <a:off x="9309605" y="4835188"/>
            <a:ext cx="344684" cy="500492"/>
          </a:xfrm>
          <a:prstGeom prst="rect">
            <a:avLst/>
          </a:prstGeom>
          <a:noFill/>
        </p:spPr>
        <p:txBody>
          <a:bodyPr wrap="square" rtlCol="0">
            <a:spAutoFit/>
          </a:bodyPr>
          <a:lstStyle/>
          <a:p>
            <a:r>
              <a:rPr lang="en-US" sz="2400" dirty="0"/>
              <a:t>7</a:t>
            </a:r>
          </a:p>
        </p:txBody>
      </p:sp>
      <p:sp>
        <p:nvSpPr>
          <p:cNvPr id="62" name="Oval 61">
            <a:extLst>
              <a:ext uri="{FF2B5EF4-FFF2-40B4-BE49-F238E27FC236}">
                <a16:creationId xmlns:a16="http://schemas.microsoft.com/office/drawing/2014/main" id="{085D45E0-FAE9-45B7-926B-AA1FF6128C18}"/>
              </a:ext>
            </a:extLst>
          </p:cNvPr>
          <p:cNvSpPr/>
          <p:nvPr/>
        </p:nvSpPr>
        <p:spPr>
          <a:xfrm>
            <a:off x="8140455" y="3021254"/>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63" name="Straight Connector 62">
            <a:extLst>
              <a:ext uri="{FF2B5EF4-FFF2-40B4-BE49-F238E27FC236}">
                <a16:creationId xmlns:a16="http://schemas.microsoft.com/office/drawing/2014/main" id="{95371BA1-82AB-45E0-8561-E0867DD0861E}"/>
              </a:ext>
            </a:extLst>
          </p:cNvPr>
          <p:cNvCxnSpPr>
            <a:cxnSpLocks/>
            <a:stCxn id="37" idx="1"/>
            <a:endCxn id="62" idx="5"/>
          </p:cNvCxnSpPr>
          <p:nvPr/>
        </p:nvCxnSpPr>
        <p:spPr>
          <a:xfrm flipH="1" flipV="1">
            <a:off x="8404870" y="3280024"/>
            <a:ext cx="1625097" cy="1560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0972A713-73EE-4529-A9AE-4144E2A6D35B}"/>
              </a:ext>
            </a:extLst>
          </p:cNvPr>
          <p:cNvSpPr txBox="1"/>
          <p:nvPr/>
        </p:nvSpPr>
        <p:spPr>
          <a:xfrm>
            <a:off x="8704951" y="3668277"/>
            <a:ext cx="579353" cy="500492"/>
          </a:xfrm>
          <a:prstGeom prst="rect">
            <a:avLst/>
          </a:prstGeom>
          <a:noFill/>
        </p:spPr>
        <p:txBody>
          <a:bodyPr wrap="square" rtlCol="0">
            <a:spAutoFit/>
          </a:bodyPr>
          <a:lstStyle/>
          <a:p>
            <a:r>
              <a:rPr lang="en-US" sz="2400" dirty="0"/>
              <a:t>2</a:t>
            </a:r>
          </a:p>
        </p:txBody>
      </p:sp>
      <p:sp>
        <p:nvSpPr>
          <p:cNvPr id="66" name="Arc 65">
            <a:extLst>
              <a:ext uri="{FF2B5EF4-FFF2-40B4-BE49-F238E27FC236}">
                <a16:creationId xmlns:a16="http://schemas.microsoft.com/office/drawing/2014/main" id="{3C2AC742-6555-4BC2-A15E-2ABF98F488E6}"/>
              </a:ext>
            </a:extLst>
          </p:cNvPr>
          <p:cNvSpPr/>
          <p:nvPr/>
        </p:nvSpPr>
        <p:spPr>
          <a:xfrm>
            <a:off x="6787243" y="5214657"/>
            <a:ext cx="2812284" cy="1138961"/>
          </a:xfrm>
          <a:prstGeom prst="arc">
            <a:avLst>
              <a:gd name="adj1" fmla="val 16200000"/>
              <a:gd name="adj2" fmla="val 35856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9B8F28BD-2EE4-4ACA-A4AA-3C6DDC4020C0}"/>
              </a:ext>
            </a:extLst>
          </p:cNvPr>
          <p:cNvSpPr txBox="1"/>
          <p:nvPr/>
        </p:nvSpPr>
        <p:spPr>
          <a:xfrm>
            <a:off x="3280627" y="5944636"/>
            <a:ext cx="3843839"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(A,B) is a safe edge</a:t>
            </a:r>
          </a:p>
        </p:txBody>
      </p:sp>
      <p:sp>
        <p:nvSpPr>
          <p:cNvPr id="67" name="TextBox 66">
            <a:extLst>
              <a:ext uri="{FF2B5EF4-FFF2-40B4-BE49-F238E27FC236}">
                <a16:creationId xmlns:a16="http://schemas.microsoft.com/office/drawing/2014/main" id="{7B4674AE-AFB6-4FF0-AA90-C35C250691A7}"/>
              </a:ext>
            </a:extLst>
          </p:cNvPr>
          <p:cNvSpPr txBox="1"/>
          <p:nvPr/>
        </p:nvSpPr>
        <p:spPr>
          <a:xfrm>
            <a:off x="9128860" y="2426807"/>
            <a:ext cx="2849061"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(C,D) is a safe edge</a:t>
            </a:r>
          </a:p>
        </p:txBody>
      </p:sp>
    </p:spTree>
    <p:extLst>
      <p:ext uri="{BB962C8B-B14F-4D97-AF65-F5344CB8AC3E}">
        <p14:creationId xmlns:p14="http://schemas.microsoft.com/office/powerpoint/2010/main" val="475696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E9C1-7E8E-4597-BBA7-73BAE4363EDD}"/>
              </a:ext>
            </a:extLst>
          </p:cNvPr>
          <p:cNvSpPr>
            <a:spLocks noGrp="1"/>
          </p:cNvSpPr>
          <p:nvPr>
            <p:ph type="title"/>
          </p:nvPr>
        </p:nvSpPr>
        <p:spPr/>
        <p:txBody>
          <a:bodyPr/>
          <a:lstStyle/>
          <a:p>
            <a:r>
              <a:rPr lang="en-US" dirty="0"/>
              <a:t>MSTs and Safe Edges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A40E48-50CE-443B-9D67-9AE40C3492E1}"/>
                  </a:ext>
                </a:extLst>
              </p:cNvPr>
              <p:cNvSpPr>
                <a:spLocks noGrp="1"/>
              </p:cNvSpPr>
              <p:nvPr>
                <p:ph idx="1"/>
              </p:nvPr>
            </p:nvSpPr>
            <p:spPr>
              <a:xfrm>
                <a:off x="575240" y="1463857"/>
                <a:ext cx="11187258" cy="2524984"/>
              </a:xfrm>
            </p:spPr>
            <p:txBody>
              <a:bodyPr>
                <a:normAutofit lnSpcReduction="10000"/>
              </a:bodyPr>
              <a:lstStyle/>
              <a:p>
                <a:r>
                  <a:rPr lang="en-US" dirty="0"/>
                  <a:t>Every safe edge is in the MST. </a:t>
                </a:r>
              </a:p>
              <a:p>
                <a:r>
                  <a:rPr lang="en-US" b="1" dirty="0"/>
                  <a:t>Proof: </a:t>
                </a:r>
                <a:r>
                  <a:rPr lang="en-US" dirty="0"/>
                  <a:t>Suppose, for the sake of contradiction, that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is a safe edge, but not in the MST. </a:t>
                </a:r>
              </a:p>
              <a:p>
                <a:r>
                  <a:rPr lang="en-US" dirty="0"/>
                  <a:t>Let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b="1" dirty="0"/>
                  <a:t> </a:t>
                </a:r>
                <a:r>
                  <a:rPr lang="en-US" dirty="0"/>
                  <a:t>be a cut where </a:t>
                </a:r>
                <a14:m>
                  <m:oMath xmlns:m="http://schemas.openxmlformats.org/officeDocument/2006/math">
                    <m:r>
                      <a:rPr lang="en-US" b="0" i="1" smtClean="0">
                        <a:latin typeface="Cambria Math" panose="02040503050406030204" pitchFamily="18" charset="0"/>
                      </a:rPr>
                      <m:t>𝑒</m:t>
                    </m:r>
                  </m:oMath>
                </a14:m>
                <a:r>
                  <a:rPr lang="en-US" dirty="0"/>
                  <a:t> is the minimum edge spanning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Let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be the MST. The MST has (at least one) an edge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that crosses the cut (since we can get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9CA40E48-50CE-443B-9D67-9AE40C3492E1}"/>
                  </a:ext>
                </a:extLst>
              </p:cNvPr>
              <p:cNvSpPr>
                <a:spLocks noGrp="1" noRot="1" noChangeAspect="1" noMove="1" noResize="1" noEditPoints="1" noAdjustHandles="1" noChangeArrowheads="1" noChangeShapeType="1" noTextEdit="1"/>
              </p:cNvSpPr>
              <p:nvPr>
                <p:ph idx="1"/>
              </p:nvPr>
            </p:nvSpPr>
            <p:spPr>
              <a:xfrm>
                <a:off x="575240" y="1463857"/>
                <a:ext cx="11187258" cy="2524984"/>
              </a:xfrm>
              <a:blipFill>
                <a:blip r:embed="rId2"/>
                <a:stretch>
                  <a:fillRect l="-708" t="-5797" r="-2233" b="-5556"/>
                </a:stretch>
              </a:blipFill>
            </p:spPr>
            <p:txBody>
              <a:bodyPr/>
              <a:lstStyle/>
              <a:p>
                <a:r>
                  <a:rPr lang="en-US">
                    <a:noFill/>
                  </a:rPr>
                  <a:t> </a:t>
                </a:r>
              </a:p>
            </p:txBody>
          </p:sp>
        </mc:Fallback>
      </mc:AlternateContent>
      <p:sp>
        <p:nvSpPr>
          <p:cNvPr id="4" name="Cloud 3">
            <a:extLst>
              <a:ext uri="{FF2B5EF4-FFF2-40B4-BE49-F238E27FC236}">
                <a16:creationId xmlns:a16="http://schemas.microsoft.com/office/drawing/2014/main" id="{68B1DFD8-97EA-486C-9178-DAAA9F09A68A}"/>
              </a:ext>
            </a:extLst>
          </p:cNvPr>
          <p:cNvSpPr/>
          <p:nvPr/>
        </p:nvSpPr>
        <p:spPr>
          <a:xfrm>
            <a:off x="2503714" y="4087586"/>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214E1F6E-6269-4F95-9187-594C826DA771}"/>
              </a:ext>
            </a:extLst>
          </p:cNvPr>
          <p:cNvSpPr/>
          <p:nvPr/>
        </p:nvSpPr>
        <p:spPr>
          <a:xfrm rot="1232419">
            <a:off x="6403706" y="3918857"/>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1AD74B3-0935-4A25-8102-A8C2D87FFAF7}"/>
              </a:ext>
            </a:extLst>
          </p:cNvPr>
          <p:cNvCxnSpPr/>
          <p:nvPr/>
        </p:nvCxnSpPr>
        <p:spPr>
          <a:xfrm flipV="1">
            <a:off x="4555671" y="4359729"/>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CF0A86-262A-430F-A4B3-60926EB398C6}"/>
              </a:ext>
            </a:extLst>
          </p:cNvPr>
          <p:cNvCxnSpPr/>
          <p:nvPr/>
        </p:nvCxnSpPr>
        <p:spPr>
          <a:xfrm flipV="1">
            <a:off x="4557782" y="4827814"/>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3B6277-0B1E-4B3D-B7E7-331C2688052B}"/>
              </a:ext>
            </a:extLst>
          </p:cNvPr>
          <p:cNvCxnSpPr/>
          <p:nvPr/>
        </p:nvCxnSpPr>
        <p:spPr>
          <a:xfrm flipV="1">
            <a:off x="4542675" y="5246915"/>
            <a:ext cx="2476500" cy="1415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EE4C97-45ED-4D2E-9143-2B1242B291DF}"/>
                  </a:ext>
                </a:extLst>
              </p:cNvPr>
              <p:cNvSpPr txBox="1"/>
              <p:nvPr/>
            </p:nvSpPr>
            <p:spPr>
              <a:xfrm>
                <a:off x="5110232" y="4079910"/>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oMath>
                  </m:oMathPara>
                </a14:m>
                <a:endParaRPr lang="en-US" sz="2400" dirty="0"/>
              </a:p>
            </p:txBody>
          </p:sp>
        </mc:Choice>
        <mc:Fallback xmlns="">
          <p:sp>
            <p:nvSpPr>
              <p:cNvPr id="20" name="TextBox 19">
                <a:extLst>
                  <a:ext uri="{FF2B5EF4-FFF2-40B4-BE49-F238E27FC236}">
                    <a16:creationId xmlns:a16="http://schemas.microsoft.com/office/drawing/2014/main" id="{20EE4C97-45ED-4D2E-9143-2B1242B291DF}"/>
                  </a:ext>
                </a:extLst>
              </p:cNvPr>
              <p:cNvSpPr txBox="1">
                <a:spLocks noRot="1" noChangeAspect="1" noMove="1" noResize="1" noEditPoints="1" noAdjustHandles="1" noChangeArrowheads="1" noChangeShapeType="1" noTextEdit="1"/>
              </p:cNvSpPr>
              <p:nvPr/>
            </p:nvSpPr>
            <p:spPr>
              <a:xfrm>
                <a:off x="5110232" y="4079910"/>
                <a:ext cx="49863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D8AF18F-EFB1-409C-8481-D4DC35EE3BFC}"/>
                  </a:ext>
                </a:extLst>
              </p:cNvPr>
              <p:cNvSpPr txBox="1"/>
              <p:nvPr/>
            </p:nvSpPr>
            <p:spPr>
              <a:xfrm>
                <a:off x="5210313" y="5297652"/>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𝑒</m:t>
                      </m:r>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xmlns="">
          <p:sp>
            <p:nvSpPr>
              <p:cNvPr id="21" name="TextBox 20">
                <a:extLst>
                  <a:ext uri="{FF2B5EF4-FFF2-40B4-BE49-F238E27FC236}">
                    <a16:creationId xmlns:a16="http://schemas.microsoft.com/office/drawing/2014/main" id="{AD8AF18F-EFB1-409C-8481-D4DC35EE3BFC}"/>
                  </a:ext>
                </a:extLst>
              </p:cNvPr>
              <p:cNvSpPr txBox="1">
                <a:spLocks noRot="1" noChangeAspect="1" noMove="1" noResize="1" noEditPoints="1" noAdjustHandles="1" noChangeArrowheads="1" noChangeShapeType="1" noTextEdit="1"/>
              </p:cNvSpPr>
              <p:nvPr/>
            </p:nvSpPr>
            <p:spPr>
              <a:xfrm>
                <a:off x="5210313" y="5297652"/>
                <a:ext cx="49863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6FA4953-4E78-4892-9CA3-B8B374FAD114}"/>
                  </a:ext>
                </a:extLst>
              </p:cNvPr>
              <p:cNvSpPr txBox="1"/>
              <p:nvPr/>
            </p:nvSpPr>
            <p:spPr>
              <a:xfrm>
                <a:off x="3162300" y="5159829"/>
                <a:ext cx="3156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2" name="TextBox 21">
                <a:extLst>
                  <a:ext uri="{FF2B5EF4-FFF2-40B4-BE49-F238E27FC236}">
                    <a16:creationId xmlns:a16="http://schemas.microsoft.com/office/drawing/2014/main" id="{56FA4953-4E78-4892-9CA3-B8B374FAD114}"/>
                  </a:ext>
                </a:extLst>
              </p:cNvPr>
              <p:cNvSpPr txBox="1">
                <a:spLocks noRot="1" noChangeAspect="1" noMove="1" noResize="1" noEditPoints="1" noAdjustHandles="1" noChangeArrowheads="1" noChangeShapeType="1" noTextEdit="1"/>
              </p:cNvSpPr>
              <p:nvPr/>
            </p:nvSpPr>
            <p:spPr>
              <a:xfrm>
                <a:off x="3162300" y="5159829"/>
                <a:ext cx="315686" cy="461665"/>
              </a:xfrm>
              <a:prstGeom prst="rect">
                <a:avLst/>
              </a:prstGeom>
              <a:blipFill>
                <a:blip r:embed="rId6"/>
                <a:stretch>
                  <a:fillRect l="-5769" r="-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DE1F2AE-B9DF-4DEA-9784-D6FBC7F7E5E5}"/>
                  </a:ext>
                </a:extLst>
              </p:cNvPr>
              <p:cNvSpPr txBox="1"/>
              <p:nvPr/>
            </p:nvSpPr>
            <p:spPr>
              <a:xfrm>
                <a:off x="7440386" y="5016082"/>
                <a:ext cx="96341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𝑉</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3" name="TextBox 22">
                <a:extLst>
                  <a:ext uri="{FF2B5EF4-FFF2-40B4-BE49-F238E27FC236}">
                    <a16:creationId xmlns:a16="http://schemas.microsoft.com/office/drawing/2014/main" id="{ADE1F2AE-B9DF-4DEA-9784-D6FBC7F7E5E5}"/>
                  </a:ext>
                </a:extLst>
              </p:cNvPr>
              <p:cNvSpPr txBox="1">
                <a:spLocks noRot="1" noChangeAspect="1" noMove="1" noResize="1" noEditPoints="1" noAdjustHandles="1" noChangeArrowheads="1" noChangeShapeType="1" noTextEdit="1"/>
              </p:cNvSpPr>
              <p:nvPr/>
            </p:nvSpPr>
            <p:spPr>
              <a:xfrm>
                <a:off x="7440386" y="5016082"/>
                <a:ext cx="963418" cy="461665"/>
              </a:xfrm>
              <a:prstGeom prst="rect">
                <a:avLst/>
              </a:prstGeom>
              <a:blipFill>
                <a:blip r:embed="rId7"/>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130776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19C2-60CA-4138-B23F-0C0AD023B637}"/>
              </a:ext>
            </a:extLst>
          </p:cNvPr>
          <p:cNvSpPr>
            <a:spLocks noGrp="1"/>
          </p:cNvSpPr>
          <p:nvPr>
            <p:ph type="title"/>
          </p:nvPr>
        </p:nvSpPr>
        <p:spPr/>
        <p:txBody>
          <a:bodyPr/>
          <a:lstStyle/>
          <a:p>
            <a:r>
              <a:rPr lang="en-US" dirty="0"/>
              <a:t>Greedy Algorithms</a:t>
            </a:r>
          </a:p>
        </p:txBody>
      </p:sp>
      <p:sp>
        <p:nvSpPr>
          <p:cNvPr id="3" name="Content Placeholder 2">
            <a:extLst>
              <a:ext uri="{FF2B5EF4-FFF2-40B4-BE49-F238E27FC236}">
                <a16:creationId xmlns:a16="http://schemas.microsoft.com/office/drawing/2014/main" id="{BFECDF09-669E-44D2-823D-66AF4BBDBF60}"/>
              </a:ext>
            </a:extLst>
          </p:cNvPr>
          <p:cNvSpPr>
            <a:spLocks noGrp="1"/>
          </p:cNvSpPr>
          <p:nvPr>
            <p:ph idx="1"/>
          </p:nvPr>
        </p:nvSpPr>
        <p:spPr/>
        <p:txBody>
          <a:bodyPr/>
          <a:lstStyle/>
          <a:p>
            <a:r>
              <a:rPr lang="en-US" dirty="0"/>
              <a:t>What’s a greedy algorithm?</a:t>
            </a:r>
          </a:p>
          <a:p>
            <a:endParaRPr lang="en-US" dirty="0"/>
          </a:p>
          <a:p>
            <a:r>
              <a:rPr lang="en-US" dirty="0"/>
              <a:t>An algorithm that builds a solution by:</a:t>
            </a:r>
          </a:p>
          <a:p>
            <a:r>
              <a:rPr lang="en-US" dirty="0"/>
              <a:t>Considering objects one at a time, in some </a:t>
            </a:r>
            <a:r>
              <a:rPr lang="en-US" b="1" dirty="0"/>
              <a:t>order</a:t>
            </a:r>
            <a:r>
              <a:rPr lang="en-US" dirty="0"/>
              <a:t>.</a:t>
            </a:r>
          </a:p>
          <a:p>
            <a:r>
              <a:rPr lang="en-US" dirty="0"/>
              <a:t>Using a </a:t>
            </a:r>
            <a:r>
              <a:rPr lang="en-US" b="1" dirty="0"/>
              <a:t>simple rule</a:t>
            </a:r>
            <a:r>
              <a:rPr lang="en-US" dirty="0"/>
              <a:t> to decide on each object.</a:t>
            </a:r>
          </a:p>
          <a:p>
            <a:r>
              <a:rPr lang="en-US" dirty="0"/>
              <a:t>Never goes back and changes its mind. </a:t>
            </a:r>
          </a:p>
        </p:txBody>
      </p:sp>
    </p:spTree>
    <p:extLst>
      <p:ext uri="{BB962C8B-B14F-4D97-AF65-F5344CB8AC3E}">
        <p14:creationId xmlns:p14="http://schemas.microsoft.com/office/powerpoint/2010/main" val="220598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E9C1-7E8E-4597-BBA7-73BAE4363EDD}"/>
              </a:ext>
            </a:extLst>
          </p:cNvPr>
          <p:cNvSpPr>
            <a:spLocks noGrp="1"/>
          </p:cNvSpPr>
          <p:nvPr>
            <p:ph type="title"/>
          </p:nvPr>
        </p:nvSpPr>
        <p:spPr/>
        <p:txBody>
          <a:bodyPr/>
          <a:lstStyle/>
          <a:p>
            <a:r>
              <a:rPr lang="en-US" dirty="0"/>
              <a:t>MSTs and Safe Edges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A40E48-50CE-443B-9D67-9AE40C3492E1}"/>
                  </a:ext>
                </a:extLst>
              </p:cNvPr>
              <p:cNvSpPr>
                <a:spLocks noGrp="1"/>
              </p:cNvSpPr>
              <p:nvPr>
                <p:ph idx="1"/>
              </p:nvPr>
            </p:nvSpPr>
            <p:spPr>
              <a:xfrm>
                <a:off x="575240" y="1463857"/>
                <a:ext cx="11187258" cy="2524984"/>
              </a:xfrm>
            </p:spPr>
            <p:txBody>
              <a:bodyPr>
                <a:normAutofit/>
              </a:bodyPr>
              <a:lstStyle/>
              <a:p>
                <a:r>
                  <a:rPr lang="en-US" dirty="0"/>
                  <a:t>Add </a:t>
                </a:r>
                <a14:m>
                  <m:oMath xmlns:m="http://schemas.openxmlformats.org/officeDocument/2006/math">
                    <m:r>
                      <a:rPr lang="en-US" b="0" i="1" smtClean="0">
                        <a:latin typeface="Cambria Math" panose="02040503050406030204" pitchFamily="18" charset="0"/>
                      </a:rPr>
                      <m:t>𝑒</m:t>
                    </m:r>
                  </m:oMath>
                </a14:m>
                <a:r>
                  <a:rPr lang="en-US" dirty="0"/>
                  <a:t>=</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𝑢</m:t>
                    </m:r>
                    <m:r>
                      <a:rPr lang="en-US" i="1" dirty="0" err="1" smtClean="0">
                        <a:latin typeface="Cambria Math" panose="02040503050406030204" pitchFamily="18" charset="0"/>
                      </a:rPr>
                      <m:t>,</m:t>
                    </m:r>
                    <m:r>
                      <a:rPr lang="en-US" i="1" dirty="0" err="1" smtClean="0">
                        <a:latin typeface="Cambria Math" panose="02040503050406030204" pitchFamily="18" charset="0"/>
                      </a:rPr>
                      <m:t>𝑣</m:t>
                    </m:r>
                    <m:r>
                      <a:rPr lang="en-US" i="1" dirty="0" smtClean="0">
                        <a:latin typeface="Cambria Math" panose="02040503050406030204" pitchFamily="18" charset="0"/>
                      </a:rPr>
                      <m:t>)</m:t>
                    </m:r>
                  </m:oMath>
                </a14:m>
                <a:r>
                  <a:rPr lang="en-US" dirty="0"/>
                  <a:t> to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a:t>
                </a:r>
              </a:p>
              <a:p>
                <a:r>
                  <a:rPr lang="en-US" dirty="0"/>
                  <a:t>The new graph has a cycle including both </a:t>
                </a:r>
                <a14:m>
                  <m:oMath xmlns:m="http://schemas.openxmlformats.org/officeDocument/2006/math">
                    <m:r>
                      <a:rPr lang="en-US" b="0" i="1" smtClean="0">
                        <a:latin typeface="Cambria Math" panose="02040503050406030204" pitchFamily="18" charset="0"/>
                      </a:rPr>
                      <m:t>𝑒</m:t>
                    </m:r>
                  </m:oMath>
                </a14:m>
                <a:r>
                  <a:rPr lang="en-US" dirty="0"/>
                  <a:t> and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𝑒</m:t>
                        </m:r>
                      </m:e>
                      <m:sup>
                        <m:r>
                          <a:rPr lang="en-US" b="0" i="1" smtClean="0">
                            <a:solidFill>
                              <a:schemeClr val="accent1"/>
                            </a:solidFill>
                            <a:latin typeface="Cambria Math" panose="02040503050406030204" pitchFamily="18" charset="0"/>
                          </a:rPr>
                          <m:t>′</m:t>
                        </m:r>
                      </m:sup>
                    </m:sSup>
                  </m:oMath>
                </a14:m>
                <a:r>
                  <a:rPr lang="en-US" dirty="0"/>
                  <a:t>, The cycle exists because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were connected to each other in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 (since it was a spanning tree).</a:t>
                </a:r>
              </a:p>
              <a:p>
                <a:r>
                  <a:rPr lang="en-US" dirty="0"/>
                  <a:t>Consider </a:t>
                </a:r>
                <a14:m>
                  <m:oMath xmlns:m="http://schemas.openxmlformats.org/officeDocument/2006/math">
                    <m:r>
                      <a:rPr lang="en-US" b="0" i="1" smtClean="0">
                        <a:solidFill>
                          <a:schemeClr val="accent5"/>
                        </a:solidFill>
                        <a:latin typeface="Cambria Math" panose="02040503050406030204" pitchFamily="18" charset="0"/>
                      </a:rPr>
                      <m:t>𝑇</m:t>
                    </m:r>
                    <m:r>
                      <a:rPr lang="en-US" b="0" i="1" smtClean="0">
                        <a:solidFill>
                          <a:schemeClr val="accent5"/>
                        </a:solidFill>
                        <a:latin typeface="Cambria Math" panose="02040503050406030204" pitchFamily="18" charset="0"/>
                      </a:rPr>
                      <m:t>′′</m:t>
                    </m:r>
                  </m:oMath>
                </a14:m>
                <a:r>
                  <a:rPr lang="en-US" dirty="0"/>
                  <a:t>, which is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with </a:t>
                </a:r>
                <a14:m>
                  <m:oMath xmlns:m="http://schemas.openxmlformats.org/officeDocument/2006/math">
                    <m:r>
                      <a:rPr lang="en-US" b="0" i="1" smtClean="0">
                        <a:latin typeface="Cambria Math" panose="02040503050406030204" pitchFamily="18" charset="0"/>
                      </a:rPr>
                      <m:t>𝑒</m:t>
                    </m:r>
                  </m:oMath>
                </a14:m>
                <a:r>
                  <a:rPr lang="en-US" dirty="0"/>
                  <a:t> added and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removed.</a:t>
                </a:r>
              </a:p>
            </p:txBody>
          </p:sp>
        </mc:Choice>
        <mc:Fallback xmlns="">
          <p:sp>
            <p:nvSpPr>
              <p:cNvPr id="3" name="Content Placeholder 2">
                <a:extLst>
                  <a:ext uri="{FF2B5EF4-FFF2-40B4-BE49-F238E27FC236}">
                    <a16:creationId xmlns:a16="http://schemas.microsoft.com/office/drawing/2014/main" id="{9CA40E48-50CE-443B-9D67-9AE40C3492E1}"/>
                  </a:ext>
                </a:extLst>
              </p:cNvPr>
              <p:cNvSpPr>
                <a:spLocks noGrp="1" noRot="1" noChangeAspect="1" noMove="1" noResize="1" noEditPoints="1" noAdjustHandles="1" noChangeArrowheads="1" noChangeShapeType="1" noTextEdit="1"/>
              </p:cNvSpPr>
              <p:nvPr>
                <p:ph idx="1"/>
              </p:nvPr>
            </p:nvSpPr>
            <p:spPr>
              <a:xfrm>
                <a:off x="575240" y="1463857"/>
                <a:ext cx="11187258" cy="2524984"/>
              </a:xfrm>
              <a:blipFill>
                <a:blip r:embed="rId2"/>
                <a:stretch>
                  <a:fillRect l="-708" t="-4106" b="-483"/>
                </a:stretch>
              </a:blipFill>
            </p:spPr>
            <p:txBody>
              <a:bodyPr/>
              <a:lstStyle/>
              <a:p>
                <a:r>
                  <a:rPr lang="en-US">
                    <a:noFill/>
                  </a:rPr>
                  <a:t> </a:t>
                </a:r>
              </a:p>
            </p:txBody>
          </p:sp>
        </mc:Fallback>
      </mc:AlternateContent>
      <p:sp>
        <p:nvSpPr>
          <p:cNvPr id="4" name="Cloud 3">
            <a:extLst>
              <a:ext uri="{FF2B5EF4-FFF2-40B4-BE49-F238E27FC236}">
                <a16:creationId xmlns:a16="http://schemas.microsoft.com/office/drawing/2014/main" id="{68B1DFD8-97EA-486C-9178-DAAA9F09A68A}"/>
              </a:ext>
            </a:extLst>
          </p:cNvPr>
          <p:cNvSpPr/>
          <p:nvPr/>
        </p:nvSpPr>
        <p:spPr>
          <a:xfrm>
            <a:off x="2503714" y="4087586"/>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214E1F6E-6269-4F95-9187-594C826DA771}"/>
              </a:ext>
            </a:extLst>
          </p:cNvPr>
          <p:cNvSpPr/>
          <p:nvPr/>
        </p:nvSpPr>
        <p:spPr>
          <a:xfrm rot="1232419">
            <a:off x="6403706" y="3918857"/>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1AD74B3-0935-4A25-8102-A8C2D87FFAF7}"/>
              </a:ext>
            </a:extLst>
          </p:cNvPr>
          <p:cNvCxnSpPr/>
          <p:nvPr/>
        </p:nvCxnSpPr>
        <p:spPr>
          <a:xfrm flipV="1">
            <a:off x="4555671" y="4359729"/>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CF0A86-262A-430F-A4B3-60926EB398C6}"/>
              </a:ext>
            </a:extLst>
          </p:cNvPr>
          <p:cNvCxnSpPr/>
          <p:nvPr/>
        </p:nvCxnSpPr>
        <p:spPr>
          <a:xfrm flipV="1">
            <a:off x="4557782" y="4827814"/>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3B6277-0B1E-4B3D-B7E7-331C2688052B}"/>
              </a:ext>
            </a:extLst>
          </p:cNvPr>
          <p:cNvCxnSpPr/>
          <p:nvPr/>
        </p:nvCxnSpPr>
        <p:spPr>
          <a:xfrm flipV="1">
            <a:off x="4542675" y="5246915"/>
            <a:ext cx="2476500" cy="1415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EE4C97-45ED-4D2E-9143-2B1242B291DF}"/>
                  </a:ext>
                </a:extLst>
              </p:cNvPr>
              <p:cNvSpPr txBox="1"/>
              <p:nvPr/>
            </p:nvSpPr>
            <p:spPr>
              <a:xfrm>
                <a:off x="5110232" y="4079910"/>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oMath>
                  </m:oMathPara>
                </a14:m>
                <a:endParaRPr lang="en-US" sz="2400" dirty="0"/>
              </a:p>
            </p:txBody>
          </p:sp>
        </mc:Choice>
        <mc:Fallback xmlns="">
          <p:sp>
            <p:nvSpPr>
              <p:cNvPr id="20" name="TextBox 19">
                <a:extLst>
                  <a:ext uri="{FF2B5EF4-FFF2-40B4-BE49-F238E27FC236}">
                    <a16:creationId xmlns:a16="http://schemas.microsoft.com/office/drawing/2014/main" id="{20EE4C97-45ED-4D2E-9143-2B1242B291DF}"/>
                  </a:ext>
                </a:extLst>
              </p:cNvPr>
              <p:cNvSpPr txBox="1">
                <a:spLocks noRot="1" noChangeAspect="1" noMove="1" noResize="1" noEditPoints="1" noAdjustHandles="1" noChangeArrowheads="1" noChangeShapeType="1" noTextEdit="1"/>
              </p:cNvSpPr>
              <p:nvPr/>
            </p:nvSpPr>
            <p:spPr>
              <a:xfrm>
                <a:off x="5110232" y="4079910"/>
                <a:ext cx="498633"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D8AF18F-EFB1-409C-8481-D4DC35EE3BFC}"/>
                  </a:ext>
                </a:extLst>
              </p:cNvPr>
              <p:cNvSpPr txBox="1"/>
              <p:nvPr/>
            </p:nvSpPr>
            <p:spPr>
              <a:xfrm>
                <a:off x="5210313" y="5297652"/>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𝑒</m:t>
                      </m:r>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xmlns="">
          <p:sp>
            <p:nvSpPr>
              <p:cNvPr id="21" name="TextBox 20">
                <a:extLst>
                  <a:ext uri="{FF2B5EF4-FFF2-40B4-BE49-F238E27FC236}">
                    <a16:creationId xmlns:a16="http://schemas.microsoft.com/office/drawing/2014/main" id="{AD8AF18F-EFB1-409C-8481-D4DC35EE3BFC}"/>
                  </a:ext>
                </a:extLst>
              </p:cNvPr>
              <p:cNvSpPr txBox="1">
                <a:spLocks noRot="1" noChangeAspect="1" noMove="1" noResize="1" noEditPoints="1" noAdjustHandles="1" noChangeArrowheads="1" noChangeShapeType="1" noTextEdit="1"/>
              </p:cNvSpPr>
              <p:nvPr/>
            </p:nvSpPr>
            <p:spPr>
              <a:xfrm>
                <a:off x="5210313" y="5297652"/>
                <a:ext cx="49863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6FA4953-4E78-4892-9CA3-B8B374FAD114}"/>
                  </a:ext>
                </a:extLst>
              </p:cNvPr>
              <p:cNvSpPr txBox="1"/>
              <p:nvPr/>
            </p:nvSpPr>
            <p:spPr>
              <a:xfrm>
                <a:off x="3162300" y="5159829"/>
                <a:ext cx="3156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2" name="TextBox 21">
                <a:extLst>
                  <a:ext uri="{FF2B5EF4-FFF2-40B4-BE49-F238E27FC236}">
                    <a16:creationId xmlns:a16="http://schemas.microsoft.com/office/drawing/2014/main" id="{56FA4953-4E78-4892-9CA3-B8B374FAD114}"/>
                  </a:ext>
                </a:extLst>
              </p:cNvPr>
              <p:cNvSpPr txBox="1">
                <a:spLocks noRot="1" noChangeAspect="1" noMove="1" noResize="1" noEditPoints="1" noAdjustHandles="1" noChangeArrowheads="1" noChangeShapeType="1" noTextEdit="1"/>
              </p:cNvSpPr>
              <p:nvPr/>
            </p:nvSpPr>
            <p:spPr>
              <a:xfrm>
                <a:off x="3162300" y="5159829"/>
                <a:ext cx="315686" cy="461665"/>
              </a:xfrm>
              <a:prstGeom prst="rect">
                <a:avLst/>
              </a:prstGeom>
              <a:blipFill>
                <a:blip r:embed="rId5"/>
                <a:stretch>
                  <a:fillRect l="-5769" r="-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DE1F2AE-B9DF-4DEA-9784-D6FBC7F7E5E5}"/>
                  </a:ext>
                </a:extLst>
              </p:cNvPr>
              <p:cNvSpPr txBox="1"/>
              <p:nvPr/>
            </p:nvSpPr>
            <p:spPr>
              <a:xfrm>
                <a:off x="7440386" y="5016082"/>
                <a:ext cx="96341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𝑉</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3" name="TextBox 22">
                <a:extLst>
                  <a:ext uri="{FF2B5EF4-FFF2-40B4-BE49-F238E27FC236}">
                    <a16:creationId xmlns:a16="http://schemas.microsoft.com/office/drawing/2014/main" id="{ADE1F2AE-B9DF-4DEA-9784-D6FBC7F7E5E5}"/>
                  </a:ext>
                </a:extLst>
              </p:cNvPr>
              <p:cNvSpPr txBox="1">
                <a:spLocks noRot="1" noChangeAspect="1" noMove="1" noResize="1" noEditPoints="1" noAdjustHandles="1" noChangeArrowheads="1" noChangeShapeType="1" noTextEdit="1"/>
              </p:cNvSpPr>
              <p:nvPr/>
            </p:nvSpPr>
            <p:spPr>
              <a:xfrm>
                <a:off x="7440386" y="5016082"/>
                <a:ext cx="963418" cy="461665"/>
              </a:xfrm>
              <a:prstGeom prst="rect">
                <a:avLst/>
              </a:prstGeom>
              <a:blipFill>
                <a:blip r:embed="rId6"/>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4191925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E9C1-7E8E-4597-BBA7-73BAE4363EDD}"/>
              </a:ext>
            </a:extLst>
          </p:cNvPr>
          <p:cNvSpPr>
            <a:spLocks noGrp="1"/>
          </p:cNvSpPr>
          <p:nvPr>
            <p:ph type="title"/>
          </p:nvPr>
        </p:nvSpPr>
        <p:spPr/>
        <p:txBody>
          <a:bodyPr/>
          <a:lstStyle/>
          <a:p>
            <a:r>
              <a:rPr lang="en-US" dirty="0"/>
              <a:t>MSTs and Safe Edges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A40E48-50CE-443B-9D67-9AE40C3492E1}"/>
                  </a:ext>
                </a:extLst>
              </p:cNvPr>
              <p:cNvSpPr>
                <a:spLocks noGrp="1"/>
              </p:cNvSpPr>
              <p:nvPr>
                <p:ph idx="1"/>
              </p:nvPr>
            </p:nvSpPr>
            <p:spPr>
              <a:xfrm>
                <a:off x="575240" y="1463856"/>
                <a:ext cx="11187258" cy="3129917"/>
              </a:xfrm>
            </p:spPr>
            <p:txBody>
              <a:bodyPr>
                <a:normAutofit lnSpcReduction="10000"/>
              </a:bodyPr>
              <a:lstStyle/>
              <a:p>
                <a:r>
                  <a:rPr lang="en-US" dirty="0"/>
                  <a:t>Consider </a:t>
                </a:r>
                <a14:m>
                  <m:oMath xmlns:m="http://schemas.openxmlformats.org/officeDocument/2006/math">
                    <m:r>
                      <a:rPr lang="en-US" b="0" i="1" smtClean="0">
                        <a:solidFill>
                          <a:schemeClr val="accent5"/>
                        </a:solidFill>
                        <a:latin typeface="Cambria Math" panose="02040503050406030204" pitchFamily="18" charset="0"/>
                      </a:rPr>
                      <m:t>𝑇</m:t>
                    </m:r>
                    <m:r>
                      <a:rPr lang="en-US" b="0" i="1" smtClean="0">
                        <a:solidFill>
                          <a:schemeClr val="accent5"/>
                        </a:solidFill>
                        <a:latin typeface="Cambria Math" panose="02040503050406030204" pitchFamily="18" charset="0"/>
                      </a:rPr>
                      <m:t>′′</m:t>
                    </m:r>
                  </m:oMath>
                </a14:m>
                <a:r>
                  <a:rPr lang="en-US" dirty="0"/>
                  <a:t>, which is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with </a:t>
                </a:r>
                <a14:m>
                  <m:oMath xmlns:m="http://schemas.openxmlformats.org/officeDocument/2006/math">
                    <m:r>
                      <a:rPr lang="en-US" b="0" i="1" smtClean="0">
                        <a:latin typeface="Cambria Math" panose="02040503050406030204" pitchFamily="18" charset="0"/>
                      </a:rPr>
                      <m:t>𝑒</m:t>
                    </m:r>
                  </m:oMath>
                </a14:m>
                <a:r>
                  <a:rPr lang="en-US" dirty="0"/>
                  <a:t> added and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removed.</a:t>
                </a:r>
              </a:p>
              <a:p>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𝑇</m:t>
                        </m:r>
                      </m:e>
                      <m:sup>
                        <m:r>
                          <a:rPr lang="en-US" b="0" i="1" smtClean="0">
                            <a:solidFill>
                              <a:srgbClr val="00B050"/>
                            </a:solidFill>
                            <a:latin typeface="Cambria Math" panose="02040503050406030204" pitchFamily="18" charset="0"/>
                          </a:rPr>
                          <m:t>′′</m:t>
                        </m:r>
                      </m:sup>
                    </m:sSup>
                  </m:oMath>
                </a14:m>
                <a:r>
                  <a:rPr lang="en-US" dirty="0"/>
                  <a:t> crosses: if the path from </a:t>
                </a:r>
                <a14:m>
                  <m:oMath xmlns:m="http://schemas.openxmlformats.org/officeDocument/2006/math">
                    <m:r>
                      <a:rPr lang="en-US" b="0" i="1" smtClean="0">
                        <a:latin typeface="Cambria Math" panose="02040503050406030204" pitchFamily="18" charset="0"/>
                      </a:rPr>
                      <m:t>𝑥</m:t>
                    </m:r>
                  </m:oMath>
                </a14:m>
                <a:r>
                  <a:rPr lang="en-US" dirty="0"/>
                  <a:t> to </a:t>
                </a:r>
                <a14:m>
                  <m:oMath xmlns:m="http://schemas.openxmlformats.org/officeDocument/2006/math">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didn’t use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it still exists. If it did use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follow along the path to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along the cycle through </a:t>
                </a:r>
                <a14:m>
                  <m:oMath xmlns:m="http://schemas.openxmlformats.org/officeDocument/2006/math">
                    <m:r>
                      <a:rPr lang="en-US" b="0" i="1" smtClean="0">
                        <a:latin typeface="Cambria Math" panose="02040503050406030204" pitchFamily="18" charset="0"/>
                      </a:rPr>
                      <m:t>𝑒</m:t>
                    </m:r>
                  </m:oMath>
                </a14:m>
                <a:r>
                  <a:rPr lang="en-US" dirty="0"/>
                  <a:t> to the other side. </a:t>
                </a:r>
              </a:p>
              <a:p>
                <a:r>
                  <a:rPr lang="en-US" dirty="0"/>
                  <a:t>And it’s a tree (it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 </a:t>
                </a:r>
              </a:p>
              <a:p>
                <a:r>
                  <a:rPr lang="en-US" dirty="0"/>
                  <a:t>What’s its weight? Less than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 </a:t>
                </a:r>
                <a14:m>
                  <m:oMath xmlns:m="http://schemas.openxmlformats.org/officeDocument/2006/math">
                    <m:r>
                      <a:rPr lang="en-US" b="0" i="1" smtClean="0">
                        <a:latin typeface="Cambria Math" panose="02040503050406030204" pitchFamily="18" charset="0"/>
                      </a:rPr>
                      <m:t>𝑒</m:t>
                    </m:r>
                  </m:oMath>
                </a14:m>
                <a:r>
                  <a:rPr lang="en-US" dirty="0"/>
                  <a:t> was the lightest edge spanning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That’s a contradiction!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was the minimum spanning tree.</a:t>
                </a:r>
              </a:p>
            </p:txBody>
          </p:sp>
        </mc:Choice>
        <mc:Fallback xmlns="">
          <p:sp>
            <p:nvSpPr>
              <p:cNvPr id="3" name="Content Placeholder 2">
                <a:extLst>
                  <a:ext uri="{FF2B5EF4-FFF2-40B4-BE49-F238E27FC236}">
                    <a16:creationId xmlns:a16="http://schemas.microsoft.com/office/drawing/2014/main" id="{9CA40E48-50CE-443B-9D67-9AE40C3492E1}"/>
                  </a:ext>
                </a:extLst>
              </p:cNvPr>
              <p:cNvSpPr>
                <a:spLocks noGrp="1" noRot="1" noChangeAspect="1" noMove="1" noResize="1" noEditPoints="1" noAdjustHandles="1" noChangeArrowheads="1" noChangeShapeType="1" noTextEdit="1"/>
              </p:cNvSpPr>
              <p:nvPr>
                <p:ph idx="1"/>
              </p:nvPr>
            </p:nvSpPr>
            <p:spPr>
              <a:xfrm>
                <a:off x="575240" y="1463856"/>
                <a:ext cx="11187258" cy="3129917"/>
              </a:xfrm>
              <a:blipFill>
                <a:blip r:embed="rId2"/>
                <a:stretch>
                  <a:fillRect l="-708" t="-4669" r="-1852" b="-1556"/>
                </a:stretch>
              </a:blipFill>
            </p:spPr>
            <p:txBody>
              <a:bodyPr/>
              <a:lstStyle/>
              <a:p>
                <a:r>
                  <a:rPr lang="en-US">
                    <a:noFill/>
                  </a:rPr>
                  <a:t> </a:t>
                </a:r>
              </a:p>
            </p:txBody>
          </p:sp>
        </mc:Fallback>
      </mc:AlternateContent>
      <p:sp>
        <p:nvSpPr>
          <p:cNvPr id="4" name="Cloud 3">
            <a:extLst>
              <a:ext uri="{FF2B5EF4-FFF2-40B4-BE49-F238E27FC236}">
                <a16:creationId xmlns:a16="http://schemas.microsoft.com/office/drawing/2014/main" id="{68B1DFD8-97EA-486C-9178-DAAA9F09A68A}"/>
              </a:ext>
            </a:extLst>
          </p:cNvPr>
          <p:cNvSpPr/>
          <p:nvPr/>
        </p:nvSpPr>
        <p:spPr>
          <a:xfrm>
            <a:off x="2503714" y="4920344"/>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214E1F6E-6269-4F95-9187-594C826DA771}"/>
              </a:ext>
            </a:extLst>
          </p:cNvPr>
          <p:cNvSpPr/>
          <p:nvPr/>
        </p:nvSpPr>
        <p:spPr>
          <a:xfrm rot="1232419">
            <a:off x="6403706" y="4751615"/>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1AD74B3-0935-4A25-8102-A8C2D87FFAF7}"/>
              </a:ext>
            </a:extLst>
          </p:cNvPr>
          <p:cNvCxnSpPr/>
          <p:nvPr/>
        </p:nvCxnSpPr>
        <p:spPr>
          <a:xfrm flipV="1">
            <a:off x="4555671" y="5192487"/>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CF0A86-262A-430F-A4B3-60926EB398C6}"/>
              </a:ext>
            </a:extLst>
          </p:cNvPr>
          <p:cNvCxnSpPr/>
          <p:nvPr/>
        </p:nvCxnSpPr>
        <p:spPr>
          <a:xfrm flipV="1">
            <a:off x="4557782" y="5660572"/>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3B6277-0B1E-4B3D-B7E7-331C2688052B}"/>
              </a:ext>
            </a:extLst>
          </p:cNvPr>
          <p:cNvCxnSpPr/>
          <p:nvPr/>
        </p:nvCxnSpPr>
        <p:spPr>
          <a:xfrm flipV="1">
            <a:off x="4542675" y="6079673"/>
            <a:ext cx="2476500" cy="1415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EE4C97-45ED-4D2E-9143-2B1242B291DF}"/>
                  </a:ext>
                </a:extLst>
              </p:cNvPr>
              <p:cNvSpPr txBox="1"/>
              <p:nvPr/>
            </p:nvSpPr>
            <p:spPr>
              <a:xfrm>
                <a:off x="5110232" y="4912668"/>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oMath>
                  </m:oMathPara>
                </a14:m>
                <a:endParaRPr lang="en-US" sz="2400" dirty="0"/>
              </a:p>
            </p:txBody>
          </p:sp>
        </mc:Choice>
        <mc:Fallback xmlns="">
          <p:sp>
            <p:nvSpPr>
              <p:cNvPr id="20" name="TextBox 19">
                <a:extLst>
                  <a:ext uri="{FF2B5EF4-FFF2-40B4-BE49-F238E27FC236}">
                    <a16:creationId xmlns:a16="http://schemas.microsoft.com/office/drawing/2014/main" id="{20EE4C97-45ED-4D2E-9143-2B1242B291DF}"/>
                  </a:ext>
                </a:extLst>
              </p:cNvPr>
              <p:cNvSpPr txBox="1">
                <a:spLocks noRot="1" noChangeAspect="1" noMove="1" noResize="1" noEditPoints="1" noAdjustHandles="1" noChangeArrowheads="1" noChangeShapeType="1" noTextEdit="1"/>
              </p:cNvSpPr>
              <p:nvPr/>
            </p:nvSpPr>
            <p:spPr>
              <a:xfrm>
                <a:off x="5110232" y="4912668"/>
                <a:ext cx="498633"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D8AF18F-EFB1-409C-8481-D4DC35EE3BFC}"/>
                  </a:ext>
                </a:extLst>
              </p:cNvPr>
              <p:cNvSpPr txBox="1"/>
              <p:nvPr/>
            </p:nvSpPr>
            <p:spPr>
              <a:xfrm>
                <a:off x="5210313" y="6130410"/>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𝑒</m:t>
                      </m:r>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xmlns="">
          <p:sp>
            <p:nvSpPr>
              <p:cNvPr id="21" name="TextBox 20">
                <a:extLst>
                  <a:ext uri="{FF2B5EF4-FFF2-40B4-BE49-F238E27FC236}">
                    <a16:creationId xmlns:a16="http://schemas.microsoft.com/office/drawing/2014/main" id="{AD8AF18F-EFB1-409C-8481-D4DC35EE3BFC}"/>
                  </a:ext>
                </a:extLst>
              </p:cNvPr>
              <p:cNvSpPr txBox="1">
                <a:spLocks noRot="1" noChangeAspect="1" noMove="1" noResize="1" noEditPoints="1" noAdjustHandles="1" noChangeArrowheads="1" noChangeShapeType="1" noTextEdit="1"/>
              </p:cNvSpPr>
              <p:nvPr/>
            </p:nvSpPr>
            <p:spPr>
              <a:xfrm>
                <a:off x="5210313" y="6130410"/>
                <a:ext cx="49863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6FA4953-4E78-4892-9CA3-B8B374FAD114}"/>
                  </a:ext>
                </a:extLst>
              </p:cNvPr>
              <p:cNvSpPr txBox="1"/>
              <p:nvPr/>
            </p:nvSpPr>
            <p:spPr>
              <a:xfrm>
                <a:off x="3162300" y="5992587"/>
                <a:ext cx="3156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2" name="TextBox 21">
                <a:extLst>
                  <a:ext uri="{FF2B5EF4-FFF2-40B4-BE49-F238E27FC236}">
                    <a16:creationId xmlns:a16="http://schemas.microsoft.com/office/drawing/2014/main" id="{56FA4953-4E78-4892-9CA3-B8B374FAD114}"/>
                  </a:ext>
                </a:extLst>
              </p:cNvPr>
              <p:cNvSpPr txBox="1">
                <a:spLocks noRot="1" noChangeAspect="1" noMove="1" noResize="1" noEditPoints="1" noAdjustHandles="1" noChangeArrowheads="1" noChangeShapeType="1" noTextEdit="1"/>
              </p:cNvSpPr>
              <p:nvPr/>
            </p:nvSpPr>
            <p:spPr>
              <a:xfrm>
                <a:off x="3162300" y="5992587"/>
                <a:ext cx="315686" cy="461665"/>
              </a:xfrm>
              <a:prstGeom prst="rect">
                <a:avLst/>
              </a:prstGeom>
              <a:blipFill>
                <a:blip r:embed="rId5"/>
                <a:stretch>
                  <a:fillRect l="-5769" r="-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DE1F2AE-B9DF-4DEA-9784-D6FBC7F7E5E5}"/>
                  </a:ext>
                </a:extLst>
              </p:cNvPr>
              <p:cNvSpPr txBox="1"/>
              <p:nvPr/>
            </p:nvSpPr>
            <p:spPr>
              <a:xfrm>
                <a:off x="7440386" y="5848840"/>
                <a:ext cx="96341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𝑉</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3" name="TextBox 22">
                <a:extLst>
                  <a:ext uri="{FF2B5EF4-FFF2-40B4-BE49-F238E27FC236}">
                    <a16:creationId xmlns:a16="http://schemas.microsoft.com/office/drawing/2014/main" id="{ADE1F2AE-B9DF-4DEA-9784-D6FBC7F7E5E5}"/>
                  </a:ext>
                </a:extLst>
              </p:cNvPr>
              <p:cNvSpPr txBox="1">
                <a:spLocks noRot="1" noChangeAspect="1" noMove="1" noResize="1" noEditPoints="1" noAdjustHandles="1" noChangeArrowheads="1" noChangeShapeType="1" noTextEdit="1"/>
              </p:cNvSpPr>
              <p:nvPr/>
            </p:nvSpPr>
            <p:spPr>
              <a:xfrm>
                <a:off x="7440386" y="5848840"/>
                <a:ext cx="963418" cy="461665"/>
              </a:xfrm>
              <a:prstGeom prst="rect">
                <a:avLst/>
              </a:prstGeom>
              <a:blipFill>
                <a:blip r:embed="rId6"/>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3404323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DAE6-C17B-4D9F-B0D7-1854C686AD12}"/>
              </a:ext>
            </a:extLst>
          </p:cNvPr>
          <p:cNvSpPr>
            <a:spLocks noGrp="1"/>
          </p:cNvSpPr>
          <p:nvPr>
            <p:ph type="title"/>
          </p:nvPr>
        </p:nvSpPr>
        <p:spPr/>
        <p:txBody>
          <a:bodyPr/>
          <a:lstStyle/>
          <a:p>
            <a:r>
              <a:rPr lang="en-US" dirty="0"/>
              <a:t>Prim’s only adds safe edges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4DA741-5AE2-4906-892F-4645786EF022}"/>
                  </a:ext>
                </a:extLst>
              </p:cNvPr>
              <p:cNvSpPr>
                <a:spLocks noGrp="1"/>
              </p:cNvSpPr>
              <p:nvPr>
                <p:ph idx="1"/>
              </p:nvPr>
            </p:nvSpPr>
            <p:spPr/>
            <p:txBody>
              <a:bodyPr/>
              <a:lstStyle/>
              <a:p>
                <a:r>
                  <a:rPr lang="en-US" dirty="0"/>
                  <a:t>When we add an edge, we add the minimum weight one among those that span from the already connected vertices to the not-yet-connected ones. </a:t>
                </a:r>
              </a:p>
              <a:p>
                <a:r>
                  <a:rPr lang="en-US" dirty="0"/>
                  <a:t>That’s a cut! And that cut shows the edge we added is safe!</a:t>
                </a:r>
              </a:p>
              <a:p>
                <a:endParaRPr lang="en-US" dirty="0"/>
              </a:p>
              <a:p>
                <a:r>
                  <a:rPr lang="en-US" dirty="0"/>
                  <a:t>So we only add safe edges…</a:t>
                </a:r>
              </a:p>
              <a:p>
                <a:r>
                  <a:rPr lang="en-US" dirty="0"/>
                  <a:t>…and we added all the edges we need (every MST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a:t>
                </a:r>
              </a:p>
            </p:txBody>
          </p:sp>
        </mc:Choice>
        <mc:Fallback xmlns="">
          <p:sp>
            <p:nvSpPr>
              <p:cNvPr id="3" name="Content Placeholder 2">
                <a:extLst>
                  <a:ext uri="{FF2B5EF4-FFF2-40B4-BE49-F238E27FC236}">
                    <a16:creationId xmlns:a16="http://schemas.microsoft.com/office/drawing/2014/main" id="{714DA741-5AE2-4906-892F-4645786EF022}"/>
                  </a:ext>
                </a:extLst>
              </p:cNvPr>
              <p:cNvSpPr>
                <a:spLocks noGrp="1" noRot="1" noChangeAspect="1" noMove="1" noResize="1" noEditPoints="1" noAdjustHandles="1" noChangeArrowheads="1" noChangeShapeType="1" noTextEdit="1"/>
              </p:cNvSpPr>
              <p:nvPr>
                <p:ph idx="1"/>
              </p:nvPr>
            </p:nvSpPr>
            <p:spPr>
              <a:blipFill>
                <a:blip r:embed="rId2"/>
                <a:stretch>
                  <a:fillRect l="-708" t="-2138" r="-1471"/>
                </a:stretch>
              </a:blipFill>
            </p:spPr>
            <p:txBody>
              <a:bodyPr/>
              <a:lstStyle/>
              <a:p>
                <a:r>
                  <a:rPr lang="en-US">
                    <a:noFill/>
                  </a:rPr>
                  <a:t> </a:t>
                </a:r>
              </a:p>
            </p:txBody>
          </p:sp>
        </mc:Fallback>
      </mc:AlternateContent>
    </p:spTree>
    <p:extLst>
      <p:ext uri="{BB962C8B-B14F-4D97-AF65-F5344CB8AC3E}">
        <p14:creationId xmlns:p14="http://schemas.microsoft.com/office/powerpoint/2010/main" val="2480148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085C-2A80-4EFB-BC85-79D81800B8C5}"/>
              </a:ext>
            </a:extLst>
          </p:cNvPr>
          <p:cNvSpPr>
            <a:spLocks noGrp="1"/>
          </p:cNvSpPr>
          <p:nvPr>
            <p:ph type="title"/>
          </p:nvPr>
        </p:nvSpPr>
        <p:spPr/>
        <p:txBody>
          <a:bodyPr/>
          <a:lstStyle/>
          <a:p>
            <a:r>
              <a:rPr lang="en-US" dirty="0"/>
              <a:t>What about Kruskal’s?</a:t>
            </a:r>
          </a:p>
        </p:txBody>
      </p:sp>
      <p:sp>
        <p:nvSpPr>
          <p:cNvPr id="3" name="Content Placeholder 2">
            <a:extLst>
              <a:ext uri="{FF2B5EF4-FFF2-40B4-BE49-F238E27FC236}">
                <a16:creationId xmlns:a16="http://schemas.microsoft.com/office/drawing/2014/main" id="{E9F7DB50-3EBF-4EBC-AD30-EA2744E43708}"/>
              </a:ext>
            </a:extLst>
          </p:cNvPr>
          <p:cNvSpPr>
            <a:spLocks noGrp="1"/>
          </p:cNvSpPr>
          <p:nvPr>
            <p:ph idx="1"/>
          </p:nvPr>
        </p:nvSpPr>
        <p:spPr/>
        <p:txBody>
          <a:bodyPr/>
          <a:lstStyle/>
          <a:p>
            <a:r>
              <a:rPr lang="en-US" dirty="0"/>
              <a:t>Exchange argument:</a:t>
            </a:r>
          </a:p>
          <a:p>
            <a:endParaRPr lang="en-US" dirty="0"/>
          </a:p>
          <a:p>
            <a:r>
              <a:rPr lang="en-US" dirty="0"/>
              <a:t>General outline:</a:t>
            </a:r>
          </a:p>
          <a:p>
            <a:r>
              <a:rPr lang="en-US" dirty="0"/>
              <a:t>Suppose, you didn’t find the best one.</a:t>
            </a:r>
          </a:p>
          <a:p>
            <a:r>
              <a:rPr lang="en-US" dirty="0">
                <a:solidFill>
                  <a:schemeClr val="accent3"/>
                </a:solidFill>
              </a:rPr>
              <a:t>Suppose there’s a better MST</a:t>
            </a:r>
          </a:p>
          <a:p>
            <a:r>
              <a:rPr lang="en-US" dirty="0"/>
              <a:t>Then there’s something in the algorithm’s solution that doesn’t match OPT. </a:t>
            </a:r>
            <a:r>
              <a:rPr lang="en-US" dirty="0">
                <a:solidFill>
                  <a:schemeClr val="accent3"/>
                </a:solidFill>
              </a:rPr>
              <a:t>(an edge that isn’t a safe edge/that’s heavier than it needs to be)</a:t>
            </a:r>
          </a:p>
          <a:p>
            <a:r>
              <a:rPr lang="en-US" dirty="0"/>
              <a:t>Swap (</a:t>
            </a:r>
            <a:r>
              <a:rPr lang="en-US" b="1" dirty="0"/>
              <a:t>exchange</a:t>
            </a:r>
            <a:r>
              <a:rPr lang="en-US" dirty="0"/>
              <a:t>) them, and finish the proof (arrive at a contradiction or show that your solution is equal in quality)!</a:t>
            </a:r>
          </a:p>
        </p:txBody>
      </p:sp>
    </p:spTree>
    <p:extLst>
      <p:ext uri="{BB962C8B-B14F-4D97-AF65-F5344CB8AC3E}">
        <p14:creationId xmlns:p14="http://schemas.microsoft.com/office/powerpoint/2010/main" val="1169689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0499-AF34-41EE-BAE6-0B41289CFAF0}"/>
              </a:ext>
            </a:extLst>
          </p:cNvPr>
          <p:cNvSpPr>
            <a:spLocks noGrp="1"/>
          </p:cNvSpPr>
          <p:nvPr>
            <p:ph type="title"/>
          </p:nvPr>
        </p:nvSpPr>
        <p:spPr/>
        <p:txBody>
          <a:bodyPr/>
          <a:lstStyle/>
          <a:p>
            <a:r>
              <a:rPr lang="en-US" dirty="0"/>
              <a:t>Kruskal’s 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48D0A3-7FCE-4DED-B053-6AE9ACC7E070}"/>
                  </a:ext>
                </a:extLst>
              </p:cNvPr>
              <p:cNvSpPr>
                <a:spLocks noGrp="1"/>
              </p:cNvSpPr>
              <p:nvPr>
                <p:ph idx="1"/>
              </p:nvPr>
            </p:nvSpPr>
            <p:spPr/>
            <p:txBody>
              <a:bodyPr>
                <a:normAutofit fontScale="92500" lnSpcReduction="10000"/>
              </a:bodyPr>
              <a:lstStyle/>
              <a:p>
                <a:r>
                  <a:rPr lang="en-US" dirty="0"/>
                  <a:t>Suppose, for the sake of contradiction,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the tree found by Kruskal’s algorithm isn’t a minimum spanning tree. Let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be the true minimum spanning tree. </a:t>
                </a:r>
              </a:p>
              <a:p>
                <a:r>
                  <a:rPr lang="en-US" dirty="0"/>
                  <a:t>Let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be the lightest edge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in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 Add </a:t>
                </a:r>
                <a14:m>
                  <m:oMath xmlns:m="http://schemas.openxmlformats.org/officeDocument/2006/math">
                    <m:r>
                      <a:rPr lang="en-US" b="0" i="1" smtClean="0">
                        <a:latin typeface="Cambria Math" panose="02040503050406030204" pitchFamily="18" charset="0"/>
                      </a:rPr>
                      <m:t>𝑒</m:t>
                    </m:r>
                  </m:oMath>
                </a14:m>
                <a:r>
                  <a:rPr lang="en-US" dirty="0"/>
                  <a:t> to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 and we will create a cycle (because there is a way to get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𝑂𝑃𝑇</m:t>
                        </m:r>
                      </m:sub>
                    </m:sSub>
                  </m:oMath>
                </a14:m>
                <a:r>
                  <a:rPr lang="en-US" dirty="0"/>
                  <a:t> by it being a spanning tree). </a:t>
                </a:r>
              </a:p>
              <a:p>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 </m:t>
                    </m:r>
                  </m:oMath>
                </a14:m>
                <a:r>
                  <a:rPr lang="en-US" dirty="0"/>
                  <a:t>is not the heaviest edge on the cycle. Anything lighter than </a:t>
                </a:r>
                <a14:m>
                  <m:oMath xmlns:m="http://schemas.openxmlformats.org/officeDocument/2006/math">
                    <m:r>
                      <a:rPr lang="en-US" b="0" i="1" smtClean="0">
                        <a:latin typeface="Cambria Math" panose="02040503050406030204" pitchFamily="18" charset="0"/>
                      </a:rPr>
                      <m:t>𝑒</m:t>
                    </m:r>
                  </m:oMath>
                </a14:m>
                <a:r>
                  <a:rPr lang="en-US" dirty="0"/>
                  <a:t> is already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and we put </a:t>
                </a:r>
                <a14:m>
                  <m:oMath xmlns:m="http://schemas.openxmlformats.org/officeDocument/2006/math">
                    <m:r>
                      <a:rPr lang="en-US" b="0" i="1" smtClean="0">
                        <a:latin typeface="Cambria Math" panose="02040503050406030204" pitchFamily="18" charset="0"/>
                      </a:rPr>
                      <m:t>𝑒</m:t>
                    </m:r>
                  </m:oMath>
                </a14:m>
                <a:r>
                  <a:rPr lang="en-US" dirty="0"/>
                  <a: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so it didn’t create a cycle there (since we check for cycles before adding it). That means there is an edge on the cycle heavier than </a:t>
                </a:r>
                <a14:m>
                  <m:oMath xmlns:m="http://schemas.openxmlformats.org/officeDocument/2006/math">
                    <m:r>
                      <a:rPr lang="en-US" b="0" i="1" smtClean="0">
                        <a:latin typeface="Cambria Math" panose="02040503050406030204" pitchFamily="18" charset="0"/>
                      </a:rPr>
                      <m:t>𝑒</m:t>
                    </m:r>
                  </m:oMath>
                </a14:m>
                <a:r>
                  <a:rPr lang="en-US" dirty="0"/>
                  <a:t>. Delete that edge, and call the resulting graph </a:t>
                </a:r>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𝑇</m:t>
                        </m:r>
                      </m:e>
                      <m:sup>
                        <m:r>
                          <a:rPr lang="en-US" b="0" i="1" smtClean="0">
                            <a:solidFill>
                              <a:srgbClr val="00B050"/>
                            </a:solidFill>
                            <a:latin typeface="Cambria Math" panose="02040503050406030204" pitchFamily="18" charset="0"/>
                          </a:rPr>
                          <m:t>′′</m:t>
                        </m:r>
                      </m:sup>
                    </m:sSup>
                    <m:r>
                      <a:rPr lang="en-US" b="0" i="1" smtClean="0">
                        <a:latin typeface="Cambria Math" panose="02040503050406030204" pitchFamily="18" charset="0"/>
                      </a:rPr>
                      <m:t>.</m:t>
                    </m:r>
                  </m:oMath>
                </a14:m>
                <a:r>
                  <a:rPr lang="en-US" dirty="0"/>
                  <a:t> Observe that </a:t>
                </a:r>
                <a14:m>
                  <m:oMath xmlns:m="http://schemas.openxmlformats.org/officeDocument/2006/math">
                    <m:r>
                      <a:rPr lang="en-US" b="0" i="1" smtClean="0">
                        <a:solidFill>
                          <a:srgbClr val="00B050"/>
                        </a:solidFill>
                        <a:latin typeface="Cambria Math" panose="02040503050406030204" pitchFamily="18" charset="0"/>
                      </a:rPr>
                      <m:t>𝑇</m:t>
                    </m:r>
                    <m:r>
                      <a:rPr lang="en-US" b="0" i="1" smtClean="0">
                        <a:solidFill>
                          <a:srgbClr val="00B050"/>
                        </a:solidFill>
                        <a:latin typeface="Cambria Math" panose="02040503050406030204" pitchFamily="18" charset="0"/>
                      </a:rPr>
                      <m:t>′′</m:t>
                    </m:r>
                  </m:oMath>
                </a14:m>
                <a:r>
                  <a:rPr lang="en-US" dirty="0"/>
                  <a:t> is a spanning tree (it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 and spans all the same vertices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did since we deleted an edge from a cycle). But it has less weight than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which was supposed to be the MST. That’s a contradiction!</a:t>
                </a:r>
              </a:p>
            </p:txBody>
          </p:sp>
        </mc:Choice>
        <mc:Fallback xmlns="">
          <p:sp>
            <p:nvSpPr>
              <p:cNvPr id="3" name="Content Placeholder 2">
                <a:extLst>
                  <a:ext uri="{FF2B5EF4-FFF2-40B4-BE49-F238E27FC236}">
                    <a16:creationId xmlns:a16="http://schemas.microsoft.com/office/drawing/2014/main" id="{9548D0A3-7FCE-4DED-B053-6AE9ACC7E070}"/>
                  </a:ext>
                </a:extLst>
              </p:cNvPr>
              <p:cNvSpPr>
                <a:spLocks noGrp="1" noRot="1" noChangeAspect="1" noMove="1" noResize="1" noEditPoints="1" noAdjustHandles="1" noChangeArrowheads="1" noChangeShapeType="1" noTextEdit="1"/>
              </p:cNvSpPr>
              <p:nvPr>
                <p:ph idx="1"/>
              </p:nvPr>
            </p:nvSpPr>
            <p:spPr>
              <a:blipFill>
                <a:blip r:embed="rId2"/>
                <a:stretch>
                  <a:fillRect l="-545" t="-2642" r="-1743"/>
                </a:stretch>
              </a:blipFill>
            </p:spPr>
            <p:txBody>
              <a:bodyPr/>
              <a:lstStyle/>
              <a:p>
                <a:r>
                  <a:rPr lang="en-US">
                    <a:noFill/>
                  </a:rPr>
                  <a:t> </a:t>
                </a:r>
              </a:p>
            </p:txBody>
          </p:sp>
        </mc:Fallback>
      </mc:AlternateContent>
    </p:spTree>
    <p:extLst>
      <p:ext uri="{BB962C8B-B14F-4D97-AF65-F5344CB8AC3E}">
        <p14:creationId xmlns:p14="http://schemas.microsoft.com/office/powerpoint/2010/main" val="1011263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62F8-A102-48A7-B35E-95036176DE83}"/>
              </a:ext>
            </a:extLst>
          </p:cNvPr>
          <p:cNvSpPr>
            <a:spLocks noGrp="1"/>
          </p:cNvSpPr>
          <p:nvPr>
            <p:ph type="title"/>
          </p:nvPr>
        </p:nvSpPr>
        <p:spPr/>
        <p:txBody>
          <a:bodyPr/>
          <a:lstStyle/>
          <a:p>
            <a:r>
              <a:rPr lang="en-US" dirty="0"/>
              <a:t>Hey…Wait a minute</a:t>
            </a:r>
          </a:p>
        </p:txBody>
      </p:sp>
      <p:sp>
        <p:nvSpPr>
          <p:cNvPr id="3" name="Content Placeholder 2">
            <a:extLst>
              <a:ext uri="{FF2B5EF4-FFF2-40B4-BE49-F238E27FC236}">
                <a16:creationId xmlns:a16="http://schemas.microsoft.com/office/drawing/2014/main" id="{8798F82D-5FC1-4178-BDA5-D8F06524B0AC}"/>
              </a:ext>
            </a:extLst>
          </p:cNvPr>
          <p:cNvSpPr>
            <a:spLocks noGrp="1"/>
          </p:cNvSpPr>
          <p:nvPr>
            <p:ph idx="1"/>
          </p:nvPr>
        </p:nvSpPr>
        <p:spPr/>
        <p:txBody>
          <a:bodyPr/>
          <a:lstStyle/>
          <a:p>
            <a:r>
              <a:rPr lang="en-US" dirty="0"/>
              <a:t>Those arguments were pretty similar. They both used an “exchange” idea.</a:t>
            </a:r>
          </a:p>
          <a:p>
            <a:r>
              <a:rPr lang="en-US" dirty="0"/>
              <a:t>The boundaries between the proof principles are a little blurry…</a:t>
            </a:r>
          </a:p>
          <a:p>
            <a:r>
              <a:rPr lang="en-US" dirty="0"/>
              <a:t>They’re meant to be useful for you for thinking about “where to start” with a proof, not be a beautiful taxonomy of exactly what technique is which.</a:t>
            </a:r>
          </a:p>
        </p:txBody>
      </p:sp>
    </p:spTree>
    <p:extLst>
      <p:ext uri="{BB962C8B-B14F-4D97-AF65-F5344CB8AC3E}">
        <p14:creationId xmlns:p14="http://schemas.microsoft.com/office/powerpoint/2010/main" val="3287080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C25EE6-0143-4CBA-9C7E-F117ED3E831F}"/>
              </a:ext>
            </a:extLst>
          </p:cNvPr>
          <p:cNvSpPr>
            <a:spLocks noGrp="1"/>
          </p:cNvSpPr>
          <p:nvPr>
            <p:ph type="title"/>
          </p:nvPr>
        </p:nvSpPr>
        <p:spPr/>
        <p:txBody>
          <a:bodyPr/>
          <a:lstStyle/>
          <a:p>
            <a:r>
              <a:rPr lang="en-US" dirty="0"/>
              <a:t>More Greedy Problems</a:t>
            </a:r>
          </a:p>
        </p:txBody>
      </p:sp>
      <p:sp>
        <p:nvSpPr>
          <p:cNvPr id="5" name="Text Placeholder 4">
            <a:extLst>
              <a:ext uri="{FF2B5EF4-FFF2-40B4-BE49-F238E27FC236}">
                <a16:creationId xmlns:a16="http://schemas.microsoft.com/office/drawing/2014/main" id="{20CC4E14-383C-49C3-A3CF-27D6A5F357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38963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91203C-BB8F-416E-BB48-F6F3D0AA1538}"/>
              </a:ext>
            </a:extLst>
          </p:cNvPr>
          <p:cNvSpPr>
            <a:spLocks noGrp="1"/>
          </p:cNvSpPr>
          <p:nvPr>
            <p:ph type="title"/>
          </p:nvPr>
        </p:nvSpPr>
        <p:spPr/>
        <p:txBody>
          <a:bodyPr/>
          <a:lstStyle/>
          <a:p>
            <a:r>
              <a:rPr lang="en-US" dirty="0"/>
              <a:t>Trip Planning</a:t>
            </a:r>
          </a:p>
        </p:txBody>
      </p:sp>
      <p:sp>
        <p:nvSpPr>
          <p:cNvPr id="5" name="Content Placeholder 4">
            <a:extLst>
              <a:ext uri="{FF2B5EF4-FFF2-40B4-BE49-F238E27FC236}">
                <a16:creationId xmlns:a16="http://schemas.microsoft.com/office/drawing/2014/main" id="{9993B21D-B0EA-4343-AFC3-5C930E6926A2}"/>
              </a:ext>
            </a:extLst>
          </p:cNvPr>
          <p:cNvSpPr>
            <a:spLocks noGrp="1"/>
          </p:cNvSpPr>
          <p:nvPr>
            <p:ph idx="1"/>
          </p:nvPr>
        </p:nvSpPr>
        <p:spPr/>
        <p:txBody>
          <a:bodyPr>
            <a:normAutofit/>
          </a:bodyPr>
          <a:lstStyle/>
          <a:p>
            <a:r>
              <a:rPr lang="en-US" dirty="0"/>
              <a:t>Your goal is to follow a pre-set route from New York to Los Angeles.</a:t>
            </a:r>
          </a:p>
          <a:p>
            <a:r>
              <a:rPr lang="en-US" dirty="0"/>
              <a:t>You can drive 500 miles in a day, but you need to make sure you can stop at a hotel every night (all possibilities </a:t>
            </a:r>
            <a:r>
              <a:rPr lang="en-US" dirty="0" err="1"/>
              <a:t>premarked</a:t>
            </a:r>
            <a:r>
              <a:rPr lang="en-US" dirty="0"/>
              <a:t> on your map)</a:t>
            </a:r>
          </a:p>
          <a:p>
            <a:r>
              <a:rPr lang="en-US" dirty="0"/>
              <a:t>You’d like to stop for the fewest number of nights possible – what should you plan?</a:t>
            </a:r>
          </a:p>
          <a:p>
            <a:r>
              <a:rPr lang="en-US" dirty="0"/>
              <a:t>Greedy: Go as far as you can every night. </a:t>
            </a:r>
          </a:p>
          <a:p>
            <a:r>
              <a:rPr lang="en-US" dirty="0"/>
              <a:t>Is greedy optimal?</a:t>
            </a:r>
          </a:p>
          <a:p>
            <a:r>
              <a:rPr lang="en-US" dirty="0"/>
              <a:t>Or is there some reason to “stop short” that might let you go further the next night?</a:t>
            </a:r>
          </a:p>
        </p:txBody>
      </p:sp>
    </p:spTree>
    <p:extLst>
      <p:ext uri="{BB962C8B-B14F-4D97-AF65-F5344CB8AC3E}">
        <p14:creationId xmlns:p14="http://schemas.microsoft.com/office/powerpoint/2010/main" val="514485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183D-6994-4C15-AD43-1343EF639662}"/>
              </a:ext>
            </a:extLst>
          </p:cNvPr>
          <p:cNvSpPr>
            <a:spLocks noGrp="1"/>
          </p:cNvSpPr>
          <p:nvPr>
            <p:ph type="title"/>
          </p:nvPr>
        </p:nvSpPr>
        <p:spPr/>
        <p:txBody>
          <a:bodyPr/>
          <a:lstStyle/>
          <a:p>
            <a:r>
              <a:rPr lang="en-US" dirty="0"/>
              <a:t>Trip Planning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1A3E8F-96C5-4B9C-A8D7-A51D6415BE1C}"/>
                  </a:ext>
                </a:extLst>
              </p:cNvPr>
              <p:cNvSpPr>
                <a:spLocks noGrp="1"/>
              </p:cNvSpPr>
              <p:nvPr>
                <p:ph idx="1"/>
              </p:nvPr>
            </p:nvSpPr>
            <p:spPr/>
            <p:txBody>
              <a:bodyPr>
                <a:normAutofit fontScale="85000" lnSpcReduction="20000"/>
              </a:bodyPr>
              <a:lstStyle/>
              <a:p>
                <a:r>
                  <a:rPr lang="en-US" dirty="0"/>
                  <a:t>Greedy works!</a:t>
                </a:r>
              </a:p>
              <a:p>
                <a:r>
                  <a:rPr lang="en-US" dirty="0"/>
                  <a:t>Because “greedy stays ahead” </a:t>
                </a:r>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be the hotel you stop at on night </a:t>
                </a:r>
                <a14:m>
                  <m:oMath xmlns:m="http://schemas.openxmlformats.org/officeDocument/2006/math">
                    <m:r>
                      <a:rPr lang="en-US" b="0" i="1" smtClean="0">
                        <a:latin typeface="Cambria Math" panose="02040503050406030204" pitchFamily="18" charset="0"/>
                      </a:rPr>
                      <m:t>𝑖</m:t>
                    </m:r>
                  </m:oMath>
                </a14:m>
                <a:r>
                  <a:rPr lang="en-US" dirty="0"/>
                  <a:t> in the greedy algorithm.</a:t>
                </a:r>
              </a:p>
              <a:p>
                <a:r>
                  <a:rPr lang="en-US" dirty="0"/>
                  <a:t>Let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 be the hotel you stop at in the optimal plan (the fewest nights plan). </a:t>
                </a:r>
              </a:p>
              <a:p>
                <a:r>
                  <a:rPr lang="en-US" dirty="0"/>
                  <a:t>Claim: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always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a:t>
                </a:r>
              </a:p>
              <a:p>
                <a:r>
                  <a:rPr lang="en-US" b="1" dirty="0"/>
                  <a:t>Intuition:</a:t>
                </a:r>
                <a:r>
                  <a:rPr lang="en-US" dirty="0"/>
                  <a:t> they start at the same point before day 1, and greedy goes as far as possible, so is “ahead” after day 1. </a:t>
                </a:r>
              </a:p>
              <a:p>
                <a:r>
                  <a:rPr lang="en-US" dirty="0"/>
                  <a:t>And if greedy is “ahead” at the start of the day, it will continue to be ahead at the end of the day (since it goes as far as possible, and the distance you can go doesn’t depend on where you start). </a:t>
                </a:r>
              </a:p>
              <a:p>
                <a:r>
                  <a:rPr lang="en-US" dirty="0"/>
                  <a:t>Therefore it’s always ahead. And so it uses at most the same number of days as all other solutions.</a:t>
                </a:r>
              </a:p>
            </p:txBody>
          </p:sp>
        </mc:Choice>
        <mc:Fallback xmlns="">
          <p:sp>
            <p:nvSpPr>
              <p:cNvPr id="3" name="Content Placeholder 2">
                <a:extLst>
                  <a:ext uri="{FF2B5EF4-FFF2-40B4-BE49-F238E27FC236}">
                    <a16:creationId xmlns:a16="http://schemas.microsoft.com/office/drawing/2014/main" id="{221A3E8F-96C5-4B9C-A8D7-A51D6415BE1C}"/>
                  </a:ext>
                </a:extLst>
              </p:cNvPr>
              <p:cNvSpPr>
                <a:spLocks noGrp="1" noRot="1" noChangeAspect="1" noMove="1" noResize="1" noEditPoints="1" noAdjustHandles="1" noChangeArrowheads="1" noChangeShapeType="1" noTextEdit="1"/>
              </p:cNvSpPr>
              <p:nvPr>
                <p:ph idx="1"/>
              </p:nvPr>
            </p:nvSpPr>
            <p:spPr>
              <a:blipFill>
                <a:blip r:embed="rId2"/>
                <a:stretch>
                  <a:fillRect l="-436" t="-3019" r="-1089"/>
                </a:stretch>
              </a:blipFill>
            </p:spPr>
            <p:txBody>
              <a:bodyPr/>
              <a:lstStyle/>
              <a:p>
                <a:r>
                  <a:rPr lang="en-US">
                    <a:noFill/>
                  </a:rPr>
                  <a:t> </a:t>
                </a:r>
              </a:p>
            </p:txBody>
          </p:sp>
        </mc:Fallback>
      </mc:AlternateContent>
    </p:spTree>
    <p:extLst>
      <p:ext uri="{BB962C8B-B14F-4D97-AF65-F5344CB8AC3E}">
        <p14:creationId xmlns:p14="http://schemas.microsoft.com/office/powerpoint/2010/main" val="3374828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0F2B8-CC11-4333-B60E-0C9415034BE3}"/>
              </a:ext>
            </a:extLst>
          </p:cNvPr>
          <p:cNvSpPr>
            <a:spLocks noGrp="1"/>
          </p:cNvSpPr>
          <p:nvPr>
            <p:ph type="title"/>
          </p:nvPr>
        </p:nvSpPr>
        <p:spPr/>
        <p:txBody>
          <a:bodyPr/>
          <a:lstStyle/>
          <a:p>
            <a:r>
              <a:rPr lang="en-US" dirty="0"/>
              <a:t>Induction</a:t>
            </a:r>
          </a:p>
        </p:txBody>
      </p:sp>
      <p:sp>
        <p:nvSpPr>
          <p:cNvPr id="3" name="Content Placeholder 2">
            <a:extLst>
              <a:ext uri="{FF2B5EF4-FFF2-40B4-BE49-F238E27FC236}">
                <a16:creationId xmlns:a16="http://schemas.microsoft.com/office/drawing/2014/main" id="{141FB51C-20BE-4820-98EC-6E4D97C8BF00}"/>
              </a:ext>
            </a:extLst>
          </p:cNvPr>
          <p:cNvSpPr>
            <a:spLocks noGrp="1"/>
          </p:cNvSpPr>
          <p:nvPr>
            <p:ph idx="1"/>
          </p:nvPr>
        </p:nvSpPr>
        <p:spPr/>
        <p:txBody>
          <a:bodyPr/>
          <a:lstStyle/>
          <a:p>
            <a:r>
              <a:rPr lang="en-US" dirty="0"/>
              <a:t>A formal version of the intuition on the last slide is a proof by induction.</a:t>
            </a:r>
          </a:p>
          <a:p>
            <a:r>
              <a:rPr lang="en-US" dirty="0"/>
              <a:t>The next two slides contain the formal version if you’re curious</a:t>
            </a:r>
          </a:p>
        </p:txBody>
      </p:sp>
    </p:spTree>
    <p:extLst>
      <p:ext uri="{BB962C8B-B14F-4D97-AF65-F5344CB8AC3E}">
        <p14:creationId xmlns:p14="http://schemas.microsoft.com/office/powerpoint/2010/main" val="2574950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BFF3-A39C-41EF-B218-EDA5612E007C}"/>
              </a:ext>
            </a:extLst>
          </p:cNvPr>
          <p:cNvSpPr>
            <a:spLocks noGrp="1"/>
          </p:cNvSpPr>
          <p:nvPr>
            <p:ph type="title"/>
          </p:nvPr>
        </p:nvSpPr>
        <p:spPr/>
        <p:txBody>
          <a:bodyPr/>
          <a:lstStyle/>
          <a:p>
            <a:r>
              <a:rPr lang="en-US" dirty="0"/>
              <a:t>Greedy Algorithms</a:t>
            </a:r>
          </a:p>
        </p:txBody>
      </p:sp>
      <p:sp>
        <p:nvSpPr>
          <p:cNvPr id="6" name="Text Placeholder 5">
            <a:extLst>
              <a:ext uri="{FF2B5EF4-FFF2-40B4-BE49-F238E27FC236}">
                <a16:creationId xmlns:a16="http://schemas.microsoft.com/office/drawing/2014/main" id="{60B16E49-4706-477B-B6FB-05E69B250AE6}"/>
              </a:ext>
            </a:extLst>
          </p:cNvPr>
          <p:cNvSpPr>
            <a:spLocks noGrp="1"/>
          </p:cNvSpPr>
          <p:nvPr>
            <p:ph type="body" idx="1"/>
          </p:nvPr>
        </p:nvSpPr>
        <p:spPr/>
        <p:txBody>
          <a:bodyPr/>
          <a:lstStyle/>
          <a:p>
            <a:r>
              <a:rPr lang="en-US" dirty="0"/>
              <a:t>Pros</a:t>
            </a:r>
          </a:p>
        </p:txBody>
      </p:sp>
      <p:sp>
        <p:nvSpPr>
          <p:cNvPr id="7" name="Content Placeholder 6">
            <a:extLst>
              <a:ext uri="{FF2B5EF4-FFF2-40B4-BE49-F238E27FC236}">
                <a16:creationId xmlns:a16="http://schemas.microsoft.com/office/drawing/2014/main" id="{FE59DD5F-21B2-4D7F-B9F4-6F7767A43CF4}"/>
              </a:ext>
            </a:extLst>
          </p:cNvPr>
          <p:cNvSpPr>
            <a:spLocks noGrp="1"/>
          </p:cNvSpPr>
          <p:nvPr>
            <p:ph sz="half" idx="13"/>
          </p:nvPr>
        </p:nvSpPr>
        <p:spPr/>
        <p:txBody>
          <a:bodyPr/>
          <a:lstStyle/>
          <a:p>
            <a:r>
              <a:rPr lang="en-US" dirty="0"/>
              <a:t>Simple</a:t>
            </a:r>
          </a:p>
          <a:p>
            <a:endParaRPr lang="en-US" dirty="0"/>
          </a:p>
          <a:p>
            <a:endParaRPr lang="en-US" dirty="0"/>
          </a:p>
        </p:txBody>
      </p:sp>
      <p:sp>
        <p:nvSpPr>
          <p:cNvPr id="8" name="Text Placeholder 7">
            <a:extLst>
              <a:ext uri="{FF2B5EF4-FFF2-40B4-BE49-F238E27FC236}">
                <a16:creationId xmlns:a16="http://schemas.microsoft.com/office/drawing/2014/main" id="{480CD3E0-0B0A-4F10-8EF3-9E49862FAFA6}"/>
              </a:ext>
            </a:extLst>
          </p:cNvPr>
          <p:cNvSpPr>
            <a:spLocks noGrp="1"/>
          </p:cNvSpPr>
          <p:nvPr>
            <p:ph type="body" idx="14"/>
          </p:nvPr>
        </p:nvSpPr>
        <p:spPr/>
        <p:txBody>
          <a:bodyPr/>
          <a:lstStyle/>
          <a:p>
            <a:r>
              <a:rPr lang="en-US" dirty="0"/>
              <a:t>Cons</a:t>
            </a:r>
          </a:p>
        </p:txBody>
      </p:sp>
      <p:sp>
        <p:nvSpPr>
          <p:cNvPr id="9" name="Content Placeholder 8">
            <a:extLst>
              <a:ext uri="{FF2B5EF4-FFF2-40B4-BE49-F238E27FC236}">
                <a16:creationId xmlns:a16="http://schemas.microsoft.com/office/drawing/2014/main" id="{57FC6177-2BE6-4406-AD21-1CF03887CE3A}"/>
              </a:ext>
            </a:extLst>
          </p:cNvPr>
          <p:cNvSpPr>
            <a:spLocks noGrp="1"/>
          </p:cNvSpPr>
          <p:nvPr>
            <p:ph sz="half" idx="15"/>
          </p:nvPr>
        </p:nvSpPr>
        <p:spPr/>
        <p:txBody>
          <a:bodyPr/>
          <a:lstStyle/>
          <a:p>
            <a:r>
              <a:rPr lang="en-US" dirty="0"/>
              <a:t>Rarely correct</a:t>
            </a:r>
          </a:p>
          <a:p>
            <a:endParaRPr lang="en-US" dirty="0"/>
          </a:p>
          <a:p>
            <a:r>
              <a:rPr lang="en-US" dirty="0"/>
              <a:t>Often multiple equally intuitive options</a:t>
            </a:r>
          </a:p>
          <a:p>
            <a:endParaRPr lang="en-US" dirty="0"/>
          </a:p>
          <a:p>
            <a:r>
              <a:rPr lang="en-US" dirty="0"/>
              <a:t>Hard to prove correct</a:t>
            </a:r>
          </a:p>
          <a:p>
            <a:pPr lvl="1"/>
            <a:r>
              <a:rPr lang="en-US" dirty="0"/>
              <a:t>Usually need a fancy “structural result”</a:t>
            </a:r>
          </a:p>
          <a:p>
            <a:pPr lvl="1"/>
            <a:r>
              <a:rPr lang="en-US" dirty="0"/>
              <a:t>Or complicated proof by contradiction</a:t>
            </a:r>
          </a:p>
          <a:p>
            <a:pPr lvl="1"/>
            <a:endParaRPr lang="en-US" dirty="0"/>
          </a:p>
        </p:txBody>
      </p:sp>
      <p:sp>
        <p:nvSpPr>
          <p:cNvPr id="10" name="TextBox 9">
            <a:extLst>
              <a:ext uri="{FF2B5EF4-FFF2-40B4-BE49-F238E27FC236}">
                <a16:creationId xmlns:a16="http://schemas.microsoft.com/office/drawing/2014/main" id="{8D60E4FD-597F-43A9-9B43-0A32EA06DEA3}"/>
              </a:ext>
            </a:extLst>
          </p:cNvPr>
          <p:cNvSpPr txBox="1"/>
          <p:nvPr/>
        </p:nvSpPr>
        <p:spPr>
          <a:xfrm rot="10800000" flipH="1" flipV="1">
            <a:off x="3672058" y="3946290"/>
            <a:ext cx="2423942" cy="954107"/>
          </a:xfrm>
          <a:prstGeom prst="rect">
            <a:avLst/>
          </a:prstGeom>
          <a:noFill/>
          <a:ln w="28575">
            <a:solidFill>
              <a:schemeClr val="accent2"/>
            </a:solidFill>
          </a:ln>
        </p:spPr>
        <p:txBody>
          <a:bodyPr wrap="square" rtlCol="0">
            <a:spAutoFit/>
          </a:bodyPr>
          <a:lstStyle/>
          <a:p>
            <a:r>
              <a:rPr lang="en-US" sz="2800" dirty="0">
                <a:latin typeface="Segoe UI Semilight" panose="020B0402040204020203" pitchFamily="34" charset="0"/>
                <a:cs typeface="Segoe UI Semilight" panose="020B0402040204020203" pitchFamily="34" charset="0"/>
              </a:rPr>
              <a:t>Need to focus on proofs!</a:t>
            </a:r>
          </a:p>
        </p:txBody>
      </p:sp>
    </p:spTree>
    <p:extLst>
      <p:ext uri="{BB962C8B-B14F-4D97-AF65-F5344CB8AC3E}">
        <p14:creationId xmlns:p14="http://schemas.microsoft.com/office/powerpoint/2010/main" val="143521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183D-6994-4C15-AD43-1343EF639662}"/>
              </a:ext>
            </a:extLst>
          </p:cNvPr>
          <p:cNvSpPr>
            <a:spLocks noGrp="1"/>
          </p:cNvSpPr>
          <p:nvPr>
            <p:ph type="title"/>
          </p:nvPr>
        </p:nvSpPr>
        <p:spPr/>
        <p:txBody>
          <a:bodyPr/>
          <a:lstStyle/>
          <a:p>
            <a:r>
              <a:rPr lang="en-US" dirty="0"/>
              <a:t>Trip Planning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1A3E8F-96C5-4B9C-A8D7-A51D6415BE1C}"/>
                  </a:ext>
                </a:extLst>
              </p:cNvPr>
              <p:cNvSpPr>
                <a:spLocks noGrp="1"/>
              </p:cNvSpPr>
              <p:nvPr>
                <p:ph idx="1"/>
              </p:nvPr>
            </p:nvSpPr>
            <p:spPr/>
            <p:txBody>
              <a:bodyPr>
                <a:normAutofit lnSpcReduction="10000"/>
              </a:bodyPr>
              <a:lstStyle/>
              <a:p>
                <a:r>
                  <a:rPr lang="en-US" dirty="0"/>
                  <a:t>Greedy works!</a:t>
                </a:r>
              </a:p>
              <a:p>
                <a:r>
                  <a:rPr lang="en-US" dirty="0"/>
                  <a:t>Because “greedy stays ahead” </a:t>
                </a:r>
              </a:p>
              <a:p>
                <a:endParaRPr lang="en-US" dirty="0"/>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be the hotel you stop at on night </a:t>
                </a:r>
                <a14:m>
                  <m:oMath xmlns:m="http://schemas.openxmlformats.org/officeDocument/2006/math">
                    <m:r>
                      <a:rPr lang="en-US" b="0" i="1" smtClean="0">
                        <a:latin typeface="Cambria Math" panose="02040503050406030204" pitchFamily="18" charset="0"/>
                      </a:rPr>
                      <m:t>𝑖</m:t>
                    </m:r>
                  </m:oMath>
                </a14:m>
                <a:r>
                  <a:rPr lang="en-US" dirty="0"/>
                  <a:t> in the greedy algorithm.</a:t>
                </a:r>
              </a:p>
              <a:p>
                <a:r>
                  <a:rPr lang="en-US" dirty="0"/>
                  <a:t>Let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 be the hotel you stop at in the optimal plan (the fewest nights plan). </a:t>
                </a:r>
              </a:p>
              <a:p>
                <a:r>
                  <a:rPr lang="en-US" dirty="0"/>
                  <a:t>Claim: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always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a:t>
                </a:r>
              </a:p>
              <a:p>
                <a:r>
                  <a:rPr lang="en-US" dirty="0"/>
                  <a:t>Base Case: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OPT and the algorithm choose between the same set of hotels (all at most 500 miles from the start),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the farthest of those by the algorithm definition, so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at least as far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a:t>
                </a:r>
              </a:p>
            </p:txBody>
          </p:sp>
        </mc:Choice>
        <mc:Fallback xmlns="">
          <p:sp>
            <p:nvSpPr>
              <p:cNvPr id="3" name="Content Placeholder 2">
                <a:extLst>
                  <a:ext uri="{FF2B5EF4-FFF2-40B4-BE49-F238E27FC236}">
                    <a16:creationId xmlns:a16="http://schemas.microsoft.com/office/drawing/2014/main" id="{221A3E8F-96C5-4B9C-A8D7-A51D6415BE1C}"/>
                  </a:ext>
                </a:extLst>
              </p:cNvPr>
              <p:cNvSpPr>
                <a:spLocks noGrp="1" noRot="1" noChangeAspect="1" noMove="1" noResize="1" noEditPoints="1" noAdjustHandles="1" noChangeArrowheads="1" noChangeShapeType="1" noTextEdit="1"/>
              </p:cNvSpPr>
              <p:nvPr>
                <p:ph idx="1"/>
              </p:nvPr>
            </p:nvSpPr>
            <p:spPr>
              <a:blipFill>
                <a:blip r:embed="rId2"/>
                <a:stretch>
                  <a:fillRect l="-708" t="-3019" r="-1471"/>
                </a:stretch>
              </a:blipFill>
            </p:spPr>
            <p:txBody>
              <a:bodyPr/>
              <a:lstStyle/>
              <a:p>
                <a:r>
                  <a:rPr lang="en-US">
                    <a:noFill/>
                  </a:rPr>
                  <a:t> </a:t>
                </a:r>
              </a:p>
            </p:txBody>
          </p:sp>
        </mc:Fallback>
      </mc:AlternateContent>
    </p:spTree>
    <p:extLst>
      <p:ext uri="{BB962C8B-B14F-4D97-AF65-F5344CB8AC3E}">
        <p14:creationId xmlns:p14="http://schemas.microsoft.com/office/powerpoint/2010/main" val="4175620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8A9F-C048-4ACC-9410-85512F8B7E69}"/>
              </a:ext>
            </a:extLst>
          </p:cNvPr>
          <p:cNvSpPr>
            <a:spLocks noGrp="1"/>
          </p:cNvSpPr>
          <p:nvPr>
            <p:ph type="title"/>
          </p:nvPr>
        </p:nvSpPr>
        <p:spPr/>
        <p:txBody>
          <a:bodyPr/>
          <a:lstStyle/>
          <a:p>
            <a:r>
              <a:rPr lang="en-US" dirty="0"/>
              <a:t>Trip Planning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B13D89-42E8-46E8-AA58-A9505278BD53}"/>
                  </a:ext>
                </a:extLst>
              </p:cNvPr>
              <p:cNvSpPr>
                <a:spLocks noGrp="1"/>
              </p:cNvSpPr>
              <p:nvPr>
                <p:ph idx="1"/>
              </p:nvPr>
            </p:nvSpPr>
            <p:spPr/>
            <p:txBody>
              <a:bodyPr>
                <a:normAutofit/>
              </a:bodyPr>
              <a:lstStyle/>
              <a:p>
                <a:r>
                  <a:rPr lang="en-US" dirty="0"/>
                  <a:t>Inductive Hypothesis: Suppose through the first </a:t>
                </a:r>
                <a14:m>
                  <m:oMath xmlns:m="http://schemas.openxmlformats.org/officeDocument/2006/math">
                    <m:r>
                      <a:rPr lang="en-US" b="0" i="1" smtClean="0">
                        <a:latin typeface="Cambria Math" panose="02040503050406030204" pitchFamily="18" charset="0"/>
                      </a:rPr>
                      <m:t>𝑘</m:t>
                    </m:r>
                  </m:oMath>
                </a14:m>
                <a:r>
                  <a:rPr lang="en-US" dirty="0"/>
                  <a:t> hotels,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is farther along than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sub>
                    </m:sSub>
                  </m:oMath>
                </a14:m>
                <a:r>
                  <a:rPr lang="en-US" dirty="0"/>
                  <a:t>.</a:t>
                </a:r>
              </a:p>
              <a:p>
                <a:r>
                  <a:rPr lang="en-US" dirty="0"/>
                  <a:t>Inductive Step: </a:t>
                </a:r>
              </a:p>
              <a:p>
                <a:r>
                  <a:rPr lang="en-US" dirty="0"/>
                  <a:t>When we select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we can choose any hotel within 500 miles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is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sub>
                    </m:sSub>
                  </m:oMath>
                </a14:m>
                <a:r>
                  <a:rPr lang="en-US" dirty="0"/>
                  <a:t> everything less than 500 miles after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sub>
                    </m:sSub>
                  </m:oMath>
                </a14:m>
                <a:r>
                  <a:rPr lang="en-US" dirty="0"/>
                  <a:t> is also less than 500 miles after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Since we take the farthest along hotel,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dirty="0"/>
                  <a:t>is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a:t>
                </a:r>
              </a:p>
            </p:txBody>
          </p:sp>
        </mc:Choice>
        <mc:Fallback xmlns="">
          <p:sp>
            <p:nvSpPr>
              <p:cNvPr id="3" name="Content Placeholder 2">
                <a:extLst>
                  <a:ext uri="{FF2B5EF4-FFF2-40B4-BE49-F238E27FC236}">
                    <a16:creationId xmlns:a16="http://schemas.microsoft.com/office/drawing/2014/main" id="{6BB13D89-42E8-46E8-AA58-A9505278BD53}"/>
                  </a:ext>
                </a:extLst>
              </p:cNvPr>
              <p:cNvSpPr>
                <a:spLocks noGrp="1" noRot="1" noChangeAspect="1" noMove="1" noResize="1" noEditPoints="1" noAdjustHandles="1" noChangeArrowheads="1" noChangeShapeType="1" noTextEdit="1"/>
              </p:cNvSpPr>
              <p:nvPr>
                <p:ph idx="1"/>
              </p:nvPr>
            </p:nvSpPr>
            <p:spPr>
              <a:blipFill>
                <a:blip r:embed="rId2"/>
                <a:stretch>
                  <a:fillRect l="-708" t="-2138" r="-2015"/>
                </a:stretch>
              </a:blipFill>
            </p:spPr>
            <p:txBody>
              <a:bodyPr/>
              <a:lstStyle/>
              <a:p>
                <a:r>
                  <a:rPr lang="en-US">
                    <a:noFill/>
                  </a:rPr>
                  <a:t> </a:t>
                </a:r>
              </a:p>
            </p:txBody>
          </p:sp>
        </mc:Fallback>
      </mc:AlternateContent>
    </p:spTree>
    <p:extLst>
      <p:ext uri="{BB962C8B-B14F-4D97-AF65-F5344CB8AC3E}">
        <p14:creationId xmlns:p14="http://schemas.microsoft.com/office/powerpoint/2010/main" val="220437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A3590D-6030-4C5C-8363-D02B66BE253A}"/>
              </a:ext>
            </a:extLst>
          </p:cNvPr>
          <p:cNvSpPr>
            <a:spLocks noGrp="1"/>
          </p:cNvSpPr>
          <p:nvPr>
            <p:ph type="title"/>
          </p:nvPr>
        </p:nvSpPr>
        <p:spPr/>
        <p:txBody>
          <a:bodyPr/>
          <a:lstStyle/>
          <a:p>
            <a:r>
              <a:rPr lang="en-US" dirty="0"/>
              <a:t>More Greedy</a:t>
            </a:r>
          </a:p>
        </p:txBody>
      </p:sp>
      <p:sp>
        <p:nvSpPr>
          <p:cNvPr id="5" name="Text Placeholder 4">
            <a:extLst>
              <a:ext uri="{FF2B5EF4-FFF2-40B4-BE49-F238E27FC236}">
                <a16:creationId xmlns:a16="http://schemas.microsoft.com/office/drawing/2014/main" id="{E09B1FA2-310E-4656-A0CD-A8B35332C74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21891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717EA2-ED7F-424A-B109-7C3FC21B2527}"/>
              </a:ext>
            </a:extLst>
          </p:cNvPr>
          <p:cNvSpPr>
            <a:spLocks noGrp="1"/>
          </p:cNvSpPr>
          <p:nvPr>
            <p:ph type="title"/>
          </p:nvPr>
        </p:nvSpPr>
        <p:spPr/>
        <p:txBody>
          <a:bodyPr/>
          <a:lstStyle/>
          <a:p>
            <a:r>
              <a:rPr lang="en-US" dirty="0"/>
              <a:t>Change-Making</a:t>
            </a:r>
          </a:p>
        </p:txBody>
      </p:sp>
      <p:sp>
        <p:nvSpPr>
          <p:cNvPr id="5" name="Content Placeholder 4">
            <a:extLst>
              <a:ext uri="{FF2B5EF4-FFF2-40B4-BE49-F238E27FC236}">
                <a16:creationId xmlns:a16="http://schemas.microsoft.com/office/drawing/2014/main" id="{65A10B47-3416-4F5F-94A9-93672B01C31D}"/>
              </a:ext>
            </a:extLst>
          </p:cNvPr>
          <p:cNvSpPr>
            <a:spLocks noGrp="1"/>
          </p:cNvSpPr>
          <p:nvPr>
            <p:ph idx="1"/>
          </p:nvPr>
        </p:nvSpPr>
        <p:spPr/>
        <p:txBody>
          <a:bodyPr/>
          <a:lstStyle/>
          <a:p>
            <a:r>
              <a:rPr lang="en-US" dirty="0"/>
              <a:t>Suppose you need to “make change” with the fewest number of coins possible. </a:t>
            </a:r>
          </a:p>
          <a:p>
            <a:r>
              <a:rPr lang="en-US" dirty="0"/>
              <a:t>Greedy algorithm:</a:t>
            </a:r>
          </a:p>
          <a:p>
            <a:r>
              <a:rPr lang="en-US" dirty="0">
                <a:solidFill>
                  <a:schemeClr val="accent2"/>
                </a:solidFill>
              </a:rPr>
              <a:t>Take the biggest coin less than the change remaining.</a:t>
            </a:r>
          </a:p>
          <a:p>
            <a:endParaRPr lang="en-US" dirty="0"/>
          </a:p>
          <a:p>
            <a:r>
              <a:rPr lang="en-US" dirty="0"/>
              <a:t>Is the greedy algorithm optimal if you have </a:t>
            </a:r>
          </a:p>
          <a:p>
            <a:r>
              <a:rPr lang="en-US" dirty="0"/>
              <a:t>1 cent coins, 10 cent coins, and 15 cent coins? </a:t>
            </a:r>
          </a:p>
        </p:txBody>
      </p:sp>
    </p:spTree>
    <p:extLst>
      <p:ext uri="{BB962C8B-B14F-4D97-AF65-F5344CB8AC3E}">
        <p14:creationId xmlns:p14="http://schemas.microsoft.com/office/powerpoint/2010/main" val="3568322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5E69-498E-456A-9F4B-74E74BBAC142}"/>
              </a:ext>
            </a:extLst>
          </p:cNvPr>
          <p:cNvSpPr>
            <a:spLocks noGrp="1"/>
          </p:cNvSpPr>
          <p:nvPr>
            <p:ph type="title"/>
          </p:nvPr>
        </p:nvSpPr>
        <p:spPr/>
        <p:txBody>
          <a:bodyPr/>
          <a:lstStyle/>
          <a:p>
            <a:r>
              <a:rPr lang="en-US" dirty="0"/>
              <a:t>Change-Making</a:t>
            </a:r>
          </a:p>
        </p:txBody>
      </p:sp>
      <p:sp>
        <p:nvSpPr>
          <p:cNvPr id="3" name="Content Placeholder 2">
            <a:extLst>
              <a:ext uri="{FF2B5EF4-FFF2-40B4-BE49-F238E27FC236}">
                <a16:creationId xmlns:a16="http://schemas.microsoft.com/office/drawing/2014/main" id="{675D40F5-B444-4D46-84EB-9A2E8EA69B87}"/>
              </a:ext>
            </a:extLst>
          </p:cNvPr>
          <p:cNvSpPr>
            <a:spLocks noGrp="1"/>
          </p:cNvSpPr>
          <p:nvPr>
            <p:ph idx="1"/>
          </p:nvPr>
        </p:nvSpPr>
        <p:spPr/>
        <p:txBody>
          <a:bodyPr/>
          <a:lstStyle/>
          <a:p>
            <a:r>
              <a:rPr lang="en-US" dirty="0"/>
              <a:t>The greedy algorithm doesn’t always work!</a:t>
            </a:r>
          </a:p>
          <a:p>
            <a:pPr lvl="1"/>
            <a:r>
              <a:rPr lang="en-US" dirty="0"/>
              <a:t>We made you explain this on the homework problem during the DP section.</a:t>
            </a:r>
          </a:p>
          <a:p>
            <a:r>
              <a:rPr lang="en-US" dirty="0"/>
              <a:t>But there are times where it does</a:t>
            </a:r>
          </a:p>
          <a:p>
            <a:pPr lvl="1"/>
            <a:r>
              <a:rPr lang="en-US" dirty="0"/>
              <a:t>For “standard” US coinage, the greedy algorithm works</a:t>
            </a:r>
          </a:p>
          <a:p>
            <a:pPr lvl="1"/>
            <a:r>
              <a:rPr lang="en-US" dirty="0"/>
              <a:t>And it also always works if your coins always exactly double in value.</a:t>
            </a:r>
          </a:p>
          <a:p>
            <a:pPr lvl="1"/>
            <a:endParaRPr lang="en-US" dirty="0"/>
          </a:p>
          <a:p>
            <a:pPr lvl="1"/>
            <a:r>
              <a:rPr lang="en-US" sz="2800" dirty="0"/>
              <a:t>Another reason to be very careful with greedy algorithms!</a:t>
            </a:r>
          </a:p>
          <a:p>
            <a:pPr lvl="1"/>
            <a:r>
              <a:rPr lang="en-US" sz="2800" dirty="0"/>
              <a:t>Also a good example of how you can sometimes avoid greedy if you can’t figure out a proof – maybe there’s a way to write a DP instead!  </a:t>
            </a:r>
          </a:p>
        </p:txBody>
      </p:sp>
    </p:spTree>
    <p:extLst>
      <p:ext uri="{BB962C8B-B14F-4D97-AF65-F5344CB8AC3E}">
        <p14:creationId xmlns:p14="http://schemas.microsoft.com/office/powerpoint/2010/main" val="1954843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459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B3DE74-4714-432C-9821-4F1EFA831ED3}"/>
              </a:ext>
            </a:extLst>
          </p:cNvPr>
          <p:cNvSpPr txBox="1"/>
          <p:nvPr/>
        </p:nvSpPr>
        <p:spPr>
          <a:xfrm>
            <a:off x="963706" y="5764306"/>
            <a:ext cx="282836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3 non-overlapping intervals</a:t>
            </a:r>
          </a:p>
        </p:txBody>
      </p:sp>
    </p:spTree>
    <p:extLst>
      <p:ext uri="{BB962C8B-B14F-4D97-AF65-F5344CB8AC3E}">
        <p14:creationId xmlns:p14="http://schemas.microsoft.com/office/powerpoint/2010/main" val="1521748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CFAD7F3-AC9D-4E8D-B905-0EB152665EE2}"/>
              </a:ext>
            </a:extLst>
          </p:cNvPr>
          <p:cNvSpPr txBox="1"/>
          <p:nvPr/>
        </p:nvSpPr>
        <p:spPr>
          <a:xfrm>
            <a:off x="963706" y="5764306"/>
            <a:ext cx="3231776"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3 other non-overlapping intervals</a:t>
            </a:r>
          </a:p>
        </p:txBody>
      </p:sp>
    </p:spTree>
    <p:extLst>
      <p:ext uri="{BB962C8B-B14F-4D97-AF65-F5344CB8AC3E}">
        <p14:creationId xmlns:p14="http://schemas.microsoft.com/office/powerpoint/2010/main" val="431728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141653-EAA8-40A6-9C6A-E52E56839AA1}"/>
                  </a:ext>
                </a:extLst>
              </p:cNvPr>
              <p:cNvSpPr txBox="1"/>
              <p:nvPr/>
            </p:nvSpPr>
            <p:spPr>
              <a:xfrm>
                <a:off x="878541" y="5732921"/>
                <a:ext cx="8386483"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OPT is 3 – there is no way to have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4</m:t>
                    </m:r>
                  </m:oMath>
                </a14:m>
                <a:r>
                  <a:rPr lang="en-US" sz="2400" dirty="0">
                    <a:latin typeface="Segoe UI Semilight" panose="020B0402040204020203" pitchFamily="34" charset="0"/>
                    <a:cs typeface="Segoe UI Semilight" panose="020B0402040204020203" pitchFamily="34" charset="0"/>
                  </a:rPr>
                  <a:t> non-overlapping intervals; both the red and purple solutions are equally good.</a:t>
                </a:r>
              </a:p>
            </p:txBody>
          </p:sp>
        </mc:Choice>
        <mc:Fallback xmlns="">
          <p:sp>
            <p:nvSpPr>
              <p:cNvPr id="8" name="TextBox 7">
                <a:extLst>
                  <a:ext uri="{FF2B5EF4-FFF2-40B4-BE49-F238E27FC236}">
                    <a16:creationId xmlns:a16="http://schemas.microsoft.com/office/drawing/2014/main" id="{C1141653-EAA8-40A6-9C6A-E52E56839AA1}"/>
                  </a:ext>
                </a:extLst>
              </p:cNvPr>
              <p:cNvSpPr txBox="1">
                <a:spLocks noRot="1" noChangeAspect="1" noMove="1" noResize="1" noEditPoints="1" noAdjustHandles="1" noChangeArrowheads="1" noChangeShapeType="1" noTextEdit="1"/>
              </p:cNvSpPr>
              <p:nvPr/>
            </p:nvSpPr>
            <p:spPr>
              <a:xfrm>
                <a:off x="878541" y="5732921"/>
                <a:ext cx="8386483" cy="830997"/>
              </a:xfrm>
              <a:prstGeom prst="rect">
                <a:avLst/>
              </a:prstGeom>
              <a:blipFill>
                <a:blip r:embed="rId2"/>
                <a:stretch>
                  <a:fillRect l="-1090" t="-5109" r="-1962" b="-16058"/>
                </a:stretch>
              </a:blipFill>
            </p:spPr>
            <p:txBody>
              <a:bodyPr/>
              <a:lstStyle/>
              <a:p>
                <a:r>
                  <a:rPr lang="en-US">
                    <a:noFill/>
                  </a:rPr>
                  <a:t> </a:t>
                </a:r>
              </a:p>
            </p:txBody>
          </p:sp>
        </mc:Fallback>
      </mc:AlternateContent>
    </p:spTree>
    <p:extLst>
      <p:ext uri="{BB962C8B-B14F-4D97-AF65-F5344CB8AC3E}">
        <p14:creationId xmlns:p14="http://schemas.microsoft.com/office/powerpoint/2010/main" val="2792782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C0E3-B6F5-4F14-B8E9-8454A1A80FD1}"/>
              </a:ext>
            </a:extLst>
          </p:cNvPr>
          <p:cNvSpPr>
            <a:spLocks noGrp="1"/>
          </p:cNvSpPr>
          <p:nvPr>
            <p:ph type="title"/>
          </p:nvPr>
        </p:nvSpPr>
        <p:spPr/>
        <p:txBody>
          <a:bodyPr/>
          <a:lstStyle/>
          <a:p>
            <a:r>
              <a:rPr lang="en-US" dirty="0"/>
              <a:t>Greedy Ideas</a:t>
            </a:r>
          </a:p>
        </p:txBody>
      </p:sp>
      <p:sp>
        <p:nvSpPr>
          <p:cNvPr id="3" name="Content Placeholder 2">
            <a:extLst>
              <a:ext uri="{FF2B5EF4-FFF2-40B4-BE49-F238E27FC236}">
                <a16:creationId xmlns:a16="http://schemas.microsoft.com/office/drawing/2014/main" id="{2E6379F6-0E9B-4A9F-AA0D-D2826D04FD52}"/>
              </a:ext>
            </a:extLst>
          </p:cNvPr>
          <p:cNvSpPr>
            <a:spLocks noGrp="1"/>
          </p:cNvSpPr>
          <p:nvPr>
            <p:ph idx="1"/>
          </p:nvPr>
        </p:nvSpPr>
        <p:spPr/>
        <p:txBody>
          <a:bodyPr/>
          <a:lstStyle/>
          <a:p>
            <a:r>
              <a:rPr lang="en-US" dirty="0"/>
              <a:t>To specify a greedy algorithm, we need to:</a:t>
            </a:r>
          </a:p>
          <a:p>
            <a:r>
              <a:rPr lang="en-US" dirty="0"/>
              <a:t>Order the elements (intervals)</a:t>
            </a:r>
          </a:p>
          <a:p>
            <a:r>
              <a:rPr lang="en-US" dirty="0"/>
              <a:t>Choose a rule for deciding whether to add.</a:t>
            </a:r>
            <a:br>
              <a:rPr lang="en-US" dirty="0"/>
            </a:br>
            <a:r>
              <a:rPr lang="en-US" b="1" dirty="0"/>
              <a:t>Rule: </a:t>
            </a:r>
            <a:r>
              <a:rPr lang="en-US" dirty="0"/>
              <a:t>Add interval as long as it doesn’t overlap with those we’ve already selected. </a:t>
            </a:r>
          </a:p>
          <a:p>
            <a:endParaRPr lang="en-US" dirty="0"/>
          </a:p>
          <a:p>
            <a:r>
              <a:rPr lang="en-US" dirty="0"/>
              <a:t>What ordering should we use?</a:t>
            </a:r>
          </a:p>
          <a:p>
            <a:endParaRPr lang="en-US" dirty="0"/>
          </a:p>
          <a:p>
            <a:r>
              <a:rPr lang="en-US" dirty="0"/>
              <a:t>Think of </a:t>
            </a:r>
            <a:r>
              <a:rPr lang="en-US" b="1" dirty="0"/>
              <a:t>at least two </a:t>
            </a:r>
            <a:r>
              <a:rPr lang="en-US" dirty="0"/>
              <a:t>orderings you think might work.</a:t>
            </a:r>
            <a:endParaRPr lang="en-US" b="1" dirty="0"/>
          </a:p>
        </p:txBody>
      </p:sp>
    </p:spTree>
    <p:extLst>
      <p:ext uri="{BB962C8B-B14F-4D97-AF65-F5344CB8AC3E}">
        <p14:creationId xmlns:p14="http://schemas.microsoft.com/office/powerpoint/2010/main" val="1920758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7335AA-A2AA-4D08-BCAA-C9583382A19D}"/>
              </a:ext>
            </a:extLst>
          </p:cNvPr>
          <p:cNvSpPr>
            <a:spLocks noGrp="1"/>
          </p:cNvSpPr>
          <p:nvPr>
            <p:ph type="title"/>
          </p:nvPr>
        </p:nvSpPr>
        <p:spPr/>
        <p:txBody>
          <a:bodyPr/>
          <a:lstStyle/>
          <a:p>
            <a:r>
              <a:rPr lang="en-US" dirty="0"/>
              <a:t>Your Takeaways</a:t>
            </a:r>
          </a:p>
        </p:txBody>
      </p:sp>
      <p:sp>
        <p:nvSpPr>
          <p:cNvPr id="9" name="Content Placeholder 8">
            <a:extLst>
              <a:ext uri="{FF2B5EF4-FFF2-40B4-BE49-F238E27FC236}">
                <a16:creationId xmlns:a16="http://schemas.microsoft.com/office/drawing/2014/main" id="{178F8859-BD24-41AD-87A1-DBDAC852919D}"/>
              </a:ext>
            </a:extLst>
          </p:cNvPr>
          <p:cNvSpPr>
            <a:spLocks noGrp="1"/>
          </p:cNvSpPr>
          <p:nvPr>
            <p:ph idx="1"/>
          </p:nvPr>
        </p:nvSpPr>
        <p:spPr/>
        <p:txBody>
          <a:bodyPr/>
          <a:lstStyle/>
          <a:p>
            <a:r>
              <a:rPr lang="en-US" dirty="0"/>
              <a:t>Greedy algorithms are great </a:t>
            </a:r>
            <a:r>
              <a:rPr lang="en-US" i="1" dirty="0"/>
              <a:t>when they work.</a:t>
            </a:r>
          </a:p>
          <a:p>
            <a:r>
              <a:rPr lang="en-US" dirty="0"/>
              <a:t>But it’s hard to tell when they work – the proofs are subtle.</a:t>
            </a:r>
          </a:p>
          <a:p>
            <a:r>
              <a:rPr lang="en-US" dirty="0"/>
              <a:t>And you can often invent 2-3 different greedy algorithms; it’s rare that 1 works, extremely rare that all would work.</a:t>
            </a:r>
          </a:p>
          <a:p>
            <a:pPr lvl="1"/>
            <a:r>
              <a:rPr lang="en-US" dirty="0"/>
              <a:t>So you have to be EXTREMELY careful.</a:t>
            </a:r>
          </a:p>
          <a:p>
            <a:pPr lvl="1"/>
            <a:endParaRPr lang="en-US" dirty="0"/>
          </a:p>
          <a:p>
            <a:pPr lvl="1"/>
            <a:r>
              <a:rPr lang="en-US" dirty="0"/>
              <a:t>This will be a crash course in greedy algorithms. </a:t>
            </a:r>
          </a:p>
          <a:p>
            <a:pPr lvl="1"/>
            <a:r>
              <a:rPr lang="en-US" dirty="0"/>
              <a:t>If you have a lot of experience with proofs, I’ll be highlighting the general patterns in the proofs.</a:t>
            </a:r>
          </a:p>
          <a:p>
            <a:pPr lvl="1"/>
            <a:r>
              <a:rPr lang="en-US" dirty="0"/>
              <a:t>If you don’t, just appreciate the proofs are hard, and promise not to write a greedy algorithm unless someone has proven it correct.</a:t>
            </a:r>
          </a:p>
        </p:txBody>
      </p:sp>
    </p:spTree>
    <p:extLst>
      <p:ext uri="{BB962C8B-B14F-4D97-AF65-F5344CB8AC3E}">
        <p14:creationId xmlns:p14="http://schemas.microsoft.com/office/powerpoint/2010/main" val="1139918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r>
              <a:rPr lang="en-US" dirty="0"/>
              <a:t>Some possibilities</a:t>
            </a:r>
          </a:p>
          <a:p>
            <a:r>
              <a:rPr lang="en-US" dirty="0"/>
              <a:t>Earliest end time (add if no overlap with previous selected)</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Tree>
    <p:extLst>
      <p:ext uri="{BB962C8B-B14F-4D97-AF65-F5344CB8AC3E}">
        <p14:creationId xmlns:p14="http://schemas.microsoft.com/office/powerpoint/2010/main" val="2964342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3EDA0-55D8-446D-903D-58F7CEF46A25}"/>
              </a:ext>
            </a:extLst>
          </p:cNvPr>
          <p:cNvSpPr>
            <a:spLocks noGrp="1"/>
          </p:cNvSpPr>
          <p:nvPr>
            <p:ph type="title"/>
          </p:nvPr>
        </p:nvSpPr>
        <p:spPr/>
        <p:txBody>
          <a:bodyPr/>
          <a:lstStyle/>
          <a:p>
            <a:r>
              <a:rPr lang="en-US" dirty="0"/>
              <a:t>Greedy</a:t>
            </a:r>
          </a:p>
        </p:txBody>
      </p:sp>
      <p:sp>
        <p:nvSpPr>
          <p:cNvPr id="3" name="Content Placeholder 2">
            <a:extLst>
              <a:ext uri="{FF2B5EF4-FFF2-40B4-BE49-F238E27FC236}">
                <a16:creationId xmlns:a16="http://schemas.microsoft.com/office/drawing/2014/main" id="{E3A0E781-E346-4125-87BB-C9B29DD3EFAB}"/>
              </a:ext>
            </a:extLst>
          </p:cNvPr>
          <p:cNvSpPr>
            <a:spLocks noGrp="1"/>
          </p:cNvSpPr>
          <p:nvPr>
            <p:ph idx="1"/>
          </p:nvPr>
        </p:nvSpPr>
        <p:spPr/>
        <p:txBody>
          <a:bodyPr/>
          <a:lstStyle/>
          <a:p>
            <a:r>
              <a:rPr lang="en-US" dirty="0"/>
              <a:t>That list slide is the real difficulty with greedy algorithms.</a:t>
            </a:r>
          </a:p>
          <a:p>
            <a:r>
              <a:rPr lang="en-US" dirty="0"/>
              <a:t>All of those look at least somewhat plausible at first glance.</a:t>
            </a:r>
          </a:p>
          <a:p>
            <a:endParaRPr lang="en-US" dirty="0"/>
          </a:p>
          <a:p>
            <a:r>
              <a:rPr lang="en-US" dirty="0"/>
              <a:t>With MSTs that was fine – those ideas all worked! </a:t>
            </a:r>
          </a:p>
          <a:p>
            <a:r>
              <a:rPr lang="en-US" dirty="0"/>
              <a:t>It’s not fine here.</a:t>
            </a:r>
          </a:p>
          <a:p>
            <a:endParaRPr lang="en-US" dirty="0"/>
          </a:p>
          <a:p>
            <a:r>
              <a:rPr lang="en-US" dirty="0"/>
              <a:t>They don’t all work.</a:t>
            </a:r>
          </a:p>
          <a:p>
            <a:r>
              <a:rPr lang="en-US" dirty="0"/>
              <a:t>As a first step – try to find counter-examples to narrow down</a:t>
            </a:r>
          </a:p>
        </p:txBody>
      </p:sp>
    </p:spTree>
    <p:extLst>
      <p:ext uri="{BB962C8B-B14F-4D97-AF65-F5344CB8AC3E}">
        <p14:creationId xmlns:p14="http://schemas.microsoft.com/office/powerpoint/2010/main" val="2265055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Tree>
    <p:extLst>
      <p:ext uri="{BB962C8B-B14F-4D97-AF65-F5344CB8AC3E}">
        <p14:creationId xmlns:p14="http://schemas.microsoft.com/office/powerpoint/2010/main" val="313883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C9FA-DA4B-4E3D-8138-194F9FD91DDA}"/>
              </a:ext>
            </a:extLst>
          </p:cNvPr>
          <p:cNvSpPr>
            <a:spLocks noGrp="1"/>
          </p:cNvSpPr>
          <p:nvPr>
            <p:ph type="title"/>
          </p:nvPr>
        </p:nvSpPr>
        <p:spPr/>
        <p:txBody>
          <a:bodyPr/>
          <a:lstStyle/>
          <a:p>
            <a:r>
              <a:rPr lang="en-US" dirty="0"/>
              <a:t>Take Earliest Start Time – Counter Example</a:t>
            </a:r>
          </a:p>
        </p:txBody>
      </p:sp>
      <p:sp>
        <p:nvSpPr>
          <p:cNvPr id="4" name="Rectangle 3">
            <a:extLst>
              <a:ext uri="{FF2B5EF4-FFF2-40B4-BE49-F238E27FC236}">
                <a16:creationId xmlns:a16="http://schemas.microsoft.com/office/drawing/2014/main" id="{860B37EB-FC36-4052-BA7A-B22FDBB3C9D1}"/>
              </a:ext>
            </a:extLst>
          </p:cNvPr>
          <p:cNvSpPr/>
          <p:nvPr/>
        </p:nvSpPr>
        <p:spPr>
          <a:xfrm>
            <a:off x="659802" y="175528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696827-9841-49C0-8A18-68E553A5F44B}"/>
              </a:ext>
            </a:extLst>
          </p:cNvPr>
          <p:cNvSpPr/>
          <p:nvPr/>
        </p:nvSpPr>
        <p:spPr>
          <a:xfrm>
            <a:off x="1013908" y="220397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653F98-431A-4737-B9B4-4E1404DECB2B}"/>
              </a:ext>
            </a:extLst>
          </p:cNvPr>
          <p:cNvSpPr/>
          <p:nvPr/>
        </p:nvSpPr>
        <p:spPr>
          <a:xfrm>
            <a:off x="4478766" y="2184699"/>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594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C9FA-DA4B-4E3D-8138-194F9FD91DDA}"/>
              </a:ext>
            </a:extLst>
          </p:cNvPr>
          <p:cNvSpPr>
            <a:spLocks noGrp="1"/>
          </p:cNvSpPr>
          <p:nvPr>
            <p:ph type="title"/>
          </p:nvPr>
        </p:nvSpPr>
        <p:spPr/>
        <p:txBody>
          <a:bodyPr/>
          <a:lstStyle/>
          <a:p>
            <a:r>
              <a:rPr lang="en-US" dirty="0"/>
              <a:t>Take Earliest Start Time – Counter Example</a:t>
            </a:r>
          </a:p>
        </p:txBody>
      </p:sp>
      <p:sp>
        <p:nvSpPr>
          <p:cNvPr id="3" name="Content Placeholder 2">
            <a:extLst>
              <a:ext uri="{FF2B5EF4-FFF2-40B4-BE49-F238E27FC236}">
                <a16:creationId xmlns:a16="http://schemas.microsoft.com/office/drawing/2014/main" id="{02451CFF-F3CA-48B9-A7E5-F6B9656098A4}"/>
              </a:ext>
            </a:extLst>
          </p:cNvPr>
          <p:cNvSpPr>
            <a:spLocks noGrp="1"/>
          </p:cNvSpPr>
          <p:nvPr>
            <p:ph idx="1"/>
          </p:nvPr>
        </p:nvSpPr>
        <p:spPr>
          <a:xfrm>
            <a:off x="575240" y="3078481"/>
            <a:ext cx="11187258" cy="3230880"/>
          </a:xfrm>
        </p:spPr>
        <p:txBody>
          <a:bodyPr/>
          <a:lstStyle/>
          <a:p>
            <a:r>
              <a:rPr lang="en-US" dirty="0"/>
              <a:t>Taking the one with the earliest start time doesn’t give us the best answer. </a:t>
            </a:r>
          </a:p>
        </p:txBody>
      </p:sp>
      <p:sp>
        <p:nvSpPr>
          <p:cNvPr id="4" name="Rectangle 3">
            <a:extLst>
              <a:ext uri="{FF2B5EF4-FFF2-40B4-BE49-F238E27FC236}">
                <a16:creationId xmlns:a16="http://schemas.microsoft.com/office/drawing/2014/main" id="{860B37EB-FC36-4052-BA7A-B22FDBB3C9D1}"/>
              </a:ext>
            </a:extLst>
          </p:cNvPr>
          <p:cNvSpPr/>
          <p:nvPr/>
        </p:nvSpPr>
        <p:spPr>
          <a:xfrm>
            <a:off x="659802" y="1755289"/>
            <a:ext cx="6427694" cy="31824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696827-9841-49C0-8A18-68E553A5F44B}"/>
              </a:ext>
            </a:extLst>
          </p:cNvPr>
          <p:cNvSpPr/>
          <p:nvPr/>
        </p:nvSpPr>
        <p:spPr>
          <a:xfrm>
            <a:off x="1013908" y="2203972"/>
            <a:ext cx="3263153" cy="31824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653F98-431A-4737-B9B4-4E1404DECB2B}"/>
              </a:ext>
            </a:extLst>
          </p:cNvPr>
          <p:cNvSpPr/>
          <p:nvPr/>
        </p:nvSpPr>
        <p:spPr>
          <a:xfrm>
            <a:off x="4478766" y="2184699"/>
            <a:ext cx="2312892" cy="31824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BEFE31-E7E1-4E71-9099-4D40CBF7D3F1}"/>
              </a:ext>
            </a:extLst>
          </p:cNvPr>
          <p:cNvSpPr txBox="1"/>
          <p:nvPr/>
        </p:nvSpPr>
        <p:spPr>
          <a:xfrm>
            <a:off x="7178040" y="1611871"/>
            <a:ext cx="2941320"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Algorithm finds</a:t>
            </a:r>
          </a:p>
        </p:txBody>
      </p:sp>
      <p:sp>
        <p:nvSpPr>
          <p:cNvPr id="8" name="TextBox 7">
            <a:extLst>
              <a:ext uri="{FF2B5EF4-FFF2-40B4-BE49-F238E27FC236}">
                <a16:creationId xmlns:a16="http://schemas.microsoft.com/office/drawing/2014/main" id="{A7589CB8-CC9F-49EE-83E5-0E27F2510B11}"/>
              </a:ext>
            </a:extLst>
          </p:cNvPr>
          <p:cNvSpPr txBox="1"/>
          <p:nvPr/>
        </p:nvSpPr>
        <p:spPr>
          <a:xfrm>
            <a:off x="7178040" y="2035478"/>
            <a:ext cx="2941320" cy="461665"/>
          </a:xfrm>
          <a:prstGeom prst="rect">
            <a:avLst/>
          </a:prstGeom>
          <a:noFill/>
        </p:spPr>
        <p:txBody>
          <a:bodyPr wrap="square" rtlCol="0">
            <a:spAutoFit/>
          </a:bodyPr>
          <a:lstStyle/>
          <a:p>
            <a:r>
              <a:rPr lang="en-US" sz="2400" dirty="0">
                <a:solidFill>
                  <a:srgbClr val="FFC000"/>
                </a:solidFill>
                <a:latin typeface="Segoe UI Semilight" panose="020B0402040204020203" pitchFamily="34" charset="0"/>
                <a:cs typeface="Segoe UI Semilight" panose="020B0402040204020203" pitchFamily="34" charset="0"/>
              </a:rPr>
              <a:t>Optimum</a:t>
            </a:r>
          </a:p>
        </p:txBody>
      </p:sp>
    </p:spTree>
    <p:extLst>
      <p:ext uri="{BB962C8B-B14F-4D97-AF65-F5344CB8AC3E}">
        <p14:creationId xmlns:p14="http://schemas.microsoft.com/office/powerpoint/2010/main" val="1592885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C984-50A1-4F1A-8BBF-919F5E110804}"/>
              </a:ext>
            </a:extLst>
          </p:cNvPr>
          <p:cNvSpPr>
            <a:spLocks noGrp="1"/>
          </p:cNvSpPr>
          <p:nvPr>
            <p:ph type="title"/>
          </p:nvPr>
        </p:nvSpPr>
        <p:spPr/>
        <p:txBody>
          <a:bodyPr/>
          <a:lstStyle/>
          <a:p>
            <a:r>
              <a:rPr lang="en-US" dirty="0"/>
              <a:t>Shortest Interval</a:t>
            </a:r>
          </a:p>
        </p:txBody>
      </p:sp>
      <p:sp>
        <p:nvSpPr>
          <p:cNvPr id="4" name="Rectangle 3">
            <a:extLst>
              <a:ext uri="{FF2B5EF4-FFF2-40B4-BE49-F238E27FC236}">
                <a16:creationId xmlns:a16="http://schemas.microsoft.com/office/drawing/2014/main" id="{BE3BB4A3-22E8-4064-A277-5ABCD4FC97D0}"/>
              </a:ext>
            </a:extLst>
          </p:cNvPr>
          <p:cNvSpPr/>
          <p:nvPr/>
        </p:nvSpPr>
        <p:spPr>
          <a:xfrm>
            <a:off x="3489960" y="1755289"/>
            <a:ext cx="1379220"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2DB0CD-C142-47C7-86B3-1C7EA115AE0A}"/>
              </a:ext>
            </a:extLst>
          </p:cNvPr>
          <p:cNvSpPr/>
          <p:nvPr/>
        </p:nvSpPr>
        <p:spPr>
          <a:xfrm>
            <a:off x="659802" y="2189181"/>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B65643E-1113-4F9A-8F22-D2E4703E79B3}"/>
              </a:ext>
            </a:extLst>
          </p:cNvPr>
          <p:cNvSpPr/>
          <p:nvPr/>
        </p:nvSpPr>
        <p:spPr>
          <a:xfrm>
            <a:off x="4478766" y="2184699"/>
            <a:ext cx="282881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803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C984-50A1-4F1A-8BBF-919F5E110804}"/>
              </a:ext>
            </a:extLst>
          </p:cNvPr>
          <p:cNvSpPr>
            <a:spLocks noGrp="1"/>
          </p:cNvSpPr>
          <p:nvPr>
            <p:ph type="title"/>
          </p:nvPr>
        </p:nvSpPr>
        <p:spPr/>
        <p:txBody>
          <a:bodyPr/>
          <a:lstStyle/>
          <a:p>
            <a:r>
              <a:rPr lang="en-US" dirty="0"/>
              <a:t>Shortest Interval</a:t>
            </a:r>
          </a:p>
        </p:txBody>
      </p:sp>
      <p:sp>
        <p:nvSpPr>
          <p:cNvPr id="3" name="Content Placeholder 2">
            <a:extLst>
              <a:ext uri="{FF2B5EF4-FFF2-40B4-BE49-F238E27FC236}">
                <a16:creationId xmlns:a16="http://schemas.microsoft.com/office/drawing/2014/main" id="{0D276270-23C1-434C-AADB-1DCF1E64055B}"/>
              </a:ext>
            </a:extLst>
          </p:cNvPr>
          <p:cNvSpPr>
            <a:spLocks noGrp="1"/>
          </p:cNvSpPr>
          <p:nvPr>
            <p:ph idx="1"/>
          </p:nvPr>
        </p:nvSpPr>
        <p:spPr>
          <a:xfrm>
            <a:off x="575240" y="3108959"/>
            <a:ext cx="11187258" cy="3200401"/>
          </a:xfrm>
        </p:spPr>
        <p:txBody>
          <a:bodyPr/>
          <a:lstStyle/>
          <a:p>
            <a:r>
              <a:rPr lang="en-US" dirty="0"/>
              <a:t>Taking the shortest interval first doesn’t give us the best answer</a:t>
            </a:r>
          </a:p>
        </p:txBody>
      </p:sp>
      <p:sp>
        <p:nvSpPr>
          <p:cNvPr id="4" name="Rectangle 3">
            <a:extLst>
              <a:ext uri="{FF2B5EF4-FFF2-40B4-BE49-F238E27FC236}">
                <a16:creationId xmlns:a16="http://schemas.microsoft.com/office/drawing/2014/main" id="{BE3BB4A3-22E8-4064-A277-5ABCD4FC97D0}"/>
              </a:ext>
            </a:extLst>
          </p:cNvPr>
          <p:cNvSpPr/>
          <p:nvPr/>
        </p:nvSpPr>
        <p:spPr>
          <a:xfrm>
            <a:off x="3489960" y="1755289"/>
            <a:ext cx="1379220" cy="31824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2DB0CD-C142-47C7-86B3-1C7EA115AE0A}"/>
              </a:ext>
            </a:extLst>
          </p:cNvPr>
          <p:cNvSpPr/>
          <p:nvPr/>
        </p:nvSpPr>
        <p:spPr>
          <a:xfrm>
            <a:off x="659802" y="2158724"/>
            <a:ext cx="3263153" cy="31824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B65643E-1113-4F9A-8F22-D2E4703E79B3}"/>
              </a:ext>
            </a:extLst>
          </p:cNvPr>
          <p:cNvSpPr/>
          <p:nvPr/>
        </p:nvSpPr>
        <p:spPr>
          <a:xfrm>
            <a:off x="4478766" y="2154242"/>
            <a:ext cx="2828814" cy="31824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461666-6CCC-464E-BA5C-61402977742A}"/>
              </a:ext>
            </a:extLst>
          </p:cNvPr>
          <p:cNvSpPr txBox="1"/>
          <p:nvPr/>
        </p:nvSpPr>
        <p:spPr>
          <a:xfrm>
            <a:off x="7574280" y="1611871"/>
            <a:ext cx="2941320"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Algorithm finds</a:t>
            </a:r>
          </a:p>
        </p:txBody>
      </p:sp>
      <p:sp>
        <p:nvSpPr>
          <p:cNvPr id="8" name="TextBox 7">
            <a:extLst>
              <a:ext uri="{FF2B5EF4-FFF2-40B4-BE49-F238E27FC236}">
                <a16:creationId xmlns:a16="http://schemas.microsoft.com/office/drawing/2014/main" id="{6D3A7060-87C8-4F90-826D-4869C2C31B25}"/>
              </a:ext>
            </a:extLst>
          </p:cNvPr>
          <p:cNvSpPr txBox="1"/>
          <p:nvPr/>
        </p:nvSpPr>
        <p:spPr>
          <a:xfrm>
            <a:off x="7574280" y="2035478"/>
            <a:ext cx="2941320" cy="461665"/>
          </a:xfrm>
          <a:prstGeom prst="rect">
            <a:avLst/>
          </a:prstGeom>
          <a:noFill/>
        </p:spPr>
        <p:txBody>
          <a:bodyPr wrap="square" rtlCol="0">
            <a:spAutoFit/>
          </a:bodyPr>
          <a:lstStyle/>
          <a:p>
            <a:r>
              <a:rPr lang="en-US" sz="2400" dirty="0">
                <a:solidFill>
                  <a:srgbClr val="FFC000"/>
                </a:solidFill>
                <a:latin typeface="Segoe UI Semilight" panose="020B0402040204020203" pitchFamily="34" charset="0"/>
                <a:cs typeface="Segoe UI Semilight" panose="020B0402040204020203" pitchFamily="34" charset="0"/>
              </a:rPr>
              <a:t>Optimum</a:t>
            </a:r>
          </a:p>
        </p:txBody>
      </p:sp>
    </p:spTree>
    <p:extLst>
      <p:ext uri="{BB962C8B-B14F-4D97-AF65-F5344CB8AC3E}">
        <p14:creationId xmlns:p14="http://schemas.microsoft.com/office/powerpoint/2010/main" val="1508229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
        <p:nvSpPr>
          <p:cNvPr id="4" name="Multiplication Sign 3">
            <a:extLst>
              <a:ext uri="{FF2B5EF4-FFF2-40B4-BE49-F238E27FC236}">
                <a16:creationId xmlns:a16="http://schemas.microsoft.com/office/drawing/2014/main" id="{CC453472-B62B-4F50-BCA0-D30D2361DE66}"/>
              </a:ext>
            </a:extLst>
          </p:cNvPr>
          <p:cNvSpPr/>
          <p:nvPr/>
        </p:nvSpPr>
        <p:spPr>
          <a:xfrm>
            <a:off x="3352800" y="4312024"/>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46C72B29-BB5B-4D2E-A6F1-2657A7E19503}"/>
              </a:ext>
            </a:extLst>
          </p:cNvPr>
          <p:cNvSpPr/>
          <p:nvPr/>
        </p:nvSpPr>
        <p:spPr>
          <a:xfrm>
            <a:off x="3352800" y="3166782"/>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B6BA4309-2B8A-49C7-A566-379695E81370}"/>
              </a:ext>
            </a:extLst>
          </p:cNvPr>
          <p:cNvSpPr/>
          <p:nvPr/>
        </p:nvSpPr>
        <p:spPr>
          <a:xfrm>
            <a:off x="3061447" y="2594161"/>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109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848E-EDCD-436E-9173-27E6D3F86D6B}"/>
              </a:ext>
            </a:extLst>
          </p:cNvPr>
          <p:cNvSpPr>
            <a:spLocks noGrp="1"/>
          </p:cNvSpPr>
          <p:nvPr>
            <p:ph type="title"/>
          </p:nvPr>
        </p:nvSpPr>
        <p:spPr/>
        <p:txBody>
          <a:bodyPr/>
          <a:lstStyle/>
          <a:p>
            <a:r>
              <a:rPr lang="en-US" dirty="0"/>
              <a:t>Earliest End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B74DC-F3B6-4A62-B8AB-A5E7FDD254D2}"/>
                  </a:ext>
                </a:extLst>
              </p:cNvPr>
              <p:cNvSpPr>
                <a:spLocks noGrp="1"/>
              </p:cNvSpPr>
              <p:nvPr>
                <p:ph idx="1"/>
              </p:nvPr>
            </p:nvSpPr>
            <p:spPr/>
            <p:txBody>
              <a:bodyPr/>
              <a:lstStyle/>
              <a:p>
                <a:r>
                  <a:rPr lang="en-US" dirty="0"/>
                  <a:t>Intuition: If </a:t>
                </a:r>
                <a14:m>
                  <m:oMath xmlns:m="http://schemas.openxmlformats.org/officeDocument/2006/math">
                    <m:r>
                      <a:rPr lang="en-US" b="0" i="1" smtClean="0">
                        <a:latin typeface="Cambria Math" panose="02040503050406030204" pitchFamily="18" charset="0"/>
                      </a:rPr>
                      <m:t>𝑢</m:t>
                    </m:r>
                  </m:oMath>
                </a14:m>
                <a:r>
                  <a:rPr lang="en-US" dirty="0"/>
                  <a:t> has the earliest end time, and </a:t>
                </a:r>
                <a14:m>
                  <m:oMath xmlns:m="http://schemas.openxmlformats.org/officeDocument/2006/math">
                    <m:r>
                      <a:rPr lang="en-US" b="0" i="1" smtClean="0">
                        <a:latin typeface="Cambria Math" panose="02040503050406030204" pitchFamily="18" charset="0"/>
                      </a:rPr>
                      <m:t>𝑢</m:t>
                    </m:r>
                  </m:oMath>
                </a14:m>
                <a:r>
                  <a:rPr lang="en-US" dirty="0"/>
                  <a:t> overlaps with </a:t>
                </a:r>
                <a14:m>
                  <m:oMath xmlns:m="http://schemas.openxmlformats.org/officeDocument/2006/math">
                    <m:r>
                      <a:rPr lang="en-US" b="0" i="1" smtClean="0">
                        <a:latin typeface="Cambria Math" panose="02040503050406030204" pitchFamily="18" charset="0"/>
                      </a:rPr>
                      <m:t>𝑣</m:t>
                    </m:r>
                  </m:oMath>
                </a14:m>
                <a:r>
                  <a:rPr lang="en-US" dirty="0"/>
                  <a:t> and </a:t>
                </a:r>
                <a14:m>
                  <m:oMath xmlns:m="http://schemas.openxmlformats.org/officeDocument/2006/math">
                    <m:r>
                      <a:rPr lang="en-US" b="0" i="1" smtClean="0">
                        <a:latin typeface="Cambria Math" panose="02040503050406030204" pitchFamily="18" charset="0"/>
                      </a:rPr>
                      <m:t>𝑤</m:t>
                    </m:r>
                  </m:oMath>
                </a14:m>
                <a:r>
                  <a:rPr lang="en-US" dirty="0"/>
                  <a:t> then </a:t>
                </a:r>
                <a14:m>
                  <m:oMath xmlns:m="http://schemas.openxmlformats.org/officeDocument/2006/math">
                    <m:r>
                      <a:rPr lang="en-US" b="0" i="1" smtClean="0">
                        <a:latin typeface="Cambria Math" panose="02040503050406030204" pitchFamily="18" charset="0"/>
                      </a:rPr>
                      <m:t>𝑣</m:t>
                    </m:r>
                  </m:oMath>
                </a14:m>
                <a:r>
                  <a:rPr lang="en-US" dirty="0"/>
                  <a:t> and </a:t>
                </a:r>
                <a14:m>
                  <m:oMath xmlns:m="http://schemas.openxmlformats.org/officeDocument/2006/math">
                    <m:r>
                      <a:rPr lang="en-US" b="0" i="1" smtClean="0">
                        <a:latin typeface="Cambria Math" panose="02040503050406030204" pitchFamily="18" charset="0"/>
                      </a:rPr>
                      <m:t>𝑤</m:t>
                    </m:r>
                  </m:oMath>
                </a14:m>
                <a:r>
                  <a:rPr lang="en-US" dirty="0"/>
                  <a:t> also overlap. </a:t>
                </a:r>
              </a:p>
              <a:p>
                <a:endParaRPr lang="en-US" dirty="0"/>
              </a:p>
              <a:p>
                <a:r>
                  <a:rPr lang="en-US" dirty="0"/>
                  <a:t>Why?</a:t>
                </a:r>
              </a:p>
              <a:p>
                <a:r>
                  <a:rPr lang="en-US" dirty="0"/>
                  <a:t>If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overlap, then both are “active” at the instant before </a:t>
                </a:r>
                <a14:m>
                  <m:oMath xmlns:m="http://schemas.openxmlformats.org/officeDocument/2006/math">
                    <m:r>
                      <a:rPr lang="en-US" b="0" i="1" smtClean="0">
                        <a:latin typeface="Cambria Math" panose="02040503050406030204" pitchFamily="18" charset="0"/>
                      </a:rPr>
                      <m:t>𝑢</m:t>
                    </m:r>
                  </m:oMath>
                </a14:m>
                <a:r>
                  <a:rPr lang="en-US" dirty="0"/>
                  <a:t> ends (otherwise </a:t>
                </a:r>
                <a14:m>
                  <m:oMath xmlns:m="http://schemas.openxmlformats.org/officeDocument/2006/math">
                    <m:r>
                      <a:rPr lang="en-US" b="0" i="1" smtClean="0">
                        <a:latin typeface="Cambria Math" panose="02040503050406030204" pitchFamily="18" charset="0"/>
                      </a:rPr>
                      <m:t>𝑣</m:t>
                    </m:r>
                  </m:oMath>
                </a14:m>
                <a:r>
                  <a:rPr lang="en-US" dirty="0"/>
                  <a:t> would have an earlier end time).</a:t>
                </a:r>
              </a:p>
              <a:p>
                <a:r>
                  <a:rPr lang="en-US" dirty="0"/>
                  <a:t>Otherwise </a:t>
                </a:r>
                <a14:m>
                  <m:oMath xmlns:m="http://schemas.openxmlformats.org/officeDocument/2006/math">
                    <m:r>
                      <a:rPr lang="en-US" b="0" i="1" smtClean="0">
                        <a:latin typeface="Cambria Math" panose="02040503050406030204" pitchFamily="18" charset="0"/>
                      </a:rPr>
                      <m:t>𝑣</m:t>
                    </m:r>
                  </m:oMath>
                </a14:m>
                <a:r>
                  <a:rPr lang="en-US" dirty="0"/>
                  <a:t> would have an earlier end time than </a:t>
                </a:r>
                <a14:m>
                  <m:oMath xmlns:m="http://schemas.openxmlformats.org/officeDocument/2006/math">
                    <m:r>
                      <a:rPr lang="en-US" b="0" i="1" smtClean="0">
                        <a:latin typeface="Cambria Math" panose="02040503050406030204" pitchFamily="18" charset="0"/>
                      </a:rPr>
                      <m:t>𝑢</m:t>
                    </m:r>
                  </m:oMath>
                </a14:m>
                <a:r>
                  <a:rPr lang="en-US" dirty="0"/>
                  <a:t>! By the same reasoning, </a:t>
                </a:r>
                <a14:m>
                  <m:oMath xmlns:m="http://schemas.openxmlformats.org/officeDocument/2006/math">
                    <m:r>
                      <a:rPr lang="en-US" b="0" i="1" smtClean="0">
                        <a:latin typeface="Cambria Math" panose="02040503050406030204" pitchFamily="18" charset="0"/>
                      </a:rPr>
                      <m:t>𝑤</m:t>
                    </m:r>
                  </m:oMath>
                </a14:m>
                <a:r>
                  <a:rPr lang="en-US" dirty="0"/>
                  <a:t> is also “active” the instant before </a:t>
                </a:r>
                <a14:m>
                  <m:oMath xmlns:m="http://schemas.openxmlformats.org/officeDocument/2006/math">
                    <m:r>
                      <a:rPr lang="en-US" b="0" i="1" smtClean="0">
                        <a:latin typeface="Cambria Math" panose="02040503050406030204" pitchFamily="18" charset="0"/>
                      </a:rPr>
                      <m:t>𝑢</m:t>
                    </m:r>
                  </m:oMath>
                </a14:m>
                <a:r>
                  <a:rPr lang="en-US" dirty="0"/>
                  <a:t> ends. So </a:t>
                </a:r>
                <a14:m>
                  <m:oMath xmlns:m="http://schemas.openxmlformats.org/officeDocument/2006/math">
                    <m:r>
                      <a:rPr lang="en-US" b="0" i="1" smtClean="0">
                        <a:latin typeface="Cambria Math" panose="02040503050406030204" pitchFamily="18" charset="0"/>
                      </a:rPr>
                      <m:t>𝑣</m:t>
                    </m:r>
                  </m:oMath>
                </a14:m>
                <a:r>
                  <a:rPr lang="en-US" dirty="0"/>
                  <a:t> and </a:t>
                </a:r>
                <a14:m>
                  <m:oMath xmlns:m="http://schemas.openxmlformats.org/officeDocument/2006/math">
                    <m:r>
                      <a:rPr lang="en-US" b="0" i="1" smtClean="0">
                        <a:latin typeface="Cambria Math" panose="02040503050406030204" pitchFamily="18" charset="0"/>
                      </a:rPr>
                      <m:t>𝑤</m:t>
                    </m:r>
                  </m:oMath>
                </a14:m>
                <a:r>
                  <a:rPr lang="en-US" dirty="0"/>
                  <a:t> also overlap with each other.</a:t>
                </a:r>
              </a:p>
            </p:txBody>
          </p:sp>
        </mc:Choice>
        <mc:Fallback xmlns="">
          <p:sp>
            <p:nvSpPr>
              <p:cNvPr id="3" name="Content Placeholder 2">
                <a:extLst>
                  <a:ext uri="{FF2B5EF4-FFF2-40B4-BE49-F238E27FC236}">
                    <a16:creationId xmlns:a16="http://schemas.microsoft.com/office/drawing/2014/main" id="{591B74DC-F3B6-4A62-B8AB-A5E7FDD254D2}"/>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561729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4244B-048B-4065-B29D-DC2A60A7CA13}"/>
              </a:ext>
            </a:extLst>
          </p:cNvPr>
          <p:cNvSpPr>
            <a:spLocks noGrp="1"/>
          </p:cNvSpPr>
          <p:nvPr>
            <p:ph type="title"/>
          </p:nvPr>
        </p:nvSpPr>
        <p:spPr/>
        <p:txBody>
          <a:bodyPr/>
          <a:lstStyle/>
          <a:p>
            <a:r>
              <a:rPr lang="en-US" dirty="0"/>
              <a:t>Earliest End Time</a:t>
            </a:r>
          </a:p>
        </p:txBody>
      </p:sp>
      <p:sp>
        <p:nvSpPr>
          <p:cNvPr id="3" name="Content Placeholder 2">
            <a:extLst>
              <a:ext uri="{FF2B5EF4-FFF2-40B4-BE49-F238E27FC236}">
                <a16:creationId xmlns:a16="http://schemas.microsoft.com/office/drawing/2014/main" id="{394EEB43-C069-4ED9-91AD-A8D3EC3AF7BA}"/>
              </a:ext>
            </a:extLst>
          </p:cNvPr>
          <p:cNvSpPr>
            <a:spLocks noGrp="1"/>
          </p:cNvSpPr>
          <p:nvPr>
            <p:ph idx="1"/>
          </p:nvPr>
        </p:nvSpPr>
        <p:spPr/>
        <p:txBody>
          <a:bodyPr/>
          <a:lstStyle/>
          <a:p>
            <a:r>
              <a:rPr lang="en-US" dirty="0"/>
              <a:t>Can you prove it correct? </a:t>
            </a:r>
          </a:p>
          <a:p>
            <a:endParaRPr lang="en-US" dirty="0"/>
          </a:p>
          <a:p>
            <a:r>
              <a:rPr lang="en-US" dirty="0"/>
              <a:t>Do you want to use</a:t>
            </a:r>
          </a:p>
          <a:p>
            <a:r>
              <a:rPr lang="en-US" dirty="0"/>
              <a:t>Structural Result</a:t>
            </a:r>
          </a:p>
          <a:p>
            <a:r>
              <a:rPr lang="en-US" dirty="0"/>
              <a:t>Exchange Argument</a:t>
            </a:r>
          </a:p>
          <a:p>
            <a:r>
              <a:rPr lang="en-US" dirty="0"/>
              <a:t>Greedy Stays Ahead</a:t>
            </a:r>
          </a:p>
          <a:p>
            <a:endParaRPr lang="en-US" dirty="0"/>
          </a:p>
        </p:txBody>
      </p:sp>
    </p:spTree>
    <p:extLst>
      <p:ext uri="{BB962C8B-B14F-4D97-AF65-F5344CB8AC3E}">
        <p14:creationId xmlns:p14="http://schemas.microsoft.com/office/powerpoint/2010/main" val="3619192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C4A1E8-6B42-4A82-8982-F8CBE588F797}"/>
              </a:ext>
            </a:extLst>
          </p:cNvPr>
          <p:cNvSpPr>
            <a:spLocks noGrp="1"/>
          </p:cNvSpPr>
          <p:nvPr>
            <p:ph type="title"/>
          </p:nvPr>
        </p:nvSpPr>
        <p:spPr/>
        <p:txBody>
          <a:bodyPr/>
          <a:lstStyle/>
          <a:p>
            <a:r>
              <a:rPr lang="en-US" dirty="0"/>
              <a:t>Three Proof Techniques</a:t>
            </a:r>
          </a:p>
        </p:txBody>
      </p:sp>
      <p:sp>
        <p:nvSpPr>
          <p:cNvPr id="8" name="Content Placeholder 7">
            <a:extLst>
              <a:ext uri="{FF2B5EF4-FFF2-40B4-BE49-F238E27FC236}">
                <a16:creationId xmlns:a16="http://schemas.microsoft.com/office/drawing/2014/main" id="{04133EE3-EDEC-4E82-AA94-CFD8A402DABC}"/>
              </a:ext>
            </a:extLst>
          </p:cNvPr>
          <p:cNvSpPr>
            <a:spLocks noGrp="1"/>
          </p:cNvSpPr>
          <p:nvPr>
            <p:ph idx="1"/>
          </p:nvPr>
        </p:nvSpPr>
        <p:spPr/>
        <p:txBody>
          <a:bodyPr/>
          <a:lstStyle/>
          <a:p>
            <a:r>
              <a:rPr lang="en-US" dirty="0"/>
              <a:t>“Structural result” – the best solution </a:t>
            </a:r>
            <a:r>
              <a:rPr lang="en-US" b="1" dirty="0"/>
              <a:t>must </a:t>
            </a:r>
            <a:r>
              <a:rPr lang="en-US" dirty="0"/>
              <a:t>look like this, and the algorithm produces something that looks like this.</a:t>
            </a:r>
          </a:p>
          <a:p>
            <a:r>
              <a:rPr lang="en-US" dirty="0"/>
              <a:t>Greedy stays ahead – at every step of the algorithm, the greedy algorithm is at least as good as anything else could be.</a:t>
            </a:r>
          </a:p>
          <a:p>
            <a:r>
              <a:rPr lang="en-US" dirty="0"/>
              <a:t>Exchange – Contradiction proof, suppose we swapped in an element from the (hypothetical) “better” solution.</a:t>
            </a:r>
          </a:p>
        </p:txBody>
      </p:sp>
      <p:sp>
        <p:nvSpPr>
          <p:cNvPr id="2" name="TextBox 1">
            <a:extLst>
              <a:ext uri="{FF2B5EF4-FFF2-40B4-BE49-F238E27FC236}">
                <a16:creationId xmlns:a16="http://schemas.microsoft.com/office/drawing/2014/main" id="{2C6AB3CF-DA68-48FB-A451-E9FA4422750E}"/>
              </a:ext>
            </a:extLst>
          </p:cNvPr>
          <p:cNvSpPr txBox="1"/>
          <p:nvPr/>
        </p:nvSpPr>
        <p:spPr>
          <a:xfrm>
            <a:off x="833377" y="4734046"/>
            <a:ext cx="10833904" cy="954107"/>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Where to start? With some greedy algorithms you’ve already seen. </a:t>
            </a:r>
          </a:p>
          <a:p>
            <a:r>
              <a:rPr lang="en-US" sz="2800" dirty="0">
                <a:latin typeface="Segoe UI Semilight" panose="020B0402040204020203" pitchFamily="34" charset="0"/>
                <a:cs typeface="Segoe UI Semilight" panose="020B0402040204020203" pitchFamily="34" charset="0"/>
              </a:rPr>
              <a:t>Minimum Spanning Trees!</a:t>
            </a:r>
          </a:p>
        </p:txBody>
      </p:sp>
    </p:spTree>
    <p:extLst>
      <p:ext uri="{BB962C8B-B14F-4D97-AF65-F5344CB8AC3E}">
        <p14:creationId xmlns:p14="http://schemas.microsoft.com/office/powerpoint/2010/main" val="269248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FE1F-0565-4CC4-945E-FC5C7482A1EF}"/>
              </a:ext>
            </a:extLst>
          </p:cNvPr>
          <p:cNvSpPr>
            <a:spLocks noGrp="1"/>
          </p:cNvSpPr>
          <p:nvPr>
            <p:ph type="title"/>
          </p:nvPr>
        </p:nvSpPr>
        <p:spPr/>
        <p:txBody>
          <a:bodyPr/>
          <a:lstStyle/>
          <a:p>
            <a:r>
              <a:rPr lang="en-US" dirty="0"/>
              <a:t>Exchange Argument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726A1D-8161-40FE-A016-098B1C9498C8}"/>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be the set of intervals selected by the greedy algorithm, ordered by </a:t>
                </a:r>
                <a:r>
                  <a:rPr lang="en-US" dirty="0" err="1"/>
                  <a:t>endtime</a:t>
                </a:r>
                <a:endParaRPr lang="en-US" dirty="0"/>
              </a:p>
              <a:p>
                <a:r>
                  <a:rPr lang="en-US" dirty="0"/>
                  <a:t>OPT</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ℓ</m:t>
                        </m:r>
                      </m:sub>
                    </m:sSub>
                  </m:oMath>
                </a14:m>
                <a:r>
                  <a:rPr lang="en-US" dirty="0"/>
                  <a:t> be the maximum set of intervals, ordered by </a:t>
                </a:r>
                <a:r>
                  <a:rPr lang="en-US" dirty="0" err="1"/>
                  <a:t>endtime</a:t>
                </a:r>
                <a:r>
                  <a:rPr lang="en-US" dirty="0"/>
                  <a:t>.</a:t>
                </a:r>
              </a:p>
              <a:p>
                <a:r>
                  <a:rPr lang="en-US" dirty="0"/>
                  <a:t>Our goal will be to “exchange” to show </a:t>
                </a:r>
                <a14:m>
                  <m:oMath xmlns:m="http://schemas.openxmlformats.org/officeDocument/2006/math">
                    <m:r>
                      <a:rPr lang="en-US" b="0" i="1" smtClean="0">
                        <a:latin typeface="Cambria Math" panose="02040503050406030204" pitchFamily="18" charset="0"/>
                      </a:rPr>
                      <m:t>𝐴</m:t>
                    </m:r>
                  </m:oMath>
                </a14:m>
                <a:r>
                  <a:rPr lang="en-US" dirty="0"/>
                  <a:t> has at least as many elements as OPT. </a:t>
                </a:r>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be the first two elements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aren’t the same.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dirty="0"/>
                  <a:t> are the same, neither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nor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overlaps with any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dirty="0"/>
                  <a:t>And by the greedy choice,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so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0" smtClean="0">
                        <a:latin typeface="Cambria Math" panose="02040503050406030204" pitchFamily="18" charset="0"/>
                      </a:rPr>
                      <m:t> </m:t>
                    </m:r>
                  </m:oMath>
                </a14:m>
                <a:r>
                  <a:rPr lang="en-US" dirty="0"/>
                  <a:t>doesn’t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dirty="0"/>
                  <a:t>. So we can exchange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into OPT, replacing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and still have OPT be valid. </a:t>
                </a:r>
              </a:p>
              <a:p>
                <a:endParaRPr lang="en-US" dirty="0"/>
              </a:p>
            </p:txBody>
          </p:sp>
        </mc:Choice>
        <mc:Fallback xmlns="">
          <p:sp>
            <p:nvSpPr>
              <p:cNvPr id="3" name="Content Placeholder 2">
                <a:extLst>
                  <a:ext uri="{FF2B5EF4-FFF2-40B4-BE49-F238E27FC236}">
                    <a16:creationId xmlns:a16="http://schemas.microsoft.com/office/drawing/2014/main" id="{EE726A1D-8161-40FE-A016-098B1C9498C8}"/>
                  </a:ext>
                </a:extLst>
              </p:cNvPr>
              <p:cNvSpPr>
                <a:spLocks noGrp="1" noRot="1" noChangeAspect="1" noMove="1" noResize="1" noEditPoints="1" noAdjustHandles="1" noChangeArrowheads="1" noChangeShapeType="1" noTextEdit="1"/>
              </p:cNvSpPr>
              <p:nvPr>
                <p:ph idx="1"/>
              </p:nvPr>
            </p:nvSpPr>
            <p:spPr>
              <a:blipFill>
                <a:blip r:embed="rId2"/>
                <a:stretch>
                  <a:fillRect l="-708" t="-2138" r="-1362"/>
                </a:stretch>
              </a:blipFill>
            </p:spPr>
            <p:txBody>
              <a:bodyPr/>
              <a:lstStyle/>
              <a:p>
                <a:r>
                  <a:rPr lang="en-US">
                    <a:noFill/>
                  </a:rPr>
                  <a:t> </a:t>
                </a:r>
              </a:p>
            </p:txBody>
          </p:sp>
        </mc:Fallback>
      </mc:AlternateContent>
    </p:spTree>
    <p:extLst>
      <p:ext uri="{BB962C8B-B14F-4D97-AF65-F5344CB8AC3E}">
        <p14:creationId xmlns:p14="http://schemas.microsoft.com/office/powerpoint/2010/main" val="3411282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4C6BD-69F2-48C5-9E87-066AA7991C33}"/>
              </a:ext>
            </a:extLst>
          </p:cNvPr>
          <p:cNvSpPr>
            <a:spLocks noGrp="1"/>
          </p:cNvSpPr>
          <p:nvPr>
            <p:ph type="title"/>
          </p:nvPr>
        </p:nvSpPr>
        <p:spPr/>
        <p:txBody>
          <a:bodyPr/>
          <a:lstStyle/>
          <a:p>
            <a:r>
              <a:rPr lang="en-US" dirty="0"/>
              <a:t>Exchange Argument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41BE55-BE86-4CD0-BC26-8B45956EF4C9}"/>
                  </a:ext>
                </a:extLst>
              </p:cNvPr>
              <p:cNvSpPr>
                <a:spLocks noGrp="1"/>
              </p:cNvSpPr>
              <p:nvPr>
                <p:ph idx="1"/>
              </p:nvPr>
            </p:nvSpPr>
            <p:spPr/>
            <p:txBody>
              <a:bodyPr/>
              <a:lstStyle/>
              <a:p>
                <a:r>
                  <a:rPr lang="en-US" dirty="0"/>
                  <a:t>Repeat this argument until we have changed OPT into </a:t>
                </a:r>
                <a14:m>
                  <m:oMath xmlns:m="http://schemas.openxmlformats.org/officeDocument/2006/math">
                    <m:r>
                      <a:rPr lang="en-US" i="1" dirty="0" smtClean="0">
                        <a:latin typeface="Cambria Math" panose="02040503050406030204" pitchFamily="18" charset="0"/>
                      </a:rPr>
                      <m:t>𝐴</m:t>
                    </m:r>
                  </m:oMath>
                </a14:m>
                <a:r>
                  <a:rPr lang="en-US" dirty="0"/>
                  <a:t>.</a:t>
                </a:r>
              </a:p>
              <a:p>
                <a:r>
                  <a:rPr lang="en-US" dirty="0"/>
                  <a:t>Can OPT have more elements than </a:t>
                </a:r>
                <a14:m>
                  <m:oMath xmlns:m="http://schemas.openxmlformats.org/officeDocument/2006/math">
                    <m:r>
                      <a:rPr lang="en-US" b="0" i="1" smtClean="0">
                        <a:latin typeface="Cambria Math" panose="02040503050406030204" pitchFamily="18" charset="0"/>
                      </a:rPr>
                      <m:t>𝐴</m:t>
                    </m:r>
                  </m:oMath>
                </a14:m>
                <a:r>
                  <a:rPr lang="en-US" dirty="0"/>
                  <a:t>? </a:t>
                </a:r>
              </a:p>
              <a:p>
                <a:r>
                  <a:rPr lang="en-US" dirty="0"/>
                  <a:t>No! After repeating the argument, we could change every element of OPT to </a:t>
                </a:r>
                <a14:m>
                  <m:oMath xmlns:m="http://schemas.openxmlformats.org/officeDocument/2006/math">
                    <m:r>
                      <a:rPr lang="en-US" i="1" dirty="0" smtClean="0">
                        <a:latin typeface="Cambria Math" panose="02040503050406030204" pitchFamily="18" charset="0"/>
                      </a:rPr>
                      <m:t>𝐴</m:t>
                    </m:r>
                  </m:oMath>
                </a14:m>
                <a:r>
                  <a:rPr lang="en-US" dirty="0"/>
                  <a:t>. If OPT had another element, it wouldn’t overlap with anything in OPT, and therefore can’t overlap with anything in </a:t>
                </a:r>
                <a14:m>
                  <m:oMath xmlns:m="http://schemas.openxmlformats.org/officeDocument/2006/math">
                    <m:r>
                      <a:rPr lang="en-US" b="0" i="1" smtClean="0">
                        <a:latin typeface="Cambria Math" panose="02040503050406030204" pitchFamily="18" charset="0"/>
                      </a:rPr>
                      <m:t>𝐴</m:t>
                    </m:r>
                  </m:oMath>
                </a14:m>
                <a:r>
                  <a:rPr lang="en-US" dirty="0"/>
                  <a:t> after all the swaps. But then the greedy algorithm would have added it to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a:p>
                <a:endParaRPr lang="en-US" dirty="0"/>
              </a:p>
              <a:p>
                <a:r>
                  <a:rPr lang="en-US" dirty="0"/>
                  <a:t>So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has the same number of elements as OPT does, and we really found an optimal </a:t>
                </a:r>
              </a:p>
              <a:p>
                <a:endParaRPr lang="en-US" dirty="0"/>
              </a:p>
            </p:txBody>
          </p:sp>
        </mc:Choice>
        <mc:Fallback xmlns="">
          <p:sp>
            <p:nvSpPr>
              <p:cNvPr id="3" name="Content Placeholder 2">
                <a:extLst>
                  <a:ext uri="{FF2B5EF4-FFF2-40B4-BE49-F238E27FC236}">
                    <a16:creationId xmlns:a16="http://schemas.microsoft.com/office/drawing/2014/main" id="{7141BE55-BE86-4CD0-BC26-8B45956EF4C9}"/>
                  </a:ext>
                </a:extLst>
              </p:cNvPr>
              <p:cNvSpPr>
                <a:spLocks noGrp="1" noRot="1" noChangeAspect="1" noMove="1" noResize="1" noEditPoints="1" noAdjustHandles="1" noChangeArrowheads="1" noChangeShapeType="1" noTextEdit="1"/>
              </p:cNvSpPr>
              <p:nvPr>
                <p:ph idx="1"/>
              </p:nvPr>
            </p:nvSpPr>
            <p:spPr>
              <a:blipFill>
                <a:blip r:embed="rId2"/>
                <a:stretch>
                  <a:fillRect l="-708" t="-2138" r="-1961"/>
                </a:stretch>
              </a:blipFill>
            </p:spPr>
            <p:txBody>
              <a:bodyPr/>
              <a:lstStyle/>
              <a:p>
                <a:r>
                  <a:rPr lang="en-US">
                    <a:noFill/>
                  </a:rPr>
                  <a:t> </a:t>
                </a:r>
              </a:p>
            </p:txBody>
          </p:sp>
        </mc:Fallback>
      </mc:AlternateContent>
    </p:spTree>
    <p:extLst>
      <p:ext uri="{BB962C8B-B14F-4D97-AF65-F5344CB8AC3E}">
        <p14:creationId xmlns:p14="http://schemas.microsoft.com/office/powerpoint/2010/main" val="4208844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C5B1-3D48-409E-861F-1B94A8E8A69F}"/>
              </a:ext>
            </a:extLst>
          </p:cNvPr>
          <p:cNvSpPr>
            <a:spLocks noGrp="1"/>
          </p:cNvSpPr>
          <p:nvPr>
            <p:ph type="title"/>
          </p:nvPr>
        </p:nvSpPr>
        <p:spPr/>
        <p:txBody>
          <a:bodyPr/>
          <a:lstStyle/>
          <a:p>
            <a:r>
              <a:rPr lang="en-US" dirty="0"/>
              <a:t>Greedy Stays Ahead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70F5C7-9D93-417F-A0E6-FBBD439C6F99}"/>
                  </a:ext>
                </a:extLst>
              </p:cNvPr>
              <p:cNvSpPr>
                <a:spLocks noGrp="1"/>
              </p:cNvSpPr>
              <p:nvPr>
                <p:ph idx="1"/>
              </p:nvPr>
            </p:nvSpPr>
            <p:spPr/>
            <p:txBody>
              <a:bodyPr>
                <a:normAutofit/>
              </a:bodyPr>
              <a:lstStyle/>
              <a:p>
                <a:r>
                  <a:rPr lang="en-US" dirty="0"/>
                  <a:t>Let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𝑘</m:t>
                        </m:r>
                      </m:sub>
                    </m:sSub>
                  </m:oMath>
                </a14:m>
                <a:r>
                  <a:rPr lang="en-US" dirty="0"/>
                  <a:t> be the set of intervals selected by the greedy algorithm, ordered by </a:t>
                </a:r>
                <a:r>
                  <a:rPr lang="en-US" dirty="0" err="1"/>
                  <a:t>endtime</a:t>
                </a:r>
                <a:endParaRPr lang="en-US" dirty="0"/>
              </a:p>
              <a:p>
                <a:r>
                  <a:rPr lang="en-US" dirty="0"/>
                  <a:t>OPT</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ℓ</m:t>
                        </m:r>
                      </m:sub>
                    </m:sSub>
                  </m:oMath>
                </a14:m>
                <a:r>
                  <a:rPr lang="en-US" dirty="0"/>
                  <a:t> be the maximum set of intervals, ordered by </a:t>
                </a:r>
                <a:r>
                  <a:rPr lang="en-US" dirty="0" err="1"/>
                  <a:t>endtime</a:t>
                </a:r>
                <a:r>
                  <a:rPr lang="en-US" dirty="0"/>
                  <a:t>.</a:t>
                </a:r>
              </a:p>
              <a:p>
                <a:r>
                  <a:rPr lang="en-US" dirty="0"/>
                  <a:t>Our goal will be to show that for every </a:t>
                </a:r>
                <a14:m>
                  <m:oMath xmlns:m="http://schemas.openxmlformats.org/officeDocument/2006/math">
                    <m:r>
                      <a:rPr lang="en-US" b="0" i="1" smtClean="0">
                        <a:latin typeface="Cambria Math" panose="02040503050406030204" pitchFamily="18" charset="0"/>
                      </a:rPr>
                      <m:t>𝑖</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a:t>
                </a:r>
              </a:p>
              <a:p>
                <a:endParaRPr lang="en-US" dirty="0"/>
              </a:p>
              <a:p>
                <a:r>
                  <a:rPr lang="en-US" dirty="0"/>
                  <a:t>Proof by induction:</a:t>
                </a:r>
              </a:p>
              <a:p>
                <a:r>
                  <a:rPr lang="en-US" dirty="0"/>
                  <a:t>Base case: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r>
                  <a:rPr lang="en-US" dirty="0"/>
                  <a:t> has the earliest end time of any interval (since there are no other intervals in the set when we consider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r>
                  <a:rPr lang="en-US" dirty="0"/>
                  <a:t> we always include it), thus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r>
                  <a:rPr lang="en-US" dirty="0"/>
                  <a:t> ends no later 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oMath>
                </a14:m>
                <a:r>
                  <a:rPr lang="en-US" dirty="0"/>
                  <a:t>.</a:t>
                </a:r>
              </a:p>
            </p:txBody>
          </p:sp>
        </mc:Choice>
        <mc:Fallback xmlns="">
          <p:sp>
            <p:nvSpPr>
              <p:cNvPr id="3" name="Content Placeholder 2">
                <a:extLst>
                  <a:ext uri="{FF2B5EF4-FFF2-40B4-BE49-F238E27FC236}">
                    <a16:creationId xmlns:a16="http://schemas.microsoft.com/office/drawing/2014/main" id="{0670F5C7-9D93-417F-A0E6-FBBD439C6F99}"/>
                  </a:ext>
                </a:extLst>
              </p:cNvPr>
              <p:cNvSpPr>
                <a:spLocks noGrp="1" noRot="1" noChangeAspect="1" noMove="1" noResize="1" noEditPoints="1" noAdjustHandles="1" noChangeArrowheads="1" noChangeShapeType="1" noTextEdit="1"/>
              </p:cNvSpPr>
              <p:nvPr>
                <p:ph idx="1"/>
              </p:nvPr>
            </p:nvSpPr>
            <p:spPr>
              <a:blipFill>
                <a:blip r:embed="rId2"/>
                <a:stretch>
                  <a:fillRect l="-708" t="-2138" r="-2233"/>
                </a:stretch>
              </a:blipFill>
            </p:spPr>
            <p:txBody>
              <a:bodyPr/>
              <a:lstStyle/>
              <a:p>
                <a:r>
                  <a:rPr lang="en-US">
                    <a:noFill/>
                  </a:rPr>
                  <a:t> </a:t>
                </a:r>
              </a:p>
            </p:txBody>
          </p:sp>
        </mc:Fallback>
      </mc:AlternateContent>
    </p:spTree>
    <p:extLst>
      <p:ext uri="{BB962C8B-B14F-4D97-AF65-F5344CB8AC3E}">
        <p14:creationId xmlns:p14="http://schemas.microsoft.com/office/powerpoint/2010/main" val="32623100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2D33-67D8-4A99-B965-FAB64502A88A}"/>
              </a:ext>
            </a:extLst>
          </p:cNvPr>
          <p:cNvSpPr>
            <a:spLocks noGrp="1"/>
          </p:cNvSpPr>
          <p:nvPr>
            <p:ph type="title"/>
          </p:nvPr>
        </p:nvSpPr>
        <p:spPr/>
        <p:txBody>
          <a:bodyPr/>
          <a:lstStyle/>
          <a:p>
            <a:r>
              <a:rPr lang="en-US" dirty="0"/>
              <a:t>Greedy Stays Ahead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E0AB12-404F-45F3-8BA0-B53BA06A8883}"/>
                  </a:ext>
                </a:extLst>
              </p:cNvPr>
              <p:cNvSpPr>
                <a:spLocks noGrp="1"/>
              </p:cNvSpPr>
              <p:nvPr>
                <p:ph idx="1"/>
              </p:nvPr>
            </p:nvSpPr>
            <p:spPr/>
            <p:txBody>
              <a:bodyPr>
                <a:normAutofit lnSpcReduction="10000"/>
              </a:bodyPr>
              <a:lstStyle/>
              <a:p>
                <a:r>
                  <a:rPr lang="en-US" dirty="0"/>
                  <a:t>Inductive Hypothesis: Suppose for all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 </m:t>
                    </m:r>
                  </m:oMath>
                </a14:m>
                <a:r>
                  <a:rPr lang="en-US" dirty="0"/>
                  <a:t>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a:t>
                </a:r>
              </a:p>
              <a:p>
                <a:r>
                  <a:rPr lang="en-US" dirty="0"/>
                  <a:t>IS: Since (by IH)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a:t> greedy has access to everything that doesn’t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r>
                      <a:rPr lang="en-US" b="0" i="0" smtClean="0">
                        <a:latin typeface="Cambria Math" panose="02040503050406030204" pitchFamily="18" charset="0"/>
                      </a:rPr>
                      <m:t>.</m:t>
                    </m:r>
                  </m:oMath>
                </a14:m>
                <a:r>
                  <a:rPr lang="en-US" dirty="0"/>
                  <a:t>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sub>
                    </m:sSub>
                  </m:oMath>
                </a14:m>
                <a:r>
                  <a:rPr lang="en-US" dirty="0"/>
                  <a:t>, that includes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Since we take the first one that doesn’t overlap,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will also end before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dirty="0"/>
              </a:p>
              <a:p>
                <a:r>
                  <a:rPr lang="en-US" dirty="0"/>
                  <a:t>Therefore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endParaRPr lang="en-US" dirty="0"/>
              </a:p>
              <a:p>
                <a:endParaRPr lang="en-US" dirty="0"/>
              </a:p>
              <a:p>
                <a:r>
                  <a:rPr lang="en-US" dirty="0"/>
                  <a:t>Wrapping Up: Since every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the last interval greedy selects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oMath>
                </a14:m>
                <a:r>
                  <a:rPr lang="en-US" dirty="0"/>
                  <a:t>) is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sub>
                    </m:sSub>
                  </m:oMath>
                </a14:m>
                <a:r>
                  <a:rPr lang="en-US" dirty="0"/>
                  <a:t>. There cannot be 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r>
                          <a:rPr lang="en-US" b="0" i="1" smtClean="0">
                            <a:latin typeface="Cambria Math" panose="02040503050406030204" pitchFamily="18" charset="0"/>
                          </a:rPr>
                          <m:t>+1</m:t>
                        </m:r>
                      </m:sub>
                    </m:sSub>
                  </m:oMath>
                </a14:m>
                <a:r>
                  <a:rPr lang="en-US" dirty="0"/>
                  <a:t>, as if it didn’t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sub>
                    </m:sSub>
                  </m:oMath>
                </a14:m>
                <a:r>
                  <a:rPr lang="en-US" dirty="0"/>
                  <a:t> it also wouldn’t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oMath>
                </a14:m>
                <a:r>
                  <a:rPr lang="en-US" dirty="0"/>
                  <a:t> and would have been added by greedy. </a:t>
                </a:r>
              </a:p>
            </p:txBody>
          </p:sp>
        </mc:Choice>
        <mc:Fallback xmlns="">
          <p:sp>
            <p:nvSpPr>
              <p:cNvPr id="3" name="Content Placeholder 2">
                <a:extLst>
                  <a:ext uri="{FF2B5EF4-FFF2-40B4-BE49-F238E27FC236}">
                    <a16:creationId xmlns:a16="http://schemas.microsoft.com/office/drawing/2014/main" id="{8DE0AB12-404F-45F3-8BA0-B53BA06A8883}"/>
                  </a:ext>
                </a:extLst>
              </p:cNvPr>
              <p:cNvSpPr>
                <a:spLocks noGrp="1" noRot="1" noChangeAspect="1" noMove="1" noResize="1" noEditPoints="1" noAdjustHandles="1" noChangeArrowheads="1" noChangeShapeType="1" noTextEdit="1"/>
              </p:cNvSpPr>
              <p:nvPr>
                <p:ph idx="1"/>
              </p:nvPr>
            </p:nvSpPr>
            <p:spPr>
              <a:blipFill>
                <a:blip r:embed="rId2"/>
                <a:stretch>
                  <a:fillRect l="-708" t="-3019" r="-654"/>
                </a:stretch>
              </a:blipFill>
            </p:spPr>
            <p:txBody>
              <a:bodyPr/>
              <a:lstStyle/>
              <a:p>
                <a:r>
                  <a:rPr lang="en-US">
                    <a:noFill/>
                  </a:rPr>
                  <a:t> </a:t>
                </a:r>
              </a:p>
            </p:txBody>
          </p:sp>
        </mc:Fallback>
      </mc:AlternateContent>
    </p:spTree>
    <p:extLst>
      <p:ext uri="{BB962C8B-B14F-4D97-AF65-F5344CB8AC3E}">
        <p14:creationId xmlns:p14="http://schemas.microsoft.com/office/powerpoint/2010/main" val="26263684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
        <p:nvSpPr>
          <p:cNvPr id="4" name="Multiplication Sign 3">
            <a:extLst>
              <a:ext uri="{FF2B5EF4-FFF2-40B4-BE49-F238E27FC236}">
                <a16:creationId xmlns:a16="http://schemas.microsoft.com/office/drawing/2014/main" id="{CC453472-B62B-4F50-BCA0-D30D2361DE66}"/>
              </a:ext>
            </a:extLst>
          </p:cNvPr>
          <p:cNvSpPr/>
          <p:nvPr/>
        </p:nvSpPr>
        <p:spPr>
          <a:xfrm>
            <a:off x="3352800" y="4312024"/>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46C72B29-BB5B-4D2E-A6F1-2657A7E19503}"/>
              </a:ext>
            </a:extLst>
          </p:cNvPr>
          <p:cNvSpPr/>
          <p:nvPr/>
        </p:nvSpPr>
        <p:spPr>
          <a:xfrm>
            <a:off x="3352800" y="3166782"/>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B6BA4309-2B8A-49C7-A566-379695E81370}"/>
              </a:ext>
            </a:extLst>
          </p:cNvPr>
          <p:cNvSpPr/>
          <p:nvPr/>
        </p:nvSpPr>
        <p:spPr>
          <a:xfrm>
            <a:off x="3061447" y="2594161"/>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eck Mark on Microsoft Windows 10 May 2019 Update">
            <a:extLst>
              <a:ext uri="{FF2B5EF4-FFF2-40B4-BE49-F238E27FC236}">
                <a16:creationId xmlns:a16="http://schemas.microsoft.com/office/drawing/2014/main" id="{E277E8AF-BC0C-413E-94AD-522F70BC2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464" y="2091016"/>
            <a:ext cx="454959" cy="45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5420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D563B0-64DA-4532-9C5C-2CB436D2625D}"/>
              </a:ext>
            </a:extLst>
          </p:cNvPr>
          <p:cNvSpPr/>
          <p:nvPr/>
        </p:nvSpPr>
        <p:spPr>
          <a:xfrm>
            <a:off x="3107532" y="2290243"/>
            <a:ext cx="740909" cy="31824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1EFCAC7-1F9F-48D1-9F07-D2DE3A03A420}"/>
              </a:ext>
            </a:extLst>
          </p:cNvPr>
          <p:cNvSpPr/>
          <p:nvPr/>
        </p:nvSpPr>
        <p:spPr>
          <a:xfrm>
            <a:off x="3107532" y="1755288"/>
            <a:ext cx="2237353" cy="3182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CD3EB2D-5C43-4C45-85A0-FDA06455F442}"/>
              </a:ext>
            </a:extLst>
          </p:cNvPr>
          <p:cNvSpPr/>
          <p:nvPr/>
        </p:nvSpPr>
        <p:spPr>
          <a:xfrm>
            <a:off x="5555262" y="1755287"/>
            <a:ext cx="2237353" cy="3182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9530309-64E9-4DBC-BDF9-6E8AA731BB32}"/>
              </a:ext>
            </a:extLst>
          </p:cNvPr>
          <p:cNvSpPr/>
          <p:nvPr/>
        </p:nvSpPr>
        <p:spPr>
          <a:xfrm>
            <a:off x="8082303" y="1755287"/>
            <a:ext cx="2237353" cy="3182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31482C1-D9C8-42B3-AA99-A71F8DF79B17}"/>
              </a:ext>
            </a:extLst>
          </p:cNvPr>
          <p:cNvSpPr/>
          <p:nvPr/>
        </p:nvSpPr>
        <p:spPr>
          <a:xfrm>
            <a:off x="4207984" y="2290243"/>
            <a:ext cx="2237353" cy="31824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5282681-7AEE-43BF-8456-B6096A1FDC01}"/>
              </a:ext>
            </a:extLst>
          </p:cNvPr>
          <p:cNvSpPr/>
          <p:nvPr/>
        </p:nvSpPr>
        <p:spPr>
          <a:xfrm>
            <a:off x="6769239" y="2290244"/>
            <a:ext cx="2237353" cy="31824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4CEAE-0BE7-4A27-8387-89F3F7ED05E3}"/>
              </a:ext>
            </a:extLst>
          </p:cNvPr>
          <p:cNvSpPr/>
          <p:nvPr/>
        </p:nvSpPr>
        <p:spPr>
          <a:xfrm>
            <a:off x="9559404" y="2290242"/>
            <a:ext cx="740909" cy="31824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BBAC3-1210-446A-8ABE-0183E4EE2AF6}"/>
              </a:ext>
            </a:extLst>
          </p:cNvPr>
          <p:cNvSpPr/>
          <p:nvPr/>
        </p:nvSpPr>
        <p:spPr>
          <a:xfrm>
            <a:off x="3433666" y="2825781"/>
            <a:ext cx="1738168" cy="3182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18EBADA-A660-4C08-B96B-2B7E91DC3AE8}"/>
              </a:ext>
            </a:extLst>
          </p:cNvPr>
          <p:cNvSpPr/>
          <p:nvPr/>
        </p:nvSpPr>
        <p:spPr>
          <a:xfrm>
            <a:off x="3433666" y="3360736"/>
            <a:ext cx="1738168" cy="3182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46CB54-4663-4FDB-9B42-2DA09C48280B}"/>
              </a:ext>
            </a:extLst>
          </p:cNvPr>
          <p:cNvSpPr/>
          <p:nvPr/>
        </p:nvSpPr>
        <p:spPr>
          <a:xfrm>
            <a:off x="3433666" y="3895691"/>
            <a:ext cx="1738168" cy="3182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189C56-85F1-47B5-A0BE-520ACD5251E9}"/>
              </a:ext>
            </a:extLst>
          </p:cNvPr>
          <p:cNvSpPr/>
          <p:nvPr/>
        </p:nvSpPr>
        <p:spPr>
          <a:xfrm>
            <a:off x="3433666" y="4481964"/>
            <a:ext cx="1738168" cy="3182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AC5885-F5BA-4C6A-8227-14EA5B4B6804}"/>
              </a:ext>
            </a:extLst>
          </p:cNvPr>
          <p:cNvSpPr/>
          <p:nvPr/>
        </p:nvSpPr>
        <p:spPr>
          <a:xfrm>
            <a:off x="8330682" y="2810037"/>
            <a:ext cx="1738168" cy="3182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CF08F94-D502-4624-A52A-A148634FE2D9}"/>
              </a:ext>
            </a:extLst>
          </p:cNvPr>
          <p:cNvSpPr/>
          <p:nvPr/>
        </p:nvSpPr>
        <p:spPr>
          <a:xfrm>
            <a:off x="8330682" y="3344992"/>
            <a:ext cx="1738168" cy="3182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63007BB-96EF-498E-8CB6-1F94E0EA9913}"/>
              </a:ext>
            </a:extLst>
          </p:cNvPr>
          <p:cNvSpPr/>
          <p:nvPr/>
        </p:nvSpPr>
        <p:spPr>
          <a:xfrm>
            <a:off x="8330682" y="3879947"/>
            <a:ext cx="1738168" cy="3182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CECC181-AB52-4D74-AB37-4A019655490C}"/>
              </a:ext>
            </a:extLst>
          </p:cNvPr>
          <p:cNvSpPr/>
          <p:nvPr/>
        </p:nvSpPr>
        <p:spPr>
          <a:xfrm>
            <a:off x="8330682" y="4466220"/>
            <a:ext cx="1738168" cy="3182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F1C44A3-49A1-4B45-9A3E-0D93E73C6640}"/>
              </a:ext>
            </a:extLst>
          </p:cNvPr>
          <p:cNvSpPr txBox="1"/>
          <p:nvPr/>
        </p:nvSpPr>
        <p:spPr>
          <a:xfrm>
            <a:off x="2225351" y="1652800"/>
            <a:ext cx="1063690" cy="523220"/>
          </a:xfrm>
          <a:prstGeom prst="rect">
            <a:avLst/>
          </a:prstGeom>
          <a:noFill/>
        </p:spPr>
        <p:txBody>
          <a:bodyPr wrap="square" rtlCol="0">
            <a:spAutoFit/>
          </a:bodyPr>
          <a:lstStyle/>
          <a:p>
            <a:r>
              <a:rPr lang="en-US" sz="2800" dirty="0">
                <a:solidFill>
                  <a:srgbClr val="002060"/>
                </a:solidFill>
              </a:rPr>
              <a:t>ALG</a:t>
            </a:r>
          </a:p>
        </p:txBody>
      </p:sp>
      <p:sp>
        <p:nvSpPr>
          <p:cNvPr id="20" name="TextBox 19">
            <a:extLst>
              <a:ext uri="{FF2B5EF4-FFF2-40B4-BE49-F238E27FC236}">
                <a16:creationId xmlns:a16="http://schemas.microsoft.com/office/drawing/2014/main" id="{00C1D71A-4D78-467A-961D-CC032A2EA4D0}"/>
              </a:ext>
            </a:extLst>
          </p:cNvPr>
          <p:cNvSpPr txBox="1"/>
          <p:nvPr/>
        </p:nvSpPr>
        <p:spPr>
          <a:xfrm>
            <a:off x="2225351" y="2196956"/>
            <a:ext cx="1063690" cy="523220"/>
          </a:xfrm>
          <a:prstGeom prst="rect">
            <a:avLst/>
          </a:prstGeom>
          <a:noFill/>
        </p:spPr>
        <p:txBody>
          <a:bodyPr wrap="square" rtlCol="0">
            <a:spAutoFit/>
          </a:bodyPr>
          <a:lstStyle/>
          <a:p>
            <a:r>
              <a:rPr lang="en-US" sz="2800" dirty="0">
                <a:solidFill>
                  <a:schemeClr val="accent4">
                    <a:lumMod val="75000"/>
                  </a:schemeClr>
                </a:solidFill>
              </a:rPr>
              <a:t>OPT</a:t>
            </a:r>
          </a:p>
        </p:txBody>
      </p:sp>
      <p:sp>
        <p:nvSpPr>
          <p:cNvPr id="2" name="TextBox 1">
            <a:extLst>
              <a:ext uri="{FF2B5EF4-FFF2-40B4-BE49-F238E27FC236}">
                <a16:creationId xmlns:a16="http://schemas.microsoft.com/office/drawing/2014/main" id="{7221B7D6-F1F1-47F2-BD98-4C493A179CDF}"/>
              </a:ext>
            </a:extLst>
          </p:cNvPr>
          <p:cNvSpPr txBox="1"/>
          <p:nvPr/>
        </p:nvSpPr>
        <p:spPr>
          <a:xfrm>
            <a:off x="244698" y="5123341"/>
            <a:ext cx="7746642"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The top middle item will be selected first, eliminating the chance of getting the 4 intervals in OPT.</a:t>
            </a:r>
          </a:p>
        </p:txBody>
      </p:sp>
      <p:sp>
        <p:nvSpPr>
          <p:cNvPr id="21" name="Title 1">
            <a:extLst>
              <a:ext uri="{FF2B5EF4-FFF2-40B4-BE49-F238E27FC236}">
                <a16:creationId xmlns:a16="http://schemas.microsoft.com/office/drawing/2014/main" id="{2F5D7E2B-992F-42A3-A7B1-778CEA8C8C8B}"/>
              </a:ext>
            </a:extLst>
          </p:cNvPr>
          <p:cNvSpPr txBox="1">
            <a:spLocks/>
          </p:cNvSpPr>
          <p:nvPr/>
        </p:nvSpPr>
        <p:spPr>
          <a:xfrm>
            <a:off x="575239" y="263276"/>
            <a:ext cx="11187259" cy="1014667"/>
          </a:xfrm>
          <a:prstGeom prst="rect">
            <a:avLst/>
          </a:prstGeom>
        </p:spPr>
        <p:txBody>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dirty="0"/>
              <a:t>Fewest Overlaps counter-example</a:t>
            </a:r>
          </a:p>
        </p:txBody>
      </p:sp>
    </p:spTree>
    <p:extLst>
      <p:ext uri="{BB962C8B-B14F-4D97-AF65-F5344CB8AC3E}">
        <p14:creationId xmlns:p14="http://schemas.microsoft.com/office/powerpoint/2010/main" val="8077704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AD4EA-8618-462F-B2EC-7498BCE56E92}"/>
              </a:ext>
            </a:extLst>
          </p:cNvPr>
          <p:cNvSpPr>
            <a:spLocks noGrp="1"/>
          </p:cNvSpPr>
          <p:nvPr>
            <p:ph type="title"/>
          </p:nvPr>
        </p:nvSpPr>
        <p:spPr/>
        <p:txBody>
          <a:bodyPr/>
          <a:lstStyle/>
          <a:p>
            <a:r>
              <a:rPr lang="en-US" dirty="0"/>
              <a:t>Other Greedy Algorithms</a:t>
            </a:r>
          </a:p>
        </p:txBody>
      </p:sp>
      <p:sp>
        <p:nvSpPr>
          <p:cNvPr id="3" name="Content Placeholder 2">
            <a:extLst>
              <a:ext uri="{FF2B5EF4-FFF2-40B4-BE49-F238E27FC236}">
                <a16:creationId xmlns:a16="http://schemas.microsoft.com/office/drawing/2014/main" id="{5F072FE5-B963-4588-A168-16D19982A5F4}"/>
              </a:ext>
            </a:extLst>
          </p:cNvPr>
          <p:cNvSpPr>
            <a:spLocks noGrp="1"/>
          </p:cNvSpPr>
          <p:nvPr>
            <p:ph idx="1"/>
          </p:nvPr>
        </p:nvSpPr>
        <p:spPr/>
        <p:txBody>
          <a:bodyPr/>
          <a:lstStyle/>
          <a:p>
            <a:r>
              <a:rPr lang="en-US" dirty="0"/>
              <a:t>It turns out latest start time and fewest overlaps also work.</a:t>
            </a:r>
          </a:p>
          <a:p>
            <a:endParaRPr lang="en-US" dirty="0"/>
          </a:p>
          <a:p>
            <a:r>
              <a:rPr lang="en-US" dirty="0"/>
              <a:t>Latest start time is actually the same as earliest end time (imagine “reflecting” all the jobs along the time axis – the one with the earliest end time ends up having the last start time). </a:t>
            </a:r>
          </a:p>
          <a:p>
            <a:endParaRPr lang="en-US" dirty="0"/>
          </a:p>
          <a:p>
            <a:r>
              <a:rPr lang="en-US" dirty="0"/>
              <a:t>What about fewest overlaps? </a:t>
            </a:r>
          </a:p>
          <a:p>
            <a:r>
              <a:rPr lang="en-US" dirty="0"/>
              <a:t>Doesn’t work!</a:t>
            </a:r>
          </a:p>
        </p:txBody>
      </p:sp>
    </p:spTree>
    <p:extLst>
      <p:ext uri="{BB962C8B-B14F-4D97-AF65-F5344CB8AC3E}">
        <p14:creationId xmlns:p14="http://schemas.microsoft.com/office/powerpoint/2010/main" val="2833213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
        <p:nvSpPr>
          <p:cNvPr id="4" name="Multiplication Sign 3">
            <a:extLst>
              <a:ext uri="{FF2B5EF4-FFF2-40B4-BE49-F238E27FC236}">
                <a16:creationId xmlns:a16="http://schemas.microsoft.com/office/drawing/2014/main" id="{CC453472-B62B-4F50-BCA0-D30D2361DE66}"/>
              </a:ext>
            </a:extLst>
          </p:cNvPr>
          <p:cNvSpPr/>
          <p:nvPr/>
        </p:nvSpPr>
        <p:spPr>
          <a:xfrm>
            <a:off x="3352800" y="4312024"/>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46C72B29-BB5B-4D2E-A6F1-2657A7E19503}"/>
              </a:ext>
            </a:extLst>
          </p:cNvPr>
          <p:cNvSpPr/>
          <p:nvPr/>
        </p:nvSpPr>
        <p:spPr>
          <a:xfrm>
            <a:off x="3352800" y="3166782"/>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B6BA4309-2B8A-49C7-A566-379695E81370}"/>
              </a:ext>
            </a:extLst>
          </p:cNvPr>
          <p:cNvSpPr/>
          <p:nvPr/>
        </p:nvSpPr>
        <p:spPr>
          <a:xfrm>
            <a:off x="3061447" y="2594161"/>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eck Mark on Microsoft Windows 10 May 2019 Update">
            <a:extLst>
              <a:ext uri="{FF2B5EF4-FFF2-40B4-BE49-F238E27FC236}">
                <a16:creationId xmlns:a16="http://schemas.microsoft.com/office/drawing/2014/main" id="{E277E8AF-BC0C-413E-94AD-522F70BC2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464" y="2091016"/>
            <a:ext cx="454959" cy="4549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eck Mark on Microsoft Windows 10 May 2019 Update">
            <a:extLst>
              <a:ext uri="{FF2B5EF4-FFF2-40B4-BE49-F238E27FC236}">
                <a16:creationId xmlns:a16="http://schemas.microsoft.com/office/drawing/2014/main" id="{91B0C5ED-9A0A-48AB-8360-5E4AE42CF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288" y="3793941"/>
            <a:ext cx="454959" cy="454959"/>
          </a:xfrm>
          <a:prstGeom prst="rect">
            <a:avLst/>
          </a:prstGeom>
          <a:noFill/>
          <a:extLst>
            <a:ext uri="{909E8E84-426E-40DD-AFC4-6F175D3DCCD1}">
              <a14:hiddenFill xmlns:a14="http://schemas.microsoft.com/office/drawing/2010/main">
                <a:solidFill>
                  <a:srgbClr val="FFFFFF"/>
                </a:solidFill>
              </a14:hiddenFill>
            </a:ext>
          </a:extLst>
        </p:spPr>
      </p:pic>
      <p:sp>
        <p:nvSpPr>
          <p:cNvPr id="10" name="Multiplication Sign 9">
            <a:extLst>
              <a:ext uri="{FF2B5EF4-FFF2-40B4-BE49-F238E27FC236}">
                <a16:creationId xmlns:a16="http://schemas.microsoft.com/office/drawing/2014/main" id="{DB9D184C-9113-4B29-9CE8-1FD9EB7E9A10}"/>
              </a:ext>
            </a:extLst>
          </p:cNvPr>
          <p:cNvSpPr/>
          <p:nvPr/>
        </p:nvSpPr>
        <p:spPr>
          <a:xfrm>
            <a:off x="7040450" y="4836459"/>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0239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678AD-7036-4BFB-9D1D-BEF4E93B5AE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A16EADB-0C8C-4FF1-8308-130F89BA8DB6}"/>
              </a:ext>
            </a:extLst>
          </p:cNvPr>
          <p:cNvSpPr>
            <a:spLocks noGrp="1"/>
          </p:cNvSpPr>
          <p:nvPr>
            <p:ph idx="1"/>
          </p:nvPr>
        </p:nvSpPr>
        <p:spPr/>
        <p:txBody>
          <a:bodyPr>
            <a:normAutofit lnSpcReduction="10000"/>
          </a:bodyPr>
          <a:lstStyle/>
          <a:p>
            <a:r>
              <a:rPr lang="en-US" dirty="0"/>
              <a:t>Greedy algorithms</a:t>
            </a:r>
          </a:p>
          <a:p>
            <a:r>
              <a:rPr lang="en-US" dirty="0"/>
              <a:t>You’ll probably have 2 (or 3…or 6) ideas for greedy algorithms. Check some simple examples before you implement! </a:t>
            </a:r>
            <a:br>
              <a:rPr lang="en-US" dirty="0"/>
            </a:br>
            <a:r>
              <a:rPr lang="en-US" dirty="0"/>
              <a:t>Greedy algorithms rarely work.</a:t>
            </a:r>
          </a:p>
          <a:p>
            <a:r>
              <a:rPr lang="en-US" dirty="0"/>
              <a:t>When they work AND you can prove they work, they’re great!</a:t>
            </a:r>
          </a:p>
          <a:p>
            <a:r>
              <a:rPr lang="en-US" dirty="0"/>
              <a:t>Proofs are often tricky </a:t>
            </a:r>
          </a:p>
          <a:p>
            <a:r>
              <a:rPr lang="en-US" b="1" dirty="0"/>
              <a:t>Structural results </a:t>
            </a:r>
            <a:r>
              <a:rPr lang="en-US" dirty="0"/>
              <a:t>are the hardest to come up with, but the most versatile.</a:t>
            </a:r>
          </a:p>
          <a:p>
            <a:r>
              <a:rPr lang="en-US" b="1" dirty="0"/>
              <a:t>Greedy stays ahead </a:t>
            </a:r>
            <a:r>
              <a:rPr lang="en-US" dirty="0"/>
              <a:t>usually use induction</a:t>
            </a:r>
          </a:p>
          <a:p>
            <a:r>
              <a:rPr lang="en-US" b="1" dirty="0"/>
              <a:t>Exchange</a:t>
            </a:r>
            <a:r>
              <a:rPr lang="en-US" dirty="0"/>
              <a:t> start with the </a:t>
            </a:r>
            <a:r>
              <a:rPr lang="en-US" b="1" dirty="0"/>
              <a:t>first </a:t>
            </a:r>
            <a:r>
              <a:rPr lang="en-US" dirty="0"/>
              <a:t>difference between greedy and optimal.</a:t>
            </a:r>
            <a:endParaRPr lang="en-US" b="1" dirty="0"/>
          </a:p>
        </p:txBody>
      </p:sp>
    </p:spTree>
    <p:extLst>
      <p:ext uri="{BB962C8B-B14F-4D97-AF65-F5344CB8AC3E}">
        <p14:creationId xmlns:p14="http://schemas.microsoft.com/office/powerpoint/2010/main" val="29342167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Which Technique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51988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75240" y="1463857"/>
            <a:ext cx="11187258" cy="730703"/>
          </a:xfrm>
        </p:spPr>
        <p:txBody>
          <a:bodyPr>
            <a:noAutofit/>
          </a:bodyPr>
          <a:lstStyle/>
          <a:p>
            <a:r>
              <a:rPr lang="en-US" sz="2800" dirty="0"/>
              <a:t>It’s the 1920’s. Your friend at the electric company needs to choose where to build wires to connect all these cities to the plant. </a:t>
            </a:r>
          </a:p>
        </p:txBody>
      </p:sp>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6" y="3846890"/>
            <a:ext cx="532776"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sp>
        <p:nvSpPr>
          <p:cNvPr id="64" name="TextBox 63"/>
          <p:cNvSpPr txBox="1"/>
          <p:nvPr/>
        </p:nvSpPr>
        <p:spPr>
          <a:xfrm>
            <a:off x="575239" y="5312664"/>
            <a:ext cx="11187260"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She knows how much it would cost to lay electric wires between any pair of cities, and wants the cheapest way to make sure electricity from the plant to every city.</a:t>
            </a:r>
          </a:p>
        </p:txBody>
      </p:sp>
      <p:pic>
        <p:nvPicPr>
          <p:cNvPr id="1026"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1362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Technique?</a:t>
            </a:r>
          </a:p>
        </p:txBody>
      </p:sp>
      <p:sp>
        <p:nvSpPr>
          <p:cNvPr id="3" name="Content Placeholder 2"/>
          <p:cNvSpPr>
            <a:spLocks noGrp="1"/>
          </p:cNvSpPr>
          <p:nvPr>
            <p:ph idx="1"/>
          </p:nvPr>
        </p:nvSpPr>
        <p:spPr/>
        <p:txBody>
          <a:bodyPr/>
          <a:lstStyle/>
          <a:p>
            <a:r>
              <a:rPr lang="en-US" dirty="0"/>
              <a:t>When I see a new problem, how do I know which option to use?</a:t>
            </a:r>
          </a:p>
          <a:p>
            <a:endParaRPr lang="en-US" dirty="0"/>
          </a:p>
          <a:p>
            <a:r>
              <a:rPr lang="en-US" dirty="0"/>
              <a:t>Try modeling first – use the problems we’ve already solved</a:t>
            </a:r>
          </a:p>
          <a:p>
            <a:r>
              <a:rPr lang="en-US" dirty="0"/>
              <a:t>Preferences? Try stable matching.</a:t>
            </a:r>
          </a:p>
          <a:p>
            <a:r>
              <a:rPr lang="en-US" dirty="0"/>
              <a:t>Assignments? Try network flow.</a:t>
            </a:r>
          </a:p>
          <a:p>
            <a:r>
              <a:rPr lang="en-US" dirty="0"/>
              <a:t>Etc.</a:t>
            </a:r>
          </a:p>
        </p:txBody>
      </p:sp>
    </p:spTree>
    <p:extLst>
      <p:ext uri="{BB962C8B-B14F-4D97-AF65-F5344CB8AC3E}">
        <p14:creationId xmlns:p14="http://schemas.microsoft.com/office/powerpoint/2010/main" val="13760662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CD2E-1C63-47D1-A93B-ED0F49EE1BC5}"/>
              </a:ext>
            </a:extLst>
          </p:cNvPr>
          <p:cNvSpPr>
            <a:spLocks noGrp="1"/>
          </p:cNvSpPr>
          <p:nvPr>
            <p:ph type="title"/>
          </p:nvPr>
        </p:nvSpPr>
        <p:spPr/>
        <p:txBody>
          <a:bodyPr/>
          <a:lstStyle/>
          <a:p>
            <a:r>
              <a:rPr lang="en-US" dirty="0"/>
              <a:t>Which Technique?</a:t>
            </a:r>
          </a:p>
        </p:txBody>
      </p:sp>
      <p:sp>
        <p:nvSpPr>
          <p:cNvPr id="3" name="Content Placeholder 2">
            <a:extLst>
              <a:ext uri="{FF2B5EF4-FFF2-40B4-BE49-F238E27FC236}">
                <a16:creationId xmlns:a16="http://schemas.microsoft.com/office/drawing/2014/main" id="{8A7530B4-2CFD-46C7-ACA8-7987BFAC26E3}"/>
              </a:ext>
            </a:extLst>
          </p:cNvPr>
          <p:cNvSpPr>
            <a:spLocks noGrp="1"/>
          </p:cNvSpPr>
          <p:nvPr>
            <p:ph idx="1"/>
          </p:nvPr>
        </p:nvSpPr>
        <p:spPr/>
        <p:txBody>
          <a:bodyPr/>
          <a:lstStyle/>
          <a:p>
            <a:r>
              <a:rPr lang="en-US" dirty="0"/>
              <a:t>Modeling Didn’t work?</a:t>
            </a:r>
          </a:p>
          <a:p>
            <a:r>
              <a:rPr lang="en-US" dirty="0"/>
              <a:t>What does this remind you of?</a:t>
            </a:r>
          </a:p>
          <a:p>
            <a:endParaRPr lang="en-US" dirty="0"/>
          </a:p>
          <a:p>
            <a:r>
              <a:rPr lang="en-US" dirty="0"/>
              <a:t>Then try:</a:t>
            </a:r>
            <a:br>
              <a:rPr lang="en-US" dirty="0"/>
            </a:br>
            <a:r>
              <a:rPr lang="en-US" dirty="0"/>
              <a:t>recursive thinking (will lead to DP or D&amp;C)</a:t>
            </a:r>
          </a:p>
          <a:p>
            <a:r>
              <a:rPr lang="en-US" dirty="0"/>
              <a:t>Ask how you would represent the problem visually (might lead to graphs)</a:t>
            </a:r>
          </a:p>
          <a:p>
            <a:endParaRPr lang="en-US" dirty="0"/>
          </a:p>
          <a:p>
            <a:r>
              <a:rPr lang="en-US" dirty="0"/>
              <a:t>Finally: remember your problem might be hard!</a:t>
            </a:r>
          </a:p>
        </p:txBody>
      </p:sp>
    </p:spTree>
    <p:extLst>
      <p:ext uri="{BB962C8B-B14F-4D97-AF65-F5344CB8AC3E}">
        <p14:creationId xmlns:p14="http://schemas.microsoft.com/office/powerpoint/2010/main" val="1103356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p:txBody>
          <a:bodyPr>
            <a:normAutofit/>
          </a:bodyPr>
          <a:lstStyle/>
          <a:p>
            <a:r>
              <a:rPr lang="en-US" dirty="0"/>
              <a:t>What do we need? A set of edges such that:</a:t>
            </a:r>
          </a:p>
          <a:p>
            <a:pPr lvl="1"/>
            <a:r>
              <a:rPr lang="en-US" dirty="0"/>
              <a:t>Every vertex touches at least one of the edges. (the edges </a:t>
            </a:r>
            <a:r>
              <a:rPr lang="en-US" b="1" dirty="0"/>
              <a:t>span</a:t>
            </a:r>
            <a:r>
              <a:rPr lang="en-US" dirty="0"/>
              <a:t> the graph)</a:t>
            </a:r>
          </a:p>
          <a:p>
            <a:pPr lvl="1"/>
            <a:r>
              <a:rPr lang="en-US" dirty="0"/>
              <a:t>The graph on just those edges is </a:t>
            </a:r>
            <a:r>
              <a:rPr lang="en-US" b="1" dirty="0"/>
              <a:t>connected</a:t>
            </a:r>
            <a:r>
              <a:rPr lang="en-US" dirty="0"/>
              <a:t>.</a:t>
            </a:r>
          </a:p>
          <a:p>
            <a:pPr lvl="1"/>
            <a:r>
              <a:rPr lang="en-US" dirty="0"/>
              <a:t>The minimum weight set of edges that meet those conditions.</a:t>
            </a:r>
          </a:p>
        </p:txBody>
      </p:sp>
      <p:sp>
        <p:nvSpPr>
          <p:cNvPr id="77" name="Rectangle 76">
            <a:extLst>
              <a:ext uri="{FF2B5EF4-FFF2-40B4-BE49-F238E27FC236}">
                <a16:creationId xmlns:a16="http://schemas.microsoft.com/office/drawing/2014/main" id="{50C0946E-D883-404D-B5E2-B197C51FF750}"/>
              </a:ext>
            </a:extLst>
          </p:cNvPr>
          <p:cNvSpPr/>
          <p:nvPr/>
        </p:nvSpPr>
        <p:spPr>
          <a:xfrm>
            <a:off x="642131" y="3330290"/>
            <a:ext cx="6111311" cy="18430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sz="2000" b="1" dirty="0"/>
              <a:t>Given</a:t>
            </a:r>
            <a:r>
              <a:rPr lang="en-US" sz="2000" dirty="0"/>
              <a:t>: an undirected, weighted graph G</a:t>
            </a:r>
          </a:p>
          <a:p>
            <a:r>
              <a:rPr lang="en-US" sz="2000" b="1" dirty="0"/>
              <a:t>Find</a:t>
            </a:r>
            <a:r>
              <a:rPr lang="en-US" sz="2000" dirty="0"/>
              <a:t>: A minimum-weight set of edges such that you can get from any vertex of G to any other on only those edges.</a:t>
            </a:r>
          </a:p>
        </p:txBody>
      </p:sp>
      <p:sp>
        <p:nvSpPr>
          <p:cNvPr id="78" name="Rectangle 77">
            <a:extLst>
              <a:ext uri="{FF2B5EF4-FFF2-40B4-BE49-F238E27FC236}">
                <a16:creationId xmlns:a16="http://schemas.microsoft.com/office/drawing/2014/main" id="{FE15F618-2850-4E96-8A9F-B1DC214C5160}"/>
              </a:ext>
            </a:extLst>
          </p:cNvPr>
          <p:cNvSpPr/>
          <p:nvPr/>
        </p:nvSpPr>
        <p:spPr>
          <a:xfrm>
            <a:off x="642131" y="3330291"/>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Minimum Spanning </a:t>
            </a:r>
            <a:r>
              <a:rPr lang="en-US" sz="2000" b="1" u="sng" dirty="0"/>
              <a:t>Tree</a:t>
            </a:r>
            <a:r>
              <a:rPr lang="en-US" sz="2000" b="1" dirty="0"/>
              <a:t> Problem</a:t>
            </a:r>
          </a:p>
        </p:txBody>
      </p:sp>
    </p:spTree>
    <p:extLst>
      <p:ext uri="{BB962C8B-B14F-4D97-AF65-F5344CB8AC3E}">
        <p14:creationId xmlns:p14="http://schemas.microsoft.com/office/powerpoint/2010/main" val="273906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22C7-9A3A-4C17-B11E-75E386FEAD6B}"/>
              </a:ext>
            </a:extLst>
          </p:cNvPr>
          <p:cNvSpPr>
            <a:spLocks noGrp="1"/>
          </p:cNvSpPr>
          <p:nvPr>
            <p:ph type="title"/>
          </p:nvPr>
        </p:nvSpPr>
        <p:spPr/>
        <p:txBody>
          <a:bodyPr/>
          <a:lstStyle/>
          <a:p>
            <a:r>
              <a:rPr lang="en-US" dirty="0"/>
              <a:t>Greedy MST algorithms</a:t>
            </a:r>
          </a:p>
        </p:txBody>
      </p:sp>
      <p:sp>
        <p:nvSpPr>
          <p:cNvPr id="3" name="Content Placeholder 2">
            <a:extLst>
              <a:ext uri="{FF2B5EF4-FFF2-40B4-BE49-F238E27FC236}">
                <a16:creationId xmlns:a16="http://schemas.microsoft.com/office/drawing/2014/main" id="{B29A444B-63AE-44B4-89C4-8CAF12E61430}"/>
              </a:ext>
            </a:extLst>
          </p:cNvPr>
          <p:cNvSpPr>
            <a:spLocks noGrp="1"/>
          </p:cNvSpPr>
          <p:nvPr>
            <p:ph idx="1"/>
          </p:nvPr>
        </p:nvSpPr>
        <p:spPr/>
        <p:txBody>
          <a:bodyPr/>
          <a:lstStyle/>
          <a:p>
            <a:r>
              <a:rPr lang="en-US" dirty="0"/>
              <a:t>You’ve seen two algorithms for MSTs</a:t>
            </a:r>
          </a:p>
          <a:p>
            <a:r>
              <a:rPr lang="en-US" b="1" dirty="0"/>
              <a:t>Kruskal’s Algorithm</a:t>
            </a:r>
            <a:r>
              <a:rPr lang="en-US" dirty="0"/>
              <a:t>:</a:t>
            </a:r>
          </a:p>
          <a:p>
            <a:r>
              <a:rPr lang="en-US" b="1" dirty="0"/>
              <a:t>Order</a:t>
            </a:r>
            <a:r>
              <a:rPr lang="en-US" dirty="0"/>
              <a:t>: Sort the edges in increasing weight order</a:t>
            </a:r>
          </a:p>
          <a:p>
            <a:r>
              <a:rPr lang="en-US" b="1" dirty="0"/>
              <a:t>Rule: </a:t>
            </a:r>
            <a:r>
              <a:rPr lang="en-US" dirty="0"/>
              <a:t>If connect new vertices (doesn’t form a cycle), add the edge.</a:t>
            </a:r>
          </a:p>
          <a:p>
            <a:endParaRPr lang="en-US" b="1" dirty="0"/>
          </a:p>
          <a:p>
            <a:r>
              <a:rPr lang="en-US" b="1" dirty="0"/>
              <a:t>Prim’s Algorithm:</a:t>
            </a:r>
          </a:p>
          <a:p>
            <a:r>
              <a:rPr lang="en-US" b="1" dirty="0"/>
              <a:t>Order: </a:t>
            </a:r>
            <a:r>
              <a:rPr lang="en-US" dirty="0"/>
              <a:t>lightest weight edge that adds a new vertex to our current component</a:t>
            </a:r>
          </a:p>
          <a:p>
            <a:r>
              <a:rPr lang="en-US" b="1" dirty="0"/>
              <a:t>Rule: </a:t>
            </a:r>
            <a:r>
              <a:rPr lang="en-US" dirty="0"/>
              <a:t>Just add it!</a:t>
            </a:r>
            <a:endParaRPr lang="en-US" b="1" dirty="0"/>
          </a:p>
        </p:txBody>
      </p:sp>
    </p:spTree>
    <p:extLst>
      <p:ext uri="{BB962C8B-B14F-4D97-AF65-F5344CB8AC3E}">
        <p14:creationId xmlns:p14="http://schemas.microsoft.com/office/powerpoint/2010/main" val="228669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a:t>
            </a:r>
          </a:p>
        </p:txBody>
      </p:sp>
      <p:sp>
        <p:nvSpPr>
          <p:cNvPr id="7" name="TextBox 6"/>
          <p:cNvSpPr txBox="1"/>
          <p:nvPr/>
        </p:nvSpPr>
        <p:spPr>
          <a:xfrm>
            <a:off x="575238" y="1604461"/>
            <a:ext cx="11187259" cy="3621504"/>
          </a:xfrm>
          <a:prstGeom prst="rect">
            <a:avLst/>
          </a:prstGeom>
          <a:noFill/>
        </p:spPr>
        <p:txBody>
          <a:bodyPr wrap="square" rtlCol="0">
            <a:spAutoFit/>
          </a:bodyPr>
          <a:lstStyle/>
          <a:p>
            <a:pPr>
              <a:spcBef>
                <a:spcPts val="200"/>
              </a:spcBef>
            </a:pPr>
            <a:r>
              <a:rPr lang="en-US" sz="2400" dirty="0" err="1">
                <a:latin typeface="Courier New" panose="02070309020205020404" pitchFamily="49" charset="0"/>
                <a:cs typeface="Courier New" panose="02070309020205020404" pitchFamily="49" charset="0"/>
              </a:rPr>
              <a:t>KruskalMST</a:t>
            </a:r>
            <a:r>
              <a:rPr lang="en-US" sz="2400" dirty="0">
                <a:latin typeface="Courier New" panose="02070309020205020404" pitchFamily="49" charset="0"/>
                <a:cs typeface="Courier New" panose="02070309020205020404" pitchFamily="49" charset="0"/>
              </a:rPr>
              <a:t>(Graph G) </a:t>
            </a:r>
          </a:p>
          <a:p>
            <a:pPr>
              <a:spcBef>
                <a:spcPts val="200"/>
              </a:spcBef>
            </a:pPr>
            <a:r>
              <a:rPr lang="en-US" sz="2400" dirty="0">
                <a:latin typeface="Courier New" panose="02070309020205020404" pitchFamily="49" charset="0"/>
                <a:cs typeface="Courier New" panose="02070309020205020404" pitchFamily="49" charset="0"/>
              </a:rPr>
              <a:t>   initialize each vertex to be its own component</a:t>
            </a:r>
            <a:endParaRPr lang="en-US" sz="2400" b="0" dirty="0">
              <a:latin typeface="Courier New" panose="02070309020205020404" pitchFamily="49" charset="0"/>
              <a:cs typeface="Courier New" panose="02070309020205020404" pitchFamily="49" charset="0"/>
            </a:endParaRPr>
          </a:p>
          <a:p>
            <a:pPr>
              <a:spcBef>
                <a:spcPts val="200"/>
              </a:spcBef>
            </a:pPr>
            <a:r>
              <a:rPr lang="en-US" sz="2400" dirty="0">
                <a:latin typeface="Courier New" panose="02070309020205020404" pitchFamily="49" charset="0"/>
                <a:cs typeface="Courier New" panose="02070309020205020404" pitchFamily="49" charset="0"/>
              </a:rPr>
              <a:t>   sort the edges by weight</a:t>
            </a:r>
          </a:p>
          <a:p>
            <a:pPr>
              <a:spcBef>
                <a:spcPts val="200"/>
              </a:spcBef>
            </a:pPr>
            <a:r>
              <a:rPr lang="en-US" sz="2400" dirty="0">
                <a:latin typeface="Courier New" panose="02070309020205020404" pitchFamily="49" charset="0"/>
                <a:cs typeface="Courier New" panose="02070309020205020404" pitchFamily="49" charset="0"/>
              </a:rPr>
              <a:t>   foreach(edge (u, v) in sorted order){</a:t>
            </a:r>
          </a:p>
          <a:p>
            <a:pPr>
              <a:spcBef>
                <a:spcPts val="200"/>
              </a:spcBef>
            </a:pPr>
            <a:r>
              <a:rPr lang="en-US" sz="2400" dirty="0">
                <a:latin typeface="Courier New" panose="02070309020205020404" pitchFamily="49" charset="0"/>
                <a:cs typeface="Courier New" panose="02070309020205020404" pitchFamily="49" charset="0"/>
              </a:rPr>
              <a:t>      if(u and v are in different components){</a:t>
            </a:r>
          </a:p>
          <a:p>
            <a:pPr>
              <a:spcBef>
                <a:spcPts val="200"/>
              </a:spcBef>
            </a:pPr>
            <a:r>
              <a:rPr lang="en-US" sz="2400" dirty="0">
                <a:latin typeface="Courier New" panose="02070309020205020404" pitchFamily="49" charset="0"/>
                <a:cs typeface="Courier New" panose="02070309020205020404" pitchFamily="49" charset="0"/>
              </a:rPr>
              <a:t>         add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to the MST</a:t>
            </a:r>
          </a:p>
          <a:p>
            <a:pPr>
              <a:spcBef>
                <a:spcPts val="200"/>
              </a:spcBef>
            </a:pPr>
            <a:r>
              <a:rPr lang="en-US" sz="24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2400" dirty="0">
                <a:latin typeface="Courier New" panose="02070309020205020404" pitchFamily="49" charset="0"/>
                <a:cs typeface="Courier New" panose="02070309020205020404" pitchFamily="49" charset="0"/>
              </a:rPr>
              <a:t>      }</a:t>
            </a:r>
          </a:p>
          <a:p>
            <a:pPr>
              <a:spcBef>
                <a:spcPts val="200"/>
              </a:spcBef>
            </a:pPr>
            <a:r>
              <a:rPr lang="en-US" sz="2400" dirty="0">
                <a:latin typeface="Courier New" panose="02070309020205020404" pitchFamily="49" charset="0"/>
                <a:cs typeface="Courier New" panose="02070309020205020404" pitchFamily="49" charset="0"/>
              </a:rPr>
              <a:t>   }</a:t>
            </a:r>
            <a:endParaRPr lang="en-US" sz="2400" dirty="0"/>
          </a:p>
        </p:txBody>
      </p:sp>
    </p:spTree>
    <p:extLst>
      <p:ext uri="{BB962C8B-B14F-4D97-AF65-F5344CB8AC3E}">
        <p14:creationId xmlns:p14="http://schemas.microsoft.com/office/powerpoint/2010/main" val="2239415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docProps/app.xml><?xml version="1.0" encoding="utf-8"?>
<Properties xmlns="http://schemas.openxmlformats.org/officeDocument/2006/extended-properties" xmlns:vt="http://schemas.openxmlformats.org/officeDocument/2006/docPropsVTypes">
  <Template>417_template</Template>
  <TotalTime>5349</TotalTime>
  <Words>4558</Words>
  <Application>Microsoft Office PowerPoint</Application>
  <PresentationFormat>Widescreen</PresentationFormat>
  <Paragraphs>659</Paragraphs>
  <Slides>61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Cambria Math</vt:lpstr>
      <vt:lpstr>Courier New</vt:lpstr>
      <vt:lpstr>Segoe UI</vt:lpstr>
      <vt:lpstr>Segoe UI Light</vt:lpstr>
      <vt:lpstr>Segoe UI Semibold</vt:lpstr>
      <vt:lpstr>Segoe UI Semilight</vt:lpstr>
      <vt:lpstr>Tw Cen MT</vt:lpstr>
      <vt:lpstr>Wingdings 3</vt:lpstr>
      <vt:lpstr>Integral</vt:lpstr>
      <vt:lpstr>Minimum Spanning Trees and Greedy Algorithms </vt:lpstr>
      <vt:lpstr>Greedy Algorithms</vt:lpstr>
      <vt:lpstr>Greedy Algorithms</vt:lpstr>
      <vt:lpstr>Your Takeaways</vt:lpstr>
      <vt:lpstr>Three Proof Techniques</vt:lpstr>
      <vt:lpstr>Minimum Spanning Trees</vt:lpstr>
      <vt:lpstr>Minimum Spanning Trees</vt:lpstr>
      <vt:lpstr>Greedy MST algorithms</vt:lpstr>
      <vt:lpstr>Kruskal’s Algorithm</vt:lpstr>
      <vt:lpstr>Try It Out</vt:lpstr>
      <vt:lpstr>Try It Out</vt:lpstr>
      <vt:lpstr>Code</vt:lpstr>
      <vt:lpstr>Try it Out</vt:lpstr>
      <vt:lpstr>Try it Out</vt:lpstr>
      <vt:lpstr>Correctness</vt:lpstr>
      <vt:lpstr>Structural Proof</vt:lpstr>
      <vt:lpstr>Safe Edge</vt:lpstr>
      <vt:lpstr>Safe Edge</vt:lpstr>
      <vt:lpstr>MSTs and Safe Edges</vt:lpstr>
      <vt:lpstr>MSTs and Safe Edges</vt:lpstr>
      <vt:lpstr>MSTs and Safe Edges</vt:lpstr>
      <vt:lpstr>Prim’s only adds safe edges</vt:lpstr>
      <vt:lpstr>What about Kruskal’s?</vt:lpstr>
      <vt:lpstr>Kruskal’s Proof</vt:lpstr>
      <vt:lpstr>Hey…Wait a minute</vt:lpstr>
      <vt:lpstr>More Greedy Problems</vt:lpstr>
      <vt:lpstr>Trip Planning</vt:lpstr>
      <vt:lpstr>Trip Planning</vt:lpstr>
      <vt:lpstr>Induction</vt:lpstr>
      <vt:lpstr>Trip Planning</vt:lpstr>
      <vt:lpstr>Trip Planning</vt:lpstr>
      <vt:lpstr>More Greedy</vt:lpstr>
      <vt:lpstr>Change-Making</vt:lpstr>
      <vt:lpstr>Change-Making</vt:lpstr>
      <vt:lpstr>Interval Scheduling</vt:lpstr>
      <vt:lpstr>Interval Scheduling</vt:lpstr>
      <vt:lpstr>Interval Scheduling</vt:lpstr>
      <vt:lpstr>Interval Scheduling</vt:lpstr>
      <vt:lpstr>Greedy Ideas</vt:lpstr>
      <vt:lpstr>Greedy Algorithm</vt:lpstr>
      <vt:lpstr>Greedy</vt:lpstr>
      <vt:lpstr>Greedy Algorithm</vt:lpstr>
      <vt:lpstr>Take Earliest Start Time – Counter Example</vt:lpstr>
      <vt:lpstr>Take Earliest Start Time – Counter Example</vt:lpstr>
      <vt:lpstr>Shortest Interval</vt:lpstr>
      <vt:lpstr>Shortest Interval</vt:lpstr>
      <vt:lpstr>Greedy Algorithm</vt:lpstr>
      <vt:lpstr>Earliest End Time</vt:lpstr>
      <vt:lpstr>Earliest End Time</vt:lpstr>
      <vt:lpstr>Exchange Argument</vt:lpstr>
      <vt:lpstr>Exchange Argument</vt:lpstr>
      <vt:lpstr>Greedy Stays Ahead</vt:lpstr>
      <vt:lpstr>Greedy Stays Ahead</vt:lpstr>
      <vt:lpstr>Greedy Algorithm</vt:lpstr>
      <vt:lpstr>PowerPoint Presentation</vt:lpstr>
      <vt:lpstr>Other Greedy Algorithms</vt:lpstr>
      <vt:lpstr>Greedy Algorithm</vt:lpstr>
      <vt:lpstr>Summary</vt:lpstr>
      <vt:lpstr>Which Technique</vt:lpstr>
      <vt:lpstr>Which Technique?</vt:lpstr>
      <vt:lpstr>Which Technique?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74</cp:revision>
  <cp:lastPrinted>2022-12-07T01:42:54Z</cp:lastPrinted>
  <dcterms:created xsi:type="dcterms:W3CDTF">2021-01-17T23:29:53Z</dcterms:created>
  <dcterms:modified xsi:type="dcterms:W3CDTF">2022-12-09T20:57:41Z</dcterms:modified>
</cp:coreProperties>
</file>