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0"/>
  </p:notesMasterIdLst>
  <p:sldIdLst>
    <p:sldId id="256" r:id="rId2"/>
    <p:sldId id="471" r:id="rId3"/>
    <p:sldId id="432" r:id="rId4"/>
    <p:sldId id="481" r:id="rId5"/>
    <p:sldId id="472" r:id="rId6"/>
    <p:sldId id="478" r:id="rId7"/>
    <p:sldId id="479" r:id="rId8"/>
    <p:sldId id="434" r:id="rId9"/>
    <p:sldId id="435" r:id="rId10"/>
    <p:sldId id="436" r:id="rId11"/>
    <p:sldId id="437" r:id="rId12"/>
    <p:sldId id="438" r:id="rId13"/>
    <p:sldId id="439" r:id="rId14"/>
    <p:sldId id="440" r:id="rId15"/>
    <p:sldId id="441" r:id="rId16"/>
    <p:sldId id="480" r:id="rId17"/>
    <p:sldId id="443" r:id="rId18"/>
    <p:sldId id="442" r:id="rId19"/>
    <p:sldId id="444" r:id="rId20"/>
    <p:sldId id="445" r:id="rId21"/>
    <p:sldId id="468" r:id="rId22"/>
    <p:sldId id="447" r:id="rId23"/>
    <p:sldId id="448" r:id="rId24"/>
    <p:sldId id="449" r:id="rId25"/>
    <p:sldId id="451" r:id="rId26"/>
    <p:sldId id="450" r:id="rId27"/>
    <p:sldId id="452" r:id="rId28"/>
    <p:sldId id="453" r:id="rId29"/>
    <p:sldId id="454" r:id="rId30"/>
    <p:sldId id="318" r:id="rId31"/>
    <p:sldId id="321" r:id="rId32"/>
    <p:sldId id="324" r:id="rId33"/>
    <p:sldId id="344" r:id="rId34"/>
    <p:sldId id="455" r:id="rId35"/>
    <p:sldId id="456" r:id="rId36"/>
    <p:sldId id="457" r:id="rId37"/>
    <p:sldId id="467" r:id="rId38"/>
    <p:sldId id="458" r:id="rId39"/>
    <p:sldId id="460" r:id="rId40"/>
    <p:sldId id="462" r:id="rId41"/>
    <p:sldId id="461" r:id="rId42"/>
    <p:sldId id="459" r:id="rId43"/>
    <p:sldId id="463" r:id="rId44"/>
    <p:sldId id="464" r:id="rId45"/>
    <p:sldId id="466" r:id="rId46"/>
    <p:sldId id="465" r:id="rId47"/>
    <p:sldId id="469" r:id="rId48"/>
    <p:sldId id="47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67" autoAdjust="0"/>
  </p:normalViewPr>
  <p:slideViewPr>
    <p:cSldViewPr snapToGrid="0">
      <p:cViewPr varScale="1">
        <p:scale>
          <a:sx n="78" d="100"/>
          <a:sy n="78" d="100"/>
        </p:scale>
        <p:origin x="77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29833-BA82-483B-BE0A-17640AE77232}"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C1D1A-1348-428C-A44D-F3AD77CF52E4}" type="slidenum">
              <a:rPr lang="en-US" smtClean="0"/>
              <a:t>‹#›</a:t>
            </a:fld>
            <a:endParaRPr lang="en-US"/>
          </a:p>
        </p:txBody>
      </p:sp>
    </p:spTree>
    <p:extLst>
      <p:ext uri="{BB962C8B-B14F-4D97-AF65-F5344CB8AC3E}">
        <p14:creationId xmlns:p14="http://schemas.microsoft.com/office/powerpoint/2010/main" val="84161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0C1D1A-1348-428C-A44D-F3AD77CF52E4}" type="slidenum">
              <a:rPr lang="en-US" smtClean="0"/>
              <a:t>40</a:t>
            </a:fld>
            <a:endParaRPr lang="en-US"/>
          </a:p>
        </p:txBody>
      </p:sp>
    </p:spTree>
    <p:extLst>
      <p:ext uri="{BB962C8B-B14F-4D97-AF65-F5344CB8AC3E}">
        <p14:creationId xmlns:p14="http://schemas.microsoft.com/office/powerpoint/2010/main" val="328404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C094E90-978D-4DAF-BC1D-2B49A6B9B7B0}"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71F10-FE19-4F94-88E1-BD7AF2F02E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66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3C094E90-978D-4DAF-BC1D-2B49A6B9B7B0}" type="datetimeFigureOut">
              <a:rPr lang="en-US" smtClean="0"/>
              <a:t>12/2/2022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8BD71F10-FE19-4F94-88E1-BD7AF2F02E85}"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055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54327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E56B6693-78A5-4757-8FD6-4AC11781F7CC}" type="datetimeFigureOut">
              <a:rPr lang="en-US" smtClean="0"/>
              <a:t>12/2/2022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54F954C5-BABC-4D71-94A7-317C64EAAD9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7592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094E90-978D-4DAF-BC1D-2B49A6B9B7B0}"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71F10-FE19-4F94-88E1-BD7AF2F02E85}" type="slidenum">
              <a:rPr lang="en-US" smtClean="0"/>
              <a:t>‹#›</a:t>
            </a:fld>
            <a:endParaRPr lang="en-US"/>
          </a:p>
        </p:txBody>
      </p:sp>
    </p:spTree>
    <p:extLst>
      <p:ext uri="{BB962C8B-B14F-4D97-AF65-F5344CB8AC3E}">
        <p14:creationId xmlns:p14="http://schemas.microsoft.com/office/powerpoint/2010/main" val="89186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3C094E90-978D-4DAF-BC1D-2B49A6B9B7B0}"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71F10-FE19-4F94-88E1-BD7AF2F02E85}"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793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94E90-978D-4DAF-BC1D-2B49A6B9B7B0}"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71F10-FE19-4F94-88E1-BD7AF2F02E85}" type="slidenum">
              <a:rPr lang="en-US" smtClean="0"/>
              <a:t>‹#›</a:t>
            </a:fld>
            <a:endParaRPr lang="en-US"/>
          </a:p>
        </p:txBody>
      </p:sp>
    </p:spTree>
    <p:extLst>
      <p:ext uri="{BB962C8B-B14F-4D97-AF65-F5344CB8AC3E}">
        <p14:creationId xmlns:p14="http://schemas.microsoft.com/office/powerpoint/2010/main" val="337177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C094E90-978D-4DAF-BC1D-2B49A6B9B7B0}"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71F10-FE19-4F94-88E1-BD7AF2F02E85}"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6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094E90-978D-4DAF-BC1D-2B49A6B9B7B0}"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71F10-FE19-4F94-88E1-BD7AF2F02E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1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94E90-978D-4DAF-BC1D-2B49A6B9B7B0}"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71F10-FE19-4F94-88E1-BD7AF2F02E85}" type="slidenum">
              <a:rPr lang="en-US" smtClean="0"/>
              <a:t>‹#›</a:t>
            </a:fld>
            <a:endParaRPr lang="en-US"/>
          </a:p>
        </p:txBody>
      </p:sp>
    </p:spTree>
    <p:extLst>
      <p:ext uri="{BB962C8B-B14F-4D97-AF65-F5344CB8AC3E}">
        <p14:creationId xmlns:p14="http://schemas.microsoft.com/office/powerpoint/2010/main" val="204152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094E90-978D-4DAF-BC1D-2B49A6B9B7B0}"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71F10-FE19-4F94-88E1-BD7AF2F02E8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17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3C094E90-978D-4DAF-BC1D-2B49A6B9B7B0}" type="datetimeFigureOut">
              <a:rPr lang="en-US" smtClean="0"/>
              <a:t>12/2/2022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8BD71F10-FE19-4F94-88E1-BD7AF2F02E85}"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103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C094E90-978D-4DAF-BC1D-2B49A6B9B7B0}" type="datetimeFigureOut">
              <a:rPr lang="en-US" smtClean="0"/>
              <a:t>12/2/2022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D71F10-FE19-4F94-88E1-BD7AF2F02E85}"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68967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image" Target="../media/image1300.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0.png"/></Relationships>
</file>

<file path=ppt/slides/_rels/slide32.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260.png"/><Relationship Id="rId5" Type="http://schemas.openxmlformats.org/officeDocument/2006/relationships/image" Target="../media/image250.png"/><Relationship Id="rId4" Type="http://schemas.openxmlformats.org/officeDocument/2006/relationships/image" Target="../media/image240.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ADD2-F81C-4F0C-A823-A72D45696A41}"/>
              </a:ext>
            </a:extLst>
          </p:cNvPr>
          <p:cNvSpPr>
            <a:spLocks noGrp="1"/>
          </p:cNvSpPr>
          <p:nvPr>
            <p:ph type="ctrTitle"/>
          </p:nvPr>
        </p:nvSpPr>
        <p:spPr/>
        <p:txBody>
          <a:bodyPr/>
          <a:lstStyle/>
          <a:p>
            <a:r>
              <a:rPr lang="en-US" dirty="0"/>
              <a:t>Coping with NP-hardness</a:t>
            </a:r>
          </a:p>
        </p:txBody>
      </p:sp>
      <p:sp>
        <p:nvSpPr>
          <p:cNvPr id="3" name="Subtitle 2">
            <a:extLst>
              <a:ext uri="{FF2B5EF4-FFF2-40B4-BE49-F238E27FC236}">
                <a16:creationId xmlns:a16="http://schemas.microsoft.com/office/drawing/2014/main" id="{7C7F4837-3309-44EC-8103-1B9259ABA225}"/>
              </a:ext>
            </a:extLst>
          </p:cNvPr>
          <p:cNvSpPr>
            <a:spLocks noGrp="1"/>
          </p:cNvSpPr>
          <p:nvPr>
            <p:ph type="subTitle" idx="1"/>
          </p:nvPr>
        </p:nvSpPr>
        <p:spPr/>
        <p:txBody>
          <a:bodyPr/>
          <a:lstStyle/>
          <a:p>
            <a:r>
              <a:rPr lang="en-US" dirty="0"/>
              <a:t>CSE 417 Fall 22</a:t>
            </a:r>
          </a:p>
          <a:p>
            <a:r>
              <a:rPr lang="en-US" dirty="0"/>
              <a:t>Lecture 27</a:t>
            </a:r>
          </a:p>
        </p:txBody>
      </p:sp>
    </p:spTree>
    <p:extLst>
      <p:ext uri="{BB962C8B-B14F-4D97-AF65-F5344CB8AC3E}">
        <p14:creationId xmlns:p14="http://schemas.microsoft.com/office/powerpoint/2010/main" val="4273851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lnSpcReduction="10000"/>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not polynomial anymore</a:t>
                </a:r>
              </a:p>
              <a:p>
                <a:r>
                  <a:rPr lang="en-US" dirty="0"/>
                  <a:t>Worst value of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 </m:t>
                    </m:r>
                  </m:oMath>
                </a14:m>
                <a:r>
                  <a:rPr lang="en-US" dirty="0"/>
                  <a:t>(</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(not many very large vertex sets)</a:t>
                </a:r>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3019"/>
                </a:stretch>
              </a:blipFill>
            </p:spPr>
            <p:txBody>
              <a:bodyPr/>
              <a:lstStyle/>
              <a:p>
                <a:r>
                  <a:rPr lang="en-US">
                    <a:noFill/>
                  </a:rPr>
                  <a:t> </a:t>
                </a:r>
              </a:p>
            </p:txBody>
          </p:sp>
        </mc:Fallback>
      </mc:AlternateContent>
    </p:spTree>
    <p:extLst>
      <p:ext uri="{BB962C8B-B14F-4D97-AF65-F5344CB8AC3E}">
        <p14:creationId xmlns:p14="http://schemas.microsoft.com/office/powerpoint/2010/main" val="4246713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65FC-1F53-43AC-B54C-0163D14BDE95}"/>
              </a:ext>
            </a:extLst>
          </p:cNvPr>
          <p:cNvSpPr>
            <a:spLocks noGrp="1"/>
          </p:cNvSpPr>
          <p:nvPr>
            <p:ph type="title"/>
          </p:nvPr>
        </p:nvSpPr>
        <p:spPr/>
        <p:txBody>
          <a:bodyPr/>
          <a:lstStyle/>
          <a:p>
            <a:r>
              <a:rPr lang="en-US" dirty="0"/>
              <a:t>We can do better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83B126-8D87-4AA9-8924-A64C561304D8}"/>
                  </a:ext>
                </a:extLst>
              </p:cNvPr>
              <p:cNvSpPr>
                <a:spLocks noGrp="1"/>
              </p:cNvSpPr>
              <p:nvPr>
                <p:ph idx="1"/>
              </p:nvPr>
            </p:nvSpPr>
            <p:spPr/>
            <p:txBody>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big, not much we can do. What about when it’s small?</a:t>
                </a:r>
              </a:p>
              <a:p>
                <a:r>
                  <a:rPr lang="en-US" dirty="0"/>
                  <a:t>Our running time depends on </a:t>
                </a:r>
                <a14:m>
                  <m:oMath xmlns:m="http://schemas.openxmlformats.org/officeDocument/2006/math">
                    <m:r>
                      <a:rPr lang="en-US" b="0" i="1" smtClean="0">
                        <a:latin typeface="Cambria Math" panose="02040503050406030204" pitchFamily="18" charset="0"/>
                      </a:rPr>
                      <m:t>𝑘</m:t>
                    </m:r>
                  </m:oMath>
                </a14:m>
                <a:r>
                  <a:rPr lang="en-US" dirty="0"/>
                  <a:t> anyway, let’s focus in on making our algorithm better when </a:t>
                </a:r>
                <a14:m>
                  <m:oMath xmlns:m="http://schemas.openxmlformats.org/officeDocument/2006/math">
                    <m:r>
                      <a:rPr lang="en-US" b="0" i="1" smtClean="0">
                        <a:latin typeface="Cambria Math" panose="02040503050406030204" pitchFamily="18" charset="0"/>
                      </a:rPr>
                      <m:t>𝑘</m:t>
                    </m:r>
                  </m:oMath>
                </a14:m>
                <a:r>
                  <a:rPr lang="en-US" dirty="0"/>
                  <a:t> is small.</a:t>
                </a:r>
              </a:p>
              <a:p>
                <a:endParaRPr lang="en-US" dirty="0"/>
              </a:p>
              <a:p>
                <a:r>
                  <a:rPr lang="en-US" b="1" dirty="0"/>
                  <a:t>Key idea: </a:t>
                </a:r>
                <a:r>
                  <a:rPr lang="en-US" dirty="0"/>
                  <a:t>pick an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b="1" dirty="0"/>
                  <a:t> </a:t>
                </a:r>
              </a:p>
              <a:p>
                <a:r>
                  <a:rPr lang="en-US" dirty="0"/>
                  <a:t>There is a vertex cover of size </a:t>
                </a:r>
                <a14:m>
                  <m:oMath xmlns:m="http://schemas.openxmlformats.org/officeDocument/2006/math">
                    <m:r>
                      <a:rPr lang="en-US" b="0" i="1" smtClean="0">
                        <a:latin typeface="Cambria Math" panose="02040503050406030204" pitchFamily="18" charset="0"/>
                      </a:rPr>
                      <m:t>𝑘</m:t>
                    </m:r>
                  </m:oMath>
                </a14:m>
                <a:r>
                  <a:rPr lang="en-US" dirty="0"/>
                  <a:t> if and only if</a:t>
                </a:r>
              </a:p>
              <a:p>
                <a:r>
                  <a:rPr lang="en-US" dirty="0"/>
                  <a:t>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i.e.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 the minimum vertex cover.</a:t>
                </a:r>
              </a:p>
            </p:txBody>
          </p:sp>
        </mc:Choice>
        <mc:Fallback xmlns="">
          <p:sp>
            <p:nvSpPr>
              <p:cNvPr id="3" name="Content Placeholder 2">
                <a:extLst>
                  <a:ext uri="{FF2B5EF4-FFF2-40B4-BE49-F238E27FC236}">
                    <a16:creationId xmlns:a16="http://schemas.microsoft.com/office/drawing/2014/main" id="{AE83B126-8D87-4AA9-8924-A64C561304D8}"/>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390017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D225-BD5E-42FA-BC7B-419F9F2DB211}"/>
              </a:ext>
            </a:extLst>
          </p:cNvPr>
          <p:cNvSpPr>
            <a:spLocks noGrp="1"/>
          </p:cNvSpPr>
          <p:nvPr>
            <p:ph type="title"/>
          </p:nvPr>
        </p:nvSpPr>
        <p:spPr/>
        <p:txBody>
          <a:bodyPr/>
          <a:lstStyle/>
          <a:p>
            <a:r>
              <a:rPr lang="en-US" dirty="0"/>
              <a:t>Key Idea – Let’s Prove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01DA5AF-A49B-4F68-998F-C327552EB068}"/>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a:p>
                <a:endParaRPr lang="en-US" dirty="0"/>
              </a:p>
              <a:p>
                <a:r>
                  <a:rPr lang="en-US" dirty="0"/>
                  <a:t>Every vertex cover has to cover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0" smtClean="0">
                        <a:latin typeface="Cambria Math" panose="02040503050406030204" pitchFamily="18" charset="0"/>
                      </a:rPr>
                      <m:t>.</m:t>
                    </m:r>
                  </m:oMath>
                </a14:m>
                <a:r>
                  <a:rPr lang="en-US" dirty="0"/>
                  <a:t> So at least one of </a:t>
                </a:r>
                <a14:m>
                  <m:oMath xmlns:m="http://schemas.openxmlformats.org/officeDocument/2006/math">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𝑣</m:t>
                    </m:r>
                  </m:oMath>
                </a14:m>
                <a:r>
                  <a:rPr lang="en-US" dirty="0"/>
                  <a:t> is included. Delete that vertex (one arbitrarily if both are in the vertex cover) and all edges that touch it. Every other edge was covered by another vertex (since we deleted all the edges touching the deleted vertex). What remains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on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a:t>
                </a:r>
              </a:p>
            </p:txBody>
          </p:sp>
        </mc:Choice>
        <mc:Fallback xmlns="">
          <p:sp>
            <p:nvSpPr>
              <p:cNvPr id="3" name="Content Placeholder 2">
                <a:extLst>
                  <a:ext uri="{FF2B5EF4-FFF2-40B4-BE49-F238E27FC236}">
                    <a16:creationId xmlns:a16="http://schemas.microsoft.com/office/drawing/2014/main" id="{901DA5AF-A49B-4F68-998F-C327552EB06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5176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9F4D-B645-48F9-825C-2D3C7FA2BF91}"/>
              </a:ext>
            </a:extLst>
          </p:cNvPr>
          <p:cNvSpPr>
            <a:spLocks noGrp="1"/>
          </p:cNvSpPr>
          <p:nvPr>
            <p:ph type="title"/>
          </p:nvPr>
        </p:nvSpPr>
        <p:spPr/>
        <p:txBody>
          <a:bodyPr/>
          <a:lstStyle/>
          <a:p>
            <a:r>
              <a:rPr lang="en-US" dirty="0"/>
              <a:t>Key Idea – Let’s Prove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3567FB-9D31-4546-8434-06F0ED5ACAD7}"/>
                  </a:ext>
                </a:extLst>
              </p:cNvPr>
              <p:cNvSpPr>
                <a:spLocks noGrp="1"/>
              </p:cNvSpPr>
              <p:nvPr>
                <p:ph idx="1"/>
              </p:nvPr>
            </p:nvSpPr>
            <p:spPr/>
            <p:txBody>
              <a:bodyPr/>
              <a:lstStyle/>
              <a:p>
                <a:r>
                  <a:rPr lang="en-US" dirty="0"/>
                  <a:t>If there is a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or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then there is a vertex cover of size </a:t>
                </a:r>
                <a14:m>
                  <m:oMath xmlns:m="http://schemas.openxmlformats.org/officeDocument/2006/math">
                    <m:r>
                      <a:rPr lang="en-US" b="0" i="1" smtClean="0">
                        <a:latin typeface="Cambria Math" panose="02040503050406030204" pitchFamily="18" charset="0"/>
                      </a:rPr>
                      <m:t>𝑘</m:t>
                    </m:r>
                  </m:oMath>
                </a14:m>
                <a:r>
                  <a:rPr lang="en-US" dirty="0"/>
                  <a:t> in </a:t>
                </a:r>
                <a14:m>
                  <m:oMath xmlns:m="http://schemas.openxmlformats.org/officeDocument/2006/math">
                    <m:r>
                      <a:rPr lang="en-US" b="0" i="1" smtClean="0">
                        <a:latin typeface="Cambria Math" panose="02040503050406030204" pitchFamily="18" charset="0"/>
                      </a:rPr>
                      <m:t>𝐺</m:t>
                    </m:r>
                  </m:oMath>
                </a14:m>
                <a:r>
                  <a:rPr lang="en-US" dirty="0"/>
                  <a:t>.</a:t>
                </a:r>
              </a:p>
              <a:p>
                <a:endParaRPr lang="en-US" dirty="0"/>
              </a:p>
              <a:p>
                <a:r>
                  <a:rPr lang="en-US" dirty="0"/>
                  <a:t>Assume that the vertex cover of size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is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(the argument is the same if it’s in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instead). Take the vertex cover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and add in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oMath>
                </a14:m>
                <a:r>
                  <a:rPr lang="en-US" dirty="0"/>
                  <a:t> Every edge 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𝑢</m:t>
                    </m:r>
                  </m:oMath>
                </a14:m>
                <a:r>
                  <a:rPr lang="en-US" dirty="0"/>
                  <a:t> is covered by the vertex cover. The only other edges in </a:t>
                </a:r>
                <a14:m>
                  <m:oMath xmlns:m="http://schemas.openxmlformats.org/officeDocument/2006/math">
                    <m:r>
                      <a:rPr lang="en-US" b="0" i="1" smtClean="0">
                        <a:latin typeface="Cambria Math" panose="02040503050406030204" pitchFamily="18" charset="0"/>
                      </a:rPr>
                      <m:t>𝐺</m:t>
                    </m:r>
                  </m:oMath>
                </a14:m>
                <a:r>
                  <a:rPr lang="en-US" dirty="0"/>
                  <a:t> touch </a:t>
                </a:r>
                <a14:m>
                  <m:oMath xmlns:m="http://schemas.openxmlformats.org/officeDocument/2006/math">
                    <m:r>
                      <a:rPr lang="en-US" b="0" i="1" smtClean="0">
                        <a:latin typeface="Cambria Math" panose="02040503050406030204" pitchFamily="18" charset="0"/>
                      </a:rPr>
                      <m:t>𝑢</m:t>
                    </m:r>
                  </m:oMath>
                </a14:m>
                <a:r>
                  <a:rPr lang="en-US" dirty="0"/>
                  <a:t>, so </a:t>
                </a:r>
                <a14:m>
                  <m:oMath xmlns:m="http://schemas.openxmlformats.org/officeDocument/2006/math">
                    <m:r>
                      <a:rPr lang="en-US" b="0" i="1" smtClean="0">
                        <a:latin typeface="Cambria Math" panose="02040503050406030204" pitchFamily="18" charset="0"/>
                      </a:rPr>
                      <m:t>𝑢</m:t>
                    </m:r>
                  </m:oMath>
                </a14:m>
                <a:r>
                  <a:rPr lang="en-US" dirty="0"/>
                  <a:t> covers them. </a:t>
                </a:r>
              </a:p>
            </p:txBody>
          </p:sp>
        </mc:Choice>
        <mc:Fallback xmlns="">
          <p:sp>
            <p:nvSpPr>
              <p:cNvPr id="3" name="Content Placeholder 2">
                <a:extLst>
                  <a:ext uri="{FF2B5EF4-FFF2-40B4-BE49-F238E27FC236}">
                    <a16:creationId xmlns:a16="http://schemas.microsoft.com/office/drawing/2014/main" id="{953567FB-9D31-4546-8434-06F0ED5ACAD7}"/>
                  </a:ext>
                </a:extLst>
              </p:cNvPr>
              <p:cNvSpPr>
                <a:spLocks noGrp="1" noRot="1" noChangeAspect="1" noMove="1" noResize="1" noEditPoints="1" noAdjustHandles="1" noChangeArrowheads="1" noChangeShapeType="1" noTextEdit="1"/>
              </p:cNvSpPr>
              <p:nvPr>
                <p:ph idx="1"/>
              </p:nvPr>
            </p:nvSpPr>
            <p:spPr>
              <a:blipFill>
                <a:blip r:embed="rId2"/>
                <a:stretch>
                  <a:fillRect l="-708" t="-2138" r="-1416"/>
                </a:stretch>
              </a:blipFill>
            </p:spPr>
            <p:txBody>
              <a:bodyPr/>
              <a:lstStyle/>
              <a:p>
                <a:r>
                  <a:rPr lang="en-US">
                    <a:noFill/>
                  </a:rPr>
                  <a:t> </a:t>
                </a:r>
              </a:p>
            </p:txBody>
          </p:sp>
        </mc:Fallback>
      </mc:AlternateContent>
    </p:spTree>
    <p:extLst>
      <p:ext uri="{BB962C8B-B14F-4D97-AF65-F5344CB8AC3E}">
        <p14:creationId xmlns:p14="http://schemas.microsoft.com/office/powerpoint/2010/main" val="3024223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9D593-0FAA-424A-A14C-C778A0709EE3}"/>
              </a:ext>
            </a:extLst>
          </p:cNvPr>
          <p:cNvSpPr>
            <a:spLocks noGrp="1"/>
          </p:cNvSpPr>
          <p:nvPr>
            <p:ph type="title"/>
          </p:nvPr>
        </p:nvSpPr>
        <p:spPr/>
        <p:txBody>
          <a:bodyPr/>
          <a:lstStyle/>
          <a:p>
            <a:r>
              <a:rPr lang="en-US" dirty="0"/>
              <a:t>Algorithm</a:t>
            </a:r>
          </a:p>
        </p:txBody>
      </p:sp>
      <p:sp>
        <p:nvSpPr>
          <p:cNvPr id="3" name="Content Placeholder 2">
            <a:extLst>
              <a:ext uri="{FF2B5EF4-FFF2-40B4-BE49-F238E27FC236}">
                <a16:creationId xmlns:a16="http://schemas.microsoft.com/office/drawing/2014/main" id="{10E12CE1-75C1-49C9-8FD6-72E8CA12F5A8}"/>
              </a:ext>
            </a:extLst>
          </p:cNvPr>
          <p:cNvSpPr>
            <a:spLocks noGrp="1"/>
          </p:cNvSpPr>
          <p:nvPr>
            <p:ph idx="1"/>
          </p:nvPr>
        </p:nvSpPr>
        <p:spPr/>
        <p:txBody>
          <a:bodyPr>
            <a:normAutofit/>
          </a:bodyPr>
          <a:lstStyle/>
          <a:p>
            <a:pPr marL="0" indent="0">
              <a:spcBef>
                <a:spcPts val="0"/>
              </a:spcBef>
              <a:buNone/>
            </a:pP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(graph G, int k)</a:t>
            </a:r>
          </a:p>
          <a:p>
            <a:pPr marL="0" indent="0">
              <a:spcBef>
                <a:spcPts val="0"/>
              </a:spcBef>
              <a:buNone/>
            </a:pPr>
            <a:r>
              <a:rPr lang="en-US" sz="2400" dirty="0">
                <a:latin typeface="Courier New" panose="02070309020205020404" pitchFamily="49" charset="0"/>
                <a:cs typeface="Courier New" panose="02070309020205020404" pitchFamily="49" charset="0"/>
              </a:rPr>
              <a:t>	if(G has no edges) //we’ve covered them all!</a:t>
            </a:r>
          </a:p>
          <a:p>
            <a:pPr marL="0" indent="0">
              <a:spcBef>
                <a:spcPts val="0"/>
              </a:spcBef>
              <a:buNone/>
            </a:pPr>
            <a:r>
              <a:rPr lang="en-US" sz="2400" dirty="0">
                <a:latin typeface="Courier New" panose="02070309020205020404" pitchFamily="49" charset="0"/>
                <a:cs typeface="Courier New" panose="02070309020205020404" pitchFamily="49" charset="0"/>
              </a:rPr>
              <a:t>		return true</a:t>
            </a:r>
          </a:p>
          <a:p>
            <a:pPr marL="0" indent="0">
              <a:spcBef>
                <a:spcPts val="0"/>
              </a:spcBef>
              <a:buNone/>
            </a:pPr>
            <a:r>
              <a:rPr lang="en-US" sz="2400" dirty="0">
                <a:latin typeface="Courier New" panose="02070309020205020404" pitchFamily="49" charset="0"/>
                <a:cs typeface="Courier New" panose="02070309020205020404" pitchFamily="49" charset="0"/>
              </a:rPr>
              <a:t>	if(k &lt; 0)</a:t>
            </a:r>
          </a:p>
          <a:p>
            <a:pPr marL="0" indent="0">
              <a:spcBef>
                <a:spcPts val="0"/>
              </a:spcBef>
              <a:buNone/>
            </a:pPr>
            <a:r>
              <a:rPr lang="en-US" sz="2400" dirty="0">
                <a:latin typeface="Courier New" panose="02070309020205020404" pitchFamily="49" charset="0"/>
                <a:cs typeface="Courier New" panose="02070309020205020404" pitchFamily="49" charset="0"/>
              </a:rPr>
              <a:t>		return false</a:t>
            </a:r>
          </a:p>
          <a:p>
            <a:pPr marL="0" indent="0">
              <a:spcBef>
                <a:spcPts val="0"/>
              </a:spcBef>
              <a:buNone/>
            </a:pPr>
            <a:r>
              <a:rPr lang="en-US" sz="2400" dirty="0">
                <a:latin typeface="Courier New" panose="02070309020205020404" pitchFamily="49" charset="0"/>
                <a:cs typeface="Courier New" panose="02070309020205020404" pitchFamily="49" charset="0"/>
              </a:rPr>
              <a:t>	H1 = copy of G</a:t>
            </a:r>
          </a:p>
          <a:p>
            <a:pPr marL="0" indent="0">
              <a:spcBef>
                <a:spcPts val="0"/>
              </a:spcBef>
              <a:buNone/>
            </a:pPr>
            <a:r>
              <a:rPr lang="en-US" sz="2400" dirty="0">
                <a:latin typeface="Courier New" panose="02070309020205020404" pitchFamily="49" charset="0"/>
                <a:cs typeface="Courier New" panose="02070309020205020404" pitchFamily="49" charset="0"/>
              </a:rPr>
              <a:t>	H2 = copy of G</a:t>
            </a:r>
          </a:p>
          <a:p>
            <a:pPr marL="0" indent="0">
              <a:spcBef>
                <a:spcPts val="0"/>
              </a:spcBef>
              <a:buNone/>
            </a:pPr>
            <a:r>
              <a:rPr lang="en-US" sz="2400" dirty="0">
                <a:latin typeface="Courier New" panose="02070309020205020404" pitchFamily="49" charset="0"/>
                <a:cs typeface="Courier New" panose="02070309020205020404" pitchFamily="49" charset="0"/>
              </a:rPr>
              <a:t>	pick any edge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a:t>
            </a:r>
          </a:p>
          <a:p>
            <a:pPr marL="0" indent="0">
              <a:spcBef>
                <a:spcPts val="0"/>
              </a:spcBef>
              <a:buNone/>
            </a:pPr>
            <a:r>
              <a:rPr lang="en-US" sz="2400" dirty="0">
                <a:latin typeface="Courier New" panose="02070309020205020404" pitchFamily="49" charset="0"/>
                <a:cs typeface="Courier New" panose="02070309020205020404" pitchFamily="49" charset="0"/>
              </a:rPr>
              <a:t>	H1 = H1.remove(u)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H2 = H2.remove(v) //removes u and all edges with u as an endpoint</a:t>
            </a:r>
          </a:p>
          <a:p>
            <a:pPr marL="0" indent="0">
              <a:spcBef>
                <a:spcPts val="0"/>
              </a:spcBef>
              <a:buNone/>
            </a:pPr>
            <a:r>
              <a:rPr lang="en-US" sz="2400" dirty="0">
                <a:latin typeface="Courier New" panose="02070309020205020404" pitchFamily="49" charset="0"/>
                <a:cs typeface="Courier New" panose="02070309020205020404" pitchFamily="49" charset="0"/>
              </a:rPr>
              <a:t>	return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(H1,k-1) || </a:t>
            </a:r>
            <a:r>
              <a:rPr lang="en-US" sz="2400" dirty="0" err="1">
                <a:latin typeface="Courier New" panose="02070309020205020404" pitchFamily="49" charset="0"/>
                <a:cs typeface="Courier New" panose="02070309020205020404" pitchFamily="49" charset="0"/>
              </a:rPr>
              <a:t>VertexCover</a:t>
            </a:r>
            <a:r>
              <a:rPr lang="en-US" sz="2400" dirty="0">
                <a:latin typeface="Courier New" panose="02070309020205020404" pitchFamily="49" charset="0"/>
                <a:cs typeface="Courier New" panose="02070309020205020404" pitchFamily="49" charset="0"/>
              </a:rPr>
              <a:t>(H2, k-1)</a:t>
            </a:r>
          </a:p>
        </p:txBody>
      </p:sp>
    </p:spTree>
    <p:extLst>
      <p:ext uri="{BB962C8B-B14F-4D97-AF65-F5344CB8AC3E}">
        <p14:creationId xmlns:p14="http://schemas.microsoft.com/office/powerpoint/2010/main" val="85393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p:txBody>
          </p:sp>
        </mc:Choice>
        <mc:Fallback xmlns="">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70841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5683-F1E8-4D3E-BE31-21AAE631D7F4}"/>
              </a:ext>
            </a:extLst>
          </p:cNvPr>
          <p:cNvSpPr>
            <a:spLocks noGrp="1"/>
          </p:cNvSpPr>
          <p:nvPr>
            <p:ph type="title"/>
          </p:nvPr>
        </p:nvSpPr>
        <p:spPr/>
        <p:txBody>
          <a:bodyPr/>
          <a:lstStyle/>
          <a:p>
            <a:r>
              <a:rPr lang="en-US" dirty="0"/>
              <a:t>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31C35D-99AA-48FB-9865-46FCBC73DF1E}"/>
                  </a:ext>
                </a:extLst>
              </p:cNvPr>
              <p:cNvSpPr>
                <a:spLocks noGrp="1"/>
              </p:cNvSpPr>
              <p:nvPr>
                <p:ph idx="1"/>
              </p:nvPr>
            </p:nvSpPr>
            <p:spPr/>
            <p:txBody>
              <a:bodyPr/>
              <a:lstStyle/>
              <a:p>
                <a:pPr marL="0" indent="0">
                  <a:buNone/>
                </a:pPr>
                <a:r>
                  <a:rPr lang="en-US" dirty="0"/>
                  <a:t>Recurrence: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≥1</m:t>
                            </m:r>
                          </m:e>
                          <m:e>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r>
                              <m:rPr>
                                <m:sty m:val="p"/>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&lt;0</m:t>
                            </m:r>
                          </m:e>
                        </m:eqArr>
                        <m:r>
                          <a:rPr lang="en-US" b="0" i="1" smtClean="0">
                            <a:latin typeface="Cambria Math" panose="02040503050406030204" pitchFamily="18" charset="0"/>
                          </a:rPr>
                          <m:t> </m:t>
                        </m:r>
                      </m:e>
                    </m:d>
                  </m:oMath>
                </a14:m>
                <a:endParaRPr lang="en-US" dirty="0"/>
              </a:p>
              <a:p>
                <a:pPr marL="0" indent="0">
                  <a:buNone/>
                </a:pPr>
                <a:endParaRPr lang="en-US" dirty="0"/>
              </a:p>
              <a:p>
                <a:pPr marL="0" indent="0">
                  <a:buNone/>
                </a:pPr>
                <a:r>
                  <a:rPr lang="en-US" dirty="0"/>
                  <a:t>Running time? Unroll or use recursion tree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e>
                      </m:d>
                    </m:oMath>
                  </m:oMathPara>
                </a14:m>
                <a:endParaRPr lang="en-US" dirty="0"/>
              </a:p>
            </p:txBody>
          </p:sp>
        </mc:Choice>
        <mc:Fallback xmlns="">
          <p:sp>
            <p:nvSpPr>
              <p:cNvPr id="3" name="Content Placeholder 2">
                <a:extLst>
                  <a:ext uri="{FF2B5EF4-FFF2-40B4-BE49-F238E27FC236}">
                    <a16:creationId xmlns:a16="http://schemas.microsoft.com/office/drawing/2014/main" id="{9231C35D-99AA-48FB-9865-46FCBC73DF1E}"/>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158327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normAutofit/>
              </a:bodyPr>
              <a:lstStyle/>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𝑘</m:t>
                    </m:r>
                  </m:oMath>
                </a14:m>
                <a:r>
                  <a:rPr lang="en-US" dirty="0"/>
                  <a:t> is a little bigger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log</m:t>
                            </m:r>
                          </m:e>
                          <m:sub>
                            <m:r>
                              <a:rPr lang="en-US" b="0" i="1" smtClean="0">
                                <a:latin typeface="Cambria Math" panose="02040503050406030204" pitchFamily="18" charset="0"/>
                              </a:rPr>
                              <m:t>2</m:t>
                            </m:r>
                          </m:sub>
                        </m:sSub>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0"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n</m:t>
                            </m:r>
                            <m:r>
                              <a:rPr lang="en-US" b="0" i="0" smtClean="0">
                                <a:latin typeface="Cambria Math" panose="02040503050406030204" pitchFamily="18" charset="0"/>
                              </a:rPr>
                              <m:t>+</m:t>
                            </m:r>
                            <m:r>
                              <m:rPr>
                                <m:sty m:val="p"/>
                              </m:rPr>
                              <a:rPr lang="en-US" b="0" i="0" smtClean="0">
                                <a:latin typeface="Cambria Math" panose="02040503050406030204" pitchFamily="18" charset="0"/>
                              </a:rPr>
                              <m:t>m</m:t>
                            </m:r>
                          </m:e>
                        </m:d>
                      </m:e>
                    </m:d>
                  </m:oMath>
                </a14:m>
                <a:r>
                  <a:rPr lang="en-US" dirty="0"/>
                  <a:t> still polynomial!</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oMath>
                </a14:m>
                <a:endParaRPr lang="en-US" dirty="0"/>
              </a:p>
              <a:p>
                <a:r>
                  <a:rPr lang="en-US" dirty="0"/>
                  <a:t>Running time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oMath>
                </a14:m>
                <a:r>
                  <a:rPr lang="en-US" dirty="0"/>
                  <a:t> very slow</a:t>
                </a:r>
              </a:p>
              <a:p>
                <a14:m>
                  <m:oMath xmlns:m="http://schemas.openxmlformats.org/officeDocument/2006/math">
                    <m:r>
                      <a:rPr lang="en-US" b="0" i="1" smtClean="0">
                        <a:latin typeface="Cambria Math" panose="02040503050406030204" pitchFamily="18" charset="0"/>
                      </a:rPr>
                      <m:t>𝑘</m:t>
                    </m:r>
                  </m:oMath>
                </a14:m>
                <a:r>
                  <a:rPr lang="en-US" dirty="0"/>
                  <a:t> very </a:t>
                </a:r>
                <a:r>
                  <a:rPr lang="en-US" dirty="0" err="1"/>
                  <a:t>very</a:t>
                </a:r>
                <a:r>
                  <a:rPr lang="en-US" dirty="0"/>
                  <a:t> big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a:t>
                </a:r>
              </a:p>
              <a:p>
                <a:r>
                  <a:rPr lang="en-US" dirty="0"/>
                  <a:t>Running 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r>
                  <a:rPr lang="en-US" dirty="0"/>
                  <a:t> very </a:t>
                </a:r>
                <a:r>
                  <a:rPr lang="en-US" dirty="0" err="1"/>
                  <a:t>very</a:t>
                </a:r>
                <a:r>
                  <a:rPr lang="en-US" dirty="0"/>
                  <a:t> slow</a:t>
                </a:r>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654"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40623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936-5CCF-49E1-A29A-0597E5038F05}"/>
              </a:ext>
            </a:extLst>
          </p:cNvPr>
          <p:cNvSpPr>
            <a:spLocks noGrp="1"/>
          </p:cNvSpPr>
          <p:nvPr>
            <p:ph type="title"/>
          </p:nvPr>
        </p:nvSpPr>
        <p:spPr/>
        <p:txBody>
          <a:bodyPr/>
          <a:lstStyle/>
          <a:p>
            <a:r>
              <a:rPr lang="en-US" dirty="0"/>
              <a:t>Comparison</a:t>
            </a:r>
          </a:p>
        </p:txBody>
      </p:sp>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370840">
                    <a:tc>
                      <a:txBody>
                        <a:bodyPr/>
                        <a:lstStyle/>
                        <a:p>
                          <a:r>
                            <a:rPr lang="en-US" sz="2800" dirty="0"/>
                            <a:t>Sample values of </a:t>
                          </a:r>
                          <a14:m>
                            <m:oMath xmlns:m="http://schemas.openxmlformats.org/officeDocument/2006/math">
                              <m:r>
                                <a:rPr lang="en-US" sz="2800" b="1" i="1" smtClean="0">
                                  <a:latin typeface="Cambria Math" panose="02040503050406030204" pitchFamily="18" charset="0"/>
                                </a:rPr>
                                <m:t>𝒌</m:t>
                              </m:r>
                            </m:oMath>
                          </a14:m>
                          <a:endParaRPr lang="en-US" sz="2800" dirty="0"/>
                        </a:p>
                      </a:txBody>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3638696147"/>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669234485"/>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/2</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d>
                                  <m:dPr>
                                    <m:ctrlPr>
                                      <a:rPr lang="en-US" sz="2800" b="0" i="1" smtClean="0">
                                        <a:latin typeface="Cambria Math" panose="02040503050406030204" pitchFamily="18" charset="0"/>
                                      </a:rPr>
                                    </m:ctrlPr>
                                  </m:dPr>
                                  <m:e>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2</m:t>
                                            </m:r>
                                          </m:den>
                                        </m:f>
                                      </m:sup>
                                    </m:sSup>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e>
                                    </m:d>
                                  </m:e>
                                </m:d>
                              </m:oMath>
                            </m:oMathPara>
                          </a14:m>
                          <a:endParaRPr lang="en-US" sz="2800" dirty="0"/>
                        </a:p>
                      </a:txBody>
                      <a:tcPr/>
                    </a:tc>
                    <a:extLst>
                      <a:ext uri="{0D108BD9-81ED-4DB2-BD59-A6C34878D82A}">
                        <a16:rowId xmlns:a16="http://schemas.microsoft.com/office/drawing/2014/main" val="3300499481"/>
                      </a:ext>
                    </a:extLst>
                  </a:tr>
                  <a:tr h="370840">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−3</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tc>
                      <a:txBody>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𝑂</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2</m:t>
                                    </m:r>
                                  </m:e>
                                  <m:sup>
                                    <m:r>
                                      <a:rPr lang="en-US" sz="2800" b="0" i="1" smtClean="0">
                                        <a:latin typeface="Cambria Math" panose="02040503050406030204" pitchFamily="18" charset="0"/>
                                      </a:rPr>
                                      <m:t>𝑛</m:t>
                                    </m:r>
                                    <m:r>
                                      <a:rPr lang="en-US" sz="2800" b="0" i="1" smtClean="0">
                                        <a:latin typeface="Cambria Math" panose="02040503050406030204" pitchFamily="18" charset="0"/>
                                      </a:rPr>
                                      <m:t>−3</m:t>
                                    </m:r>
                                  </m:sup>
                                </m:sSup>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oMath>
                            </m:oMathPara>
                          </a14:m>
                          <a:endParaRPr lang="en-US" sz="2800" dirty="0"/>
                        </a:p>
                      </a:txBody>
                      <a:tcPr/>
                    </a:tc>
                    <a:extLst>
                      <a:ext uri="{0D108BD9-81ED-4DB2-BD59-A6C34878D82A}">
                        <a16:rowId xmlns:a16="http://schemas.microsoft.com/office/drawing/2014/main" val="2716129656"/>
                      </a:ext>
                    </a:extLst>
                  </a:tr>
                </a:tbl>
              </a:graphicData>
            </a:graphic>
          </p:graphicFrame>
        </mc:Choice>
        <mc:Fallback xmlns="">
          <p:graphicFrame>
            <p:nvGraphicFramePr>
              <p:cNvPr id="6" name="Content Placeholder 5">
                <a:extLst>
                  <a:ext uri="{FF2B5EF4-FFF2-40B4-BE49-F238E27FC236}">
                    <a16:creationId xmlns:a16="http://schemas.microsoft.com/office/drawing/2014/main" id="{8912E9DD-F974-49EB-8647-3AD8DD433734}"/>
                  </a:ext>
                </a:extLst>
              </p:cNvPr>
              <p:cNvGraphicFramePr>
                <a:graphicFrameLocks noGrp="1"/>
              </p:cNvGraphicFramePr>
              <p:nvPr>
                <p:ph idx="1"/>
                <p:extLst>
                  <p:ext uri="{D42A27DB-BD31-4B8C-83A1-F6EECF244321}">
                    <p14:modId xmlns:p14="http://schemas.microsoft.com/office/powerpoint/2010/main" val="356291561"/>
                  </p:ext>
                </p:extLst>
              </p:nvPr>
            </p:nvGraphicFramePr>
            <p:xfrm>
              <a:off x="574675" y="1463675"/>
              <a:ext cx="11187114" cy="3014600"/>
            </p:xfrm>
            <a:graphic>
              <a:graphicData uri="http://schemas.openxmlformats.org/drawingml/2006/table">
                <a:tbl>
                  <a:tblPr firstRow="1" bandRow="1">
                    <a:tableStyleId>{5C22544A-7EE6-4342-B048-85BDC9FD1C3A}</a:tableStyleId>
                  </a:tblPr>
                  <a:tblGrid>
                    <a:gridCol w="3729038">
                      <a:extLst>
                        <a:ext uri="{9D8B030D-6E8A-4147-A177-3AD203B41FA5}">
                          <a16:colId xmlns:a16="http://schemas.microsoft.com/office/drawing/2014/main" val="167736301"/>
                        </a:ext>
                      </a:extLst>
                    </a:gridCol>
                    <a:gridCol w="3729038">
                      <a:extLst>
                        <a:ext uri="{9D8B030D-6E8A-4147-A177-3AD203B41FA5}">
                          <a16:colId xmlns:a16="http://schemas.microsoft.com/office/drawing/2014/main" val="1426168579"/>
                        </a:ext>
                      </a:extLst>
                    </a:gridCol>
                    <a:gridCol w="3729038">
                      <a:extLst>
                        <a:ext uri="{9D8B030D-6E8A-4147-A177-3AD203B41FA5}">
                          <a16:colId xmlns:a16="http://schemas.microsoft.com/office/drawing/2014/main" val="3587732128"/>
                        </a:ext>
                      </a:extLst>
                    </a:gridCol>
                  </a:tblGrid>
                  <a:tr h="518160">
                    <a:tc>
                      <a:txBody>
                        <a:bodyPr/>
                        <a:lstStyle/>
                        <a:p>
                          <a:endParaRPr lang="en-US"/>
                        </a:p>
                      </a:txBody>
                      <a:tcPr>
                        <a:blipFill>
                          <a:blip r:embed="rId2"/>
                          <a:stretch>
                            <a:fillRect l="-163" t="-11765" r="-200654" b="-484706"/>
                          </a:stretch>
                        </a:blipFill>
                      </a:tcPr>
                    </a:tc>
                    <a:tc>
                      <a:txBody>
                        <a:bodyPr/>
                        <a:lstStyle/>
                        <a:p>
                          <a:r>
                            <a:rPr lang="en-US" sz="2800" dirty="0"/>
                            <a:t>Brute Force</a:t>
                          </a:r>
                        </a:p>
                      </a:txBody>
                      <a:tcPr/>
                    </a:tc>
                    <a:tc>
                      <a:txBody>
                        <a:bodyPr/>
                        <a:lstStyle/>
                        <a:p>
                          <a:r>
                            <a:rPr lang="en-US" sz="2800" dirty="0"/>
                            <a:t>Recurse by edge</a:t>
                          </a:r>
                        </a:p>
                      </a:txBody>
                      <a:tcPr/>
                    </a:tc>
                    <a:extLst>
                      <a:ext uri="{0D108BD9-81ED-4DB2-BD59-A6C34878D82A}">
                        <a16:rowId xmlns:a16="http://schemas.microsoft.com/office/drawing/2014/main" val="2864082496"/>
                      </a:ext>
                    </a:extLst>
                  </a:tr>
                  <a:tr h="518160">
                    <a:tc>
                      <a:txBody>
                        <a:bodyPr/>
                        <a:lstStyle/>
                        <a:p>
                          <a:endParaRPr lang="en-US"/>
                        </a:p>
                      </a:txBody>
                      <a:tcPr>
                        <a:blipFill>
                          <a:blip r:embed="rId2"/>
                          <a:stretch>
                            <a:fillRect l="-163" t="-111765" r="-200654" b="-384706"/>
                          </a:stretch>
                        </a:blipFill>
                      </a:tcPr>
                    </a:tc>
                    <a:tc>
                      <a:txBody>
                        <a:bodyPr/>
                        <a:lstStyle/>
                        <a:p>
                          <a:endParaRPr lang="en-US"/>
                        </a:p>
                      </a:txBody>
                      <a:tcPr>
                        <a:blipFill>
                          <a:blip r:embed="rId2"/>
                          <a:stretch>
                            <a:fillRect l="-100163" t="-111765" r="-100654" b="-384706"/>
                          </a:stretch>
                        </a:blipFill>
                      </a:tcPr>
                    </a:tc>
                    <a:tc>
                      <a:txBody>
                        <a:bodyPr/>
                        <a:lstStyle/>
                        <a:p>
                          <a:endParaRPr lang="en-US"/>
                        </a:p>
                      </a:txBody>
                      <a:tcPr>
                        <a:blipFill>
                          <a:blip r:embed="rId2"/>
                          <a:stretch>
                            <a:fillRect l="-200163" t="-111765" r="-654" b="-384706"/>
                          </a:stretch>
                        </a:blipFill>
                      </a:tcPr>
                    </a:tc>
                    <a:extLst>
                      <a:ext uri="{0D108BD9-81ED-4DB2-BD59-A6C34878D82A}">
                        <a16:rowId xmlns:a16="http://schemas.microsoft.com/office/drawing/2014/main" val="3638696147"/>
                      </a:ext>
                    </a:extLst>
                  </a:tr>
                  <a:tr h="730060">
                    <a:tc>
                      <a:txBody>
                        <a:bodyPr/>
                        <a:lstStyle/>
                        <a:p>
                          <a:endParaRPr lang="en-US"/>
                        </a:p>
                      </a:txBody>
                      <a:tcPr>
                        <a:blipFill>
                          <a:blip r:embed="rId2"/>
                          <a:stretch>
                            <a:fillRect l="-163" t="-150000" r="-200654" b="-172500"/>
                          </a:stretch>
                        </a:blipFill>
                      </a:tcPr>
                    </a:tc>
                    <a:tc>
                      <a:txBody>
                        <a:bodyPr/>
                        <a:lstStyle/>
                        <a:p>
                          <a:endParaRPr lang="en-US"/>
                        </a:p>
                      </a:txBody>
                      <a:tcPr>
                        <a:blipFill>
                          <a:blip r:embed="rId2"/>
                          <a:stretch>
                            <a:fillRect l="-100163" t="-150000" r="-100654" b="-172500"/>
                          </a:stretch>
                        </a:blipFill>
                      </a:tcPr>
                    </a:tc>
                    <a:tc>
                      <a:txBody>
                        <a:bodyPr/>
                        <a:lstStyle/>
                        <a:p>
                          <a:endParaRPr lang="en-US"/>
                        </a:p>
                      </a:txBody>
                      <a:tcPr>
                        <a:blipFill>
                          <a:blip r:embed="rId2"/>
                          <a:stretch>
                            <a:fillRect l="-200163" t="-150000" r="-654" b="-172500"/>
                          </a:stretch>
                        </a:blipFill>
                      </a:tcPr>
                    </a:tc>
                    <a:extLst>
                      <a:ext uri="{0D108BD9-81ED-4DB2-BD59-A6C34878D82A}">
                        <a16:rowId xmlns:a16="http://schemas.microsoft.com/office/drawing/2014/main" val="669234485"/>
                      </a:ext>
                    </a:extLst>
                  </a:tr>
                  <a:tr h="730060">
                    <a:tc>
                      <a:txBody>
                        <a:bodyPr/>
                        <a:lstStyle/>
                        <a:p>
                          <a:endParaRPr lang="en-US"/>
                        </a:p>
                      </a:txBody>
                      <a:tcPr>
                        <a:blipFill>
                          <a:blip r:embed="rId2"/>
                          <a:stretch>
                            <a:fillRect l="-163" t="-250000" r="-200654" b="-72500"/>
                          </a:stretch>
                        </a:blipFill>
                      </a:tcPr>
                    </a:tc>
                    <a:tc>
                      <a:txBody>
                        <a:bodyPr/>
                        <a:lstStyle/>
                        <a:p>
                          <a:endParaRPr lang="en-US"/>
                        </a:p>
                      </a:txBody>
                      <a:tcPr>
                        <a:blipFill>
                          <a:blip r:embed="rId2"/>
                          <a:stretch>
                            <a:fillRect l="-100163" t="-250000" r="-100654" b="-72500"/>
                          </a:stretch>
                        </a:blipFill>
                      </a:tcPr>
                    </a:tc>
                    <a:tc>
                      <a:txBody>
                        <a:bodyPr/>
                        <a:lstStyle/>
                        <a:p>
                          <a:endParaRPr lang="en-US"/>
                        </a:p>
                      </a:txBody>
                      <a:tcPr>
                        <a:blipFill>
                          <a:blip r:embed="rId2"/>
                          <a:stretch>
                            <a:fillRect l="-200163" t="-250000" r="-654" b="-72500"/>
                          </a:stretch>
                        </a:blipFill>
                      </a:tcPr>
                    </a:tc>
                    <a:extLst>
                      <a:ext uri="{0D108BD9-81ED-4DB2-BD59-A6C34878D82A}">
                        <a16:rowId xmlns:a16="http://schemas.microsoft.com/office/drawing/2014/main" val="3300499481"/>
                      </a:ext>
                    </a:extLst>
                  </a:tr>
                  <a:tr h="518160">
                    <a:tc>
                      <a:txBody>
                        <a:bodyPr/>
                        <a:lstStyle/>
                        <a:p>
                          <a:endParaRPr lang="en-US"/>
                        </a:p>
                      </a:txBody>
                      <a:tcPr>
                        <a:blipFill>
                          <a:blip r:embed="rId2"/>
                          <a:stretch>
                            <a:fillRect l="-163" t="-494118" r="-200654" b="-2353"/>
                          </a:stretch>
                        </a:blipFill>
                      </a:tcPr>
                    </a:tc>
                    <a:tc>
                      <a:txBody>
                        <a:bodyPr/>
                        <a:lstStyle/>
                        <a:p>
                          <a:endParaRPr lang="en-US"/>
                        </a:p>
                      </a:txBody>
                      <a:tcPr>
                        <a:blipFill>
                          <a:blip r:embed="rId2"/>
                          <a:stretch>
                            <a:fillRect l="-100163" t="-494118" r="-100654" b="-2353"/>
                          </a:stretch>
                        </a:blipFill>
                      </a:tcPr>
                    </a:tc>
                    <a:tc>
                      <a:txBody>
                        <a:bodyPr/>
                        <a:lstStyle/>
                        <a:p>
                          <a:endParaRPr lang="en-US"/>
                        </a:p>
                      </a:txBody>
                      <a:tcPr>
                        <a:blipFill>
                          <a:blip r:embed="rId2"/>
                          <a:stretch>
                            <a:fillRect l="-200163" t="-494118" r="-654" b="-2353"/>
                          </a:stretch>
                        </a:blipFill>
                      </a:tcPr>
                    </a:tc>
                    <a:extLst>
                      <a:ext uri="{0D108BD9-81ED-4DB2-BD59-A6C34878D82A}">
                        <a16:rowId xmlns:a16="http://schemas.microsoft.com/office/drawing/2014/main" val="2716129656"/>
                      </a:ext>
                    </a:extLst>
                  </a:tr>
                </a:tbl>
              </a:graphicData>
            </a:graphic>
          </p:graphicFrame>
        </mc:Fallback>
      </mc:AlternateContent>
    </p:spTree>
    <p:extLst>
      <p:ext uri="{BB962C8B-B14F-4D97-AF65-F5344CB8AC3E}">
        <p14:creationId xmlns:p14="http://schemas.microsoft.com/office/powerpoint/2010/main" val="197819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3224-DEE2-40E4-B3CD-F78328F9270A}"/>
              </a:ext>
            </a:extLst>
          </p:cNvPr>
          <p:cNvSpPr>
            <a:spLocks noGrp="1"/>
          </p:cNvSpPr>
          <p:nvPr>
            <p:ph type="title"/>
          </p:nvPr>
        </p:nvSpPr>
        <p:spPr/>
        <p:txBody>
          <a:bodyPr/>
          <a:lstStyle/>
          <a:p>
            <a:r>
              <a:rPr lang="en-US" dirty="0"/>
              <a:t>Takeaway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881C1-DDBE-49CB-9DB9-EE956C9D8075}"/>
                  </a:ext>
                </a:extLst>
              </p:cNvPr>
              <p:cNvSpPr>
                <a:spLocks noGrp="1"/>
              </p:cNvSpPr>
              <p:nvPr>
                <p:ph idx="1"/>
              </p:nvPr>
            </p:nvSpPr>
            <p:spPr/>
            <p:txBody>
              <a:bodyPr/>
              <a:lstStyle/>
              <a:p>
                <a:r>
                  <a:rPr lang="en-US" dirty="0"/>
                  <a:t>If your vertex cover is small you can get a pretty efficient algorithm.</a:t>
                </a:r>
              </a:p>
              <a:p>
                <a:r>
                  <a:rPr lang="en-US" dirty="0"/>
                  <a:t>For </a:t>
                </a:r>
                <a14:m>
                  <m:oMath xmlns:m="http://schemas.openxmlformats.org/officeDocument/2006/math">
                    <m:r>
                      <a:rPr lang="en-US" b="0" i="1" smtClean="0">
                        <a:latin typeface="Cambria Math" panose="02040503050406030204" pitchFamily="18" charset="0"/>
                      </a:rPr>
                      <m:t>𝑘</m:t>
                    </m:r>
                  </m:oMath>
                </a14:m>
                <a:r>
                  <a:rPr lang="en-US" dirty="0"/>
                  <a:t> at most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  </m:t>
                        </m:r>
                      </m:e>
                    </m:func>
                  </m:oMath>
                </a14:m>
                <a:r>
                  <a:rPr lang="en-US" dirty="0"/>
                  <a:t>it even becomes polynomial.</a:t>
                </a:r>
              </a:p>
              <a:p>
                <a:endParaRPr lang="en-US" dirty="0"/>
              </a:p>
              <a:p>
                <a:r>
                  <a:rPr lang="en-US" dirty="0"/>
                  <a:t>A “simple case” you can carve off.</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088881C1-DDBE-49CB-9DB9-EE956C9D807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2470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D1FC-4870-4477-93AB-51B81C5E441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0228A712-F134-4699-8CA6-E5EA75CEBE3E}"/>
              </a:ext>
            </a:extLst>
          </p:cNvPr>
          <p:cNvSpPr>
            <a:spLocks noGrp="1"/>
          </p:cNvSpPr>
          <p:nvPr>
            <p:ph idx="1"/>
          </p:nvPr>
        </p:nvSpPr>
        <p:spPr/>
        <p:txBody>
          <a:bodyPr/>
          <a:lstStyle/>
          <a:p>
            <a:r>
              <a:rPr lang="en-US" dirty="0"/>
              <a:t>Don’t be scared when you open up HW8</a:t>
            </a:r>
          </a:p>
          <a:p>
            <a:r>
              <a:rPr lang="en-US" dirty="0"/>
              <a:t>It’s longer, and we’re letting you submit more problems, but the expectation when I’m making grades is the same as the other </a:t>
            </a:r>
            <a:r>
              <a:rPr lang="en-US" dirty="0" err="1"/>
              <a:t>homeworks</a:t>
            </a:r>
            <a:r>
              <a:rPr lang="en-US" dirty="0"/>
              <a:t>.</a:t>
            </a:r>
          </a:p>
          <a:p>
            <a:pPr lvl="1"/>
            <a:r>
              <a:rPr lang="en-US" dirty="0"/>
              <a:t>You can do more if you want to review and/or catch-up, but you don’t have to.</a:t>
            </a:r>
          </a:p>
          <a:p>
            <a:pPr lvl="1"/>
            <a:endParaRPr lang="en-US" dirty="0"/>
          </a:p>
          <a:p>
            <a:pPr lvl="1"/>
            <a:r>
              <a:rPr lang="en-US" sz="2800" dirty="0"/>
              <a:t>The last resubmission cycle is due Monday Dec 12 (i.e., right after HW8)</a:t>
            </a:r>
          </a:p>
          <a:p>
            <a:pPr lvl="1"/>
            <a:r>
              <a:rPr lang="en-US" dirty="0"/>
              <a:t>That’s the Monday of finals week.</a:t>
            </a:r>
          </a:p>
          <a:p>
            <a:pPr lvl="1"/>
            <a:r>
              <a:rPr lang="en-US" dirty="0"/>
              <a:t>Part of the reason for having so many problems this week is to give you room to do an “extra” one if you’re really close to a grade-guarantee and want some insurance on getting a particular score.</a:t>
            </a:r>
          </a:p>
        </p:txBody>
      </p:sp>
    </p:spTree>
    <p:extLst>
      <p:ext uri="{BB962C8B-B14F-4D97-AF65-F5344CB8AC3E}">
        <p14:creationId xmlns:p14="http://schemas.microsoft.com/office/powerpoint/2010/main" val="107049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CC2E5-E248-4FAE-A345-4159E67EE013}"/>
              </a:ext>
            </a:extLst>
          </p:cNvPr>
          <p:cNvSpPr>
            <a:spLocks noGrp="1"/>
          </p:cNvSpPr>
          <p:nvPr>
            <p:ph type="title"/>
          </p:nvPr>
        </p:nvSpPr>
        <p:spPr/>
        <p:txBody>
          <a:bodyPr/>
          <a:lstStyle/>
          <a:p>
            <a:r>
              <a:rPr lang="en-US" dirty="0"/>
              <a:t>More Generally</a:t>
            </a:r>
          </a:p>
        </p:txBody>
      </p:sp>
      <p:sp>
        <p:nvSpPr>
          <p:cNvPr id="3" name="Content Placeholder 2">
            <a:extLst>
              <a:ext uri="{FF2B5EF4-FFF2-40B4-BE49-F238E27FC236}">
                <a16:creationId xmlns:a16="http://schemas.microsoft.com/office/drawing/2014/main" id="{13C1BA25-456E-4974-B681-6BBFFEA0A44F}"/>
              </a:ext>
            </a:extLst>
          </p:cNvPr>
          <p:cNvSpPr>
            <a:spLocks noGrp="1"/>
          </p:cNvSpPr>
          <p:nvPr>
            <p:ph idx="1"/>
          </p:nvPr>
        </p:nvSpPr>
        <p:spPr/>
        <p:txBody>
          <a:bodyPr/>
          <a:lstStyle/>
          <a:p>
            <a:r>
              <a:rPr lang="en-US" dirty="0"/>
              <a:t>Measuring the complexity in terms of something other than the size of the input is called “parameterized complexity”</a:t>
            </a:r>
          </a:p>
          <a:p>
            <a:r>
              <a:rPr lang="en-US" dirty="0"/>
              <a:t>Common parameters:</a:t>
            </a:r>
          </a:p>
          <a:p>
            <a:r>
              <a:rPr lang="en-US" dirty="0"/>
              <a:t>The answer (like Ford-Fulkerson! And vertex cover)</a:t>
            </a:r>
          </a:p>
          <a:p>
            <a:r>
              <a:rPr lang="en-US" dirty="0"/>
              <a:t>How “complicated” the input is (e.g. for graphs, do you have a tree, something very close to a tree, or nothing like a tree).</a:t>
            </a:r>
          </a:p>
          <a:p>
            <a:endParaRPr lang="en-US" dirty="0"/>
          </a:p>
          <a:p>
            <a:r>
              <a:rPr lang="en-US" dirty="0"/>
              <a:t>Another example: SAT – an instance with few variables and many constraints is very different from an instance with many variables and few constraints. </a:t>
            </a:r>
          </a:p>
        </p:txBody>
      </p:sp>
    </p:spTree>
    <p:extLst>
      <p:ext uri="{BB962C8B-B14F-4D97-AF65-F5344CB8AC3E}">
        <p14:creationId xmlns:p14="http://schemas.microsoft.com/office/powerpoint/2010/main" val="231330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10BAE-6EE5-4F32-B628-3B51E531F5F2}"/>
              </a:ext>
            </a:extLst>
          </p:cNvPr>
          <p:cNvSpPr>
            <a:spLocks noGrp="1"/>
          </p:cNvSpPr>
          <p:nvPr>
            <p:ph type="title"/>
          </p:nvPr>
        </p:nvSpPr>
        <p:spPr/>
        <p:txBody>
          <a:bodyPr/>
          <a:lstStyle/>
          <a:p>
            <a:r>
              <a:rPr lang="en-US" dirty="0"/>
              <a:t>Approximation Algorithms</a:t>
            </a:r>
          </a:p>
        </p:txBody>
      </p:sp>
      <p:sp>
        <p:nvSpPr>
          <p:cNvPr id="3" name="Content Placeholder 2">
            <a:extLst>
              <a:ext uri="{FF2B5EF4-FFF2-40B4-BE49-F238E27FC236}">
                <a16:creationId xmlns:a16="http://schemas.microsoft.com/office/drawing/2014/main" id="{87E2618C-7DB2-4D4A-8479-600896D2DA9D}"/>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58601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2C41-1372-4534-9930-504803B34CE1}"/>
              </a:ext>
            </a:extLst>
          </p:cNvPr>
          <p:cNvSpPr>
            <a:spLocks noGrp="1"/>
          </p:cNvSpPr>
          <p:nvPr>
            <p:ph type="title"/>
          </p:nvPr>
        </p:nvSpPr>
        <p:spPr/>
        <p:txBody>
          <a:bodyPr/>
          <a:lstStyle/>
          <a:p>
            <a:r>
              <a:rPr lang="en-US" dirty="0"/>
              <a:t>Optimization Problems</a:t>
            </a:r>
          </a:p>
        </p:txBody>
      </p:sp>
      <p:sp>
        <p:nvSpPr>
          <p:cNvPr id="5" name="Content Placeholder 4">
            <a:extLst>
              <a:ext uri="{FF2B5EF4-FFF2-40B4-BE49-F238E27FC236}">
                <a16:creationId xmlns:a16="http://schemas.microsoft.com/office/drawing/2014/main" id="{E7AE085B-F6B8-4B76-A78E-2127032794D5}"/>
              </a:ext>
            </a:extLst>
          </p:cNvPr>
          <p:cNvSpPr>
            <a:spLocks noGrp="1"/>
          </p:cNvSpPr>
          <p:nvPr>
            <p:ph idx="1"/>
          </p:nvPr>
        </p:nvSpPr>
        <p:spPr/>
        <p:txBody>
          <a:bodyPr/>
          <a:lstStyle/>
          <a:p>
            <a:r>
              <a:rPr lang="en-US" dirty="0"/>
              <a:t>Putting away decision problems, we’re now interested in optimization problems.</a:t>
            </a:r>
          </a:p>
          <a:p>
            <a:r>
              <a:rPr lang="en-US" dirty="0"/>
              <a:t>Problems where we’re looking for the “biggest” or “smallest” or “maximum” or “minimum” or some other “best”</a:t>
            </a:r>
          </a:p>
          <a:p>
            <a:endParaRPr lang="en-US" dirty="0"/>
          </a:p>
          <a:p>
            <a:endParaRPr lang="en-US" dirty="0"/>
          </a:p>
          <a:p>
            <a:endParaRPr lang="en-US" dirty="0"/>
          </a:p>
          <a:p>
            <a:endParaRPr lang="en-US" dirty="0"/>
          </a:p>
          <a:p>
            <a:r>
              <a:rPr lang="en-US" dirty="0"/>
              <a:t>Much more like the problems we’re used to!</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DF307D7-B052-4A46-9858-080891A02C98}"/>
                  </a:ext>
                </a:extLst>
              </p:cNvPr>
              <p:cNvSpPr/>
              <p:nvPr/>
            </p:nvSpPr>
            <p:spPr>
              <a:xfrm>
                <a:off x="586669" y="3502093"/>
                <a:ext cx="10335759" cy="177856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graph </a:t>
                </a:r>
                <a14:m>
                  <m:oMath xmlns:m="http://schemas.openxmlformats.org/officeDocument/2006/math">
                    <m:r>
                      <a:rPr lang="en-US" sz="2800" b="0" i="1" smtClean="0">
                        <a:latin typeface="Cambria Math" panose="02040503050406030204" pitchFamily="18" charset="0"/>
                      </a:rPr>
                      <m:t>𝐺</m:t>
                    </m:r>
                  </m:oMath>
                </a14:m>
                <a:r>
                  <a:rPr lang="en-US" sz="2800" dirty="0"/>
                  <a:t> find the </a:t>
                </a:r>
                <a:r>
                  <a:rPr lang="en-US" sz="2800" b="1" dirty="0"/>
                  <a:t>smallest </a:t>
                </a:r>
                <a:r>
                  <a:rPr lang="en-US" sz="2800" dirty="0"/>
                  <a:t>set of vertices such that every edge has at least one endpoints in the set.</a:t>
                </a:r>
              </a:p>
            </p:txBody>
          </p:sp>
        </mc:Choice>
        <mc:Fallback xmlns="">
          <p:sp>
            <p:nvSpPr>
              <p:cNvPr id="6" name="Rectangle 5">
                <a:extLst>
                  <a:ext uri="{FF2B5EF4-FFF2-40B4-BE49-F238E27FC236}">
                    <a16:creationId xmlns:a16="http://schemas.microsoft.com/office/drawing/2014/main" id="{8DF307D7-B052-4A46-9858-080891A02C98}"/>
                  </a:ext>
                </a:extLst>
              </p:cNvPr>
              <p:cNvSpPr>
                <a:spLocks noRot="1" noChangeAspect="1" noMove="1" noResize="1" noEditPoints="1" noAdjustHandles="1" noChangeArrowheads="1" noChangeShapeType="1" noTextEdit="1"/>
              </p:cNvSpPr>
              <p:nvPr/>
            </p:nvSpPr>
            <p:spPr>
              <a:xfrm>
                <a:off x="586669" y="3502093"/>
                <a:ext cx="10335759" cy="1778567"/>
              </a:xfrm>
              <a:prstGeom prst="rect">
                <a:avLst/>
              </a:prstGeom>
              <a:blipFill>
                <a:blip r:embed="rId2"/>
                <a:stretch>
                  <a:fillRect l="-1179" r="-1061"/>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53B616A-0258-46AB-99CA-64ECEE572F2D}"/>
              </a:ext>
            </a:extLst>
          </p:cNvPr>
          <p:cNvSpPr/>
          <p:nvPr/>
        </p:nvSpPr>
        <p:spPr>
          <a:xfrm>
            <a:off x="586669" y="3502094"/>
            <a:ext cx="10335759" cy="58984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Vertex Cover (Optimization Version)</a:t>
            </a:r>
          </a:p>
        </p:txBody>
      </p:sp>
    </p:spTree>
    <p:extLst>
      <p:ext uri="{BB962C8B-B14F-4D97-AF65-F5344CB8AC3E}">
        <p14:creationId xmlns:p14="http://schemas.microsoft.com/office/powerpoint/2010/main" val="3255722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6FB9-5B6D-4D68-BF7D-ED90BECF8A65}"/>
              </a:ext>
            </a:extLst>
          </p:cNvPr>
          <p:cNvSpPr>
            <a:spLocks noGrp="1"/>
          </p:cNvSpPr>
          <p:nvPr>
            <p:ph type="title"/>
          </p:nvPr>
        </p:nvSpPr>
        <p:spPr/>
        <p:txBody>
          <a:bodyPr/>
          <a:lstStyle/>
          <a:p>
            <a:r>
              <a:rPr lang="en-US" dirty="0"/>
              <a:t>What does NP-hardness say?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1FC378-9EB5-4768-AA1A-EF0A5D751586}"/>
                  </a:ext>
                </a:extLst>
              </p:cNvPr>
              <p:cNvSpPr>
                <a:spLocks noGrp="1"/>
              </p:cNvSpPr>
              <p:nvPr>
                <p:ph idx="1"/>
              </p:nvPr>
            </p:nvSpPr>
            <p:spPr/>
            <p:txBody>
              <a:bodyPr>
                <a:normAutofit lnSpcReduction="10000"/>
              </a:bodyPr>
              <a:lstStyle/>
              <a:p>
                <a:r>
                  <a:rPr lang="en-US" dirty="0"/>
                  <a:t>NP-hardness says:</a:t>
                </a:r>
              </a:p>
              <a:p>
                <a:r>
                  <a:rPr lang="en-US" dirty="0"/>
                  <a:t>We can’t tell (given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𝑘</m:t>
                    </m:r>
                  </m:oMath>
                </a14:m>
                <a:r>
                  <a:rPr lang="en-US" dirty="0"/>
                  <a:t>) if there is a vertex cover of size </a:t>
                </a:r>
                <a14:m>
                  <m:oMath xmlns:m="http://schemas.openxmlformats.org/officeDocument/2006/math">
                    <m:r>
                      <a:rPr lang="en-US" b="0" i="1" smtClean="0">
                        <a:latin typeface="Cambria Math" panose="02040503050406030204" pitchFamily="18" charset="0"/>
                      </a:rPr>
                      <m:t>𝑘</m:t>
                    </m:r>
                  </m:oMath>
                </a14:m>
                <a:r>
                  <a:rPr lang="en-US" dirty="0"/>
                  <a:t>.</a:t>
                </a:r>
              </a:p>
              <a:p>
                <a:r>
                  <a:rPr lang="en-US" dirty="0"/>
                  <a:t>And therefore, we can’t find the minimum one (write the reduction! It’s good practice. Hint: binary search over possible values of </a:t>
                </a:r>
                <a14:m>
                  <m:oMath xmlns:m="http://schemas.openxmlformats.org/officeDocument/2006/math">
                    <m:r>
                      <a:rPr lang="en-US" b="0" i="1" smtClean="0">
                        <a:latin typeface="Cambria Math" panose="02040503050406030204" pitchFamily="18" charset="0"/>
                      </a:rPr>
                      <m:t>𝑘</m:t>
                    </m:r>
                  </m:oMath>
                </a14:m>
                <a:r>
                  <a:rPr lang="en-US" dirty="0"/>
                  <a:t>).</a:t>
                </a:r>
              </a:p>
              <a:p>
                <a:endParaRPr lang="en-US" dirty="0"/>
              </a:p>
              <a:p>
                <a:r>
                  <a:rPr lang="en-US" dirty="0"/>
                  <a:t>It doesn’t say (without thinking more at least) that we couldn’t design an algorithm that gives you an independent set that’s only a tiny bit worse than the optimal one. Only 1% worse, for example.</a:t>
                </a:r>
              </a:p>
              <a:p>
                <a:endParaRPr lang="en-US" dirty="0"/>
              </a:p>
              <a:p>
                <a:r>
                  <a:rPr lang="en-US" dirty="0"/>
                  <a:t>How do we measure worse-ness?</a:t>
                </a:r>
              </a:p>
            </p:txBody>
          </p:sp>
        </mc:Choice>
        <mc:Fallback xmlns="">
          <p:sp>
            <p:nvSpPr>
              <p:cNvPr id="3" name="Content Placeholder 2">
                <a:extLst>
                  <a:ext uri="{FF2B5EF4-FFF2-40B4-BE49-F238E27FC236}">
                    <a16:creationId xmlns:a16="http://schemas.microsoft.com/office/drawing/2014/main" id="{021FC378-9EB5-4768-AA1A-EF0A5D751586}"/>
                  </a:ext>
                </a:extLst>
              </p:cNvPr>
              <p:cNvSpPr>
                <a:spLocks noGrp="1" noRot="1" noChangeAspect="1" noMove="1" noResize="1" noEditPoints="1" noAdjustHandles="1" noChangeArrowheads="1" noChangeShapeType="1" noTextEdit="1"/>
              </p:cNvSpPr>
              <p:nvPr>
                <p:ph idx="1"/>
              </p:nvPr>
            </p:nvSpPr>
            <p:spPr>
              <a:blipFill>
                <a:blip r:embed="rId2"/>
                <a:stretch>
                  <a:fillRect l="-708" t="-3019" r="-2233"/>
                </a:stretch>
              </a:blipFill>
            </p:spPr>
            <p:txBody>
              <a:bodyPr/>
              <a:lstStyle/>
              <a:p>
                <a:r>
                  <a:rPr lang="en-US">
                    <a:noFill/>
                  </a:rPr>
                  <a:t> </a:t>
                </a:r>
              </a:p>
            </p:txBody>
          </p:sp>
        </mc:Fallback>
      </mc:AlternateContent>
    </p:spTree>
    <p:extLst>
      <p:ext uri="{BB962C8B-B14F-4D97-AF65-F5344CB8AC3E}">
        <p14:creationId xmlns:p14="http://schemas.microsoft.com/office/powerpoint/2010/main" val="36918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F403-2B74-456E-A735-5652FC21E830}"/>
              </a:ext>
            </a:extLst>
          </p:cNvPr>
          <p:cNvSpPr>
            <a:spLocks noGrp="1"/>
          </p:cNvSpPr>
          <p:nvPr>
            <p:ph type="title"/>
          </p:nvPr>
        </p:nvSpPr>
        <p:spPr/>
        <p:txBody>
          <a:bodyPr/>
          <a:lstStyle/>
          <a:p>
            <a:r>
              <a:rPr lang="en-US" dirty="0"/>
              <a:t>Approximation Ratio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820CA0-7CBC-4730-9BF5-268C4634D08C}"/>
                  </a:ext>
                </a:extLst>
              </p:cNvPr>
              <p:cNvSpPr>
                <a:spLocks noGrp="1"/>
              </p:cNvSpPr>
              <p:nvPr>
                <p:ph idx="1"/>
              </p:nvPr>
            </p:nvSpPr>
            <p:spPr/>
            <p:txBody>
              <a:bodyPr>
                <a:normAutofit/>
              </a:bodyPr>
              <a:lstStyle/>
              <a:p>
                <a:r>
                  <a:rPr lang="en-US" dirty="0"/>
                  <a:t>For a minimization problem (find the shortest/smallest/least/etc.)</a:t>
                </a:r>
              </a:p>
              <a:p>
                <a:r>
                  <a:rPr lang="en-US" dirty="0"/>
                  <a:t>If </a:t>
                </a:r>
                <a14:m>
                  <m:oMath xmlns:m="http://schemas.openxmlformats.org/officeDocument/2006/math">
                    <m:r>
                      <a:rPr lang="en-US" b="0" i="1" smtClean="0">
                        <a:latin typeface="Cambria Math" panose="02040503050406030204" pitchFamily="18" charset="0"/>
                      </a:rPr>
                      <m:t>𝑂𝑃𝑇</m:t>
                    </m:r>
                    <m:r>
                      <a:rPr lang="en-US" b="0" i="0" smtClean="0">
                        <a:latin typeface="Cambria Math" panose="02040503050406030204" pitchFamily="18" charset="0"/>
                      </a:rPr>
                      <m:t>(</m:t>
                    </m:r>
                    <m:r>
                      <m:rPr>
                        <m:sty m:val="p"/>
                      </m:rPr>
                      <a:rPr lang="en-US" b="0" i="0" smtClean="0">
                        <a:latin typeface="Cambria Math" panose="02040503050406030204" pitchFamily="18" charset="0"/>
                      </a:rPr>
                      <m:t>G</m:t>
                    </m:r>
                    <m:r>
                      <a:rPr lang="en-US" b="0" i="0" smtClean="0">
                        <a:latin typeface="Cambria Math" panose="02040503050406030204" pitchFamily="18" charset="0"/>
                      </a:rPr>
                      <m:t>)</m:t>
                    </m:r>
                  </m:oMath>
                </a14:m>
                <a:r>
                  <a:rPr lang="en-US" dirty="0"/>
                  <a:t> is the value of the best solution for </a:t>
                </a:r>
                <a14:m>
                  <m:oMath xmlns:m="http://schemas.openxmlformats.org/officeDocument/2006/math">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a:t> is the value that your algorithm finds, then </a:t>
                </a:r>
                <a14:m>
                  <m:oMath xmlns:m="http://schemas.openxmlformats.org/officeDocument/2006/math">
                    <m:r>
                      <a:rPr lang="en-US" b="0" i="1" smtClean="0">
                        <a:latin typeface="Cambria Math" panose="02040503050406030204" pitchFamily="18" charset="0"/>
                      </a:rPr>
                      <m:t>𝐴𝐿𝐺</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𝛼</m:t>
                    </m:r>
                  </m:oMath>
                </a14:m>
                <a:r>
                  <a:rPr lang="en-US" dirty="0"/>
                  <a:t> approximation algorithm if for every </a:t>
                </a:r>
                <a14:m>
                  <m:oMath xmlns:m="http://schemas.openxmlformats.org/officeDocument/2006/math">
                    <m:r>
                      <a:rPr lang="en-US" b="0" i="1" smtClean="0">
                        <a:latin typeface="Cambria Math" panose="02040503050406030204" pitchFamily="18" charset="0"/>
                      </a:rPr>
                      <m:t>𝐺</m:t>
                    </m:r>
                  </m:oMath>
                </a14:m>
                <a:r>
                  <a:rPr lang="en-US" dirty="0"/>
                  <a:t>,</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𝑂𝑃𝑇</m:t>
                      </m:r>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𝐴𝐿𝐺</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m:oMathPara>
                </a14:m>
                <a:endParaRPr lang="en-US" dirty="0"/>
              </a:p>
              <a:p>
                <a:endParaRPr lang="en-US" dirty="0"/>
              </a:p>
              <a:p>
                <a:r>
                  <a:rPr lang="en-US" dirty="0"/>
                  <a:t>i.e. you’re within an </a:t>
                </a:r>
                <a14:m>
                  <m:oMath xmlns:m="http://schemas.openxmlformats.org/officeDocument/2006/math">
                    <m:r>
                      <a:rPr lang="en-US" b="0" i="1" smtClean="0">
                        <a:latin typeface="Cambria Math" panose="02040503050406030204" pitchFamily="18" charset="0"/>
                      </a:rPr>
                      <m:t>𝛼</m:t>
                    </m:r>
                  </m:oMath>
                </a14:m>
                <a:r>
                  <a:rPr lang="en-US" dirty="0"/>
                  <a:t> factor of the real best.</a:t>
                </a:r>
              </a:p>
            </p:txBody>
          </p:sp>
        </mc:Choice>
        <mc:Fallback xmlns="">
          <p:sp>
            <p:nvSpPr>
              <p:cNvPr id="3" name="Content Placeholder 2">
                <a:extLst>
                  <a:ext uri="{FF2B5EF4-FFF2-40B4-BE49-F238E27FC236}">
                    <a16:creationId xmlns:a16="http://schemas.microsoft.com/office/drawing/2014/main" id="{70820CA0-7CBC-4730-9BF5-268C4634D08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230049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72B6-4719-403B-91D7-852DF13E98F5}"/>
              </a:ext>
            </a:extLst>
          </p:cNvPr>
          <p:cNvSpPr>
            <a:spLocks noGrp="1"/>
          </p:cNvSpPr>
          <p:nvPr>
            <p:ph type="title"/>
          </p:nvPr>
        </p:nvSpPr>
        <p:spPr/>
        <p:txBody>
          <a:bodyPr/>
          <a:lstStyle/>
          <a:p>
            <a:r>
              <a:rPr lang="en-US" dirty="0"/>
              <a:t>Finding an approximation for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A6033-0B56-4BE7-AD5E-F90371A4288F}"/>
                  </a:ext>
                </a:extLst>
              </p:cNvPr>
              <p:cNvSpPr>
                <a:spLocks noGrp="1"/>
              </p:cNvSpPr>
              <p:nvPr>
                <p:ph idx="1"/>
              </p:nvPr>
            </p:nvSpPr>
            <p:spPr/>
            <p:txBody>
              <a:bodyPr/>
              <a:lstStyle/>
              <a:p>
                <a:r>
                  <a:rPr lang="en-US" dirty="0"/>
                  <a:t>Take the idea from the clever exponential time algorithm.</a:t>
                </a:r>
              </a:p>
              <a:p>
                <a:r>
                  <a:rPr lang="en-US" dirty="0"/>
                  <a:t>But instead of checking which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oMath>
                </a14:m>
                <a:r>
                  <a:rPr lang="en-US" dirty="0"/>
                  <a:t> a good idea to add, just add them both!</a:t>
                </a:r>
              </a:p>
              <a:p>
                <a:endParaRPr lang="en-US" dirty="0"/>
              </a:p>
              <a:p>
                <a:pPr marL="0" indent="0">
                  <a:spcBef>
                    <a:spcPts val="0"/>
                  </a:spcBef>
                  <a:buNone/>
                </a:pPr>
                <a:r>
                  <a:rPr lang="en-US" dirty="0">
                    <a:latin typeface="Courier New" panose="02070309020205020404" pitchFamily="49" charset="0"/>
                    <a:cs typeface="Courier New" panose="02070309020205020404" pitchFamily="49" charset="0"/>
                  </a:rPr>
                  <a:t>While(G still has edges)</a:t>
                </a:r>
              </a:p>
              <a:p>
                <a:pPr marL="0" indent="0">
                  <a:spcBef>
                    <a:spcPts val="0"/>
                  </a:spcBef>
                  <a:buNone/>
                </a:pPr>
                <a:r>
                  <a:rPr lang="en-US" dirty="0">
                    <a:latin typeface="Courier New" panose="02070309020205020404" pitchFamily="49" charset="0"/>
                    <a:cs typeface="Courier New" panose="02070309020205020404" pitchFamily="49" charset="0"/>
                  </a:rPr>
                  <a:t>	Choose any 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a:t>
                </a:r>
              </a:p>
              <a:p>
                <a:pPr marL="0" indent="0">
                  <a:spcBef>
                    <a:spcPts val="0"/>
                  </a:spcBef>
                  <a:buNone/>
                </a:pPr>
                <a:r>
                  <a:rPr lang="en-US" dirty="0">
                    <a:latin typeface="Courier New" panose="02070309020205020404" pitchFamily="49" charset="0"/>
                    <a:cs typeface="Courier New" panose="02070309020205020404" pitchFamily="49" charset="0"/>
                  </a:rPr>
                  <a:t>	Add u to VC, and v to VC</a:t>
                </a:r>
              </a:p>
              <a:p>
                <a:pPr marL="0" indent="0">
                  <a:spcBef>
                    <a:spcPts val="0"/>
                  </a:spcBef>
                  <a:buNone/>
                </a:pPr>
                <a:r>
                  <a:rPr lang="en-US" dirty="0">
                    <a:latin typeface="Courier New" panose="02070309020205020404" pitchFamily="49" charset="0"/>
                    <a:cs typeface="Courier New" panose="02070309020205020404" pitchFamily="49" charset="0"/>
                  </a:rPr>
                  <a:t>	Delete u v and any edges touching them</a:t>
                </a:r>
              </a:p>
              <a:p>
                <a:pPr marL="0" indent="0">
                  <a:spcBef>
                    <a:spcPts val="0"/>
                  </a:spcBef>
                  <a:buNone/>
                </a:pPr>
                <a:r>
                  <a:rPr lang="en-US" dirty="0" err="1">
                    <a:latin typeface="Courier New" panose="02070309020205020404" pitchFamily="49" charset="0"/>
                    <a:cs typeface="Courier New" panose="02070309020205020404" pitchFamily="49" charset="0"/>
                  </a:rPr>
                  <a:t>EndWhile</a:t>
                </a:r>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D36A6033-0B56-4BE7-AD5E-F90371A4288F}"/>
                  </a:ext>
                </a:extLst>
              </p:cNvPr>
              <p:cNvSpPr>
                <a:spLocks noGrp="1" noRot="1" noChangeAspect="1" noMove="1" noResize="1" noEditPoints="1" noAdjustHandles="1" noChangeArrowheads="1" noChangeShapeType="1" noTextEdit="1"/>
              </p:cNvSpPr>
              <p:nvPr>
                <p:ph idx="1"/>
              </p:nvPr>
            </p:nvSpPr>
            <p:spPr>
              <a:blipFill>
                <a:blip r:embed="rId2"/>
                <a:stretch>
                  <a:fillRect l="-1525" t="-2138" r="-1089"/>
                </a:stretch>
              </a:blipFill>
            </p:spPr>
            <p:txBody>
              <a:bodyPr/>
              <a:lstStyle/>
              <a:p>
                <a:r>
                  <a:rPr lang="en-US">
                    <a:noFill/>
                  </a:rPr>
                  <a:t> </a:t>
                </a:r>
              </a:p>
            </p:txBody>
          </p:sp>
        </mc:Fallback>
      </mc:AlternateContent>
    </p:spTree>
    <p:extLst>
      <p:ext uri="{BB962C8B-B14F-4D97-AF65-F5344CB8AC3E}">
        <p14:creationId xmlns:p14="http://schemas.microsoft.com/office/powerpoint/2010/main" val="4207751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796B-04FE-47E6-BBC3-49AD5C1D6815}"/>
              </a:ext>
            </a:extLst>
          </p:cNvPr>
          <p:cNvSpPr>
            <a:spLocks noGrp="1"/>
          </p:cNvSpPr>
          <p:nvPr>
            <p:ph type="title"/>
          </p:nvPr>
        </p:nvSpPr>
        <p:spPr/>
        <p:txBody>
          <a:bodyPr/>
          <a:lstStyle/>
          <a:p>
            <a:r>
              <a:rPr lang="en-US" dirty="0"/>
              <a:t>Does it work?</a:t>
            </a:r>
          </a:p>
        </p:txBody>
      </p:sp>
      <p:sp>
        <p:nvSpPr>
          <p:cNvPr id="3" name="Content Placeholder 2">
            <a:extLst>
              <a:ext uri="{FF2B5EF4-FFF2-40B4-BE49-F238E27FC236}">
                <a16:creationId xmlns:a16="http://schemas.microsoft.com/office/drawing/2014/main" id="{823F4449-4FE4-434C-86BF-3106C733CEE7}"/>
              </a:ext>
            </a:extLst>
          </p:cNvPr>
          <p:cNvSpPr>
            <a:spLocks noGrp="1"/>
          </p:cNvSpPr>
          <p:nvPr>
            <p:ph idx="1"/>
          </p:nvPr>
        </p:nvSpPr>
        <p:spPr/>
        <p:txBody>
          <a:bodyPr/>
          <a:lstStyle/>
          <a:p>
            <a:r>
              <a:rPr lang="en-US" dirty="0"/>
              <a:t>Do we find a vertex cover?</a:t>
            </a:r>
          </a:p>
          <a:p>
            <a:r>
              <a:rPr lang="en-US" dirty="0"/>
              <a:t>Is it close to the smallest one?</a:t>
            </a:r>
          </a:p>
          <a:p>
            <a:endParaRPr lang="en-US" dirty="0"/>
          </a:p>
          <a:p>
            <a:r>
              <a:rPr lang="en-US" dirty="0"/>
              <a:t>But first, let’s notice – we’re back to polynomial time algorithms!</a:t>
            </a:r>
          </a:p>
          <a:p>
            <a:r>
              <a:rPr lang="en-US" dirty="0"/>
              <a:t>If we’re going to take exponential time, we can get the exact answer. We want something fast if we’re going to settle for a worse answer.</a:t>
            </a:r>
          </a:p>
        </p:txBody>
      </p:sp>
    </p:spTree>
    <p:extLst>
      <p:ext uri="{BB962C8B-B14F-4D97-AF65-F5344CB8AC3E}">
        <p14:creationId xmlns:p14="http://schemas.microsoft.com/office/powerpoint/2010/main" val="2294263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45D36-EFC2-44F1-9980-C103AF421200}"/>
              </a:ext>
            </a:extLst>
          </p:cNvPr>
          <p:cNvSpPr>
            <a:spLocks noGrp="1"/>
          </p:cNvSpPr>
          <p:nvPr>
            <p:ph type="title"/>
          </p:nvPr>
        </p:nvSpPr>
        <p:spPr/>
        <p:txBody>
          <a:bodyPr/>
          <a:lstStyle/>
          <a:p>
            <a:r>
              <a:rPr lang="en-US" dirty="0"/>
              <a:t>Do we find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DC9D308-ACFE-4BFF-8414-554205B0BFAD}"/>
                  </a:ext>
                </a:extLst>
              </p:cNvPr>
              <p:cNvSpPr>
                <a:spLocks noGrp="1"/>
              </p:cNvSpPr>
              <p:nvPr>
                <p:ph idx="1"/>
              </p:nvPr>
            </p:nvSpPr>
            <p:spPr/>
            <p:txBody>
              <a:bodyPr/>
              <a:lstStyle/>
              <a:p>
                <a:r>
                  <a:rPr lang="en-US" dirty="0"/>
                  <a:t>When we delete an edge, it is covered (because we added both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And we only stop the algorithm when every edge has been deleted. So every edge is covered (i.e. we really have a vertex cover).</a:t>
                </a:r>
              </a:p>
            </p:txBody>
          </p:sp>
        </mc:Choice>
        <mc:Fallback xmlns="">
          <p:sp>
            <p:nvSpPr>
              <p:cNvPr id="3" name="Content Placeholder 2">
                <a:extLst>
                  <a:ext uri="{FF2B5EF4-FFF2-40B4-BE49-F238E27FC236}">
                    <a16:creationId xmlns:a16="http://schemas.microsoft.com/office/drawing/2014/main" id="{5DC9D308-ACFE-4BFF-8414-554205B0BFAD}"/>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5266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DE3A6-8C6A-48A9-B94C-383397678FFA}"/>
              </a:ext>
            </a:extLst>
          </p:cNvPr>
          <p:cNvSpPr>
            <a:spLocks noGrp="1"/>
          </p:cNvSpPr>
          <p:nvPr>
            <p:ph type="title"/>
          </p:nvPr>
        </p:nvSpPr>
        <p:spPr/>
        <p:txBody>
          <a:bodyPr/>
          <a:lstStyle/>
          <a:p>
            <a:r>
              <a:rPr lang="en-US" dirty="0"/>
              <a:t>How big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4EB7DC-8ACE-4830-864A-E17FCB4AD23A}"/>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𝑂𝑃𝑇</m:t>
                    </m:r>
                  </m:oMath>
                </a14:m>
                <a:r>
                  <a:rPr lang="en-US" dirty="0"/>
                  <a:t> be a </a:t>
                </a:r>
                <a:r>
                  <a:rPr lang="en-US" b="1" dirty="0"/>
                  <a:t>minimum </a:t>
                </a:r>
                <a:r>
                  <a:rPr lang="en-US" dirty="0"/>
                  <a:t>vertex cover.</a:t>
                </a:r>
              </a:p>
              <a:p>
                <a:endParaRPr lang="en-US" dirty="0"/>
              </a:p>
              <a:p>
                <a:r>
                  <a:rPr lang="en-US" dirty="0"/>
                  <a:t>Key idea: when we add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to our vertex cover (in the same step), at least one of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 </m:t>
                    </m:r>
                  </m:oMath>
                </a14:m>
                <a:r>
                  <a:rPr lang="en-US" dirty="0"/>
                  <a:t>or </a:t>
                </a:r>
                <a14:m>
                  <m:oMath xmlns:m="http://schemas.openxmlformats.org/officeDocument/2006/math">
                    <m:r>
                      <a:rPr lang="en-US" b="0" i="1" smtClean="0">
                        <a:latin typeface="Cambria Math" panose="02040503050406030204" pitchFamily="18" charset="0"/>
                      </a:rPr>
                      <m:t>𝑣</m:t>
                    </m:r>
                  </m:oMath>
                </a14:m>
                <a:r>
                  <a:rPr lang="en-US" dirty="0"/>
                  <a:t> is in </a:t>
                </a:r>
                <a14:m>
                  <m:oMath xmlns:m="http://schemas.openxmlformats.org/officeDocument/2006/math">
                    <m:r>
                      <a:rPr lang="en-US" b="0" i="1" smtClean="0">
                        <a:latin typeface="Cambria Math" panose="02040503050406030204" pitchFamily="18" charset="0"/>
                      </a:rPr>
                      <m:t>𝑂𝑃𝑇</m:t>
                    </m:r>
                  </m:oMath>
                </a14:m>
                <a:r>
                  <a:rPr lang="en-US" dirty="0"/>
                  <a:t>.</a:t>
                </a:r>
              </a:p>
              <a:p>
                <a:r>
                  <a:rPr lang="en-US" dirty="0"/>
                  <a:t>Why?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was an edge! </a:t>
                </a:r>
                <a14:m>
                  <m:oMath xmlns:m="http://schemas.openxmlformats.org/officeDocument/2006/math">
                    <m:r>
                      <a:rPr lang="en-US" b="0" i="1" smtClean="0">
                        <a:latin typeface="Cambria Math" panose="02040503050406030204" pitchFamily="18" charset="0"/>
                      </a:rPr>
                      <m:t>𝑂𝑃𝑇</m:t>
                    </m:r>
                  </m:oMath>
                </a14:m>
                <a:r>
                  <a:rPr lang="en-US" dirty="0"/>
                  <a:t> covers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so at least one is in </a:t>
                </a:r>
                <a14:m>
                  <m:oMath xmlns:m="http://schemas.openxmlformats.org/officeDocument/2006/math">
                    <m:r>
                      <a:rPr lang="en-US" b="0" i="1" smtClean="0">
                        <a:latin typeface="Cambria Math" panose="02040503050406030204" pitchFamily="18" charset="0"/>
                      </a:rPr>
                      <m:t>𝑂𝑃𝑇</m:t>
                    </m:r>
                  </m:oMath>
                </a14:m>
                <a:r>
                  <a:rPr lang="en-US" dirty="0"/>
                  <a:t>.</a:t>
                </a:r>
              </a:p>
              <a:p>
                <a:endParaRPr lang="en-US" dirty="0"/>
              </a:p>
              <a:p>
                <a:r>
                  <a:rPr lang="en-US" dirty="0"/>
                  <a:t>So how big is our vertex cover? At most twice as big!</a:t>
                </a:r>
              </a:p>
              <a:p>
                <a:endParaRPr lang="en-US" dirty="0"/>
              </a:p>
              <a:p>
                <a:r>
                  <a:rPr lang="en-US" dirty="0"/>
                  <a:t>This is a </a:t>
                </a:r>
                <a14:m>
                  <m:oMath xmlns:m="http://schemas.openxmlformats.org/officeDocument/2006/math">
                    <m:r>
                      <a:rPr lang="en-US" b="0" i="1" smtClean="0">
                        <a:latin typeface="Cambria Math" panose="02040503050406030204" pitchFamily="18" charset="0"/>
                      </a:rPr>
                      <m:t>2</m:t>
                    </m:r>
                  </m:oMath>
                </a14:m>
                <a:r>
                  <a:rPr lang="en-US" dirty="0"/>
                  <a:t>-approximation for vertex cover!</a:t>
                </a:r>
              </a:p>
            </p:txBody>
          </p:sp>
        </mc:Choice>
        <mc:Fallback xmlns="">
          <p:sp>
            <p:nvSpPr>
              <p:cNvPr id="3" name="Content Placeholder 2">
                <a:extLst>
                  <a:ext uri="{FF2B5EF4-FFF2-40B4-BE49-F238E27FC236}">
                    <a16:creationId xmlns:a16="http://schemas.microsoft.com/office/drawing/2014/main" id="{454EB7DC-8ACE-4830-864A-E17FCB4AD23A}"/>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408178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C624-2268-468C-8FBE-A39D6675BCA4}"/>
              </a:ext>
            </a:extLst>
          </p:cNvPr>
          <p:cNvSpPr>
            <a:spLocks noGrp="1"/>
          </p:cNvSpPr>
          <p:nvPr>
            <p:ph type="title"/>
          </p:nvPr>
        </p:nvSpPr>
        <p:spPr/>
        <p:txBody>
          <a:bodyPr/>
          <a:lstStyle/>
          <a:p>
            <a:r>
              <a:rPr lang="en-US" dirty="0"/>
              <a:t>Another Approximation Algorithm</a:t>
            </a:r>
          </a:p>
        </p:txBody>
      </p:sp>
      <p:sp>
        <p:nvSpPr>
          <p:cNvPr id="3" name="Content Placeholder 2">
            <a:extLst>
              <a:ext uri="{FF2B5EF4-FFF2-40B4-BE49-F238E27FC236}">
                <a16:creationId xmlns:a16="http://schemas.microsoft.com/office/drawing/2014/main" id="{217A03EA-2615-4094-9648-6C39FED8C34B}"/>
              </a:ext>
            </a:extLst>
          </p:cNvPr>
          <p:cNvSpPr>
            <a:spLocks noGrp="1"/>
          </p:cNvSpPr>
          <p:nvPr>
            <p:ph idx="1"/>
          </p:nvPr>
        </p:nvSpPr>
        <p:spPr/>
        <p:txBody>
          <a:bodyPr/>
          <a:lstStyle/>
          <a:p>
            <a:r>
              <a:rPr lang="en-US" dirty="0"/>
              <a:t>Let’s look at another approximation algorithm for vertex cover.</a:t>
            </a:r>
          </a:p>
          <a:p>
            <a:endParaRPr lang="en-US" dirty="0"/>
          </a:p>
          <a:p>
            <a:r>
              <a:rPr lang="en-US" dirty="0"/>
              <a:t>Remember the linear program for vertex cover?</a:t>
            </a:r>
          </a:p>
          <a:p>
            <a:endParaRPr lang="en-US" dirty="0"/>
          </a:p>
          <a:p>
            <a:endParaRPr lang="en-US" dirty="0"/>
          </a:p>
        </p:txBody>
      </p:sp>
    </p:spTree>
    <p:extLst>
      <p:ext uri="{BB962C8B-B14F-4D97-AF65-F5344CB8AC3E}">
        <p14:creationId xmlns:p14="http://schemas.microsoft.com/office/powerpoint/2010/main" val="125215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BB787-89B4-4DA7-B27D-3FD985BE3DE2}"/>
              </a:ext>
            </a:extLst>
          </p:cNvPr>
          <p:cNvSpPr>
            <a:spLocks noGrp="1"/>
          </p:cNvSpPr>
          <p:nvPr>
            <p:ph type="title"/>
          </p:nvPr>
        </p:nvSpPr>
        <p:spPr/>
        <p:txBody>
          <a:bodyPr/>
          <a:lstStyle/>
          <a:p>
            <a:r>
              <a:rPr lang="en-US" dirty="0"/>
              <a:t>Where Are We?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F05ED03A-D227-489A-BD38-779E2DA3194C}"/>
                  </a:ext>
                </a:extLst>
              </p:cNvPr>
              <p:cNvSpPr>
                <a:spLocks noGrp="1"/>
              </p:cNvSpPr>
              <p:nvPr>
                <p:ph idx="1"/>
              </p:nvPr>
            </p:nvSpPr>
            <p:spPr/>
            <p:txBody>
              <a:bodyPr/>
              <a:lstStyle/>
              <a:p>
                <a:r>
                  <a:rPr lang="en-US" dirty="0"/>
                  <a:t>Any NP-hard problem has the property that if you find a polynomial time algorithm for it, you find a polynomial time algorithm for all problems in NP.</a:t>
                </a:r>
              </a:p>
              <a:p>
                <a:r>
                  <a:rPr lang="en-US" dirty="0"/>
                  <a:t>There are thousands of NP-hard problems! We don’t think any of them have polynomial time algorithms (but we haven’t proven it).</a:t>
                </a:r>
              </a:p>
              <a:p>
                <a:endParaRPr lang="en-US" dirty="0"/>
              </a:p>
              <a:p>
                <a:r>
                  <a:rPr lang="en-US" dirty="0"/>
                  <a:t>To show your problem </a:t>
                </a:r>
                <a14:m>
                  <m:oMath xmlns:m="http://schemas.openxmlformats.org/officeDocument/2006/math">
                    <m:r>
                      <a:rPr lang="en-US" b="0" i="1" smtClean="0">
                        <a:latin typeface="Cambria Math" panose="02040503050406030204" pitchFamily="18" charset="0"/>
                      </a:rPr>
                      <m:t>𝐵</m:t>
                    </m:r>
                  </m:oMath>
                </a14:m>
                <a:r>
                  <a:rPr lang="en-US" dirty="0"/>
                  <a:t> is NP-hard, reduce a known NP-hard problem </a:t>
                </a:r>
                <a14:m>
                  <m:oMath xmlns:m="http://schemas.openxmlformats.org/officeDocument/2006/math">
                    <m:r>
                      <a:rPr lang="en-US" b="0" i="1" smtClean="0">
                        <a:latin typeface="Cambria Math" panose="02040503050406030204" pitchFamily="18" charset="0"/>
                      </a:rPr>
                      <m:t>𝐴</m:t>
                    </m:r>
                  </m:oMath>
                </a14:m>
                <a:r>
                  <a:rPr lang="en-US" dirty="0"/>
                  <a:t> to your problem </a:t>
                </a:r>
                <a14:m>
                  <m:oMath xmlns:m="http://schemas.openxmlformats.org/officeDocument/2006/math">
                    <m:r>
                      <a:rPr lang="en-US" b="0" i="1" smtClean="0">
                        <a:latin typeface="Cambria Math" panose="02040503050406030204" pitchFamily="18" charset="0"/>
                      </a:rPr>
                      <m:t>𝐵</m:t>
                    </m:r>
                  </m:oMath>
                </a14:m>
                <a:r>
                  <a:rPr lang="en-US" dirty="0"/>
                  <a:t>. </a:t>
                </a:r>
              </a:p>
              <a:p>
                <a:pPr lvl="1"/>
                <a:r>
                  <a:rPr lang="en-US" dirty="0"/>
                  <a:t>Direction matters!</a:t>
                </a:r>
              </a:p>
            </p:txBody>
          </p:sp>
        </mc:Choice>
        <mc:Fallback>
          <p:sp>
            <p:nvSpPr>
              <p:cNvPr id="8" name="Content Placeholder 7">
                <a:extLst>
                  <a:ext uri="{FF2B5EF4-FFF2-40B4-BE49-F238E27FC236}">
                    <a16:creationId xmlns:a16="http://schemas.microsoft.com/office/drawing/2014/main" id="{F05ED03A-D227-489A-BD38-779E2DA3194C}"/>
                  </a:ext>
                </a:extLst>
              </p:cNvPr>
              <p:cNvSpPr>
                <a:spLocks noGrp="1" noRot="1" noChangeAspect="1" noMove="1" noResize="1" noEditPoints="1" noAdjustHandles="1" noChangeArrowheads="1" noChangeShapeType="1" noTextEdit="1"/>
              </p:cNvSpPr>
              <p:nvPr>
                <p:ph idx="1"/>
              </p:nvPr>
            </p:nvSpPr>
            <p:spPr>
              <a:blipFill>
                <a:blip r:embed="rId2"/>
                <a:stretch>
                  <a:fillRect l="-708" t="-2138" r="-817"/>
                </a:stretch>
              </a:blipFill>
            </p:spPr>
            <p:txBody>
              <a:bodyPr/>
              <a:lstStyle/>
              <a:p>
                <a:r>
                  <a:rPr lang="en-US">
                    <a:noFill/>
                  </a:rPr>
                  <a:t> </a:t>
                </a:r>
              </a:p>
            </p:txBody>
          </p:sp>
        </mc:Fallback>
      </mc:AlternateContent>
    </p:spTree>
    <p:extLst>
      <p:ext uri="{BB962C8B-B14F-4D97-AF65-F5344CB8AC3E}">
        <p14:creationId xmlns:p14="http://schemas.microsoft.com/office/powerpoint/2010/main" val="288228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149E-D02C-4D54-8E15-944F5D1F3443}"/>
              </a:ext>
            </a:extLst>
          </p:cNvPr>
          <p:cNvSpPr>
            <a:spLocks noGrp="1"/>
          </p:cNvSpPr>
          <p:nvPr>
            <p:ph type="title"/>
          </p:nvPr>
        </p:nvSpPr>
        <p:spPr/>
        <p:txBody>
          <a:bodyPr/>
          <a:lstStyle/>
          <a:p>
            <a:r>
              <a:rPr lang="en-US" dirty="0"/>
              <a:t>Vertex Cover LP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01F7C25-B395-4337-8EFB-992D3D3C214B}"/>
                  </a:ext>
                </a:extLst>
              </p:cNvPr>
              <p:cNvSpPr>
                <a:spLocks noGrp="1"/>
              </p:cNvSpPr>
              <p:nvPr>
                <p:ph idx="1"/>
              </p:nvPr>
            </p:nvSpPr>
            <p:spPr/>
            <p:txBody>
              <a:bodyPr/>
              <a:lstStyle/>
              <a:p>
                <a:r>
                  <a:rPr lang="en-US" dirty="0"/>
                  <a:t>Minimize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𝑤</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oMath>
                </a14:m>
                <a:endParaRPr lang="en-US" dirty="0"/>
              </a:p>
              <a:p>
                <a:r>
                  <a:rPr lang="en-US" dirty="0"/>
                  <a:t>Subject to: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𝑣</m:t>
                        </m:r>
                      </m:sub>
                    </m:sSub>
                    <m:r>
                      <a:rPr lang="en-US" b="0" i="1" smtClean="0">
                        <a:latin typeface="Cambria Math" panose="02040503050406030204" pitchFamily="18" charset="0"/>
                      </a:rPr>
                      <m:t>≥1</m:t>
                    </m:r>
                  </m:oMath>
                </a14:m>
                <a:r>
                  <a:rPr lang="en-US" dirty="0"/>
                  <a:t> for all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𝐸</m:t>
                    </m:r>
                  </m:oMath>
                </a14:m>
                <a:endParaRPr lang="en-US" dirty="0"/>
              </a:p>
              <a:p>
                <a14:m>
                  <m:oMath xmlns:m="http://schemas.openxmlformats.org/officeDocument/2006/math">
                    <m:r>
                      <a:rPr lang="en-US" b="0" i="1" smtClean="0">
                        <a:latin typeface="Cambria Math" panose="02040503050406030204" pitchFamily="18" charset="0"/>
                      </a:rPr>
                      <m:t>0≤</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≤1</m:t>
                    </m:r>
                  </m:oMath>
                </a14:m>
                <a:r>
                  <a:rPr lang="en-US" dirty="0"/>
                  <a:t> for all </a:t>
                </a:r>
                <a14:m>
                  <m:oMath xmlns:m="http://schemas.openxmlformats.org/officeDocument/2006/math">
                    <m:r>
                      <a:rPr lang="en-US" b="0" i="1" smtClean="0">
                        <a:latin typeface="Cambria Math" panose="02040503050406030204" pitchFamily="18" charset="0"/>
                      </a:rPr>
                      <m:t>𝑢</m:t>
                    </m:r>
                  </m:oMath>
                </a14:m>
                <a:r>
                  <a:rPr lang="en-US" dirty="0"/>
                  <a:t>.</a:t>
                </a:r>
              </a:p>
              <a:p>
                <a:endParaRPr lang="en-US" dirty="0"/>
              </a:p>
              <a:p>
                <a:r>
                  <a:rPr lang="en-US" dirty="0"/>
                  <a:t>Don’t worry about the weights for today. </a:t>
                </a:r>
              </a:p>
              <a:p>
                <a:r>
                  <a:rPr lang="en-US" dirty="0"/>
                  <a:t>We got an exact solution for bipartite graphs….</a:t>
                </a:r>
              </a:p>
            </p:txBody>
          </p:sp>
        </mc:Choice>
        <mc:Fallback xmlns="">
          <p:sp>
            <p:nvSpPr>
              <p:cNvPr id="3" name="Content Placeholder 2">
                <a:extLst>
                  <a:ext uri="{FF2B5EF4-FFF2-40B4-BE49-F238E27FC236}">
                    <a16:creationId xmlns:a16="http://schemas.microsoft.com/office/drawing/2014/main" id="{F01F7C25-B395-4337-8EFB-992D3D3C214B}"/>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8240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DF1D-0A72-4E38-89C8-06FC4F67B107}"/>
              </a:ext>
            </a:extLst>
          </p:cNvPr>
          <p:cNvSpPr>
            <a:spLocks noGrp="1"/>
          </p:cNvSpPr>
          <p:nvPr>
            <p:ph type="title"/>
          </p:nvPr>
        </p:nvSpPr>
        <p:spPr/>
        <p:txBody>
          <a:bodyPr/>
          <a:lstStyle/>
          <a:p>
            <a:r>
              <a:rPr lang="en-US" dirty="0"/>
              <a:t>What do we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134F4D-4FC0-4D18-B21E-264200936BDB}"/>
                  </a:ext>
                </a:extLst>
              </p:cNvPr>
              <p:cNvSpPr>
                <a:spLocks noGrp="1"/>
              </p:cNvSpPr>
              <p:nvPr>
                <p:ph idx="1"/>
              </p:nvPr>
            </p:nvSpPr>
            <p:spPr>
              <a:xfrm>
                <a:off x="575240" y="1463857"/>
                <a:ext cx="11187258" cy="2724787"/>
              </a:xfrm>
            </p:spPr>
            <p:txBody>
              <a:bodyPr>
                <a:normAutofit fontScale="92500" lnSpcReduction="10000"/>
              </a:bodyPr>
              <a:lstStyle/>
              <a:p>
                <a:r>
                  <a:rPr lang="en-US" dirty="0"/>
                  <a:t>Increase </a:t>
                </a:r>
                <a14:m>
                  <m:oMath xmlns:m="http://schemas.openxmlformats.org/officeDocument/2006/math">
                    <m:r>
                      <a:rPr lang="en-US" b="0" i="1" smtClean="0">
                        <a:latin typeface="Cambria Math" panose="02040503050406030204" pitchFamily="18" charset="0"/>
                      </a:rPr>
                      <m:t>𝑥</m:t>
                    </m:r>
                  </m:oMath>
                </a14:m>
                <a:r>
                  <a:rPr lang="en-US" dirty="0"/>
                  <a:t> for the purple vertices, and decrease </a:t>
                </a:r>
                <a14:m>
                  <m:oMath xmlns:m="http://schemas.openxmlformats.org/officeDocument/2006/math">
                    <m:r>
                      <a:rPr lang="en-US" b="0" i="1" smtClean="0">
                        <a:latin typeface="Cambria Math" panose="02040503050406030204" pitchFamily="18" charset="0"/>
                      </a:rPr>
                      <m:t>𝑥</m:t>
                    </m:r>
                  </m:oMath>
                </a14:m>
                <a:r>
                  <a:rPr lang="en-US" dirty="0"/>
                  <a:t> for the gold vertices.</a:t>
                </a:r>
              </a:p>
              <a:p>
                <a:r>
                  <a:rPr lang="en-US" dirty="0"/>
                  <a:t>(at the same time at the same rate)</a:t>
                </a:r>
              </a:p>
              <a:p>
                <a:r>
                  <a:rPr lang="en-US" dirty="0"/>
                  <a:t>Every edge (in our example) has a purple and gold endpoint, so every constraint is still satisfied.</a:t>
                </a:r>
              </a:p>
              <a:p>
                <a:r>
                  <a:rPr lang="en-US" dirty="0"/>
                  <a:t>The objective (in our example) increases and decreases at the same rate.</a:t>
                </a:r>
              </a:p>
              <a:p>
                <a:r>
                  <a:rPr lang="en-US" dirty="0"/>
                  <a:t>So we still have an optimal (minimum) vertex cover</a:t>
                </a:r>
              </a:p>
            </p:txBody>
          </p:sp>
        </mc:Choice>
        <mc:Fallback xmlns="">
          <p:sp>
            <p:nvSpPr>
              <p:cNvPr id="3" name="Content Placeholder 2">
                <a:extLst>
                  <a:ext uri="{FF2B5EF4-FFF2-40B4-BE49-F238E27FC236}">
                    <a16:creationId xmlns:a16="http://schemas.microsoft.com/office/drawing/2014/main" id="{E5134F4D-4FC0-4D18-B21E-264200936BDB}"/>
                  </a:ext>
                </a:extLst>
              </p:cNvPr>
              <p:cNvSpPr>
                <a:spLocks noGrp="1" noRot="1" noChangeAspect="1" noMove="1" noResize="1" noEditPoints="1" noAdjustHandles="1" noChangeArrowheads="1" noChangeShapeType="1" noTextEdit="1"/>
              </p:cNvSpPr>
              <p:nvPr>
                <p:ph idx="1"/>
              </p:nvPr>
            </p:nvSpPr>
            <p:spPr>
              <a:xfrm>
                <a:off x="575240" y="1463857"/>
                <a:ext cx="11187258" cy="2724787"/>
              </a:xfrm>
              <a:blipFill>
                <a:blip r:embed="rId2"/>
                <a:stretch>
                  <a:fillRect l="-545" t="-4698" b="-5145"/>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AAD191C3-3877-4728-AC4D-582FF7DDA502}"/>
              </a:ext>
            </a:extLst>
          </p:cNvPr>
          <p:cNvSpPr/>
          <p:nvPr/>
        </p:nvSpPr>
        <p:spPr>
          <a:xfrm>
            <a:off x="1477108" y="4407877"/>
            <a:ext cx="773723" cy="773723"/>
          </a:xfrm>
          <a:prstGeom prst="ellipse">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 name="Oval 4">
            <a:extLst>
              <a:ext uri="{FF2B5EF4-FFF2-40B4-BE49-F238E27FC236}">
                <a16:creationId xmlns:a16="http://schemas.microsoft.com/office/drawing/2014/main" id="{BE8E4492-A7AC-4AE5-828B-087570C68AC2}"/>
              </a:ext>
            </a:extLst>
          </p:cNvPr>
          <p:cNvSpPr/>
          <p:nvPr/>
        </p:nvSpPr>
        <p:spPr>
          <a:xfrm>
            <a:off x="6394758" y="4409446"/>
            <a:ext cx="773723" cy="773723"/>
          </a:xfrm>
          <a:prstGeom prst="ellipse">
            <a:avLst/>
          </a:prstGeom>
          <a:solidFill>
            <a:schemeClr val="accent2">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 name="Oval 5">
            <a:extLst>
              <a:ext uri="{FF2B5EF4-FFF2-40B4-BE49-F238E27FC236}">
                <a16:creationId xmlns:a16="http://schemas.microsoft.com/office/drawing/2014/main" id="{D0AEF05F-44AE-4193-A4FA-CEC0B925A839}"/>
              </a:ext>
            </a:extLst>
          </p:cNvPr>
          <p:cNvSpPr/>
          <p:nvPr/>
        </p:nvSpPr>
        <p:spPr>
          <a:xfrm>
            <a:off x="3855805" y="4407875"/>
            <a:ext cx="773723" cy="773723"/>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7" name="Oval 6">
            <a:extLst>
              <a:ext uri="{FF2B5EF4-FFF2-40B4-BE49-F238E27FC236}">
                <a16:creationId xmlns:a16="http://schemas.microsoft.com/office/drawing/2014/main" id="{F2AF0262-5EAF-4489-8F49-7FDD5C3E885D}"/>
              </a:ext>
            </a:extLst>
          </p:cNvPr>
          <p:cNvSpPr/>
          <p:nvPr/>
        </p:nvSpPr>
        <p:spPr>
          <a:xfrm>
            <a:off x="8773455" y="4407876"/>
            <a:ext cx="773723" cy="773723"/>
          </a:xfrm>
          <a:prstGeom prst="ellipse">
            <a:avLst/>
          </a:prstGeom>
          <a:solidFill>
            <a:schemeClr val="accent4">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9" name="Straight Connector 8">
            <a:extLst>
              <a:ext uri="{FF2B5EF4-FFF2-40B4-BE49-F238E27FC236}">
                <a16:creationId xmlns:a16="http://schemas.microsoft.com/office/drawing/2014/main" id="{76C247F4-4C3C-4F8A-8588-28AFB697342F}"/>
              </a:ext>
            </a:extLst>
          </p:cNvPr>
          <p:cNvCxnSpPr>
            <a:stCxn id="4" idx="6"/>
            <a:endCxn id="6" idx="2"/>
          </p:cNvCxnSpPr>
          <p:nvPr/>
        </p:nvCxnSpPr>
        <p:spPr>
          <a:xfrm flipV="1">
            <a:off x="2250831" y="4794737"/>
            <a:ext cx="1604974"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D09521-AD26-4657-86CE-56BE3CFE728A}"/>
              </a:ext>
            </a:extLst>
          </p:cNvPr>
          <p:cNvCxnSpPr>
            <a:cxnSpLocks/>
            <a:stCxn id="6" idx="6"/>
            <a:endCxn id="5" idx="2"/>
          </p:cNvCxnSpPr>
          <p:nvPr/>
        </p:nvCxnSpPr>
        <p:spPr>
          <a:xfrm>
            <a:off x="4629528" y="4794737"/>
            <a:ext cx="1765230" cy="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A20634-47E4-4680-9F12-90BD60F0084F}"/>
              </a:ext>
            </a:extLst>
          </p:cNvPr>
          <p:cNvCxnSpPr>
            <a:cxnSpLocks/>
            <a:stCxn id="7" idx="2"/>
            <a:endCxn id="5" idx="6"/>
          </p:cNvCxnSpPr>
          <p:nvPr/>
        </p:nvCxnSpPr>
        <p:spPr>
          <a:xfrm flipH="1">
            <a:off x="7168481" y="4794738"/>
            <a:ext cx="1604974" cy="1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C336468-69D9-4643-B2AC-7E5AF8CA3988}"/>
                  </a:ext>
                </a:extLst>
              </p:cNvPr>
              <p:cNvSpPr/>
              <p:nvPr/>
            </p:nvSpPr>
            <p:spPr>
              <a:xfrm>
                <a:off x="1303074"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6" name="Rectangle 15">
                <a:extLst>
                  <a:ext uri="{FF2B5EF4-FFF2-40B4-BE49-F238E27FC236}">
                    <a16:creationId xmlns:a16="http://schemas.microsoft.com/office/drawing/2014/main" id="{7C336468-69D9-4643-B2AC-7E5AF8CA3988}"/>
                  </a:ext>
                </a:extLst>
              </p:cNvPr>
              <p:cNvSpPr>
                <a:spLocks noRot="1" noChangeAspect="1" noMove="1" noResize="1" noEditPoints="1" noAdjustHandles="1" noChangeArrowheads="1" noChangeShapeType="1" noTextEdit="1"/>
              </p:cNvSpPr>
              <p:nvPr/>
            </p:nvSpPr>
            <p:spPr>
              <a:xfrm>
                <a:off x="1303074" y="5326144"/>
                <a:ext cx="1121790" cy="598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0FC9F90-AA59-479D-8B73-22DBB649F09F}"/>
                  </a:ext>
                </a:extLst>
              </p:cNvPr>
              <p:cNvSpPr/>
              <p:nvPr/>
            </p:nvSpPr>
            <p:spPr>
              <a:xfrm>
                <a:off x="8599421"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7" name="Rectangle 16">
                <a:extLst>
                  <a:ext uri="{FF2B5EF4-FFF2-40B4-BE49-F238E27FC236}">
                    <a16:creationId xmlns:a16="http://schemas.microsoft.com/office/drawing/2014/main" id="{20FC9F90-AA59-479D-8B73-22DBB649F09F}"/>
                  </a:ext>
                </a:extLst>
              </p:cNvPr>
              <p:cNvSpPr>
                <a:spLocks noRot="1" noChangeAspect="1" noMove="1" noResize="1" noEditPoints="1" noAdjustHandles="1" noChangeArrowheads="1" noChangeShapeType="1" noTextEdit="1"/>
              </p:cNvSpPr>
              <p:nvPr/>
            </p:nvSpPr>
            <p:spPr>
              <a:xfrm>
                <a:off x="8599421" y="5326144"/>
                <a:ext cx="1121790" cy="598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F738CA7-47C9-4BF7-AD25-EC0319835CF9}"/>
                  </a:ext>
                </a:extLst>
              </p:cNvPr>
              <p:cNvSpPr/>
              <p:nvPr/>
            </p:nvSpPr>
            <p:spPr>
              <a:xfrm>
                <a:off x="6220724"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m:t>
                      </m:r>
                    </m:oMath>
                  </m:oMathPara>
                </a14:m>
                <a:endParaRPr lang="en-US" dirty="0">
                  <a:solidFill>
                    <a:schemeClr val="tx1"/>
                  </a:solidFill>
                </a:endParaRPr>
              </a:p>
            </p:txBody>
          </p:sp>
        </mc:Choice>
        <mc:Fallback xmlns="">
          <p:sp>
            <p:nvSpPr>
              <p:cNvPr id="18" name="Rectangle 17">
                <a:extLst>
                  <a:ext uri="{FF2B5EF4-FFF2-40B4-BE49-F238E27FC236}">
                    <a16:creationId xmlns:a16="http://schemas.microsoft.com/office/drawing/2014/main" id="{7F738CA7-47C9-4BF7-AD25-EC0319835CF9}"/>
                  </a:ext>
                </a:extLst>
              </p:cNvPr>
              <p:cNvSpPr>
                <a:spLocks noRot="1" noChangeAspect="1" noMove="1" noResize="1" noEditPoints="1" noAdjustHandles="1" noChangeArrowheads="1" noChangeShapeType="1" noTextEdit="1"/>
              </p:cNvSpPr>
              <p:nvPr/>
            </p:nvSpPr>
            <p:spPr>
              <a:xfrm>
                <a:off x="6220724" y="5326144"/>
                <a:ext cx="1121790" cy="59860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AB8EBEED-3192-4C5A-A2A9-9248FE62829F}"/>
                  </a:ext>
                </a:extLst>
              </p:cNvPr>
              <p:cNvSpPr/>
              <p:nvPr/>
            </p:nvSpPr>
            <p:spPr>
              <a:xfrm>
                <a:off x="3681771" y="532614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19" name="Rectangle 18">
                <a:extLst>
                  <a:ext uri="{FF2B5EF4-FFF2-40B4-BE49-F238E27FC236}">
                    <a16:creationId xmlns:a16="http://schemas.microsoft.com/office/drawing/2014/main" id="{AB8EBEED-3192-4C5A-A2A9-9248FE62829F}"/>
                  </a:ext>
                </a:extLst>
              </p:cNvPr>
              <p:cNvSpPr>
                <a:spLocks noRot="1" noChangeAspect="1" noMove="1" noResize="1" noEditPoints="1" noAdjustHandles="1" noChangeArrowheads="1" noChangeShapeType="1" noTextEdit="1"/>
              </p:cNvSpPr>
              <p:nvPr/>
            </p:nvSpPr>
            <p:spPr>
              <a:xfrm>
                <a:off x="3681771" y="5326144"/>
                <a:ext cx="1121790" cy="59860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150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8BAE4"/>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C8BAE4"/>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6"/>
                                        </p:tgtEl>
                                        <p:attrNameLst>
                                          <p:attrName>fillcolor</p:attrName>
                                        </p:attrNameLst>
                                      </p:cBhvr>
                                      <p:to>
                                        <a:srgbClr val="D3C8AE"/>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D3C8AE"/>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8C4D-D899-44AD-A945-BAB2ED3C660B}"/>
              </a:ext>
            </a:extLst>
          </p:cNvPr>
          <p:cNvSpPr>
            <a:spLocks noGrp="1"/>
          </p:cNvSpPr>
          <p:nvPr>
            <p:ph type="title"/>
          </p:nvPr>
        </p:nvSpPr>
        <p:spPr/>
        <p:txBody>
          <a:bodyPr/>
          <a:lstStyle/>
          <a:p>
            <a:r>
              <a:rPr lang="en-US" dirty="0"/>
              <a:t>In General…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ACE3C5-8EB2-4ECA-AB53-AE1582B04CB5}"/>
                  </a:ext>
                </a:extLst>
              </p:cNvPr>
              <p:cNvSpPr>
                <a:spLocks noGrp="1"/>
              </p:cNvSpPr>
              <p:nvPr>
                <p:ph idx="1"/>
              </p:nvPr>
            </p:nvSpPr>
            <p:spPr/>
            <p:txBody>
              <a:bodyPr/>
              <a:lstStyle/>
              <a:p>
                <a:r>
                  <a:rPr lang="en-US" dirty="0"/>
                  <a:t>2-color the graph (call the vertices “purple” or “gold”)</a:t>
                </a:r>
              </a:p>
              <a:p>
                <a:endParaRPr lang="en-US" dirty="0"/>
              </a:p>
              <a:p>
                <a:r>
                  <a:rPr lang="en-US" dirty="0"/>
                  <a:t>Increase all the purple vertices by some value </a:t>
                </a:r>
                <a14:m>
                  <m:oMath xmlns:m="http://schemas.openxmlformats.org/officeDocument/2006/math">
                    <m:r>
                      <a:rPr lang="en-US" b="0" i="1" smtClean="0">
                        <a:latin typeface="Cambria Math" panose="02040503050406030204" pitchFamily="18" charset="0"/>
                      </a:rPr>
                      <m:t>𝛿</m:t>
                    </m:r>
                  </m:oMath>
                </a14:m>
                <a:endParaRPr lang="en-US" dirty="0"/>
              </a:p>
              <a:p>
                <a:r>
                  <a:rPr lang="en-US" dirty="0"/>
                  <a:t>And decrease all the gold vertices by the same value </a:t>
                </a:r>
                <a14:m>
                  <m:oMath xmlns:m="http://schemas.openxmlformats.org/officeDocument/2006/math">
                    <m:r>
                      <a:rPr lang="en-US" b="0" i="1" smtClean="0">
                        <a:latin typeface="Cambria Math" panose="02040503050406030204" pitchFamily="18" charset="0"/>
                      </a:rPr>
                      <m:t>𝛿</m:t>
                    </m:r>
                  </m:oMath>
                </a14:m>
                <a:r>
                  <a:rPr lang="en-US" dirty="0"/>
                  <a:t> </a:t>
                </a:r>
              </a:p>
              <a:p>
                <a:r>
                  <a:rPr lang="en-US" dirty="0"/>
                  <a:t>Choose </a:t>
                </a:r>
                <a14:m>
                  <m:oMath xmlns:m="http://schemas.openxmlformats.org/officeDocument/2006/math">
                    <m:r>
                      <a:rPr lang="en-US" b="0" i="1" smtClean="0">
                        <a:latin typeface="Cambria Math" panose="02040503050406030204" pitchFamily="18" charset="0"/>
                      </a:rPr>
                      <m:t>𝛿</m:t>
                    </m:r>
                  </m:oMath>
                </a14:m>
                <a:r>
                  <a:rPr lang="en-US" dirty="0"/>
                  <a:t> so that we set at least one variable to </a:t>
                </a:r>
                <a14:m>
                  <m:oMath xmlns:m="http://schemas.openxmlformats.org/officeDocument/2006/math">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r>
                  <a:rPr lang="en-US" dirty="0"/>
                  <a:t> (but don’t move any variables outside the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oMath>
                </a14:m>
                <a:r>
                  <a:rPr lang="en-US" dirty="0"/>
                  <a:t> range allowed. </a:t>
                </a:r>
              </a:p>
              <a:p>
                <a:endParaRPr lang="en-US" dirty="0"/>
              </a:p>
              <a:p>
                <a:r>
                  <a:rPr lang="en-US" dirty="0"/>
                  <a:t>Those vertices that just got set to </a:t>
                </a:r>
                <a14:m>
                  <m:oMath xmlns:m="http://schemas.openxmlformats.org/officeDocument/2006/math">
                    <m:r>
                      <a:rPr lang="en-US" b="0" i="1" smtClean="0">
                        <a:latin typeface="Cambria Math" panose="02040503050406030204" pitchFamily="18" charset="0"/>
                      </a:rPr>
                      <m:t>0</m:t>
                    </m:r>
                  </m:oMath>
                </a14:m>
                <a:r>
                  <a:rPr lang="en-US" dirty="0"/>
                  <a:t> or </a:t>
                </a:r>
                <a14:m>
                  <m:oMath xmlns:m="http://schemas.openxmlformats.org/officeDocument/2006/math">
                    <m:r>
                      <a:rPr lang="en-US" b="0" i="1" smtClean="0">
                        <a:latin typeface="Cambria Math" panose="02040503050406030204" pitchFamily="18" charset="0"/>
                      </a:rPr>
                      <m:t>1</m:t>
                    </m:r>
                  </m:oMath>
                </a14:m>
                <a:r>
                  <a:rPr lang="en-US" dirty="0"/>
                  <a:t> can be deleted. Start over with the remaining graph. </a:t>
                </a:r>
              </a:p>
            </p:txBody>
          </p:sp>
        </mc:Choice>
        <mc:Fallback xmlns="">
          <p:sp>
            <p:nvSpPr>
              <p:cNvPr id="3" name="Content Placeholder 2">
                <a:extLst>
                  <a:ext uri="{FF2B5EF4-FFF2-40B4-BE49-F238E27FC236}">
                    <a16:creationId xmlns:a16="http://schemas.microsoft.com/office/drawing/2014/main" id="{C6ACE3C5-8EB2-4ECA-AB53-AE1582B04CB5}"/>
                  </a:ext>
                </a:extLst>
              </p:cNvPr>
              <p:cNvSpPr>
                <a:spLocks noGrp="1" noRot="1" noChangeAspect="1" noMove="1" noResize="1" noEditPoints="1" noAdjustHandles="1" noChangeArrowheads="1" noChangeShapeType="1" noTextEdit="1"/>
              </p:cNvSpPr>
              <p:nvPr>
                <p:ph idx="1"/>
              </p:nvPr>
            </p:nvSpPr>
            <p:spPr>
              <a:blipFill>
                <a:blip r:embed="rId2"/>
                <a:stretch>
                  <a:fillRect l="-708" t="-2138" r="-490"/>
                </a:stretch>
              </a:blipFill>
            </p:spPr>
            <p:txBody>
              <a:bodyPr/>
              <a:lstStyle/>
              <a:p>
                <a:r>
                  <a:rPr lang="en-US">
                    <a:noFill/>
                  </a:rPr>
                  <a:t> </a:t>
                </a:r>
              </a:p>
            </p:txBody>
          </p:sp>
        </mc:Fallback>
      </mc:AlternateContent>
    </p:spTree>
    <p:extLst>
      <p:ext uri="{BB962C8B-B14F-4D97-AF65-F5344CB8AC3E}">
        <p14:creationId xmlns:p14="http://schemas.microsoft.com/office/powerpoint/2010/main" val="2583367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1699E-417A-439F-8FA0-F08A564CA898}"/>
              </a:ext>
            </a:extLst>
          </p:cNvPr>
          <p:cNvSpPr>
            <a:spLocks noGrp="1"/>
          </p:cNvSpPr>
          <p:nvPr>
            <p:ph type="title"/>
          </p:nvPr>
        </p:nvSpPr>
        <p:spPr/>
        <p:txBody>
          <a:bodyPr/>
          <a:lstStyle/>
          <a:p>
            <a:r>
              <a:rPr lang="en-US" dirty="0"/>
              <a:t>Non-Bipartite</a:t>
            </a:r>
          </a:p>
        </p:txBody>
      </p:sp>
      <p:sp>
        <p:nvSpPr>
          <p:cNvPr id="3" name="Content Placeholder 2">
            <a:extLst>
              <a:ext uri="{FF2B5EF4-FFF2-40B4-BE49-F238E27FC236}">
                <a16:creationId xmlns:a16="http://schemas.microsoft.com/office/drawing/2014/main" id="{D2D76396-A02B-49DB-8BD2-07A07227E0D0}"/>
              </a:ext>
            </a:extLst>
          </p:cNvPr>
          <p:cNvSpPr>
            <a:spLocks noGrp="1"/>
          </p:cNvSpPr>
          <p:nvPr>
            <p:ph idx="1"/>
          </p:nvPr>
        </p:nvSpPr>
        <p:spPr>
          <a:xfrm>
            <a:off x="575240" y="1463857"/>
            <a:ext cx="11187258" cy="1357497"/>
          </a:xfrm>
        </p:spPr>
        <p:txBody>
          <a:bodyPr/>
          <a:lstStyle/>
          <a:p>
            <a:r>
              <a:rPr lang="en-US" dirty="0"/>
              <a:t>We needed the graph to be bipartite to be able to 2-color it.</a:t>
            </a:r>
          </a:p>
          <a:p>
            <a:r>
              <a:rPr lang="en-US" dirty="0"/>
              <a:t>What if our original graph isn’t bipartite?</a:t>
            </a:r>
          </a:p>
        </p:txBody>
      </p:sp>
      <p:sp>
        <p:nvSpPr>
          <p:cNvPr id="4" name="Oval 3">
            <a:extLst>
              <a:ext uri="{FF2B5EF4-FFF2-40B4-BE49-F238E27FC236}">
                <a16:creationId xmlns:a16="http://schemas.microsoft.com/office/drawing/2014/main" id="{76B9B3C9-4D9D-4D4C-A113-D129CC8F1CD4}"/>
              </a:ext>
            </a:extLst>
          </p:cNvPr>
          <p:cNvSpPr/>
          <p:nvPr/>
        </p:nvSpPr>
        <p:spPr>
          <a:xfrm>
            <a:off x="963388" y="3243383"/>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5" name="Oval 4">
            <a:extLst>
              <a:ext uri="{FF2B5EF4-FFF2-40B4-BE49-F238E27FC236}">
                <a16:creationId xmlns:a16="http://schemas.microsoft.com/office/drawing/2014/main" id="{61C5C6E3-2780-4AD6-84A7-3C2E6A908C10}"/>
              </a:ext>
            </a:extLst>
          </p:cNvPr>
          <p:cNvSpPr/>
          <p:nvPr/>
        </p:nvSpPr>
        <p:spPr>
          <a:xfrm>
            <a:off x="4933282" y="4425076"/>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6" name="Oval 5">
            <a:extLst>
              <a:ext uri="{FF2B5EF4-FFF2-40B4-BE49-F238E27FC236}">
                <a16:creationId xmlns:a16="http://schemas.microsoft.com/office/drawing/2014/main" id="{5A69B750-B32F-4664-83D5-C3FF4699461B}"/>
              </a:ext>
            </a:extLst>
          </p:cNvPr>
          <p:cNvSpPr/>
          <p:nvPr/>
        </p:nvSpPr>
        <p:spPr>
          <a:xfrm>
            <a:off x="2394329" y="4423505"/>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sp>
        <p:nvSpPr>
          <p:cNvPr id="7" name="Oval 6">
            <a:extLst>
              <a:ext uri="{FF2B5EF4-FFF2-40B4-BE49-F238E27FC236}">
                <a16:creationId xmlns:a16="http://schemas.microsoft.com/office/drawing/2014/main" id="{314E9AAC-13AF-4A5C-9599-19106CB11DCB}"/>
              </a:ext>
            </a:extLst>
          </p:cNvPr>
          <p:cNvSpPr/>
          <p:nvPr/>
        </p:nvSpPr>
        <p:spPr>
          <a:xfrm>
            <a:off x="6364222" y="3278554"/>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8" name="Straight Connector 7">
            <a:extLst>
              <a:ext uri="{FF2B5EF4-FFF2-40B4-BE49-F238E27FC236}">
                <a16:creationId xmlns:a16="http://schemas.microsoft.com/office/drawing/2014/main" id="{883FBE31-CC2D-4BF7-9A47-E0E7E07735E5}"/>
              </a:ext>
            </a:extLst>
          </p:cNvPr>
          <p:cNvCxnSpPr>
            <a:cxnSpLocks/>
            <a:stCxn id="4" idx="5"/>
            <a:endCxn id="6" idx="2"/>
          </p:cNvCxnSpPr>
          <p:nvPr/>
        </p:nvCxnSpPr>
        <p:spPr>
          <a:xfrm>
            <a:off x="1623802" y="3903797"/>
            <a:ext cx="770527" cy="9065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DFBE49-2587-4EF5-AF99-3D1657906C1F}"/>
              </a:ext>
            </a:extLst>
          </p:cNvPr>
          <p:cNvCxnSpPr>
            <a:cxnSpLocks/>
            <a:stCxn id="6" idx="6"/>
            <a:endCxn id="5" idx="2"/>
          </p:cNvCxnSpPr>
          <p:nvPr/>
        </p:nvCxnSpPr>
        <p:spPr>
          <a:xfrm>
            <a:off x="3168052" y="4810367"/>
            <a:ext cx="1765230" cy="15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F0D128-E5C8-4FDC-9EEA-9F16289B788D}"/>
              </a:ext>
            </a:extLst>
          </p:cNvPr>
          <p:cNvCxnSpPr>
            <a:cxnSpLocks/>
            <a:stCxn id="7" idx="3"/>
            <a:endCxn id="5" idx="6"/>
          </p:cNvCxnSpPr>
          <p:nvPr/>
        </p:nvCxnSpPr>
        <p:spPr>
          <a:xfrm flipH="1">
            <a:off x="5707005" y="3938968"/>
            <a:ext cx="770526" cy="872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1822F7D-5F9B-4852-952B-BFB6AF5EEF5F}"/>
                  </a:ext>
                </a:extLst>
              </p:cNvPr>
              <p:cNvSpPr/>
              <p:nvPr/>
            </p:nvSpPr>
            <p:spPr>
              <a:xfrm>
                <a:off x="289184" y="4069496"/>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1" name="Rectangle 10">
                <a:extLst>
                  <a:ext uri="{FF2B5EF4-FFF2-40B4-BE49-F238E27FC236}">
                    <a16:creationId xmlns:a16="http://schemas.microsoft.com/office/drawing/2014/main" id="{61822F7D-5F9B-4852-952B-BFB6AF5EEF5F}"/>
                  </a:ext>
                </a:extLst>
              </p:cNvPr>
              <p:cNvSpPr>
                <a:spLocks noRot="1" noChangeAspect="1" noMove="1" noResize="1" noEditPoints="1" noAdjustHandles="1" noChangeArrowheads="1" noChangeShapeType="1" noTextEdit="1"/>
              </p:cNvSpPr>
              <p:nvPr/>
            </p:nvSpPr>
            <p:spPr>
              <a:xfrm>
                <a:off x="289184" y="4069496"/>
                <a:ext cx="1121790" cy="59860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34B9AC73-1E83-4910-B059-0A3B685BD901}"/>
                  </a:ext>
                </a:extLst>
              </p:cNvPr>
              <p:cNvSpPr/>
              <p:nvPr/>
            </p:nvSpPr>
            <p:spPr>
              <a:xfrm>
                <a:off x="6751083" y="4132807"/>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2" name="Rectangle 11">
                <a:extLst>
                  <a:ext uri="{FF2B5EF4-FFF2-40B4-BE49-F238E27FC236}">
                    <a16:creationId xmlns:a16="http://schemas.microsoft.com/office/drawing/2014/main" id="{34B9AC73-1E83-4910-B059-0A3B685BD901}"/>
                  </a:ext>
                </a:extLst>
              </p:cNvPr>
              <p:cNvSpPr>
                <a:spLocks noRot="1" noChangeAspect="1" noMove="1" noResize="1" noEditPoints="1" noAdjustHandles="1" noChangeArrowheads="1" noChangeShapeType="1" noTextEdit="1"/>
              </p:cNvSpPr>
              <p:nvPr/>
            </p:nvSpPr>
            <p:spPr>
              <a:xfrm>
                <a:off x="6751083" y="4132807"/>
                <a:ext cx="1121790" cy="5986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A9CD7EC-A88F-4AE8-89BE-D54A39016FF1}"/>
                  </a:ext>
                </a:extLst>
              </p:cNvPr>
              <p:cNvSpPr/>
              <p:nvPr/>
            </p:nvSpPr>
            <p:spPr>
              <a:xfrm>
                <a:off x="4759248" y="534177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3" name="Rectangle 12">
                <a:extLst>
                  <a:ext uri="{FF2B5EF4-FFF2-40B4-BE49-F238E27FC236}">
                    <a16:creationId xmlns:a16="http://schemas.microsoft.com/office/drawing/2014/main" id="{0A9CD7EC-A88F-4AE8-89BE-D54A39016FF1}"/>
                  </a:ext>
                </a:extLst>
              </p:cNvPr>
              <p:cNvSpPr>
                <a:spLocks noRot="1" noChangeAspect="1" noMove="1" noResize="1" noEditPoints="1" noAdjustHandles="1" noChangeArrowheads="1" noChangeShapeType="1" noTextEdit="1"/>
              </p:cNvSpPr>
              <p:nvPr/>
            </p:nvSpPr>
            <p:spPr>
              <a:xfrm>
                <a:off x="4759248" y="5341774"/>
                <a:ext cx="1121790" cy="5986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DD3ED1C-91B3-4DC8-82FF-4D333962BEC6}"/>
                  </a:ext>
                </a:extLst>
              </p:cNvPr>
              <p:cNvSpPr/>
              <p:nvPr/>
            </p:nvSpPr>
            <p:spPr>
              <a:xfrm>
                <a:off x="2220295" y="534177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14" name="Rectangle 13">
                <a:extLst>
                  <a:ext uri="{FF2B5EF4-FFF2-40B4-BE49-F238E27FC236}">
                    <a16:creationId xmlns:a16="http://schemas.microsoft.com/office/drawing/2014/main" id="{ADD3ED1C-91B3-4DC8-82FF-4D333962BEC6}"/>
                  </a:ext>
                </a:extLst>
              </p:cNvPr>
              <p:cNvSpPr>
                <a:spLocks noRot="1" noChangeAspect="1" noMove="1" noResize="1" noEditPoints="1" noAdjustHandles="1" noChangeArrowheads="1" noChangeShapeType="1" noTextEdit="1"/>
              </p:cNvSpPr>
              <p:nvPr/>
            </p:nvSpPr>
            <p:spPr>
              <a:xfrm>
                <a:off x="2220295" y="5341774"/>
                <a:ext cx="1121790" cy="598600"/>
              </a:xfrm>
              <a:prstGeom prst="rect">
                <a:avLst/>
              </a:prstGeom>
              <a:blipFill>
                <a:blip r:embed="rId5"/>
                <a:stretch>
                  <a:fillRect/>
                </a:stretch>
              </a:blipFill>
            </p:spPr>
            <p:txBody>
              <a:bodyPr/>
              <a:lstStyle/>
              <a:p>
                <a:r>
                  <a:rPr lang="en-US">
                    <a:noFill/>
                  </a:rPr>
                  <a:t> </a:t>
                </a:r>
              </a:p>
            </p:txBody>
          </p:sp>
        </mc:Fallback>
      </mc:AlternateContent>
      <p:sp>
        <p:nvSpPr>
          <p:cNvPr id="29" name="Oval 28">
            <a:extLst>
              <a:ext uri="{FF2B5EF4-FFF2-40B4-BE49-F238E27FC236}">
                <a16:creationId xmlns:a16="http://schemas.microsoft.com/office/drawing/2014/main" id="{0D86993D-5723-4D4F-BA25-ECE26B6C3B31}"/>
              </a:ext>
            </a:extLst>
          </p:cNvPr>
          <p:cNvSpPr/>
          <p:nvPr/>
        </p:nvSpPr>
        <p:spPr>
          <a:xfrm>
            <a:off x="3757388" y="2504831"/>
            <a:ext cx="773723" cy="773723"/>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1</a:t>
            </a:r>
          </a:p>
        </p:txBody>
      </p:sp>
      <p:cxnSp>
        <p:nvCxnSpPr>
          <p:cNvPr id="30" name="Straight Connector 29">
            <a:extLst>
              <a:ext uri="{FF2B5EF4-FFF2-40B4-BE49-F238E27FC236}">
                <a16:creationId xmlns:a16="http://schemas.microsoft.com/office/drawing/2014/main" id="{301B4916-411C-42F9-916C-D2F4A27E3DE4}"/>
              </a:ext>
            </a:extLst>
          </p:cNvPr>
          <p:cNvCxnSpPr>
            <a:cxnSpLocks/>
            <a:stCxn id="4" idx="7"/>
            <a:endCxn id="29" idx="2"/>
          </p:cNvCxnSpPr>
          <p:nvPr/>
        </p:nvCxnSpPr>
        <p:spPr>
          <a:xfrm flipV="1">
            <a:off x="1623802" y="2891693"/>
            <a:ext cx="2133586" cy="4649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048979-B3F1-4077-A817-3252062D22A7}"/>
              </a:ext>
            </a:extLst>
          </p:cNvPr>
          <p:cNvCxnSpPr>
            <a:cxnSpLocks/>
            <a:endCxn id="7" idx="1"/>
          </p:cNvCxnSpPr>
          <p:nvPr/>
        </p:nvCxnSpPr>
        <p:spPr>
          <a:xfrm>
            <a:off x="4470401" y="2747147"/>
            <a:ext cx="2007130" cy="644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F0EAE6F6-5677-4C9E-90B6-04C675702615}"/>
                  </a:ext>
                </a:extLst>
              </p:cNvPr>
              <p:cNvSpPr/>
              <p:nvPr/>
            </p:nvSpPr>
            <p:spPr>
              <a:xfrm>
                <a:off x="4470401" y="3173904"/>
                <a:ext cx="1121790" cy="598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𝑥</m:t>
                      </m:r>
                      <m:r>
                        <a:rPr lang="en-US" b="0" i="1" smtClean="0">
                          <a:solidFill>
                            <a:schemeClr val="tx1"/>
                          </a:solidFill>
                          <a:latin typeface="Cambria Math" panose="02040503050406030204" pitchFamily="18" charset="0"/>
                        </a:rPr>
                        <m:t>=1/2</m:t>
                      </m:r>
                    </m:oMath>
                  </m:oMathPara>
                </a14:m>
                <a:endParaRPr lang="en-US" dirty="0">
                  <a:solidFill>
                    <a:schemeClr val="tx1"/>
                  </a:solidFill>
                </a:endParaRPr>
              </a:p>
            </p:txBody>
          </p:sp>
        </mc:Choice>
        <mc:Fallback xmlns="">
          <p:sp>
            <p:nvSpPr>
              <p:cNvPr id="38" name="Rectangle 37">
                <a:extLst>
                  <a:ext uri="{FF2B5EF4-FFF2-40B4-BE49-F238E27FC236}">
                    <a16:creationId xmlns:a16="http://schemas.microsoft.com/office/drawing/2014/main" id="{F0EAE6F6-5677-4C9E-90B6-04C675702615}"/>
                  </a:ext>
                </a:extLst>
              </p:cNvPr>
              <p:cNvSpPr>
                <a:spLocks noRot="1" noChangeAspect="1" noMove="1" noResize="1" noEditPoints="1" noAdjustHandles="1" noChangeArrowheads="1" noChangeShapeType="1" noTextEdit="1"/>
              </p:cNvSpPr>
              <p:nvPr/>
            </p:nvSpPr>
            <p:spPr>
              <a:xfrm>
                <a:off x="4470401" y="3173904"/>
                <a:ext cx="1121790" cy="5986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9A314E9-96FE-40C9-8973-EAA81FECA8A9}"/>
                  </a:ext>
                </a:extLst>
              </p:cNvPr>
              <p:cNvSpPr txBox="1"/>
              <p:nvPr/>
            </p:nvSpPr>
            <p:spPr>
              <a:xfrm>
                <a:off x="8146425" y="2239981"/>
                <a:ext cx="3516923" cy="415498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LP finds a fractional vertex cover of weight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2.5</m:t>
                    </m:r>
                  </m:oMath>
                </a14:m>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There’s no “real”/integral VC of weight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2.5. </m:t>
                    </m:r>
                  </m:oMath>
                </a14:m>
                <a:r>
                  <a:rPr lang="en-US" sz="2400" dirty="0">
                    <a:latin typeface="Segoe UI Semilight" panose="020B0402040204020203" pitchFamily="34" charset="0"/>
                    <a:cs typeface="Segoe UI Semilight" panose="020B0402040204020203" pitchFamily="34" charset="0"/>
                  </a:rPr>
                  <a:t>– lightest is weight 3.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There’s a “gap” between integral and fractional solutions.</a:t>
                </a:r>
              </a:p>
            </p:txBody>
          </p:sp>
        </mc:Choice>
        <mc:Fallback xmlns="">
          <p:sp>
            <p:nvSpPr>
              <p:cNvPr id="39" name="TextBox 38">
                <a:extLst>
                  <a:ext uri="{FF2B5EF4-FFF2-40B4-BE49-F238E27FC236}">
                    <a16:creationId xmlns:a16="http://schemas.microsoft.com/office/drawing/2014/main" id="{A9A314E9-96FE-40C9-8973-EAA81FECA8A9}"/>
                  </a:ext>
                </a:extLst>
              </p:cNvPr>
              <p:cNvSpPr txBox="1">
                <a:spLocks noRot="1" noChangeAspect="1" noMove="1" noResize="1" noEditPoints="1" noAdjustHandles="1" noChangeArrowheads="1" noChangeShapeType="1" noTextEdit="1"/>
              </p:cNvSpPr>
              <p:nvPr/>
            </p:nvSpPr>
            <p:spPr>
              <a:xfrm>
                <a:off x="8146425" y="2239981"/>
                <a:ext cx="3516923" cy="4154984"/>
              </a:xfrm>
              <a:prstGeom prst="rect">
                <a:avLst/>
              </a:prstGeom>
              <a:blipFill>
                <a:blip r:embed="rId7"/>
                <a:stretch>
                  <a:fillRect l="-2600" t="-1026" r="-1906" b="-2493"/>
                </a:stretch>
              </a:blipFill>
            </p:spPr>
            <p:txBody>
              <a:bodyPr/>
              <a:lstStyle/>
              <a:p>
                <a:r>
                  <a:rPr lang="en-US">
                    <a:noFill/>
                  </a:rPr>
                  <a:t> </a:t>
                </a:r>
              </a:p>
            </p:txBody>
          </p:sp>
        </mc:Fallback>
      </mc:AlternateContent>
    </p:spTree>
    <p:extLst>
      <p:ext uri="{BB962C8B-B14F-4D97-AF65-F5344CB8AC3E}">
        <p14:creationId xmlns:p14="http://schemas.microsoft.com/office/powerpoint/2010/main" val="21768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8BAE4"/>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C8BAE4"/>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6"/>
                                        </p:tgtEl>
                                        <p:attrNameLst>
                                          <p:attrName>fillcolor</p:attrName>
                                        </p:attrNameLst>
                                      </p:cBhvr>
                                      <p:to>
                                        <a:srgbClr val="D3C8AE"/>
                                      </p:to>
                                    </p:animClr>
                                    <p:set>
                                      <p:cBhvr>
                                        <p:cTn id="17" dur="2000" fill="hold"/>
                                        <p:tgtEl>
                                          <p:spTgt spid="6"/>
                                        </p:tgtEl>
                                        <p:attrNameLst>
                                          <p:attrName>fill.type</p:attrName>
                                        </p:attrNameLst>
                                      </p:cBhvr>
                                      <p:to>
                                        <p:strVal val="solid"/>
                                      </p:to>
                                    </p:set>
                                    <p:set>
                                      <p:cBhvr>
                                        <p:cTn id="18" dur="2000" fill="hold"/>
                                        <p:tgtEl>
                                          <p:spTgt spid="6"/>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7"/>
                                        </p:tgtEl>
                                        <p:attrNameLst>
                                          <p:attrName>fillcolor</p:attrName>
                                        </p:attrNameLst>
                                      </p:cBhvr>
                                      <p:to>
                                        <a:srgbClr val="D3C8AE"/>
                                      </p:to>
                                    </p:animClr>
                                    <p:set>
                                      <p:cBhvr>
                                        <p:cTn id="21" dur="2000" fill="hold"/>
                                        <p:tgtEl>
                                          <p:spTgt spid="7"/>
                                        </p:tgtEl>
                                        <p:attrNameLst>
                                          <p:attrName>fill.type</p:attrName>
                                        </p:attrNameLst>
                                      </p:cBhvr>
                                      <p:to>
                                        <p:strVal val="solid"/>
                                      </p:to>
                                    </p:set>
                                    <p:set>
                                      <p:cBhvr>
                                        <p:cTn id="22" dur="2000" fill="hold"/>
                                        <p:tgtEl>
                                          <p:spTgt spid="7"/>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29"/>
                                        </p:tgtEl>
                                        <p:attrNameLst>
                                          <p:attrName>fillcolor</p:attrName>
                                        </p:attrNameLst>
                                      </p:cBhvr>
                                      <p:to>
                                        <a:srgbClr val="C8BAE4"/>
                                      </p:to>
                                    </p:animClr>
                                    <p:set>
                                      <p:cBhvr>
                                        <p:cTn id="27" dur="2000" fill="hold"/>
                                        <p:tgtEl>
                                          <p:spTgt spid="29"/>
                                        </p:tgtEl>
                                        <p:attrNameLst>
                                          <p:attrName>fill.type</p:attrName>
                                        </p:attrNameLst>
                                      </p:cBhvr>
                                      <p:to>
                                        <p:strVal val="solid"/>
                                      </p:to>
                                    </p:set>
                                    <p:set>
                                      <p:cBhvr>
                                        <p:cTn id="2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72C9-AEA9-46EA-85CA-A0EA301D78D7}"/>
              </a:ext>
            </a:extLst>
          </p:cNvPr>
          <p:cNvSpPr>
            <a:spLocks noGrp="1"/>
          </p:cNvSpPr>
          <p:nvPr>
            <p:ph type="title"/>
          </p:nvPr>
        </p:nvSpPr>
        <p:spPr/>
        <p:txBody>
          <a:bodyPr/>
          <a:lstStyle/>
          <a:p>
            <a:r>
              <a:rPr lang="en-US" dirty="0"/>
              <a:t>So, what if the graph isn’t bipartite?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33EA5C-A456-4F72-8F64-6CBD47D4D79B}"/>
                  </a:ext>
                </a:extLst>
              </p:cNvPr>
              <p:cNvSpPr>
                <a:spLocks noGrp="1"/>
              </p:cNvSpPr>
              <p:nvPr>
                <p:ph idx="1"/>
              </p:nvPr>
            </p:nvSpPr>
            <p:spPr/>
            <p:txBody>
              <a:bodyPr/>
              <a:lstStyle/>
              <a:p>
                <a:r>
                  <a:rPr lang="en-US" dirty="0"/>
                  <a:t>Big idea:</a:t>
                </a:r>
              </a:p>
              <a:p>
                <a:r>
                  <a:rPr lang="en-US" dirty="0"/>
                  <a:t>Just round!</a:t>
                </a:r>
              </a:p>
              <a:p>
                <a:endParaRPr lang="en-US" dirty="0"/>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round up to </a:t>
                </a:r>
                <a14:m>
                  <m:oMath xmlns:m="http://schemas.openxmlformats.org/officeDocument/2006/math">
                    <m:r>
                      <a:rPr lang="en-US" b="0" i="1" smtClean="0">
                        <a:latin typeface="Cambria Math" panose="02040503050406030204" pitchFamily="18" charset="0"/>
                      </a:rPr>
                      <m:t>1</m:t>
                    </m:r>
                  </m:oMath>
                </a14:m>
                <a:r>
                  <a:rPr lang="en-US" dirty="0"/>
                  <a:t>.</a:t>
                </a:r>
              </a:p>
              <a:p>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0" smtClean="0">
                        <a:latin typeface="Cambria Math" panose="02040503050406030204" pitchFamily="18" charset="0"/>
                      </a:rPr>
                      <m:t> </m:t>
                    </m:r>
                  </m:oMath>
                </a14:m>
                <a:r>
                  <a:rPr lang="en-US" dirty="0"/>
                  <a:t>round down to </a:t>
                </a:r>
                <a14:m>
                  <m:oMath xmlns:m="http://schemas.openxmlformats.org/officeDocument/2006/math">
                    <m:r>
                      <a:rPr lang="en-US" b="0" i="1" smtClean="0">
                        <a:latin typeface="Cambria Math" panose="02040503050406030204" pitchFamily="18" charset="0"/>
                      </a:rPr>
                      <m:t>0</m:t>
                    </m:r>
                  </m:oMath>
                </a14:m>
                <a:endParaRPr lang="en-US" dirty="0"/>
              </a:p>
              <a:p>
                <a:endParaRPr lang="en-US" dirty="0"/>
              </a:p>
              <a:p>
                <a:r>
                  <a:rPr lang="en-US" dirty="0"/>
                  <a:t>Two questions – is it a vertex cover? How far are we from the true minimum?</a:t>
                </a:r>
              </a:p>
              <a:p>
                <a:endParaRPr lang="en-US" dirty="0"/>
              </a:p>
            </p:txBody>
          </p:sp>
        </mc:Choice>
        <mc:Fallback xmlns="">
          <p:sp>
            <p:nvSpPr>
              <p:cNvPr id="3" name="Content Placeholder 2">
                <a:extLst>
                  <a:ext uri="{FF2B5EF4-FFF2-40B4-BE49-F238E27FC236}">
                    <a16:creationId xmlns:a16="http://schemas.microsoft.com/office/drawing/2014/main" id="{D933EA5C-A456-4F72-8F64-6CBD47D4D79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8ADC5652-6765-40B0-A552-EF0265CD6E43}"/>
              </a:ext>
            </a:extLst>
          </p:cNvPr>
          <p:cNvSpPr/>
          <p:nvPr/>
        </p:nvSpPr>
        <p:spPr>
          <a:xfrm>
            <a:off x="7002850" y="1277943"/>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8078C68-2301-4484-BE93-6139CF5CA849}"/>
                  </a:ext>
                </a:extLst>
              </p:cNvPr>
              <p:cNvSpPr/>
              <p:nvPr/>
            </p:nvSpPr>
            <p:spPr>
              <a:xfrm>
                <a:off x="7717839" y="3049199"/>
                <a:ext cx="4044659" cy="1569660"/>
              </a:xfrm>
              <a:prstGeom prst="rect">
                <a:avLst/>
              </a:prstGeom>
            </p:spPr>
            <p:txBody>
              <a:bodyPr wrap="square">
                <a:spAutoFit/>
              </a:bodyPr>
              <a:lstStyle/>
              <a:p>
                <a:r>
                  <a:rPr lang="en-US" sz="2400" dirty="0"/>
                  <a:t>Minimize </a:t>
                </a:r>
                <a14:m>
                  <m:oMath xmlns:m="http://schemas.openxmlformats.org/officeDocument/2006/math">
                    <m:r>
                      <a:rPr lang="en-US" sz="2400" i="1">
                        <a:latin typeface="Cambria Math" panose="02040503050406030204" pitchFamily="18" charset="0"/>
                      </a:rPr>
                      <m:t>∑</m:t>
                    </m:r>
                    <m:r>
                      <a:rPr lang="en-US" sz="2400" i="1">
                        <a:latin typeface="Cambria Math" panose="02040503050406030204" pitchFamily="18" charset="0"/>
                      </a:rPr>
                      <m:t>𝑤</m:t>
                    </m:r>
                    <m:d>
                      <m:dPr>
                        <m:ctrlPr>
                          <a:rPr lang="en-US" sz="2400" i="1">
                            <a:latin typeface="Cambria Math" panose="02040503050406030204" pitchFamily="18" charset="0"/>
                          </a:rPr>
                        </m:ctrlPr>
                      </m:dPr>
                      <m:e>
                        <m:r>
                          <a:rPr lang="en-US" sz="2400" i="1">
                            <a:latin typeface="Cambria Math" panose="02040503050406030204" pitchFamily="18" charset="0"/>
                          </a:rPr>
                          <m:t>𝑢</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oMath>
                </a14:m>
                <a:endParaRPr lang="en-US" sz="2400" dirty="0"/>
              </a:p>
              <a:p>
                <a:r>
                  <a:rPr lang="en-US" sz="2400" dirty="0"/>
                  <a:t>Subject to: </a:t>
                </a:r>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𝑣</m:t>
                        </m:r>
                      </m:sub>
                    </m:sSub>
                    <m:r>
                      <a:rPr lang="en-US" sz="2400" i="1">
                        <a:latin typeface="Cambria Math" panose="02040503050406030204" pitchFamily="18" charset="0"/>
                      </a:rPr>
                      <m:t>≥1</m:t>
                    </m:r>
                  </m:oMath>
                </a14:m>
                <a:r>
                  <a:rPr lang="en-US" sz="2400" dirty="0"/>
                  <a:t> for all </a:t>
                </a:r>
                <a14:m>
                  <m:oMath xmlns:m="http://schemas.openxmlformats.org/officeDocument/2006/math">
                    <m:d>
                      <m:dPr>
                        <m:ctrlPr>
                          <a:rPr lang="en-US" sz="2400" i="1">
                            <a:latin typeface="Cambria Math" panose="02040503050406030204" pitchFamily="18" charset="0"/>
                          </a:rPr>
                        </m:ctrlPr>
                      </m:dPr>
                      <m:e>
                        <m:r>
                          <a:rPr lang="en-US" sz="2400" i="1">
                            <a:latin typeface="Cambria Math" panose="02040503050406030204" pitchFamily="18" charset="0"/>
                          </a:rPr>
                          <m:t>𝑢</m:t>
                        </m:r>
                        <m:r>
                          <a:rPr lang="en-US" sz="2400" i="1">
                            <a:latin typeface="Cambria Math" panose="02040503050406030204" pitchFamily="18" charset="0"/>
                          </a:rPr>
                          <m:t>,</m:t>
                        </m:r>
                        <m:r>
                          <a:rPr lang="en-US" sz="2400" i="1">
                            <a:latin typeface="Cambria Math" panose="02040503050406030204" pitchFamily="18" charset="0"/>
                          </a:rPr>
                          <m:t>𝑣</m:t>
                        </m:r>
                      </m:e>
                    </m:d>
                    <m:r>
                      <a:rPr lang="en-US" sz="2400" i="1">
                        <a:latin typeface="Cambria Math" panose="02040503050406030204" pitchFamily="18" charset="0"/>
                      </a:rPr>
                      <m:t>∈</m:t>
                    </m:r>
                    <m:r>
                      <a:rPr lang="en-US" sz="2400" i="1">
                        <a:latin typeface="Cambria Math" panose="02040503050406030204" pitchFamily="18" charset="0"/>
                      </a:rPr>
                      <m:t>𝐸</m:t>
                    </m:r>
                  </m:oMath>
                </a14:m>
                <a:endParaRPr lang="en-US" sz="2400" dirty="0"/>
              </a:p>
              <a:p>
                <a14:m>
                  <m:oMath xmlns:m="http://schemas.openxmlformats.org/officeDocument/2006/math">
                    <m:r>
                      <a:rPr lang="en-US" sz="2400" i="1">
                        <a:latin typeface="Cambria Math" panose="02040503050406030204" pitchFamily="18" charset="0"/>
                      </a:rPr>
                      <m:t>0≤</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𝑢</m:t>
                        </m:r>
                      </m:sub>
                    </m:sSub>
                    <m:r>
                      <a:rPr lang="en-US" sz="2400" i="1">
                        <a:latin typeface="Cambria Math" panose="02040503050406030204" pitchFamily="18" charset="0"/>
                      </a:rPr>
                      <m:t>≤1</m:t>
                    </m:r>
                  </m:oMath>
                </a14:m>
                <a:r>
                  <a:rPr lang="en-US" sz="2400" dirty="0"/>
                  <a:t> for all </a:t>
                </a:r>
                <a14:m>
                  <m:oMath xmlns:m="http://schemas.openxmlformats.org/officeDocument/2006/math">
                    <m:r>
                      <a:rPr lang="en-US" sz="2400" i="1">
                        <a:latin typeface="Cambria Math" panose="02040503050406030204" pitchFamily="18" charset="0"/>
                      </a:rPr>
                      <m:t>𝑢</m:t>
                    </m:r>
                  </m:oMath>
                </a14:m>
                <a:r>
                  <a:rPr lang="en-US" sz="2400" dirty="0"/>
                  <a:t>.</a:t>
                </a:r>
              </a:p>
            </p:txBody>
          </p:sp>
        </mc:Choice>
        <mc:Fallback xmlns="">
          <p:sp>
            <p:nvSpPr>
              <p:cNvPr id="5" name="Rectangle 4">
                <a:extLst>
                  <a:ext uri="{FF2B5EF4-FFF2-40B4-BE49-F238E27FC236}">
                    <a16:creationId xmlns:a16="http://schemas.microsoft.com/office/drawing/2014/main" id="{B8078C68-2301-4484-BE93-6139CF5CA849}"/>
                  </a:ext>
                </a:extLst>
              </p:cNvPr>
              <p:cNvSpPr>
                <a:spLocks noRot="1" noChangeAspect="1" noMove="1" noResize="1" noEditPoints="1" noAdjustHandles="1" noChangeArrowheads="1" noChangeShapeType="1" noTextEdit="1"/>
              </p:cNvSpPr>
              <p:nvPr/>
            </p:nvSpPr>
            <p:spPr>
              <a:xfrm>
                <a:off x="7717839" y="3049199"/>
                <a:ext cx="4044659" cy="1569660"/>
              </a:xfrm>
              <a:prstGeom prst="rect">
                <a:avLst/>
              </a:prstGeom>
              <a:blipFill>
                <a:blip r:embed="rId3"/>
                <a:stretch>
                  <a:fillRect l="-2259" t="-3101" b="-7752"/>
                </a:stretch>
              </a:blipFill>
            </p:spPr>
            <p:txBody>
              <a:bodyPr/>
              <a:lstStyle/>
              <a:p>
                <a:r>
                  <a:rPr lang="en-US">
                    <a:noFill/>
                  </a:rPr>
                  <a:t> </a:t>
                </a:r>
              </a:p>
            </p:txBody>
          </p:sp>
        </mc:Fallback>
      </mc:AlternateContent>
    </p:spTree>
    <p:extLst>
      <p:ext uri="{BB962C8B-B14F-4D97-AF65-F5344CB8AC3E}">
        <p14:creationId xmlns:p14="http://schemas.microsoft.com/office/powerpoint/2010/main" val="199541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3E56-25D6-43F2-A609-52F4D9750D28}"/>
              </a:ext>
            </a:extLst>
          </p:cNvPr>
          <p:cNvSpPr>
            <a:spLocks noGrp="1"/>
          </p:cNvSpPr>
          <p:nvPr>
            <p:ph type="title"/>
          </p:nvPr>
        </p:nvSpPr>
        <p:spPr/>
        <p:txBody>
          <a:bodyPr/>
          <a:lstStyle/>
          <a:p>
            <a:r>
              <a:rPr lang="en-US" dirty="0"/>
              <a:t>Is it a 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820533-AB68-4989-881C-6FDA61C97269}"/>
                  </a:ext>
                </a:extLst>
              </p:cNvPr>
              <p:cNvSpPr>
                <a:spLocks noGrp="1"/>
              </p:cNvSpPr>
              <p:nvPr>
                <p:ph idx="1"/>
              </p:nvPr>
            </p:nvSpPr>
            <p:spPr/>
            <p:txBody>
              <a:bodyPr/>
              <a:lstStyle/>
              <a:p>
                <a:r>
                  <a:rPr lang="en-US" dirty="0"/>
                  <a:t>Every edge was covered in the fractional matching</a:t>
                </a:r>
              </a:p>
              <a:p>
                <a:r>
                  <a:rPr lang="en-US" dirty="0"/>
                  <a:t>i.e. for every edge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𝑢</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𝑣</m:t>
                        </m:r>
                      </m:sub>
                    </m:sSub>
                    <m:r>
                      <a:rPr lang="en-US" b="0" i="1" smtClean="0">
                        <a:latin typeface="Cambria Math" panose="02040503050406030204" pitchFamily="18" charset="0"/>
                      </a:rPr>
                      <m:t>≥1</m:t>
                    </m:r>
                  </m:oMath>
                </a14:m>
                <a:r>
                  <a:rPr lang="en-US" dirty="0"/>
                  <a:t>.</a:t>
                </a:r>
              </a:p>
              <a:p>
                <a:endParaRPr lang="en-US" dirty="0"/>
              </a:p>
              <a:p>
                <a:r>
                  <a:rPr lang="en-US" dirty="0"/>
                  <a:t>At least one of those is getting rounded up!</a:t>
                </a:r>
              </a:p>
              <a:p>
                <a:r>
                  <a:rPr lang="en-US" dirty="0"/>
                  <a:t>So every edge is covered.</a:t>
                </a:r>
              </a:p>
              <a:p>
                <a:r>
                  <a:rPr lang="en-US" dirty="0"/>
                  <a:t>And we’ve rounded to integers, so we have a “real” vertex cover.</a:t>
                </a:r>
              </a:p>
            </p:txBody>
          </p:sp>
        </mc:Choice>
        <mc:Fallback xmlns="">
          <p:sp>
            <p:nvSpPr>
              <p:cNvPr id="3" name="Content Placeholder 2">
                <a:extLst>
                  <a:ext uri="{FF2B5EF4-FFF2-40B4-BE49-F238E27FC236}">
                    <a16:creationId xmlns:a16="http://schemas.microsoft.com/office/drawing/2014/main" id="{57820533-AB68-4989-881C-6FDA61C9726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34965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4BA6-BE64-41CB-81E2-033C52D6A86A}"/>
              </a:ext>
            </a:extLst>
          </p:cNvPr>
          <p:cNvSpPr>
            <a:spLocks noGrp="1"/>
          </p:cNvSpPr>
          <p:nvPr>
            <p:ph type="title"/>
          </p:nvPr>
        </p:nvSpPr>
        <p:spPr/>
        <p:txBody>
          <a:bodyPr/>
          <a:lstStyle/>
          <a:p>
            <a:r>
              <a:rPr lang="en-US" dirty="0"/>
              <a:t>How good of an approximation is it?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7FDE42-62DD-499D-A04D-AEA376CD9533}"/>
                  </a:ext>
                </a:extLst>
              </p:cNvPr>
              <p:cNvSpPr>
                <a:spLocks noGrp="1"/>
              </p:cNvSpPr>
              <p:nvPr>
                <p:ph idx="1"/>
              </p:nvPr>
            </p:nvSpPr>
            <p:spPr/>
            <p:txBody>
              <a:bodyPr/>
              <a:lstStyle/>
              <a:p>
                <a:r>
                  <a:rPr lang="en-US" dirty="0"/>
                  <a:t>Well, we might have doubled the value of the LP when we rounded. But we definitely didn’t do any more than that.</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𝐿𝑃</m:t>
                    </m:r>
                    <m:r>
                      <a:rPr lang="en-US" b="0" i="1" smtClean="0">
                        <a:latin typeface="Cambria Math" panose="02040503050406030204" pitchFamily="18" charset="0"/>
                      </a:rPr>
                      <m:t>≥</m:t>
                    </m:r>
                    <m:r>
                      <a:rPr lang="en-US" b="0" i="1" smtClean="0">
                        <a:latin typeface="Cambria Math" panose="02040503050406030204" pitchFamily="18" charset="0"/>
                      </a:rPr>
                      <m:t>𝐴𝐿𝐺</m:t>
                    </m:r>
                  </m:oMath>
                </a14:m>
                <a:endParaRPr lang="en-US" dirty="0"/>
              </a:p>
              <a:p>
                <a:r>
                  <a:rPr lang="en-US" dirty="0"/>
                  <a:t>And the value of the LP is definitely not bigger than the true size of the vertex cover (because otherwise the LP would have found that).</a:t>
                </a:r>
              </a:p>
              <a:p>
                <a14:m>
                  <m:oMath xmlns:m="http://schemas.openxmlformats.org/officeDocument/2006/math">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𝐿𝑃</m:t>
                    </m:r>
                  </m:oMath>
                </a14:m>
                <a:endParaRPr lang="en-US" dirty="0"/>
              </a:p>
              <a:p>
                <a:r>
                  <a:rPr lang="en-US" dirty="0"/>
                  <a:t>Combining:</a:t>
                </a:r>
              </a:p>
              <a:p>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𝑂𝑃𝑇</m:t>
                    </m:r>
                    <m:r>
                      <a:rPr lang="en-US" b="0" i="1" smtClean="0">
                        <a:latin typeface="Cambria Math" panose="02040503050406030204" pitchFamily="18" charset="0"/>
                      </a:rPr>
                      <m:t>≥</m:t>
                    </m:r>
                    <m:r>
                      <a:rPr lang="en-US" b="0" i="1" smtClean="0">
                        <a:latin typeface="Cambria Math" panose="02040503050406030204" pitchFamily="18" charset="0"/>
                      </a:rPr>
                      <m:t>𝐴𝐿𝐺</m:t>
                    </m:r>
                  </m:oMath>
                </a14:m>
                <a:endParaRPr lang="en-US" dirty="0"/>
              </a:p>
              <a:p>
                <a:r>
                  <a:rPr lang="en-US" dirty="0"/>
                  <a:t>So we’re safe in calling this a </a:t>
                </a:r>
                <a14:m>
                  <m:oMath xmlns:m="http://schemas.openxmlformats.org/officeDocument/2006/math">
                    <m:r>
                      <a:rPr lang="en-US" b="0" i="1" smtClean="0">
                        <a:latin typeface="Cambria Math" panose="02040503050406030204" pitchFamily="18" charset="0"/>
                      </a:rPr>
                      <m:t>2</m:t>
                    </m:r>
                  </m:oMath>
                </a14:m>
                <a:r>
                  <a:rPr lang="en-US" dirty="0"/>
                  <a:t>-approximation.</a:t>
                </a:r>
              </a:p>
            </p:txBody>
          </p:sp>
        </mc:Choice>
        <mc:Fallback xmlns="">
          <p:sp>
            <p:nvSpPr>
              <p:cNvPr id="3" name="Content Placeholder 2">
                <a:extLst>
                  <a:ext uri="{FF2B5EF4-FFF2-40B4-BE49-F238E27FC236}">
                    <a16:creationId xmlns:a16="http://schemas.microsoft.com/office/drawing/2014/main" id="{9D7FDE42-62DD-499D-A04D-AEA376CD9533}"/>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366792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10B6-99AF-4BE9-9292-D3D0DF3A4430}"/>
              </a:ext>
            </a:extLst>
          </p:cNvPr>
          <p:cNvSpPr>
            <a:spLocks noGrp="1"/>
          </p:cNvSpPr>
          <p:nvPr>
            <p:ph type="title"/>
          </p:nvPr>
        </p:nvSpPr>
        <p:spPr/>
        <p:txBody>
          <a:bodyPr/>
          <a:lstStyle/>
          <a:p>
            <a:r>
              <a:rPr lang="en-US" dirty="0"/>
              <a:t>Comparing to the LP value</a:t>
            </a:r>
          </a:p>
        </p:txBody>
      </p:sp>
      <p:sp>
        <p:nvSpPr>
          <p:cNvPr id="3" name="Content Placeholder 2">
            <a:extLst>
              <a:ext uri="{FF2B5EF4-FFF2-40B4-BE49-F238E27FC236}">
                <a16:creationId xmlns:a16="http://schemas.microsoft.com/office/drawing/2014/main" id="{C0C7EE34-0E5E-4A7C-9358-A891A75C338C}"/>
              </a:ext>
            </a:extLst>
          </p:cNvPr>
          <p:cNvSpPr>
            <a:spLocks noGrp="1"/>
          </p:cNvSpPr>
          <p:nvPr>
            <p:ph idx="1"/>
          </p:nvPr>
        </p:nvSpPr>
        <p:spPr/>
        <p:txBody>
          <a:bodyPr>
            <a:normAutofit/>
          </a:bodyPr>
          <a:lstStyle/>
          <a:p>
            <a:r>
              <a:rPr lang="en-US" dirty="0"/>
              <a:t>We did a weird thing on that last slide.</a:t>
            </a:r>
          </a:p>
          <a:p>
            <a:r>
              <a:rPr lang="en-US" dirty="0"/>
              <a:t>We were supposed to compare the value of our vertex cover to the best vertex cover.</a:t>
            </a:r>
          </a:p>
          <a:p>
            <a:r>
              <a:rPr lang="en-US" dirty="0"/>
              <a:t>But instead we compared it to the value of the LP…which we know isn’t always the value of the vertex cover!</a:t>
            </a:r>
          </a:p>
          <a:p>
            <a:r>
              <a:rPr lang="en-US" dirty="0"/>
              <a:t>That wasn’t laziness, it’s a very common technique. We know very little about the true value of the vertex cover (if we knew what it looked like VERY </a:t>
            </a:r>
            <a:r>
              <a:rPr lang="en-US" dirty="0" err="1"/>
              <a:t>VERY</a:t>
            </a:r>
            <a:r>
              <a:rPr lang="en-US" dirty="0"/>
              <a:t> precisely, why couldn’t we just write an algorithm to find it? We actually won’t know much). So we start with what the algorithm gave us (that we do understand).</a:t>
            </a:r>
          </a:p>
        </p:txBody>
      </p:sp>
    </p:spTree>
    <p:extLst>
      <p:ext uri="{BB962C8B-B14F-4D97-AF65-F5344CB8AC3E}">
        <p14:creationId xmlns:p14="http://schemas.microsoft.com/office/powerpoint/2010/main" val="977702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FA5F-4C59-479E-8F4A-DB220C35F7D2}"/>
              </a:ext>
            </a:extLst>
          </p:cNvPr>
          <p:cNvSpPr>
            <a:spLocks noGrp="1"/>
          </p:cNvSpPr>
          <p:nvPr>
            <p:ph type="title"/>
          </p:nvPr>
        </p:nvSpPr>
        <p:spPr/>
        <p:txBody>
          <a:bodyPr/>
          <a:lstStyle/>
          <a:p>
            <a:r>
              <a:rPr lang="en-US" dirty="0"/>
              <a:t>Side Note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A1A4FD-498F-4D08-A1EA-6E37F37A1950}"/>
                  </a:ext>
                </a:extLst>
              </p:cNvPr>
              <p:cNvSpPr>
                <a:spLocks noGrp="1"/>
              </p:cNvSpPr>
              <p:nvPr>
                <p:ph idx="1"/>
              </p:nvPr>
            </p:nvSpPr>
            <p:spPr/>
            <p:txBody>
              <a:bodyPr/>
              <a:lstStyle/>
              <a:p>
                <a:r>
                  <a:rPr lang="en-US" dirty="0"/>
                  <a:t>Could we do better?</a:t>
                </a:r>
              </a:p>
              <a:p>
                <a:endParaRPr lang="en-US" dirty="0"/>
              </a:p>
              <a:p>
                <a:r>
                  <a:rPr lang="en-US" dirty="0"/>
                  <a:t>Not just with the LP.</a:t>
                </a:r>
              </a:p>
              <a:p>
                <a:r>
                  <a:rPr lang="en-US" dirty="0"/>
                  <a:t>If you take a graph with </a:t>
                </a:r>
                <a14:m>
                  <m:oMath xmlns:m="http://schemas.openxmlformats.org/officeDocument/2006/math">
                    <m:r>
                      <a:rPr lang="en-US" b="0" i="1" smtClean="0">
                        <a:latin typeface="Cambria Math" panose="02040503050406030204" pitchFamily="18" charset="0"/>
                      </a:rPr>
                      <m:t>𝑛</m:t>
                    </m:r>
                  </m:oMath>
                </a14:m>
                <a:r>
                  <a:rPr lang="en-US" dirty="0"/>
                  <a:t> vertices and every possible edge, the LP’s minimum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true minimum vertex cover is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a:p>
                <a:r>
                  <a:rPr lang="en-US" dirty="0"/>
                  <a:t>The ratio is </a:t>
                </a:r>
                <a14:m>
                  <m:oMath xmlns:m="http://schemas.openxmlformats.org/officeDocument/2006/math">
                    <m:r>
                      <a:rPr lang="en-US" b="0" i="1" smtClean="0">
                        <a:latin typeface="Cambria Math" panose="02040503050406030204" pitchFamily="18" charset="0"/>
                      </a:rPr>
                      <m:t>2−1/</m:t>
                    </m:r>
                    <m:r>
                      <a:rPr lang="en-US" b="0" i="1" smtClean="0">
                        <a:latin typeface="Cambria Math" panose="02040503050406030204" pitchFamily="18" charset="0"/>
                      </a:rPr>
                      <m:t>𝑛</m:t>
                    </m:r>
                  </m:oMath>
                </a14:m>
                <a:r>
                  <a:rPr lang="en-US" dirty="0"/>
                  <a:t>. So if we don’t at least double the value </a:t>
                </a:r>
                <a:r>
                  <a:rPr lang="en-US" b="1" dirty="0"/>
                  <a:t>sometimes </a:t>
                </a:r>
                <a:r>
                  <a:rPr lang="en-US" dirty="0"/>
                  <a:t>we won’t get a vertex cover at all. </a:t>
                </a:r>
              </a:p>
              <a:p>
                <a:endParaRPr lang="en-US" b="1" dirty="0"/>
              </a:p>
              <a:p>
                <a:r>
                  <a:rPr lang="en-US" dirty="0"/>
                  <a:t>Getting a 1.9999999 approximation is an open problem!</a:t>
                </a:r>
              </a:p>
              <a:p>
                <a:endParaRPr lang="en-US" dirty="0"/>
              </a:p>
            </p:txBody>
          </p:sp>
        </mc:Choice>
        <mc:Fallback xmlns="">
          <p:sp>
            <p:nvSpPr>
              <p:cNvPr id="3" name="Content Placeholder 2">
                <a:extLst>
                  <a:ext uri="{FF2B5EF4-FFF2-40B4-BE49-F238E27FC236}">
                    <a16:creationId xmlns:a16="http://schemas.microsoft.com/office/drawing/2014/main" id="{B9A1A4FD-498F-4D08-A1EA-6E37F37A1950}"/>
                  </a:ext>
                </a:extLst>
              </p:cNvPr>
              <p:cNvSpPr>
                <a:spLocks noGrp="1" noRot="1" noChangeAspect="1" noMove="1" noResize="1" noEditPoints="1" noAdjustHandles="1" noChangeArrowheads="1" noChangeShapeType="1" noTextEdit="1"/>
              </p:cNvSpPr>
              <p:nvPr>
                <p:ph idx="1"/>
              </p:nvPr>
            </p:nvSpPr>
            <p:spPr>
              <a:blipFill>
                <a:blip r:embed="rId2"/>
                <a:stretch>
                  <a:fillRect l="-708" t="-2138" r="-599"/>
                </a:stretch>
              </a:blipFill>
            </p:spPr>
            <p:txBody>
              <a:bodyPr/>
              <a:lstStyle/>
              <a:p>
                <a:r>
                  <a:rPr lang="en-US">
                    <a:noFill/>
                  </a:rPr>
                  <a:t> </a:t>
                </a:r>
              </a:p>
            </p:txBody>
          </p:sp>
        </mc:Fallback>
      </mc:AlternateContent>
    </p:spTree>
    <p:extLst>
      <p:ext uri="{BB962C8B-B14F-4D97-AF65-F5344CB8AC3E}">
        <p14:creationId xmlns:p14="http://schemas.microsoft.com/office/powerpoint/2010/main" val="1241026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06CF-31B9-4F13-A2E4-D14CA56BA0C9}"/>
              </a:ext>
            </a:extLst>
          </p:cNvPr>
          <p:cNvSpPr>
            <a:spLocks noGrp="1"/>
          </p:cNvSpPr>
          <p:nvPr>
            <p:ph type="title"/>
          </p:nvPr>
        </p:nvSpPr>
        <p:spPr/>
        <p:txBody>
          <a:bodyPr/>
          <a:lstStyle/>
          <a:p>
            <a:r>
              <a:rPr lang="en-US" dirty="0"/>
              <a:t>Another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0B324-475B-4594-9846-CD1D351D1351}"/>
                  </a:ext>
                </a:extLst>
              </p:cNvPr>
              <p:cNvSpPr>
                <a:spLocks noGrp="1"/>
              </p:cNvSpPr>
              <p:nvPr>
                <p:ph idx="1"/>
              </p:nvPr>
            </p:nvSpPr>
            <p:spPr/>
            <p:txBody>
              <a:bodyPr>
                <a:normAutofit fontScale="92500" lnSpcReduction="10000"/>
              </a:bodyPr>
              <a:lstStyle/>
              <a:p>
                <a:r>
                  <a:rPr lang="en-US" dirty="0"/>
                  <a:t>Lets try to approximate Travelling Salesperson. </a:t>
                </a:r>
              </a:p>
              <a:p>
                <a:endParaRPr lang="en-US" dirty="0"/>
              </a:p>
              <a:p>
                <a:endParaRPr lang="en-US" dirty="0"/>
              </a:p>
              <a:p>
                <a:pPr marL="0" indent="0">
                  <a:buNone/>
                </a:pPr>
                <a:endParaRPr lang="en-US" dirty="0"/>
              </a:p>
              <a:p>
                <a:r>
                  <a:rPr lang="en-US" dirty="0"/>
                  <a:t>Some assumptions:</a:t>
                </a:r>
              </a:p>
              <a:p>
                <a:r>
                  <a:rPr lang="en-US" dirty="0"/>
                  <a:t>1. The graph is undirected.</a:t>
                </a:r>
              </a:p>
              <a:p>
                <a:r>
                  <a:rPr lang="en-US" dirty="0"/>
                  <a:t>2. The graph is complete (every edge is there) – the edges might represent series of roads rather than individual streets. Weight is how much gas you need to travel.</a:t>
                </a:r>
              </a:p>
              <a:p>
                <a:r>
                  <a:rPr lang="en-US" dirty="0"/>
                  <a:t>2. The weights satisfy the “triangle inequality” (it’s faster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dirty="0"/>
                  <a:t>directly than it is to go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through </a:t>
                </a:r>
                <a14:m>
                  <m:oMath xmlns:m="http://schemas.openxmlformats.org/officeDocument/2006/math">
                    <m:r>
                      <a:rPr lang="en-US" b="0" i="1" smtClean="0">
                        <a:latin typeface="Cambria Math" panose="02040503050406030204" pitchFamily="18" charset="0"/>
                      </a:rPr>
                      <m:t>𝑥</m:t>
                    </m:r>
                  </m:oMath>
                </a14:m>
                <a:r>
                  <a:rPr lang="en-US" dirty="0"/>
                  <a:t>).</a:t>
                </a:r>
              </a:p>
            </p:txBody>
          </p:sp>
        </mc:Choice>
        <mc:Fallback xmlns="">
          <p:sp>
            <p:nvSpPr>
              <p:cNvPr id="3" name="Content Placeholder 2">
                <a:extLst>
                  <a:ext uri="{FF2B5EF4-FFF2-40B4-BE49-F238E27FC236}">
                    <a16:creationId xmlns:a16="http://schemas.microsoft.com/office/drawing/2014/main" id="{8EB0B324-475B-4594-9846-CD1D351D1351}"/>
                  </a:ext>
                </a:extLst>
              </p:cNvPr>
              <p:cNvSpPr>
                <a:spLocks noGrp="1" noRot="1" noChangeAspect="1" noMove="1" noResize="1" noEditPoints="1" noAdjustHandles="1" noChangeArrowheads="1" noChangeShapeType="1" noTextEdit="1"/>
              </p:cNvSpPr>
              <p:nvPr>
                <p:ph idx="1"/>
              </p:nvPr>
            </p:nvSpPr>
            <p:spPr>
              <a:blipFill>
                <a:blip r:embed="rId2"/>
                <a:stretch>
                  <a:fillRect l="-545" t="-2642" b="-2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CE6BD95-6059-4731-8E4F-46BE0B00BF16}"/>
                  </a:ext>
                </a:extLst>
              </p:cNvPr>
              <p:cNvSpPr/>
              <p:nvPr/>
            </p:nvSpPr>
            <p:spPr>
              <a:xfrm>
                <a:off x="753647" y="1872076"/>
                <a:ext cx="10335759" cy="14992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Given a weighted graph, find a tour (a walk that visits every vertex and returns to its start) of weight at most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5" name="Rectangle 4">
                <a:extLst>
                  <a:ext uri="{FF2B5EF4-FFF2-40B4-BE49-F238E27FC236}">
                    <a16:creationId xmlns:a16="http://schemas.microsoft.com/office/drawing/2014/main" id="{8CE6BD95-6059-4731-8E4F-46BE0B00BF16}"/>
                  </a:ext>
                </a:extLst>
              </p:cNvPr>
              <p:cNvSpPr>
                <a:spLocks noRot="1" noChangeAspect="1" noMove="1" noResize="1" noEditPoints="1" noAdjustHandles="1" noChangeArrowheads="1" noChangeShapeType="1" noTextEdit="1"/>
              </p:cNvSpPr>
              <p:nvPr/>
            </p:nvSpPr>
            <p:spPr>
              <a:xfrm>
                <a:off x="753647" y="1872076"/>
                <a:ext cx="10335759" cy="1499278"/>
              </a:xfrm>
              <a:prstGeom prst="rect">
                <a:avLst/>
              </a:prstGeom>
              <a:blipFill>
                <a:blip r:embed="rId3"/>
                <a:stretch>
                  <a:fillRect l="-1239" b="-731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A554310-EE3A-4829-892A-EB028B792B6B}"/>
              </a:ext>
            </a:extLst>
          </p:cNvPr>
          <p:cNvSpPr/>
          <p:nvPr/>
        </p:nvSpPr>
        <p:spPr>
          <a:xfrm>
            <a:off x="753647" y="1872076"/>
            <a:ext cx="10335759" cy="49722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Traveling Salesperson</a:t>
            </a:r>
          </a:p>
        </p:txBody>
      </p:sp>
    </p:spTree>
    <p:extLst>
      <p:ext uri="{BB962C8B-B14F-4D97-AF65-F5344CB8AC3E}">
        <p14:creationId xmlns:p14="http://schemas.microsoft.com/office/powerpoint/2010/main" val="369139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4F56-A95C-4240-922F-A68C5BC8F9DB}"/>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B864DFCD-1389-4E56-BDFE-27D69A99CC15}"/>
              </a:ext>
            </a:extLst>
          </p:cNvPr>
          <p:cNvSpPr>
            <a:spLocks noGrp="1"/>
          </p:cNvSpPr>
          <p:nvPr>
            <p:ph idx="1"/>
          </p:nvPr>
        </p:nvSpPr>
        <p:spPr/>
        <p:txBody>
          <a:bodyPr/>
          <a:lstStyle/>
          <a:p>
            <a:r>
              <a:rPr lang="en-US" dirty="0"/>
              <a:t>What do you do if you think your problem is NP-hard?</a:t>
            </a:r>
          </a:p>
          <a:p>
            <a:r>
              <a:rPr lang="en-US" dirty="0"/>
              <a:t>Step 1: Understand your problem deeply</a:t>
            </a:r>
          </a:p>
          <a:p>
            <a:pPr lvl="1"/>
            <a:r>
              <a:rPr lang="en-US" dirty="0"/>
              <a:t>2-coloring is easy/3-coloring is hard. </a:t>
            </a:r>
            <a:br>
              <a:rPr lang="en-US" dirty="0"/>
            </a:br>
            <a:r>
              <a:rPr lang="en-US" dirty="0"/>
              <a:t>Vertex Cover is easy on trees, bipartite graphs; hard on general graphs.</a:t>
            </a:r>
          </a:p>
          <a:p>
            <a:r>
              <a:rPr lang="en-US" dirty="0"/>
              <a:t>Step 2: Verify that your problem is NP-hard with a reduction</a:t>
            </a:r>
          </a:p>
          <a:p>
            <a:r>
              <a:rPr lang="en-US" dirty="0"/>
              <a:t>Step 3: Try some band-aids</a:t>
            </a:r>
          </a:p>
          <a:p>
            <a:pPr lvl="1"/>
            <a:r>
              <a:rPr lang="en-US" dirty="0"/>
              <a:t>Maybe a SAT-solver or other library function will just happen to do ok.</a:t>
            </a:r>
          </a:p>
          <a:p>
            <a:pPr lvl="1"/>
            <a:r>
              <a:rPr lang="en-US" dirty="0"/>
              <a:t>Maybe you run this code once a month and it doesn’t matter if it’s slow.</a:t>
            </a:r>
          </a:p>
          <a:p>
            <a:r>
              <a:rPr lang="en-US" dirty="0"/>
              <a:t>Step 4: Permanent solutions</a:t>
            </a:r>
          </a:p>
        </p:txBody>
      </p:sp>
    </p:spTree>
    <p:extLst>
      <p:ext uri="{BB962C8B-B14F-4D97-AF65-F5344CB8AC3E}">
        <p14:creationId xmlns:p14="http://schemas.microsoft.com/office/powerpoint/2010/main" val="3785739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8D55-B251-4C38-8499-B0B14BCA2FDC}"/>
              </a:ext>
            </a:extLst>
          </p:cNvPr>
          <p:cNvSpPr>
            <a:spLocks noGrp="1"/>
          </p:cNvSpPr>
          <p:nvPr>
            <p:ph type="title"/>
          </p:nvPr>
        </p:nvSpPr>
        <p:spPr/>
        <p:txBody>
          <a:bodyPr/>
          <a:lstStyle/>
          <a:p>
            <a:r>
              <a:rPr lang="en-US" dirty="0"/>
              <a:t>TSP starting point</a:t>
            </a:r>
          </a:p>
        </p:txBody>
      </p:sp>
      <p:sp>
        <p:nvSpPr>
          <p:cNvPr id="3" name="Content Placeholder 2">
            <a:extLst>
              <a:ext uri="{FF2B5EF4-FFF2-40B4-BE49-F238E27FC236}">
                <a16:creationId xmlns:a16="http://schemas.microsoft.com/office/drawing/2014/main" id="{5A9A3E02-9ECA-450C-BFF5-162D1C930C60}"/>
              </a:ext>
            </a:extLst>
          </p:cNvPr>
          <p:cNvSpPr>
            <a:spLocks noGrp="1"/>
          </p:cNvSpPr>
          <p:nvPr>
            <p:ph idx="1"/>
          </p:nvPr>
        </p:nvSpPr>
        <p:spPr/>
        <p:txBody>
          <a:bodyPr/>
          <a:lstStyle/>
          <a:p>
            <a:r>
              <a:rPr lang="en-US" dirty="0"/>
              <a:t>What would be a good baseline?</a:t>
            </a:r>
          </a:p>
          <a:p>
            <a:r>
              <a:rPr lang="en-US" dirty="0"/>
              <a:t>Something we </a:t>
            </a:r>
            <a:r>
              <a:rPr lang="en-US" b="1" dirty="0"/>
              <a:t>can </a:t>
            </a:r>
            <a:r>
              <a:rPr lang="en-US" dirty="0"/>
              <a:t>calculate that would at least connect things up for us. </a:t>
            </a:r>
          </a:p>
          <a:p>
            <a:endParaRPr lang="en-US" dirty="0"/>
          </a:p>
          <a:p>
            <a:r>
              <a:rPr lang="en-US" dirty="0"/>
              <a:t>A Minimum Spanning Tree!</a:t>
            </a:r>
          </a:p>
        </p:txBody>
      </p:sp>
      <p:grpSp>
        <p:nvGrpSpPr>
          <p:cNvPr id="52" name="Group 51">
            <a:extLst>
              <a:ext uri="{FF2B5EF4-FFF2-40B4-BE49-F238E27FC236}">
                <a16:creationId xmlns:a16="http://schemas.microsoft.com/office/drawing/2014/main" id="{9688B945-942D-469D-B295-DB6BE1E79F5F}"/>
              </a:ext>
            </a:extLst>
          </p:cNvPr>
          <p:cNvGrpSpPr/>
          <p:nvPr/>
        </p:nvGrpSpPr>
        <p:grpSpPr>
          <a:xfrm>
            <a:off x="6868467" y="3663972"/>
            <a:ext cx="3788521" cy="2994777"/>
            <a:chOff x="6868467" y="3663972"/>
            <a:chExt cx="3788521" cy="2994777"/>
          </a:xfrm>
        </p:grpSpPr>
        <p:sp>
          <p:nvSpPr>
            <p:cNvPr id="4" name="Oval 3">
              <a:extLst>
                <a:ext uri="{FF2B5EF4-FFF2-40B4-BE49-F238E27FC236}">
                  <a16:creationId xmlns:a16="http://schemas.microsoft.com/office/drawing/2014/main" id="{5E062BA5-64EA-4C4A-8B4C-5F278300C241}"/>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5" name="Oval 4">
              <a:extLst>
                <a:ext uri="{FF2B5EF4-FFF2-40B4-BE49-F238E27FC236}">
                  <a16:creationId xmlns:a16="http://schemas.microsoft.com/office/drawing/2014/main" id="{9F07D315-5CD3-4C25-9C98-908546CDCF90}"/>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6" name="Oval 5">
              <a:extLst>
                <a:ext uri="{FF2B5EF4-FFF2-40B4-BE49-F238E27FC236}">
                  <a16:creationId xmlns:a16="http://schemas.microsoft.com/office/drawing/2014/main" id="{6B0D0A77-BCDA-4C6C-A393-13B8CB6DCB72}"/>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7" name="Oval 6">
              <a:extLst>
                <a:ext uri="{FF2B5EF4-FFF2-40B4-BE49-F238E27FC236}">
                  <a16:creationId xmlns:a16="http://schemas.microsoft.com/office/drawing/2014/main" id="{BDCE8820-1A53-405B-9764-4A66F1AA9ED2}"/>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13FBF65B-8FC3-4329-AF25-5125B1ADEA19}"/>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7DEB95E7-17A0-498D-BF69-1E80E9A0F592}"/>
                </a:ext>
              </a:extLst>
            </p:cNvPr>
            <p:cNvCxnSpPr>
              <a:cxnSpLocks/>
              <a:stCxn id="4" idx="2"/>
              <a:endCxn id="5"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4CFC91-18A6-42F6-BD2E-65BA722B5B8E}"/>
                </a:ext>
              </a:extLst>
            </p:cNvPr>
            <p:cNvCxnSpPr>
              <a:cxnSpLocks/>
              <a:endCxn id="6"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312D20-345D-45E8-8BAB-EFF2159F233C}"/>
                </a:ext>
              </a:extLst>
            </p:cNvPr>
            <p:cNvCxnSpPr>
              <a:cxnSpLocks/>
              <a:stCxn id="4" idx="4"/>
              <a:endCxn id="8"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ECBD01-9622-4987-8FC4-46C37BAE7916}"/>
                </a:ext>
              </a:extLst>
            </p:cNvPr>
            <p:cNvCxnSpPr>
              <a:cxnSpLocks/>
              <a:stCxn id="4" idx="6"/>
              <a:endCxn id="7"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2AC802-052F-4A56-A1C4-46ED77F9C7DD}"/>
                </a:ext>
              </a:extLst>
            </p:cNvPr>
            <p:cNvCxnSpPr>
              <a:cxnSpLocks/>
              <a:stCxn id="6" idx="1"/>
              <a:endCxn id="5"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BE5392-525B-452F-B8CC-46F016E43533}"/>
                </a:ext>
              </a:extLst>
            </p:cNvPr>
            <p:cNvCxnSpPr>
              <a:cxnSpLocks/>
              <a:stCxn id="6" idx="6"/>
              <a:endCxn id="8"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1ED29E9-EBDF-4E11-9C7D-929881BC9203}"/>
                </a:ext>
              </a:extLst>
            </p:cNvPr>
            <p:cNvCxnSpPr>
              <a:cxnSpLocks/>
              <a:stCxn id="8" idx="7"/>
              <a:endCxn id="7"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219527-0C6F-4647-B510-21B045044916}"/>
                </a:ext>
              </a:extLst>
            </p:cNvPr>
            <p:cNvCxnSpPr>
              <a:cxnSpLocks/>
              <a:stCxn id="6" idx="7"/>
              <a:endCxn id="7"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2F089EF-27BF-4A01-9F18-DC4087DBAA29}"/>
                </a:ext>
              </a:extLst>
            </p:cNvPr>
            <p:cNvCxnSpPr>
              <a:cxnSpLocks/>
              <a:stCxn id="8" idx="1"/>
              <a:endCxn id="5"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BF1B341-208C-4875-9373-68FFB4E09BFF}"/>
                </a:ext>
              </a:extLst>
            </p:cNvPr>
            <p:cNvCxnSpPr>
              <a:cxnSpLocks/>
              <a:stCxn id="7" idx="2"/>
              <a:endCxn id="5"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128200F-F5E5-4E45-8AC3-5B36BDFCAC17}"/>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2" name="TextBox 41">
              <a:extLst>
                <a:ext uri="{FF2B5EF4-FFF2-40B4-BE49-F238E27FC236}">
                  <a16:creationId xmlns:a16="http://schemas.microsoft.com/office/drawing/2014/main" id="{EB8156BB-A69B-4B69-9A47-7DD580CEB9BB}"/>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3" name="TextBox 42">
              <a:extLst>
                <a:ext uri="{FF2B5EF4-FFF2-40B4-BE49-F238E27FC236}">
                  <a16:creationId xmlns:a16="http://schemas.microsoft.com/office/drawing/2014/main" id="{9F354F37-87E8-40B0-B758-FEBEFC27BFF6}"/>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4" name="TextBox 43">
              <a:extLst>
                <a:ext uri="{FF2B5EF4-FFF2-40B4-BE49-F238E27FC236}">
                  <a16:creationId xmlns:a16="http://schemas.microsoft.com/office/drawing/2014/main" id="{A9C5FCAC-D14F-4E60-BB9C-80BA58419B35}"/>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5" name="TextBox 44">
              <a:extLst>
                <a:ext uri="{FF2B5EF4-FFF2-40B4-BE49-F238E27FC236}">
                  <a16:creationId xmlns:a16="http://schemas.microsoft.com/office/drawing/2014/main" id="{D18445B7-DBEF-46AC-B2A0-CA17A168E9A6}"/>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6" name="TextBox 45">
              <a:extLst>
                <a:ext uri="{FF2B5EF4-FFF2-40B4-BE49-F238E27FC236}">
                  <a16:creationId xmlns:a16="http://schemas.microsoft.com/office/drawing/2014/main" id="{A4F4DD93-91DF-4F17-B138-F77171C07820}"/>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47" name="TextBox 46">
              <a:extLst>
                <a:ext uri="{FF2B5EF4-FFF2-40B4-BE49-F238E27FC236}">
                  <a16:creationId xmlns:a16="http://schemas.microsoft.com/office/drawing/2014/main" id="{76A8D297-4C3B-47D7-A4B9-13D0C3D0B68F}"/>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48" name="TextBox 47">
              <a:extLst>
                <a:ext uri="{FF2B5EF4-FFF2-40B4-BE49-F238E27FC236}">
                  <a16:creationId xmlns:a16="http://schemas.microsoft.com/office/drawing/2014/main" id="{2AFBC472-CF3E-49F1-94B4-BDF6E1E27D0A}"/>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49" name="TextBox 48">
              <a:extLst>
                <a:ext uri="{FF2B5EF4-FFF2-40B4-BE49-F238E27FC236}">
                  <a16:creationId xmlns:a16="http://schemas.microsoft.com/office/drawing/2014/main" id="{2738E956-1075-43F3-BFD6-66E2E6501BA7}"/>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0" name="TextBox 49">
              <a:extLst>
                <a:ext uri="{FF2B5EF4-FFF2-40B4-BE49-F238E27FC236}">
                  <a16:creationId xmlns:a16="http://schemas.microsoft.com/office/drawing/2014/main" id="{85D7B351-911C-461B-8F0E-1D497FD36BA7}"/>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540391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E7A8F-8D12-4D83-97D4-CD76517E9ED4}"/>
              </a:ext>
            </a:extLst>
          </p:cNvPr>
          <p:cNvSpPr>
            <a:spLocks noGrp="1"/>
          </p:cNvSpPr>
          <p:nvPr>
            <p:ph type="title"/>
          </p:nvPr>
        </p:nvSpPr>
        <p:spPr/>
        <p:txBody>
          <a:bodyPr/>
          <a:lstStyle/>
          <a:p>
            <a:r>
              <a:rPr lang="en-US" dirty="0"/>
              <a:t>From MST to Tour</a:t>
            </a:r>
          </a:p>
        </p:txBody>
      </p:sp>
      <p:sp>
        <p:nvSpPr>
          <p:cNvPr id="3" name="Content Placeholder 2">
            <a:extLst>
              <a:ext uri="{FF2B5EF4-FFF2-40B4-BE49-F238E27FC236}">
                <a16:creationId xmlns:a16="http://schemas.microsoft.com/office/drawing/2014/main" id="{69E8DABC-886E-4F39-9F30-CCDA80AAA16F}"/>
              </a:ext>
            </a:extLst>
          </p:cNvPr>
          <p:cNvSpPr>
            <a:spLocks noGrp="1"/>
          </p:cNvSpPr>
          <p:nvPr>
            <p:ph idx="1"/>
          </p:nvPr>
        </p:nvSpPr>
        <p:spPr>
          <a:xfrm>
            <a:off x="575240" y="1463857"/>
            <a:ext cx="7499011" cy="4845504"/>
          </a:xfrm>
        </p:spPr>
        <p:txBody>
          <a:bodyPr>
            <a:normAutofit fontScale="92500" lnSpcReduction="10000"/>
          </a:bodyPr>
          <a:lstStyle/>
          <a:p>
            <a:r>
              <a:rPr lang="en-US" dirty="0"/>
              <a:t>How do we get from start to every vertex and back?</a:t>
            </a:r>
          </a:p>
          <a:p>
            <a:r>
              <a:rPr lang="en-US" dirty="0"/>
              <a:t>Make the starting point the root, do a traversal (DFS) of the graph!</a:t>
            </a:r>
          </a:p>
          <a:p>
            <a:endParaRPr lang="en-US" dirty="0"/>
          </a:p>
          <a:p>
            <a:pPr marL="0" indent="0">
              <a:buNone/>
            </a:pPr>
            <a:endParaRPr lang="en-US" dirty="0"/>
          </a:p>
          <a:p>
            <a:r>
              <a:rPr lang="en-US" dirty="0"/>
              <a:t>Why not BFS? Because the “next vertex” isn’t always right next to you! (not a problem in this example, but very bad if you have a very tall tree)</a:t>
            </a:r>
          </a:p>
          <a:p>
            <a:r>
              <a:rPr lang="en-US" dirty="0"/>
              <a:t>How much gas do we use in DFS? We use each edge twice</a:t>
            </a:r>
          </a:p>
        </p:txBody>
      </p:sp>
      <p:grpSp>
        <p:nvGrpSpPr>
          <p:cNvPr id="28" name="Group 27">
            <a:extLst>
              <a:ext uri="{FF2B5EF4-FFF2-40B4-BE49-F238E27FC236}">
                <a16:creationId xmlns:a16="http://schemas.microsoft.com/office/drawing/2014/main" id="{DC2B6D81-7C36-4F7C-BE13-DE2397781A4D}"/>
              </a:ext>
            </a:extLst>
          </p:cNvPr>
          <p:cNvGrpSpPr/>
          <p:nvPr/>
        </p:nvGrpSpPr>
        <p:grpSpPr>
          <a:xfrm>
            <a:off x="7922567" y="1136672"/>
            <a:ext cx="3788521" cy="2994777"/>
            <a:chOff x="6868467" y="3663972"/>
            <a:chExt cx="3788521" cy="2994777"/>
          </a:xfrm>
        </p:grpSpPr>
        <p:sp>
          <p:nvSpPr>
            <p:cNvPr id="29" name="Oval 28">
              <a:extLst>
                <a:ext uri="{FF2B5EF4-FFF2-40B4-BE49-F238E27FC236}">
                  <a16:creationId xmlns:a16="http://schemas.microsoft.com/office/drawing/2014/main" id="{39518AC4-F52C-4198-ADC1-570742B2A228}"/>
                </a:ext>
              </a:extLst>
            </p:cNvPr>
            <p:cNvSpPr/>
            <p:nvPr/>
          </p:nvSpPr>
          <p:spPr>
            <a:xfrm>
              <a:off x="8380675" y="36639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0" name="Oval 29">
              <a:extLst>
                <a:ext uri="{FF2B5EF4-FFF2-40B4-BE49-F238E27FC236}">
                  <a16:creationId xmlns:a16="http://schemas.microsoft.com/office/drawing/2014/main" id="{467134CB-0BAC-42D6-B425-803EB1A62F9E}"/>
                </a:ext>
              </a:extLst>
            </p:cNvPr>
            <p:cNvSpPr/>
            <p:nvPr/>
          </p:nvSpPr>
          <p:spPr>
            <a:xfrm>
              <a:off x="6926911" y="46117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1" name="Oval 30">
              <a:extLst>
                <a:ext uri="{FF2B5EF4-FFF2-40B4-BE49-F238E27FC236}">
                  <a16:creationId xmlns:a16="http://schemas.microsoft.com/office/drawing/2014/main" id="{4EED1AF4-7332-4652-B8A9-36E7AA62175D}"/>
                </a:ext>
              </a:extLst>
            </p:cNvPr>
            <p:cNvSpPr/>
            <p:nvPr/>
          </p:nvSpPr>
          <p:spPr>
            <a:xfrm>
              <a:off x="7435795" y="58640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2" name="Oval 31">
              <a:extLst>
                <a:ext uri="{FF2B5EF4-FFF2-40B4-BE49-F238E27FC236}">
                  <a16:creationId xmlns:a16="http://schemas.microsoft.com/office/drawing/2014/main" id="{3FEABD2E-E408-4164-BD72-404E73C73F00}"/>
                </a:ext>
              </a:extLst>
            </p:cNvPr>
            <p:cNvSpPr/>
            <p:nvPr/>
          </p:nvSpPr>
          <p:spPr>
            <a:xfrm>
              <a:off x="9917927" y="46117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3" name="Oval 32">
              <a:extLst>
                <a:ext uri="{FF2B5EF4-FFF2-40B4-BE49-F238E27FC236}">
                  <a16:creationId xmlns:a16="http://schemas.microsoft.com/office/drawing/2014/main" id="{BE888DBD-C3C8-461B-A502-90EFE28062DC}"/>
                </a:ext>
              </a:extLst>
            </p:cNvPr>
            <p:cNvSpPr/>
            <p:nvPr/>
          </p:nvSpPr>
          <p:spPr>
            <a:xfrm>
              <a:off x="9472654" y="58830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4" name="Straight Connector 33">
              <a:extLst>
                <a:ext uri="{FF2B5EF4-FFF2-40B4-BE49-F238E27FC236}">
                  <a16:creationId xmlns:a16="http://schemas.microsoft.com/office/drawing/2014/main" id="{A1E02200-6C6D-4730-951B-FD5689D92059}"/>
                </a:ext>
              </a:extLst>
            </p:cNvPr>
            <p:cNvCxnSpPr>
              <a:cxnSpLocks/>
              <a:stCxn id="29" idx="2"/>
              <a:endCxn id="30" idx="7"/>
            </p:cNvCxnSpPr>
            <p:nvPr/>
          </p:nvCxnSpPr>
          <p:spPr>
            <a:xfrm flipH="1">
              <a:off x="7306975" y="3886609"/>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C6EA594-941A-45EB-B308-85E8D6A9239F}"/>
                </a:ext>
              </a:extLst>
            </p:cNvPr>
            <p:cNvCxnSpPr>
              <a:cxnSpLocks/>
              <a:endCxn id="31" idx="0"/>
            </p:cNvCxnSpPr>
            <p:nvPr/>
          </p:nvCxnSpPr>
          <p:spPr>
            <a:xfrm flipH="1">
              <a:off x="7658432" y="4109245"/>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FFAA4C4-7E75-4AB9-9894-5FB8BA9C8EB4}"/>
                </a:ext>
              </a:extLst>
            </p:cNvPr>
            <p:cNvCxnSpPr>
              <a:cxnSpLocks/>
              <a:stCxn id="29" idx="4"/>
              <a:endCxn id="33" idx="0"/>
            </p:cNvCxnSpPr>
            <p:nvPr/>
          </p:nvCxnSpPr>
          <p:spPr>
            <a:xfrm>
              <a:off x="8603312" y="4109245"/>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C66D3D-6518-4BD1-B279-4101CEB0CB17}"/>
                </a:ext>
              </a:extLst>
            </p:cNvPr>
            <p:cNvCxnSpPr>
              <a:cxnSpLocks/>
              <a:stCxn id="29" idx="6"/>
              <a:endCxn id="32" idx="1"/>
            </p:cNvCxnSpPr>
            <p:nvPr/>
          </p:nvCxnSpPr>
          <p:spPr>
            <a:xfrm>
              <a:off x="8825948" y="3886609"/>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AE33F8A-0976-498C-BE81-96DAAA6A85EE}"/>
                </a:ext>
              </a:extLst>
            </p:cNvPr>
            <p:cNvCxnSpPr>
              <a:cxnSpLocks/>
              <a:stCxn id="31" idx="1"/>
              <a:endCxn id="30" idx="4"/>
            </p:cNvCxnSpPr>
            <p:nvPr/>
          </p:nvCxnSpPr>
          <p:spPr>
            <a:xfrm flipH="1" flipV="1">
              <a:off x="7149548" y="5057030"/>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3400D19-C99B-4817-ABC6-9522A53D9E17}"/>
                </a:ext>
              </a:extLst>
            </p:cNvPr>
            <p:cNvCxnSpPr>
              <a:cxnSpLocks/>
              <a:stCxn id="31" idx="6"/>
              <a:endCxn id="33" idx="2"/>
            </p:cNvCxnSpPr>
            <p:nvPr/>
          </p:nvCxnSpPr>
          <p:spPr>
            <a:xfrm>
              <a:off x="7881068" y="6086725"/>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2A6EE7-CFB6-441D-A3D9-5F4B471BFA36}"/>
                </a:ext>
              </a:extLst>
            </p:cNvPr>
            <p:cNvCxnSpPr>
              <a:cxnSpLocks/>
              <a:stCxn id="33" idx="7"/>
              <a:endCxn id="32" idx="4"/>
            </p:cNvCxnSpPr>
            <p:nvPr/>
          </p:nvCxnSpPr>
          <p:spPr>
            <a:xfrm flipV="1">
              <a:off x="9852718" y="5057029"/>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302E073-294B-49B9-944A-A0A9F9A64AC6}"/>
                </a:ext>
              </a:extLst>
            </p:cNvPr>
            <p:cNvCxnSpPr>
              <a:cxnSpLocks/>
              <a:stCxn id="31" idx="7"/>
              <a:endCxn id="32" idx="2"/>
            </p:cNvCxnSpPr>
            <p:nvPr/>
          </p:nvCxnSpPr>
          <p:spPr>
            <a:xfrm flipV="1">
              <a:off x="7815859" y="4834393"/>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EAA315-FCFB-4F96-84C4-D3537619424C}"/>
                </a:ext>
              </a:extLst>
            </p:cNvPr>
            <p:cNvCxnSpPr>
              <a:cxnSpLocks/>
              <a:stCxn id="33" idx="1"/>
              <a:endCxn id="30" idx="5"/>
            </p:cNvCxnSpPr>
            <p:nvPr/>
          </p:nvCxnSpPr>
          <p:spPr>
            <a:xfrm flipH="1" flipV="1">
              <a:off x="7306975" y="4991821"/>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49289-5157-4541-BC26-EABE125DED28}"/>
                </a:ext>
              </a:extLst>
            </p:cNvPr>
            <p:cNvCxnSpPr>
              <a:cxnSpLocks/>
              <a:stCxn id="32" idx="2"/>
              <a:endCxn id="30" idx="6"/>
            </p:cNvCxnSpPr>
            <p:nvPr/>
          </p:nvCxnSpPr>
          <p:spPr>
            <a:xfrm flipH="1">
              <a:off x="7372184" y="4834393"/>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F3CE46-5197-42F9-B665-322746E02E81}"/>
                </a:ext>
              </a:extLst>
            </p:cNvPr>
            <p:cNvSpPr txBox="1"/>
            <p:nvPr/>
          </p:nvSpPr>
          <p:spPr>
            <a:xfrm>
              <a:off x="8766751" y="4180882"/>
              <a:ext cx="646841" cy="472325"/>
            </a:xfrm>
            <a:prstGeom prst="rect">
              <a:avLst/>
            </a:prstGeom>
            <a:noFill/>
          </p:spPr>
          <p:txBody>
            <a:bodyPr wrap="square" rtlCol="0">
              <a:spAutoFit/>
            </a:bodyPr>
            <a:lstStyle/>
            <a:p>
              <a:r>
                <a:rPr lang="en-US" sz="2400" dirty="0"/>
                <a:t>5</a:t>
              </a:r>
            </a:p>
          </p:txBody>
        </p:sp>
        <p:sp>
          <p:nvSpPr>
            <p:cNvPr id="45" name="TextBox 44">
              <a:extLst>
                <a:ext uri="{FF2B5EF4-FFF2-40B4-BE49-F238E27FC236}">
                  <a16:creationId xmlns:a16="http://schemas.microsoft.com/office/drawing/2014/main" id="{FBF6CD8F-966B-4E1F-9FA2-D7C5EE3A09A2}"/>
                </a:ext>
              </a:extLst>
            </p:cNvPr>
            <p:cNvSpPr txBox="1"/>
            <p:nvPr/>
          </p:nvSpPr>
          <p:spPr>
            <a:xfrm>
              <a:off x="6868467" y="5359158"/>
              <a:ext cx="646841" cy="472325"/>
            </a:xfrm>
            <a:prstGeom prst="rect">
              <a:avLst/>
            </a:prstGeom>
            <a:noFill/>
          </p:spPr>
          <p:txBody>
            <a:bodyPr wrap="square" rtlCol="0">
              <a:spAutoFit/>
            </a:bodyPr>
            <a:lstStyle/>
            <a:p>
              <a:r>
                <a:rPr lang="en-US" sz="2400" dirty="0"/>
                <a:t>4</a:t>
              </a:r>
            </a:p>
          </p:txBody>
        </p:sp>
        <p:sp>
          <p:nvSpPr>
            <p:cNvPr id="46" name="TextBox 45">
              <a:extLst>
                <a:ext uri="{FF2B5EF4-FFF2-40B4-BE49-F238E27FC236}">
                  <a16:creationId xmlns:a16="http://schemas.microsoft.com/office/drawing/2014/main" id="{9674F378-C2FA-43A0-920F-A5BF428AEC5E}"/>
                </a:ext>
              </a:extLst>
            </p:cNvPr>
            <p:cNvSpPr txBox="1"/>
            <p:nvPr/>
          </p:nvSpPr>
          <p:spPr>
            <a:xfrm>
              <a:off x="8359520" y="6186424"/>
              <a:ext cx="646841" cy="472325"/>
            </a:xfrm>
            <a:prstGeom prst="rect">
              <a:avLst/>
            </a:prstGeom>
            <a:noFill/>
          </p:spPr>
          <p:txBody>
            <a:bodyPr wrap="square" rtlCol="0">
              <a:spAutoFit/>
            </a:bodyPr>
            <a:lstStyle/>
            <a:p>
              <a:r>
                <a:rPr lang="en-US" sz="2400" dirty="0"/>
                <a:t>2</a:t>
              </a:r>
            </a:p>
          </p:txBody>
        </p:sp>
        <p:sp>
          <p:nvSpPr>
            <p:cNvPr id="47" name="TextBox 46">
              <a:extLst>
                <a:ext uri="{FF2B5EF4-FFF2-40B4-BE49-F238E27FC236}">
                  <a16:creationId xmlns:a16="http://schemas.microsoft.com/office/drawing/2014/main" id="{B64B20CC-C325-4EC1-8077-26DE99692AC9}"/>
                </a:ext>
              </a:extLst>
            </p:cNvPr>
            <p:cNvSpPr txBox="1"/>
            <p:nvPr/>
          </p:nvSpPr>
          <p:spPr>
            <a:xfrm>
              <a:off x="9927460" y="5279664"/>
              <a:ext cx="729528" cy="461665"/>
            </a:xfrm>
            <a:prstGeom prst="rect">
              <a:avLst/>
            </a:prstGeom>
            <a:noFill/>
            <a:ln w="57150">
              <a:noFill/>
            </a:ln>
          </p:spPr>
          <p:txBody>
            <a:bodyPr wrap="square" rtlCol="0">
              <a:spAutoFit/>
            </a:bodyPr>
            <a:lstStyle/>
            <a:p>
              <a:r>
                <a:rPr lang="en-US" sz="2400" dirty="0"/>
                <a:t>3</a:t>
              </a:r>
            </a:p>
          </p:txBody>
        </p:sp>
        <p:sp>
          <p:nvSpPr>
            <p:cNvPr id="48" name="TextBox 47">
              <a:extLst>
                <a:ext uri="{FF2B5EF4-FFF2-40B4-BE49-F238E27FC236}">
                  <a16:creationId xmlns:a16="http://schemas.microsoft.com/office/drawing/2014/main" id="{CCDF0453-9749-4AE1-B429-0B833C05519F}"/>
                </a:ext>
              </a:extLst>
            </p:cNvPr>
            <p:cNvSpPr txBox="1"/>
            <p:nvPr/>
          </p:nvSpPr>
          <p:spPr>
            <a:xfrm>
              <a:off x="8984925" y="5425947"/>
              <a:ext cx="646841" cy="472325"/>
            </a:xfrm>
            <a:prstGeom prst="rect">
              <a:avLst/>
            </a:prstGeom>
            <a:noFill/>
          </p:spPr>
          <p:txBody>
            <a:bodyPr wrap="square" rtlCol="0">
              <a:spAutoFit/>
            </a:bodyPr>
            <a:lstStyle/>
            <a:p>
              <a:r>
                <a:rPr lang="en-US" sz="2400" dirty="0"/>
                <a:t>3</a:t>
              </a:r>
            </a:p>
          </p:txBody>
        </p:sp>
        <p:sp>
          <p:nvSpPr>
            <p:cNvPr id="49" name="TextBox 48">
              <a:extLst>
                <a:ext uri="{FF2B5EF4-FFF2-40B4-BE49-F238E27FC236}">
                  <a16:creationId xmlns:a16="http://schemas.microsoft.com/office/drawing/2014/main" id="{BF746892-8E5F-4C17-A1A5-0A5FABD220F7}"/>
                </a:ext>
              </a:extLst>
            </p:cNvPr>
            <p:cNvSpPr txBox="1"/>
            <p:nvPr/>
          </p:nvSpPr>
          <p:spPr>
            <a:xfrm>
              <a:off x="9446197" y="3804696"/>
              <a:ext cx="646841" cy="472325"/>
            </a:xfrm>
            <a:prstGeom prst="rect">
              <a:avLst/>
            </a:prstGeom>
            <a:noFill/>
          </p:spPr>
          <p:txBody>
            <a:bodyPr wrap="square" rtlCol="0">
              <a:spAutoFit/>
            </a:bodyPr>
            <a:lstStyle/>
            <a:p>
              <a:r>
                <a:rPr lang="en-US" sz="2400" dirty="0"/>
                <a:t>3</a:t>
              </a:r>
            </a:p>
          </p:txBody>
        </p:sp>
        <p:sp>
          <p:nvSpPr>
            <p:cNvPr id="50" name="TextBox 49">
              <a:extLst>
                <a:ext uri="{FF2B5EF4-FFF2-40B4-BE49-F238E27FC236}">
                  <a16:creationId xmlns:a16="http://schemas.microsoft.com/office/drawing/2014/main" id="{71DD3AA1-B3FC-4269-B9B2-4C5B049E61F7}"/>
                </a:ext>
              </a:extLst>
            </p:cNvPr>
            <p:cNvSpPr txBox="1"/>
            <p:nvPr/>
          </p:nvSpPr>
          <p:spPr>
            <a:xfrm>
              <a:off x="7321418" y="3976977"/>
              <a:ext cx="646841" cy="472325"/>
            </a:xfrm>
            <a:prstGeom prst="rect">
              <a:avLst/>
            </a:prstGeom>
            <a:noFill/>
          </p:spPr>
          <p:txBody>
            <a:bodyPr wrap="square" rtlCol="0">
              <a:spAutoFit/>
            </a:bodyPr>
            <a:lstStyle/>
            <a:p>
              <a:r>
                <a:rPr lang="en-US" sz="2400" dirty="0"/>
                <a:t>4</a:t>
              </a:r>
            </a:p>
          </p:txBody>
        </p:sp>
        <p:sp>
          <p:nvSpPr>
            <p:cNvPr id="51" name="TextBox 50">
              <a:extLst>
                <a:ext uri="{FF2B5EF4-FFF2-40B4-BE49-F238E27FC236}">
                  <a16:creationId xmlns:a16="http://schemas.microsoft.com/office/drawing/2014/main" id="{E28CC342-400B-4154-BBCE-71213F58291C}"/>
                </a:ext>
              </a:extLst>
            </p:cNvPr>
            <p:cNvSpPr txBox="1"/>
            <p:nvPr/>
          </p:nvSpPr>
          <p:spPr>
            <a:xfrm>
              <a:off x="8008592" y="4250681"/>
              <a:ext cx="646841" cy="472325"/>
            </a:xfrm>
            <a:prstGeom prst="rect">
              <a:avLst/>
            </a:prstGeom>
            <a:noFill/>
          </p:spPr>
          <p:txBody>
            <a:bodyPr wrap="square" rtlCol="0">
              <a:spAutoFit/>
            </a:bodyPr>
            <a:lstStyle/>
            <a:p>
              <a:r>
                <a:rPr lang="en-US" sz="2400" dirty="0"/>
                <a:t>5</a:t>
              </a:r>
            </a:p>
          </p:txBody>
        </p:sp>
        <p:sp>
          <p:nvSpPr>
            <p:cNvPr id="52" name="TextBox 51">
              <a:extLst>
                <a:ext uri="{FF2B5EF4-FFF2-40B4-BE49-F238E27FC236}">
                  <a16:creationId xmlns:a16="http://schemas.microsoft.com/office/drawing/2014/main" id="{E59E677C-A88C-49A6-B6FF-EE84597900E9}"/>
                </a:ext>
              </a:extLst>
            </p:cNvPr>
            <p:cNvSpPr txBox="1"/>
            <p:nvPr/>
          </p:nvSpPr>
          <p:spPr>
            <a:xfrm>
              <a:off x="7941025" y="5448154"/>
              <a:ext cx="984820" cy="472325"/>
            </a:xfrm>
            <a:prstGeom prst="rect">
              <a:avLst/>
            </a:prstGeom>
            <a:noFill/>
          </p:spPr>
          <p:txBody>
            <a:bodyPr wrap="square" rtlCol="0">
              <a:spAutoFit/>
            </a:bodyPr>
            <a:lstStyle/>
            <a:p>
              <a:r>
                <a:rPr lang="en-US" sz="2400" dirty="0"/>
                <a:t>4</a:t>
              </a:r>
            </a:p>
          </p:txBody>
        </p:sp>
        <p:sp>
          <p:nvSpPr>
            <p:cNvPr id="53" name="TextBox 52">
              <a:extLst>
                <a:ext uri="{FF2B5EF4-FFF2-40B4-BE49-F238E27FC236}">
                  <a16:creationId xmlns:a16="http://schemas.microsoft.com/office/drawing/2014/main" id="{AEA39CF4-45C9-467C-A67E-A8970D0AF43B}"/>
                </a:ext>
              </a:extLst>
            </p:cNvPr>
            <p:cNvSpPr txBox="1"/>
            <p:nvPr/>
          </p:nvSpPr>
          <p:spPr>
            <a:xfrm>
              <a:off x="8356507" y="4670421"/>
              <a:ext cx="646841" cy="472325"/>
            </a:xfrm>
            <a:prstGeom prst="rect">
              <a:avLst/>
            </a:prstGeom>
            <a:noFill/>
          </p:spPr>
          <p:txBody>
            <a:bodyPr wrap="square" rtlCol="0">
              <a:spAutoFit/>
            </a:bodyPr>
            <a:lstStyle/>
            <a:p>
              <a:r>
                <a:rPr lang="en-US" sz="2400" dirty="0"/>
                <a:t>6</a:t>
              </a:r>
            </a:p>
          </p:txBody>
        </p: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0851EC5-0041-411E-BFF0-E804B541A266}"/>
                  </a:ext>
                </a:extLst>
              </p:cNvPr>
              <p:cNvSpPr txBox="1"/>
              <p:nvPr/>
            </p:nvSpPr>
            <p:spPr>
              <a:xfrm>
                <a:off x="8712531" y="4203700"/>
                <a:ext cx="3094236" cy="1200329"/>
              </a:xfrm>
              <a:prstGeom prst="rect">
                <a:avLst/>
              </a:prstGeom>
              <a:noFill/>
            </p:spPr>
            <p:txBody>
              <a:bodyPr wrap="square" rtlCol="0">
                <a:spAutoFit/>
              </a:bodyPr>
              <a:lstStyle/>
              <a:p>
                <a:r>
                  <a:rPr lang="en-US" dirty="0"/>
                  <a:t>If </a:t>
                </a:r>
                <a14:m>
                  <m:oMath xmlns:m="http://schemas.openxmlformats.org/officeDocument/2006/math">
                    <m:r>
                      <a:rPr lang="en-US" b="0" i="1" smtClean="0">
                        <a:latin typeface="Cambria Math" panose="02040503050406030204" pitchFamily="18" charset="0"/>
                      </a:rPr>
                      <m:t>𝐷</m:t>
                    </m:r>
                  </m:oMath>
                </a14:m>
                <a:r>
                  <a:rPr lang="en-US" dirty="0"/>
                  <a:t> is the starting point:</a:t>
                </a:r>
              </a:p>
              <a:p>
                <a:r>
                  <a:rPr lang="en-US" dirty="0"/>
                  <a:t>Go from </a:t>
                </a:r>
                <a14:m>
                  <m:oMath xmlns:m="http://schemas.openxmlformats.org/officeDocument/2006/math">
                    <m:r>
                      <a:rPr lang="en-US" b="0" i="1" smtClean="0">
                        <a:latin typeface="Cambria Math" panose="02040503050406030204" pitchFamily="18" charset="0"/>
                      </a:rPr>
                      <m:t>𝐷</m:t>
                    </m:r>
                  </m:oMath>
                </a14:m>
                <a:r>
                  <a:rPr lang="en-US" dirty="0"/>
                  <a:t> to </a:t>
                </a:r>
                <a14:m>
                  <m:oMath xmlns:m="http://schemas.openxmlformats.org/officeDocument/2006/math">
                    <m:r>
                      <a:rPr lang="en-US" b="0" i="1" smtClean="0">
                        <a:latin typeface="Cambria Math" panose="02040503050406030204" pitchFamily="18" charset="0"/>
                      </a:rPr>
                      <m:t>𝐴</m:t>
                    </m:r>
                  </m:oMath>
                </a14:m>
                <a:r>
                  <a:rPr lang="en-US" dirty="0"/>
                  <a:t>, back to </a:t>
                </a:r>
                <a14:m>
                  <m:oMath xmlns:m="http://schemas.openxmlformats.org/officeDocument/2006/math">
                    <m:r>
                      <a:rPr lang="en-US" b="0" i="1" smtClean="0">
                        <a:latin typeface="Cambria Math" panose="02040503050406030204" pitchFamily="18" charset="0"/>
                      </a:rPr>
                      <m:t>𝐷</m:t>
                    </m:r>
                  </m:oMath>
                </a14:m>
                <a:endParaRPr lang="en-US" dirty="0"/>
              </a:p>
              <a:p>
                <a:r>
                  <a:rPr lang="en-US" dirty="0"/>
                  <a:t>To </a:t>
                </a:r>
                <a14:m>
                  <m:oMath xmlns:m="http://schemas.openxmlformats.org/officeDocument/2006/math">
                    <m:r>
                      <a:rPr lang="en-US" b="0" i="1" smtClean="0">
                        <a:latin typeface="Cambria Math" panose="02040503050406030204" pitchFamily="18" charset="0"/>
                      </a:rPr>
                      <m:t>𝐸</m:t>
                    </m:r>
                  </m:oMath>
                </a14:m>
                <a:r>
                  <a:rPr lang="en-US" dirty="0"/>
                  <a:t> Down to </a:t>
                </a:r>
                <a14:m>
                  <m:oMath xmlns:m="http://schemas.openxmlformats.org/officeDocument/2006/math">
                    <m:r>
                      <a:rPr lang="en-US" b="0" i="1" smtClean="0">
                        <a:latin typeface="Cambria Math" panose="02040503050406030204" pitchFamily="18" charset="0"/>
                      </a:rPr>
                      <m:t>𝐵</m:t>
                    </m:r>
                  </m:oMath>
                </a14:m>
                <a:r>
                  <a:rPr lang="en-US" dirty="0"/>
                  <a:t> back to </a:t>
                </a:r>
                <a14:m>
                  <m:oMath xmlns:m="http://schemas.openxmlformats.org/officeDocument/2006/math">
                    <m:r>
                      <a:rPr lang="en-US" b="0" i="1" smtClean="0">
                        <a:latin typeface="Cambria Math" panose="02040503050406030204" pitchFamily="18" charset="0"/>
                      </a:rPr>
                      <m:t>𝐸</m:t>
                    </m:r>
                  </m:oMath>
                </a14:m>
                <a:r>
                  <a:rPr lang="en-US" dirty="0"/>
                  <a:t> to </a:t>
                </a:r>
                <a14:m>
                  <m:oMath xmlns:m="http://schemas.openxmlformats.org/officeDocument/2006/math">
                    <m:r>
                      <a:rPr lang="en-US" b="0" i="1" smtClean="0">
                        <a:latin typeface="Cambria Math" panose="02040503050406030204" pitchFamily="18" charset="0"/>
                      </a:rPr>
                      <m:t>𝐶</m:t>
                    </m:r>
                  </m:oMath>
                </a14:m>
                <a:endParaRPr lang="en-US" dirty="0"/>
              </a:p>
              <a:p>
                <a:r>
                  <a:rPr lang="en-US" dirty="0"/>
                  <a:t>Back to </a:t>
                </a:r>
                <a14:m>
                  <m:oMath xmlns:m="http://schemas.openxmlformats.org/officeDocument/2006/math">
                    <m:r>
                      <a:rPr lang="en-US" b="0" i="1" smtClean="0">
                        <a:latin typeface="Cambria Math" panose="02040503050406030204" pitchFamily="18" charset="0"/>
                      </a:rPr>
                      <m:t>𝐸</m:t>
                    </m:r>
                  </m:oMath>
                </a14:m>
                <a:r>
                  <a:rPr lang="en-US" dirty="0"/>
                  <a:t> back to </a:t>
                </a:r>
                <a14:m>
                  <m:oMath xmlns:m="http://schemas.openxmlformats.org/officeDocument/2006/math">
                    <m:r>
                      <a:rPr lang="en-US" b="0" i="1" smtClean="0">
                        <a:latin typeface="Cambria Math" panose="02040503050406030204" pitchFamily="18" charset="0"/>
                      </a:rPr>
                      <m:t>𝐷</m:t>
                    </m:r>
                  </m:oMath>
                </a14:m>
                <a:r>
                  <a:rPr lang="en-US" dirty="0"/>
                  <a:t>.</a:t>
                </a:r>
              </a:p>
            </p:txBody>
          </p:sp>
        </mc:Choice>
        <mc:Fallback xmlns="">
          <p:sp>
            <p:nvSpPr>
              <p:cNvPr id="54" name="TextBox 53">
                <a:extLst>
                  <a:ext uri="{FF2B5EF4-FFF2-40B4-BE49-F238E27FC236}">
                    <a16:creationId xmlns:a16="http://schemas.microsoft.com/office/drawing/2014/main" id="{E0851EC5-0041-411E-BFF0-E804B541A266}"/>
                  </a:ext>
                </a:extLst>
              </p:cNvPr>
              <p:cNvSpPr txBox="1">
                <a:spLocks noRot="1" noChangeAspect="1" noMove="1" noResize="1" noEditPoints="1" noAdjustHandles="1" noChangeArrowheads="1" noChangeShapeType="1" noTextEdit="1"/>
              </p:cNvSpPr>
              <p:nvPr/>
            </p:nvSpPr>
            <p:spPr>
              <a:xfrm>
                <a:off x="8712531" y="4203700"/>
                <a:ext cx="3094236" cy="1200329"/>
              </a:xfrm>
              <a:prstGeom prst="rect">
                <a:avLst/>
              </a:prstGeom>
              <a:blipFill>
                <a:blip r:embed="rId2"/>
                <a:stretch>
                  <a:fillRect l="-1575" t="-3061" b="-7653"/>
                </a:stretch>
              </a:blipFill>
            </p:spPr>
            <p:txBody>
              <a:bodyPr/>
              <a:lstStyle/>
              <a:p>
                <a:r>
                  <a:rPr lang="en-US">
                    <a:noFill/>
                  </a:rPr>
                  <a:t> </a:t>
                </a:r>
              </a:p>
            </p:txBody>
          </p:sp>
        </mc:Fallback>
      </mc:AlternateContent>
    </p:spTree>
    <p:extLst>
      <p:ext uri="{BB962C8B-B14F-4D97-AF65-F5344CB8AC3E}">
        <p14:creationId xmlns:p14="http://schemas.microsoft.com/office/powerpoint/2010/main" val="146629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3761-FEC4-49E1-AF6B-BE5523179BA8}"/>
              </a:ext>
            </a:extLst>
          </p:cNvPr>
          <p:cNvSpPr>
            <a:spLocks noGrp="1"/>
          </p:cNvSpPr>
          <p:nvPr>
            <p:ph type="title"/>
          </p:nvPr>
        </p:nvSpPr>
        <p:spPr/>
        <p:txBody>
          <a:bodyPr/>
          <a:lstStyle/>
          <a:p>
            <a:r>
              <a:rPr lang="en-US" dirty="0"/>
              <a:t>Doing a Little Better</a:t>
            </a:r>
          </a:p>
        </p:txBody>
      </p:sp>
      <p:sp>
        <p:nvSpPr>
          <p:cNvPr id="3" name="Content Placeholder 2">
            <a:extLst>
              <a:ext uri="{FF2B5EF4-FFF2-40B4-BE49-F238E27FC236}">
                <a16:creationId xmlns:a16="http://schemas.microsoft.com/office/drawing/2014/main" id="{D12C6C26-358A-4F23-8AF3-9C7EA2E9F409}"/>
              </a:ext>
            </a:extLst>
          </p:cNvPr>
          <p:cNvSpPr>
            <a:spLocks noGrp="1"/>
          </p:cNvSpPr>
          <p:nvPr>
            <p:ph idx="1"/>
          </p:nvPr>
        </p:nvSpPr>
        <p:spPr/>
        <p:txBody>
          <a:bodyPr/>
          <a:lstStyle/>
          <a:p>
            <a:r>
              <a:rPr lang="en-US" dirty="0"/>
              <a:t>Using each edge twice is potentially a little wasteful. Can we do better?</a:t>
            </a:r>
          </a:p>
          <a:p>
            <a:endParaRPr lang="en-US" dirty="0"/>
          </a:p>
          <a:p>
            <a:r>
              <a:rPr lang="en-US" dirty="0"/>
              <a:t>The biggest problem is vertices of odd degree. The last time we enter that vertex, the only way out is an already used edge. </a:t>
            </a:r>
          </a:p>
          <a:p>
            <a:r>
              <a:rPr lang="en-US" dirty="0"/>
              <a:t>And that’s definitely not taking us somewhere new!</a:t>
            </a:r>
          </a:p>
          <a:p>
            <a:endParaRPr lang="en-US" dirty="0"/>
          </a:p>
          <a:p>
            <a:r>
              <a:rPr lang="en-US" dirty="0"/>
              <a:t>So lets add some possible ways out.</a:t>
            </a:r>
          </a:p>
        </p:txBody>
      </p:sp>
      <p:grpSp>
        <p:nvGrpSpPr>
          <p:cNvPr id="51" name="Group 50">
            <a:extLst>
              <a:ext uri="{FF2B5EF4-FFF2-40B4-BE49-F238E27FC236}">
                <a16:creationId xmlns:a16="http://schemas.microsoft.com/office/drawing/2014/main" id="{AACDD3EE-945C-467B-BFF4-134B05A88C12}"/>
              </a:ext>
            </a:extLst>
          </p:cNvPr>
          <p:cNvGrpSpPr/>
          <p:nvPr/>
        </p:nvGrpSpPr>
        <p:grpSpPr>
          <a:xfrm>
            <a:off x="8218901" y="3500498"/>
            <a:ext cx="3788521" cy="2994777"/>
            <a:chOff x="8218901" y="3500498"/>
            <a:chExt cx="3788521" cy="2994777"/>
          </a:xfrm>
        </p:grpSpPr>
        <p:sp>
          <p:nvSpPr>
            <p:cNvPr id="5" name="Oval 4">
              <a:extLst>
                <a:ext uri="{FF2B5EF4-FFF2-40B4-BE49-F238E27FC236}">
                  <a16:creationId xmlns:a16="http://schemas.microsoft.com/office/drawing/2014/main" id="{AD116AD0-D106-45A7-8B1C-ACAD1B167154}"/>
                </a:ext>
              </a:extLst>
            </p:cNvPr>
            <p:cNvSpPr/>
            <p:nvPr/>
          </p:nvSpPr>
          <p:spPr>
            <a:xfrm>
              <a:off x="9731109" y="350049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376842A9-7AB0-484C-991E-189C31D0F7F9}"/>
                </a:ext>
              </a:extLst>
            </p:cNvPr>
            <p:cNvSpPr/>
            <p:nvPr/>
          </p:nvSpPr>
          <p:spPr>
            <a:xfrm>
              <a:off x="8277345" y="444828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C60EDB2B-CFDD-48D4-A214-8E2D4E4FD876}"/>
                </a:ext>
              </a:extLst>
            </p:cNvPr>
            <p:cNvSpPr/>
            <p:nvPr/>
          </p:nvSpPr>
          <p:spPr>
            <a:xfrm>
              <a:off x="8786229" y="570061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1DEE1D3-6134-4986-B882-7A0852649F46}"/>
                </a:ext>
              </a:extLst>
            </p:cNvPr>
            <p:cNvSpPr/>
            <p:nvPr/>
          </p:nvSpPr>
          <p:spPr>
            <a:xfrm>
              <a:off x="11268361" y="444828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987B79A6-F954-423F-A267-7FD8F4614E75}"/>
                </a:ext>
              </a:extLst>
            </p:cNvPr>
            <p:cNvSpPr/>
            <p:nvPr/>
          </p:nvSpPr>
          <p:spPr>
            <a:xfrm>
              <a:off x="10823088" y="571955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2AF13842-13A7-4662-9463-D27CA0F7B46D}"/>
                </a:ext>
              </a:extLst>
            </p:cNvPr>
            <p:cNvCxnSpPr>
              <a:cxnSpLocks/>
              <a:stCxn id="5" idx="2"/>
              <a:endCxn id="6" idx="7"/>
            </p:cNvCxnSpPr>
            <p:nvPr/>
          </p:nvCxnSpPr>
          <p:spPr>
            <a:xfrm flipH="1">
              <a:off x="8657409" y="3723135"/>
              <a:ext cx="1073700" cy="79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1621D1-1F28-4460-B22F-771119E801C2}"/>
                </a:ext>
              </a:extLst>
            </p:cNvPr>
            <p:cNvCxnSpPr>
              <a:cxnSpLocks/>
              <a:endCxn id="7" idx="0"/>
            </p:cNvCxnSpPr>
            <p:nvPr/>
          </p:nvCxnSpPr>
          <p:spPr>
            <a:xfrm flipH="1">
              <a:off x="9008866" y="394577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94E4D2-A119-45A4-BE91-73B4F7087FCA}"/>
                </a:ext>
              </a:extLst>
            </p:cNvPr>
            <p:cNvCxnSpPr>
              <a:cxnSpLocks/>
              <a:stCxn id="5" idx="4"/>
              <a:endCxn id="9" idx="0"/>
            </p:cNvCxnSpPr>
            <p:nvPr/>
          </p:nvCxnSpPr>
          <p:spPr>
            <a:xfrm>
              <a:off x="9953746" y="394577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A0632C-1B02-4C1F-9D37-AC13D769197A}"/>
                </a:ext>
              </a:extLst>
            </p:cNvPr>
            <p:cNvCxnSpPr>
              <a:cxnSpLocks/>
              <a:stCxn id="5" idx="6"/>
              <a:endCxn id="8" idx="1"/>
            </p:cNvCxnSpPr>
            <p:nvPr/>
          </p:nvCxnSpPr>
          <p:spPr>
            <a:xfrm>
              <a:off x="10176382" y="3723135"/>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A7C5C5-8ACD-4C34-9E17-BC824EE2289A}"/>
                </a:ext>
              </a:extLst>
            </p:cNvPr>
            <p:cNvCxnSpPr>
              <a:cxnSpLocks/>
              <a:stCxn id="7" idx="1"/>
              <a:endCxn id="6" idx="4"/>
            </p:cNvCxnSpPr>
            <p:nvPr/>
          </p:nvCxnSpPr>
          <p:spPr>
            <a:xfrm flipH="1" flipV="1">
              <a:off x="8499982" y="489355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76C3B46-DC6E-4E24-B6C5-26CDCCF65DBA}"/>
                </a:ext>
              </a:extLst>
            </p:cNvPr>
            <p:cNvCxnSpPr>
              <a:cxnSpLocks/>
              <a:stCxn id="7" idx="6"/>
              <a:endCxn id="9" idx="2"/>
            </p:cNvCxnSpPr>
            <p:nvPr/>
          </p:nvCxnSpPr>
          <p:spPr>
            <a:xfrm>
              <a:off x="9231502" y="5923251"/>
              <a:ext cx="1591586" cy="1893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255B3A9-8969-4D95-9F91-49B6F4A61632}"/>
                </a:ext>
              </a:extLst>
            </p:cNvPr>
            <p:cNvCxnSpPr>
              <a:cxnSpLocks/>
              <a:stCxn id="9" idx="7"/>
              <a:endCxn id="8" idx="4"/>
            </p:cNvCxnSpPr>
            <p:nvPr/>
          </p:nvCxnSpPr>
          <p:spPr>
            <a:xfrm flipV="1">
              <a:off x="11203152" y="4893555"/>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06825B-013A-417D-A8CD-63A615A426E2}"/>
                </a:ext>
              </a:extLst>
            </p:cNvPr>
            <p:cNvCxnSpPr>
              <a:cxnSpLocks/>
              <a:stCxn id="7" idx="7"/>
              <a:endCxn id="8" idx="2"/>
            </p:cNvCxnSpPr>
            <p:nvPr/>
          </p:nvCxnSpPr>
          <p:spPr>
            <a:xfrm flipV="1">
              <a:off x="9166293" y="467091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4BCABE-1F50-4CBB-9E38-F6788320707E}"/>
                </a:ext>
              </a:extLst>
            </p:cNvPr>
            <p:cNvCxnSpPr>
              <a:cxnSpLocks/>
              <a:stCxn id="9" idx="1"/>
              <a:endCxn id="6" idx="5"/>
            </p:cNvCxnSpPr>
            <p:nvPr/>
          </p:nvCxnSpPr>
          <p:spPr>
            <a:xfrm flipH="1" flipV="1">
              <a:off x="8657409" y="4828347"/>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274973-CD9E-4FD1-ABF6-49C69EC3D046}"/>
                </a:ext>
              </a:extLst>
            </p:cNvPr>
            <p:cNvCxnSpPr>
              <a:cxnSpLocks/>
              <a:stCxn id="8" idx="2"/>
              <a:endCxn id="6" idx="6"/>
            </p:cNvCxnSpPr>
            <p:nvPr/>
          </p:nvCxnSpPr>
          <p:spPr>
            <a:xfrm flipH="1">
              <a:off x="8722618" y="467091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94117F-30C9-4314-A887-ECD2DEF16258}"/>
                </a:ext>
              </a:extLst>
            </p:cNvPr>
            <p:cNvSpPr txBox="1"/>
            <p:nvPr/>
          </p:nvSpPr>
          <p:spPr>
            <a:xfrm>
              <a:off x="10117185" y="401740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C8E74D71-ED6D-4E3E-AC2E-352593A923D0}"/>
                </a:ext>
              </a:extLst>
            </p:cNvPr>
            <p:cNvSpPr txBox="1"/>
            <p:nvPr/>
          </p:nvSpPr>
          <p:spPr>
            <a:xfrm>
              <a:off x="8218901" y="519568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6CD053F6-A6E4-44D3-93F1-8FC36FA63263}"/>
                </a:ext>
              </a:extLst>
            </p:cNvPr>
            <p:cNvSpPr txBox="1"/>
            <p:nvPr/>
          </p:nvSpPr>
          <p:spPr>
            <a:xfrm>
              <a:off x="9709954" y="602295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8A381DF8-A19E-44A2-BD95-636B0DACA3BC}"/>
                </a:ext>
              </a:extLst>
            </p:cNvPr>
            <p:cNvSpPr txBox="1"/>
            <p:nvPr/>
          </p:nvSpPr>
          <p:spPr>
            <a:xfrm>
              <a:off x="11277894" y="511619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4CEDED80-6E40-44E1-B3B4-F1A8224E86E6}"/>
                </a:ext>
              </a:extLst>
            </p:cNvPr>
            <p:cNvSpPr txBox="1"/>
            <p:nvPr/>
          </p:nvSpPr>
          <p:spPr>
            <a:xfrm>
              <a:off x="10335359" y="526247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64A07C7D-17EB-4ABC-81A8-A7868C3E15CA}"/>
                </a:ext>
              </a:extLst>
            </p:cNvPr>
            <p:cNvSpPr txBox="1"/>
            <p:nvPr/>
          </p:nvSpPr>
          <p:spPr>
            <a:xfrm>
              <a:off x="10796631" y="364122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DD5A2082-BEBC-42A5-AB46-587DA795304D}"/>
                </a:ext>
              </a:extLst>
            </p:cNvPr>
            <p:cNvSpPr txBox="1"/>
            <p:nvPr/>
          </p:nvSpPr>
          <p:spPr>
            <a:xfrm>
              <a:off x="8671852" y="381350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903C2B40-E17D-456B-AB4E-D4D2146E004B}"/>
                </a:ext>
              </a:extLst>
            </p:cNvPr>
            <p:cNvSpPr txBox="1"/>
            <p:nvPr/>
          </p:nvSpPr>
          <p:spPr>
            <a:xfrm>
              <a:off x="9359026" y="408720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E22D94B4-B6AB-4097-92B6-2F63B13A70E1}"/>
                </a:ext>
              </a:extLst>
            </p:cNvPr>
            <p:cNvSpPr txBox="1"/>
            <p:nvPr/>
          </p:nvSpPr>
          <p:spPr>
            <a:xfrm>
              <a:off x="9291459" y="528468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0809B23A-34E8-42D3-ABE2-E5BDE5F7E642}"/>
                </a:ext>
              </a:extLst>
            </p:cNvPr>
            <p:cNvSpPr txBox="1"/>
            <p:nvPr/>
          </p:nvSpPr>
          <p:spPr>
            <a:xfrm>
              <a:off x="9706941" y="4506947"/>
              <a:ext cx="646841" cy="472325"/>
            </a:xfrm>
            <a:prstGeom prst="rect">
              <a:avLst/>
            </a:prstGeom>
            <a:noFill/>
          </p:spPr>
          <p:txBody>
            <a:bodyPr wrap="square" rtlCol="0">
              <a:spAutoFit/>
            </a:bodyPr>
            <a:lstStyle/>
            <a:p>
              <a:r>
                <a:rPr lang="en-US" sz="2400" dirty="0"/>
                <a:t>6</a:t>
              </a:r>
            </a:p>
          </p:txBody>
        </p:sp>
      </p:grpSp>
    </p:spTree>
    <p:extLst>
      <p:ext uri="{BB962C8B-B14F-4D97-AF65-F5344CB8AC3E}">
        <p14:creationId xmlns:p14="http://schemas.microsoft.com/office/powerpoint/2010/main" val="3802595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37FF-EE15-4B7D-BCC6-F45B42672AB5}"/>
              </a:ext>
            </a:extLst>
          </p:cNvPr>
          <p:cNvSpPr>
            <a:spLocks noGrp="1"/>
          </p:cNvSpPr>
          <p:nvPr>
            <p:ph type="title"/>
          </p:nvPr>
        </p:nvSpPr>
        <p:spPr/>
        <p:txBody>
          <a:bodyPr/>
          <a:lstStyle/>
          <a:p>
            <a:r>
              <a:rPr lang="en-US" dirty="0"/>
              <a:t>What would help?</a:t>
            </a:r>
          </a:p>
        </p:txBody>
      </p:sp>
      <p:sp>
        <p:nvSpPr>
          <p:cNvPr id="3" name="Content Placeholder 2">
            <a:extLst>
              <a:ext uri="{FF2B5EF4-FFF2-40B4-BE49-F238E27FC236}">
                <a16:creationId xmlns:a16="http://schemas.microsoft.com/office/drawing/2014/main" id="{E23B7495-BCC2-4F16-BD2E-EF5A17D34A3C}"/>
              </a:ext>
            </a:extLst>
          </p:cNvPr>
          <p:cNvSpPr>
            <a:spLocks noGrp="1"/>
          </p:cNvSpPr>
          <p:nvPr>
            <p:ph idx="1"/>
          </p:nvPr>
        </p:nvSpPr>
        <p:spPr>
          <a:xfrm>
            <a:off x="575240" y="1463857"/>
            <a:ext cx="7377933" cy="4845504"/>
          </a:xfrm>
        </p:spPr>
        <p:txBody>
          <a:bodyPr>
            <a:normAutofit fontScale="92500"/>
          </a:bodyPr>
          <a:lstStyle/>
          <a:p>
            <a:r>
              <a:rPr lang="en-US" dirty="0"/>
              <a:t>A matching would help! (i.e. a set of edges that don’t share endpoints) </a:t>
            </a:r>
          </a:p>
          <a:p>
            <a:r>
              <a:rPr lang="en-US" dirty="0"/>
              <a:t>Specifically a minimum weight matching.</a:t>
            </a:r>
          </a:p>
          <a:p>
            <a:endParaRPr lang="en-US" dirty="0"/>
          </a:p>
          <a:p>
            <a:r>
              <a:rPr lang="en-US" dirty="0"/>
              <a:t>You can find one of those efficiently (just trust me)</a:t>
            </a:r>
          </a:p>
          <a:p>
            <a:r>
              <a:rPr lang="en-US" dirty="0"/>
              <a:t>Add those edges in (if they’re already in the MST, make an extra copy)!</a:t>
            </a:r>
          </a:p>
          <a:p>
            <a:endParaRPr lang="en-US" dirty="0"/>
          </a:p>
          <a:p>
            <a:r>
              <a:rPr lang="en-US" dirty="0"/>
              <a:t>So we now have the MST AND the minimum weight matching on the odd edges.</a:t>
            </a:r>
          </a:p>
        </p:txBody>
      </p:sp>
      <p:grpSp>
        <p:nvGrpSpPr>
          <p:cNvPr id="30" name="Group 29">
            <a:extLst>
              <a:ext uri="{FF2B5EF4-FFF2-40B4-BE49-F238E27FC236}">
                <a16:creationId xmlns:a16="http://schemas.microsoft.com/office/drawing/2014/main" id="{CA1C0D18-D3B9-4561-A141-4425BDC4F1ED}"/>
              </a:ext>
            </a:extLst>
          </p:cNvPr>
          <p:cNvGrpSpPr/>
          <p:nvPr/>
        </p:nvGrpSpPr>
        <p:grpSpPr>
          <a:xfrm>
            <a:off x="8197130" y="349078"/>
            <a:ext cx="3788521" cy="2994777"/>
            <a:chOff x="8197130" y="349078"/>
            <a:chExt cx="3788521" cy="2994777"/>
          </a:xfrm>
        </p:grpSpPr>
        <p:sp>
          <p:nvSpPr>
            <p:cNvPr id="5" name="Oval 4">
              <a:extLst>
                <a:ext uri="{FF2B5EF4-FFF2-40B4-BE49-F238E27FC236}">
                  <a16:creationId xmlns:a16="http://schemas.microsoft.com/office/drawing/2014/main" id="{D2843FE7-E404-4AC3-AA58-41DCAB115195}"/>
                </a:ext>
              </a:extLst>
            </p:cNvPr>
            <p:cNvSpPr/>
            <p:nvPr/>
          </p:nvSpPr>
          <p:spPr>
            <a:xfrm>
              <a:off x="9709338" y="349078"/>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04E51F6F-1C4B-4296-B860-C28AFE58C8F5}"/>
                </a:ext>
              </a:extLst>
            </p:cNvPr>
            <p:cNvSpPr/>
            <p:nvPr/>
          </p:nvSpPr>
          <p:spPr>
            <a:xfrm>
              <a:off x="8255574" y="1296863"/>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58EE179-D895-4A29-AA23-27FFC827C4B4}"/>
                </a:ext>
              </a:extLst>
            </p:cNvPr>
            <p:cNvSpPr/>
            <p:nvPr/>
          </p:nvSpPr>
          <p:spPr>
            <a:xfrm>
              <a:off x="8764458" y="2549194"/>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E9049212-EECD-4EAF-8171-87456846A222}"/>
                </a:ext>
              </a:extLst>
            </p:cNvPr>
            <p:cNvSpPr/>
            <p:nvPr/>
          </p:nvSpPr>
          <p:spPr>
            <a:xfrm>
              <a:off x="11246590" y="129686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31E4853A-7AC6-48F0-9E50-D59653ADC27C}"/>
                </a:ext>
              </a:extLst>
            </p:cNvPr>
            <p:cNvSpPr/>
            <p:nvPr/>
          </p:nvSpPr>
          <p:spPr>
            <a:xfrm>
              <a:off x="10801317" y="2568130"/>
              <a:ext cx="445273" cy="445273"/>
            </a:xfrm>
            <a:prstGeom prst="ellipse">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6095F8AB-0441-4720-8757-481C5CEEEC81}"/>
                </a:ext>
              </a:extLst>
            </p:cNvPr>
            <p:cNvCxnSpPr>
              <a:cxnSpLocks/>
              <a:stCxn id="5" idx="2"/>
              <a:endCxn id="6" idx="7"/>
            </p:cNvCxnSpPr>
            <p:nvPr/>
          </p:nvCxnSpPr>
          <p:spPr>
            <a:xfrm flipH="1">
              <a:off x="8635638" y="571715"/>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26C9C5-09D0-4F3B-A2D3-CE6707490E3A}"/>
                </a:ext>
              </a:extLst>
            </p:cNvPr>
            <p:cNvCxnSpPr>
              <a:cxnSpLocks/>
              <a:endCxn id="7" idx="0"/>
            </p:cNvCxnSpPr>
            <p:nvPr/>
          </p:nvCxnSpPr>
          <p:spPr>
            <a:xfrm flipH="1">
              <a:off x="8987095" y="794351"/>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16A37BF-CB1F-4FB3-9868-89F00F5D93B7}"/>
                </a:ext>
              </a:extLst>
            </p:cNvPr>
            <p:cNvCxnSpPr>
              <a:cxnSpLocks/>
              <a:stCxn id="5" idx="4"/>
              <a:endCxn id="9" idx="0"/>
            </p:cNvCxnSpPr>
            <p:nvPr/>
          </p:nvCxnSpPr>
          <p:spPr>
            <a:xfrm>
              <a:off x="9931975" y="794351"/>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FF985A-BFC2-4EAD-BE4F-0301C6E0E6A0}"/>
                </a:ext>
              </a:extLst>
            </p:cNvPr>
            <p:cNvCxnSpPr>
              <a:cxnSpLocks/>
              <a:stCxn id="5" idx="6"/>
              <a:endCxn id="8" idx="1"/>
            </p:cNvCxnSpPr>
            <p:nvPr/>
          </p:nvCxnSpPr>
          <p:spPr>
            <a:xfrm>
              <a:off x="10154611" y="571715"/>
              <a:ext cx="1157188" cy="7903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56B54A-0E4A-4081-8F5D-62AB3B8FD5BE}"/>
                </a:ext>
              </a:extLst>
            </p:cNvPr>
            <p:cNvCxnSpPr>
              <a:cxnSpLocks/>
              <a:stCxn id="7" idx="1"/>
              <a:endCxn id="6" idx="4"/>
            </p:cNvCxnSpPr>
            <p:nvPr/>
          </p:nvCxnSpPr>
          <p:spPr>
            <a:xfrm flipH="1" flipV="1">
              <a:off x="8478211" y="1742136"/>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6814723-BA0B-4168-81C3-52627194DD67}"/>
                </a:ext>
              </a:extLst>
            </p:cNvPr>
            <p:cNvCxnSpPr>
              <a:cxnSpLocks/>
              <a:stCxn id="7" idx="6"/>
              <a:endCxn id="9" idx="2"/>
            </p:cNvCxnSpPr>
            <p:nvPr/>
          </p:nvCxnSpPr>
          <p:spPr>
            <a:xfrm>
              <a:off x="9209731" y="2771831"/>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0BD396-2574-4D1A-9CC4-A5076FC8FF14}"/>
                </a:ext>
              </a:extLst>
            </p:cNvPr>
            <p:cNvCxnSpPr>
              <a:cxnSpLocks/>
              <a:stCxn id="9" idx="7"/>
              <a:endCxn id="8" idx="4"/>
            </p:cNvCxnSpPr>
            <p:nvPr/>
          </p:nvCxnSpPr>
          <p:spPr>
            <a:xfrm flipV="1">
              <a:off x="11181381" y="1742135"/>
              <a:ext cx="287846" cy="8912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1468C7-CAFE-47FD-8FC7-FD82162206BC}"/>
                </a:ext>
              </a:extLst>
            </p:cNvPr>
            <p:cNvCxnSpPr>
              <a:cxnSpLocks/>
              <a:stCxn id="7" idx="7"/>
              <a:endCxn id="8" idx="2"/>
            </p:cNvCxnSpPr>
            <p:nvPr/>
          </p:nvCxnSpPr>
          <p:spPr>
            <a:xfrm flipV="1">
              <a:off x="9144522" y="1519499"/>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13894D-88F4-4B14-A422-86692950C290}"/>
                </a:ext>
              </a:extLst>
            </p:cNvPr>
            <p:cNvCxnSpPr>
              <a:cxnSpLocks/>
              <a:stCxn id="9" idx="1"/>
              <a:endCxn id="6" idx="5"/>
            </p:cNvCxnSpPr>
            <p:nvPr/>
          </p:nvCxnSpPr>
          <p:spPr>
            <a:xfrm flipH="1" flipV="1">
              <a:off x="8635638" y="1676927"/>
              <a:ext cx="2230888" cy="9564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8C19A5-2707-4D60-9A4E-2B91F7A7EDE7}"/>
                </a:ext>
              </a:extLst>
            </p:cNvPr>
            <p:cNvCxnSpPr>
              <a:cxnSpLocks/>
              <a:stCxn id="8" idx="2"/>
              <a:endCxn id="6" idx="6"/>
            </p:cNvCxnSpPr>
            <p:nvPr/>
          </p:nvCxnSpPr>
          <p:spPr>
            <a:xfrm flipH="1">
              <a:off x="8700847" y="1519499"/>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CD3F98-C14A-4615-9F44-0A606B26794D}"/>
                </a:ext>
              </a:extLst>
            </p:cNvPr>
            <p:cNvSpPr txBox="1"/>
            <p:nvPr/>
          </p:nvSpPr>
          <p:spPr>
            <a:xfrm>
              <a:off x="10095414" y="865988"/>
              <a:ext cx="646841" cy="472325"/>
            </a:xfrm>
            <a:prstGeom prst="rect">
              <a:avLst/>
            </a:prstGeom>
            <a:noFill/>
          </p:spPr>
          <p:txBody>
            <a:bodyPr wrap="square" rtlCol="0">
              <a:spAutoFit/>
            </a:bodyPr>
            <a:lstStyle/>
            <a:p>
              <a:r>
                <a:rPr lang="en-US" sz="2400" dirty="0"/>
                <a:t>5</a:t>
              </a:r>
            </a:p>
          </p:txBody>
        </p:sp>
        <p:sp>
          <p:nvSpPr>
            <p:cNvPr id="21" name="TextBox 20">
              <a:extLst>
                <a:ext uri="{FF2B5EF4-FFF2-40B4-BE49-F238E27FC236}">
                  <a16:creationId xmlns:a16="http://schemas.microsoft.com/office/drawing/2014/main" id="{16B1DA65-FCEE-45C0-9C22-D7DFDBD8C7BC}"/>
                </a:ext>
              </a:extLst>
            </p:cNvPr>
            <p:cNvSpPr txBox="1"/>
            <p:nvPr/>
          </p:nvSpPr>
          <p:spPr>
            <a:xfrm>
              <a:off x="8197130" y="2044264"/>
              <a:ext cx="646841" cy="472325"/>
            </a:xfrm>
            <a:prstGeom prst="rect">
              <a:avLst/>
            </a:prstGeom>
            <a:noFill/>
          </p:spPr>
          <p:txBody>
            <a:bodyPr wrap="square" rtlCol="0">
              <a:spAutoFit/>
            </a:bodyPr>
            <a:lstStyle/>
            <a:p>
              <a:r>
                <a:rPr lang="en-US" sz="2400" dirty="0"/>
                <a:t>4</a:t>
              </a:r>
            </a:p>
          </p:txBody>
        </p:sp>
        <p:sp>
          <p:nvSpPr>
            <p:cNvPr id="22" name="TextBox 21">
              <a:extLst>
                <a:ext uri="{FF2B5EF4-FFF2-40B4-BE49-F238E27FC236}">
                  <a16:creationId xmlns:a16="http://schemas.microsoft.com/office/drawing/2014/main" id="{EDAC6B42-8F6F-4818-A730-07C703909E55}"/>
                </a:ext>
              </a:extLst>
            </p:cNvPr>
            <p:cNvSpPr txBox="1"/>
            <p:nvPr/>
          </p:nvSpPr>
          <p:spPr>
            <a:xfrm>
              <a:off x="9688183" y="2871530"/>
              <a:ext cx="646841" cy="472325"/>
            </a:xfrm>
            <a:prstGeom prst="rect">
              <a:avLst/>
            </a:prstGeom>
            <a:noFill/>
          </p:spPr>
          <p:txBody>
            <a:bodyPr wrap="square" rtlCol="0">
              <a:spAutoFit/>
            </a:bodyPr>
            <a:lstStyle/>
            <a:p>
              <a:r>
                <a:rPr lang="en-US" sz="2400" dirty="0"/>
                <a:t>2</a:t>
              </a:r>
            </a:p>
          </p:txBody>
        </p:sp>
        <p:sp>
          <p:nvSpPr>
            <p:cNvPr id="23" name="TextBox 22">
              <a:extLst>
                <a:ext uri="{FF2B5EF4-FFF2-40B4-BE49-F238E27FC236}">
                  <a16:creationId xmlns:a16="http://schemas.microsoft.com/office/drawing/2014/main" id="{FA7C10DF-1CD6-4A14-A315-E5555A5F66DA}"/>
                </a:ext>
              </a:extLst>
            </p:cNvPr>
            <p:cNvSpPr txBox="1"/>
            <p:nvPr/>
          </p:nvSpPr>
          <p:spPr>
            <a:xfrm>
              <a:off x="11256123" y="1964770"/>
              <a:ext cx="729528" cy="461665"/>
            </a:xfrm>
            <a:prstGeom prst="rect">
              <a:avLst/>
            </a:prstGeom>
            <a:noFill/>
            <a:ln w="57150">
              <a:noFill/>
            </a:ln>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D86B71FB-BF8D-4E73-BA26-BC68189F3B16}"/>
                </a:ext>
              </a:extLst>
            </p:cNvPr>
            <p:cNvSpPr txBox="1"/>
            <p:nvPr/>
          </p:nvSpPr>
          <p:spPr>
            <a:xfrm>
              <a:off x="10313588" y="2111053"/>
              <a:ext cx="646841" cy="472325"/>
            </a:xfrm>
            <a:prstGeom prst="rect">
              <a:avLst/>
            </a:prstGeom>
            <a:noFill/>
          </p:spPr>
          <p:txBody>
            <a:bodyPr wrap="square" rtlCol="0">
              <a:spAutoFit/>
            </a:bodyPr>
            <a:lstStyle/>
            <a:p>
              <a:r>
                <a:rPr lang="en-US" sz="2400" dirty="0"/>
                <a:t>3</a:t>
              </a:r>
            </a:p>
          </p:txBody>
        </p:sp>
        <p:sp>
          <p:nvSpPr>
            <p:cNvPr id="25" name="TextBox 24">
              <a:extLst>
                <a:ext uri="{FF2B5EF4-FFF2-40B4-BE49-F238E27FC236}">
                  <a16:creationId xmlns:a16="http://schemas.microsoft.com/office/drawing/2014/main" id="{11EF22EB-A709-427C-9FD1-4C5FE4584BEC}"/>
                </a:ext>
              </a:extLst>
            </p:cNvPr>
            <p:cNvSpPr txBox="1"/>
            <p:nvPr/>
          </p:nvSpPr>
          <p:spPr>
            <a:xfrm>
              <a:off x="10774860" y="489802"/>
              <a:ext cx="646841" cy="472325"/>
            </a:xfrm>
            <a:prstGeom prst="rect">
              <a:avLst/>
            </a:prstGeom>
            <a:noFill/>
          </p:spPr>
          <p:txBody>
            <a:bodyPr wrap="square" rtlCol="0">
              <a:spAutoFit/>
            </a:bodyPr>
            <a:lstStyle/>
            <a:p>
              <a:r>
                <a:rPr lang="en-US" sz="2400" dirty="0"/>
                <a:t>3</a:t>
              </a:r>
            </a:p>
          </p:txBody>
        </p:sp>
        <p:sp>
          <p:nvSpPr>
            <p:cNvPr id="26" name="TextBox 25">
              <a:extLst>
                <a:ext uri="{FF2B5EF4-FFF2-40B4-BE49-F238E27FC236}">
                  <a16:creationId xmlns:a16="http://schemas.microsoft.com/office/drawing/2014/main" id="{BFD3EC4A-2908-49A0-B680-3CE6D1C8B9CB}"/>
                </a:ext>
              </a:extLst>
            </p:cNvPr>
            <p:cNvSpPr txBox="1"/>
            <p:nvPr/>
          </p:nvSpPr>
          <p:spPr>
            <a:xfrm>
              <a:off x="8650081" y="662083"/>
              <a:ext cx="646841" cy="472325"/>
            </a:xfrm>
            <a:prstGeom prst="rect">
              <a:avLst/>
            </a:prstGeom>
            <a:noFill/>
          </p:spPr>
          <p:txBody>
            <a:bodyPr wrap="square" rtlCol="0">
              <a:spAutoFit/>
            </a:bodyPr>
            <a:lstStyle/>
            <a:p>
              <a:r>
                <a:rPr lang="en-US" sz="2400" dirty="0"/>
                <a:t>4</a:t>
              </a:r>
            </a:p>
          </p:txBody>
        </p:sp>
        <p:sp>
          <p:nvSpPr>
            <p:cNvPr id="27" name="TextBox 26">
              <a:extLst>
                <a:ext uri="{FF2B5EF4-FFF2-40B4-BE49-F238E27FC236}">
                  <a16:creationId xmlns:a16="http://schemas.microsoft.com/office/drawing/2014/main" id="{5EB155FF-BC72-443E-B4A8-BE1A0E1B0FA4}"/>
                </a:ext>
              </a:extLst>
            </p:cNvPr>
            <p:cNvSpPr txBox="1"/>
            <p:nvPr/>
          </p:nvSpPr>
          <p:spPr>
            <a:xfrm>
              <a:off x="9337255" y="935787"/>
              <a:ext cx="646841" cy="472325"/>
            </a:xfrm>
            <a:prstGeom prst="rect">
              <a:avLst/>
            </a:prstGeom>
            <a:noFill/>
          </p:spPr>
          <p:txBody>
            <a:bodyPr wrap="square" rtlCol="0">
              <a:spAutoFit/>
            </a:bodyPr>
            <a:lstStyle/>
            <a:p>
              <a:r>
                <a:rPr lang="en-US" sz="2400" dirty="0"/>
                <a:t>5</a:t>
              </a:r>
            </a:p>
          </p:txBody>
        </p:sp>
        <p:sp>
          <p:nvSpPr>
            <p:cNvPr id="28" name="TextBox 27">
              <a:extLst>
                <a:ext uri="{FF2B5EF4-FFF2-40B4-BE49-F238E27FC236}">
                  <a16:creationId xmlns:a16="http://schemas.microsoft.com/office/drawing/2014/main" id="{6D045F38-4D87-4AF3-B98A-951301F1F07B}"/>
                </a:ext>
              </a:extLst>
            </p:cNvPr>
            <p:cNvSpPr txBox="1"/>
            <p:nvPr/>
          </p:nvSpPr>
          <p:spPr>
            <a:xfrm>
              <a:off x="9269688" y="2133260"/>
              <a:ext cx="984820" cy="472325"/>
            </a:xfrm>
            <a:prstGeom prst="rect">
              <a:avLst/>
            </a:prstGeom>
            <a:noFill/>
          </p:spPr>
          <p:txBody>
            <a:bodyPr wrap="square" rtlCol="0">
              <a:spAutoFit/>
            </a:bodyPr>
            <a:lstStyle/>
            <a:p>
              <a:r>
                <a:rPr lang="en-US" sz="2400" dirty="0"/>
                <a:t>4</a:t>
              </a:r>
            </a:p>
          </p:txBody>
        </p:sp>
        <p:sp>
          <p:nvSpPr>
            <p:cNvPr id="29" name="TextBox 28">
              <a:extLst>
                <a:ext uri="{FF2B5EF4-FFF2-40B4-BE49-F238E27FC236}">
                  <a16:creationId xmlns:a16="http://schemas.microsoft.com/office/drawing/2014/main" id="{6BAF2087-D58C-4ABE-A3D4-090E6D05332C}"/>
                </a:ext>
              </a:extLst>
            </p:cNvPr>
            <p:cNvSpPr txBox="1"/>
            <p:nvPr/>
          </p:nvSpPr>
          <p:spPr>
            <a:xfrm>
              <a:off x="9685170" y="1355527"/>
              <a:ext cx="646841" cy="472325"/>
            </a:xfrm>
            <a:prstGeom prst="rect">
              <a:avLst/>
            </a:prstGeom>
            <a:noFill/>
          </p:spPr>
          <p:txBody>
            <a:bodyPr wrap="square" rtlCol="0">
              <a:spAutoFit/>
            </a:bodyPr>
            <a:lstStyle/>
            <a:p>
              <a:r>
                <a:rPr lang="en-US" sz="2400" dirty="0"/>
                <a:t>6</a:t>
              </a:r>
            </a:p>
          </p:txBody>
        </p:sp>
      </p:grpSp>
      <p:grpSp>
        <p:nvGrpSpPr>
          <p:cNvPr id="83" name="Group 82">
            <a:extLst>
              <a:ext uri="{FF2B5EF4-FFF2-40B4-BE49-F238E27FC236}">
                <a16:creationId xmlns:a16="http://schemas.microsoft.com/office/drawing/2014/main" id="{72AE7E33-CCA8-42E4-9E9C-FA63EBCCD416}"/>
              </a:ext>
            </a:extLst>
          </p:cNvPr>
          <p:cNvGrpSpPr/>
          <p:nvPr/>
        </p:nvGrpSpPr>
        <p:grpSpPr>
          <a:xfrm>
            <a:off x="8111263" y="3654215"/>
            <a:ext cx="3788521" cy="2976756"/>
            <a:chOff x="8111263" y="3654215"/>
            <a:chExt cx="3788521" cy="2976756"/>
          </a:xfrm>
        </p:grpSpPr>
        <p:sp>
          <p:nvSpPr>
            <p:cNvPr id="32" name="Oval 31">
              <a:extLst>
                <a:ext uri="{FF2B5EF4-FFF2-40B4-BE49-F238E27FC236}">
                  <a16:creationId xmlns:a16="http://schemas.microsoft.com/office/drawing/2014/main" id="{D8300B66-07ED-4565-B08B-4E64F087AE6A}"/>
                </a:ext>
              </a:extLst>
            </p:cNvPr>
            <p:cNvSpPr/>
            <p:nvPr/>
          </p:nvSpPr>
          <p:spPr>
            <a:xfrm>
              <a:off x="9623471" y="3654215"/>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3" name="Oval 32">
              <a:extLst>
                <a:ext uri="{FF2B5EF4-FFF2-40B4-BE49-F238E27FC236}">
                  <a16:creationId xmlns:a16="http://schemas.microsoft.com/office/drawing/2014/main" id="{6A8EF8BA-E3B0-406D-A2BB-5ECC7C43800D}"/>
                </a:ext>
              </a:extLst>
            </p:cNvPr>
            <p:cNvSpPr/>
            <p:nvPr/>
          </p:nvSpPr>
          <p:spPr>
            <a:xfrm>
              <a:off x="8169707" y="4602000"/>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4" name="Oval 33">
              <a:extLst>
                <a:ext uri="{FF2B5EF4-FFF2-40B4-BE49-F238E27FC236}">
                  <a16:creationId xmlns:a16="http://schemas.microsoft.com/office/drawing/2014/main" id="{9F1DB2B0-6BA0-4F21-9BB8-7FF14034EAEB}"/>
                </a:ext>
              </a:extLst>
            </p:cNvPr>
            <p:cNvSpPr/>
            <p:nvPr/>
          </p:nvSpPr>
          <p:spPr>
            <a:xfrm>
              <a:off x="8678591" y="5854331"/>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5" name="Oval 34">
              <a:extLst>
                <a:ext uri="{FF2B5EF4-FFF2-40B4-BE49-F238E27FC236}">
                  <a16:creationId xmlns:a16="http://schemas.microsoft.com/office/drawing/2014/main" id="{D1BF7A5E-5CAC-490E-9D3F-0B3B44B7A6C2}"/>
                </a:ext>
              </a:extLst>
            </p:cNvPr>
            <p:cNvSpPr/>
            <p:nvPr/>
          </p:nvSpPr>
          <p:spPr>
            <a:xfrm>
              <a:off x="11160723" y="4601999"/>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D69CB302-371A-4145-B44E-7E9126045BED}"/>
                </a:ext>
              </a:extLst>
            </p:cNvPr>
            <p:cNvSpPr/>
            <p:nvPr/>
          </p:nvSpPr>
          <p:spPr>
            <a:xfrm>
              <a:off x="10715450" y="587326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7" name="Straight Connector 36">
              <a:extLst>
                <a:ext uri="{FF2B5EF4-FFF2-40B4-BE49-F238E27FC236}">
                  <a16:creationId xmlns:a16="http://schemas.microsoft.com/office/drawing/2014/main" id="{AB63BC2B-8921-438A-8DC3-56FA6487E880}"/>
                </a:ext>
              </a:extLst>
            </p:cNvPr>
            <p:cNvCxnSpPr>
              <a:cxnSpLocks/>
              <a:stCxn id="32" idx="2"/>
              <a:endCxn id="33" idx="7"/>
            </p:cNvCxnSpPr>
            <p:nvPr/>
          </p:nvCxnSpPr>
          <p:spPr>
            <a:xfrm flipH="1">
              <a:off x="8549771" y="3876852"/>
              <a:ext cx="1073700" cy="790357"/>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5496F1-F590-43E4-9C9A-48CF234404A0}"/>
                </a:ext>
              </a:extLst>
            </p:cNvPr>
            <p:cNvCxnSpPr>
              <a:cxnSpLocks/>
              <a:endCxn id="34" idx="0"/>
            </p:cNvCxnSpPr>
            <p:nvPr/>
          </p:nvCxnSpPr>
          <p:spPr>
            <a:xfrm flipH="1">
              <a:off x="8901228" y="4099488"/>
              <a:ext cx="860200" cy="1754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F917546-1E06-42F1-BF09-65EA28395669}"/>
                </a:ext>
              </a:extLst>
            </p:cNvPr>
            <p:cNvCxnSpPr>
              <a:cxnSpLocks/>
              <a:stCxn id="32" idx="4"/>
              <a:endCxn id="36" idx="0"/>
            </p:cNvCxnSpPr>
            <p:nvPr/>
          </p:nvCxnSpPr>
          <p:spPr>
            <a:xfrm>
              <a:off x="9846108" y="4099488"/>
              <a:ext cx="1091979" cy="17737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E9AAA64-1A4C-4D76-AA2B-C7B8487A8A92}"/>
                </a:ext>
              </a:extLst>
            </p:cNvPr>
            <p:cNvCxnSpPr>
              <a:cxnSpLocks/>
              <a:stCxn id="32" idx="6"/>
              <a:endCxn id="35" idx="1"/>
            </p:cNvCxnSpPr>
            <p:nvPr/>
          </p:nvCxnSpPr>
          <p:spPr>
            <a:xfrm>
              <a:off x="10068744" y="3876852"/>
              <a:ext cx="1157188" cy="790356"/>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033F777-7B1E-4D92-9F08-6B734081BEB7}"/>
                </a:ext>
              </a:extLst>
            </p:cNvPr>
            <p:cNvCxnSpPr>
              <a:cxnSpLocks/>
              <a:stCxn id="34" idx="1"/>
              <a:endCxn id="33" idx="4"/>
            </p:cNvCxnSpPr>
            <p:nvPr/>
          </p:nvCxnSpPr>
          <p:spPr>
            <a:xfrm flipH="1" flipV="1">
              <a:off x="8392344" y="5047273"/>
              <a:ext cx="351456" cy="872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CBB254E-28B9-4D4F-9DC6-79C9DFC25E35}"/>
                </a:ext>
              </a:extLst>
            </p:cNvPr>
            <p:cNvCxnSpPr>
              <a:cxnSpLocks/>
              <a:stCxn id="34" idx="6"/>
              <a:endCxn id="36" idx="2"/>
            </p:cNvCxnSpPr>
            <p:nvPr/>
          </p:nvCxnSpPr>
          <p:spPr>
            <a:xfrm>
              <a:off x="9123864" y="6076968"/>
              <a:ext cx="1591586" cy="18936"/>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8053873-E630-4259-B7AD-AE6C858591CD}"/>
                </a:ext>
              </a:extLst>
            </p:cNvPr>
            <p:cNvCxnSpPr>
              <a:cxnSpLocks/>
              <a:stCxn id="36" idx="7"/>
              <a:endCxn id="35" idx="4"/>
            </p:cNvCxnSpPr>
            <p:nvPr/>
          </p:nvCxnSpPr>
          <p:spPr>
            <a:xfrm flipV="1">
              <a:off x="11095514" y="5047272"/>
              <a:ext cx="287846" cy="891204"/>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C481F2B-E6CA-45C6-971E-554E8695CF58}"/>
                </a:ext>
              </a:extLst>
            </p:cNvPr>
            <p:cNvCxnSpPr>
              <a:cxnSpLocks/>
              <a:stCxn id="34" idx="7"/>
              <a:endCxn id="35" idx="2"/>
            </p:cNvCxnSpPr>
            <p:nvPr/>
          </p:nvCxnSpPr>
          <p:spPr>
            <a:xfrm flipV="1">
              <a:off x="9058655" y="4824636"/>
              <a:ext cx="2102068" cy="1094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6F958CC-4200-41DC-BBA0-50ED5C9DA442}"/>
                </a:ext>
              </a:extLst>
            </p:cNvPr>
            <p:cNvCxnSpPr>
              <a:cxnSpLocks/>
              <a:stCxn id="36" idx="1"/>
              <a:endCxn id="33" idx="5"/>
            </p:cNvCxnSpPr>
            <p:nvPr/>
          </p:nvCxnSpPr>
          <p:spPr>
            <a:xfrm flipH="1" flipV="1">
              <a:off x="8549771" y="4982064"/>
              <a:ext cx="2230888" cy="95641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FDA785E-6833-4DDF-B66A-DADA8C8452F4}"/>
                </a:ext>
              </a:extLst>
            </p:cNvPr>
            <p:cNvCxnSpPr>
              <a:cxnSpLocks/>
              <a:stCxn id="35" idx="2"/>
              <a:endCxn id="33" idx="6"/>
            </p:cNvCxnSpPr>
            <p:nvPr/>
          </p:nvCxnSpPr>
          <p:spPr>
            <a:xfrm flipH="1">
              <a:off x="8614980" y="4824636"/>
              <a:ext cx="254574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EA52B2F-80D8-40AC-BB90-B533B7FB75C5}"/>
                </a:ext>
              </a:extLst>
            </p:cNvPr>
            <p:cNvSpPr txBox="1"/>
            <p:nvPr/>
          </p:nvSpPr>
          <p:spPr>
            <a:xfrm>
              <a:off x="10009547" y="4171125"/>
              <a:ext cx="646841" cy="472325"/>
            </a:xfrm>
            <a:prstGeom prst="rect">
              <a:avLst/>
            </a:prstGeom>
            <a:noFill/>
          </p:spPr>
          <p:txBody>
            <a:bodyPr wrap="square" rtlCol="0">
              <a:spAutoFit/>
            </a:bodyPr>
            <a:lstStyle/>
            <a:p>
              <a:r>
                <a:rPr lang="en-US" sz="2400" dirty="0"/>
                <a:t>5</a:t>
              </a:r>
            </a:p>
          </p:txBody>
        </p:sp>
        <p:sp>
          <p:nvSpPr>
            <p:cNvPr id="48" name="TextBox 47">
              <a:extLst>
                <a:ext uri="{FF2B5EF4-FFF2-40B4-BE49-F238E27FC236}">
                  <a16:creationId xmlns:a16="http://schemas.microsoft.com/office/drawing/2014/main" id="{B892131F-85A4-439A-A799-F385F7C81E29}"/>
                </a:ext>
              </a:extLst>
            </p:cNvPr>
            <p:cNvSpPr txBox="1"/>
            <p:nvPr/>
          </p:nvSpPr>
          <p:spPr>
            <a:xfrm>
              <a:off x="8111263" y="5349401"/>
              <a:ext cx="646841" cy="472325"/>
            </a:xfrm>
            <a:prstGeom prst="rect">
              <a:avLst/>
            </a:prstGeom>
            <a:noFill/>
          </p:spPr>
          <p:txBody>
            <a:bodyPr wrap="square" rtlCol="0">
              <a:spAutoFit/>
            </a:bodyPr>
            <a:lstStyle/>
            <a:p>
              <a:r>
                <a:rPr lang="en-US" sz="2400" dirty="0"/>
                <a:t>4</a:t>
              </a:r>
            </a:p>
          </p:txBody>
        </p:sp>
        <p:sp>
          <p:nvSpPr>
            <p:cNvPr id="49" name="TextBox 48">
              <a:extLst>
                <a:ext uri="{FF2B5EF4-FFF2-40B4-BE49-F238E27FC236}">
                  <a16:creationId xmlns:a16="http://schemas.microsoft.com/office/drawing/2014/main" id="{DDA423BD-37F5-4612-81DA-27A888585496}"/>
                </a:ext>
              </a:extLst>
            </p:cNvPr>
            <p:cNvSpPr txBox="1"/>
            <p:nvPr/>
          </p:nvSpPr>
          <p:spPr>
            <a:xfrm>
              <a:off x="9361749" y="6158646"/>
              <a:ext cx="646841" cy="472325"/>
            </a:xfrm>
            <a:prstGeom prst="rect">
              <a:avLst/>
            </a:prstGeom>
            <a:noFill/>
          </p:spPr>
          <p:txBody>
            <a:bodyPr wrap="square" rtlCol="0">
              <a:spAutoFit/>
            </a:bodyPr>
            <a:lstStyle/>
            <a:p>
              <a:r>
                <a:rPr lang="en-US" sz="2400" dirty="0"/>
                <a:t>2</a:t>
              </a:r>
            </a:p>
          </p:txBody>
        </p:sp>
        <p:sp>
          <p:nvSpPr>
            <p:cNvPr id="50" name="TextBox 49">
              <a:extLst>
                <a:ext uri="{FF2B5EF4-FFF2-40B4-BE49-F238E27FC236}">
                  <a16:creationId xmlns:a16="http://schemas.microsoft.com/office/drawing/2014/main" id="{CDC30090-DD17-4115-BDA2-3BB7DFDF5F2B}"/>
                </a:ext>
              </a:extLst>
            </p:cNvPr>
            <p:cNvSpPr txBox="1"/>
            <p:nvPr/>
          </p:nvSpPr>
          <p:spPr>
            <a:xfrm>
              <a:off x="11170256" y="5269907"/>
              <a:ext cx="729528" cy="461665"/>
            </a:xfrm>
            <a:prstGeom prst="rect">
              <a:avLst/>
            </a:prstGeom>
            <a:noFill/>
            <a:ln w="57150">
              <a:noFill/>
            </a:ln>
          </p:spPr>
          <p:txBody>
            <a:bodyPr wrap="square" rtlCol="0">
              <a:spAutoFit/>
            </a:bodyPr>
            <a:lstStyle/>
            <a:p>
              <a:r>
                <a:rPr lang="en-US" sz="2400" dirty="0"/>
                <a:t>3</a:t>
              </a:r>
            </a:p>
          </p:txBody>
        </p:sp>
        <p:sp>
          <p:nvSpPr>
            <p:cNvPr id="51" name="TextBox 50">
              <a:extLst>
                <a:ext uri="{FF2B5EF4-FFF2-40B4-BE49-F238E27FC236}">
                  <a16:creationId xmlns:a16="http://schemas.microsoft.com/office/drawing/2014/main" id="{653277DD-E8B7-4A23-8F78-B9F7A38F4E07}"/>
                </a:ext>
              </a:extLst>
            </p:cNvPr>
            <p:cNvSpPr txBox="1"/>
            <p:nvPr/>
          </p:nvSpPr>
          <p:spPr>
            <a:xfrm>
              <a:off x="10227721" y="5416190"/>
              <a:ext cx="646841" cy="472325"/>
            </a:xfrm>
            <a:prstGeom prst="rect">
              <a:avLst/>
            </a:prstGeom>
            <a:noFill/>
          </p:spPr>
          <p:txBody>
            <a:bodyPr wrap="square" rtlCol="0">
              <a:spAutoFit/>
            </a:bodyPr>
            <a:lstStyle/>
            <a:p>
              <a:r>
                <a:rPr lang="en-US" sz="2400" dirty="0"/>
                <a:t>3</a:t>
              </a:r>
            </a:p>
          </p:txBody>
        </p:sp>
        <p:sp>
          <p:nvSpPr>
            <p:cNvPr id="52" name="TextBox 51">
              <a:extLst>
                <a:ext uri="{FF2B5EF4-FFF2-40B4-BE49-F238E27FC236}">
                  <a16:creationId xmlns:a16="http://schemas.microsoft.com/office/drawing/2014/main" id="{EF8EDCDF-A36B-46A0-B451-E1E1E7E587DD}"/>
                </a:ext>
              </a:extLst>
            </p:cNvPr>
            <p:cNvSpPr txBox="1"/>
            <p:nvPr/>
          </p:nvSpPr>
          <p:spPr>
            <a:xfrm>
              <a:off x="10688993" y="3794939"/>
              <a:ext cx="646841" cy="472325"/>
            </a:xfrm>
            <a:prstGeom prst="rect">
              <a:avLst/>
            </a:prstGeom>
            <a:noFill/>
          </p:spPr>
          <p:txBody>
            <a:bodyPr wrap="square" rtlCol="0">
              <a:spAutoFit/>
            </a:bodyPr>
            <a:lstStyle/>
            <a:p>
              <a:r>
                <a:rPr lang="en-US" sz="2400" dirty="0"/>
                <a:t>3</a:t>
              </a:r>
            </a:p>
          </p:txBody>
        </p:sp>
        <p:sp>
          <p:nvSpPr>
            <p:cNvPr id="53" name="TextBox 52">
              <a:extLst>
                <a:ext uri="{FF2B5EF4-FFF2-40B4-BE49-F238E27FC236}">
                  <a16:creationId xmlns:a16="http://schemas.microsoft.com/office/drawing/2014/main" id="{FC04DC60-4CE1-4837-B1B4-869DCB7605A6}"/>
                </a:ext>
              </a:extLst>
            </p:cNvPr>
            <p:cNvSpPr txBox="1"/>
            <p:nvPr/>
          </p:nvSpPr>
          <p:spPr>
            <a:xfrm>
              <a:off x="8564214" y="3967220"/>
              <a:ext cx="646841" cy="472325"/>
            </a:xfrm>
            <a:prstGeom prst="rect">
              <a:avLst/>
            </a:prstGeom>
            <a:noFill/>
          </p:spPr>
          <p:txBody>
            <a:bodyPr wrap="square" rtlCol="0">
              <a:spAutoFit/>
            </a:bodyPr>
            <a:lstStyle/>
            <a:p>
              <a:r>
                <a:rPr lang="en-US" sz="2400" dirty="0"/>
                <a:t>4</a:t>
              </a:r>
            </a:p>
          </p:txBody>
        </p:sp>
        <p:sp>
          <p:nvSpPr>
            <p:cNvPr id="54" name="TextBox 53">
              <a:extLst>
                <a:ext uri="{FF2B5EF4-FFF2-40B4-BE49-F238E27FC236}">
                  <a16:creationId xmlns:a16="http://schemas.microsoft.com/office/drawing/2014/main" id="{6848E363-AA84-4E8C-811F-489DE1155D19}"/>
                </a:ext>
              </a:extLst>
            </p:cNvPr>
            <p:cNvSpPr txBox="1"/>
            <p:nvPr/>
          </p:nvSpPr>
          <p:spPr>
            <a:xfrm>
              <a:off x="9251388" y="4240924"/>
              <a:ext cx="646841" cy="472325"/>
            </a:xfrm>
            <a:prstGeom prst="rect">
              <a:avLst/>
            </a:prstGeom>
            <a:noFill/>
          </p:spPr>
          <p:txBody>
            <a:bodyPr wrap="square" rtlCol="0">
              <a:spAutoFit/>
            </a:bodyPr>
            <a:lstStyle/>
            <a:p>
              <a:r>
                <a:rPr lang="en-US" sz="2400" dirty="0"/>
                <a:t>5</a:t>
              </a:r>
            </a:p>
          </p:txBody>
        </p:sp>
        <p:sp>
          <p:nvSpPr>
            <p:cNvPr id="55" name="TextBox 54">
              <a:extLst>
                <a:ext uri="{FF2B5EF4-FFF2-40B4-BE49-F238E27FC236}">
                  <a16:creationId xmlns:a16="http://schemas.microsoft.com/office/drawing/2014/main" id="{6A83A371-BCE0-4CAE-9F23-9BB73E302FAE}"/>
                </a:ext>
              </a:extLst>
            </p:cNvPr>
            <p:cNvSpPr txBox="1"/>
            <p:nvPr/>
          </p:nvSpPr>
          <p:spPr>
            <a:xfrm>
              <a:off x="9183821" y="5438397"/>
              <a:ext cx="984820" cy="472325"/>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B5487EB2-DFAA-4201-8323-4A8D9C5339BF}"/>
                </a:ext>
              </a:extLst>
            </p:cNvPr>
            <p:cNvSpPr txBox="1"/>
            <p:nvPr/>
          </p:nvSpPr>
          <p:spPr>
            <a:xfrm>
              <a:off x="9599303" y="4660664"/>
              <a:ext cx="646841" cy="472325"/>
            </a:xfrm>
            <a:prstGeom prst="rect">
              <a:avLst/>
            </a:prstGeom>
            <a:noFill/>
          </p:spPr>
          <p:txBody>
            <a:bodyPr wrap="square" rtlCol="0">
              <a:spAutoFit/>
            </a:bodyPr>
            <a:lstStyle/>
            <a:p>
              <a:r>
                <a:rPr lang="en-US" sz="2400" dirty="0"/>
                <a:t>6</a:t>
              </a:r>
            </a:p>
          </p:txBody>
        </p:sp>
        <p:sp>
          <p:nvSpPr>
            <p:cNvPr id="82" name="Freeform: Shape 81">
              <a:extLst>
                <a:ext uri="{FF2B5EF4-FFF2-40B4-BE49-F238E27FC236}">
                  <a16:creationId xmlns:a16="http://schemas.microsoft.com/office/drawing/2014/main" id="{74366D38-7928-45B4-A0D4-3AC2DF6764F3}"/>
                </a:ext>
              </a:extLst>
            </p:cNvPr>
            <p:cNvSpPr/>
            <p:nvPr/>
          </p:nvSpPr>
          <p:spPr>
            <a:xfrm>
              <a:off x="9041133" y="6060800"/>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0907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494BE-2D8D-4F81-808A-03405FC99766}"/>
              </a:ext>
            </a:extLst>
          </p:cNvPr>
          <p:cNvSpPr>
            <a:spLocks noGrp="1"/>
          </p:cNvSpPr>
          <p:nvPr>
            <p:ph type="title"/>
          </p:nvPr>
        </p:nvSpPr>
        <p:spPr/>
        <p:txBody>
          <a:bodyPr/>
          <a:lstStyle/>
          <a:p>
            <a:r>
              <a:rPr lang="en-US" dirty="0"/>
              <a:t>Did It Help?</a:t>
            </a:r>
          </a:p>
        </p:txBody>
      </p:sp>
      <p:sp>
        <p:nvSpPr>
          <p:cNvPr id="3" name="Content Placeholder 2">
            <a:extLst>
              <a:ext uri="{FF2B5EF4-FFF2-40B4-BE49-F238E27FC236}">
                <a16:creationId xmlns:a16="http://schemas.microsoft.com/office/drawing/2014/main" id="{1BC5A3AA-5129-4CB5-98E8-B05A61A1FE84}"/>
              </a:ext>
            </a:extLst>
          </p:cNvPr>
          <p:cNvSpPr>
            <a:spLocks noGrp="1"/>
          </p:cNvSpPr>
          <p:nvPr>
            <p:ph idx="1"/>
          </p:nvPr>
        </p:nvSpPr>
        <p:spPr>
          <a:xfrm>
            <a:off x="575240" y="1463857"/>
            <a:ext cx="8231303" cy="4845504"/>
          </a:xfrm>
        </p:spPr>
        <p:txBody>
          <a:bodyPr>
            <a:normAutofit fontScale="92500" lnSpcReduction="10000"/>
          </a:bodyPr>
          <a:lstStyle/>
          <a:p>
            <a:r>
              <a:rPr lang="en-US" dirty="0"/>
              <a:t>So…now every vertex has even degree…but there’s not a nice order anymore.</a:t>
            </a:r>
          </a:p>
          <a:p>
            <a:r>
              <a:rPr lang="en-US" dirty="0"/>
              <a:t>We’ll have to find one.</a:t>
            </a:r>
          </a:p>
          <a:p>
            <a:endParaRPr lang="en-US" dirty="0"/>
          </a:p>
          <a:p>
            <a:r>
              <a:rPr lang="en-US" dirty="0"/>
              <a:t>Start from the starting point, and just follow any unused edge!</a:t>
            </a:r>
          </a:p>
          <a:p>
            <a:r>
              <a:rPr lang="en-US" dirty="0"/>
              <a:t>Because every vertex has even degree, (except for the starting vertex) when you go in, you can come out! So you can’t “get stuck” </a:t>
            </a:r>
          </a:p>
          <a:p>
            <a:r>
              <a:rPr lang="en-US" dirty="0"/>
              <a:t>What if you get back to the start and end up with unused edges? Find a visited vertex one is adjacent to and “splice in” the cycles.</a:t>
            </a:r>
          </a:p>
        </p:txBody>
      </p:sp>
      <p:grpSp>
        <p:nvGrpSpPr>
          <p:cNvPr id="31" name="Group 30">
            <a:extLst>
              <a:ext uri="{FF2B5EF4-FFF2-40B4-BE49-F238E27FC236}">
                <a16:creationId xmlns:a16="http://schemas.microsoft.com/office/drawing/2014/main" id="{656E3FCD-03A2-4671-82F3-9CE5DBFD042F}"/>
              </a:ext>
            </a:extLst>
          </p:cNvPr>
          <p:cNvGrpSpPr/>
          <p:nvPr/>
        </p:nvGrpSpPr>
        <p:grpSpPr>
          <a:xfrm>
            <a:off x="8567036" y="105472"/>
            <a:ext cx="3436289" cy="2768356"/>
            <a:chOff x="8567036" y="105472"/>
            <a:chExt cx="3436289" cy="2768356"/>
          </a:xfrm>
        </p:grpSpPr>
        <p:sp>
          <p:nvSpPr>
            <p:cNvPr id="5" name="Oval 4">
              <a:extLst>
                <a:ext uri="{FF2B5EF4-FFF2-40B4-BE49-F238E27FC236}">
                  <a16:creationId xmlns:a16="http://schemas.microsoft.com/office/drawing/2014/main" id="{CE5F0DE5-4378-4E64-A0BD-113339240967}"/>
                </a:ext>
              </a:extLst>
            </p:cNvPr>
            <p:cNvSpPr/>
            <p:nvPr/>
          </p:nvSpPr>
          <p:spPr>
            <a:xfrm>
              <a:off x="10020800" y="10547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CDA17640-A977-4EBA-A0BA-188D967C26E7}"/>
                </a:ext>
              </a:extLst>
            </p:cNvPr>
            <p:cNvSpPr/>
            <p:nvPr/>
          </p:nvSpPr>
          <p:spPr>
            <a:xfrm>
              <a:off x="8567036" y="105325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A7BD7518-94F8-4C17-A591-3C3D5AA919BF}"/>
                </a:ext>
              </a:extLst>
            </p:cNvPr>
            <p:cNvSpPr/>
            <p:nvPr/>
          </p:nvSpPr>
          <p:spPr>
            <a:xfrm>
              <a:off x="9075920" y="230558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8" name="Oval 7">
              <a:extLst>
                <a:ext uri="{FF2B5EF4-FFF2-40B4-BE49-F238E27FC236}">
                  <a16:creationId xmlns:a16="http://schemas.microsoft.com/office/drawing/2014/main" id="{FD1660D0-97B3-4DA2-8006-BE15167E5F66}"/>
                </a:ext>
              </a:extLst>
            </p:cNvPr>
            <p:cNvSpPr/>
            <p:nvPr/>
          </p:nvSpPr>
          <p:spPr>
            <a:xfrm>
              <a:off x="11558052" y="105325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 name="Oval 8">
              <a:extLst>
                <a:ext uri="{FF2B5EF4-FFF2-40B4-BE49-F238E27FC236}">
                  <a16:creationId xmlns:a16="http://schemas.microsoft.com/office/drawing/2014/main" id="{5824DB50-3035-4C89-BF1D-B5D19A8BA9A8}"/>
                </a:ext>
              </a:extLst>
            </p:cNvPr>
            <p:cNvSpPr/>
            <p:nvPr/>
          </p:nvSpPr>
          <p:spPr>
            <a:xfrm>
              <a:off x="11112779" y="232452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10" name="Straight Connector 9">
              <a:extLst>
                <a:ext uri="{FF2B5EF4-FFF2-40B4-BE49-F238E27FC236}">
                  <a16:creationId xmlns:a16="http://schemas.microsoft.com/office/drawing/2014/main" id="{5B6C7660-7010-43C8-B4F1-7B964770198F}"/>
                </a:ext>
              </a:extLst>
            </p:cNvPr>
            <p:cNvCxnSpPr>
              <a:cxnSpLocks/>
              <a:stCxn id="5" idx="2"/>
              <a:endCxn id="6" idx="7"/>
            </p:cNvCxnSpPr>
            <p:nvPr/>
          </p:nvCxnSpPr>
          <p:spPr>
            <a:xfrm flipH="1">
              <a:off x="8947100" y="328109"/>
              <a:ext cx="1073700" cy="790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7CA469-3742-4040-A3C7-6A4DFFA8D1C9}"/>
                </a:ext>
              </a:extLst>
            </p:cNvPr>
            <p:cNvCxnSpPr>
              <a:cxnSpLocks/>
              <a:stCxn id="5" idx="6"/>
              <a:endCxn id="8" idx="1"/>
            </p:cNvCxnSpPr>
            <p:nvPr/>
          </p:nvCxnSpPr>
          <p:spPr>
            <a:xfrm>
              <a:off x="10466073" y="328109"/>
              <a:ext cx="1157188" cy="7903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6C69CA-AE65-4423-B81F-55C1A0DB4294}"/>
                </a:ext>
              </a:extLst>
            </p:cNvPr>
            <p:cNvCxnSpPr>
              <a:cxnSpLocks/>
              <a:stCxn id="7" idx="6"/>
              <a:endCxn id="9" idx="2"/>
            </p:cNvCxnSpPr>
            <p:nvPr/>
          </p:nvCxnSpPr>
          <p:spPr>
            <a:xfrm>
              <a:off x="9521193" y="2528225"/>
              <a:ext cx="1591586" cy="189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35282E-3F68-474E-A000-20745A3F39F8}"/>
                </a:ext>
              </a:extLst>
            </p:cNvPr>
            <p:cNvCxnSpPr>
              <a:cxnSpLocks/>
              <a:stCxn id="9" idx="7"/>
              <a:endCxn id="8" idx="4"/>
            </p:cNvCxnSpPr>
            <p:nvPr/>
          </p:nvCxnSpPr>
          <p:spPr>
            <a:xfrm flipV="1">
              <a:off x="11492843" y="1498529"/>
              <a:ext cx="287846" cy="89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75E30E-ACF7-4975-BF89-301C61748035}"/>
                </a:ext>
              </a:extLst>
            </p:cNvPr>
            <p:cNvCxnSpPr>
              <a:cxnSpLocks/>
              <a:stCxn id="9" idx="1"/>
              <a:endCxn id="6" idx="5"/>
            </p:cNvCxnSpPr>
            <p:nvPr/>
          </p:nvCxnSpPr>
          <p:spPr>
            <a:xfrm flipH="1" flipV="1">
              <a:off x="8947100" y="1433321"/>
              <a:ext cx="2230888" cy="956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8224A24C-696B-4009-9107-AE2EB442412E}"/>
                </a:ext>
              </a:extLst>
            </p:cNvPr>
            <p:cNvSpPr/>
            <p:nvPr/>
          </p:nvSpPr>
          <p:spPr>
            <a:xfrm>
              <a:off x="9438462" y="251205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753E3E46-A69E-4993-9AF4-4C7CB00E7711}"/>
              </a:ext>
            </a:extLst>
          </p:cNvPr>
          <p:cNvSpPr/>
          <p:nvPr/>
        </p:nvSpPr>
        <p:spPr>
          <a:xfrm>
            <a:off x="9979055" y="2996152"/>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4" name="Oval 33">
            <a:extLst>
              <a:ext uri="{FF2B5EF4-FFF2-40B4-BE49-F238E27FC236}">
                <a16:creationId xmlns:a16="http://schemas.microsoft.com/office/drawing/2014/main" id="{ACDACC2E-E21D-4FD3-A88F-AE9915EF4F8A}"/>
              </a:ext>
            </a:extLst>
          </p:cNvPr>
          <p:cNvSpPr/>
          <p:nvPr/>
        </p:nvSpPr>
        <p:spPr>
          <a:xfrm>
            <a:off x="8525291" y="3943937"/>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C6D1FD9B-A24F-40FC-AE84-A9291EEC7988}"/>
              </a:ext>
            </a:extLst>
          </p:cNvPr>
          <p:cNvSpPr/>
          <p:nvPr/>
        </p:nvSpPr>
        <p:spPr>
          <a:xfrm>
            <a:off x="9034175" y="5196268"/>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sp>
        <p:nvSpPr>
          <p:cNvPr id="36" name="Oval 35">
            <a:extLst>
              <a:ext uri="{FF2B5EF4-FFF2-40B4-BE49-F238E27FC236}">
                <a16:creationId xmlns:a16="http://schemas.microsoft.com/office/drawing/2014/main" id="{A942E5BA-828D-4D05-B5A9-79861ACEDB15}"/>
              </a:ext>
            </a:extLst>
          </p:cNvPr>
          <p:cNvSpPr/>
          <p:nvPr/>
        </p:nvSpPr>
        <p:spPr>
          <a:xfrm>
            <a:off x="11516307" y="3943936"/>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7" name="Oval 36">
            <a:extLst>
              <a:ext uri="{FF2B5EF4-FFF2-40B4-BE49-F238E27FC236}">
                <a16:creationId xmlns:a16="http://schemas.microsoft.com/office/drawing/2014/main" id="{EC1484FD-28BC-4398-98AA-635C642F65A4}"/>
              </a:ext>
            </a:extLst>
          </p:cNvPr>
          <p:cNvSpPr/>
          <p:nvPr/>
        </p:nvSpPr>
        <p:spPr>
          <a:xfrm>
            <a:off x="11071034" y="5215204"/>
            <a:ext cx="445273" cy="4452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cxnSp>
        <p:nvCxnSpPr>
          <p:cNvPr id="38" name="Straight Connector 37">
            <a:extLst>
              <a:ext uri="{FF2B5EF4-FFF2-40B4-BE49-F238E27FC236}">
                <a16:creationId xmlns:a16="http://schemas.microsoft.com/office/drawing/2014/main" id="{2B5D0D49-3BEF-48A0-BDEF-60148E983AAD}"/>
              </a:ext>
            </a:extLst>
          </p:cNvPr>
          <p:cNvCxnSpPr>
            <a:cxnSpLocks/>
            <a:stCxn id="33" idx="2"/>
            <a:endCxn id="34" idx="7"/>
          </p:cNvCxnSpPr>
          <p:nvPr/>
        </p:nvCxnSpPr>
        <p:spPr>
          <a:xfrm flipH="1">
            <a:off x="8905355" y="3218789"/>
            <a:ext cx="1073700" cy="7903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850C638-59E3-472B-9ABA-5904B832A625}"/>
              </a:ext>
            </a:extLst>
          </p:cNvPr>
          <p:cNvCxnSpPr>
            <a:cxnSpLocks/>
            <a:stCxn id="33" idx="6"/>
            <a:endCxn id="36" idx="1"/>
          </p:cNvCxnSpPr>
          <p:nvPr/>
        </p:nvCxnSpPr>
        <p:spPr>
          <a:xfrm>
            <a:off x="10424328" y="3218789"/>
            <a:ext cx="1157188" cy="7903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46CDD3A-0F51-4BB8-A3E2-026ED73AA797}"/>
              </a:ext>
            </a:extLst>
          </p:cNvPr>
          <p:cNvCxnSpPr>
            <a:cxnSpLocks/>
            <a:stCxn id="35" idx="6"/>
            <a:endCxn id="37" idx="2"/>
          </p:cNvCxnSpPr>
          <p:nvPr/>
        </p:nvCxnSpPr>
        <p:spPr>
          <a:xfrm>
            <a:off x="9479448" y="5418905"/>
            <a:ext cx="1591586" cy="1893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3D11FF-F13F-4092-BC41-A9E3FA97F2BE}"/>
              </a:ext>
            </a:extLst>
          </p:cNvPr>
          <p:cNvCxnSpPr>
            <a:cxnSpLocks/>
            <a:stCxn id="37" idx="7"/>
            <a:endCxn id="36" idx="4"/>
          </p:cNvCxnSpPr>
          <p:nvPr/>
        </p:nvCxnSpPr>
        <p:spPr>
          <a:xfrm flipV="1">
            <a:off x="11451098" y="4389209"/>
            <a:ext cx="287846" cy="8912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A59AC08-B8C1-4EF6-A636-640FAE3A899F}"/>
              </a:ext>
            </a:extLst>
          </p:cNvPr>
          <p:cNvCxnSpPr>
            <a:cxnSpLocks/>
            <a:stCxn id="37" idx="1"/>
            <a:endCxn id="34" idx="5"/>
          </p:cNvCxnSpPr>
          <p:nvPr/>
        </p:nvCxnSpPr>
        <p:spPr>
          <a:xfrm flipH="1" flipV="1">
            <a:off x="8905355" y="4324001"/>
            <a:ext cx="2230888" cy="9564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356D55B0-E5A6-4A94-95AD-B5A728AC338F}"/>
              </a:ext>
            </a:extLst>
          </p:cNvPr>
          <p:cNvSpPr/>
          <p:nvPr/>
        </p:nvSpPr>
        <p:spPr>
          <a:xfrm>
            <a:off x="9396717" y="5402737"/>
            <a:ext cx="1724838" cy="361771"/>
          </a:xfrm>
          <a:custGeom>
            <a:avLst/>
            <a:gdLst>
              <a:gd name="connsiteX0" fmla="*/ 1724838 w 1724838"/>
              <a:gd name="connsiteY0" fmla="*/ 133171 h 361771"/>
              <a:gd name="connsiteX1" fmla="*/ 870310 w 1724838"/>
              <a:gd name="connsiteY1" fmla="*/ 361771 h 361771"/>
              <a:gd name="connsiteX2" fmla="*/ 870310 w 1724838"/>
              <a:gd name="connsiteY2" fmla="*/ 361771 h 361771"/>
              <a:gd name="connsiteX3" fmla="*/ 70210 w 1724838"/>
              <a:gd name="connsiteY3" fmla="*/ 35200 h 361771"/>
              <a:gd name="connsiteX4" fmla="*/ 91981 w 1724838"/>
              <a:gd name="connsiteY4" fmla="*/ 24314 h 361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4838" h="361771">
                <a:moveTo>
                  <a:pt x="1724838" y="133171"/>
                </a:moveTo>
                <a:lnTo>
                  <a:pt x="870310" y="361771"/>
                </a:lnTo>
                <a:lnTo>
                  <a:pt x="870310" y="361771"/>
                </a:lnTo>
                <a:lnTo>
                  <a:pt x="70210" y="35200"/>
                </a:lnTo>
                <a:cubicBezTo>
                  <a:pt x="-59512" y="-21043"/>
                  <a:pt x="16234" y="1635"/>
                  <a:pt x="91981" y="2431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F1F48775-65D4-47AB-BC0F-CC18FD24DBB5}"/>
              </a:ext>
            </a:extLst>
          </p:cNvPr>
          <p:cNvSpPr txBox="1"/>
          <p:nvPr/>
        </p:nvSpPr>
        <p:spPr>
          <a:xfrm>
            <a:off x="8806543" y="5873750"/>
            <a:ext cx="3155037" cy="923330"/>
          </a:xfrm>
          <a:prstGeom prst="rect">
            <a:avLst/>
          </a:prstGeom>
          <a:noFill/>
        </p:spPr>
        <p:txBody>
          <a:bodyPr wrap="square" rtlCol="0">
            <a:spAutoFit/>
          </a:bodyPr>
          <a:lstStyle/>
          <a:p>
            <a:r>
              <a:rPr lang="en-US" dirty="0"/>
              <a:t>D,A,B,E,D is found first. E,C,E found next. After splicing:</a:t>
            </a:r>
          </a:p>
          <a:p>
            <a:r>
              <a:rPr lang="en-US" dirty="0"/>
              <a:t>D,A,B,E,C,E,D. is the final tour</a:t>
            </a:r>
          </a:p>
        </p:txBody>
      </p:sp>
    </p:spTree>
    <p:extLst>
      <p:ext uri="{BB962C8B-B14F-4D97-AF65-F5344CB8AC3E}">
        <p14:creationId xmlns:p14="http://schemas.microsoft.com/office/powerpoint/2010/main" val="156895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0772-F078-4615-B7E8-A8C9F0CDA083}"/>
              </a:ext>
            </a:extLst>
          </p:cNvPr>
          <p:cNvSpPr>
            <a:spLocks noGrp="1"/>
          </p:cNvSpPr>
          <p:nvPr>
            <p:ph type="title"/>
          </p:nvPr>
        </p:nvSpPr>
        <p:spPr/>
        <p:txBody>
          <a:bodyPr/>
          <a:lstStyle/>
          <a:p>
            <a:r>
              <a:rPr lang="en-US" dirty="0"/>
              <a:t>Is it a good approximation algorithm?</a:t>
            </a:r>
          </a:p>
        </p:txBody>
      </p:sp>
      <p:sp>
        <p:nvSpPr>
          <p:cNvPr id="3" name="Content Placeholder 2">
            <a:extLst>
              <a:ext uri="{FF2B5EF4-FFF2-40B4-BE49-F238E27FC236}">
                <a16:creationId xmlns:a16="http://schemas.microsoft.com/office/drawing/2014/main" id="{3C4EB3FC-B7D7-4DF6-8B63-23A2D0223B1F}"/>
              </a:ext>
            </a:extLst>
          </p:cNvPr>
          <p:cNvSpPr>
            <a:spLocks noGrp="1"/>
          </p:cNvSpPr>
          <p:nvPr>
            <p:ph idx="1"/>
          </p:nvPr>
        </p:nvSpPr>
        <p:spPr/>
        <p:txBody>
          <a:bodyPr/>
          <a:lstStyle/>
          <a:p>
            <a:r>
              <a:rPr lang="en-US" dirty="0"/>
              <a:t>We will visit every vertex at least once!</a:t>
            </a:r>
          </a:p>
          <a:p>
            <a:endParaRPr lang="en-US" dirty="0"/>
          </a:p>
          <a:p>
            <a:r>
              <a:rPr lang="en-US" dirty="0"/>
              <a:t>Every vertex had degree at least one (because we started with an MST!)</a:t>
            </a:r>
          </a:p>
          <a:p>
            <a:r>
              <a:rPr lang="en-US" dirty="0"/>
              <a:t>So by the end of the process, we had degree at least two on every vertex.</a:t>
            </a:r>
          </a:p>
          <a:p>
            <a:r>
              <a:rPr lang="en-US" dirty="0"/>
              <a:t>And we go back and use all the edges we selected. So we visit every vertex, and we start and end at the same place.</a:t>
            </a:r>
          </a:p>
        </p:txBody>
      </p:sp>
    </p:spTree>
    <p:extLst>
      <p:ext uri="{BB962C8B-B14F-4D97-AF65-F5344CB8AC3E}">
        <p14:creationId xmlns:p14="http://schemas.microsoft.com/office/powerpoint/2010/main" val="4003541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A737-E0D9-4536-98C5-DF2166216F9F}"/>
              </a:ext>
            </a:extLst>
          </p:cNvPr>
          <p:cNvSpPr>
            <a:spLocks noGrp="1"/>
          </p:cNvSpPr>
          <p:nvPr>
            <p:ph type="title"/>
          </p:nvPr>
        </p:nvSpPr>
        <p:spPr/>
        <p:txBody>
          <a:bodyPr/>
          <a:lstStyle/>
          <a:p>
            <a:r>
              <a:rPr lang="en-US" dirty="0"/>
              <a:t>Is it a good approximation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D2CBDA-03EC-459C-97F6-F1883BB96E34}"/>
                  </a:ext>
                </a:extLst>
              </p:cNvPr>
              <p:cNvSpPr>
                <a:spLocks noGrp="1"/>
              </p:cNvSpPr>
              <p:nvPr>
                <p:ph idx="1"/>
              </p:nvPr>
            </p:nvSpPr>
            <p:spPr/>
            <p:txBody>
              <a:bodyPr>
                <a:normAutofit/>
              </a:bodyPr>
              <a:lstStyle/>
              <a:p>
                <a:r>
                  <a:rPr lang="en-US" dirty="0"/>
                  <a:t>What does our algorithm produce?</a:t>
                </a:r>
              </a:p>
              <a:p>
                <a:r>
                  <a:rPr lang="en-US" dirty="0"/>
                  <a:t>At most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most </a:t>
                </a:r>
                <a14:m>
                  <m:oMath xmlns:m="http://schemas.openxmlformats.org/officeDocument/2006/math">
                    <m:r>
                      <a:rPr lang="en-US" b="0" i="1" smtClean="0">
                        <a:latin typeface="Cambria Math" panose="02040503050406030204" pitchFamily="18" charset="0"/>
                      </a:rPr>
                      <m:t>1.5</m:t>
                    </m:r>
                  </m:oMath>
                </a14:m>
                <a:r>
                  <a:rPr lang="en-US" dirty="0"/>
                  <a:t> times the weight of the optimal tour)</a:t>
                </a:r>
              </a:p>
              <a:p>
                <a:r>
                  <a:rPr lang="en-US" dirty="0"/>
                  <a:t>Why? We use every edge once, that’s one </a:t>
                </a:r>
                <a14:m>
                  <m:oMath xmlns:m="http://schemas.openxmlformats.org/officeDocument/2006/math">
                    <m:r>
                      <a:rPr lang="en-US" b="0" i="1" smtClean="0">
                        <a:latin typeface="Cambria Math" panose="02040503050406030204" pitchFamily="18" charset="0"/>
                      </a:rPr>
                      <m:t>𝑀𝑆𝑇</m:t>
                    </m:r>
                  </m:oMath>
                </a14:m>
                <a:r>
                  <a:rPr lang="en-US" dirty="0"/>
                  <a:t> plus the weight of the matching. </a:t>
                </a:r>
              </a:p>
              <a:p>
                <a:r>
                  <a:rPr lang="en-US" dirty="0"/>
                  <a:t>How much is the </a:t>
                </a:r>
                <a14:m>
                  <m:oMath xmlns:m="http://schemas.openxmlformats.org/officeDocument/2006/math">
                    <m:r>
                      <a:rPr lang="en-US" b="0" i="1" dirty="0" smtClean="0">
                        <a:latin typeface="Cambria Math" panose="02040503050406030204" pitchFamily="18" charset="0"/>
                      </a:rPr>
                      <m:t>𝑀𝑆𝑇</m:t>
                    </m:r>
                  </m:oMath>
                </a14:m>
                <a:r>
                  <a:rPr lang="en-US" dirty="0"/>
                  <a:t>? Less than </a:t>
                </a:r>
                <a14:m>
                  <m:oMath xmlns:m="http://schemas.openxmlformats.org/officeDocument/2006/math">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has a spanning tree inside it!)</a:t>
                </a:r>
              </a:p>
              <a:p>
                <a:r>
                  <a:rPr lang="en-US" dirty="0"/>
                  <a:t>How much is the matching? Less than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𝑂𝑃𝑇</m:t>
                    </m:r>
                  </m:oMath>
                </a14:m>
                <a:r>
                  <a:rPr lang="en-US" dirty="0"/>
                  <a:t>. (</a:t>
                </a:r>
                <a14:m>
                  <m:oMath xmlns:m="http://schemas.openxmlformats.org/officeDocument/2006/math">
                    <m:r>
                      <a:rPr lang="en-US" b="0" i="1" smtClean="0">
                        <a:latin typeface="Cambria Math" panose="02040503050406030204" pitchFamily="18" charset="0"/>
                      </a:rPr>
                      <m:t>𝑂𝑃𝑇</m:t>
                    </m:r>
                  </m:oMath>
                </a14:m>
                <a:r>
                  <a:rPr lang="en-US" dirty="0"/>
                  <a:t> is less than a tour on the odd vertices, and a tour on the odd vertices is made up of two matchings)</a:t>
                </a:r>
              </a:p>
            </p:txBody>
          </p:sp>
        </mc:Choice>
        <mc:Fallback xmlns="">
          <p:sp>
            <p:nvSpPr>
              <p:cNvPr id="3" name="Content Placeholder 2">
                <a:extLst>
                  <a:ext uri="{FF2B5EF4-FFF2-40B4-BE49-F238E27FC236}">
                    <a16:creationId xmlns:a16="http://schemas.microsoft.com/office/drawing/2014/main" id="{52D2CBDA-03EC-459C-97F6-F1883BB96E34}"/>
                  </a:ext>
                </a:extLst>
              </p:cNvPr>
              <p:cNvSpPr>
                <a:spLocks noGrp="1" noRot="1" noChangeAspect="1" noMove="1" noResize="1" noEditPoints="1" noAdjustHandles="1" noChangeArrowheads="1" noChangeShapeType="1" noTextEdit="1"/>
              </p:cNvSpPr>
              <p:nvPr>
                <p:ph idx="1"/>
              </p:nvPr>
            </p:nvSpPr>
            <p:spPr>
              <a:blipFill>
                <a:blip r:embed="rId2"/>
                <a:stretch>
                  <a:fillRect l="-708" t="-2138" r="-1634"/>
                </a:stretch>
              </a:blipFill>
            </p:spPr>
            <p:txBody>
              <a:bodyPr/>
              <a:lstStyle/>
              <a:p>
                <a:r>
                  <a:rPr lang="en-US">
                    <a:noFill/>
                  </a:rPr>
                  <a:t> </a:t>
                </a:r>
              </a:p>
            </p:txBody>
          </p:sp>
        </mc:Fallback>
      </mc:AlternateContent>
    </p:spTree>
    <p:extLst>
      <p:ext uri="{BB962C8B-B14F-4D97-AF65-F5344CB8AC3E}">
        <p14:creationId xmlns:p14="http://schemas.microsoft.com/office/powerpoint/2010/main" val="184273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8AF3A-2766-4159-B788-23F8D823355E}"/>
              </a:ext>
            </a:extLst>
          </p:cNvPr>
          <p:cNvSpPr>
            <a:spLocks noGrp="1"/>
          </p:cNvSpPr>
          <p:nvPr>
            <p:ph type="title"/>
          </p:nvPr>
        </p:nvSpPr>
        <p:spPr/>
        <p:txBody>
          <a:bodyPr/>
          <a:lstStyle/>
          <a:p>
            <a:r>
              <a:rPr lang="en-US" dirty="0"/>
              <a:t>Approximating TSP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C75D57-024B-49B2-8930-2977CF1FABC2}"/>
                  </a:ext>
                </a:extLst>
              </p:cNvPr>
              <p:cNvSpPr>
                <a:spLocks noGrp="1"/>
              </p:cNvSpPr>
              <p:nvPr>
                <p:ph idx="1"/>
              </p:nvPr>
            </p:nvSpPr>
            <p:spPr/>
            <p:txBody>
              <a:bodyPr/>
              <a:lstStyle/>
              <a:p>
                <a:r>
                  <a:rPr lang="en-US" dirty="0"/>
                  <a:t>We found a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oMath>
                </a14:m>
                <a:r>
                  <a:rPr lang="en-US" dirty="0"/>
                  <a:t>-approximation for TSP! </a:t>
                </a:r>
              </a:p>
              <a:p>
                <a:r>
                  <a:rPr lang="en-US" dirty="0"/>
                  <a:t>The algorithm is called “</a:t>
                </a:r>
                <a:r>
                  <a:rPr lang="en-US" dirty="0" err="1"/>
                  <a:t>Christofides</a:t>
                </a:r>
                <a:r>
                  <a:rPr lang="en-US" dirty="0"/>
                  <a:t> Algorithm”</a:t>
                </a:r>
              </a:p>
              <a:p>
                <a:r>
                  <a:rPr lang="en-US" dirty="0"/>
                  <a:t>It’s almost 50 years old.</a:t>
                </a:r>
              </a:p>
              <a:p>
                <a:endParaRPr lang="en-US" dirty="0"/>
              </a:p>
              <a:p>
                <a:r>
                  <a:rPr lang="en-US" dirty="0"/>
                  <a:t>The best approximation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𝜖</m:t>
                    </m:r>
                  </m:oMath>
                </a14:m>
                <a:r>
                  <a:rPr lang="en-US" dirty="0"/>
                  <a:t> where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−36</m:t>
                        </m:r>
                      </m:sup>
                    </m:sSup>
                  </m:oMath>
                </a14:m>
                <a:endParaRPr lang="en-US" dirty="0"/>
              </a:p>
              <a:p>
                <a:r>
                  <a:rPr lang="en-US" dirty="0"/>
                  <a:t>Developed by three researchers at UW </a:t>
                </a:r>
                <a:r>
                  <a:rPr lang="en-US" b="1" dirty="0"/>
                  <a:t>last year</a:t>
                </a:r>
                <a:r>
                  <a:rPr lang="en-US" dirty="0"/>
                  <a:t>.</a:t>
                </a:r>
              </a:p>
              <a:p>
                <a:r>
                  <a:rPr lang="en-US" dirty="0"/>
                  <a:t>https://arxiv.org/pdf/2007.01409.pdf</a:t>
                </a:r>
              </a:p>
            </p:txBody>
          </p:sp>
        </mc:Choice>
        <mc:Fallback xmlns="">
          <p:sp>
            <p:nvSpPr>
              <p:cNvPr id="3" name="Content Placeholder 2">
                <a:extLst>
                  <a:ext uri="{FF2B5EF4-FFF2-40B4-BE49-F238E27FC236}">
                    <a16:creationId xmlns:a16="http://schemas.microsoft.com/office/drawing/2014/main" id="{56C75D57-024B-49B2-8930-2977CF1FABC2}"/>
                  </a:ext>
                </a:extLst>
              </p:cNvPr>
              <p:cNvSpPr>
                <a:spLocks noGrp="1" noRot="1" noChangeAspect="1" noMove="1" noResize="1" noEditPoints="1" noAdjustHandles="1" noChangeArrowheads="1" noChangeShapeType="1" noTextEdit="1"/>
              </p:cNvSpPr>
              <p:nvPr>
                <p:ph idx="1"/>
              </p:nvPr>
            </p:nvSpPr>
            <p:spPr>
              <a:blipFill>
                <a:blip r:embed="rId2"/>
                <a:stretch>
                  <a:fillRect l="-654" t="-629"/>
                </a:stretch>
              </a:blipFill>
            </p:spPr>
            <p:txBody>
              <a:bodyPr/>
              <a:lstStyle/>
              <a:p>
                <a:r>
                  <a:rPr lang="en-US">
                    <a:noFill/>
                  </a:rPr>
                  <a:t> </a:t>
                </a:r>
              </a:p>
            </p:txBody>
          </p:sp>
        </mc:Fallback>
      </mc:AlternateContent>
    </p:spTree>
    <p:extLst>
      <p:ext uri="{BB962C8B-B14F-4D97-AF65-F5344CB8AC3E}">
        <p14:creationId xmlns:p14="http://schemas.microsoft.com/office/powerpoint/2010/main" val="489482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8F2B-87DE-42CC-A97A-1AD0689B7C1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9B763E54-8F8F-4F23-8519-05581ECBDBE8}"/>
              </a:ext>
            </a:extLst>
          </p:cNvPr>
          <p:cNvSpPr>
            <a:spLocks noGrp="1"/>
          </p:cNvSpPr>
          <p:nvPr>
            <p:ph idx="1"/>
          </p:nvPr>
        </p:nvSpPr>
        <p:spPr/>
        <p:txBody>
          <a:bodyPr/>
          <a:lstStyle/>
          <a:p>
            <a:r>
              <a:rPr lang="en-US" dirty="0"/>
              <a:t>Coping with NP-hardness.</a:t>
            </a:r>
          </a:p>
          <a:p>
            <a:r>
              <a:rPr lang="en-US" dirty="0"/>
              <a:t>1. Understand your problem really well (make sure you’re not solving an easy special case).</a:t>
            </a:r>
          </a:p>
          <a:p>
            <a:r>
              <a:rPr lang="en-US" dirty="0"/>
              <a:t>2. Prove the problem really is NP-hard.</a:t>
            </a:r>
          </a:p>
          <a:p>
            <a:r>
              <a:rPr lang="en-US" dirty="0"/>
              <a:t>3. Try a band-aid (SAT library, Integer programming library, etc.)</a:t>
            </a:r>
          </a:p>
          <a:p>
            <a:r>
              <a:rPr lang="en-US" dirty="0"/>
              <a:t>4. Try to find a good-enough exponential time algorithm or an approximation algorithm.</a:t>
            </a:r>
          </a:p>
        </p:txBody>
      </p:sp>
    </p:spTree>
    <p:extLst>
      <p:ext uri="{BB962C8B-B14F-4D97-AF65-F5344CB8AC3E}">
        <p14:creationId xmlns:p14="http://schemas.microsoft.com/office/powerpoint/2010/main" val="404083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D03E-096D-487F-B2D2-B0C72546D975}"/>
              </a:ext>
            </a:extLst>
          </p:cNvPr>
          <p:cNvSpPr>
            <a:spLocks noGrp="1"/>
          </p:cNvSpPr>
          <p:nvPr>
            <p:ph type="title"/>
          </p:nvPr>
        </p:nvSpPr>
        <p:spPr/>
        <p:txBody>
          <a:bodyPr/>
          <a:lstStyle/>
          <a:p>
            <a:r>
              <a:rPr lang="en-US" dirty="0"/>
              <a:t>Dealing with NP-hardness</a:t>
            </a:r>
          </a:p>
        </p:txBody>
      </p:sp>
      <p:sp>
        <p:nvSpPr>
          <p:cNvPr id="3" name="Content Placeholder 2">
            <a:extLst>
              <a:ext uri="{FF2B5EF4-FFF2-40B4-BE49-F238E27FC236}">
                <a16:creationId xmlns:a16="http://schemas.microsoft.com/office/drawing/2014/main" id="{87F73109-5C0B-482C-A0DA-BF5282569BA7}"/>
              </a:ext>
            </a:extLst>
          </p:cNvPr>
          <p:cNvSpPr>
            <a:spLocks noGrp="1"/>
          </p:cNvSpPr>
          <p:nvPr>
            <p:ph idx="1"/>
          </p:nvPr>
        </p:nvSpPr>
        <p:spPr/>
        <p:txBody>
          <a:bodyPr/>
          <a:lstStyle/>
          <a:p>
            <a:r>
              <a:rPr lang="en-US" dirty="0"/>
              <a:t>Thousands of times someone has wanted to find an efficient algorithm for a problem…</a:t>
            </a:r>
          </a:p>
          <a:p>
            <a:r>
              <a:rPr lang="en-US" dirty="0"/>
              <a:t>…only to realize that the problem was NP-hard.</a:t>
            </a:r>
          </a:p>
          <a:p>
            <a:endParaRPr lang="en-US" dirty="0"/>
          </a:p>
          <a:p>
            <a:r>
              <a:rPr lang="en-US" dirty="0"/>
              <a:t>Takeaway 2:</a:t>
            </a:r>
          </a:p>
          <a:p>
            <a:r>
              <a:rPr lang="en-US" dirty="0"/>
              <a:t>Sooner or later it will happen to one of you.</a:t>
            </a:r>
          </a:p>
          <a:p>
            <a:r>
              <a:rPr lang="en-US" dirty="0"/>
              <a:t>What do you do if you think your problem is NP-complete?</a:t>
            </a:r>
          </a:p>
        </p:txBody>
      </p:sp>
    </p:spTree>
    <p:extLst>
      <p:ext uri="{BB962C8B-B14F-4D97-AF65-F5344CB8AC3E}">
        <p14:creationId xmlns:p14="http://schemas.microsoft.com/office/powerpoint/2010/main" val="1313366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FF938-5BCE-449B-8AED-5869676A194F}"/>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22E7B7A7-6974-4598-B9BF-6A2795E15CE6}"/>
              </a:ext>
            </a:extLst>
          </p:cNvPr>
          <p:cNvSpPr>
            <a:spLocks noGrp="1"/>
          </p:cNvSpPr>
          <p:nvPr>
            <p:ph idx="1"/>
          </p:nvPr>
        </p:nvSpPr>
        <p:spPr/>
        <p:txBody>
          <a:bodyPr/>
          <a:lstStyle/>
          <a:p>
            <a:r>
              <a:rPr lang="en-US" dirty="0"/>
              <a:t>But what if you need a guarantee?</a:t>
            </a:r>
          </a:p>
          <a:p>
            <a:r>
              <a:rPr lang="en-US" dirty="0"/>
              <a:t>Your code is running every night, and you need an answer by 6 AM or the delivery trucks don’t go out.</a:t>
            </a:r>
          </a:p>
        </p:txBody>
      </p:sp>
    </p:spTree>
    <p:extLst>
      <p:ext uri="{BB962C8B-B14F-4D97-AF65-F5344CB8AC3E}">
        <p14:creationId xmlns:p14="http://schemas.microsoft.com/office/powerpoint/2010/main" val="309428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568E4-7F8D-4F74-9B20-B3EA2355A323}"/>
              </a:ext>
            </a:extLst>
          </p:cNvPr>
          <p:cNvSpPr>
            <a:spLocks noGrp="1"/>
          </p:cNvSpPr>
          <p:nvPr>
            <p:ph type="title"/>
          </p:nvPr>
        </p:nvSpPr>
        <p:spPr/>
        <p:txBody>
          <a:bodyPr/>
          <a:lstStyle/>
          <a:p>
            <a:r>
              <a:rPr lang="en-US" dirty="0"/>
              <a:t>Step 4 – Permanent Solutions</a:t>
            </a:r>
          </a:p>
        </p:txBody>
      </p:sp>
      <p:sp>
        <p:nvSpPr>
          <p:cNvPr id="3" name="Content Placeholder 2">
            <a:extLst>
              <a:ext uri="{FF2B5EF4-FFF2-40B4-BE49-F238E27FC236}">
                <a16:creationId xmlns:a16="http://schemas.microsoft.com/office/drawing/2014/main" id="{F3711C4A-9BAE-4D30-8E78-8D57DB0F9D79}"/>
              </a:ext>
            </a:extLst>
          </p:cNvPr>
          <p:cNvSpPr>
            <a:spLocks noGrp="1"/>
          </p:cNvSpPr>
          <p:nvPr>
            <p:ph idx="1"/>
          </p:nvPr>
        </p:nvSpPr>
        <p:spPr/>
        <p:txBody>
          <a:bodyPr/>
          <a:lstStyle/>
          <a:p>
            <a:r>
              <a:rPr lang="en-US" dirty="0"/>
              <a:t>Two good options:</a:t>
            </a:r>
          </a:p>
          <a:p>
            <a:endParaRPr lang="en-US" dirty="0"/>
          </a:p>
          <a:p>
            <a:r>
              <a:rPr lang="en-US" dirty="0"/>
              <a:t>Exponential algorithms that aren’t-as-slow-as-others</a:t>
            </a:r>
          </a:p>
          <a:p>
            <a:pPr lvl="1"/>
            <a:r>
              <a:rPr lang="en-US" dirty="0"/>
              <a:t>Give you an exact answer; won’t take polynomial time but will be guaranteed take you less time than brute force.</a:t>
            </a:r>
          </a:p>
          <a:p>
            <a:r>
              <a:rPr lang="en-US" dirty="0"/>
              <a:t>Approximation algorithms</a:t>
            </a:r>
          </a:p>
          <a:p>
            <a:pPr lvl="1"/>
            <a:r>
              <a:rPr lang="en-US" dirty="0"/>
              <a:t>Don’t give you the best answer, but guarantees a reasonable amount of time, and a guaranteed-pretty-good-answer.</a:t>
            </a:r>
          </a:p>
        </p:txBody>
      </p:sp>
    </p:spTree>
    <p:extLst>
      <p:ext uri="{BB962C8B-B14F-4D97-AF65-F5344CB8AC3E}">
        <p14:creationId xmlns:p14="http://schemas.microsoft.com/office/powerpoint/2010/main" val="128177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3944-09D6-45BB-A393-78C25456CB31}"/>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61B431-8AF5-461C-A5B6-98470A7B5B89}"/>
                  </a:ext>
                </a:extLst>
              </p:cNvPr>
              <p:cNvSpPr>
                <a:spLocks noGrp="1"/>
              </p:cNvSpPr>
              <p:nvPr>
                <p:ph idx="1"/>
              </p:nvPr>
            </p:nvSpPr>
            <p:spPr/>
            <p:txBody>
              <a:bodyPr>
                <a:normAutofit lnSpcReduction="10000"/>
              </a:bodyPr>
              <a:lstStyle/>
              <a:p>
                <a:r>
                  <a:rPr lang="en-US" dirty="0"/>
                  <a:t>Input: Graph </a:t>
                </a:r>
                <a14:m>
                  <m:oMath xmlns:m="http://schemas.openxmlformats.org/officeDocument/2006/math">
                    <m:r>
                      <a:rPr lang="en-US" b="0" i="1" smtClean="0">
                        <a:latin typeface="Cambria Math" panose="02040503050406030204" pitchFamily="18" charset="0"/>
                      </a:rPr>
                      <m:t>𝐺</m:t>
                    </m:r>
                  </m:oMath>
                </a14:m>
                <a:r>
                  <a:rPr lang="en-US" dirty="0"/>
                  <a:t>, integer </a:t>
                </a:r>
                <a14:m>
                  <m:oMath xmlns:m="http://schemas.openxmlformats.org/officeDocument/2006/math">
                    <m:r>
                      <a:rPr lang="en-US" b="0" i="1" smtClean="0">
                        <a:latin typeface="Cambria Math" panose="02040503050406030204" pitchFamily="18" charset="0"/>
                      </a:rPr>
                      <m:t>𝑘</m:t>
                    </m:r>
                  </m:oMath>
                </a14:m>
                <a:endParaRPr lang="en-US" dirty="0"/>
              </a:p>
              <a:p>
                <a:r>
                  <a:rPr lang="en-US" dirty="0"/>
                  <a:t>Output: Is there a set of at most </a:t>
                </a:r>
                <a14:m>
                  <m:oMath xmlns:m="http://schemas.openxmlformats.org/officeDocument/2006/math">
                    <m:r>
                      <a:rPr lang="en-US" b="0" i="1" smtClean="0">
                        <a:latin typeface="Cambria Math" panose="02040503050406030204" pitchFamily="18" charset="0"/>
                      </a:rPr>
                      <m:t>𝑘</m:t>
                    </m:r>
                  </m:oMath>
                </a14:m>
                <a:r>
                  <a:rPr lang="en-US" dirty="0"/>
                  <a:t> vertices such that every edge has at least one endpoint in the set?</a:t>
                </a:r>
              </a:p>
              <a:p>
                <a:endParaRPr lang="en-US" dirty="0"/>
              </a:p>
              <a:p>
                <a:r>
                  <a:rPr lang="en-US" dirty="0"/>
                  <a:t>The problem is NP-complete. </a:t>
                </a:r>
              </a:p>
              <a:p>
                <a:r>
                  <a:rPr lang="en-US" dirty="0"/>
                  <a:t>In the worst-case, we need exponential time.</a:t>
                </a:r>
              </a:p>
              <a:p>
                <a:pPr marL="0" indent="0">
                  <a:buNone/>
                </a:pPr>
                <a:r>
                  <a:rPr lang="en-US" dirty="0">
                    <a:latin typeface="Courier New" panose="02070309020205020404" pitchFamily="49" charset="0"/>
                    <a:cs typeface="Courier New" panose="02070309020205020404" pitchFamily="49" charset="0"/>
                  </a:rPr>
                  <a:t>For every subset </a:t>
                </a:r>
                <a14:m>
                  <m:oMath xmlns:m="http://schemas.openxmlformats.org/officeDocument/2006/math">
                    <m:r>
                      <a:rPr lang="en-US" b="0" i="1" smtClean="0">
                        <a:latin typeface="Cambria Math" panose="02040503050406030204" pitchFamily="18" charset="0"/>
                      </a:rPr>
                      <m:t>𝑆</m:t>
                    </m:r>
                  </m:oMath>
                </a14:m>
                <a:r>
                  <a:rPr lang="en-US" dirty="0">
                    <a:latin typeface="Courier New" panose="02070309020205020404" pitchFamily="49" charset="0"/>
                    <a:cs typeface="Courier New" panose="02070309020205020404" pitchFamily="49" charset="0"/>
                  </a:rPr>
                  <a:t> of vertices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Check if every edge has at least one endpoint in the set</a:t>
                </a:r>
              </a:p>
              <a:p>
                <a:pPr marL="0" indent="0">
                  <a:buNone/>
                </a:pPr>
                <a:r>
                  <a:rPr lang="en-US" dirty="0">
                    <a:latin typeface="Courier New" panose="02070309020205020404" pitchFamily="49" charset="0"/>
                    <a:cs typeface="Courier New" panose="02070309020205020404" pitchFamily="49" charset="0"/>
                  </a:rPr>
                  <a:t>Time? </a:t>
                </a:r>
                <a14:m>
                  <m:oMath xmlns:m="http://schemas.openxmlformats.org/officeDocument/2006/math">
                    <m:r>
                      <a:rPr lang="en-US" b="0" i="1" smtClean="0">
                        <a:latin typeface="Cambria Math" panose="02040503050406030204" pitchFamily="18" charset="0"/>
                        <a:cs typeface="Courier New" panose="02070309020205020404" pitchFamily="49" charset="0"/>
                      </a:rPr>
                      <m:t>𝑂</m:t>
                    </m:r>
                    <m:r>
                      <a:rPr lang="en-US" b="0" i="1" smtClean="0">
                        <a:latin typeface="Cambria Math" panose="02040503050406030204" pitchFamily="18" charset="0"/>
                        <a:cs typeface="Courier New" panose="02070309020205020404" pitchFamily="49" charset="0"/>
                      </a:rPr>
                      <m:t>(</m:t>
                    </m:r>
                    <m:sSup>
                      <m:sSupPr>
                        <m:ctrlPr>
                          <a:rPr lang="en-US" b="0" i="1" smtClean="0">
                            <a:latin typeface="Cambria Math" panose="02040503050406030204" pitchFamily="18" charset="0"/>
                            <a:cs typeface="Courier New" panose="02070309020205020404" pitchFamily="49" charset="0"/>
                          </a:rPr>
                        </m:ctrlPr>
                      </m:sSupPr>
                      <m:e>
                        <m:r>
                          <a:rPr lang="en-US" b="0" i="1" smtClean="0">
                            <a:latin typeface="Cambria Math" panose="02040503050406030204" pitchFamily="18" charset="0"/>
                            <a:cs typeface="Courier New" panose="02070309020205020404" pitchFamily="49" charset="0"/>
                          </a:rPr>
                          <m:t>2</m:t>
                        </m:r>
                      </m:e>
                      <m:sup>
                        <m:r>
                          <a:rPr lang="en-US" b="0" i="1" smtClean="0">
                            <a:latin typeface="Cambria Math" panose="02040503050406030204" pitchFamily="18" charset="0"/>
                            <a:cs typeface="Courier New" panose="02070309020205020404" pitchFamily="49" charset="0"/>
                          </a:rPr>
                          <m:t>𝑛</m:t>
                        </m:r>
                      </m:sup>
                    </m:sSup>
                    <m:d>
                      <m:dPr>
                        <m:ctrlPr>
                          <a:rPr lang="en-US" b="0" i="1" smtClean="0">
                            <a:latin typeface="Cambria Math" panose="02040503050406030204" pitchFamily="18" charset="0"/>
                            <a:cs typeface="Courier New" panose="02070309020205020404" pitchFamily="49" charset="0"/>
                          </a:rPr>
                        </m:ctrlPr>
                      </m:dPr>
                      <m:e>
                        <m:r>
                          <a:rPr lang="en-US" b="0" i="1" smtClean="0">
                            <a:latin typeface="Cambria Math" panose="02040503050406030204" pitchFamily="18" charset="0"/>
                            <a:cs typeface="Courier New" panose="02070309020205020404" pitchFamily="49" charset="0"/>
                          </a:rPr>
                          <m:t>𝑛</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𝑚</m:t>
                        </m:r>
                      </m:e>
                    </m:d>
                    <m:r>
                      <a:rPr lang="en-US" b="0" i="1" smtClean="0">
                        <a:latin typeface="Cambria Math" panose="02040503050406030204" pitchFamily="18" charset="0"/>
                        <a:cs typeface="Courier New" panose="02070309020205020404" pitchFamily="49" charset="0"/>
                      </a:rPr>
                      <m:t>)</m:t>
                    </m:r>
                  </m:oMath>
                </a14:m>
                <a:endParaRPr lang="en-US" dirty="0">
                  <a:latin typeface="Courier New" panose="02070309020205020404" pitchFamily="49" charset="0"/>
                  <a:cs typeface="Courier New" panose="02070309020205020404" pitchFamily="49" charset="0"/>
                </a:endParaRPr>
              </a:p>
            </p:txBody>
          </p:sp>
        </mc:Choice>
        <mc:Fallback xmlns="">
          <p:sp>
            <p:nvSpPr>
              <p:cNvPr id="3" name="Content Placeholder 2">
                <a:extLst>
                  <a:ext uri="{FF2B5EF4-FFF2-40B4-BE49-F238E27FC236}">
                    <a16:creationId xmlns:a16="http://schemas.microsoft.com/office/drawing/2014/main" id="{7961B431-8AF5-461C-A5B6-98470A7B5B89}"/>
                  </a:ext>
                </a:extLst>
              </p:cNvPr>
              <p:cNvSpPr>
                <a:spLocks noGrp="1" noRot="1" noChangeAspect="1" noMove="1" noResize="1" noEditPoints="1" noAdjustHandles="1" noChangeArrowheads="1" noChangeShapeType="1" noTextEdit="1"/>
              </p:cNvSpPr>
              <p:nvPr>
                <p:ph idx="1"/>
              </p:nvPr>
            </p:nvSpPr>
            <p:spPr>
              <a:blipFill>
                <a:blip r:embed="rId2"/>
                <a:stretch>
                  <a:fillRect l="-1525" t="-3019"/>
                </a:stretch>
              </a:blipFill>
            </p:spPr>
            <p:txBody>
              <a:bodyPr/>
              <a:lstStyle/>
              <a:p>
                <a:r>
                  <a:rPr lang="en-US">
                    <a:noFill/>
                  </a:rPr>
                  <a:t> </a:t>
                </a:r>
              </a:p>
            </p:txBody>
          </p:sp>
        </mc:Fallback>
      </mc:AlternateContent>
    </p:spTree>
    <p:extLst>
      <p:ext uri="{BB962C8B-B14F-4D97-AF65-F5344CB8AC3E}">
        <p14:creationId xmlns:p14="http://schemas.microsoft.com/office/powerpoint/2010/main" val="787132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2EC4-0D28-431D-B275-0B3E05F4B0B4}"/>
              </a:ext>
            </a:extLst>
          </p:cNvPr>
          <p:cNvSpPr>
            <a:spLocks noGrp="1"/>
          </p:cNvSpPr>
          <p:nvPr>
            <p:ph type="title"/>
          </p:nvPr>
        </p:nvSpPr>
        <p:spPr/>
        <p:txBody>
          <a:bodyPr/>
          <a:lstStyle/>
          <a:p>
            <a:r>
              <a:rPr lang="en-US" dirty="0"/>
              <a:t>Vertex Cover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AB60F5-92E2-4B66-B6CC-C1F091E48327}"/>
                  </a:ext>
                </a:extLst>
              </p:cNvPr>
              <p:cNvSpPr>
                <a:spLocks noGrp="1"/>
              </p:cNvSpPr>
              <p:nvPr>
                <p:ph idx="1"/>
              </p:nvPr>
            </p:nvSpPr>
            <p:spPr/>
            <p:txBody>
              <a:bodyPr/>
              <a:lstStyle/>
              <a:p>
                <a:r>
                  <a:rPr lang="en-US" dirty="0"/>
                  <a:t>We can do better (sometimes)!</a:t>
                </a:r>
              </a:p>
              <a:p>
                <a:r>
                  <a:rPr lang="en-US" dirty="0"/>
                  <a:t>Don’t check every subset, just the biggest allowed subsets. How does the running time change as </a:t>
                </a:r>
                <a14:m>
                  <m:oMath xmlns:m="http://schemas.openxmlformats.org/officeDocument/2006/math">
                    <m:r>
                      <a:rPr lang="en-US" b="0" i="1" smtClean="0">
                        <a:latin typeface="Cambria Math" panose="02040503050406030204" pitchFamily="18" charset="0"/>
                      </a:rPr>
                      <m:t>𝑘</m:t>
                    </m:r>
                  </m:oMath>
                </a14:m>
                <a:r>
                  <a:rPr lang="en-US" dirty="0"/>
                  <a:t> changes?</a:t>
                </a:r>
              </a:p>
              <a:p>
                <a:endParaRPr lang="en-US" dirty="0"/>
              </a:p>
              <a:p>
                <a:r>
                  <a:rPr lang="en-US" dirty="0"/>
                  <a:t>When </a:t>
                </a:r>
                <a14:m>
                  <m:oMath xmlns:m="http://schemas.openxmlformats.org/officeDocument/2006/math">
                    <m:r>
                      <a:rPr lang="en-US" b="0" i="1" smtClean="0">
                        <a:latin typeface="Cambria Math" panose="02040503050406030204" pitchFamily="18" charset="0"/>
                      </a:rPr>
                      <m:t>𝑘</m:t>
                    </m:r>
                  </m:oMath>
                </a14:m>
                <a:r>
                  <a:rPr lang="en-US" dirty="0"/>
                  <a:t> is a constant (say,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≤3</m:t>
                    </m:r>
                  </m:oMath>
                </a14:m>
                <a:r>
                  <a:rPr lang="en-US" dirty="0"/>
                  <a:t>)</a:t>
                </a:r>
              </a:p>
              <a:p>
                <a:r>
                  <a:rPr lang="en-US" dirty="0"/>
                  <a:t>How many subsets are there of size </a:t>
                </a:r>
                <a14:m>
                  <m:oMath xmlns:m="http://schemas.openxmlformats.org/officeDocument/2006/math">
                    <m:r>
                      <a:rPr lang="en-US" b="0" i="1" smtClean="0">
                        <a:latin typeface="Cambria Math" panose="02040503050406030204" pitchFamily="18" charset="0"/>
                      </a:rPr>
                      <m:t>3</m:t>
                    </m:r>
                  </m:oMath>
                </a14:m>
                <a:r>
                  <a:rPr lang="en-US" dirty="0"/>
                  <a:t>?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n</m:t>
                        </m:r>
                      </m:e>
                      <m:sup>
                        <m:r>
                          <a:rPr lang="en-US" b="0" i="0" smtClean="0">
                            <a:latin typeface="Cambria Math" panose="02040503050406030204" pitchFamily="18" charset="0"/>
                          </a:rPr>
                          <m:t>3</m:t>
                        </m:r>
                      </m:sup>
                    </m:sSup>
                    <m:r>
                      <a:rPr lang="en-US" b="0" i="1" smtClean="0">
                        <a:latin typeface="Cambria Math" panose="02040503050406030204" pitchFamily="18" charset="0"/>
                      </a:rPr>
                      <m:t>, </m:t>
                    </m:r>
                  </m:oMath>
                </a14:m>
                <a:r>
                  <a:rPr lang="en-US" b="0" i="0" dirty="0"/>
                  <a:t>running time:</a:t>
                </a:r>
                <a:r>
                  <a:rPr lang="en-US" b="0" i="0" dirty="0">
                    <a:latin typeface="+mj-lt"/>
                  </a:rPr>
                  <a: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oMath>
                </a14:m>
                <a:endParaRPr lang="en-US" dirty="0"/>
              </a:p>
              <a:p>
                <a:r>
                  <a:rPr lang="en-US" dirty="0"/>
                  <a:t>That’s not too terrible!</a:t>
                </a:r>
              </a:p>
              <a:p>
                <a:endParaRPr lang="en-US" dirty="0"/>
              </a:p>
            </p:txBody>
          </p:sp>
        </mc:Choice>
        <mc:Fallback xmlns="">
          <p:sp>
            <p:nvSpPr>
              <p:cNvPr id="3" name="Content Placeholder 2">
                <a:extLst>
                  <a:ext uri="{FF2B5EF4-FFF2-40B4-BE49-F238E27FC236}">
                    <a16:creationId xmlns:a16="http://schemas.microsoft.com/office/drawing/2014/main" id="{69AB60F5-92E2-4B66-B6CC-C1F091E4832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5004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4592</TotalTime>
  <Words>3652</Words>
  <Application>Microsoft Office PowerPoint</Application>
  <PresentationFormat>Widescreen</PresentationFormat>
  <Paragraphs>452</Paragraphs>
  <Slides>48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Calibri</vt:lpstr>
      <vt:lpstr>Cambria Math</vt:lpstr>
      <vt:lpstr>Courier New</vt:lpstr>
      <vt:lpstr>Segoe UI</vt:lpstr>
      <vt:lpstr>Segoe UI Light</vt:lpstr>
      <vt:lpstr>Segoe UI Semibold</vt:lpstr>
      <vt:lpstr>Segoe UI Semilight</vt:lpstr>
      <vt:lpstr>Tw Cen MT</vt:lpstr>
      <vt:lpstr>Tw Cen MT Condensed</vt:lpstr>
      <vt:lpstr>Wingdings 3</vt:lpstr>
      <vt:lpstr>Integral</vt:lpstr>
      <vt:lpstr>Coping with NP-hardness</vt:lpstr>
      <vt:lpstr>Announcements</vt:lpstr>
      <vt:lpstr>Where Are We?</vt:lpstr>
      <vt:lpstr>Where Are We?</vt:lpstr>
      <vt:lpstr>Dealing with NP-hardness</vt:lpstr>
      <vt:lpstr>Step 4 – Permanent Solutions</vt:lpstr>
      <vt:lpstr>Step 4 – Permanent Solutions</vt:lpstr>
      <vt:lpstr>Vertex Cover</vt:lpstr>
      <vt:lpstr>Vertex Cover</vt:lpstr>
      <vt:lpstr>Vertex Cover</vt:lpstr>
      <vt:lpstr>We can do better</vt:lpstr>
      <vt:lpstr>Key Idea – Let’s Prove it!</vt:lpstr>
      <vt:lpstr>Key Idea – Let’s Prove it!</vt:lpstr>
      <vt:lpstr>Algorithm</vt:lpstr>
      <vt:lpstr>Running Time</vt:lpstr>
      <vt:lpstr>Running Time</vt:lpstr>
      <vt:lpstr>Vertex Cover</vt:lpstr>
      <vt:lpstr>Comparison</vt:lpstr>
      <vt:lpstr>Takeaway</vt:lpstr>
      <vt:lpstr>More Generally</vt:lpstr>
      <vt:lpstr>Approximation Algorithms</vt:lpstr>
      <vt:lpstr>Optimization Problems</vt:lpstr>
      <vt:lpstr>What does NP-hardness say?</vt:lpstr>
      <vt:lpstr>Approximation Ratio</vt:lpstr>
      <vt:lpstr>Finding an approximation for Vertex Cover</vt:lpstr>
      <vt:lpstr>Does it work?</vt:lpstr>
      <vt:lpstr>Do we find a vertex cover?</vt:lpstr>
      <vt:lpstr>How big is it?</vt:lpstr>
      <vt:lpstr>Another Approximation Algorithm</vt:lpstr>
      <vt:lpstr>Vertex Cover LP</vt:lpstr>
      <vt:lpstr>What do we do</vt:lpstr>
      <vt:lpstr>In General…</vt:lpstr>
      <vt:lpstr>Non-Bipartite</vt:lpstr>
      <vt:lpstr>So, what if the graph isn’t bipartite?</vt:lpstr>
      <vt:lpstr>Is it a vertex cover?</vt:lpstr>
      <vt:lpstr>How good of an approximation is it?</vt:lpstr>
      <vt:lpstr>Comparing to the LP value</vt:lpstr>
      <vt:lpstr>Side Note</vt:lpstr>
      <vt:lpstr>Another Algorithm</vt:lpstr>
      <vt:lpstr>TSP starting point</vt:lpstr>
      <vt:lpstr>From MST to Tour</vt:lpstr>
      <vt:lpstr>Doing a Little Better</vt:lpstr>
      <vt:lpstr>What would help?</vt:lpstr>
      <vt:lpstr>Did It Help?</vt:lpstr>
      <vt:lpstr>Is it a good approximation algorithm?</vt:lpstr>
      <vt:lpstr>Is it a good approximation algorithm?</vt:lpstr>
      <vt:lpstr>Approximating TSP</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37</cp:revision>
  <cp:lastPrinted>2021-12-01T00:00:19Z</cp:lastPrinted>
  <dcterms:created xsi:type="dcterms:W3CDTF">2021-03-05T05:43:44Z</dcterms:created>
  <dcterms:modified xsi:type="dcterms:W3CDTF">2022-12-02T17:32:02Z</dcterms:modified>
</cp:coreProperties>
</file>