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455" r:id="rId3"/>
    <p:sldId id="465" r:id="rId4"/>
    <p:sldId id="466" r:id="rId5"/>
    <p:sldId id="467" r:id="rId6"/>
    <p:sldId id="388" r:id="rId7"/>
    <p:sldId id="407" r:id="rId8"/>
    <p:sldId id="408" r:id="rId9"/>
    <p:sldId id="409" r:id="rId10"/>
    <p:sldId id="410" r:id="rId11"/>
    <p:sldId id="392" r:id="rId12"/>
    <p:sldId id="468" r:id="rId13"/>
    <p:sldId id="389" r:id="rId14"/>
    <p:sldId id="411" r:id="rId15"/>
    <p:sldId id="412" r:id="rId16"/>
    <p:sldId id="413" r:id="rId17"/>
    <p:sldId id="414" r:id="rId18"/>
    <p:sldId id="415" r:id="rId19"/>
    <p:sldId id="416" r:id="rId20"/>
    <p:sldId id="417" r:id="rId21"/>
    <p:sldId id="469" r:id="rId22"/>
    <p:sldId id="464" r:id="rId23"/>
    <p:sldId id="290" r:id="rId24"/>
    <p:sldId id="291" r:id="rId25"/>
    <p:sldId id="353" r:id="rId26"/>
    <p:sldId id="422" r:id="rId27"/>
    <p:sldId id="431" r:id="rId28"/>
    <p:sldId id="347" r:id="rId29"/>
    <p:sldId id="260" r:id="rId30"/>
    <p:sldId id="261" r:id="rId31"/>
    <p:sldId id="262" r:id="rId32"/>
    <p:sldId id="263" r:id="rId33"/>
    <p:sldId id="264" r:id="rId34"/>
    <p:sldId id="432" r:id="rId35"/>
    <p:sldId id="456" r:id="rId36"/>
    <p:sldId id="457" r:id="rId37"/>
    <p:sldId id="458" r:id="rId38"/>
    <p:sldId id="459" r:id="rId39"/>
    <p:sldId id="460" r:id="rId40"/>
    <p:sldId id="461" r:id="rId41"/>
    <p:sldId id="462" r:id="rId42"/>
    <p:sldId id="463" r:id="rId43"/>
    <p:sldId id="343" r:id="rId44"/>
    <p:sldId id="434" r:id="rId45"/>
    <p:sldId id="435" r:id="rId46"/>
    <p:sldId id="436" r:id="rId47"/>
    <p:sldId id="437" r:id="rId48"/>
    <p:sldId id="438" r:id="rId49"/>
    <p:sldId id="439" r:id="rId50"/>
    <p:sldId id="440" r:id="rId51"/>
    <p:sldId id="441" r:id="rId52"/>
    <p:sldId id="454" r:id="rId53"/>
    <p:sldId id="443" r:id="rId54"/>
    <p:sldId id="442" r:id="rId55"/>
    <p:sldId id="444" r:id="rId56"/>
    <p:sldId id="445" r:id="rId57"/>
    <p:sldId id="446" r:id="rId58"/>
    <p:sldId id="447" r:id="rId59"/>
    <p:sldId id="448" r:id="rId60"/>
    <p:sldId id="449" r:id="rId61"/>
    <p:sldId id="451" r:id="rId62"/>
    <p:sldId id="450" r:id="rId63"/>
    <p:sldId id="452" r:id="rId64"/>
    <p:sldId id="45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5" d="100"/>
          <a:sy n="55" d="100"/>
        </p:scale>
        <p:origin x="78"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965678D-61DB-4382-A415-67FB38908E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54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965678D-61DB-4382-A415-67FB38908E4A}" type="datetimeFigureOut">
              <a:rPr lang="en-US" smtClean="0"/>
              <a:t>11/30/2022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6E54FEF-8A90-42EF-8162-9F37945FF71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8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965678D-61DB-4382-A415-67FB38908E4A}" type="datetimeFigureOut">
              <a:rPr lang="en-US" smtClean="0"/>
              <a:t>11/30/2022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6E54FEF-8A90-42EF-8162-9F37945FF71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28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249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65678D-61DB-4382-A415-67FB38908E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173253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56B6693-78A5-4757-8FD6-4AC11781F7CC}" type="datetimeFigureOut">
              <a:rPr lang="en-US" smtClean="0"/>
              <a:t>11/30/2022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4F954C5-BABC-4D71-94A7-317C64EAAD9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414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965678D-61DB-4382-A415-67FB38908E4A}"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54FEF-8A90-42EF-8162-9F37945FF71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161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65678D-61DB-4382-A415-67FB38908E4A}"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227963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965678D-61DB-4382-A415-67FB38908E4A}"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54FEF-8A90-42EF-8162-9F37945FF71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2045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65678D-61DB-4382-A415-67FB38908E4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4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678D-61DB-4382-A415-67FB38908E4A}"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392959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65678D-61DB-4382-A415-67FB38908E4A}"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965678D-61DB-4382-A415-67FB38908E4A}" type="datetimeFigureOut">
              <a:rPr lang="en-US" smtClean="0"/>
              <a:t>11/30/2022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6E54FEF-8A90-42EF-8162-9F37945FF71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8253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41.png"/><Relationship Id="rId7" Type="http://schemas.openxmlformats.org/officeDocument/2006/relationships/image" Target="../media/image8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2.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7CD8-FFB5-4501-BD6D-2395C6CFA05C}"/>
              </a:ext>
            </a:extLst>
          </p:cNvPr>
          <p:cNvSpPr>
            <a:spLocks noGrp="1"/>
          </p:cNvSpPr>
          <p:nvPr>
            <p:ph type="ctrTitle"/>
          </p:nvPr>
        </p:nvSpPr>
        <p:spPr/>
        <p:txBody>
          <a:bodyPr/>
          <a:lstStyle/>
          <a:p>
            <a:r>
              <a:rPr lang="en-US" dirty="0"/>
              <a:t>Coping With </a:t>
            </a:r>
            <a:br>
              <a:rPr lang="en-US" dirty="0"/>
            </a:br>
            <a:r>
              <a:rPr lang="en-US" dirty="0"/>
              <a:t>NP-Completeness</a:t>
            </a:r>
          </a:p>
        </p:txBody>
      </p:sp>
      <p:sp>
        <p:nvSpPr>
          <p:cNvPr id="3" name="Subtitle 2">
            <a:extLst>
              <a:ext uri="{FF2B5EF4-FFF2-40B4-BE49-F238E27FC236}">
                <a16:creationId xmlns:a16="http://schemas.microsoft.com/office/drawing/2014/main" id="{00B001B9-33A4-4851-B584-F5C6CE82B2EE}"/>
              </a:ext>
            </a:extLst>
          </p:cNvPr>
          <p:cNvSpPr>
            <a:spLocks noGrp="1"/>
          </p:cNvSpPr>
          <p:nvPr>
            <p:ph type="subTitle" idx="1"/>
          </p:nvPr>
        </p:nvSpPr>
        <p:spPr/>
        <p:txBody>
          <a:bodyPr/>
          <a:lstStyle/>
          <a:p>
            <a:r>
              <a:rPr lang="en-US" dirty="0"/>
              <a:t>CSE 417 Fall 22</a:t>
            </a:r>
          </a:p>
          <a:p>
            <a:r>
              <a:rPr lang="en-US" dirty="0"/>
              <a:t>Lecture 26</a:t>
            </a:r>
          </a:p>
        </p:txBody>
      </p:sp>
    </p:spTree>
    <p:extLst>
      <p:ext uri="{BB962C8B-B14F-4D97-AF65-F5344CB8AC3E}">
        <p14:creationId xmlns:p14="http://schemas.microsoft.com/office/powerpoint/2010/main" val="231961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EBA9-C340-4396-BFF1-23198F4B9A2F}"/>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852F09-F459-494D-BBA7-CB19F602D034}"/>
                  </a:ext>
                </a:extLst>
              </p:cNvPr>
              <p:cNvSpPr>
                <a:spLocks noGrp="1"/>
              </p:cNvSpPr>
              <p:nvPr>
                <p:ph idx="1"/>
              </p:nvPr>
            </p:nvSpPr>
            <p:spPr/>
            <p:txBody>
              <a:bodyPr/>
              <a:lstStyle/>
              <a:p>
                <a:r>
                  <a:rPr lang="en-US" dirty="0"/>
                  <a:t>If our reduction returns YES, then </a:t>
                </a:r>
                <a14:m>
                  <m:oMath xmlns:m="http://schemas.openxmlformats.org/officeDocument/2006/math">
                    <m:r>
                      <a:rPr lang="en-US" b="0" i="1" smtClean="0">
                        <a:latin typeface="Cambria Math" panose="02040503050406030204" pitchFamily="18" charset="0"/>
                      </a:rPr>
                      <m:t>𝐻</m:t>
                    </m:r>
                  </m:oMath>
                </a14:m>
                <a:r>
                  <a:rPr lang="en-US" dirty="0"/>
                  <a:t> had a Hamiltonian Cycle.</a:t>
                </a:r>
              </a:p>
              <a:p>
                <a:r>
                  <a:rPr lang="en-US" dirty="0"/>
                  <a:t>Delete </a:t>
                </a:r>
                <a14:m>
                  <m:oMath xmlns:m="http://schemas.openxmlformats.org/officeDocument/2006/math">
                    <m:r>
                      <a:rPr lang="en-US" b="0" i="1" smtClean="0">
                        <a:latin typeface="Cambria Math" panose="02040503050406030204" pitchFamily="18" charset="0"/>
                      </a:rPr>
                      <m:t>𝑢</m:t>
                    </m:r>
                  </m:oMath>
                </a14:m>
                <a:r>
                  <a:rPr lang="en-US" dirty="0"/>
                  <a:t> (and its edges from the cycle)</a:t>
                </a:r>
              </a:p>
              <a:p>
                <a:r>
                  <a:rPr lang="en-US" dirty="0"/>
                  <a:t>Since a Hamiltonian Cycle visits each vertex exactly once, what remains is a path that visits each vertex (except </a:t>
                </a:r>
                <a14:m>
                  <m:oMath xmlns:m="http://schemas.openxmlformats.org/officeDocument/2006/math">
                    <m:r>
                      <a:rPr lang="en-US" b="0" i="1" smtClean="0">
                        <a:latin typeface="Cambria Math" panose="02040503050406030204" pitchFamily="18" charset="0"/>
                      </a:rPr>
                      <m:t>𝑢</m:t>
                    </m:r>
                  </m:oMath>
                </a14:m>
                <a:r>
                  <a:rPr lang="en-US" dirty="0"/>
                  <a:t>) exactly once.</a:t>
                </a:r>
              </a:p>
              <a:p>
                <a:r>
                  <a:rPr lang="en-US" dirty="0"/>
                  <a:t>That’s a Hamiltonian Path! </a:t>
                </a:r>
              </a:p>
              <a:p>
                <a:endParaRPr lang="en-US" dirty="0"/>
              </a:p>
              <a:p>
                <a:r>
                  <a:rPr lang="en-US" dirty="0"/>
                  <a:t>So </a:t>
                </a:r>
                <a14:m>
                  <m:oMath xmlns:m="http://schemas.openxmlformats.org/officeDocument/2006/math">
                    <m:r>
                      <a:rPr lang="en-US" b="0" i="1" smtClean="0">
                        <a:latin typeface="Cambria Math" panose="02040503050406030204" pitchFamily="18" charset="0"/>
                      </a:rPr>
                      <m:t>𝐺</m:t>
                    </m:r>
                  </m:oMath>
                </a14:m>
                <a:r>
                  <a:rPr lang="en-US" dirty="0"/>
                  <a:t> has a Hamiltonian Path.</a:t>
                </a:r>
              </a:p>
            </p:txBody>
          </p:sp>
        </mc:Choice>
        <mc:Fallback xmlns="">
          <p:sp>
            <p:nvSpPr>
              <p:cNvPr id="3" name="Content Placeholder 2">
                <a:extLst>
                  <a:ext uri="{FF2B5EF4-FFF2-40B4-BE49-F238E27FC236}">
                    <a16:creationId xmlns:a16="http://schemas.microsoft.com/office/drawing/2014/main" id="{FC852F09-F459-494D-BBA7-CB19F602D034}"/>
                  </a:ext>
                </a:extLst>
              </p:cNvPr>
              <p:cNvSpPr>
                <a:spLocks noGrp="1" noRot="1" noChangeAspect="1" noMove="1" noResize="1" noEditPoints="1" noAdjustHandles="1" noChangeArrowheads="1" noChangeShapeType="1" noTextEdit="1"/>
              </p:cNvSpPr>
              <p:nvPr>
                <p:ph idx="1"/>
              </p:nvPr>
            </p:nvSpPr>
            <p:spPr>
              <a:blipFill>
                <a:blip r:embed="rId2"/>
                <a:stretch>
                  <a:fillRect l="-708" t="-2138" r="-109"/>
                </a:stretch>
              </a:blipFill>
            </p:spPr>
            <p:txBody>
              <a:bodyPr/>
              <a:lstStyle/>
              <a:p>
                <a:r>
                  <a:rPr lang="en-US">
                    <a:noFill/>
                  </a:rPr>
                  <a:t> </a:t>
                </a:r>
              </a:p>
            </p:txBody>
          </p:sp>
        </mc:Fallback>
      </mc:AlternateContent>
    </p:spTree>
    <p:extLst>
      <p:ext uri="{BB962C8B-B14F-4D97-AF65-F5344CB8AC3E}">
        <p14:creationId xmlns:p14="http://schemas.microsoft.com/office/powerpoint/2010/main" val="203474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9156-9281-4C34-B585-A7BB111C0E24}"/>
              </a:ext>
            </a:extLst>
          </p:cNvPr>
          <p:cNvSpPr>
            <a:spLocks noGrp="1"/>
          </p:cNvSpPr>
          <p:nvPr>
            <p:ph type="title"/>
          </p:nvPr>
        </p:nvSpPr>
        <p:spPr/>
        <p:txBody>
          <a:bodyPr/>
          <a:lstStyle/>
          <a:p>
            <a:r>
              <a:rPr lang="en-US" dirty="0"/>
              <a:t>Reductions</a:t>
            </a:r>
          </a:p>
        </p:txBody>
      </p:sp>
      <p:sp>
        <p:nvSpPr>
          <p:cNvPr id="5" name="Content Placeholder 4">
            <a:extLst>
              <a:ext uri="{FF2B5EF4-FFF2-40B4-BE49-F238E27FC236}">
                <a16:creationId xmlns:a16="http://schemas.microsoft.com/office/drawing/2014/main" id="{3AF908BD-704F-4F6A-9D7B-961701CBD435}"/>
              </a:ext>
            </a:extLst>
          </p:cNvPr>
          <p:cNvSpPr>
            <a:spLocks noGrp="1"/>
          </p:cNvSpPr>
          <p:nvPr>
            <p:ph idx="1"/>
          </p:nvPr>
        </p:nvSpPr>
        <p:spPr/>
        <p:txBody>
          <a:bodyPr/>
          <a:lstStyle/>
          <a:p>
            <a:r>
              <a:rPr lang="en-US" dirty="0"/>
              <a:t>We saw a reduction between two very similar (on the surface) problems when we reduced from 2-coloring to 3-coloring.</a:t>
            </a:r>
          </a:p>
          <a:p>
            <a:r>
              <a:rPr lang="en-US" dirty="0"/>
              <a:t>The real power of reductions is when problems look very different on the surface but you can still reduce from one to the other.</a:t>
            </a:r>
          </a:p>
          <a:p>
            <a:endParaRPr lang="en-US" dirty="0"/>
          </a:p>
          <a:p>
            <a:r>
              <a:rPr lang="en-US" dirty="0"/>
              <a:t>We’re going to do a couple more reductions with varying levels of differences between the problems.</a:t>
            </a:r>
          </a:p>
        </p:txBody>
      </p:sp>
    </p:spTree>
    <p:extLst>
      <p:ext uri="{BB962C8B-B14F-4D97-AF65-F5344CB8AC3E}">
        <p14:creationId xmlns:p14="http://schemas.microsoft.com/office/powerpoint/2010/main" val="334397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8B1B-DDF0-42E2-BC10-BEE8CB77F564}"/>
              </a:ext>
            </a:extLst>
          </p:cNvPr>
          <p:cNvSpPr>
            <a:spLocks noGrp="1"/>
          </p:cNvSpPr>
          <p:nvPr>
            <p:ph type="title"/>
          </p:nvPr>
        </p:nvSpPr>
        <p:spPr/>
        <p:txBody>
          <a:bodyPr/>
          <a:lstStyle/>
          <a:p>
            <a:r>
              <a:rPr lang="en-US" dirty="0"/>
              <a:t>More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2A635F1-411E-4C67-A7B5-238710CB75CE}"/>
                  </a:ext>
                </a:extLst>
              </p:cNvPr>
              <p:cNvSpPr>
                <a:spLocks noGrp="1"/>
              </p:cNvSpPr>
              <p:nvPr>
                <p:ph idx="1"/>
              </p:nvPr>
            </p:nvSpPr>
            <p:spPr/>
            <p:txBody>
              <a:bodyPr/>
              <a:lstStyle/>
              <a:p>
                <a:r>
                  <a:rPr lang="en-US" dirty="0"/>
                  <a:t>Suppose you know that </a:t>
                </a:r>
                <a14:m>
                  <m:oMath xmlns:m="http://schemas.openxmlformats.org/officeDocument/2006/math">
                    <m:r>
                      <a:rPr lang="en-US" b="0" i="1" smtClean="0">
                        <a:latin typeface="Cambria Math" panose="02040503050406030204" pitchFamily="18" charset="0"/>
                      </a:rPr>
                      <m:t>3</m:t>
                    </m:r>
                  </m:oMath>
                </a14:m>
                <a:r>
                  <a:rPr lang="en-US" dirty="0"/>
                  <a:t>-SAT is </a:t>
                </a:r>
                <a14:m>
                  <m:oMath xmlns:m="http://schemas.openxmlformats.org/officeDocument/2006/math">
                    <m:r>
                      <a:rPr lang="en-US" b="0" i="1" smtClean="0">
                        <a:latin typeface="Cambria Math" panose="02040503050406030204" pitchFamily="18" charset="0"/>
                      </a:rPr>
                      <m:t>𝑁𝑃</m:t>
                    </m:r>
                  </m:oMath>
                </a14:m>
                <a:r>
                  <a:rPr lang="en-US" dirty="0"/>
                  <a:t>-complete and you want to show that Independent Set is </a:t>
                </a:r>
                <a14:m>
                  <m:oMath xmlns:m="http://schemas.openxmlformats.org/officeDocument/2006/math">
                    <m:r>
                      <a:rPr lang="en-US" b="0" i="1" smtClean="0">
                        <a:latin typeface="Cambria Math" panose="02040503050406030204" pitchFamily="18" charset="0"/>
                      </a:rPr>
                      <m:t>𝑁𝑃</m:t>
                    </m:r>
                  </m:oMath>
                </a14:m>
                <a:r>
                  <a:rPr lang="en-US" dirty="0"/>
                  <a:t>-complete.</a:t>
                </a:r>
              </a:p>
              <a:p>
                <a:endParaRPr lang="en-US" dirty="0"/>
              </a:p>
              <a:p>
                <a:r>
                  <a:rPr lang="en-US" dirty="0"/>
                  <a:t>Independent Set: Given a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in integer </a:t>
                </a:r>
                <a14:m>
                  <m:oMath xmlns:m="http://schemas.openxmlformats.org/officeDocument/2006/math">
                    <m:r>
                      <a:rPr lang="en-US" b="0" i="1" smtClean="0">
                        <a:latin typeface="Cambria Math" panose="02040503050406030204" pitchFamily="18" charset="0"/>
                      </a:rPr>
                      <m:t>𝑘</m:t>
                    </m:r>
                  </m:oMath>
                </a14:m>
                <a:r>
                  <a:rPr lang="en-US" dirty="0"/>
                  <a:t>, return true if there is a set </a:t>
                </a:r>
                <a14:m>
                  <m:oMath xmlns:m="http://schemas.openxmlformats.org/officeDocument/2006/math">
                    <m:r>
                      <a:rPr lang="en-US" b="0" i="1" smtClean="0">
                        <a:latin typeface="Cambria Math" panose="02040503050406030204" pitchFamily="18" charset="0"/>
                      </a:rPr>
                      <m:t>𝑆</m:t>
                    </m:r>
                  </m:oMath>
                </a14:m>
                <a:r>
                  <a:rPr lang="en-US" dirty="0"/>
                  <a:t> of </a:t>
                </a:r>
                <a14:m>
                  <m:oMath xmlns:m="http://schemas.openxmlformats.org/officeDocument/2006/math">
                    <m:r>
                      <a:rPr lang="en-US" b="0" i="1" smtClean="0">
                        <a:latin typeface="Cambria Math" panose="02040503050406030204" pitchFamily="18" charset="0"/>
                      </a:rPr>
                      <m:t>𝑘</m:t>
                    </m:r>
                  </m:oMath>
                </a14:m>
                <a:r>
                  <a:rPr lang="en-US" dirty="0"/>
                  <a:t> vertices such that for all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a:t>
                </a:r>
                <a14:m>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𝑢</m:t>
                        </m:r>
                        <m:r>
                          <a:rPr lang="en-US" b="0" i="1" dirty="0" smtClean="0">
                            <a:latin typeface="Cambria Math" panose="02040503050406030204" pitchFamily="18" charset="0"/>
                          </a:rPr>
                          <m:t>,</m:t>
                        </m:r>
                        <m:r>
                          <a:rPr lang="en-US" b="0" i="1" dirty="0" smtClean="0">
                            <a:latin typeface="Cambria Math" panose="02040503050406030204" pitchFamily="18" charset="0"/>
                          </a:rPr>
                          <m:t>𝑣</m:t>
                        </m:r>
                      </m:e>
                    </m:d>
                    <m:r>
                      <a:rPr lang="en-US" b="0" i="1" dirty="0" smtClean="0">
                        <a:latin typeface="Cambria Math" panose="02040503050406030204" pitchFamily="18" charset="0"/>
                      </a:rPr>
                      <m:t>∉</m:t>
                    </m:r>
                    <m:r>
                      <a:rPr lang="en-US" b="0" i="1" dirty="0" smtClean="0">
                        <a:latin typeface="Cambria Math" panose="02040503050406030204" pitchFamily="18" charset="0"/>
                      </a:rPr>
                      <m:t>𝐸</m:t>
                    </m:r>
                  </m:oMath>
                </a14:m>
                <a:endParaRPr lang="en-US" dirty="0"/>
              </a:p>
              <a:p>
                <a:pPr marL="0" indent="0">
                  <a:buNone/>
                </a:pPr>
                <a:endParaRPr lang="en-US" dirty="0"/>
              </a:p>
              <a:p>
                <a:r>
                  <a:rPr lang="en-US" dirty="0"/>
                  <a:t>What reduction do you show?</a:t>
                </a:r>
              </a:p>
              <a:p>
                <a:r>
                  <a:rPr lang="en-US" dirty="0"/>
                  <a:t>Do you need to show anything else?</a:t>
                </a:r>
              </a:p>
            </p:txBody>
          </p:sp>
        </mc:Choice>
        <mc:Fallback>
          <p:sp>
            <p:nvSpPr>
              <p:cNvPr id="3" name="Content Placeholder 2">
                <a:extLst>
                  <a:ext uri="{FF2B5EF4-FFF2-40B4-BE49-F238E27FC236}">
                    <a16:creationId xmlns:a16="http://schemas.microsoft.com/office/drawing/2014/main" id="{B2A635F1-411E-4C67-A7B5-238710CB75CE}"/>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120998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9462B99-4E3D-49D6-9A00-4854B06387E0}"/>
                  </a:ext>
                </a:extLst>
              </p:cNvPr>
              <p:cNvSpPr>
                <a:spLocks noGrp="1"/>
              </p:cNvSpPr>
              <p:nvPr>
                <p:ph type="title"/>
              </p:nvPr>
            </p:nvSpPr>
            <p:spPr/>
            <p:txBody>
              <a:bodyPr/>
              <a:lstStyle/>
              <a:p>
                <a:r>
                  <a:rPr lang="en-US" dirty="0"/>
                  <a:t>3-SAT </a:t>
                </a:r>
                <a14:m>
                  <m:oMath xmlns:m="http://schemas.openxmlformats.org/officeDocument/2006/math">
                    <m:r>
                      <a:rPr lang="en-US" b="0" i="1" smtClean="0">
                        <a:latin typeface="Cambria Math" panose="02040503050406030204" pitchFamily="18" charset="0"/>
                      </a:rPr>
                      <m:t>≤</m:t>
                    </m:r>
                  </m:oMath>
                </a14:m>
                <a:r>
                  <a:rPr lang="en-US" dirty="0"/>
                  <a:t> Independent Set</a:t>
                </a:r>
              </a:p>
            </p:txBody>
          </p:sp>
        </mc:Choice>
        <mc:Fallback xmlns="">
          <p:sp>
            <p:nvSpPr>
              <p:cNvPr id="2" name="Title 1">
                <a:extLst>
                  <a:ext uri="{FF2B5EF4-FFF2-40B4-BE49-F238E27FC236}">
                    <a16:creationId xmlns:a16="http://schemas.microsoft.com/office/drawing/2014/main" id="{F9462B99-4E3D-49D6-9A00-4854B06387E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EE9E86E-11AB-4280-A2D8-AFFCB7EA2F55}"/>
                  </a:ext>
                </a:extLst>
              </p:cNvPr>
              <p:cNvSpPr>
                <a:spLocks noGrp="1"/>
              </p:cNvSpPr>
              <p:nvPr>
                <p:ph idx="1"/>
              </p:nvPr>
            </p:nvSpPr>
            <p:spPr/>
            <p:txBody>
              <a:bodyPr>
                <a:normAutofit/>
              </a:bodyPr>
              <a:lstStyle/>
              <a:p>
                <a:r>
                  <a:rPr lang="en-US" dirty="0"/>
                  <a:t>Independent Set: Input: an undirected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a:t>
                </a:r>
                <a:br>
                  <a:rPr lang="en-US" dirty="0"/>
                </a:br>
                <a:r>
                  <a:rPr lang="en-US" dirty="0"/>
                  <a:t>Output: true is there an independent set of size at least </a:t>
                </a:r>
                <a14:m>
                  <m:oMath xmlns:m="http://schemas.openxmlformats.org/officeDocument/2006/math">
                    <m:r>
                      <a:rPr lang="en-US" b="0" i="1" smtClean="0">
                        <a:latin typeface="Cambria Math" panose="02040503050406030204" pitchFamily="18" charset="0"/>
                      </a:rPr>
                      <m:t>𝑘</m:t>
                    </m:r>
                  </m:oMath>
                </a14:m>
                <a:r>
                  <a:rPr lang="en-US" dirty="0"/>
                  <a:t> and false otherwise.</a:t>
                </a:r>
              </a:p>
              <a:p>
                <a:endParaRPr lang="en-US" dirty="0"/>
              </a:p>
              <a:p>
                <a:r>
                  <a:rPr lang="en-US" dirty="0"/>
                  <a:t>An independent set is a set of vertices so that there are no edges directly connecting them (i.e. no edge has both endpoints in the set).</a:t>
                </a:r>
              </a:p>
              <a:p>
                <a:endParaRPr lang="en-US" dirty="0"/>
              </a:p>
              <a:p>
                <a:r>
                  <a:rPr lang="en-US" dirty="0"/>
                  <a:t>This reduction will show Independent Set is NP-hard!</a:t>
                </a:r>
              </a:p>
              <a:p>
                <a:r>
                  <a:rPr lang="en-US" dirty="0"/>
                  <a:t>To show it’s complete, we also need to show it’s in </a:t>
                </a:r>
                <a14:m>
                  <m:oMath xmlns:m="http://schemas.openxmlformats.org/officeDocument/2006/math">
                    <m:r>
                      <a:rPr lang="en-US" b="0" i="1" smtClean="0">
                        <a:latin typeface="Cambria Math" panose="02040503050406030204" pitchFamily="18" charset="0"/>
                      </a:rPr>
                      <m:t>𝑁𝑃</m:t>
                    </m:r>
                  </m:oMath>
                </a14:m>
                <a:r>
                  <a:rPr lang="en-US" dirty="0"/>
                  <a:t>. What’s our certificate? The independent set itself!</a:t>
                </a:r>
              </a:p>
            </p:txBody>
          </p:sp>
        </mc:Choice>
        <mc:Fallback>
          <p:sp>
            <p:nvSpPr>
              <p:cNvPr id="3" name="Content Placeholder 2">
                <a:extLst>
                  <a:ext uri="{FF2B5EF4-FFF2-40B4-BE49-F238E27FC236}">
                    <a16:creationId xmlns:a16="http://schemas.microsoft.com/office/drawing/2014/main" id="{BEE9E86E-11AB-4280-A2D8-AFFCB7EA2F55}"/>
                  </a:ext>
                </a:extLst>
              </p:cNvPr>
              <p:cNvSpPr>
                <a:spLocks noGrp="1" noRot="1" noChangeAspect="1" noMove="1" noResize="1" noEditPoints="1" noAdjustHandles="1" noChangeArrowheads="1" noChangeShapeType="1" noTextEdit="1"/>
              </p:cNvSpPr>
              <p:nvPr>
                <p:ph idx="1"/>
              </p:nvPr>
            </p:nvSpPr>
            <p:spPr>
              <a:blipFill>
                <a:blip r:embed="rId3"/>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145662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6DF-DD1D-4545-9FD0-774AA7EF4E80}"/>
              </a:ext>
            </a:extLst>
          </p:cNvPr>
          <p:cNvSpPr>
            <a:spLocks noGrp="1"/>
          </p:cNvSpPr>
          <p:nvPr>
            <p:ph type="title"/>
          </p:nvPr>
        </p:nvSpPr>
        <p:spPr/>
        <p:txBody>
          <a:bodyPr/>
          <a:lstStyle/>
          <a:p>
            <a:r>
              <a:rPr lang="en-US" dirty="0"/>
              <a:t>The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CC95FC-4C03-44B9-B9F1-D15C20EE3343}"/>
                  </a:ext>
                </a:extLst>
              </p:cNvPr>
              <p:cNvSpPr>
                <a:spLocks noGrp="1"/>
              </p:cNvSpPr>
              <p:nvPr>
                <p:ph idx="1"/>
              </p:nvPr>
            </p:nvSpPr>
            <p:spPr/>
            <p:txBody>
              <a:bodyPr/>
              <a:lstStyle/>
              <a:p>
                <a:r>
                  <a:rPr lang="en-US" dirty="0"/>
                  <a:t>What do we do with our </a:t>
                </a:r>
                <a14:m>
                  <m:oMath xmlns:m="http://schemas.openxmlformats.org/officeDocument/2006/math">
                    <m:r>
                      <a:rPr lang="en-US" b="0" i="1" smtClean="0">
                        <a:latin typeface="Cambria Math" panose="02040503050406030204" pitchFamily="18" charset="0"/>
                      </a:rPr>
                      <m:t>3</m:t>
                    </m:r>
                  </m:oMath>
                </a14:m>
                <a:r>
                  <a:rPr lang="en-US" dirty="0"/>
                  <a:t>-SAT instance?</a:t>
                </a:r>
              </a:p>
              <a:p>
                <a:endParaRPr lang="en-US" dirty="0"/>
              </a:p>
              <a:p>
                <a:r>
                  <a:rPr lang="en-US" dirty="0"/>
                  <a:t>High level idea: we want the independent set to correspond to the things that make the constraints true.</a:t>
                </a:r>
              </a:p>
              <a:p>
                <a:r>
                  <a:rPr lang="en-US" dirty="0"/>
                  <a:t>An independent set of size at least “number of constraints” will hopefully correspond to a setting of the variables.</a:t>
                </a:r>
              </a:p>
            </p:txBody>
          </p:sp>
        </mc:Choice>
        <mc:Fallback xmlns="">
          <p:sp>
            <p:nvSpPr>
              <p:cNvPr id="3" name="Content Placeholder 2">
                <a:extLst>
                  <a:ext uri="{FF2B5EF4-FFF2-40B4-BE49-F238E27FC236}">
                    <a16:creationId xmlns:a16="http://schemas.microsoft.com/office/drawing/2014/main" id="{9CCC95FC-4C03-44B9-B9F1-D15C20EE334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2227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1708263"/>
          </a:xfrm>
        </p:spPr>
        <p:txBody>
          <a:bodyPr/>
          <a:lstStyle/>
          <a:p>
            <a:r>
              <a:rPr lang="en-US" dirty="0"/>
              <a:t>Connecting two vertices by an edge means we can have at most one in our independent set.</a:t>
            </a:r>
          </a:p>
          <a:p>
            <a:r>
              <a:rPr lang="en-US" dirty="0"/>
              <a:t>Have the vertices correspond to the pieces of the constraints.</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64633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Which Booleans can’t we have both of?</a:t>
            </a:r>
          </a:p>
          <a:p>
            <a:r>
              <a:rPr lang="en-US" dirty="0">
                <a:latin typeface="Segoe UI Semilight" panose="020B0402040204020203" pitchFamily="34" charset="0"/>
                <a:cs typeface="Segoe UI Semilight" panose="020B0402040204020203" pitchFamily="34" charset="0"/>
              </a:rPr>
              <a:t>I.e. which pairs don’t make sense together?</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the same variable set to opposite values.</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FA4-37BB-4EA4-A7A7-AB711801803F}"/>
              </a:ext>
            </a:extLst>
          </p:cNvPr>
          <p:cNvSpPr>
            <a:spLocks noGrp="1"/>
          </p:cNvSpPr>
          <p:nvPr>
            <p:ph type="title"/>
          </p:nvPr>
        </p:nvSpPr>
        <p:spPr/>
        <p:txBody>
          <a:bodyPr/>
          <a:lstStyle/>
          <a:p>
            <a:r>
              <a:rPr lang="en-US" dirty="0"/>
              <a:t>Reduction Idea Step 2</a:t>
            </a:r>
          </a:p>
        </p:txBody>
      </p:sp>
      <p:sp>
        <p:nvSpPr>
          <p:cNvPr id="3" name="Content Placeholder 2">
            <a:extLst>
              <a:ext uri="{FF2B5EF4-FFF2-40B4-BE49-F238E27FC236}">
                <a16:creationId xmlns:a16="http://schemas.microsoft.com/office/drawing/2014/main" id="{CB39DFE0-729B-4A36-871F-1311E22AAB27}"/>
              </a:ext>
            </a:extLst>
          </p:cNvPr>
          <p:cNvSpPr>
            <a:spLocks noGrp="1"/>
          </p:cNvSpPr>
          <p:nvPr>
            <p:ph idx="1"/>
          </p:nvPr>
        </p:nvSpPr>
        <p:spPr>
          <a:xfrm>
            <a:off x="575240" y="1463857"/>
            <a:ext cx="11187258" cy="2095357"/>
          </a:xfrm>
        </p:spPr>
        <p:txBody>
          <a:bodyPr>
            <a:normAutofit lnSpcReduction="10000"/>
          </a:bodyPr>
          <a:lstStyle/>
          <a:p>
            <a:r>
              <a:rPr lang="en-US" dirty="0"/>
              <a:t>Connecting two vertices by an edge means we can have at most one in our independent set.</a:t>
            </a:r>
          </a:p>
          <a:p>
            <a:r>
              <a:rPr lang="en-US" dirty="0"/>
              <a:t>How big of an independent set do we want? Would be nice to count how many constraints are satisfied…need to make sure we take only one vertex per constraint.</a:t>
            </a:r>
          </a:p>
          <a:p>
            <a:endParaRPr lang="en-US"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2CE66-8FB7-4090-BC59-7FB79D4891DE}"/>
                  </a:ext>
                </a:extLst>
              </p:cNvPr>
              <p:cNvSpPr txBox="1"/>
              <p:nvPr/>
            </p:nvSpPr>
            <p:spPr>
              <a:xfrm>
                <a:off x="575239" y="3704734"/>
                <a:ext cx="4472815"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2</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𝐹𝑎𝑙𝑠𝑒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3</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b="0" dirty="0">
                  <a:latin typeface="Courier New" panose="02070309020205020404" pitchFamily="49" charset="0"/>
                  <a:cs typeface="Courier New" panose="02070309020205020404" pitchFamily="49" charset="0"/>
                </a:endParaRPr>
              </a:p>
              <a:p>
                <a14:m>
                  <m:oMath xmlns:m="http://schemas.openxmlformats.org/officeDocument/2006/math">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𝑥</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2</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r>
                  <a:rPr lang="en-US" dirty="0">
                    <a:latin typeface="Courier New" panose="02070309020205020404" pitchFamily="49" charset="0"/>
                    <a:cs typeface="Courier New" panose="02070309020205020404" pitchFamily="49" charset="0"/>
                  </a:rPr>
                  <a:t>||</a:t>
                </a:r>
                <a14:m>
                  <m:oMath xmlns:m="http://schemas.openxmlformats.org/officeDocument/2006/math">
                    <m:sSub>
                      <m:sSubPr>
                        <m:ctrlPr>
                          <a:rPr lang="en-US" b="0" i="1" dirty="0" smtClean="0">
                            <a:latin typeface="Cambria Math" panose="02040503050406030204" pitchFamily="18" charset="0"/>
                            <a:cs typeface="Courier New" panose="02070309020205020404" pitchFamily="49" charset="0"/>
                          </a:rPr>
                        </m:ctrlPr>
                      </m:sSubPr>
                      <m:e>
                        <m:r>
                          <a:rPr lang="en-US" b="0" i="1" dirty="0" smtClean="0">
                            <a:latin typeface="Cambria Math" panose="02040503050406030204" pitchFamily="18" charset="0"/>
                            <a:cs typeface="Courier New" panose="02070309020205020404" pitchFamily="49" charset="0"/>
                          </a:rPr>
                          <m:t>𝑥</m:t>
                        </m:r>
                      </m:e>
                      <m:sub>
                        <m:r>
                          <a:rPr lang="en-US" b="0" i="1" dirty="0" smtClean="0">
                            <a:latin typeface="Cambria Math" panose="02040503050406030204" pitchFamily="18" charset="0"/>
                            <a:cs typeface="Courier New" panose="02070309020205020404" pitchFamily="49" charset="0"/>
                          </a:rPr>
                          <m:t>4</m:t>
                        </m:r>
                      </m:sub>
                    </m:sSub>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𝑇𝑟𝑢𝑒</m:t>
                    </m:r>
                  </m:oMath>
                </a14:m>
                <a:endParaRPr lang="en-US" dirty="0">
                  <a:latin typeface="Courier New" panose="02070309020205020404" pitchFamily="49" charset="0"/>
                  <a:cs typeface="Courier New" panose="02070309020205020404" pitchFamily="49" charset="0"/>
                </a:endParaRPr>
              </a:p>
            </p:txBody>
          </p:sp>
        </mc:Choice>
        <mc:Fallback xmlns="">
          <p:sp>
            <p:nvSpPr>
              <p:cNvPr id="4" name="TextBox 3">
                <a:extLst>
                  <a:ext uri="{FF2B5EF4-FFF2-40B4-BE49-F238E27FC236}">
                    <a16:creationId xmlns:a16="http://schemas.microsoft.com/office/drawing/2014/main" id="{A0D2CE66-8FB7-4090-BC59-7FB79D4891DE}"/>
                  </a:ext>
                </a:extLst>
              </p:cNvPr>
              <p:cNvSpPr txBox="1">
                <a:spLocks noRot="1" noChangeAspect="1" noMove="1" noResize="1" noEditPoints="1" noAdjustHandles="1" noChangeArrowheads="1" noChangeShapeType="1" noTextEdit="1"/>
              </p:cNvSpPr>
              <p:nvPr/>
            </p:nvSpPr>
            <p:spPr>
              <a:xfrm>
                <a:off x="575239" y="3704734"/>
                <a:ext cx="4472815" cy="646331"/>
              </a:xfrm>
              <a:prstGeom prst="rect">
                <a:avLst/>
              </a:prstGeom>
              <a:blipFill>
                <a:blip r:embed="rId2"/>
                <a:stretch>
                  <a:fillRect t="-471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EC24ABA-27B2-4067-9E60-E355F9B8BA83}"/>
                  </a:ext>
                </a:extLst>
              </p:cNvPr>
              <p:cNvSpPr/>
              <p:nvPr/>
            </p:nvSpPr>
            <p:spPr>
              <a:xfrm>
                <a:off x="6542202"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5" name="Oval 4">
                <a:extLst>
                  <a:ext uri="{FF2B5EF4-FFF2-40B4-BE49-F238E27FC236}">
                    <a16:creationId xmlns:a16="http://schemas.microsoft.com/office/drawing/2014/main" id="{3EC24ABA-27B2-4067-9E60-E355F9B8BA83}"/>
                  </a:ext>
                </a:extLst>
              </p:cNvPr>
              <p:cNvSpPr>
                <a:spLocks noRot="1" noChangeAspect="1" noMove="1" noResize="1" noEditPoints="1" noAdjustHandles="1" noChangeArrowheads="1" noChangeShapeType="1" noTextEdit="1"/>
              </p:cNvSpPr>
              <p:nvPr/>
            </p:nvSpPr>
            <p:spPr>
              <a:xfrm>
                <a:off x="6542202" y="3506771"/>
                <a:ext cx="601746" cy="589175"/>
              </a:xfrm>
              <a:prstGeom prst="ellipse">
                <a:avLst/>
              </a:prstGeom>
              <a:blipFill>
                <a:blip r:embed="rId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57932AD-857D-436D-A079-14B7695D157B}"/>
                  </a:ext>
                </a:extLst>
              </p:cNvPr>
              <p:cNvSpPr/>
              <p:nvPr/>
            </p:nvSpPr>
            <p:spPr>
              <a:xfrm>
                <a:off x="8542256" y="4027899"/>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F</a:t>
                </a:r>
              </a:p>
            </p:txBody>
          </p:sp>
        </mc:Choice>
        <mc:Fallback xmlns="">
          <p:sp>
            <p:nvSpPr>
              <p:cNvPr id="6" name="Oval 5">
                <a:extLst>
                  <a:ext uri="{FF2B5EF4-FFF2-40B4-BE49-F238E27FC236}">
                    <a16:creationId xmlns:a16="http://schemas.microsoft.com/office/drawing/2014/main" id="{657932AD-857D-436D-A079-14B7695D157B}"/>
                  </a:ext>
                </a:extLst>
              </p:cNvPr>
              <p:cNvSpPr>
                <a:spLocks noRot="1" noChangeAspect="1" noMove="1" noResize="1" noEditPoints="1" noAdjustHandles="1" noChangeArrowheads="1" noChangeShapeType="1" noTextEdit="1"/>
              </p:cNvSpPr>
              <p:nvPr/>
            </p:nvSpPr>
            <p:spPr>
              <a:xfrm>
                <a:off x="8542256" y="4027899"/>
                <a:ext cx="601746" cy="589175"/>
              </a:xfrm>
              <a:prstGeom prst="ellipse">
                <a:avLst/>
              </a:prstGeom>
              <a:blipFill>
                <a:blip r:embed="rId4"/>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B73AD819-133F-4E7F-8BF8-30D00CFB949F}"/>
                  </a:ext>
                </a:extLst>
              </p:cNvPr>
              <p:cNvSpPr/>
              <p:nvPr/>
            </p:nvSpPr>
            <p:spPr>
              <a:xfrm>
                <a:off x="10337277" y="350677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3</m:t>
                        </m:r>
                      </m:sub>
                    </m:sSub>
                  </m:oMath>
                </a14:m>
                <a:r>
                  <a:rPr lang="en-US" sz="1400" dirty="0"/>
                  <a:t>, T</a:t>
                </a:r>
              </a:p>
            </p:txBody>
          </p:sp>
        </mc:Choice>
        <mc:Fallback xmlns="">
          <p:sp>
            <p:nvSpPr>
              <p:cNvPr id="7" name="Oval 6">
                <a:extLst>
                  <a:ext uri="{FF2B5EF4-FFF2-40B4-BE49-F238E27FC236}">
                    <a16:creationId xmlns:a16="http://schemas.microsoft.com/office/drawing/2014/main" id="{B73AD819-133F-4E7F-8BF8-30D00CFB949F}"/>
                  </a:ext>
                </a:extLst>
              </p:cNvPr>
              <p:cNvSpPr>
                <a:spLocks noRot="1" noChangeAspect="1" noMove="1" noResize="1" noEditPoints="1" noAdjustHandles="1" noChangeArrowheads="1" noChangeShapeType="1" noTextEdit="1"/>
              </p:cNvSpPr>
              <p:nvPr/>
            </p:nvSpPr>
            <p:spPr>
              <a:xfrm>
                <a:off x="10337277" y="3506771"/>
                <a:ext cx="601746" cy="589175"/>
              </a:xfrm>
              <a:prstGeom prst="ellipse">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799B4434-5707-4655-B9EF-1C129DA2FF26}"/>
                  </a:ext>
                </a:extLst>
              </p:cNvPr>
              <p:cNvSpPr/>
              <p:nvPr/>
            </p:nvSpPr>
            <p:spPr>
              <a:xfrm>
                <a:off x="6542202"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a14:m>
                <a:r>
                  <a:rPr lang="en-US" sz="1400" dirty="0"/>
                  <a:t>, T</a:t>
                </a:r>
              </a:p>
            </p:txBody>
          </p:sp>
        </mc:Choice>
        <mc:Fallback xmlns="">
          <p:sp>
            <p:nvSpPr>
              <p:cNvPr id="8" name="Oval 7">
                <a:extLst>
                  <a:ext uri="{FF2B5EF4-FFF2-40B4-BE49-F238E27FC236}">
                    <a16:creationId xmlns:a16="http://schemas.microsoft.com/office/drawing/2014/main" id="{799B4434-5707-4655-B9EF-1C129DA2FF26}"/>
                  </a:ext>
                </a:extLst>
              </p:cNvPr>
              <p:cNvSpPr>
                <a:spLocks noRot="1" noChangeAspect="1" noMove="1" noResize="1" noEditPoints="1" noAdjustHandles="1" noChangeArrowheads="1" noChangeShapeType="1" noTextEdit="1"/>
              </p:cNvSpPr>
              <p:nvPr/>
            </p:nvSpPr>
            <p:spPr>
              <a:xfrm>
                <a:off x="6542202" y="5472853"/>
                <a:ext cx="601746" cy="589175"/>
              </a:xfrm>
              <a:prstGeom prst="ellipse">
                <a:avLst/>
              </a:prstGeom>
              <a:blipFill>
                <a:blip r:embed="rId6"/>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F32FB056-5A37-4DEB-A882-8D6C2D6CD014}"/>
                  </a:ext>
                </a:extLst>
              </p:cNvPr>
              <p:cNvSpPr/>
              <p:nvPr/>
            </p:nvSpPr>
            <p:spPr>
              <a:xfrm>
                <a:off x="8542256" y="5993981"/>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a14:m>
                <a:r>
                  <a:rPr lang="en-US" sz="1400" dirty="0"/>
                  <a:t>, T</a:t>
                </a:r>
              </a:p>
            </p:txBody>
          </p:sp>
        </mc:Choice>
        <mc:Fallback xmlns="">
          <p:sp>
            <p:nvSpPr>
              <p:cNvPr id="9" name="Oval 8">
                <a:extLst>
                  <a:ext uri="{FF2B5EF4-FFF2-40B4-BE49-F238E27FC236}">
                    <a16:creationId xmlns:a16="http://schemas.microsoft.com/office/drawing/2014/main" id="{F32FB056-5A37-4DEB-A882-8D6C2D6CD014}"/>
                  </a:ext>
                </a:extLst>
              </p:cNvPr>
              <p:cNvSpPr>
                <a:spLocks noRot="1" noChangeAspect="1" noMove="1" noResize="1" noEditPoints="1" noAdjustHandles="1" noChangeArrowheads="1" noChangeShapeType="1" noTextEdit="1"/>
              </p:cNvSpPr>
              <p:nvPr/>
            </p:nvSpPr>
            <p:spPr>
              <a:xfrm>
                <a:off x="8542256" y="5993981"/>
                <a:ext cx="601746" cy="589175"/>
              </a:xfrm>
              <a:prstGeom prst="ellipse">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2E9B6A0-3D6C-47D0-9217-50CCEF4EE56A}"/>
                  </a:ext>
                </a:extLst>
              </p:cNvPr>
              <p:cNvSpPr/>
              <p:nvPr/>
            </p:nvSpPr>
            <p:spPr>
              <a:xfrm>
                <a:off x="10332564" y="5472853"/>
                <a:ext cx="601746" cy="58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4</m:t>
                        </m:r>
                      </m:sub>
                    </m:sSub>
                  </m:oMath>
                </a14:m>
                <a:r>
                  <a:rPr lang="en-US" sz="1400" dirty="0"/>
                  <a:t>, T</a:t>
                </a:r>
              </a:p>
            </p:txBody>
          </p:sp>
        </mc:Choice>
        <mc:Fallback xmlns="">
          <p:sp>
            <p:nvSpPr>
              <p:cNvPr id="10" name="Oval 9">
                <a:extLst>
                  <a:ext uri="{FF2B5EF4-FFF2-40B4-BE49-F238E27FC236}">
                    <a16:creationId xmlns:a16="http://schemas.microsoft.com/office/drawing/2014/main" id="{12E9B6A0-3D6C-47D0-9217-50CCEF4EE56A}"/>
                  </a:ext>
                </a:extLst>
              </p:cNvPr>
              <p:cNvSpPr>
                <a:spLocks noRot="1" noChangeAspect="1" noMove="1" noResize="1" noEditPoints="1" noAdjustHandles="1" noChangeArrowheads="1" noChangeShapeType="1" noTextEdit="1"/>
              </p:cNvSpPr>
              <p:nvPr/>
            </p:nvSpPr>
            <p:spPr>
              <a:xfrm>
                <a:off x="10332564" y="5472853"/>
                <a:ext cx="601746" cy="589175"/>
              </a:xfrm>
              <a:prstGeom prst="ellipse">
                <a:avLst/>
              </a:prstGeom>
              <a:blipFill>
                <a:blip r:embed="rId8"/>
                <a:stretch>
                  <a:fillRect b="-404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0F5A84B-2C59-4E37-93BC-9A3DF3377EEA}"/>
              </a:ext>
            </a:extLst>
          </p:cNvPr>
          <p:cNvSpPr txBox="1"/>
          <p:nvPr/>
        </p:nvSpPr>
        <p:spPr>
          <a:xfrm>
            <a:off x="768285" y="5038627"/>
            <a:ext cx="4881514"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Need only one vertex per constraint.</a:t>
            </a:r>
          </a:p>
        </p:txBody>
      </p:sp>
      <p:sp>
        <p:nvSpPr>
          <p:cNvPr id="12" name="Rectangle 11">
            <a:extLst>
              <a:ext uri="{FF2B5EF4-FFF2-40B4-BE49-F238E27FC236}">
                <a16:creationId xmlns:a16="http://schemas.microsoft.com/office/drawing/2014/main" id="{201098B1-8717-45FF-8F1A-27E041D4767B}"/>
              </a:ext>
            </a:extLst>
          </p:cNvPr>
          <p:cNvSpPr/>
          <p:nvPr/>
        </p:nvSpPr>
        <p:spPr>
          <a:xfrm>
            <a:off x="815419" y="5830478"/>
            <a:ext cx="4834380" cy="8342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Add edges between all vertices coming from one constraint.</a:t>
            </a:r>
          </a:p>
        </p:txBody>
      </p:sp>
      <p:cxnSp>
        <p:nvCxnSpPr>
          <p:cNvPr id="14" name="Straight Connector 13">
            <a:extLst>
              <a:ext uri="{FF2B5EF4-FFF2-40B4-BE49-F238E27FC236}">
                <a16:creationId xmlns:a16="http://schemas.microsoft.com/office/drawing/2014/main" id="{4861D56B-E8AB-4843-91A3-42F8E257A026}"/>
              </a:ext>
            </a:extLst>
          </p:cNvPr>
          <p:cNvCxnSpPr>
            <a:stCxn id="6" idx="4"/>
            <a:endCxn id="9" idx="0"/>
          </p:cNvCxnSpPr>
          <p:nvPr/>
        </p:nvCxnSpPr>
        <p:spPr>
          <a:xfrm>
            <a:off x="8843129" y="4617074"/>
            <a:ext cx="0" cy="13769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E5E5D6-01C8-4CC8-865D-A0C28B033556}"/>
              </a:ext>
            </a:extLst>
          </p:cNvPr>
          <p:cNvCxnSpPr>
            <a:cxnSpLocks/>
            <a:stCxn id="5" idx="5"/>
            <a:endCxn id="6" idx="2"/>
          </p:cNvCxnSpPr>
          <p:nvPr/>
        </p:nvCxnSpPr>
        <p:spPr>
          <a:xfrm>
            <a:off x="7055824" y="4009663"/>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FA711C-4E0F-4C30-A4B4-E1E8ABB7239F}"/>
              </a:ext>
            </a:extLst>
          </p:cNvPr>
          <p:cNvCxnSpPr>
            <a:cxnSpLocks/>
            <a:stCxn id="6" idx="6"/>
            <a:endCxn id="7" idx="3"/>
          </p:cNvCxnSpPr>
          <p:nvPr/>
        </p:nvCxnSpPr>
        <p:spPr>
          <a:xfrm flipV="1">
            <a:off x="9144002" y="4009663"/>
            <a:ext cx="1281399"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5B8570-A5F9-4277-AFFD-B610BEEF2494}"/>
              </a:ext>
            </a:extLst>
          </p:cNvPr>
          <p:cNvCxnSpPr>
            <a:cxnSpLocks/>
            <a:stCxn id="5" idx="6"/>
            <a:endCxn id="7" idx="2"/>
          </p:cNvCxnSpPr>
          <p:nvPr/>
        </p:nvCxnSpPr>
        <p:spPr>
          <a:xfrm>
            <a:off x="7143948" y="3801359"/>
            <a:ext cx="319332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B5D922-0347-4879-ABF8-C17170D46BA0}"/>
              </a:ext>
            </a:extLst>
          </p:cNvPr>
          <p:cNvCxnSpPr>
            <a:cxnSpLocks/>
          </p:cNvCxnSpPr>
          <p:nvPr/>
        </p:nvCxnSpPr>
        <p:spPr>
          <a:xfrm>
            <a:off x="7143948" y="5767440"/>
            <a:ext cx="318861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408943-8923-4E94-991C-CA86B10857D3}"/>
              </a:ext>
            </a:extLst>
          </p:cNvPr>
          <p:cNvCxnSpPr>
            <a:cxnSpLocks/>
            <a:stCxn id="9" idx="6"/>
            <a:endCxn id="10" idx="3"/>
          </p:cNvCxnSpPr>
          <p:nvPr/>
        </p:nvCxnSpPr>
        <p:spPr>
          <a:xfrm flipV="1">
            <a:off x="9144002" y="5975745"/>
            <a:ext cx="1276686"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0A304D-C476-4002-8D35-94A56E3A0703}"/>
              </a:ext>
            </a:extLst>
          </p:cNvPr>
          <p:cNvCxnSpPr>
            <a:cxnSpLocks/>
          </p:cNvCxnSpPr>
          <p:nvPr/>
        </p:nvCxnSpPr>
        <p:spPr>
          <a:xfrm flipH="1" flipV="1">
            <a:off x="7055824" y="5975744"/>
            <a:ext cx="1486432" cy="31282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88D-63A8-45A6-8D76-9DCF38E6DF38}"/>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A548D1-EED4-4665-88B0-8738FBBE8E9C}"/>
                  </a:ext>
                </a:extLst>
              </p:cNvPr>
              <p:cNvSpPr>
                <a:spLocks noGrp="1"/>
              </p:cNvSpPr>
              <p:nvPr>
                <p:ph idx="1"/>
              </p:nvPr>
            </p:nvSpPr>
            <p:spPr/>
            <p:txBody>
              <a:bodyPr/>
              <a:lstStyle/>
              <a:p>
                <a:r>
                  <a:rPr lang="en-US" dirty="0"/>
                  <a:t>Given a </a:t>
                </a:r>
                <a14:m>
                  <m:oMath xmlns:m="http://schemas.openxmlformats.org/officeDocument/2006/math">
                    <m:r>
                      <a:rPr lang="en-US" b="0" i="1" smtClean="0">
                        <a:latin typeface="Cambria Math" panose="02040503050406030204" pitchFamily="18" charset="0"/>
                      </a:rPr>
                      <m:t>3</m:t>
                    </m:r>
                  </m:oMath>
                </a14:m>
                <a:r>
                  <a:rPr lang="en-US" dirty="0"/>
                  <a:t>-SAT instance, make the graph </a:t>
                </a:r>
                <a14:m>
                  <m:oMath xmlns:m="http://schemas.openxmlformats.org/officeDocument/2006/math">
                    <m:r>
                      <a:rPr lang="en-US" b="0" i="1" smtClean="0">
                        <a:latin typeface="Cambria Math" panose="02040503050406030204" pitchFamily="18" charset="0"/>
                      </a:rPr>
                      <m:t>𝐺</m:t>
                    </m:r>
                  </m:oMath>
                </a14:m>
                <a:r>
                  <a:rPr lang="en-US" dirty="0"/>
                  <a:t> described on the last slide.</a:t>
                </a:r>
              </a:p>
              <a:p>
                <a:r>
                  <a:rPr lang="en-US" dirty="0"/>
                  <a:t>Ask the IND-SET library if there is an independent set of size at least (number of constraints of the </a:t>
                </a:r>
                <a14:m>
                  <m:oMath xmlns:m="http://schemas.openxmlformats.org/officeDocument/2006/math">
                    <m:r>
                      <a:rPr lang="en-US" b="0" i="1" smtClean="0">
                        <a:latin typeface="Cambria Math" panose="02040503050406030204" pitchFamily="18" charset="0"/>
                      </a:rPr>
                      <m:t>3</m:t>
                    </m:r>
                  </m:oMath>
                </a14:m>
                <a:r>
                  <a:rPr lang="en-US" dirty="0"/>
                  <a:t>-SAT instance)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Return what the IND-SET library says.</a:t>
                </a:r>
              </a:p>
            </p:txBody>
          </p:sp>
        </mc:Choice>
        <mc:Fallback xmlns="">
          <p:sp>
            <p:nvSpPr>
              <p:cNvPr id="3" name="Content Placeholder 2">
                <a:extLst>
                  <a:ext uri="{FF2B5EF4-FFF2-40B4-BE49-F238E27FC236}">
                    <a16:creationId xmlns:a16="http://schemas.microsoft.com/office/drawing/2014/main" id="{19A548D1-EED4-4665-88B0-8738FBBE8E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76579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C2FC-FE8F-4EE5-9393-60BAE30D959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1DCED0-2E4D-48B7-92CD-F4145F9C0D38}"/>
                  </a:ext>
                </a:extLst>
              </p:cNvPr>
              <p:cNvSpPr>
                <a:spLocks noGrp="1"/>
              </p:cNvSpPr>
              <p:nvPr>
                <p:ph idx="1"/>
              </p:nvPr>
            </p:nvSpPr>
            <p:spPr/>
            <p:txBody>
              <a:bodyPr>
                <a:normAutofit/>
              </a:bodyPr>
              <a:lstStyle/>
              <a:p>
                <a:r>
                  <a:rPr lang="en-US" dirty="0"/>
                  <a:t>If there is a satisfying assignment for the </a:t>
                </a:r>
                <a14:m>
                  <m:oMath xmlns:m="http://schemas.openxmlformats.org/officeDocument/2006/math">
                    <m:r>
                      <a:rPr lang="en-US" b="0" i="1" smtClean="0">
                        <a:latin typeface="Cambria Math" panose="02040503050406030204" pitchFamily="18" charset="0"/>
                      </a:rPr>
                      <m:t>3</m:t>
                    </m:r>
                  </m:oMath>
                </a14:m>
                <a:r>
                  <a:rPr lang="en-US" dirty="0"/>
                  <a:t>-SAT instance, then there is a way to set the variables so that:</a:t>
                </a:r>
              </a:p>
              <a:p>
                <a:r>
                  <a:rPr lang="en-US" dirty="0"/>
                  <a:t>1. At least one part of every constraint is true</a:t>
                </a:r>
              </a:p>
              <a:p>
                <a:r>
                  <a:rPr lang="en-US" dirty="0"/>
                  <a:t>2. Every variable is set to true or false, not both.</a:t>
                </a:r>
              </a:p>
              <a:p>
                <a:br>
                  <a:rPr lang="en-US" dirty="0"/>
                </a:br>
                <a:r>
                  <a:rPr lang="en-US" dirty="0"/>
                  <a:t>In the graph, there is a large-enough independent set:</a:t>
                </a:r>
              </a:p>
              <a:p>
                <a:r>
                  <a:rPr lang="en-US" dirty="0"/>
                  <a:t>For each constraint, choose one of the true pieces (if there’s more than one), and take the corresponding vertex. Is it an independent set?</a:t>
                </a:r>
                <a:br>
                  <a:rPr lang="en-US" dirty="0"/>
                </a:br>
                <a:r>
                  <a:rPr lang="en-US" sz="2400" dirty="0"/>
                  <a:t>We take only one per group, so the within group edges aren’t included.</a:t>
                </a:r>
                <a:br>
                  <a:rPr lang="en-US" sz="2400" dirty="0"/>
                </a:br>
                <a:r>
                  <a:rPr lang="en-US" sz="2400" dirty="0"/>
                  <a:t>Each variable is only true or false, so we don’t include any of the other edges.</a:t>
                </a:r>
              </a:p>
            </p:txBody>
          </p:sp>
        </mc:Choice>
        <mc:Fallback xmlns="">
          <p:sp>
            <p:nvSpPr>
              <p:cNvPr id="3" name="Content Placeholder 2">
                <a:extLst>
                  <a:ext uri="{FF2B5EF4-FFF2-40B4-BE49-F238E27FC236}">
                    <a16:creationId xmlns:a16="http://schemas.microsoft.com/office/drawing/2014/main" id="{D41DCED0-2E4D-48B7-92CD-F4145F9C0D38}"/>
                  </a:ext>
                </a:extLst>
              </p:cNvPr>
              <p:cNvSpPr>
                <a:spLocks noGrp="1" noRot="1" noChangeAspect="1" noMove="1" noResize="1" noEditPoints="1" noAdjustHandles="1" noChangeArrowheads="1" noChangeShapeType="1" noTextEdit="1"/>
              </p:cNvSpPr>
              <p:nvPr>
                <p:ph idx="1"/>
              </p:nvPr>
            </p:nvSpPr>
            <p:spPr>
              <a:blipFill>
                <a:blip r:embed="rId2"/>
                <a:stretch>
                  <a:fillRect l="-708"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95981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8F8E-40CA-41E8-9248-506829405E29}"/>
              </a:ext>
            </a:extLst>
          </p:cNvPr>
          <p:cNvSpPr>
            <a:spLocks noGrp="1"/>
          </p:cNvSpPr>
          <p:nvPr>
            <p:ph type="title"/>
          </p:nvPr>
        </p:nvSpPr>
        <p:spPr/>
        <p:txBody>
          <a:bodyPr/>
          <a:lstStyle/>
          <a:p>
            <a:r>
              <a:rPr lang="en-US" dirty="0"/>
              <a:t>Correctness, Part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E80D0C-E27F-42C0-A064-D0A752108BA0}"/>
                  </a:ext>
                </a:extLst>
              </p:cNvPr>
              <p:cNvSpPr>
                <a:spLocks noGrp="1"/>
              </p:cNvSpPr>
              <p:nvPr>
                <p:ph idx="1"/>
              </p:nvPr>
            </p:nvSpPr>
            <p:spPr/>
            <p:txBody>
              <a:bodyPr>
                <a:normAutofit lnSpcReduction="10000"/>
              </a:bodyPr>
              <a:lstStyle/>
              <a:p>
                <a:r>
                  <a:rPr lang="en-US" dirty="0"/>
                  <a:t>Suppose there is an independent set of size at least (number of constraints)</a:t>
                </a:r>
              </a:p>
              <a:p>
                <a:r>
                  <a:rPr lang="en-US" dirty="0"/>
                  <a:t>Because of the “in-group” edges, an independent set has at most one per group. Thus every group has exactly one vertex in the independent set.</a:t>
                </a:r>
              </a:p>
              <a:p>
                <a:r>
                  <a:rPr lang="en-US" dirty="0"/>
                  <a:t>Set variables of the </a:t>
                </a:r>
                <a14:m>
                  <m:oMath xmlns:m="http://schemas.openxmlformats.org/officeDocument/2006/math">
                    <m:r>
                      <a:rPr lang="en-US" b="0" i="1" smtClean="0">
                        <a:latin typeface="Cambria Math" panose="02040503050406030204" pitchFamily="18" charset="0"/>
                      </a:rPr>
                      <m:t>3</m:t>
                    </m:r>
                  </m:oMath>
                </a14:m>
                <a:r>
                  <a:rPr lang="en-US" dirty="0"/>
                  <a:t>-SAT instance to match the chosen variables. We won’t try to set variables “inconsistently” (i.e. no variable is both true and false) because of the edges we added between groups. </a:t>
                </a:r>
              </a:p>
              <a:p>
                <a:r>
                  <a:rPr lang="en-US" dirty="0"/>
                  <a:t>And we satisfy every constraint (because we chose a good setting of one piece with the independent set). So the </a:t>
                </a:r>
                <a:r>
                  <a:rPr lang="en-US" dirty="0" err="1"/>
                  <a:t>indpendent</a:t>
                </a:r>
                <a:r>
                  <a:rPr lang="en-US" dirty="0"/>
                  <a:t> set was satisfiable!</a:t>
                </a:r>
              </a:p>
            </p:txBody>
          </p:sp>
        </mc:Choice>
        <mc:Fallback xmlns="">
          <p:sp>
            <p:nvSpPr>
              <p:cNvPr id="3" name="Content Placeholder 2">
                <a:extLst>
                  <a:ext uri="{FF2B5EF4-FFF2-40B4-BE49-F238E27FC236}">
                    <a16:creationId xmlns:a16="http://schemas.microsoft.com/office/drawing/2014/main" id="{5FE80D0C-E27F-42C0-A064-D0A752108BA0}"/>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400084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39C6-797E-44C6-9DBF-E818CD108FC9}"/>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3BE2C1F-845D-475A-807E-0FF5E9F27D48}"/>
              </a:ext>
            </a:extLst>
          </p:cNvPr>
          <p:cNvSpPr>
            <a:spLocks noGrp="1"/>
          </p:cNvSpPr>
          <p:nvPr>
            <p:ph idx="1"/>
          </p:nvPr>
        </p:nvSpPr>
        <p:spPr/>
        <p:txBody>
          <a:bodyPr>
            <a:normAutofit/>
          </a:bodyPr>
          <a:lstStyle/>
          <a:p>
            <a:r>
              <a:rPr lang="en-US" dirty="0"/>
              <a:t>We spammed your inbox last night (sorry) via Canvas.</a:t>
            </a:r>
          </a:p>
          <a:p>
            <a:r>
              <a:rPr lang="en-US" dirty="0"/>
              <a:t>We wrote a script to count up your E and S scores. </a:t>
            </a:r>
          </a:p>
          <a:p>
            <a:pPr lvl="1"/>
            <a:r>
              <a:rPr lang="en-US" dirty="0"/>
              <a:t>It should show the state of </a:t>
            </a:r>
            <a:r>
              <a:rPr lang="en-US" dirty="0" err="1"/>
              <a:t>gradescope</a:t>
            </a:r>
            <a:r>
              <a:rPr lang="en-US" dirty="0"/>
              <a:t> as of about 9 PM last night.</a:t>
            </a:r>
          </a:p>
          <a:p>
            <a:r>
              <a:rPr lang="en-US" dirty="0"/>
              <a:t>This is the first time we’ve used this script! It might be buggy; if you see something you think is wrong, please ask us (private post on ed).</a:t>
            </a:r>
          </a:p>
          <a:p>
            <a:endParaRPr lang="en-US" dirty="0"/>
          </a:p>
          <a:p>
            <a:r>
              <a:rPr lang="en-US" dirty="0"/>
              <a:t>Suggested use: look for the 4 “total” columns on canvas; see if that matches your count. If not, then use the homework-by-homework columns to see where the discrepancy is.</a:t>
            </a:r>
          </a:p>
        </p:txBody>
      </p:sp>
    </p:spTree>
    <p:extLst>
      <p:ext uri="{BB962C8B-B14F-4D97-AF65-F5344CB8AC3E}">
        <p14:creationId xmlns:p14="http://schemas.microsoft.com/office/powerpoint/2010/main" val="4097284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6787-05CB-4949-B80B-8AB7A7EB3E2B}"/>
              </a:ext>
            </a:extLst>
          </p:cNvPr>
          <p:cNvSpPr>
            <a:spLocks noGrp="1"/>
          </p:cNvSpPr>
          <p:nvPr>
            <p:ph type="title"/>
          </p:nvPr>
        </p:nvSpPr>
        <p:spPr/>
        <p:txBody>
          <a:bodyPr/>
          <a:lstStyle/>
          <a:p>
            <a:r>
              <a:rPr lang="en-US" dirty="0"/>
              <a:t>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E974FC-2EB3-4C38-9740-E9807F0BD79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r>
                      <a:rPr lang="en-US" b="0" i="1" dirty="0" smtClean="0">
                        <a:latin typeface="Cambria Math" panose="02040503050406030204" pitchFamily="18" charset="0"/>
                      </a:rPr>
                      <m:t>≤</m:t>
                    </m:r>
                  </m:oMath>
                </a14:m>
                <a:r>
                  <a:rPr lang="en-US" dirty="0"/>
                  <a:t> INDEPENDENT SET</a:t>
                </a:r>
              </a:p>
              <a:p>
                <a:endParaRPr lang="en-US" dirty="0"/>
              </a:p>
              <a:p>
                <a:r>
                  <a:rPr lang="en-US" dirty="0"/>
                  <a:t>That means that INDEPENDENT SET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(And, since it’s also in </a:t>
                </a:r>
                <a14:m>
                  <m:oMath xmlns:m="http://schemas.openxmlformats.org/officeDocument/2006/math">
                    <m:r>
                      <a:rPr lang="en-US" b="0" i="1" smtClean="0">
                        <a:latin typeface="Cambria Math" panose="02040503050406030204" pitchFamily="18" charset="0"/>
                      </a:rPr>
                      <m:t>𝑁𝑃</m:t>
                    </m:r>
                  </m:oMath>
                </a14:m>
                <a:r>
                  <a:rPr lang="en-US" dirty="0"/>
                  <a:t>, it’s </a:t>
                </a:r>
                <a14:m>
                  <m:oMath xmlns:m="http://schemas.openxmlformats.org/officeDocument/2006/math">
                    <m:r>
                      <a:rPr lang="en-US" b="0" i="1" smtClean="0">
                        <a:latin typeface="Cambria Math" panose="02040503050406030204" pitchFamily="18" charset="0"/>
                      </a:rPr>
                      <m:t>𝑁𝑃</m:t>
                    </m:r>
                  </m:oMath>
                </a14:m>
                <a:r>
                  <a:rPr lang="en-US" dirty="0"/>
                  <a:t>-complete.)</a:t>
                </a:r>
              </a:p>
              <a:p>
                <a:endParaRPr lang="en-US" dirty="0"/>
              </a:p>
              <a:p>
                <a:r>
                  <a:rPr lang="en-US" dirty="0"/>
                  <a:t>Even though they look very different, the tasks “find an efficient algorithm to solve </a:t>
                </a:r>
                <a14:m>
                  <m:oMath xmlns:m="http://schemas.openxmlformats.org/officeDocument/2006/math">
                    <m:r>
                      <a:rPr lang="en-US" b="0" i="1" smtClean="0">
                        <a:latin typeface="Cambria Math" panose="02040503050406030204" pitchFamily="18" charset="0"/>
                      </a:rPr>
                      <m:t>3</m:t>
                    </m:r>
                  </m:oMath>
                </a14:m>
                <a:r>
                  <a:rPr lang="en-US" dirty="0"/>
                  <a:t>-SAT” and “find an efficient algorithm to solve INDEPENDENT SET” are equivalent!</a:t>
                </a:r>
              </a:p>
            </p:txBody>
          </p:sp>
        </mc:Choice>
        <mc:Fallback xmlns="">
          <p:sp>
            <p:nvSpPr>
              <p:cNvPr id="3" name="Content Placeholder 2">
                <a:extLst>
                  <a:ext uri="{FF2B5EF4-FFF2-40B4-BE49-F238E27FC236}">
                    <a16:creationId xmlns:a16="http://schemas.microsoft.com/office/drawing/2014/main" id="{2CE974FC-2EB3-4C38-9740-E9807F0BD79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7236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17C52-BA3A-4AF9-82A5-EE2301E7B809}"/>
              </a:ext>
            </a:extLst>
          </p:cNvPr>
          <p:cNvSpPr>
            <a:spLocks noGrp="1"/>
          </p:cNvSpPr>
          <p:nvPr>
            <p:ph type="title"/>
          </p:nvPr>
        </p:nvSpPr>
        <p:spPr/>
        <p:txBody>
          <a:bodyPr/>
          <a:lstStyle/>
          <a:p>
            <a:r>
              <a:rPr lang="en-US" dirty="0"/>
              <a:t>More Context; Coping</a:t>
            </a:r>
          </a:p>
        </p:txBody>
      </p:sp>
      <p:sp>
        <p:nvSpPr>
          <p:cNvPr id="5" name="Text Placeholder 4">
            <a:extLst>
              <a:ext uri="{FF2B5EF4-FFF2-40B4-BE49-F238E27FC236}">
                <a16:creationId xmlns:a16="http://schemas.microsoft.com/office/drawing/2014/main" id="{FC0D2FCC-5E6E-4DD7-A65E-FE7A0F0BE3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622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D765-7313-4A53-BBDC-98808EA3DBDF}"/>
              </a:ext>
            </a:extLst>
          </p:cNvPr>
          <p:cNvSpPr>
            <a:spLocks noGrp="1"/>
          </p:cNvSpPr>
          <p:nvPr>
            <p:ph type="title"/>
          </p:nvPr>
        </p:nvSpPr>
        <p:spPr/>
        <p:txBody>
          <a:bodyPr/>
          <a:lstStyle/>
          <a:p>
            <a:r>
              <a:rPr lang="en-US" dirty="0"/>
              <a:t>What (we think) the world looks like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2C0DEE-244F-48DF-B8A2-B82EB6DE6D42}"/>
                  </a:ext>
                </a:extLst>
              </p:cNvPr>
              <p:cNvSpPr>
                <a:spLocks noGrp="1"/>
              </p:cNvSpPr>
              <p:nvPr>
                <p:ph idx="1"/>
              </p:nvPr>
            </p:nvSpPr>
            <p:spPr>
              <a:xfrm>
                <a:off x="575240" y="1463857"/>
                <a:ext cx="11187258" cy="480237"/>
              </a:xfrm>
            </p:spPr>
            <p:txBody>
              <a:bodyPr/>
              <a:lstStyle/>
              <a:p>
                <a:r>
                  <a:rPr lang="en-US" dirty="0"/>
                  <a:t>Assuming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p:txBody>
          </p:sp>
        </mc:Choice>
        <mc:Fallback xmlns="">
          <p:sp>
            <p:nvSpPr>
              <p:cNvPr id="3" name="Content Placeholder 2">
                <a:extLst>
                  <a:ext uri="{FF2B5EF4-FFF2-40B4-BE49-F238E27FC236}">
                    <a16:creationId xmlns:a16="http://schemas.microsoft.com/office/drawing/2014/main" id="{5E2C0DEE-244F-48DF-B8A2-B82EB6DE6D42}"/>
                  </a:ext>
                </a:extLst>
              </p:cNvPr>
              <p:cNvSpPr>
                <a:spLocks noGrp="1" noRot="1" noChangeAspect="1" noMove="1" noResize="1" noEditPoints="1" noAdjustHandles="1" noChangeArrowheads="1" noChangeShapeType="1" noTextEdit="1"/>
              </p:cNvSpPr>
              <p:nvPr>
                <p:ph idx="1"/>
              </p:nvPr>
            </p:nvSpPr>
            <p:spPr>
              <a:xfrm>
                <a:off x="575240" y="1463857"/>
                <a:ext cx="11187258" cy="480237"/>
              </a:xfrm>
              <a:blipFill>
                <a:blip r:embed="rId2"/>
                <a:stretch>
                  <a:fillRect l="-654" t="-21519" b="-34177"/>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5B6AC351-B3D4-4DCC-8807-A266B71B4CC4}"/>
              </a:ext>
            </a:extLst>
          </p:cNvPr>
          <p:cNvSpPr/>
          <p:nvPr/>
        </p:nvSpPr>
        <p:spPr>
          <a:xfrm>
            <a:off x="3550256" y="3248445"/>
            <a:ext cx="1908313" cy="183277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380AC9-71E8-488A-BECE-42739BD2C7DB}"/>
              </a:ext>
            </a:extLst>
          </p:cNvPr>
          <p:cNvSpPr/>
          <p:nvPr/>
        </p:nvSpPr>
        <p:spPr>
          <a:xfrm>
            <a:off x="3267984" y="2706762"/>
            <a:ext cx="4594529" cy="28757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FA5B445-2C09-498B-ADE2-877559257622}"/>
                  </a:ext>
                </a:extLst>
              </p:cNvPr>
              <p:cNvSpPr txBox="1"/>
              <p:nvPr/>
            </p:nvSpPr>
            <p:spPr>
              <a:xfrm>
                <a:off x="4194312" y="3450872"/>
                <a:ext cx="6241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oMath>
                  </m:oMathPara>
                </a14:m>
                <a:endParaRPr lang="en-US" dirty="0"/>
              </a:p>
            </p:txBody>
          </p:sp>
        </mc:Choice>
        <mc:Fallback xmlns="">
          <p:sp>
            <p:nvSpPr>
              <p:cNvPr id="6" name="TextBox 5">
                <a:extLst>
                  <a:ext uri="{FF2B5EF4-FFF2-40B4-BE49-F238E27FC236}">
                    <a16:creationId xmlns:a16="http://schemas.microsoft.com/office/drawing/2014/main" id="{6FA5B445-2C09-498B-ADE2-877559257622}"/>
                  </a:ext>
                </a:extLst>
              </p:cNvPr>
              <p:cNvSpPr txBox="1">
                <a:spLocks noRot="1" noChangeAspect="1" noMove="1" noResize="1" noEditPoints="1" noAdjustHandles="1" noChangeArrowheads="1" noChangeShapeType="1" noTextEdit="1"/>
              </p:cNvSpPr>
              <p:nvPr/>
            </p:nvSpPr>
            <p:spPr>
              <a:xfrm>
                <a:off x="4194312" y="3450872"/>
                <a:ext cx="62417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A982BB-A1FA-4A36-9DDD-68A046A8A1FA}"/>
                  </a:ext>
                </a:extLst>
              </p:cNvPr>
              <p:cNvSpPr txBox="1"/>
              <p:nvPr/>
            </p:nvSpPr>
            <p:spPr>
              <a:xfrm>
                <a:off x="5306150" y="2843871"/>
                <a:ext cx="6241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𝑁𝑃</m:t>
                      </m:r>
                    </m:oMath>
                  </m:oMathPara>
                </a14:m>
                <a:endParaRPr lang="en-US" dirty="0"/>
              </a:p>
            </p:txBody>
          </p:sp>
        </mc:Choice>
        <mc:Fallback xmlns="">
          <p:sp>
            <p:nvSpPr>
              <p:cNvPr id="7" name="TextBox 6">
                <a:extLst>
                  <a:ext uri="{FF2B5EF4-FFF2-40B4-BE49-F238E27FC236}">
                    <a16:creationId xmlns:a16="http://schemas.microsoft.com/office/drawing/2014/main" id="{93A982BB-A1FA-4A36-9DDD-68A046A8A1FA}"/>
                  </a:ext>
                </a:extLst>
              </p:cNvPr>
              <p:cNvSpPr txBox="1">
                <a:spLocks noRot="1" noChangeAspect="1" noMove="1" noResize="1" noEditPoints="1" noAdjustHandles="1" noChangeArrowheads="1" noChangeShapeType="1" noTextEdit="1"/>
              </p:cNvSpPr>
              <p:nvPr/>
            </p:nvSpPr>
            <p:spPr>
              <a:xfrm>
                <a:off x="5306150" y="2843871"/>
                <a:ext cx="624177" cy="369332"/>
              </a:xfrm>
              <a:prstGeom prst="rect">
                <a:avLst/>
              </a:prstGeom>
              <a:blipFill>
                <a:blip r:embed="rId4"/>
                <a:stretch>
                  <a:fillRect/>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6269F1D4-EDA8-44E6-A8D3-475230FD9835}"/>
              </a:ext>
            </a:extLst>
          </p:cNvPr>
          <p:cNvSpPr/>
          <p:nvPr/>
        </p:nvSpPr>
        <p:spPr>
          <a:xfrm>
            <a:off x="4031310" y="4397078"/>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6622FD-8756-4580-9863-958E5D26E103}"/>
              </a:ext>
            </a:extLst>
          </p:cNvPr>
          <p:cNvSpPr/>
          <p:nvPr/>
        </p:nvSpPr>
        <p:spPr>
          <a:xfrm>
            <a:off x="4130701" y="3960843"/>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32DAF0D-ECD9-4621-905C-08C7A4675F66}"/>
              </a:ext>
            </a:extLst>
          </p:cNvPr>
          <p:cNvSpPr/>
          <p:nvPr/>
        </p:nvSpPr>
        <p:spPr>
          <a:xfrm>
            <a:off x="7001121" y="4646644"/>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8EC92A4-1B47-44AC-B259-4485C9778A1F}"/>
              </a:ext>
            </a:extLst>
          </p:cNvPr>
          <p:cNvSpPr/>
          <p:nvPr/>
        </p:nvSpPr>
        <p:spPr>
          <a:xfrm>
            <a:off x="6612832" y="2606470"/>
            <a:ext cx="4594529" cy="28757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1E5F35-B678-4377-8C86-3F56F0D3A138}"/>
                  </a:ext>
                </a:extLst>
              </p:cNvPr>
              <p:cNvSpPr txBox="1"/>
              <p:nvPr/>
            </p:nvSpPr>
            <p:spPr>
              <a:xfrm>
                <a:off x="8368728" y="2717375"/>
                <a:ext cx="1359692"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12" name="TextBox 11">
                <a:extLst>
                  <a:ext uri="{FF2B5EF4-FFF2-40B4-BE49-F238E27FC236}">
                    <a16:creationId xmlns:a16="http://schemas.microsoft.com/office/drawing/2014/main" id="{921E5F35-B678-4377-8C86-3F56F0D3A138}"/>
                  </a:ext>
                </a:extLst>
              </p:cNvPr>
              <p:cNvSpPr txBox="1">
                <a:spLocks noRot="1" noChangeAspect="1" noMove="1" noResize="1" noEditPoints="1" noAdjustHandles="1" noChangeArrowheads="1" noChangeShapeType="1" noTextEdit="1"/>
              </p:cNvSpPr>
              <p:nvPr/>
            </p:nvSpPr>
            <p:spPr>
              <a:xfrm>
                <a:off x="8368728" y="2717375"/>
                <a:ext cx="1359692" cy="369332"/>
              </a:xfrm>
              <a:prstGeom prst="rect">
                <a:avLst/>
              </a:prstGeom>
              <a:blipFill>
                <a:blip r:embed="rId5"/>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D16FDD5-E011-4359-BAB1-EE3CBF7C2BD5}"/>
                  </a:ext>
                </a:extLst>
              </p:cNvPr>
              <p:cNvSpPr txBox="1"/>
              <p:nvPr/>
            </p:nvSpPr>
            <p:spPr>
              <a:xfrm>
                <a:off x="6794966" y="3312372"/>
                <a:ext cx="1174152"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𝑁𝑃</m:t>
                    </m:r>
                  </m:oMath>
                </a14:m>
                <a:r>
                  <a:rPr lang="en-US" dirty="0"/>
                  <a:t>-complete</a:t>
                </a:r>
              </a:p>
            </p:txBody>
          </p:sp>
        </mc:Choice>
        <mc:Fallback xmlns="">
          <p:sp>
            <p:nvSpPr>
              <p:cNvPr id="13" name="TextBox 12">
                <a:extLst>
                  <a:ext uri="{FF2B5EF4-FFF2-40B4-BE49-F238E27FC236}">
                    <a16:creationId xmlns:a16="http://schemas.microsoft.com/office/drawing/2014/main" id="{ED16FDD5-E011-4359-BAB1-EE3CBF7C2BD5}"/>
                  </a:ext>
                </a:extLst>
              </p:cNvPr>
              <p:cNvSpPr txBox="1">
                <a:spLocks noRot="1" noChangeAspect="1" noMove="1" noResize="1" noEditPoints="1" noAdjustHandles="1" noChangeArrowheads="1" noChangeShapeType="1" noTextEdit="1"/>
              </p:cNvSpPr>
              <p:nvPr/>
            </p:nvSpPr>
            <p:spPr>
              <a:xfrm>
                <a:off x="6794966" y="3312372"/>
                <a:ext cx="1174152" cy="646331"/>
              </a:xfrm>
              <a:prstGeom prst="rect">
                <a:avLst/>
              </a:prstGeom>
              <a:blipFill>
                <a:blip r:embed="rId6"/>
                <a:stretch>
                  <a:fillRect l="-4688" t="-4717" b="-14151"/>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5920C092-1500-422D-9899-540F3972E7D0}"/>
              </a:ext>
            </a:extLst>
          </p:cNvPr>
          <p:cNvSpPr/>
          <p:nvPr/>
        </p:nvSpPr>
        <p:spPr>
          <a:xfrm>
            <a:off x="1257630" y="3213203"/>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FF115C4A-CF34-408B-B5BA-F2ECCD9E4D80}"/>
              </a:ext>
            </a:extLst>
          </p:cNvPr>
          <p:cNvSpPr/>
          <p:nvPr/>
        </p:nvSpPr>
        <p:spPr>
          <a:xfrm>
            <a:off x="1257630" y="3635537"/>
            <a:ext cx="1370274" cy="1063690"/>
          </a:xfrm>
          <a:prstGeom prst="wedgeRoundRectCallout">
            <a:avLst>
              <a:gd name="adj1" fmla="val -44334"/>
              <a:gd name="adj2" fmla="val -720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Finding an MST (not a decision problem)</a:t>
            </a:r>
          </a:p>
        </p:txBody>
      </p:sp>
      <mc:AlternateContent xmlns:mc="http://schemas.openxmlformats.org/markup-compatibility/2006" xmlns:a14="http://schemas.microsoft.com/office/drawing/2010/main">
        <mc:Choice Requires="a14">
          <p:sp>
            <p:nvSpPr>
              <p:cNvPr id="16" name="Speech Bubble: Rectangle with Corners Rounded 15">
                <a:extLst>
                  <a:ext uri="{FF2B5EF4-FFF2-40B4-BE49-F238E27FC236}">
                    <a16:creationId xmlns:a16="http://schemas.microsoft.com/office/drawing/2014/main" id="{B4FE9BC5-DD19-45E3-A036-E2F7340962FC}"/>
                  </a:ext>
                </a:extLst>
              </p:cNvPr>
              <p:cNvSpPr/>
              <p:nvPr/>
            </p:nvSpPr>
            <p:spPr>
              <a:xfrm>
                <a:off x="3819275" y="5597424"/>
                <a:ext cx="1690978" cy="1080081"/>
              </a:xfrm>
              <a:prstGeom prst="wedgeRoundRectCallout">
                <a:avLst>
                  <a:gd name="adj1" fmla="val -32729"/>
                  <a:gd name="adj2" fmla="val -1467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Is there a spanning tree of weight </a:t>
                </a:r>
                <a14:m>
                  <m:oMath xmlns:m="http://schemas.openxmlformats.org/officeDocument/2006/math">
                    <m:r>
                      <a:rPr lang="en-US" b="0" i="1" smtClean="0">
                        <a:solidFill>
                          <a:schemeClr val="tx1"/>
                        </a:solidFill>
                        <a:latin typeface="Cambria Math" panose="02040503050406030204" pitchFamily="18" charset="0"/>
                        <a:cs typeface="Segoe UI Semilight" panose="020B0402040204020203" pitchFamily="34" charset="0"/>
                      </a:rPr>
                      <m:t>≤</m:t>
                    </m:r>
                    <m:r>
                      <a:rPr lang="en-US" b="0" i="1" smtClean="0">
                        <a:solidFill>
                          <a:schemeClr val="tx1"/>
                        </a:solidFill>
                        <a:latin typeface="Cambria Math" panose="02040503050406030204" pitchFamily="18" charset="0"/>
                        <a:cs typeface="Segoe UI Semilight" panose="020B0402040204020203" pitchFamily="34" charset="0"/>
                      </a:rPr>
                      <m:t>𝑘</m:t>
                    </m:r>
                  </m:oMath>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6" name="Speech Bubble: Rectangle with Corners Rounded 15">
                <a:extLst>
                  <a:ext uri="{FF2B5EF4-FFF2-40B4-BE49-F238E27FC236}">
                    <a16:creationId xmlns:a16="http://schemas.microsoft.com/office/drawing/2014/main" id="{B4FE9BC5-DD19-45E3-A036-E2F7340962FC}"/>
                  </a:ext>
                </a:extLst>
              </p:cNvPr>
              <p:cNvSpPr>
                <a:spLocks noRot="1" noChangeAspect="1" noMove="1" noResize="1" noEditPoints="1" noAdjustHandles="1" noChangeArrowheads="1" noChangeShapeType="1" noTextEdit="1"/>
              </p:cNvSpPr>
              <p:nvPr/>
            </p:nvSpPr>
            <p:spPr>
              <a:xfrm>
                <a:off x="3819275" y="5597424"/>
                <a:ext cx="1690978" cy="1080081"/>
              </a:xfrm>
              <a:prstGeom prst="wedgeRoundRectCallout">
                <a:avLst>
                  <a:gd name="adj1" fmla="val -32729"/>
                  <a:gd name="adj2" fmla="val -146776"/>
                  <a:gd name="adj3" fmla="val 16667"/>
                </a:avLst>
              </a:prstGeom>
              <a:blipFill>
                <a:blip r:embed="rId7"/>
                <a:stretch>
                  <a:fillRect r="-714" b="-568"/>
                </a:stretch>
              </a:blipFill>
            </p:spPr>
            <p:txBody>
              <a:bodyPr/>
              <a:lstStyle/>
              <a:p>
                <a:r>
                  <a:rPr lang="en-US">
                    <a:noFill/>
                  </a:rPr>
                  <a:t> </a:t>
                </a:r>
              </a:p>
            </p:txBody>
          </p:sp>
        </mc:Fallback>
      </mc:AlternateContent>
      <p:sp>
        <p:nvSpPr>
          <p:cNvPr id="17" name="Speech Bubble: Rectangle with Corners Rounded 16">
            <a:extLst>
              <a:ext uri="{FF2B5EF4-FFF2-40B4-BE49-F238E27FC236}">
                <a16:creationId xmlns:a16="http://schemas.microsoft.com/office/drawing/2014/main" id="{2BACF6C6-6B2A-44C0-B1E7-F4ACA477D4F0}"/>
              </a:ext>
            </a:extLst>
          </p:cNvPr>
          <p:cNvSpPr/>
          <p:nvPr/>
        </p:nvSpPr>
        <p:spPr>
          <a:xfrm>
            <a:off x="3658923" y="1786671"/>
            <a:ext cx="1690978" cy="1080081"/>
          </a:xfrm>
          <a:prstGeom prst="wedgeRoundRectCallout">
            <a:avLst>
              <a:gd name="adj1" fmla="val -22619"/>
              <a:gd name="adj2" fmla="val 1370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Is this list sorted?</a:t>
            </a:r>
          </a:p>
        </p:txBody>
      </p:sp>
      <p:sp>
        <p:nvSpPr>
          <p:cNvPr id="18" name="Speech Bubble: Rectangle with Corners Rounded 17">
            <a:extLst>
              <a:ext uri="{FF2B5EF4-FFF2-40B4-BE49-F238E27FC236}">
                <a16:creationId xmlns:a16="http://schemas.microsoft.com/office/drawing/2014/main" id="{07985D61-BBDD-407E-A1B5-EAC86D2AC066}"/>
              </a:ext>
            </a:extLst>
          </p:cNvPr>
          <p:cNvSpPr/>
          <p:nvPr/>
        </p:nvSpPr>
        <p:spPr>
          <a:xfrm>
            <a:off x="6536553" y="5440941"/>
            <a:ext cx="1690978" cy="1080081"/>
          </a:xfrm>
          <a:prstGeom prst="wedgeRoundRectCallout">
            <a:avLst>
              <a:gd name="adj1" fmla="val -20033"/>
              <a:gd name="adj2" fmla="val -1081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3-SAT</a:t>
            </a:r>
          </a:p>
        </p:txBody>
      </p:sp>
      <p:sp>
        <p:nvSpPr>
          <p:cNvPr id="19" name="Oval 18">
            <a:extLst>
              <a:ext uri="{FF2B5EF4-FFF2-40B4-BE49-F238E27FC236}">
                <a16:creationId xmlns:a16="http://schemas.microsoft.com/office/drawing/2014/main" id="{67BBB18B-FC96-4AAA-A630-80272E3768B7}"/>
              </a:ext>
            </a:extLst>
          </p:cNvPr>
          <p:cNvSpPr/>
          <p:nvPr/>
        </p:nvSpPr>
        <p:spPr>
          <a:xfrm>
            <a:off x="9658208" y="4799044"/>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118C445B-6A16-4EFB-8B33-F38FC62B00C3}"/>
              </a:ext>
            </a:extLst>
          </p:cNvPr>
          <p:cNvSpPr/>
          <p:nvPr/>
        </p:nvSpPr>
        <p:spPr>
          <a:xfrm>
            <a:off x="8545018" y="5433382"/>
            <a:ext cx="2662343" cy="1080081"/>
          </a:xfrm>
          <a:prstGeom prst="wedgeRoundRectCallout">
            <a:avLst>
              <a:gd name="adj1" fmla="val -8475"/>
              <a:gd name="adj2" fmla="val -95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3-color a graph (return the coloring itself -- not a decision problem)</a:t>
            </a:r>
          </a:p>
        </p:txBody>
      </p:sp>
      <p:sp>
        <p:nvSpPr>
          <p:cNvPr id="21" name="Oval 20">
            <a:extLst>
              <a:ext uri="{FF2B5EF4-FFF2-40B4-BE49-F238E27FC236}">
                <a16:creationId xmlns:a16="http://schemas.microsoft.com/office/drawing/2014/main" id="{D603B734-8349-4A24-85E1-A7068653FE49}"/>
              </a:ext>
            </a:extLst>
          </p:cNvPr>
          <p:cNvSpPr/>
          <p:nvPr/>
        </p:nvSpPr>
        <p:spPr>
          <a:xfrm>
            <a:off x="7602769" y="4144623"/>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with Corners Rounded 21">
            <a:extLst>
              <a:ext uri="{FF2B5EF4-FFF2-40B4-BE49-F238E27FC236}">
                <a16:creationId xmlns:a16="http://schemas.microsoft.com/office/drawing/2014/main" id="{1500B36F-AB9F-4CFF-BF64-CBB5B28EEC1D}"/>
              </a:ext>
            </a:extLst>
          </p:cNvPr>
          <p:cNvSpPr/>
          <p:nvPr/>
        </p:nvSpPr>
        <p:spPr>
          <a:xfrm>
            <a:off x="6806975" y="1489393"/>
            <a:ext cx="1690978" cy="1080081"/>
          </a:xfrm>
          <a:prstGeom prst="wedgeRoundRectCallout">
            <a:avLst>
              <a:gd name="adj1" fmla="val 5124"/>
              <a:gd name="adj2" fmla="val 19260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3-coloring (the decision version)</a:t>
            </a:r>
          </a:p>
        </p:txBody>
      </p:sp>
      <p:sp>
        <p:nvSpPr>
          <p:cNvPr id="23" name="Oval 22">
            <a:extLst>
              <a:ext uri="{FF2B5EF4-FFF2-40B4-BE49-F238E27FC236}">
                <a16:creationId xmlns:a16="http://schemas.microsoft.com/office/drawing/2014/main" id="{1E313379-70D0-4C50-9061-7F1FF0B5B28E}"/>
              </a:ext>
            </a:extLst>
          </p:cNvPr>
          <p:cNvSpPr/>
          <p:nvPr/>
        </p:nvSpPr>
        <p:spPr>
          <a:xfrm>
            <a:off x="10132636" y="3582874"/>
            <a:ext cx="99391" cy="83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23">
            <a:extLst>
              <a:ext uri="{FF2B5EF4-FFF2-40B4-BE49-F238E27FC236}">
                <a16:creationId xmlns:a16="http://schemas.microsoft.com/office/drawing/2014/main" id="{7F1F1D76-342A-4DA0-8BBD-9352A044A0EE}"/>
              </a:ext>
            </a:extLst>
          </p:cNvPr>
          <p:cNvSpPr/>
          <p:nvPr/>
        </p:nvSpPr>
        <p:spPr>
          <a:xfrm>
            <a:off x="9529657" y="1722506"/>
            <a:ext cx="2662343" cy="1080081"/>
          </a:xfrm>
          <a:prstGeom prst="wedgeRoundRectCallout">
            <a:avLst>
              <a:gd name="adj1" fmla="val -26992"/>
              <a:gd name="adj2" fmla="val 1119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Semilight" panose="020B0402040204020203" pitchFamily="34" charset="0"/>
                <a:cs typeface="Segoe UI Semilight" panose="020B0402040204020203" pitchFamily="34" charset="0"/>
              </a:rPr>
              <a:t>Given a program, if I run it will it halt (or infinitely loop/recurse)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C44F16-3FDA-4392-96C6-38FFCD2BE46E}"/>
                  </a:ext>
                </a:extLst>
              </p:cNvPr>
              <p:cNvSpPr txBox="1"/>
              <p:nvPr/>
            </p:nvSpPr>
            <p:spPr>
              <a:xfrm>
                <a:off x="178904" y="4957638"/>
                <a:ext cx="3792773" cy="1754326"/>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oMath>
                </a14:m>
                <a:r>
                  <a:rPr lang="en-US" dirty="0">
                    <a:latin typeface="Segoe UI Semilight" panose="020B0402040204020203" pitchFamily="34" charset="0"/>
                    <a:cs typeface="Segoe UI Semilight" panose="020B0402040204020203" pitchFamily="34" charset="0"/>
                  </a:rPr>
                  <a:t>is definitely a subset of </a:t>
                </a:r>
                <a14:m>
                  <m:oMath xmlns:m="http://schemas.openxmlformats.org/officeDocument/2006/math">
                    <m:r>
                      <a:rPr lang="en-US" i="1" dirty="0" smtClean="0">
                        <a:latin typeface="Cambria Math" panose="02040503050406030204" pitchFamily="18" charset="0"/>
                      </a:rPr>
                      <m:t>𝑁𝑃</m:t>
                    </m:r>
                    <m:r>
                      <a:rPr lang="en-US" b="0" i="1" dirty="0" smtClean="0">
                        <a:latin typeface="Cambria Math" panose="02040503050406030204" pitchFamily="18" charset="0"/>
                      </a:rPr>
                      <m:t> </m:t>
                    </m:r>
                  </m:oMath>
                </a14:m>
                <a:r>
                  <a:rPr lang="en-US" dirty="0">
                    <a:latin typeface="Segoe UI Semilight" panose="020B0402040204020203" pitchFamily="34" charset="0"/>
                    <a:cs typeface="Segoe UI Semilight" panose="020B0402040204020203" pitchFamily="34" charset="0"/>
                  </a:rPr>
                  <a:t>(the verifier can just run the solving algorithm without any hint/certificate). We think that there are problems in NP that aren’t in P (including all the NP-complete ones.</a:t>
                </a:r>
              </a:p>
            </p:txBody>
          </p:sp>
        </mc:Choice>
        <mc:Fallback xmlns="">
          <p:sp>
            <p:nvSpPr>
              <p:cNvPr id="25" name="TextBox 24">
                <a:extLst>
                  <a:ext uri="{FF2B5EF4-FFF2-40B4-BE49-F238E27FC236}">
                    <a16:creationId xmlns:a16="http://schemas.microsoft.com/office/drawing/2014/main" id="{BFC44F16-3FDA-4392-96C6-38FFCD2BE46E}"/>
                  </a:ext>
                </a:extLst>
              </p:cNvPr>
              <p:cNvSpPr txBox="1">
                <a:spLocks noRot="1" noChangeAspect="1" noMove="1" noResize="1" noEditPoints="1" noAdjustHandles="1" noChangeArrowheads="1" noChangeShapeType="1" noTextEdit="1"/>
              </p:cNvSpPr>
              <p:nvPr/>
            </p:nvSpPr>
            <p:spPr>
              <a:xfrm>
                <a:off x="178904" y="4957638"/>
                <a:ext cx="3792773" cy="1754326"/>
              </a:xfrm>
              <a:prstGeom prst="rect">
                <a:avLst/>
              </a:prstGeom>
              <a:blipFill>
                <a:blip r:embed="rId8"/>
                <a:stretch>
                  <a:fillRect l="-1284" t="-1389" r="-161" b="-4861"/>
                </a:stretch>
              </a:blipFill>
            </p:spPr>
            <p:txBody>
              <a:bodyPr/>
              <a:lstStyle/>
              <a:p>
                <a:r>
                  <a:rPr lang="en-US">
                    <a:noFill/>
                  </a:rPr>
                  <a:t> </a:t>
                </a:r>
              </a:p>
            </p:txBody>
          </p:sp>
        </mc:Fallback>
      </mc:AlternateContent>
    </p:spTree>
    <p:extLst>
      <p:ext uri="{BB962C8B-B14F-4D97-AF65-F5344CB8AC3E}">
        <p14:creationId xmlns:p14="http://schemas.microsoft.com/office/powerpoint/2010/main" val="3812556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50524" y="3554715"/>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50524" y="3554715"/>
                <a:ext cx="4729930" cy="1841075"/>
              </a:xfrm>
              <a:prstGeom prst="rect">
                <a:avLst/>
              </a:prstGeom>
              <a:blipFill rotWithShape="0">
                <a:blip r:embed="rId2"/>
                <a:stretch>
                  <a:fillRect l="-2577" b="-8278"/>
                </a:stretch>
              </a:blipFill>
              <a:ln>
                <a:noFill/>
              </a:ln>
            </p:spPr>
            <p:txBody>
              <a:bodyPr/>
              <a:lstStyle/>
              <a:p>
                <a:r>
                  <a:rPr lang="en-US">
                    <a:noFill/>
                  </a:rPr>
                  <a:t> </a:t>
                </a:r>
              </a:p>
            </p:txBody>
          </p:sp>
        </mc:Fallback>
      </mc:AlternateContent>
      <p:sp>
        <p:nvSpPr>
          <p:cNvPr id="5" name="Rectangle 4"/>
          <p:cNvSpPr/>
          <p:nvPr/>
        </p:nvSpPr>
        <p:spPr>
          <a:xfrm>
            <a:off x="550524" y="3554716"/>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Short Path</a:t>
            </a:r>
          </a:p>
        </p:txBody>
      </p:sp>
      <mc:AlternateContent xmlns:mc="http://schemas.openxmlformats.org/markup-compatibility/2006" xmlns:a14="http://schemas.microsoft.com/office/drawing/2010/main">
        <mc:Choice Requires="a14">
          <p:sp>
            <p:nvSpPr>
              <p:cNvPr id="6" name="Rectangle 5"/>
              <p:cNvSpPr/>
              <p:nvPr/>
            </p:nvSpPr>
            <p:spPr>
              <a:xfrm>
                <a:off x="6226378" y="3562948"/>
                <a:ext cx="4729930" cy="184107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directed graph, report if there is a path from s to t of length at least</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226378" y="3562948"/>
                <a:ext cx="4729930" cy="1841075"/>
              </a:xfrm>
              <a:prstGeom prst="rect">
                <a:avLst/>
              </a:prstGeom>
              <a:blipFill rotWithShape="0">
                <a:blip r:embed="rId3"/>
                <a:stretch>
                  <a:fillRect l="-2577" b="-8278"/>
                </a:stretch>
              </a:blipFill>
              <a:ln>
                <a:noFill/>
              </a:ln>
            </p:spPr>
            <p:txBody>
              <a:bodyPr/>
              <a:lstStyle/>
              <a:p>
                <a:r>
                  <a:rPr lang="en-US">
                    <a:noFill/>
                  </a:rPr>
                  <a:t> </a:t>
                </a:r>
              </a:p>
            </p:txBody>
          </p:sp>
        </mc:Fallback>
      </mc:AlternateContent>
      <p:sp>
        <p:nvSpPr>
          <p:cNvPr id="7" name="Rectangle 6"/>
          <p:cNvSpPr/>
          <p:nvPr/>
        </p:nvSpPr>
        <p:spPr>
          <a:xfrm>
            <a:off x="6226378" y="3562949"/>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Long Path</a:t>
            </a:r>
          </a:p>
        </p:txBody>
      </p:sp>
      <p:sp>
        <p:nvSpPr>
          <p:cNvPr id="12" name="TextBox 11"/>
          <p:cNvSpPr txBox="1"/>
          <p:nvPr/>
        </p:nvSpPr>
        <p:spPr>
          <a:xfrm>
            <a:off x="575239" y="3040845"/>
            <a:ext cx="4659905" cy="523220"/>
          </a:xfrm>
          <a:prstGeom prst="rect">
            <a:avLst/>
          </a:prstGeom>
          <a:noFill/>
        </p:spPr>
        <p:txBody>
          <a:bodyPr wrap="square" rtlCol="0">
            <a:spAutoFit/>
          </a:bodyPr>
          <a:lstStyle/>
          <a:p>
            <a:r>
              <a:rPr lang="en-US" sz="2800" dirty="0"/>
              <a:t>In P</a:t>
            </a:r>
          </a:p>
        </p:txBody>
      </p:sp>
      <p:sp>
        <p:nvSpPr>
          <p:cNvPr id="13" name="TextBox 12"/>
          <p:cNvSpPr txBox="1"/>
          <p:nvPr/>
        </p:nvSpPr>
        <p:spPr>
          <a:xfrm>
            <a:off x="6181068" y="3031495"/>
            <a:ext cx="4659905" cy="523220"/>
          </a:xfrm>
          <a:prstGeom prst="rect">
            <a:avLst/>
          </a:prstGeom>
          <a:noFill/>
        </p:spPr>
        <p:txBody>
          <a:bodyPr wrap="square" rtlCol="0">
            <a:spAutoFit/>
          </a:bodyPr>
          <a:lstStyle/>
          <a:p>
            <a:r>
              <a:rPr lang="en-US" sz="2800" dirty="0"/>
              <a:t>NP-Complete</a:t>
            </a:r>
          </a:p>
        </p:txBody>
      </p:sp>
      <p:sp>
        <p:nvSpPr>
          <p:cNvPr id="14" name="TextBox 13"/>
          <p:cNvSpPr txBox="1"/>
          <p:nvPr/>
        </p:nvSpPr>
        <p:spPr>
          <a:xfrm>
            <a:off x="575239" y="1433384"/>
            <a:ext cx="10446988" cy="1384995"/>
          </a:xfrm>
          <a:prstGeom prst="rect">
            <a:avLst/>
          </a:prstGeom>
          <a:noFill/>
        </p:spPr>
        <p:txBody>
          <a:bodyPr wrap="square" rtlCol="0">
            <a:spAutoFit/>
          </a:bodyPr>
          <a:lstStyle/>
          <a:p>
            <a:r>
              <a:rPr lang="en-US" sz="2800" dirty="0"/>
              <a:t>There are literally thousands of NP-complete problems.</a:t>
            </a:r>
          </a:p>
          <a:p>
            <a:r>
              <a:rPr lang="en-US" sz="2800" dirty="0"/>
              <a:t>And some of them look weirdly similar to problems we do know efficient algorithms for.</a:t>
            </a:r>
          </a:p>
        </p:txBody>
      </p:sp>
    </p:spTree>
    <p:extLst>
      <p:ext uri="{BB962C8B-B14F-4D97-AF65-F5344CB8AC3E}">
        <p14:creationId xmlns:p14="http://schemas.microsoft.com/office/powerpoint/2010/main" val="3446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spanning tree (a set of edges that connect all vertices)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05214" y="2110830"/>
                <a:ext cx="4729930" cy="2371412"/>
              </a:xfrm>
              <a:prstGeom prst="rect">
                <a:avLst/>
              </a:prstGeom>
              <a:blipFill rotWithShape="0">
                <a:blip r:embed="rId2"/>
                <a:stretch>
                  <a:fillRect l="-2706" r="-1418" b="-4113"/>
                </a:stretch>
              </a:blipFill>
              <a:ln>
                <a:noFill/>
              </a:ln>
            </p:spPr>
            <p:txBody>
              <a:bodyPr/>
              <a:lstStyle/>
              <a:p>
                <a:r>
                  <a:rPr lang="en-US">
                    <a:noFill/>
                  </a:rPr>
                  <a:t> </a:t>
                </a:r>
              </a:p>
            </p:txBody>
          </p:sp>
        </mc:Fallback>
      </mc:AlternateContent>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Light Spanning Tree</a:t>
            </a:r>
          </a:p>
        </p:txBody>
      </p:sp>
      <mc:AlternateContent xmlns:mc="http://schemas.openxmlformats.org/markup-compatibility/2006" xmlns:a14="http://schemas.microsoft.com/office/drawing/2010/main">
        <mc:Choice Requires="a14">
          <p:sp>
            <p:nvSpPr>
              <p:cNvPr id="6" name="Rectangle 5"/>
              <p:cNvSpPr/>
              <p:nvPr/>
            </p:nvSpPr>
            <p:spPr>
              <a:xfrm>
                <a:off x="6181068" y="2119063"/>
                <a:ext cx="4729930"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p:cNvSpPr>
                <a:spLocks noRot="1" noChangeAspect="1" noMove="1" noResize="1" noEditPoints="1" noAdjustHandles="1" noChangeArrowheads="1" noChangeShapeType="1" noTextEdit="1"/>
              </p:cNvSpPr>
              <p:nvPr/>
            </p:nvSpPr>
            <p:spPr>
              <a:xfrm>
                <a:off x="6181068" y="2119063"/>
                <a:ext cx="4729930" cy="2363179"/>
              </a:xfrm>
              <a:prstGeom prst="rect">
                <a:avLst/>
              </a:prstGeom>
              <a:blipFill rotWithShape="0">
                <a:blip r:embed="rId3"/>
                <a:stretch>
                  <a:fillRect l="-2706" r="-3479" b="-4393"/>
                </a:stretch>
              </a:blipFill>
              <a:ln>
                <a:noFill/>
              </a:ln>
            </p:spPr>
            <p:txBody>
              <a:bodyPr/>
              <a:lstStyle/>
              <a:p>
                <a:r>
                  <a:rPr lang="en-US">
                    <a:noFill/>
                  </a:rPr>
                  <a:t> </a:t>
                </a:r>
              </a:p>
            </p:txBody>
          </p:sp>
        </mc:Fallback>
      </mc:AlternateContent>
      <p:sp>
        <p:nvSpPr>
          <p:cNvPr id="7" name="Rectangle 6"/>
          <p:cNvSpPr/>
          <p:nvPr/>
        </p:nvSpPr>
        <p:spPr>
          <a:xfrm>
            <a:off x="6181068" y="2119064"/>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
        <p:nvSpPr>
          <p:cNvPr id="8" name="TextBox 7"/>
          <p:cNvSpPr txBox="1"/>
          <p:nvPr/>
        </p:nvSpPr>
        <p:spPr>
          <a:xfrm>
            <a:off x="504825" y="4761533"/>
            <a:ext cx="10620375" cy="954107"/>
          </a:xfrm>
          <a:prstGeom prst="rect">
            <a:avLst/>
          </a:prstGeom>
          <a:noFill/>
        </p:spPr>
        <p:txBody>
          <a:bodyPr wrap="square" rtlCol="0">
            <a:spAutoFit/>
          </a:bodyPr>
          <a:lstStyle/>
          <a:p>
            <a:r>
              <a:rPr lang="en-US" sz="2800" dirty="0"/>
              <a:t>The electric company just needs a greedy algorithm to lay its wires.</a:t>
            </a:r>
          </a:p>
          <a:p>
            <a:r>
              <a:rPr lang="en-US" sz="2800" dirty="0"/>
              <a:t>Amazon doesn’t know a way to optimally route its delivery trucks.</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35047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Rectangle 3"/>
          <p:cNvSpPr/>
          <p:nvPr/>
        </p:nvSpPr>
        <p:spPr>
          <a:xfrm>
            <a:off x="505214" y="2110830"/>
            <a:ext cx="4729930" cy="23714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graph, can the vertices be labeled red and blue with no edge having the same colors on both endpoints?</a:t>
            </a:r>
          </a:p>
        </p:txBody>
      </p:sp>
      <p:sp>
        <p:nvSpPr>
          <p:cNvPr id="5" name="Rectangle 4"/>
          <p:cNvSpPr/>
          <p:nvPr/>
        </p:nvSpPr>
        <p:spPr>
          <a:xfrm>
            <a:off x="505214" y="2110831"/>
            <a:ext cx="4729930"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
        <p:nvSpPr>
          <p:cNvPr id="6" name="Rectangle 5"/>
          <p:cNvSpPr/>
          <p:nvPr/>
        </p:nvSpPr>
        <p:spPr>
          <a:xfrm>
            <a:off x="6181068" y="2119063"/>
            <a:ext cx="5266294" cy="236317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endParaRPr lang="en-US" sz="2800" dirty="0"/>
          </a:p>
          <a:p>
            <a:r>
              <a:rPr lang="en-US" sz="2800" dirty="0"/>
              <a:t>Given an undirected graph, can the vertices be labeled red, blue, and green with no edge having the same colors on both endpoints?</a:t>
            </a:r>
          </a:p>
          <a:p>
            <a:endParaRPr lang="en-US" sz="2800" dirty="0"/>
          </a:p>
        </p:txBody>
      </p:sp>
      <p:sp>
        <p:nvSpPr>
          <p:cNvPr id="7" name="Rectangle 6"/>
          <p:cNvSpPr/>
          <p:nvPr/>
        </p:nvSpPr>
        <p:spPr>
          <a:xfrm>
            <a:off x="6181067" y="2119064"/>
            <a:ext cx="5266293"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p:sp>
        <p:nvSpPr>
          <p:cNvPr id="8" name="TextBox 7"/>
          <p:cNvSpPr txBox="1"/>
          <p:nvPr/>
        </p:nvSpPr>
        <p:spPr>
          <a:xfrm>
            <a:off x="504825" y="4761533"/>
            <a:ext cx="10620375" cy="1384995"/>
          </a:xfrm>
          <a:prstGeom prst="rect">
            <a:avLst/>
          </a:prstGeom>
          <a:noFill/>
        </p:spPr>
        <p:txBody>
          <a:bodyPr wrap="square" rtlCol="0">
            <a:spAutoFit/>
          </a:bodyPr>
          <a:lstStyle/>
          <a:p>
            <a:r>
              <a:rPr lang="en-US" sz="2800" dirty="0"/>
              <a:t>Just changing a number by one takes us from one of the first problems we solved (and one of the fastest algorithms we’ve seen) to something we don’t know how to solve efficiently at all.</a:t>
            </a:r>
          </a:p>
        </p:txBody>
      </p:sp>
      <p:sp>
        <p:nvSpPr>
          <p:cNvPr id="9" name="TextBox 8"/>
          <p:cNvSpPr txBox="1"/>
          <p:nvPr/>
        </p:nvSpPr>
        <p:spPr>
          <a:xfrm>
            <a:off x="575239" y="1468253"/>
            <a:ext cx="4659905" cy="523220"/>
          </a:xfrm>
          <a:prstGeom prst="rect">
            <a:avLst/>
          </a:prstGeom>
          <a:noFill/>
        </p:spPr>
        <p:txBody>
          <a:bodyPr wrap="square" rtlCol="0">
            <a:spAutoFit/>
          </a:bodyPr>
          <a:lstStyle/>
          <a:p>
            <a:r>
              <a:rPr lang="en-US" sz="2800" dirty="0"/>
              <a:t>In P</a:t>
            </a:r>
          </a:p>
        </p:txBody>
      </p:sp>
      <p:sp>
        <p:nvSpPr>
          <p:cNvPr id="10" name="TextBox 9"/>
          <p:cNvSpPr txBox="1"/>
          <p:nvPr/>
        </p:nvSpPr>
        <p:spPr>
          <a:xfrm>
            <a:off x="6181068" y="1458903"/>
            <a:ext cx="4659905" cy="523220"/>
          </a:xfrm>
          <a:prstGeom prst="rect">
            <a:avLst/>
          </a:prstGeom>
          <a:noFill/>
        </p:spPr>
        <p:txBody>
          <a:bodyPr wrap="square" rtlCol="0">
            <a:spAutoFit/>
          </a:bodyPr>
          <a:lstStyle/>
          <a:p>
            <a:r>
              <a:rPr lang="en-US" sz="2800" dirty="0"/>
              <a:t>NP-Complete</a:t>
            </a:r>
          </a:p>
        </p:txBody>
      </p:sp>
    </p:spTree>
    <p:extLst>
      <p:ext uri="{BB962C8B-B14F-4D97-AF65-F5344CB8AC3E}">
        <p14:creationId xmlns:p14="http://schemas.microsoft.com/office/powerpoint/2010/main" val="19582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1:</a:t>
                </a:r>
              </a:p>
              <a:p>
                <a:r>
                  <a:rPr lang="en-US" dirty="0"/>
                  <a:t>Even though we haven’t proven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(i.e. we haven’t proven any of these problems </a:t>
                </a:r>
                <a:r>
                  <a:rPr lang="en-US" b="1" dirty="0"/>
                  <a:t>don’t </a:t>
                </a:r>
                <a:r>
                  <a:rPr lang="en-US" dirty="0"/>
                  <a:t>have an efficient algorithm), this is good evidence that we shouldn’t by trying to solve </a:t>
                </a:r>
                <a14:m>
                  <m:oMath xmlns:m="http://schemas.openxmlformats.org/officeDocument/2006/math">
                    <m:r>
                      <a:rPr lang="en-US" b="0" i="1" smtClean="0">
                        <a:latin typeface="Cambria Math" panose="02040503050406030204" pitchFamily="18" charset="0"/>
                      </a:rPr>
                      <m:t>𝑁𝑃</m:t>
                    </m:r>
                  </m:oMath>
                </a14:m>
                <a:r>
                  <a:rPr lang="en-US" dirty="0"/>
                  <a:t>-hard problems.</a:t>
                </a:r>
              </a:p>
              <a:p>
                <a:r>
                  <a:rPr lang="en-US" dirty="0"/>
                  <a:t>It’s probably not just a matter of finding the “right representation”/”right angle on the problem” we’ve tried a few thousand of them.</a:t>
                </a:r>
              </a:p>
            </p:txBody>
          </p:sp>
        </mc:Choice>
        <mc:Fallback xmlns="">
          <p:sp>
            <p:nvSpPr>
              <p:cNvPr id="3" name="Content Placeholder 2">
                <a:extLst>
                  <a:ext uri="{FF2B5EF4-FFF2-40B4-BE49-F238E27FC236}">
                    <a16:creationId xmlns:a16="http://schemas.microsoft.com/office/drawing/2014/main" id="{87F73109-5C0B-482C-A0DA-BF5282569BA7}"/>
                  </a:ext>
                </a:extLst>
              </p:cNvPr>
              <p:cNvSpPr>
                <a:spLocks noGrp="1" noRot="1" noChangeAspect="1" noMove="1" noResize="1" noEditPoints="1" noAdjustHandles="1" noChangeArrowheads="1" noChangeShapeType="1" noTextEdit="1"/>
              </p:cNvSpPr>
              <p:nvPr>
                <p:ph idx="1"/>
              </p:nvPr>
            </p:nvSpPr>
            <p:spPr>
              <a:blipFill>
                <a:blip r:embed="rId2"/>
                <a:stretch>
                  <a:fillRect l="-708" t="-2138" r="-1906" b="-3019"/>
                </a:stretch>
              </a:blipFill>
            </p:spPr>
            <p:txBody>
              <a:bodyPr/>
              <a:lstStyle/>
              <a:p>
                <a:r>
                  <a:rPr lang="en-US">
                    <a:noFill/>
                  </a:rPr>
                  <a:t> </a:t>
                </a:r>
              </a:p>
            </p:txBody>
          </p:sp>
        </mc:Fallback>
      </mc:AlternateContent>
    </p:spTree>
    <p:extLst>
      <p:ext uri="{BB962C8B-B14F-4D97-AF65-F5344CB8AC3E}">
        <p14:creationId xmlns:p14="http://schemas.microsoft.com/office/powerpoint/2010/main" val="928296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4DBAE-131C-46C6-8321-D2FE1A178B9D}"/>
              </a:ext>
            </a:extLst>
          </p:cNvPr>
          <p:cNvSpPr>
            <a:spLocks noGrp="1"/>
          </p:cNvSpPr>
          <p:nvPr>
            <p:ph type="title"/>
          </p:nvPr>
        </p:nvSpPr>
        <p:spPr/>
        <p:txBody>
          <a:bodyPr/>
          <a:lstStyle/>
          <a:p>
            <a:r>
              <a:rPr lang="en-US" dirty="0"/>
              <a:t>Why Should you care?</a:t>
            </a:r>
          </a:p>
        </p:txBody>
      </p:sp>
      <p:sp>
        <p:nvSpPr>
          <p:cNvPr id="5" name="Text Placeholder 4">
            <a:extLst>
              <a:ext uri="{FF2B5EF4-FFF2-40B4-BE49-F238E27FC236}">
                <a16:creationId xmlns:a16="http://schemas.microsoft.com/office/drawing/2014/main" id="{EC159042-9024-4BEC-9746-C56C91F5E2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547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b="0" i="1" smtClean="0">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b="0" i="1" smtClean="0">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 Turing Award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28</a:t>
            </a:fld>
            <a:endParaRPr lang="en-US"/>
          </a:p>
        </p:txBody>
      </p:sp>
    </p:spTree>
    <p:extLst>
      <p:ext uri="{BB962C8B-B14F-4D97-AF65-F5344CB8AC3E}">
        <p14:creationId xmlns:p14="http://schemas.microsoft.com/office/powerpoint/2010/main" val="4007822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about P vs. NP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Most computer scientists are convinced that P</a:t>
                </a:r>
                <a14:m>
                  <m:oMath xmlns:m="http://schemas.openxmlformats.org/officeDocument/2006/math">
                    <m:r>
                      <a:rPr lang="en-US" sz="2800" i="1">
                        <a:latin typeface="Cambria Math" panose="02040503050406030204" pitchFamily="18" charset="0"/>
                      </a:rPr>
                      <m:t>≠</m:t>
                    </m:r>
                  </m:oMath>
                </a14:m>
                <a:r>
                  <a:rPr lang="en-US" sz="2800" dirty="0"/>
                  <a:t>NP.</a:t>
                </a:r>
              </a:p>
              <a:p>
                <a:pPr lvl="1"/>
                <a:r>
                  <a:rPr lang="en-US" sz="2400" dirty="0"/>
                  <a:t>A survey of experts (PhDs in CS) found 98% of them thought P</a:t>
                </a:r>
                <a14:m>
                  <m:oMath xmlns:m="http://schemas.openxmlformats.org/officeDocument/2006/math">
                    <m:r>
                      <a:rPr lang="en-US" sz="2400" i="1">
                        <a:latin typeface="Cambria Math" panose="02040503050406030204" pitchFamily="18" charset="0"/>
                      </a:rPr>
                      <m:t>≠</m:t>
                    </m:r>
                  </m:oMath>
                </a14:m>
                <a:r>
                  <a:rPr lang="en-US" sz="2400" dirty="0"/>
                  <a:t>NP.</a:t>
                </a:r>
              </a:p>
              <a:p>
                <a:pPr lvl="1"/>
                <a:r>
                  <a:rPr lang="en-US" sz="2400" dirty="0"/>
                  <a:t>And the median guess was that we’re at least 50 years from getting the answer.</a:t>
                </a:r>
              </a:p>
              <a:p>
                <a:r>
                  <a:rPr lang="en-US" sz="2800" dirty="0"/>
                  <a:t>Why should you care about this problem?</a:t>
                </a:r>
              </a:p>
              <a:p>
                <a:endParaRPr lang="en-US" sz="2800" dirty="0"/>
              </a:p>
              <a:p>
                <a:r>
                  <a:rPr lang="en-US" sz="2800" dirty="0"/>
                  <a:t>It’s your chance for:</a:t>
                </a:r>
              </a:p>
              <a:p>
                <a:r>
                  <a:rPr lang="en-US" sz="2800" dirty="0"/>
                  <a:t>$1,000,000. The Clay Mathematics Institute will give $1,000,000 to whoever solves P vs. NP (or any of the 5 remaining mathematical conjectures they listed)</a:t>
                </a:r>
              </a:p>
              <a:p>
                <a:r>
                  <a:rPr lang="en-US" sz="2800" dirty="0"/>
                  <a:t>To get </a:t>
                </a:r>
                <a:r>
                  <a:rPr lang="en-US" sz="2800" strike="sngStrike" dirty="0"/>
                  <a:t>a Turing Award </a:t>
                </a:r>
                <a:r>
                  <a:rPr lang="en-US" sz="2800" dirty="0"/>
                  <a:t>the Turing Award renamed after you.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29</a:t>
            </a:fld>
            <a:endParaRPr lang="en-US"/>
          </a:p>
        </p:txBody>
      </p:sp>
    </p:spTree>
    <p:extLst>
      <p:ext uri="{BB962C8B-B14F-4D97-AF65-F5344CB8AC3E}">
        <p14:creationId xmlns:p14="http://schemas.microsoft.com/office/powerpoint/2010/main" val="316988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FFB84DF-4101-49BF-A402-95F52E34EDAD}"/>
                  </a:ext>
                </a:extLst>
              </p:cNvPr>
              <p:cNvSpPr>
                <a:spLocks noGrp="1"/>
              </p:cNvSpPr>
              <p:nvPr>
                <p:ph type="title"/>
              </p:nvPr>
            </p:nvSpPr>
            <p:spPr/>
            <p:txBody>
              <a:bodyPr>
                <a:normAutofit fontScale="90000"/>
              </a:bodyPr>
              <a:lstStyle/>
              <a:p>
                <a:r>
                  <a:rPr lang="en-US" dirty="0"/>
                  <a:t>How do you show a problem is </a:t>
                </a:r>
                <a14:m>
                  <m:oMath xmlns:m="http://schemas.openxmlformats.org/officeDocument/2006/math">
                    <m:r>
                      <a:rPr lang="en-US" b="0" i="1" smtClean="0">
                        <a:latin typeface="Cambria Math" panose="02040503050406030204" pitchFamily="18" charset="0"/>
                      </a:rPr>
                      <m:t>𝑁𝑃</m:t>
                    </m:r>
                  </m:oMath>
                </a14:m>
                <a:r>
                  <a:rPr lang="en-US" dirty="0"/>
                  <a:t>-hard/-complete?</a:t>
                </a:r>
              </a:p>
            </p:txBody>
          </p:sp>
        </mc:Choice>
        <mc:Fallback>
          <p:sp>
            <p:nvSpPr>
              <p:cNvPr id="2" name="Title 1">
                <a:extLst>
                  <a:ext uri="{FF2B5EF4-FFF2-40B4-BE49-F238E27FC236}">
                    <a16:creationId xmlns:a16="http://schemas.microsoft.com/office/drawing/2014/main" id="{4FFB84DF-4101-49BF-A402-95F52E34EDAD}"/>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F78883F-759C-40E1-9E94-CA6BCA74C28B}"/>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the new problem you are interested in.</a:t>
                </a:r>
              </a:p>
              <a:p>
                <a:endParaRPr lang="en-US" dirty="0"/>
              </a:p>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rPr>
                      <m:t>𝑁𝑃</m:t>
                    </m:r>
                  </m:oMath>
                </a14:m>
                <a:r>
                  <a:rPr lang="en-US" dirty="0"/>
                  <a:t>-complete</a:t>
                </a:r>
              </a:p>
              <a:p>
                <a:r>
                  <a:rPr lang="en-US" dirty="0"/>
                  <a:t>Reduce from a known </a:t>
                </a:r>
                <a14:m>
                  <m:oMath xmlns:m="http://schemas.openxmlformats.org/officeDocument/2006/math">
                    <m:r>
                      <a:rPr lang="en-US" i="1" dirty="0" smtClean="0">
                        <a:latin typeface="Cambria Math" panose="02040503050406030204" pitchFamily="18" charset="0"/>
                      </a:rPr>
                      <m:t>𝑁𝑃</m:t>
                    </m:r>
                  </m:oMath>
                </a14:m>
                <a:r>
                  <a:rPr lang="en-US" dirty="0"/>
                  <a:t>-hard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Show that </a:t>
                </a:r>
                <a14:m>
                  <m:oMath xmlns:m="http://schemas.openxmlformats.org/officeDocument/2006/math">
                    <m:r>
                      <a:rPr lang="en-US" b="0" i="1" smtClean="0">
                        <a:latin typeface="Cambria Math" panose="02040503050406030204" pitchFamily="18" charset="0"/>
                      </a:rPr>
                      <m:t>𝐵</m:t>
                    </m:r>
                  </m:oMath>
                </a14:m>
                <a:r>
                  <a:rPr lang="en-US" dirty="0"/>
                  <a:t> is in </a:t>
                </a:r>
                <a14:m>
                  <m:oMath xmlns:m="http://schemas.openxmlformats.org/officeDocument/2006/math">
                    <m:r>
                      <a:rPr lang="en-US" b="0" i="1" smtClean="0">
                        <a:latin typeface="Cambria Math" panose="02040503050406030204" pitchFamily="18" charset="0"/>
                      </a:rPr>
                      <m:t>𝑁𝑃</m:t>
                    </m:r>
                  </m:oMath>
                </a14:m>
                <a:r>
                  <a:rPr lang="en-US" dirty="0"/>
                  <a:t>.</a:t>
                </a:r>
              </a:p>
              <a:p>
                <a:endParaRPr lang="en-US" dirty="0"/>
              </a:p>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Reduce from a known </a:t>
                </a:r>
                <a14:m>
                  <m:oMath xmlns:m="http://schemas.openxmlformats.org/officeDocument/2006/math">
                    <m:r>
                      <a:rPr lang="en-US" i="1" dirty="0" smtClean="0">
                        <a:latin typeface="Cambria Math" panose="02040503050406030204" pitchFamily="18" charset="0"/>
                      </a:rPr>
                      <m:t>𝑁𝑃</m:t>
                    </m:r>
                  </m:oMath>
                </a14:m>
                <a:r>
                  <a:rPr lang="en-US" dirty="0"/>
                  <a:t>-hard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oMath>
                </a14:m>
                <a:r>
                  <a:rPr lang="en-US" dirty="0"/>
                  <a:t>.</a:t>
                </a:r>
              </a:p>
            </p:txBody>
          </p:sp>
        </mc:Choice>
        <mc:Fallback>
          <p:sp>
            <p:nvSpPr>
              <p:cNvPr id="3" name="Content Placeholder 2">
                <a:extLst>
                  <a:ext uri="{FF2B5EF4-FFF2-40B4-BE49-F238E27FC236}">
                    <a16:creationId xmlns:a16="http://schemas.microsoft.com/office/drawing/2014/main" id="{EF78883F-759C-40E1-9E94-CA6BCA74C28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80463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a:xfrm>
            <a:off x="575240" y="1463856"/>
            <a:ext cx="11187258" cy="5203161"/>
          </a:xfrm>
        </p:spPr>
        <p:txBody>
          <a:bodyPr>
            <a:normAutofit/>
          </a:bodyPr>
          <a:lstStyle/>
          <a:p>
            <a:r>
              <a:rPr lang="en-US" sz="2800" dirty="0"/>
              <a:t>Suppose P=NP. </a:t>
            </a:r>
          </a:p>
          <a:p>
            <a:r>
              <a:rPr lang="en-US" sz="2800" dirty="0"/>
              <a:t>Specifically that we found a genuinely in-practice efficient algorithm for an NP-complete problem. What would you do?</a:t>
            </a:r>
          </a:p>
          <a:p>
            <a:pPr lvl="1"/>
            <a:r>
              <a:rPr lang="en-US" sz="2800" dirty="0"/>
              <a:t>$1,000,000 from the Clay Math Institute obviously, but what’s next?</a:t>
            </a:r>
          </a:p>
          <a:p>
            <a:pPr lvl="1"/>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30</a:t>
            </a:fld>
            <a:endParaRPr lang="en-US"/>
          </a:p>
        </p:txBody>
      </p:sp>
    </p:spTree>
    <p:extLst>
      <p:ext uri="{BB962C8B-B14F-4D97-AF65-F5344CB8AC3E}">
        <p14:creationId xmlns:p14="http://schemas.microsoft.com/office/powerpoint/2010/main" val="3173341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if P=NP?</a:t>
            </a:r>
          </a:p>
        </p:txBody>
      </p:sp>
      <p:sp>
        <p:nvSpPr>
          <p:cNvPr id="3" name="Content Placeholder 2"/>
          <p:cNvSpPr>
            <a:spLocks noGrp="1"/>
          </p:cNvSpPr>
          <p:nvPr>
            <p:ph idx="1"/>
          </p:nvPr>
        </p:nvSpPr>
        <p:spPr/>
        <p:txBody>
          <a:bodyPr>
            <a:noAutofit/>
          </a:bodyPr>
          <a:lstStyle/>
          <a:p>
            <a:r>
              <a:rPr lang="en-US" sz="2800" dirty="0"/>
              <a:t>We found a genuinely in-practice efficient algorithm for an NP-complete problem. What would you do?</a:t>
            </a:r>
          </a:p>
          <a:p>
            <a:pPr lvl="1"/>
            <a:r>
              <a:rPr lang="en-US" sz="2800" dirty="0"/>
              <a:t>Another $5,000,000 from the Clay Math Institute</a:t>
            </a:r>
          </a:p>
          <a:p>
            <a:pPr lvl="1"/>
            <a:r>
              <a:rPr lang="en-US" sz="2800" dirty="0"/>
              <a:t>Put mathematicians out of work?</a:t>
            </a:r>
          </a:p>
          <a:p>
            <a:pPr lvl="1"/>
            <a:r>
              <a:rPr lang="en-US" sz="2800" dirty="0"/>
              <a:t>Decrypt (essentially) all current internet communication. See the real world question.</a:t>
            </a:r>
          </a:p>
          <a:p>
            <a:pPr marL="128016" lvl="1" indent="0">
              <a:buNone/>
            </a:pPr>
            <a:endParaRPr lang="en-US" sz="2800" dirty="0"/>
          </a:p>
          <a:p>
            <a:pPr marL="128016" lvl="1" indent="0">
              <a:buNone/>
            </a:pPr>
            <a:r>
              <a:rPr lang="en-US" sz="2800" dirty="0"/>
              <a:t>A world where P=NP is a very </a:t>
            </a:r>
            <a:r>
              <a:rPr lang="en-US" sz="2800" dirty="0" err="1"/>
              <a:t>very</a:t>
            </a:r>
            <a:r>
              <a:rPr lang="en-US" sz="2800" dirty="0"/>
              <a:t> different place from the world we live in now.</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31</a:t>
            </a:fld>
            <a:endParaRPr lang="en-US"/>
          </a:p>
        </p:txBody>
      </p:sp>
    </p:spTree>
    <p:extLst>
      <p:ext uri="{BB962C8B-B14F-4D97-AF65-F5344CB8AC3E}">
        <p14:creationId xmlns:p14="http://schemas.microsoft.com/office/powerpoint/2010/main" val="37836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We already expect P</a:t>
                </a:r>
                <a14:m>
                  <m:oMath xmlns:m="http://schemas.openxmlformats.org/officeDocument/2006/math">
                    <m:r>
                      <a:rPr lang="en-US" sz="2800" b="0" i="1" smtClean="0">
                        <a:latin typeface="Cambria Math" panose="02040503050406030204" pitchFamily="18" charset="0"/>
                      </a:rPr>
                      <m:t>≠</m:t>
                    </m:r>
                  </m:oMath>
                </a14:m>
                <a:r>
                  <a:rPr lang="en-US" sz="2800" dirty="0"/>
                  <a:t>NP. Why should you care when we finally prove it?</a:t>
                </a:r>
              </a:p>
              <a:p>
                <a:r>
                  <a:rPr lang="en-US" sz="2800" dirty="0"/>
                  <a:t>P</a:t>
                </a:r>
                <a14:m>
                  <m:oMath xmlns:m="http://schemas.openxmlformats.org/officeDocument/2006/math">
                    <m:r>
                      <a:rPr lang="en-US" sz="2800" b="0" i="1" smtClean="0">
                        <a:latin typeface="Cambria Math" panose="02040503050406030204" pitchFamily="18" charset="0"/>
                      </a:rPr>
                      <m:t>≠</m:t>
                    </m:r>
                  </m:oMath>
                </a14:m>
                <a:r>
                  <a:rPr lang="en-US" sz="2800" dirty="0"/>
                  <a:t>NP says something fundamental about the universe.</a:t>
                </a:r>
              </a:p>
              <a:p>
                <a:r>
                  <a:rPr lang="en-US" sz="2800" dirty="0"/>
                  <a:t>For some questions there is not a clever way to find the right answer</a:t>
                </a:r>
              </a:p>
              <a:p>
                <a:pPr lvl="1"/>
                <a:r>
                  <a:rPr lang="en-US" sz="2800" dirty="0"/>
                  <a:t>Even though you’ll know it when you see it.</a:t>
                </a:r>
              </a:p>
              <a:p>
                <a:r>
                  <a:rPr lang="en-US" sz="2800" dirty="0"/>
                  <a:t>There is actually a way to obscure information, so it cannot be found quickly no matter how clever you are.</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r="-10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32</a:t>
            </a:fld>
            <a:endParaRPr lang="en-US"/>
          </a:p>
        </p:txBody>
      </p:sp>
    </p:spTree>
    <p:extLst>
      <p:ext uri="{BB962C8B-B14F-4D97-AF65-F5344CB8AC3E}">
        <p14:creationId xmlns:p14="http://schemas.microsoft.com/office/powerpoint/2010/main" val="36429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Why Should You Care if P</a:t>
                </a:r>
                <a14:m>
                  <m:oMath xmlns:m="http://schemas.openxmlformats.org/officeDocument/2006/math">
                    <m:r>
                      <a:rPr lang="en-US" b="0" i="1" smtClean="0">
                        <a:latin typeface="Cambria Math" panose="02040503050406030204" pitchFamily="18" charset="0"/>
                      </a:rPr>
                      <m:t>≠</m:t>
                    </m:r>
                  </m:oMath>
                </a14:m>
                <a:r>
                  <a:rPr lang="en-US" dirty="0"/>
                  <a:t>NP?</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To prove P</a:t>
                </a:r>
                <a14:m>
                  <m:oMath xmlns:m="http://schemas.openxmlformats.org/officeDocument/2006/math">
                    <m:r>
                      <a:rPr lang="en-US" sz="2800" b="0" i="1" smtClean="0">
                        <a:latin typeface="Cambria Math" panose="02040503050406030204" pitchFamily="18" charset="0"/>
                      </a:rPr>
                      <m:t>≠</m:t>
                    </m:r>
                  </m:oMath>
                </a14:m>
                <a:r>
                  <a:rPr lang="en-US" sz="2800" dirty="0"/>
                  <a:t>NP we need to better understand the differences between problems. </a:t>
                </a:r>
              </a:p>
              <a:p>
                <a:pPr lvl="1"/>
                <a:r>
                  <a:rPr lang="en-US" sz="2800" dirty="0"/>
                  <a:t>Why do some problems allow easy solutions and others don’t?</a:t>
                </a:r>
              </a:p>
              <a:p>
                <a:pPr lvl="1"/>
                <a:r>
                  <a:rPr lang="en-US" sz="2800" dirty="0"/>
                  <a:t>What is the structure of these problems?</a:t>
                </a:r>
              </a:p>
              <a:p>
                <a:r>
                  <a:rPr lang="en-US" sz="2800" dirty="0"/>
                  <a:t>We don’t care about P vs NP just because it has a huge effect about what the world looks like.</a:t>
                </a:r>
              </a:p>
              <a:p>
                <a:r>
                  <a:rPr lang="en-US" sz="2800" dirty="0"/>
                  <a:t>We will learn a lot about computation along the way.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708" t="-21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6" name="Slide Number Placeholder 5"/>
          <p:cNvSpPr>
            <a:spLocks noGrp="1"/>
          </p:cNvSpPr>
          <p:nvPr>
            <p:ph type="sldNum" sz="quarter" idx="12"/>
          </p:nvPr>
        </p:nvSpPr>
        <p:spPr/>
        <p:txBody>
          <a:bodyPr/>
          <a:lstStyle/>
          <a:p>
            <a:fld id="{64B20650-8027-43D4-AFF5-7B5B1208C986}" type="slidenum">
              <a:rPr lang="en-US" smtClean="0"/>
              <a:t>33</a:t>
            </a:fld>
            <a:endParaRPr lang="en-US"/>
          </a:p>
        </p:txBody>
      </p:sp>
    </p:spTree>
    <p:extLst>
      <p:ext uri="{BB962C8B-B14F-4D97-AF65-F5344CB8AC3E}">
        <p14:creationId xmlns:p14="http://schemas.microsoft.com/office/powerpoint/2010/main" val="22629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BB787-89B4-4DA7-B27D-3FD985BE3DE2}"/>
              </a:ext>
            </a:extLst>
          </p:cNvPr>
          <p:cNvSpPr>
            <a:spLocks noGrp="1"/>
          </p:cNvSpPr>
          <p:nvPr>
            <p:ph type="title"/>
          </p:nvPr>
        </p:nvSpPr>
        <p:spPr/>
        <p:txBody>
          <a:bodyPr/>
          <a:lstStyle/>
          <a:p>
            <a:r>
              <a:rPr lang="en-US" dirty="0"/>
              <a:t>Dealing With NP-hardness</a:t>
            </a:r>
          </a:p>
        </p:txBody>
      </p:sp>
      <p:sp>
        <p:nvSpPr>
          <p:cNvPr id="5" name="Text Placeholder 4">
            <a:extLst>
              <a:ext uri="{FF2B5EF4-FFF2-40B4-BE49-F238E27FC236}">
                <a16:creationId xmlns:a16="http://schemas.microsoft.com/office/drawing/2014/main" id="{67A0D7B2-E6D6-4CEE-808C-E60D656DF6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228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1313366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89C86756-06D7-4BA7-A507-7A857CC6110B}"/>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0E0852E5-C317-455A-ACF5-03666875A529}"/>
              </a:ext>
            </a:extLst>
          </p:cNvPr>
          <p:cNvSpPr>
            <a:spLocks noGrp="1"/>
          </p:cNvSpPr>
          <p:nvPr>
            <p:ph type="sldNum" sz="quarter" idx="12"/>
          </p:nvPr>
        </p:nvSpPr>
        <p:spPr/>
        <p:txBody>
          <a:bodyPr/>
          <a:lstStyle/>
          <a:p>
            <a:fld id="{64B20650-8027-43D4-AFF5-7B5B1208C986}" type="slidenum">
              <a:rPr lang="en-US" smtClean="0"/>
              <a:t>36</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4782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xmlns="">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xmlns="">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023004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xmlns="">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89968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3663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9E47-3D6B-48C9-BDD1-3270D68CB844}"/>
              </a:ext>
            </a:extLst>
          </p:cNvPr>
          <p:cNvSpPr>
            <a:spLocks noGrp="1"/>
          </p:cNvSpPr>
          <p:nvPr>
            <p:ph type="title"/>
          </p:nvPr>
        </p:nvSpPr>
        <p:spPr/>
        <p:txBody>
          <a:bodyPr/>
          <a:lstStyle/>
          <a:p>
            <a:r>
              <a:rPr lang="en-US" dirty="0"/>
              <a:t>Why that direction?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1DB2DC-1362-4DDE-98E9-C446EC16F203}"/>
                  </a:ext>
                </a:extLst>
              </p:cNvPr>
              <p:cNvSpPr>
                <a:spLocks noGrp="1"/>
              </p:cNvSpPr>
              <p:nvPr>
                <p:ph idx="1"/>
              </p:nvPr>
            </p:nvSpPr>
            <p:spPr>
              <a:xfrm>
                <a:off x="575240" y="1463857"/>
                <a:ext cx="11187258" cy="4845504"/>
              </a:xfrm>
            </p:spPr>
            <p:txBody>
              <a:bodyPr/>
              <a:lstStyle/>
              <a:p>
                <a:r>
                  <a:rPr lang="en-US" dirty="0"/>
                  <a:t>The known </a:t>
                </a:r>
                <a14:m>
                  <m:oMath xmlns:m="http://schemas.openxmlformats.org/officeDocument/2006/math">
                    <m:r>
                      <a:rPr lang="en-US" b="0" i="1" smtClean="0">
                        <a:latin typeface="Cambria Math" panose="02040503050406030204" pitchFamily="18" charset="0"/>
                      </a:rPr>
                      <m:t>𝑁𝑃</m:t>
                    </m:r>
                  </m:oMath>
                </a14:m>
                <a:r>
                  <a:rPr lang="en-US" dirty="0"/>
                  <a:t>-hard problem is known to be hard.</a:t>
                </a:r>
              </a:p>
              <a:p>
                <a:r>
                  <a:rPr lang="en-US" dirty="0"/>
                  <a:t>We’re pretty sure we’re not going to find a polynomial time algorithm for </a:t>
                </a:r>
                <a14:m>
                  <m:oMath xmlns:m="http://schemas.openxmlformats.org/officeDocument/2006/math">
                    <m:r>
                      <a:rPr lang="en-US" b="0" i="1" smtClean="0">
                        <a:latin typeface="Cambria Math" panose="02040503050406030204" pitchFamily="18" charset="0"/>
                      </a:rPr>
                      <m:t>𝐴</m:t>
                    </m:r>
                  </m:oMath>
                </a14:m>
                <a:r>
                  <a:rPr lang="en-US" dirty="0"/>
                  <a:t>.</a:t>
                </a:r>
              </a:p>
              <a:p>
                <a:pPr lvl="1"/>
                <a:r>
                  <a:rPr lang="en-US" dirty="0"/>
                  <a:t>We’re not 100% sure, but we’re like 99% sure.</a:t>
                </a:r>
              </a:p>
              <a:p>
                <a:pPr lvl="1"/>
                <a:endParaRPr lang="en-US" dirty="0"/>
              </a:p>
              <a:p>
                <a:pPr lvl="1"/>
                <a:r>
                  <a:rPr lang="en-US" dirty="0"/>
                  <a:t>Suppose, for the sake of “contradiction”, you could find a polynomial time algorithm for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Then with the reduction, you’d have a polynomial time algorithm for </a:t>
                </a:r>
                <a14:m>
                  <m:oMath xmlns:m="http://schemas.openxmlformats.org/officeDocument/2006/math">
                    <m:r>
                      <a:rPr lang="en-US" b="0" i="1" smtClean="0">
                        <a:latin typeface="Cambria Math" panose="02040503050406030204" pitchFamily="18" charset="0"/>
                      </a:rPr>
                      <m:t>𝐴</m:t>
                    </m:r>
                  </m:oMath>
                </a14:m>
                <a:r>
                  <a:rPr lang="en-US" dirty="0"/>
                  <a:t> too! But </a:t>
                </a:r>
                <a14:m>
                  <m:oMath xmlns:m="http://schemas.openxmlformats.org/officeDocument/2006/math">
                    <m:r>
                      <a:rPr lang="en-US" b="0" i="1" smtClean="0">
                        <a:latin typeface="Cambria Math" panose="02040503050406030204" pitchFamily="18" charset="0"/>
                      </a:rPr>
                      <m:t>𝐴</m:t>
                    </m:r>
                  </m:oMath>
                </a14:m>
                <a:r>
                  <a:rPr lang="en-US" dirty="0"/>
                  <a:t> is known to be an </a:t>
                </a:r>
                <a14:m>
                  <m:oMath xmlns:m="http://schemas.openxmlformats.org/officeDocument/2006/math">
                    <m:r>
                      <a:rPr lang="en-US" b="0" i="1" smtClean="0">
                        <a:latin typeface="Cambria Math" panose="02040503050406030204" pitchFamily="18" charset="0"/>
                      </a:rPr>
                      <m:t>𝑁𝑃</m:t>
                    </m:r>
                  </m:oMath>
                </a14:m>
                <a:r>
                  <a:rPr lang="en-US" dirty="0"/>
                  <a:t>-hard problem. So finding a polynomial time algorithm for it would be shocking. A “contradiction.”</a:t>
                </a:r>
              </a:p>
              <a:p>
                <a:pPr lvl="1"/>
                <a:endParaRPr lang="en-US" dirty="0"/>
              </a:p>
              <a:p>
                <a:pPr lvl="1"/>
                <a:r>
                  <a:rPr lang="en-US" dirty="0"/>
                  <a:t>Not really a contradiction (we don’t know as a mathematical fact that </a:t>
                </a:r>
                <a14:m>
                  <m:oMath xmlns:m="http://schemas.openxmlformats.org/officeDocument/2006/math">
                    <m:r>
                      <a:rPr lang="en-US" b="0" i="1" smtClean="0">
                        <a:latin typeface="Cambria Math" panose="02040503050406030204" pitchFamily="18" charset="0"/>
                      </a:rPr>
                      <m:t>𝐴</m:t>
                    </m:r>
                  </m:oMath>
                </a14:m>
                <a:r>
                  <a:rPr lang="en-US" dirty="0"/>
                  <a:t> can’t be solved in polynomial-time) but that’s the high-level idea.</a:t>
                </a:r>
              </a:p>
            </p:txBody>
          </p:sp>
        </mc:Choice>
        <mc:Fallback>
          <p:sp>
            <p:nvSpPr>
              <p:cNvPr id="3" name="Content Placeholder 2">
                <a:extLst>
                  <a:ext uri="{FF2B5EF4-FFF2-40B4-BE49-F238E27FC236}">
                    <a16:creationId xmlns:a16="http://schemas.microsoft.com/office/drawing/2014/main" id="{211DB2DC-1362-4DDE-98E9-C446EC16F203}"/>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708" t="-2138" r="-1797" b="-755"/>
                </a:stretch>
              </a:blipFill>
            </p:spPr>
            <p:txBody>
              <a:bodyPr/>
              <a:lstStyle/>
              <a:p>
                <a:r>
                  <a:rPr lang="en-US">
                    <a:noFill/>
                  </a:rPr>
                  <a:t> </a:t>
                </a:r>
              </a:p>
            </p:txBody>
          </p:sp>
        </mc:Fallback>
      </mc:AlternateContent>
    </p:spTree>
    <p:extLst>
      <p:ext uri="{BB962C8B-B14F-4D97-AF65-F5344CB8AC3E}">
        <p14:creationId xmlns:p14="http://schemas.microsoft.com/office/powerpoint/2010/main" val="3681161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r>
                      <a:rPr lang="en-US" b="0" i="0" smtClean="0">
                        <a:latin typeface="Cambria Math" panose="02040503050406030204" pitchFamily="18" charset="0"/>
                      </a:rPr>
                      <m:t>:</m:t>
                    </m:r>
                  </m:oMath>
                </a14:m>
                <a:r>
                  <a:rPr lang="en-US" dirty="0"/>
                  <a:t> Bandaids</a:t>
                </a:r>
              </a:p>
            </p:txBody>
          </p:sp>
        </mc:Choice>
        <mc:Fallback>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xmlns="">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384963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Those exponential time algorithms are great as band-aids. </a:t>
            </a:r>
          </a:p>
          <a:p>
            <a:endParaRPr lang="en-US" dirty="0"/>
          </a:p>
          <a:p>
            <a:r>
              <a:rPr lang="en-US" dirty="0"/>
              <a:t>If it’s a one-time thing, or just a “we’ll run this about once a week, if it takes too long once in a while no big deal” these are fine.</a:t>
            </a:r>
          </a:p>
          <a:p>
            <a:endParaRPr lang="en-US" dirty="0"/>
          </a:p>
          <a:p>
            <a:endParaRPr lang="en-US" dirty="0"/>
          </a:p>
          <a:p>
            <a:r>
              <a:rPr lang="en-US" dirty="0"/>
              <a:t>But what if you need a guarantee! </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094289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8E4-7F8D-4F74-9B20-B3EA2355A323}"/>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F3711C4A-9BAE-4D30-8E78-8D57DB0F9D79}"/>
              </a:ext>
            </a:extLst>
          </p:cNvPr>
          <p:cNvSpPr>
            <a:spLocks noGrp="1"/>
          </p:cNvSpPr>
          <p:nvPr>
            <p:ph idx="1"/>
          </p:nvPr>
        </p:nvSpPr>
        <p:spPr/>
        <p:txBody>
          <a:bodyPr/>
          <a:lstStyle/>
          <a:p>
            <a:r>
              <a:rPr lang="en-US" dirty="0"/>
              <a:t>Two good options:</a:t>
            </a:r>
          </a:p>
          <a:p>
            <a:endParaRPr lang="en-US" dirty="0"/>
          </a:p>
          <a:p>
            <a:r>
              <a:rPr lang="en-US" dirty="0"/>
              <a:t>Exponential algorithms that aren’t-as-slow-as-others</a:t>
            </a:r>
          </a:p>
          <a:p>
            <a:pPr lvl="1"/>
            <a:r>
              <a:rPr lang="en-US" dirty="0"/>
              <a:t>Give you an exact answer; won’t take polynomial time but will be guaranteed take you less time than brute force.</a:t>
            </a:r>
          </a:p>
          <a:p>
            <a:r>
              <a:rPr lang="en-US" dirty="0"/>
              <a:t>Approximation algorithms</a:t>
            </a:r>
          </a:p>
          <a:p>
            <a:pPr lvl="1"/>
            <a:r>
              <a:rPr lang="en-US" dirty="0"/>
              <a:t>Don’t give you the best answer, but guarantees a reasonable amount of time, and a guaranteed-pretty-good-answer.</a:t>
            </a:r>
          </a:p>
        </p:txBody>
      </p:sp>
    </p:spTree>
    <p:extLst>
      <p:ext uri="{BB962C8B-B14F-4D97-AF65-F5344CB8AC3E}">
        <p14:creationId xmlns:p14="http://schemas.microsoft.com/office/powerpoint/2010/main" val="128177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2040749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3944-09D6-45BB-A393-78C25456CB31}"/>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61B431-8AF5-461C-A5B6-98470A7B5B89}"/>
                  </a:ext>
                </a:extLst>
              </p:cNvPr>
              <p:cNvSpPr>
                <a:spLocks noGrp="1"/>
              </p:cNvSpPr>
              <p:nvPr>
                <p:ph idx="1"/>
              </p:nvPr>
            </p:nvSpPr>
            <p:spPr/>
            <p:txBody>
              <a:bodyPr>
                <a:normAutofit lnSpcReduction="10000"/>
              </a:bodyPr>
              <a:lstStyle/>
              <a:p>
                <a:r>
                  <a:rPr lang="en-US" dirty="0"/>
                  <a:t>Input: Graph </a:t>
                </a:r>
                <a14:m>
                  <m:oMath xmlns:m="http://schemas.openxmlformats.org/officeDocument/2006/math">
                    <m:r>
                      <a:rPr lang="en-US" b="0" i="1" smtClean="0">
                        <a:latin typeface="Cambria Math" panose="02040503050406030204" pitchFamily="18" charset="0"/>
                      </a:rPr>
                      <m:t>𝐺</m:t>
                    </m:r>
                  </m:oMath>
                </a14:m>
                <a:r>
                  <a:rPr lang="en-US" dirty="0"/>
                  <a:t>, integer </a:t>
                </a:r>
                <a14:m>
                  <m:oMath xmlns:m="http://schemas.openxmlformats.org/officeDocument/2006/math">
                    <m:r>
                      <a:rPr lang="en-US" b="0" i="1" smtClean="0">
                        <a:latin typeface="Cambria Math" panose="02040503050406030204" pitchFamily="18" charset="0"/>
                      </a:rPr>
                      <m:t>𝑘</m:t>
                    </m:r>
                  </m:oMath>
                </a14:m>
                <a:endParaRPr lang="en-US" dirty="0"/>
              </a:p>
              <a:p>
                <a:r>
                  <a:rPr lang="en-US" dirty="0"/>
                  <a:t>Output: Is there a set of at most </a:t>
                </a:r>
                <a14:m>
                  <m:oMath xmlns:m="http://schemas.openxmlformats.org/officeDocument/2006/math">
                    <m:r>
                      <a:rPr lang="en-US" b="0" i="1" smtClean="0">
                        <a:latin typeface="Cambria Math" panose="02040503050406030204" pitchFamily="18" charset="0"/>
                      </a:rPr>
                      <m:t>𝑘</m:t>
                    </m:r>
                  </m:oMath>
                </a14:m>
                <a:r>
                  <a:rPr lang="en-US" dirty="0"/>
                  <a:t> vertices such that every edge has at least one endpoint in the set?</a:t>
                </a:r>
              </a:p>
              <a:p>
                <a:endParaRPr lang="en-US" dirty="0"/>
              </a:p>
              <a:p>
                <a:r>
                  <a:rPr lang="en-US" dirty="0"/>
                  <a:t>The problem is NP-complete. </a:t>
                </a:r>
              </a:p>
              <a:p>
                <a:r>
                  <a:rPr lang="en-US" dirty="0"/>
                  <a:t>In the worst-case, we need exponential time.</a:t>
                </a:r>
              </a:p>
              <a:p>
                <a:pPr marL="0" indent="0">
                  <a:buNone/>
                </a:pPr>
                <a:r>
                  <a:rPr lang="en-US" dirty="0">
                    <a:latin typeface="Courier New" panose="02070309020205020404" pitchFamily="49" charset="0"/>
                    <a:cs typeface="Courier New" panose="02070309020205020404" pitchFamily="49" charset="0"/>
                  </a:rPr>
                  <a:t>For every subset </a:t>
                </a:r>
                <a14:m>
                  <m:oMath xmlns:m="http://schemas.openxmlformats.org/officeDocument/2006/math">
                    <m:r>
                      <a:rPr lang="en-US" b="0" i="1" smtClean="0">
                        <a:latin typeface="Cambria Math" panose="02040503050406030204" pitchFamily="18" charset="0"/>
                      </a:rPr>
                      <m:t>𝑆</m:t>
                    </m:r>
                  </m:oMath>
                </a14:m>
                <a:r>
                  <a:rPr lang="en-US" dirty="0">
                    <a:latin typeface="Courier New" panose="02070309020205020404" pitchFamily="49" charset="0"/>
                    <a:cs typeface="Courier New" panose="02070309020205020404" pitchFamily="49" charset="0"/>
                  </a:rPr>
                  <a:t> of vertices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Check if every edge has at least one endpoint in the set</a:t>
                </a:r>
              </a:p>
              <a:p>
                <a:pPr marL="0" indent="0">
                  <a:buNone/>
                </a:pPr>
                <a:r>
                  <a:rPr lang="en-US" dirty="0">
                    <a:latin typeface="Courier New" panose="02070309020205020404" pitchFamily="49" charset="0"/>
                    <a:cs typeface="Courier New" panose="02070309020205020404" pitchFamily="49" charset="0"/>
                  </a:rPr>
                  <a:t>Time? </a:t>
                </a:r>
                <a14:m>
                  <m:oMath xmlns:m="http://schemas.openxmlformats.org/officeDocument/2006/math">
                    <m:r>
                      <a:rPr lang="en-US" b="0" i="1" smtClean="0">
                        <a:latin typeface="Cambria Math" panose="02040503050406030204" pitchFamily="18" charset="0"/>
                        <a:cs typeface="Courier New" panose="02070309020205020404" pitchFamily="49" charset="0"/>
                      </a:rPr>
                      <m:t>𝑂</m:t>
                    </m:r>
                    <m:r>
                      <a:rPr lang="en-US" b="0" i="1" smtClean="0">
                        <a:latin typeface="Cambria Math" panose="02040503050406030204" pitchFamily="18" charset="0"/>
                        <a:cs typeface="Courier New" panose="02070309020205020404" pitchFamily="49" charset="0"/>
                      </a:rPr>
                      <m:t>(</m:t>
                    </m:r>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𝑛</m:t>
                        </m:r>
                      </m:sup>
                    </m:sSup>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𝑛</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𝑚</m:t>
                        </m:r>
                      </m:e>
                    </m:d>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7961B431-8AF5-461C-A5B6-98470A7B5B89}"/>
                  </a:ext>
                </a:extLst>
              </p:cNvPr>
              <p:cNvSpPr>
                <a:spLocks noGrp="1" noRot="1" noChangeAspect="1" noMove="1" noResize="1" noEditPoints="1" noAdjustHandles="1" noChangeArrowheads="1" noChangeShapeType="1" noTextEdit="1"/>
              </p:cNvSpPr>
              <p:nvPr>
                <p:ph idx="1"/>
              </p:nvPr>
            </p:nvSpPr>
            <p:spPr>
              <a:blipFill>
                <a:blip r:embed="rId2"/>
                <a:stretch>
                  <a:fillRect l="-1525" t="-3019"/>
                </a:stretch>
              </a:blipFill>
            </p:spPr>
            <p:txBody>
              <a:bodyPr/>
              <a:lstStyle/>
              <a:p>
                <a:r>
                  <a:rPr lang="en-US">
                    <a:noFill/>
                  </a:rPr>
                  <a:t> </a:t>
                </a:r>
              </a:p>
            </p:txBody>
          </p:sp>
        </mc:Fallback>
      </mc:AlternateContent>
    </p:spTree>
    <p:extLst>
      <p:ext uri="{BB962C8B-B14F-4D97-AF65-F5344CB8AC3E}">
        <p14:creationId xmlns:p14="http://schemas.microsoft.com/office/powerpoint/2010/main" val="787132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lstStyle/>
              <a:p>
                <a:r>
                  <a:rPr lang="en-US" dirty="0"/>
                  <a:t>We can do better (sometimes)!</a:t>
                </a:r>
              </a:p>
              <a:p>
                <a:r>
                  <a:rPr lang="en-US" dirty="0"/>
                  <a:t>Don’t check every subset, just the biggest allowed subsets. How does the running time change as </a:t>
                </a:r>
                <a14:m>
                  <m:oMath xmlns:m="http://schemas.openxmlformats.org/officeDocument/2006/math">
                    <m:r>
                      <a:rPr lang="en-US" b="0" i="1" smtClean="0">
                        <a:latin typeface="Cambria Math" panose="02040503050406030204" pitchFamily="18" charset="0"/>
                      </a:rPr>
                      <m:t>𝑘</m:t>
                    </m:r>
                  </m:oMath>
                </a14:m>
                <a:r>
                  <a:rPr lang="en-US" dirty="0"/>
                  <a:t> changes?</a:t>
                </a:r>
              </a:p>
              <a:p>
                <a:endParaRPr lang="en-US" dirty="0"/>
              </a:p>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How many subsets are there of size </a:t>
                </a:r>
                <a14:m>
                  <m:oMath xmlns:m="http://schemas.openxmlformats.org/officeDocument/2006/math">
                    <m:r>
                      <a:rPr lang="en-US" b="0" i="1" smtClean="0">
                        <a:latin typeface="Cambria Math" panose="02040503050406030204" pitchFamily="18" charset="0"/>
                      </a:rPr>
                      <m:t>3</m:t>
                    </m:r>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n</m:t>
                        </m:r>
                      </m:e>
                      <m:sup>
                        <m:r>
                          <a:rPr lang="en-US" b="0" i="0" smtClean="0">
                            <a:latin typeface="Cambria Math" panose="02040503050406030204" pitchFamily="18" charset="0"/>
                          </a:rPr>
                          <m:t>3</m:t>
                        </m:r>
                      </m:sup>
                    </m:sSup>
                    <m:r>
                      <a:rPr lang="en-US" b="0" i="1" smtClean="0">
                        <a:latin typeface="Cambria Math" panose="02040503050406030204" pitchFamily="18" charset="0"/>
                      </a:rPr>
                      <m:t>, </m:t>
                    </m:r>
                  </m:oMath>
                </a14:m>
                <a:r>
                  <a:rPr lang="en-US" b="0" i="0" dirty="0"/>
                  <a:t>running time:</a:t>
                </a:r>
                <a:r>
                  <a:rPr lang="en-US" b="0" i="0" dirty="0">
                    <a:latin typeface="+mj-lt"/>
                  </a:rPr>
                  <a: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r>
                  <a:rPr lang="en-US" dirty="0"/>
                  <a:t>That’s not too terrible!</a:t>
                </a:r>
              </a:p>
              <a:p>
                <a:endParaRPr lang="en-US" dirty="0"/>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5004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lnSpcReduction="10000"/>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not polynomial anymore</a:t>
                </a:r>
              </a:p>
              <a:p>
                <a:r>
                  <a:rPr lang="en-US" dirty="0"/>
                  <a:t>Worst value of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(not many very large vertex sets)</a:t>
                </a:r>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3019"/>
                </a:stretch>
              </a:blipFill>
            </p:spPr>
            <p:txBody>
              <a:bodyPr/>
              <a:lstStyle/>
              <a:p>
                <a:r>
                  <a:rPr lang="en-US">
                    <a:noFill/>
                  </a:rPr>
                  <a:t> </a:t>
                </a:r>
              </a:p>
            </p:txBody>
          </p:sp>
        </mc:Fallback>
      </mc:AlternateContent>
    </p:spTree>
    <p:extLst>
      <p:ext uri="{BB962C8B-B14F-4D97-AF65-F5344CB8AC3E}">
        <p14:creationId xmlns:p14="http://schemas.microsoft.com/office/powerpoint/2010/main" val="4246713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65FC-1F53-43AC-B54C-0163D14BDE95}"/>
              </a:ext>
            </a:extLst>
          </p:cNvPr>
          <p:cNvSpPr>
            <a:spLocks noGrp="1"/>
          </p:cNvSpPr>
          <p:nvPr>
            <p:ph type="title"/>
          </p:nvPr>
        </p:nvSpPr>
        <p:spPr/>
        <p:txBody>
          <a:bodyPr/>
          <a:lstStyle/>
          <a:p>
            <a:r>
              <a:rPr lang="en-US" dirty="0"/>
              <a:t>We can do better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83B126-8D87-4AA9-8924-A64C561304D8}"/>
                  </a:ext>
                </a:extLst>
              </p:cNvPr>
              <p:cNvSpPr>
                <a:spLocks noGrp="1"/>
              </p:cNvSpPr>
              <p:nvPr>
                <p:ph idx="1"/>
              </p:nvPr>
            </p:nvSpPr>
            <p:spPr/>
            <p:txBody>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big, not much we can do. What about when it’s small?</a:t>
                </a:r>
              </a:p>
              <a:p>
                <a:r>
                  <a:rPr lang="en-US" dirty="0"/>
                  <a:t>Our running time depends on </a:t>
                </a:r>
                <a14:m>
                  <m:oMath xmlns:m="http://schemas.openxmlformats.org/officeDocument/2006/math">
                    <m:r>
                      <a:rPr lang="en-US" b="0" i="1" smtClean="0">
                        <a:latin typeface="Cambria Math" panose="02040503050406030204" pitchFamily="18" charset="0"/>
                      </a:rPr>
                      <m:t>𝑘</m:t>
                    </m:r>
                  </m:oMath>
                </a14:m>
                <a:r>
                  <a:rPr lang="en-US" dirty="0"/>
                  <a:t> anyway, let’s focus in on making our algorithm better when </a:t>
                </a:r>
                <a14:m>
                  <m:oMath xmlns:m="http://schemas.openxmlformats.org/officeDocument/2006/math">
                    <m:r>
                      <a:rPr lang="en-US" b="0" i="1" smtClean="0">
                        <a:latin typeface="Cambria Math" panose="02040503050406030204" pitchFamily="18" charset="0"/>
                      </a:rPr>
                      <m:t>𝑘</m:t>
                    </m:r>
                  </m:oMath>
                </a14:m>
                <a:r>
                  <a:rPr lang="en-US" dirty="0"/>
                  <a:t> is small.</a:t>
                </a:r>
              </a:p>
              <a:p>
                <a:endParaRPr lang="en-US" dirty="0"/>
              </a:p>
              <a:p>
                <a:r>
                  <a:rPr lang="en-US" b="1" dirty="0"/>
                  <a:t>Key idea: </a:t>
                </a:r>
                <a:r>
                  <a:rPr lang="en-US" dirty="0"/>
                  <a:t>pick an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b="1" dirty="0"/>
                  <a:t> </a:t>
                </a:r>
              </a:p>
              <a:p>
                <a:r>
                  <a:rPr lang="en-US" dirty="0"/>
                  <a:t>There is a vertex cover of size </a:t>
                </a:r>
                <a14:m>
                  <m:oMath xmlns:m="http://schemas.openxmlformats.org/officeDocument/2006/math">
                    <m:r>
                      <a:rPr lang="en-US" b="0" i="1" smtClean="0">
                        <a:latin typeface="Cambria Math" panose="02040503050406030204" pitchFamily="18" charset="0"/>
                      </a:rPr>
                      <m:t>𝑘</m:t>
                    </m:r>
                  </m:oMath>
                </a14:m>
                <a:r>
                  <a:rPr lang="en-US" dirty="0"/>
                  <a:t> if and only if</a:t>
                </a:r>
              </a:p>
              <a:p>
                <a:r>
                  <a:rPr lang="en-US" dirty="0"/>
                  <a:t>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i.e.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 the minimum vertex cover.</a:t>
                </a:r>
              </a:p>
            </p:txBody>
          </p:sp>
        </mc:Choice>
        <mc:Fallback xmlns="">
          <p:sp>
            <p:nvSpPr>
              <p:cNvPr id="3" name="Content Placeholder 2">
                <a:extLst>
                  <a:ext uri="{FF2B5EF4-FFF2-40B4-BE49-F238E27FC236}">
                    <a16:creationId xmlns:a16="http://schemas.microsoft.com/office/drawing/2014/main" id="{AE83B126-8D87-4AA9-8924-A64C561304D8}"/>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390017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D225-BD5E-42FA-BC7B-419F9F2DB211}"/>
              </a:ext>
            </a:extLst>
          </p:cNvPr>
          <p:cNvSpPr>
            <a:spLocks noGrp="1"/>
          </p:cNvSpPr>
          <p:nvPr>
            <p:ph type="title"/>
          </p:nvPr>
        </p:nvSpPr>
        <p:spPr/>
        <p:txBody>
          <a:bodyPr/>
          <a:lstStyle/>
          <a:p>
            <a:r>
              <a:rPr lang="en-US" dirty="0"/>
              <a:t>Key Idea – Let’s Prove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1DA5AF-A49B-4F68-998F-C327552EB068}"/>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Every vertex cover has to cover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0" smtClean="0">
                        <a:latin typeface="Cambria Math" panose="02040503050406030204" pitchFamily="18" charset="0"/>
                      </a:rPr>
                      <m:t>.</m:t>
                    </m:r>
                  </m:oMath>
                </a14:m>
                <a:r>
                  <a:rPr lang="en-US" dirty="0"/>
                  <a:t> So at least one of </a:t>
                </a:r>
                <a14:m>
                  <m:oMath xmlns:m="http://schemas.openxmlformats.org/officeDocument/2006/math">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𝑣</m:t>
                    </m:r>
                  </m:oMath>
                </a14:m>
                <a:r>
                  <a:rPr lang="en-US" dirty="0"/>
                  <a:t> is included. Delete that vertex (one arbitrarily if both are in the vertex cover) and all edges that touch it. Every other edge was covered by another vertex (since we deleted all the edges touching the deleted vertex). What remains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p:txBody>
          </p:sp>
        </mc:Choice>
        <mc:Fallback xmlns="">
          <p:sp>
            <p:nvSpPr>
              <p:cNvPr id="3" name="Content Placeholder 2">
                <a:extLst>
                  <a:ext uri="{FF2B5EF4-FFF2-40B4-BE49-F238E27FC236}">
                    <a16:creationId xmlns:a16="http://schemas.microsoft.com/office/drawing/2014/main" id="{901DA5AF-A49B-4F68-998F-C327552EB06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51768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9F4D-B645-48F9-825C-2D3C7FA2BF91}"/>
              </a:ext>
            </a:extLst>
          </p:cNvPr>
          <p:cNvSpPr>
            <a:spLocks noGrp="1"/>
          </p:cNvSpPr>
          <p:nvPr>
            <p:ph type="title"/>
          </p:nvPr>
        </p:nvSpPr>
        <p:spPr/>
        <p:txBody>
          <a:bodyPr/>
          <a:lstStyle/>
          <a:p>
            <a:r>
              <a:rPr lang="en-US" dirty="0"/>
              <a:t>Key Idea – Let’s Prove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3567FB-9D31-4546-8434-06F0ED5ACAD7}"/>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oMath>
                </a14:m>
                <a:r>
                  <a:rPr lang="en-US" dirty="0"/>
                  <a:t>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Assume that the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(the argument is the same if it’s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instead). Take the vertex cover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and add in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oMath>
                </a14:m>
                <a:r>
                  <a:rPr lang="en-US" dirty="0"/>
                  <a:t> Every edge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is covered by the vertex cover. The only other edges in </a:t>
                </a:r>
                <a14:m>
                  <m:oMath xmlns:m="http://schemas.openxmlformats.org/officeDocument/2006/math">
                    <m:r>
                      <a:rPr lang="en-US" b="0" i="1" smtClean="0">
                        <a:latin typeface="Cambria Math" panose="02040503050406030204" pitchFamily="18" charset="0"/>
                      </a:rPr>
                      <m:t>𝐺</m:t>
                    </m:r>
                  </m:oMath>
                </a14:m>
                <a:r>
                  <a:rPr lang="en-US" dirty="0"/>
                  <a:t> touch </a:t>
                </a:r>
                <a14:m>
                  <m:oMath xmlns:m="http://schemas.openxmlformats.org/officeDocument/2006/math">
                    <m:r>
                      <a:rPr lang="en-US" b="0" i="1" smtClean="0">
                        <a:latin typeface="Cambria Math" panose="02040503050406030204" pitchFamily="18" charset="0"/>
                      </a:rPr>
                      <m:t>𝑢</m:t>
                    </m:r>
                  </m:oMath>
                </a14:m>
                <a:r>
                  <a:rPr lang="en-US" dirty="0"/>
                  <a:t>, so </a:t>
                </a:r>
                <a14:m>
                  <m:oMath xmlns:m="http://schemas.openxmlformats.org/officeDocument/2006/math">
                    <m:r>
                      <a:rPr lang="en-US" b="0" i="1" smtClean="0">
                        <a:latin typeface="Cambria Math" panose="02040503050406030204" pitchFamily="18" charset="0"/>
                      </a:rPr>
                      <m:t>𝑢</m:t>
                    </m:r>
                  </m:oMath>
                </a14:m>
                <a:r>
                  <a:rPr lang="en-US" dirty="0"/>
                  <a:t> covers them. </a:t>
                </a:r>
              </a:p>
            </p:txBody>
          </p:sp>
        </mc:Choice>
        <mc:Fallback xmlns="">
          <p:sp>
            <p:nvSpPr>
              <p:cNvPr id="3" name="Content Placeholder 2">
                <a:extLst>
                  <a:ext uri="{FF2B5EF4-FFF2-40B4-BE49-F238E27FC236}">
                    <a16:creationId xmlns:a16="http://schemas.microsoft.com/office/drawing/2014/main" id="{953567FB-9D31-4546-8434-06F0ED5ACAD7}"/>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02422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200-E329-43CC-8F55-5E4845FC000A}"/>
              </a:ext>
            </a:extLst>
          </p:cNvPr>
          <p:cNvSpPr>
            <a:spLocks noGrp="1"/>
          </p:cNvSpPr>
          <p:nvPr>
            <p:ph type="title"/>
          </p:nvPr>
        </p:nvSpPr>
        <p:spPr/>
        <p:txBody>
          <a:bodyPr/>
          <a:lstStyle/>
          <a:p>
            <a:r>
              <a:rPr lang="en-US" dirty="0"/>
              <a:t>Double check the direction!!</a:t>
            </a:r>
          </a:p>
        </p:txBody>
      </p:sp>
      <p:sp>
        <p:nvSpPr>
          <p:cNvPr id="3" name="Content Placeholder 2">
            <a:extLst>
              <a:ext uri="{FF2B5EF4-FFF2-40B4-BE49-F238E27FC236}">
                <a16:creationId xmlns:a16="http://schemas.microsoft.com/office/drawing/2014/main" id="{0EE4315C-E372-4EAF-872A-37DD241A659F}"/>
              </a:ext>
            </a:extLst>
          </p:cNvPr>
          <p:cNvSpPr>
            <a:spLocks noGrp="1"/>
          </p:cNvSpPr>
          <p:nvPr>
            <p:ph idx="1"/>
          </p:nvPr>
        </p:nvSpPr>
        <p:spPr/>
        <p:txBody>
          <a:bodyPr/>
          <a:lstStyle/>
          <a:p>
            <a:r>
              <a:rPr lang="en-US" dirty="0"/>
              <a:t>Seriously.</a:t>
            </a:r>
          </a:p>
          <a:p>
            <a:r>
              <a:rPr lang="en-US" dirty="0"/>
              <a:t>It’s the easiest way to solve the wrong problem.</a:t>
            </a:r>
          </a:p>
          <a:p>
            <a:r>
              <a:rPr lang="en-US" dirty="0"/>
              <a:t>If both problems </a:t>
            </a:r>
            <a:r>
              <a:rPr lang="en-US" i="1" dirty="0"/>
              <a:t>really are </a:t>
            </a:r>
            <a:r>
              <a:rPr lang="en-US" dirty="0"/>
              <a:t>NP-complete, then both reductions exist! You won’t even notice anything is amiss.</a:t>
            </a:r>
          </a:p>
          <a:p>
            <a:endParaRPr lang="en-US" dirty="0"/>
          </a:p>
          <a:p>
            <a:endParaRPr lang="en-US" dirty="0"/>
          </a:p>
        </p:txBody>
      </p:sp>
    </p:spTree>
    <p:extLst>
      <p:ext uri="{BB962C8B-B14F-4D97-AF65-F5344CB8AC3E}">
        <p14:creationId xmlns:p14="http://schemas.microsoft.com/office/powerpoint/2010/main" val="2032829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D593-0FAA-424A-A14C-C778A0709EE3}"/>
              </a:ext>
            </a:extLst>
          </p:cNvPr>
          <p:cNvSpPr>
            <a:spLocks noGrp="1"/>
          </p:cNvSpPr>
          <p:nvPr>
            <p:ph type="title"/>
          </p:nvPr>
        </p:nvSpPr>
        <p:spPr/>
        <p:txBody>
          <a:bodyPr/>
          <a:lstStyle/>
          <a:p>
            <a:r>
              <a:rPr lang="en-US" dirty="0"/>
              <a:t>Algorithm</a:t>
            </a:r>
          </a:p>
        </p:txBody>
      </p:sp>
      <p:sp>
        <p:nvSpPr>
          <p:cNvPr id="3" name="Content Placeholder 2">
            <a:extLst>
              <a:ext uri="{FF2B5EF4-FFF2-40B4-BE49-F238E27FC236}">
                <a16:creationId xmlns:a16="http://schemas.microsoft.com/office/drawing/2014/main" id="{10E12CE1-75C1-49C9-8FD6-72E8CA12F5A8}"/>
              </a:ext>
            </a:extLst>
          </p:cNvPr>
          <p:cNvSpPr>
            <a:spLocks noGrp="1"/>
          </p:cNvSpPr>
          <p:nvPr>
            <p:ph idx="1"/>
          </p:nvPr>
        </p:nvSpPr>
        <p:spPr/>
        <p:txBody>
          <a:bodyPr>
            <a:normAutofit/>
          </a:bodyPr>
          <a:lstStyle/>
          <a:p>
            <a:pPr marL="0" indent="0">
              <a:spcBef>
                <a:spcPts val="0"/>
              </a:spcBef>
              <a:buNone/>
            </a:pP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(graph G, int k)</a:t>
            </a:r>
          </a:p>
          <a:p>
            <a:pPr marL="0" indent="0">
              <a:spcBef>
                <a:spcPts val="0"/>
              </a:spcBef>
              <a:buNone/>
            </a:pPr>
            <a:r>
              <a:rPr lang="en-US" sz="2400" dirty="0">
                <a:latin typeface="Courier New" panose="02070309020205020404" pitchFamily="49" charset="0"/>
                <a:cs typeface="Courier New" panose="02070309020205020404" pitchFamily="49" charset="0"/>
              </a:rPr>
              <a:t>	if(G has no edges) //we’ve covered them all!</a:t>
            </a:r>
          </a:p>
          <a:p>
            <a:pPr marL="0" indent="0">
              <a:spcBef>
                <a:spcPts val="0"/>
              </a:spcBef>
              <a:buNone/>
            </a:pPr>
            <a:r>
              <a:rPr lang="en-US" sz="2400" dirty="0">
                <a:latin typeface="Courier New" panose="02070309020205020404" pitchFamily="49" charset="0"/>
                <a:cs typeface="Courier New" panose="02070309020205020404" pitchFamily="49" charset="0"/>
              </a:rPr>
              <a:t>		return true</a:t>
            </a:r>
          </a:p>
          <a:p>
            <a:pPr marL="0" indent="0">
              <a:spcBef>
                <a:spcPts val="0"/>
              </a:spcBef>
              <a:buNone/>
            </a:pPr>
            <a:r>
              <a:rPr lang="en-US" sz="2400" dirty="0">
                <a:latin typeface="Courier New" panose="02070309020205020404" pitchFamily="49" charset="0"/>
                <a:cs typeface="Courier New" panose="02070309020205020404" pitchFamily="49" charset="0"/>
              </a:rPr>
              <a:t>	if(k &lt; 0)</a:t>
            </a:r>
          </a:p>
          <a:p>
            <a:pPr marL="0" indent="0">
              <a:spcBef>
                <a:spcPts val="0"/>
              </a:spcBef>
              <a:buNone/>
            </a:pPr>
            <a:r>
              <a:rPr lang="en-US" sz="2400" dirty="0">
                <a:latin typeface="Courier New" panose="02070309020205020404" pitchFamily="49" charset="0"/>
                <a:cs typeface="Courier New" panose="02070309020205020404" pitchFamily="49" charset="0"/>
              </a:rPr>
              <a:t>		return false</a:t>
            </a:r>
          </a:p>
          <a:p>
            <a:pPr marL="0" indent="0">
              <a:spcBef>
                <a:spcPts val="0"/>
              </a:spcBef>
              <a:buNone/>
            </a:pPr>
            <a:r>
              <a:rPr lang="en-US" sz="2400" dirty="0">
                <a:latin typeface="Courier New" panose="02070309020205020404" pitchFamily="49" charset="0"/>
                <a:cs typeface="Courier New" panose="02070309020205020404" pitchFamily="49" charset="0"/>
              </a:rPr>
              <a:t>	H1 = copy of G</a:t>
            </a:r>
          </a:p>
          <a:p>
            <a:pPr marL="0" indent="0">
              <a:spcBef>
                <a:spcPts val="0"/>
              </a:spcBef>
              <a:buNone/>
            </a:pPr>
            <a:r>
              <a:rPr lang="en-US" sz="2400" dirty="0">
                <a:latin typeface="Courier New" panose="02070309020205020404" pitchFamily="49" charset="0"/>
                <a:cs typeface="Courier New" panose="02070309020205020404" pitchFamily="49" charset="0"/>
              </a:rPr>
              <a:t>	H2 = copy of G</a:t>
            </a:r>
          </a:p>
          <a:p>
            <a:pPr marL="0" indent="0">
              <a:spcBef>
                <a:spcPts val="0"/>
              </a:spcBef>
              <a:buNone/>
            </a:pPr>
            <a:r>
              <a:rPr lang="en-US" sz="2400" dirty="0">
                <a:latin typeface="Courier New" panose="02070309020205020404" pitchFamily="49" charset="0"/>
                <a:cs typeface="Courier New" panose="02070309020205020404" pitchFamily="49" charset="0"/>
              </a:rPr>
              <a:t>	pick any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H1 = H1.remove(u)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H2 = H2.remove(v)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(H1,k-1) ||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(H2, k-1)</a:t>
            </a:r>
          </a:p>
        </p:txBody>
      </p:sp>
    </p:spTree>
    <p:extLst>
      <p:ext uri="{BB962C8B-B14F-4D97-AF65-F5344CB8AC3E}">
        <p14:creationId xmlns:p14="http://schemas.microsoft.com/office/powerpoint/2010/main" val="853937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p:txBody>
          </p:sp>
        </mc:Choice>
        <mc:Fallback xmlns="">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04D8E9E3-493A-4F50-87BF-BF90DB9107E0}"/>
              </a:ext>
            </a:extLst>
          </p:cNvPr>
          <p:cNvSpPr/>
          <p:nvPr/>
        </p:nvSpPr>
        <p:spPr>
          <a:xfrm>
            <a:off x="6613236" y="452774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708411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e>
                      </m:d>
                    </m:oMath>
                  </m:oMathPara>
                </a14:m>
                <a:endParaRPr lang="en-US" dirty="0"/>
              </a:p>
            </p:txBody>
          </p:sp>
        </mc:Choice>
        <mc:Fallback xmlns="">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1583276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0"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r>
                              <a:rPr lang="en-US" b="0" i="0" smtClean="0">
                                <a:latin typeface="Cambria Math" panose="02040503050406030204" pitchFamily="18" charset="0"/>
                              </a:rPr>
                              <m:t>+</m:t>
                            </m:r>
                            <m:r>
                              <m:rPr>
                                <m:sty m:val="p"/>
                              </m:rPr>
                              <a:rPr lang="en-US" b="0" i="0" smtClean="0">
                                <a:latin typeface="Cambria Math" panose="02040503050406030204" pitchFamily="18" charset="0"/>
                              </a:rPr>
                              <m:t>m</m:t>
                            </m:r>
                          </m:e>
                        </m:d>
                      </m:e>
                    </m:d>
                  </m:oMath>
                </a14:m>
                <a:r>
                  <a:rPr lang="en-US" dirty="0"/>
                  <a:t> still polynomial!</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very </a:t>
                </a:r>
                <a:r>
                  <a:rPr lang="en-US" dirty="0" err="1"/>
                  <a:t>very</a:t>
                </a:r>
                <a:r>
                  <a:rPr lang="en-US" dirty="0"/>
                  <a:t> slow</a:t>
                </a:r>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406233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936-5CCF-49E1-A29A-0597E5038F05}"/>
              </a:ext>
            </a:extLst>
          </p:cNvPr>
          <p:cNvSpPr>
            <a:spLocks noGrp="1"/>
          </p:cNvSpPr>
          <p:nvPr>
            <p:ph type="title"/>
          </p:nvPr>
        </p:nvSpPr>
        <p:spPr/>
        <p:txBody>
          <a:bodyPr/>
          <a:lstStyle/>
          <a:p>
            <a:r>
              <a:rPr lang="en-US" dirty="0"/>
              <a:t>Comparison</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ext uri="{D42A27DB-BD31-4B8C-83A1-F6EECF244321}">
                    <p14:modId xmlns:p14="http://schemas.microsoft.com/office/powerpoint/2010/main" val="356291561"/>
                  </p:ext>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370840">
                    <a:tc>
                      <a:txBody>
                        <a:bodyPr/>
                        <a:lstStyle/>
                        <a:p>
                          <a:r>
                            <a:rPr lang="en-US" sz="2800" dirty="0"/>
                            <a:t>Sample values of </a:t>
                          </a:r>
                          <a14:m>
                            <m:oMath xmlns:m="http://schemas.openxmlformats.org/officeDocument/2006/math">
                              <m:r>
                                <a:rPr lang="en-US" sz="2800" b="1" i="1" smtClean="0">
                                  <a:latin typeface="Cambria Math" panose="02040503050406030204" pitchFamily="18" charset="0"/>
                                </a:rPr>
                                <m:t>𝒌</m:t>
                              </m:r>
                            </m:oMath>
                          </a14:m>
                          <a:endParaRPr lang="en-US" sz="2800" dirty="0"/>
                        </a:p>
                      </a:txBody>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3</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638696147"/>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669234485"/>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extLst>
                      <a:ext uri="{0D108BD9-81ED-4DB2-BD59-A6C34878D82A}">
                        <a16:rowId xmlns:a16="http://schemas.microsoft.com/office/drawing/2014/main" val="3300499481"/>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−3</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𝑛</m:t>
                                    </m:r>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716129656"/>
                      </a:ext>
                    </a:extLst>
                  </a:tr>
                </a:tbl>
              </a:graphicData>
            </a:graphic>
          </p:graphicFrame>
        </mc:Choice>
        <mc:Fallback xmlns="">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ext uri="{D42A27DB-BD31-4B8C-83A1-F6EECF244321}">
                    <p14:modId xmlns:p14="http://schemas.microsoft.com/office/powerpoint/2010/main" val="356291561"/>
                  </p:ext>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518160">
                    <a:tc>
                      <a:txBody>
                        <a:bodyPr/>
                        <a:lstStyle/>
                        <a:p>
                          <a:endParaRPr lang="en-US"/>
                        </a:p>
                      </a:txBody>
                      <a:tcPr>
                        <a:blipFill>
                          <a:blip r:embed="rId2"/>
                          <a:stretch>
                            <a:fillRect l="-163" t="-11765" r="-200654" b="-484706"/>
                          </a:stretch>
                        </a:blipFill>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518160">
                    <a:tc>
                      <a:txBody>
                        <a:bodyPr/>
                        <a:lstStyle/>
                        <a:p>
                          <a:endParaRPr lang="en-US"/>
                        </a:p>
                      </a:txBody>
                      <a:tcPr>
                        <a:blipFill>
                          <a:blip r:embed="rId2"/>
                          <a:stretch>
                            <a:fillRect l="-163" t="-111765" r="-200654" b="-384706"/>
                          </a:stretch>
                        </a:blipFill>
                      </a:tcPr>
                    </a:tc>
                    <a:tc>
                      <a:txBody>
                        <a:bodyPr/>
                        <a:lstStyle/>
                        <a:p>
                          <a:endParaRPr lang="en-US"/>
                        </a:p>
                      </a:txBody>
                      <a:tcPr>
                        <a:blipFill>
                          <a:blip r:embed="rId2"/>
                          <a:stretch>
                            <a:fillRect l="-100163" t="-111765" r="-100654" b="-384706"/>
                          </a:stretch>
                        </a:blipFill>
                      </a:tcPr>
                    </a:tc>
                    <a:tc>
                      <a:txBody>
                        <a:bodyPr/>
                        <a:lstStyle/>
                        <a:p>
                          <a:endParaRPr lang="en-US"/>
                        </a:p>
                      </a:txBody>
                      <a:tcPr>
                        <a:blipFill>
                          <a:blip r:embed="rId2"/>
                          <a:stretch>
                            <a:fillRect l="-200163" t="-111765" r="-654" b="-384706"/>
                          </a:stretch>
                        </a:blipFill>
                      </a:tcPr>
                    </a:tc>
                    <a:extLst>
                      <a:ext uri="{0D108BD9-81ED-4DB2-BD59-A6C34878D82A}">
                        <a16:rowId xmlns:a16="http://schemas.microsoft.com/office/drawing/2014/main" val="3638696147"/>
                      </a:ext>
                    </a:extLst>
                  </a:tr>
                  <a:tr h="730060">
                    <a:tc>
                      <a:txBody>
                        <a:bodyPr/>
                        <a:lstStyle/>
                        <a:p>
                          <a:endParaRPr lang="en-US"/>
                        </a:p>
                      </a:txBody>
                      <a:tcPr>
                        <a:blipFill>
                          <a:blip r:embed="rId2"/>
                          <a:stretch>
                            <a:fillRect l="-163" t="-150000" r="-200654" b="-172500"/>
                          </a:stretch>
                        </a:blipFill>
                      </a:tcPr>
                    </a:tc>
                    <a:tc>
                      <a:txBody>
                        <a:bodyPr/>
                        <a:lstStyle/>
                        <a:p>
                          <a:endParaRPr lang="en-US"/>
                        </a:p>
                      </a:txBody>
                      <a:tcPr>
                        <a:blipFill>
                          <a:blip r:embed="rId2"/>
                          <a:stretch>
                            <a:fillRect l="-100163" t="-150000" r="-100654" b="-172500"/>
                          </a:stretch>
                        </a:blipFill>
                      </a:tcPr>
                    </a:tc>
                    <a:tc>
                      <a:txBody>
                        <a:bodyPr/>
                        <a:lstStyle/>
                        <a:p>
                          <a:endParaRPr lang="en-US"/>
                        </a:p>
                      </a:txBody>
                      <a:tcPr>
                        <a:blipFill>
                          <a:blip r:embed="rId2"/>
                          <a:stretch>
                            <a:fillRect l="-200163" t="-150000" r="-654" b="-172500"/>
                          </a:stretch>
                        </a:blipFill>
                      </a:tcPr>
                    </a:tc>
                    <a:extLst>
                      <a:ext uri="{0D108BD9-81ED-4DB2-BD59-A6C34878D82A}">
                        <a16:rowId xmlns:a16="http://schemas.microsoft.com/office/drawing/2014/main" val="669234485"/>
                      </a:ext>
                    </a:extLst>
                  </a:tr>
                  <a:tr h="730060">
                    <a:tc>
                      <a:txBody>
                        <a:bodyPr/>
                        <a:lstStyle/>
                        <a:p>
                          <a:endParaRPr lang="en-US"/>
                        </a:p>
                      </a:txBody>
                      <a:tcPr>
                        <a:blipFill>
                          <a:blip r:embed="rId2"/>
                          <a:stretch>
                            <a:fillRect l="-163" t="-250000" r="-200654" b="-72500"/>
                          </a:stretch>
                        </a:blipFill>
                      </a:tcPr>
                    </a:tc>
                    <a:tc>
                      <a:txBody>
                        <a:bodyPr/>
                        <a:lstStyle/>
                        <a:p>
                          <a:endParaRPr lang="en-US"/>
                        </a:p>
                      </a:txBody>
                      <a:tcPr>
                        <a:blipFill>
                          <a:blip r:embed="rId2"/>
                          <a:stretch>
                            <a:fillRect l="-100163" t="-250000" r="-100654" b="-72500"/>
                          </a:stretch>
                        </a:blipFill>
                      </a:tcPr>
                    </a:tc>
                    <a:tc>
                      <a:txBody>
                        <a:bodyPr/>
                        <a:lstStyle/>
                        <a:p>
                          <a:endParaRPr lang="en-US"/>
                        </a:p>
                      </a:txBody>
                      <a:tcPr>
                        <a:blipFill>
                          <a:blip r:embed="rId2"/>
                          <a:stretch>
                            <a:fillRect l="-200163" t="-250000" r="-654" b="-72500"/>
                          </a:stretch>
                        </a:blipFill>
                      </a:tcPr>
                    </a:tc>
                    <a:extLst>
                      <a:ext uri="{0D108BD9-81ED-4DB2-BD59-A6C34878D82A}">
                        <a16:rowId xmlns:a16="http://schemas.microsoft.com/office/drawing/2014/main" val="3300499481"/>
                      </a:ext>
                    </a:extLst>
                  </a:tr>
                  <a:tr h="518160">
                    <a:tc>
                      <a:txBody>
                        <a:bodyPr/>
                        <a:lstStyle/>
                        <a:p>
                          <a:endParaRPr lang="en-US"/>
                        </a:p>
                      </a:txBody>
                      <a:tcPr>
                        <a:blipFill>
                          <a:blip r:embed="rId2"/>
                          <a:stretch>
                            <a:fillRect l="-163" t="-494118" r="-200654" b="-2353"/>
                          </a:stretch>
                        </a:blipFill>
                      </a:tcPr>
                    </a:tc>
                    <a:tc>
                      <a:txBody>
                        <a:bodyPr/>
                        <a:lstStyle/>
                        <a:p>
                          <a:endParaRPr lang="en-US"/>
                        </a:p>
                      </a:txBody>
                      <a:tcPr>
                        <a:blipFill>
                          <a:blip r:embed="rId2"/>
                          <a:stretch>
                            <a:fillRect l="-100163" t="-494118" r="-100654" b="-2353"/>
                          </a:stretch>
                        </a:blipFill>
                      </a:tcPr>
                    </a:tc>
                    <a:tc>
                      <a:txBody>
                        <a:bodyPr/>
                        <a:lstStyle/>
                        <a:p>
                          <a:endParaRPr lang="en-US"/>
                        </a:p>
                      </a:txBody>
                      <a:tcPr>
                        <a:blipFill>
                          <a:blip r:embed="rId2"/>
                          <a:stretch>
                            <a:fillRect l="-200163" t="-494118" r="-654" b="-2353"/>
                          </a:stretch>
                        </a:blipFill>
                      </a:tcPr>
                    </a:tc>
                    <a:extLst>
                      <a:ext uri="{0D108BD9-81ED-4DB2-BD59-A6C34878D82A}">
                        <a16:rowId xmlns:a16="http://schemas.microsoft.com/office/drawing/2014/main" val="2716129656"/>
                      </a:ext>
                    </a:extLst>
                  </a:tr>
                </a:tbl>
              </a:graphicData>
            </a:graphic>
          </p:graphicFrame>
        </mc:Fallback>
      </mc:AlternateContent>
    </p:spTree>
    <p:extLst>
      <p:ext uri="{BB962C8B-B14F-4D97-AF65-F5344CB8AC3E}">
        <p14:creationId xmlns:p14="http://schemas.microsoft.com/office/powerpoint/2010/main" val="1978195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3224-DEE2-40E4-B3CD-F78328F9270A}"/>
              </a:ext>
            </a:extLst>
          </p:cNvPr>
          <p:cNvSpPr>
            <a:spLocks noGrp="1"/>
          </p:cNvSpPr>
          <p:nvPr>
            <p:ph type="title"/>
          </p:nvPr>
        </p:nvSpPr>
        <p:spPr/>
        <p:txBody>
          <a:bodyPr/>
          <a:lstStyle/>
          <a:p>
            <a:r>
              <a:rPr lang="en-US" dirty="0"/>
              <a:t>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881C1-DDBE-49CB-9DB9-EE956C9D8075}"/>
                  </a:ext>
                </a:extLst>
              </p:cNvPr>
              <p:cNvSpPr>
                <a:spLocks noGrp="1"/>
              </p:cNvSpPr>
              <p:nvPr>
                <p:ph idx="1"/>
              </p:nvPr>
            </p:nvSpPr>
            <p:spPr/>
            <p:txBody>
              <a:bodyPr/>
              <a:lstStyle/>
              <a:p>
                <a:r>
                  <a:rPr lang="en-US" dirty="0"/>
                  <a:t>If your vertex cover is small you can get a pretty efficient algorithm.</a:t>
                </a:r>
              </a:p>
              <a:p>
                <a:r>
                  <a:rPr lang="en-US" dirty="0"/>
                  <a:t>For </a:t>
                </a:r>
                <a14:m>
                  <m:oMath xmlns:m="http://schemas.openxmlformats.org/officeDocument/2006/math">
                    <m:r>
                      <a:rPr lang="en-US" b="0" i="1" smtClean="0">
                        <a:latin typeface="Cambria Math" panose="02040503050406030204" pitchFamily="18" charset="0"/>
                      </a:rPr>
                      <m:t>𝑘</m:t>
                    </m:r>
                  </m:oMath>
                </a14:m>
                <a:r>
                  <a:rPr lang="en-US" dirty="0"/>
                  <a:t>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  </m:t>
                        </m:r>
                      </m:e>
                    </m:func>
                  </m:oMath>
                </a14:m>
                <a:r>
                  <a:rPr lang="en-US" dirty="0"/>
                  <a:t>it even becomes polynomial.</a:t>
                </a:r>
              </a:p>
              <a:p>
                <a:endParaRPr lang="en-US" dirty="0"/>
              </a:p>
              <a:p>
                <a:r>
                  <a:rPr lang="en-US" dirty="0"/>
                  <a:t>A “simple case” you can carve off.</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088881C1-DDBE-49CB-9DB9-EE956C9D807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24708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C2E5-E248-4FAE-A345-4159E67EE013}"/>
              </a:ext>
            </a:extLst>
          </p:cNvPr>
          <p:cNvSpPr>
            <a:spLocks noGrp="1"/>
          </p:cNvSpPr>
          <p:nvPr>
            <p:ph type="title"/>
          </p:nvPr>
        </p:nvSpPr>
        <p:spPr/>
        <p:txBody>
          <a:bodyPr/>
          <a:lstStyle/>
          <a:p>
            <a:r>
              <a:rPr lang="en-US" dirty="0"/>
              <a:t>More Generally</a:t>
            </a:r>
          </a:p>
        </p:txBody>
      </p:sp>
      <p:sp>
        <p:nvSpPr>
          <p:cNvPr id="3" name="Content Placeholder 2">
            <a:extLst>
              <a:ext uri="{FF2B5EF4-FFF2-40B4-BE49-F238E27FC236}">
                <a16:creationId xmlns:a16="http://schemas.microsoft.com/office/drawing/2014/main" id="{13C1BA25-456E-4974-B681-6BBFFEA0A44F}"/>
              </a:ext>
            </a:extLst>
          </p:cNvPr>
          <p:cNvSpPr>
            <a:spLocks noGrp="1"/>
          </p:cNvSpPr>
          <p:nvPr>
            <p:ph idx="1"/>
          </p:nvPr>
        </p:nvSpPr>
        <p:spPr/>
        <p:txBody>
          <a:bodyPr/>
          <a:lstStyle/>
          <a:p>
            <a:r>
              <a:rPr lang="en-US" dirty="0"/>
              <a:t>Measuring the complexity in terms of something other than the size of the input is called “parameterized complexity”</a:t>
            </a:r>
          </a:p>
          <a:p>
            <a:r>
              <a:rPr lang="en-US" dirty="0"/>
              <a:t>Common parameters:</a:t>
            </a:r>
          </a:p>
          <a:p>
            <a:r>
              <a:rPr lang="en-US" dirty="0"/>
              <a:t>The answer (like Ford-Fulkerson! And vertex cover)</a:t>
            </a:r>
          </a:p>
          <a:p>
            <a:r>
              <a:rPr lang="en-US" dirty="0"/>
              <a:t>How “complicated” the input is (e.g. for graphs, do you have a tree, something very close to a tree, or nothing like a tree).</a:t>
            </a:r>
          </a:p>
          <a:p>
            <a:endParaRPr lang="en-US" dirty="0"/>
          </a:p>
          <a:p>
            <a:r>
              <a:rPr lang="en-US" dirty="0"/>
              <a:t>Another example: SAT – an instance with few variables and many constraints is very different from an instance with many variables and few constraints. </a:t>
            </a:r>
          </a:p>
        </p:txBody>
      </p:sp>
    </p:spTree>
    <p:extLst>
      <p:ext uri="{BB962C8B-B14F-4D97-AF65-F5344CB8AC3E}">
        <p14:creationId xmlns:p14="http://schemas.microsoft.com/office/powerpoint/2010/main" val="2313306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945BE-F71C-4C1F-A480-D5F81FA9A1B9}"/>
              </a:ext>
            </a:extLst>
          </p:cNvPr>
          <p:cNvSpPr>
            <a:spLocks noGrp="1"/>
          </p:cNvSpPr>
          <p:nvPr>
            <p:ph type="title"/>
          </p:nvPr>
        </p:nvSpPr>
        <p:spPr/>
        <p:txBody>
          <a:bodyPr/>
          <a:lstStyle/>
          <a:p>
            <a:r>
              <a:rPr lang="en-US" dirty="0"/>
              <a:t>Approximation Algorithms</a:t>
            </a:r>
          </a:p>
        </p:txBody>
      </p:sp>
      <p:sp>
        <p:nvSpPr>
          <p:cNvPr id="5" name="Text Placeholder 4">
            <a:extLst>
              <a:ext uri="{FF2B5EF4-FFF2-40B4-BE49-F238E27FC236}">
                <a16:creationId xmlns:a16="http://schemas.microsoft.com/office/drawing/2014/main" id="{F7854B9A-F38E-4BB0-BF9A-031D255988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2117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2C41-1372-4534-9930-504803B34CE1}"/>
              </a:ext>
            </a:extLst>
          </p:cNvPr>
          <p:cNvSpPr>
            <a:spLocks noGrp="1"/>
          </p:cNvSpPr>
          <p:nvPr>
            <p:ph type="title"/>
          </p:nvPr>
        </p:nvSpPr>
        <p:spPr/>
        <p:txBody>
          <a:bodyPr/>
          <a:lstStyle/>
          <a:p>
            <a:r>
              <a:rPr lang="en-US" dirty="0"/>
              <a:t>Decision Problems</a:t>
            </a:r>
          </a:p>
        </p:txBody>
      </p:sp>
      <p:sp>
        <p:nvSpPr>
          <p:cNvPr id="5" name="Content Placeholder 4">
            <a:extLst>
              <a:ext uri="{FF2B5EF4-FFF2-40B4-BE49-F238E27FC236}">
                <a16:creationId xmlns:a16="http://schemas.microsoft.com/office/drawing/2014/main" id="{E7AE085B-F6B8-4B76-A78E-2127032794D5}"/>
              </a:ext>
            </a:extLst>
          </p:cNvPr>
          <p:cNvSpPr>
            <a:spLocks noGrp="1"/>
          </p:cNvSpPr>
          <p:nvPr>
            <p:ph idx="1"/>
          </p:nvPr>
        </p:nvSpPr>
        <p:spPr/>
        <p:txBody>
          <a:bodyPr/>
          <a:lstStyle/>
          <a:p>
            <a:r>
              <a:rPr lang="en-US" dirty="0"/>
              <a:t>Putting away decision problems, we’re now interested in optimization problems.</a:t>
            </a:r>
          </a:p>
          <a:p>
            <a:r>
              <a:rPr lang="en-US" dirty="0"/>
              <a:t>Problems where we’re looking for the “biggest” or “smallest” or “maximum” or “minimum” or some other “best”</a:t>
            </a:r>
          </a:p>
          <a:p>
            <a:endParaRPr lang="en-US" dirty="0"/>
          </a:p>
          <a:p>
            <a:endParaRPr lang="en-US" dirty="0"/>
          </a:p>
          <a:p>
            <a:endParaRPr lang="en-US" dirty="0"/>
          </a:p>
          <a:p>
            <a:endParaRPr lang="en-US" dirty="0"/>
          </a:p>
          <a:p>
            <a:r>
              <a:rPr lang="en-US" dirty="0"/>
              <a:t>Much more like the problems we’re used to!</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DF307D7-B052-4A46-9858-080891A02C98}"/>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graph </a:t>
                </a:r>
                <a14:m>
                  <m:oMath xmlns:m="http://schemas.openxmlformats.org/officeDocument/2006/math">
                    <m:r>
                      <a:rPr lang="en-US" sz="2800" b="0" i="1" smtClean="0">
                        <a:latin typeface="Cambria Math" panose="02040503050406030204" pitchFamily="18" charset="0"/>
                      </a:rPr>
                      <m:t>𝐺</m:t>
                    </m:r>
                  </m:oMath>
                </a14:m>
                <a:r>
                  <a:rPr lang="en-US" sz="2800" dirty="0"/>
                  <a:t> find the </a:t>
                </a:r>
                <a:r>
                  <a:rPr lang="en-US" sz="2800" b="1" dirty="0"/>
                  <a:t>smallest </a:t>
                </a:r>
                <a:r>
                  <a:rPr lang="en-US" sz="2800" dirty="0"/>
                  <a:t>set of vertices such that every edge has at least one endpoints in the set.</a:t>
                </a:r>
              </a:p>
            </p:txBody>
          </p:sp>
        </mc:Choice>
        <mc:Fallback xmlns="">
          <p:sp>
            <p:nvSpPr>
              <p:cNvPr id="6" name="Rectangle 5">
                <a:extLst>
                  <a:ext uri="{FF2B5EF4-FFF2-40B4-BE49-F238E27FC236}">
                    <a16:creationId xmlns:a16="http://schemas.microsoft.com/office/drawing/2014/main" id="{8DF307D7-B052-4A46-9858-080891A02C98}"/>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106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53B616A-0258-46AB-99CA-64ECEE572F2D}"/>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Vertex Cover (Optimization Version)</a:t>
            </a:r>
          </a:p>
        </p:txBody>
      </p:sp>
    </p:spTree>
    <p:extLst>
      <p:ext uri="{BB962C8B-B14F-4D97-AF65-F5344CB8AC3E}">
        <p14:creationId xmlns:p14="http://schemas.microsoft.com/office/powerpoint/2010/main" val="3255722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6FB9-5B6D-4D68-BF7D-ED90BECF8A65}"/>
              </a:ext>
            </a:extLst>
          </p:cNvPr>
          <p:cNvSpPr>
            <a:spLocks noGrp="1"/>
          </p:cNvSpPr>
          <p:nvPr>
            <p:ph type="title"/>
          </p:nvPr>
        </p:nvSpPr>
        <p:spPr/>
        <p:txBody>
          <a:bodyPr/>
          <a:lstStyle/>
          <a:p>
            <a:r>
              <a:rPr lang="en-US" dirty="0"/>
              <a:t>What does NP-hardness say?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1FC378-9EB5-4768-AA1A-EF0A5D751586}"/>
                  </a:ext>
                </a:extLst>
              </p:cNvPr>
              <p:cNvSpPr>
                <a:spLocks noGrp="1"/>
              </p:cNvSpPr>
              <p:nvPr>
                <p:ph idx="1"/>
              </p:nvPr>
            </p:nvSpPr>
            <p:spPr/>
            <p:txBody>
              <a:bodyPr>
                <a:normAutofit lnSpcReduction="10000"/>
              </a:bodyPr>
              <a:lstStyle/>
              <a:p>
                <a:r>
                  <a:rPr lang="en-US" dirty="0"/>
                  <a:t>NP-hardness says:</a:t>
                </a:r>
              </a:p>
              <a:p>
                <a:r>
                  <a:rPr lang="en-US" dirty="0"/>
                  <a:t>We can’t tell (given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𝑘</m:t>
                    </m:r>
                  </m:oMath>
                </a14:m>
                <a:r>
                  <a:rPr lang="en-US" dirty="0"/>
                  <a:t>) if there is a vertex cover of size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And therefore, we can’t find the minimum one (write the reduction! It’s good practice. Hint: binary search over possible values of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It doesn’t say (without thinking more at least) that we couldn’t design an algorithm that gives you an independent set that’s only a tiny bit worse than the optimal one. Only 1% worse, for example.</a:t>
                </a:r>
              </a:p>
              <a:p>
                <a:endParaRPr lang="en-US" dirty="0"/>
              </a:p>
              <a:p>
                <a:r>
                  <a:rPr lang="en-US" dirty="0"/>
                  <a:t>How do we measure worse-ness?</a:t>
                </a:r>
              </a:p>
            </p:txBody>
          </p:sp>
        </mc:Choice>
        <mc:Fallback xmlns="">
          <p:sp>
            <p:nvSpPr>
              <p:cNvPr id="3" name="Content Placeholder 2">
                <a:extLst>
                  <a:ext uri="{FF2B5EF4-FFF2-40B4-BE49-F238E27FC236}">
                    <a16:creationId xmlns:a16="http://schemas.microsoft.com/office/drawing/2014/main" id="{021FC378-9EB5-4768-AA1A-EF0A5D751586}"/>
                  </a:ext>
                </a:extLst>
              </p:cNvPr>
              <p:cNvSpPr>
                <a:spLocks noGrp="1" noRot="1" noChangeAspect="1" noMove="1" noResize="1" noEditPoints="1" noAdjustHandles="1" noChangeArrowheads="1" noChangeShapeType="1" noTextEdit="1"/>
              </p:cNvSpPr>
              <p:nvPr>
                <p:ph idx="1"/>
              </p:nvPr>
            </p:nvSpPr>
            <p:spPr>
              <a:blipFill>
                <a:blip r:embed="rId2"/>
                <a:stretch>
                  <a:fillRect l="-708" t="-3019" r="-2233"/>
                </a:stretch>
              </a:blipFill>
            </p:spPr>
            <p:txBody>
              <a:bodyPr/>
              <a:lstStyle/>
              <a:p>
                <a:r>
                  <a:rPr lang="en-US">
                    <a:noFill/>
                  </a:rPr>
                  <a:t> </a:t>
                </a:r>
              </a:p>
            </p:txBody>
          </p:sp>
        </mc:Fallback>
      </mc:AlternateContent>
    </p:spTree>
    <p:extLst>
      <p:ext uri="{BB962C8B-B14F-4D97-AF65-F5344CB8AC3E}">
        <p14:creationId xmlns:p14="http://schemas.microsoft.com/office/powerpoint/2010/main" val="36918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E6E5-FA97-4E7F-A3CE-EA667F5DCD89}"/>
              </a:ext>
            </a:extLst>
          </p:cNvPr>
          <p:cNvSpPr>
            <a:spLocks noGrp="1"/>
          </p:cNvSpPr>
          <p:nvPr>
            <p:ph type="title"/>
          </p:nvPr>
        </p:nvSpPr>
        <p:spPr/>
        <p:txBody>
          <a:bodyPr/>
          <a:lstStyle/>
          <a:p>
            <a:r>
              <a:rPr lang="en-US" dirty="0"/>
              <a:t>Hamilton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B52BF7-DFEA-4616-A398-C0AEAEE86F28}"/>
                  </a:ext>
                </a:extLst>
              </p:cNvPr>
              <p:cNvSpPr>
                <a:spLocks noGrp="1"/>
              </p:cNvSpPr>
              <p:nvPr>
                <p:ph idx="1"/>
              </p:nvPr>
            </p:nvSpPr>
            <p:spPr/>
            <p:txBody>
              <a:bodyPr/>
              <a:lstStyle/>
              <a:p>
                <a:r>
                  <a:rPr lang="en-US" dirty="0"/>
                  <a:t>On a directed graph </a:t>
                </a:r>
                <a14:m>
                  <m:oMath xmlns:m="http://schemas.openxmlformats.org/officeDocument/2006/math">
                    <m:r>
                      <a:rPr lang="en-US" b="0" i="1" smtClean="0">
                        <a:latin typeface="Cambria Math" panose="02040503050406030204" pitchFamily="18" charset="0"/>
                      </a:rPr>
                      <m:t>𝐺</m:t>
                    </m:r>
                    <m:r>
                      <a:rPr lang="en-US" b="0" i="0" smtClean="0">
                        <a:latin typeface="Cambria Math" panose="02040503050406030204" pitchFamily="18" charset="0"/>
                      </a:rPr>
                      <m:t>:</m:t>
                    </m:r>
                  </m:oMath>
                </a14:m>
                <a:r>
                  <a:rPr lang="en-US" dirty="0"/>
                  <a:t> </a:t>
                </a:r>
              </a:p>
              <a:p>
                <a:r>
                  <a:rPr lang="en-US" dirty="0"/>
                  <a:t>A Hamiltonian Path is a path that visits every vertex exactly once.</a:t>
                </a:r>
              </a:p>
              <a:p>
                <a:r>
                  <a:rPr lang="en-US" dirty="0"/>
                  <a:t>A Hamiltonian Cycle is a Hamiltonian Path with an extra edge connecting the first vertex to the last vertex. </a:t>
                </a:r>
              </a:p>
              <a:p>
                <a:endParaRPr lang="en-US" dirty="0"/>
              </a:p>
              <a:p>
                <a:r>
                  <a:rPr lang="en-US" dirty="0"/>
                  <a:t>Assume that Hamiltonian Path is NP-hard (it is)</a:t>
                </a:r>
              </a:p>
              <a:p>
                <a:r>
                  <a:rPr lang="en-US" dirty="0"/>
                  <a:t>Use that to prove Hamiltonian Cycle is NP-hard.</a:t>
                </a:r>
              </a:p>
            </p:txBody>
          </p:sp>
        </mc:Choice>
        <mc:Fallback xmlns="">
          <p:sp>
            <p:nvSpPr>
              <p:cNvPr id="3" name="Content Placeholder 2">
                <a:extLst>
                  <a:ext uri="{FF2B5EF4-FFF2-40B4-BE49-F238E27FC236}">
                    <a16:creationId xmlns:a16="http://schemas.microsoft.com/office/drawing/2014/main" id="{4DB52BF7-DFEA-4616-A398-C0AEAEE86F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C324DDD6-DF34-4FEF-A41C-1C3080784A2A}"/>
              </a:ext>
            </a:extLst>
          </p:cNvPr>
          <p:cNvSpPr/>
          <p:nvPr/>
        </p:nvSpPr>
        <p:spPr>
          <a:xfrm>
            <a:off x="7018588" y="5173484"/>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1217061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minimization problem (find the shortest/smallest/least/etc.)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p:txBody>
          </p:sp>
        </mc:Choice>
        <mc:Fallback xmlns="">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30049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2B6-4719-403B-91D7-852DF13E98F5}"/>
              </a:ext>
            </a:extLst>
          </p:cNvPr>
          <p:cNvSpPr>
            <a:spLocks noGrp="1"/>
          </p:cNvSpPr>
          <p:nvPr>
            <p:ph type="title"/>
          </p:nvPr>
        </p:nvSpPr>
        <p:spPr/>
        <p:txBody>
          <a:bodyPr/>
          <a:lstStyle/>
          <a:p>
            <a:r>
              <a:rPr lang="en-US" dirty="0"/>
              <a:t>Finding an approximation for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A6033-0B56-4BE7-AD5E-F90371A4288F}"/>
                  </a:ext>
                </a:extLst>
              </p:cNvPr>
              <p:cNvSpPr>
                <a:spLocks noGrp="1"/>
              </p:cNvSpPr>
              <p:nvPr>
                <p:ph idx="1"/>
              </p:nvPr>
            </p:nvSpPr>
            <p:spPr/>
            <p:txBody>
              <a:bodyPr/>
              <a:lstStyle/>
              <a:p>
                <a:r>
                  <a:rPr lang="en-US" dirty="0"/>
                  <a:t>Take the idea from the clever exponential time algorithm.</a:t>
                </a:r>
              </a:p>
              <a:p>
                <a:r>
                  <a:rPr lang="en-US" dirty="0"/>
                  <a:t>But instead of checking which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a good idea to add, just add them both!</a:t>
                </a:r>
              </a:p>
              <a:p>
                <a:endParaRPr lang="en-US" dirty="0"/>
              </a:p>
              <a:p>
                <a:pPr marL="0" indent="0">
                  <a:spcBef>
                    <a:spcPts val="0"/>
                  </a:spcBef>
                  <a:buNone/>
                </a:pPr>
                <a:r>
                  <a:rPr lang="en-US" dirty="0">
                    <a:latin typeface="Courier New" panose="02070309020205020404" pitchFamily="49" charset="0"/>
                    <a:cs typeface="Courier New" panose="02070309020205020404" pitchFamily="49" charset="0"/>
                  </a:rPr>
                  <a:t>While(G still has edges)</a:t>
                </a:r>
              </a:p>
              <a:p>
                <a:pPr marL="0" indent="0">
                  <a:spcBef>
                    <a:spcPts val="0"/>
                  </a:spcBef>
                  <a:buNone/>
                </a:pPr>
                <a:r>
                  <a:rPr lang="en-US" dirty="0">
                    <a:latin typeface="Courier New" panose="02070309020205020404" pitchFamily="49" charset="0"/>
                    <a:cs typeface="Courier New" panose="02070309020205020404" pitchFamily="49" charset="0"/>
                  </a:rPr>
                  <a:t>	Choose any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Add u to VC, and v to VC</a:t>
                </a:r>
              </a:p>
              <a:p>
                <a:pPr marL="0" indent="0">
                  <a:spcBef>
                    <a:spcPts val="0"/>
                  </a:spcBef>
                  <a:buNone/>
                </a:pPr>
                <a:r>
                  <a:rPr lang="en-US" dirty="0">
                    <a:latin typeface="Courier New" panose="02070309020205020404" pitchFamily="49" charset="0"/>
                    <a:cs typeface="Courier New" panose="02070309020205020404" pitchFamily="49" charset="0"/>
                  </a:rPr>
                  <a:t>	Delete u v and any edges touching them</a:t>
                </a:r>
              </a:p>
              <a:p>
                <a:pPr marL="0" indent="0">
                  <a:spcBef>
                    <a:spcPts val="0"/>
                  </a:spcBef>
                  <a:buNone/>
                </a:pPr>
                <a:r>
                  <a:rPr lang="en-US" dirty="0" err="1">
                    <a:latin typeface="Courier New" panose="02070309020205020404" pitchFamily="49" charset="0"/>
                    <a:cs typeface="Courier New" panose="02070309020205020404" pitchFamily="49" charset="0"/>
                  </a:rPr>
                  <a:t>EndWhile</a:t>
                </a: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D36A6033-0B56-4BE7-AD5E-F90371A4288F}"/>
                  </a:ext>
                </a:extLst>
              </p:cNvPr>
              <p:cNvSpPr>
                <a:spLocks noGrp="1" noRot="1" noChangeAspect="1" noMove="1" noResize="1" noEditPoints="1" noAdjustHandles="1" noChangeArrowheads="1" noChangeShapeType="1" noTextEdit="1"/>
              </p:cNvSpPr>
              <p:nvPr>
                <p:ph idx="1"/>
              </p:nvPr>
            </p:nvSpPr>
            <p:spPr>
              <a:blipFill>
                <a:blip r:embed="rId2"/>
                <a:stretch>
                  <a:fillRect l="-1525"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4207751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96B-04FE-47E6-BBC3-49AD5C1D6815}"/>
              </a:ext>
            </a:extLst>
          </p:cNvPr>
          <p:cNvSpPr>
            <a:spLocks noGrp="1"/>
          </p:cNvSpPr>
          <p:nvPr>
            <p:ph type="title"/>
          </p:nvPr>
        </p:nvSpPr>
        <p:spPr/>
        <p:txBody>
          <a:bodyPr/>
          <a:lstStyle/>
          <a:p>
            <a:r>
              <a:rPr lang="en-US" dirty="0"/>
              <a:t>Does it work?</a:t>
            </a:r>
          </a:p>
        </p:txBody>
      </p:sp>
      <p:sp>
        <p:nvSpPr>
          <p:cNvPr id="3" name="Content Placeholder 2">
            <a:extLst>
              <a:ext uri="{FF2B5EF4-FFF2-40B4-BE49-F238E27FC236}">
                <a16:creationId xmlns:a16="http://schemas.microsoft.com/office/drawing/2014/main" id="{823F4449-4FE4-434C-86BF-3106C733CEE7}"/>
              </a:ext>
            </a:extLst>
          </p:cNvPr>
          <p:cNvSpPr>
            <a:spLocks noGrp="1"/>
          </p:cNvSpPr>
          <p:nvPr>
            <p:ph idx="1"/>
          </p:nvPr>
        </p:nvSpPr>
        <p:spPr/>
        <p:txBody>
          <a:bodyPr/>
          <a:lstStyle/>
          <a:p>
            <a:r>
              <a:rPr lang="en-US" dirty="0"/>
              <a:t>Do we find a vertex cover?</a:t>
            </a:r>
          </a:p>
          <a:p>
            <a:r>
              <a:rPr lang="en-US" dirty="0"/>
              <a:t>Is it close to the smallest one?</a:t>
            </a:r>
          </a:p>
          <a:p>
            <a:endParaRPr lang="en-US" dirty="0"/>
          </a:p>
          <a:p>
            <a:r>
              <a:rPr lang="en-US" dirty="0"/>
              <a:t>But first, let’s notice – we’re back to polynomial time algorithms!</a:t>
            </a:r>
          </a:p>
          <a:p>
            <a:r>
              <a:rPr lang="en-US" dirty="0"/>
              <a:t>If we’re going to take exponential time, we can get the exact answer. We want something fast if we’re going to settle for a worse answer.</a:t>
            </a:r>
          </a:p>
        </p:txBody>
      </p:sp>
    </p:spTree>
    <p:extLst>
      <p:ext uri="{BB962C8B-B14F-4D97-AF65-F5344CB8AC3E}">
        <p14:creationId xmlns:p14="http://schemas.microsoft.com/office/powerpoint/2010/main" val="2294263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5D36-EFC2-44F1-9980-C103AF421200}"/>
              </a:ext>
            </a:extLst>
          </p:cNvPr>
          <p:cNvSpPr>
            <a:spLocks noGrp="1"/>
          </p:cNvSpPr>
          <p:nvPr>
            <p:ph type="title"/>
          </p:nvPr>
        </p:nvSpPr>
        <p:spPr/>
        <p:txBody>
          <a:bodyPr/>
          <a:lstStyle/>
          <a:p>
            <a:r>
              <a:rPr lang="en-US" dirty="0"/>
              <a:t>Do we find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9D308-ACFE-4BFF-8414-554205B0BFAD}"/>
                  </a:ext>
                </a:extLst>
              </p:cNvPr>
              <p:cNvSpPr>
                <a:spLocks noGrp="1"/>
              </p:cNvSpPr>
              <p:nvPr>
                <p:ph idx="1"/>
              </p:nvPr>
            </p:nvSpPr>
            <p:spPr/>
            <p:txBody>
              <a:bodyPr/>
              <a:lstStyle/>
              <a:p>
                <a:r>
                  <a:rPr lang="en-US" dirty="0"/>
                  <a:t>When we delete an edge, it is covered (because we added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And we only stop the algorithm when every edge has been deleted. So every edge is covered (i.e. we really have a vertex cover.</a:t>
                </a:r>
              </a:p>
            </p:txBody>
          </p:sp>
        </mc:Choice>
        <mc:Fallback xmlns="">
          <p:sp>
            <p:nvSpPr>
              <p:cNvPr id="3" name="Content Placeholder 2">
                <a:extLst>
                  <a:ext uri="{FF2B5EF4-FFF2-40B4-BE49-F238E27FC236}">
                    <a16:creationId xmlns:a16="http://schemas.microsoft.com/office/drawing/2014/main" id="{5DC9D308-ACFE-4BFF-8414-554205B0BFA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52666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3A6-8C6A-48A9-B94C-383397678FFA}"/>
              </a:ext>
            </a:extLst>
          </p:cNvPr>
          <p:cNvSpPr>
            <a:spLocks noGrp="1"/>
          </p:cNvSpPr>
          <p:nvPr>
            <p:ph type="title"/>
          </p:nvPr>
        </p:nvSpPr>
        <p:spPr/>
        <p:txBody>
          <a:bodyPr/>
          <a:lstStyle/>
          <a:p>
            <a:r>
              <a:rPr lang="en-US" dirty="0"/>
              <a:t>How big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EB7DC-8ACE-4830-864A-E17FCB4AD23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𝑂𝑃𝑇</m:t>
                    </m:r>
                  </m:oMath>
                </a14:m>
                <a:r>
                  <a:rPr lang="en-US" dirty="0"/>
                  <a:t> be a </a:t>
                </a:r>
                <a:r>
                  <a:rPr lang="en-US" b="1" dirty="0"/>
                  <a:t>minimum </a:t>
                </a:r>
                <a:r>
                  <a:rPr lang="en-US" dirty="0"/>
                  <a:t>vertex cover.</a:t>
                </a:r>
              </a:p>
              <a:p>
                <a:endParaRPr lang="en-US" dirty="0"/>
              </a:p>
              <a:p>
                <a:r>
                  <a:rPr lang="en-US" dirty="0"/>
                  <a:t>Key idea: when we add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to our vertex cover (in the same step),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𝑣</m:t>
                    </m:r>
                  </m:oMath>
                </a14:m>
                <a:r>
                  <a:rPr lang="en-US" dirty="0"/>
                  <a:t> is in </a:t>
                </a:r>
                <a14:m>
                  <m:oMath xmlns:m="http://schemas.openxmlformats.org/officeDocument/2006/math">
                    <m:r>
                      <a:rPr lang="en-US" b="0" i="1" smtClean="0">
                        <a:latin typeface="Cambria Math" panose="02040503050406030204" pitchFamily="18" charset="0"/>
                      </a:rPr>
                      <m:t>𝑂𝑃𝑇</m:t>
                    </m:r>
                  </m:oMath>
                </a14:m>
                <a:r>
                  <a:rPr lang="en-US" dirty="0"/>
                  <a:t>.</a:t>
                </a:r>
              </a:p>
              <a:p>
                <a:r>
                  <a:rPr lang="en-US" dirty="0"/>
                  <a:t>Why?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was an edge! </a:t>
                </a:r>
                <a14:m>
                  <m:oMath xmlns:m="http://schemas.openxmlformats.org/officeDocument/2006/math">
                    <m:r>
                      <a:rPr lang="en-US" b="0" i="1" smtClean="0">
                        <a:latin typeface="Cambria Math" panose="02040503050406030204" pitchFamily="18" charset="0"/>
                      </a:rPr>
                      <m:t>𝑂𝑃𝑇</m:t>
                    </m:r>
                  </m:oMath>
                </a14:m>
                <a:r>
                  <a:rPr lang="en-US" dirty="0"/>
                  <a:t> covers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so at least one is in </a:t>
                </a:r>
                <a14:m>
                  <m:oMath xmlns:m="http://schemas.openxmlformats.org/officeDocument/2006/math">
                    <m:r>
                      <a:rPr lang="en-US" b="0" i="1" smtClean="0">
                        <a:latin typeface="Cambria Math" panose="02040503050406030204" pitchFamily="18" charset="0"/>
                      </a:rPr>
                      <m:t>𝑂𝑃𝑇</m:t>
                    </m:r>
                  </m:oMath>
                </a14:m>
                <a:r>
                  <a:rPr lang="en-US" dirty="0"/>
                  <a:t>.</a:t>
                </a:r>
              </a:p>
              <a:p>
                <a:endParaRPr lang="en-US" dirty="0"/>
              </a:p>
              <a:p>
                <a:r>
                  <a:rPr lang="en-US" dirty="0"/>
                  <a:t>So how big is our vertex cover? At most twice as big!</a:t>
                </a:r>
              </a:p>
            </p:txBody>
          </p:sp>
        </mc:Choice>
        <mc:Fallback xmlns="">
          <p:sp>
            <p:nvSpPr>
              <p:cNvPr id="3" name="Content Placeholder 2">
                <a:extLst>
                  <a:ext uri="{FF2B5EF4-FFF2-40B4-BE49-F238E27FC236}">
                    <a16:creationId xmlns:a16="http://schemas.microsoft.com/office/drawing/2014/main" id="{454EB7DC-8ACE-4830-864A-E17FCB4AD23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08178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A94F-AF78-4F64-854A-194FF2242950}"/>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562B0-AC70-4A67-8E34-F9ABB2A5A55C}"/>
                  </a:ext>
                </a:extLst>
              </p:cNvPr>
              <p:cNvSpPr>
                <a:spLocks noGrp="1"/>
              </p:cNvSpPr>
              <p:nvPr>
                <p:ph idx="1"/>
              </p:nvPr>
            </p:nvSpPr>
            <p:spPr/>
            <p:txBody>
              <a:bodyPr/>
              <a:lstStyle/>
              <a:p>
                <a:r>
                  <a:rPr lang="en-US" dirty="0"/>
                  <a:t>Reduce FROM the known hard problem TO the new problem.</a:t>
                </a:r>
              </a:p>
              <a:p>
                <a:r>
                  <a:rPr lang="en-US" dirty="0"/>
                  <a:t>Want to show Hamiltonian Path </a:t>
                </a:r>
                <a14:m>
                  <m:oMath xmlns:m="http://schemas.openxmlformats.org/officeDocument/2006/math">
                    <m:r>
                      <a:rPr lang="en-US" b="0" i="1" smtClean="0">
                        <a:latin typeface="Cambria Math" panose="02040503050406030204" pitchFamily="18" charset="0"/>
                      </a:rPr>
                      <m:t>≤</m:t>
                    </m:r>
                  </m:oMath>
                </a14:m>
                <a:r>
                  <a:rPr lang="en-US" dirty="0"/>
                  <a:t> Hamiltonian Cycle.</a:t>
                </a:r>
              </a:p>
            </p:txBody>
          </p:sp>
        </mc:Choice>
        <mc:Fallback xmlns="">
          <p:sp>
            <p:nvSpPr>
              <p:cNvPr id="3" name="Content Placeholder 2">
                <a:extLst>
                  <a:ext uri="{FF2B5EF4-FFF2-40B4-BE49-F238E27FC236}">
                    <a16:creationId xmlns:a16="http://schemas.microsoft.com/office/drawing/2014/main" id="{175562B0-AC70-4A67-8E34-F9ABB2A5A55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845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C76D-74D8-40AD-80E5-1BCA25FBD803}"/>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52474D-AE25-4ECE-8DD9-47E539F484FC}"/>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𝐺</m:t>
                    </m:r>
                  </m:oMath>
                </a14:m>
                <a:r>
                  <a:rPr lang="en-US" dirty="0"/>
                  <a:t> be the instance for Hamiltonian Path</a:t>
                </a:r>
              </a:p>
              <a:p>
                <a:endParaRPr lang="en-US" dirty="0"/>
              </a:p>
              <a:p>
                <a:r>
                  <a:rPr lang="en-US" dirty="0"/>
                  <a:t>Make </a:t>
                </a:r>
                <a14:m>
                  <m:oMath xmlns:m="http://schemas.openxmlformats.org/officeDocument/2006/math">
                    <m:r>
                      <a:rPr lang="en-US" b="0" i="1" smtClean="0">
                        <a:latin typeface="Cambria Math" panose="02040503050406030204" pitchFamily="18" charset="0"/>
                      </a:rPr>
                      <m:t>𝐻</m:t>
                    </m:r>
                  </m:oMath>
                </a14:m>
                <a:r>
                  <a:rPr lang="en-US" dirty="0"/>
                  <a:t> a copy of </a:t>
                </a:r>
                <a14:m>
                  <m:oMath xmlns:m="http://schemas.openxmlformats.org/officeDocument/2006/math">
                    <m:r>
                      <a:rPr lang="en-US" b="0" i="1" smtClean="0">
                        <a:latin typeface="Cambria Math" panose="02040503050406030204" pitchFamily="18" charset="0"/>
                      </a:rPr>
                      <m:t>𝐺</m:t>
                    </m:r>
                  </m:oMath>
                </a14:m>
                <a:r>
                  <a:rPr lang="en-US" dirty="0"/>
                  <a:t> with an extra vertex </a:t>
                </a:r>
                <a14:m>
                  <m:oMath xmlns:m="http://schemas.openxmlformats.org/officeDocument/2006/math">
                    <m:r>
                      <a:rPr lang="en-US" b="0" i="1" smtClean="0">
                        <a:latin typeface="Cambria Math" panose="02040503050406030204" pitchFamily="18" charset="0"/>
                      </a:rPr>
                      <m:t>𝑢</m:t>
                    </m:r>
                  </m:oMath>
                </a14:m>
                <a:r>
                  <a:rPr lang="en-US" dirty="0"/>
                  <a:t> added.</a:t>
                </a:r>
              </a:p>
              <a:p>
                <a:r>
                  <a:rPr lang="en-US" dirty="0"/>
                  <a:t>For every vertex </a:t>
                </a:r>
                <a14:m>
                  <m:oMath xmlns:m="http://schemas.openxmlformats.org/officeDocument/2006/math">
                    <m:r>
                      <a:rPr lang="en-US" b="0" i="1" smtClean="0">
                        <a:latin typeface="Cambria Math" panose="02040503050406030204" pitchFamily="18" charset="0"/>
                      </a:rPr>
                      <m:t>𝑣</m:t>
                    </m:r>
                  </m:oMath>
                </a14:m>
                <a:r>
                  <a:rPr lang="en-US" dirty="0"/>
                  <a:t>, add an edge from </a:t>
                </a:r>
                <a14:m>
                  <m:oMath xmlns:m="http://schemas.openxmlformats.org/officeDocument/2006/math">
                    <m:r>
                      <a:rPr lang="en-US" b="0" i="1" smtClean="0">
                        <a:latin typeface="Cambria Math" panose="02040503050406030204" pitchFamily="18" charset="0"/>
                      </a:rPr>
                      <m:t>𝑣</m:t>
                    </m:r>
                  </m:oMath>
                </a14:m>
                <a:r>
                  <a:rPr lang="en-US" dirty="0"/>
                  <a:t> to </a:t>
                </a:r>
                <a14:m>
                  <m:oMath xmlns:m="http://schemas.openxmlformats.org/officeDocument/2006/math">
                    <m:r>
                      <a:rPr lang="en-US" b="0" i="1" smtClean="0">
                        <a:latin typeface="Cambria Math" panose="02040503050406030204" pitchFamily="18" charset="0"/>
                      </a:rPr>
                      <m:t>𝑢</m:t>
                    </m:r>
                  </m:oMath>
                </a14:m>
                <a:r>
                  <a:rPr lang="en-US" dirty="0"/>
                  <a:t> and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endParaRPr lang="en-US" dirty="0"/>
              </a:p>
              <a:p>
                <a:endParaRPr lang="en-US" dirty="0"/>
              </a:p>
              <a:p>
                <a:r>
                  <a:rPr lang="en-US" dirty="0"/>
                  <a:t>Run the Hamiltonian Cycle Solver on </a:t>
                </a:r>
                <a14:m>
                  <m:oMath xmlns:m="http://schemas.openxmlformats.org/officeDocument/2006/math">
                    <m:r>
                      <a:rPr lang="en-US" b="0" i="1" smtClean="0">
                        <a:latin typeface="Cambria Math" panose="02040503050406030204" pitchFamily="18" charset="0"/>
                      </a:rPr>
                      <m:t>𝐻</m:t>
                    </m:r>
                  </m:oMath>
                </a14:m>
                <a:endParaRPr lang="en-US" dirty="0"/>
              </a:p>
              <a:p>
                <a:r>
                  <a:rPr lang="en-US" dirty="0"/>
                  <a:t>Return what it returns.</a:t>
                </a:r>
              </a:p>
            </p:txBody>
          </p:sp>
        </mc:Choice>
        <mc:Fallback xmlns="">
          <p:sp>
            <p:nvSpPr>
              <p:cNvPr id="3" name="Content Placeholder 2">
                <a:extLst>
                  <a:ext uri="{FF2B5EF4-FFF2-40B4-BE49-F238E27FC236}">
                    <a16:creationId xmlns:a16="http://schemas.microsoft.com/office/drawing/2014/main" id="{9C52474D-AE25-4ECE-8DD9-47E539F484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2988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4617-4B0B-497C-BBD9-46E209C26032}"/>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FCE08-6354-4A98-B121-2C5B72FF3C17}"/>
                  </a:ext>
                </a:extLst>
              </p:cNvPr>
              <p:cNvSpPr>
                <a:spLocks noGrp="1"/>
              </p:cNvSpPr>
              <p:nvPr>
                <p:ph idx="1"/>
              </p:nvPr>
            </p:nvSpPr>
            <p:spPr/>
            <p:txBody>
              <a:bodyPr/>
              <a:lstStyle/>
              <a:p>
                <a:r>
                  <a:rPr lang="en-US" dirty="0"/>
                  <a:t>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endParaRPr lang="en-US" dirty="0"/>
              </a:p>
              <a:p>
                <a:r>
                  <a:rPr lang="en-US" dirty="0"/>
                  <a:t>Then there is a Hamiltonian Cycle in </a:t>
                </a:r>
                <a14:m>
                  <m:oMath xmlns:m="http://schemas.openxmlformats.org/officeDocument/2006/math">
                    <m:r>
                      <a:rPr lang="en-US" b="0" i="1" smtClean="0">
                        <a:latin typeface="Cambria Math" panose="02040503050406030204" pitchFamily="18" charset="0"/>
                      </a:rPr>
                      <m:t>𝐻</m:t>
                    </m:r>
                  </m:oMath>
                </a14:m>
                <a:r>
                  <a:rPr lang="en-US" dirty="0"/>
                  <a:t> by following the path in </a:t>
                </a:r>
                <a14:m>
                  <m:oMath xmlns:m="http://schemas.openxmlformats.org/officeDocument/2006/math">
                    <m:r>
                      <a:rPr lang="en-US" b="0" i="1" smtClean="0">
                        <a:latin typeface="Cambria Math" panose="02040503050406030204" pitchFamily="18" charset="0"/>
                      </a:rPr>
                      <m:t>𝐺</m:t>
                    </m:r>
                  </m:oMath>
                </a14:m>
                <a:r>
                  <a:rPr lang="en-US" dirty="0"/>
                  <a:t> going to </a:t>
                </a:r>
                <a14:m>
                  <m:oMath xmlns:m="http://schemas.openxmlformats.org/officeDocument/2006/math">
                    <m:r>
                      <a:rPr lang="en-US" b="0" i="1" smtClean="0">
                        <a:latin typeface="Cambria Math" panose="02040503050406030204" pitchFamily="18" charset="0"/>
                      </a:rPr>
                      <m:t>𝑢</m:t>
                    </m:r>
                  </m:oMath>
                </a14:m>
                <a:r>
                  <a:rPr lang="en-US" dirty="0"/>
                  <a:t> and going back to the start.</a:t>
                </a:r>
              </a:p>
              <a:p>
                <a:r>
                  <a:rPr lang="en-US" dirty="0"/>
                  <a:t>So we correctly return YES.</a:t>
                </a:r>
              </a:p>
            </p:txBody>
          </p:sp>
        </mc:Choice>
        <mc:Fallback xmlns="">
          <p:sp>
            <p:nvSpPr>
              <p:cNvPr id="3" name="Content Placeholder 2">
                <a:extLst>
                  <a:ext uri="{FF2B5EF4-FFF2-40B4-BE49-F238E27FC236}">
                    <a16:creationId xmlns:a16="http://schemas.microsoft.com/office/drawing/2014/main" id="{D24FCE08-6354-4A98-B121-2C5B72FF3C17}"/>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3209229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2927</TotalTime>
  <Words>4741</Words>
  <Application>Microsoft Office PowerPoint</Application>
  <PresentationFormat>Widescreen</PresentationFormat>
  <Paragraphs>461</Paragraphs>
  <Slides>64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Cambria Math</vt:lpstr>
      <vt:lpstr>Courier New</vt:lpstr>
      <vt:lpstr>Segoe UI</vt:lpstr>
      <vt:lpstr>Segoe UI Light</vt:lpstr>
      <vt:lpstr>Segoe UI Semibold</vt:lpstr>
      <vt:lpstr>Segoe UI Semilight</vt:lpstr>
      <vt:lpstr>Tw Cen MT</vt:lpstr>
      <vt:lpstr>Tw Cen MT Condensed</vt:lpstr>
      <vt:lpstr>Wingdings 3</vt:lpstr>
      <vt:lpstr>Integral</vt:lpstr>
      <vt:lpstr>Coping With  NP-Completeness</vt:lpstr>
      <vt:lpstr>Announcements</vt:lpstr>
      <vt:lpstr>How do you show a problem is NP-hard/-complete?</vt:lpstr>
      <vt:lpstr>Why that direction?</vt:lpstr>
      <vt:lpstr>Double check the direction!!</vt:lpstr>
      <vt:lpstr>Hamilton</vt:lpstr>
      <vt:lpstr>Which direction?</vt:lpstr>
      <vt:lpstr>Reduction</vt:lpstr>
      <vt:lpstr>Correctness</vt:lpstr>
      <vt:lpstr>Correctness</vt:lpstr>
      <vt:lpstr>Reductions</vt:lpstr>
      <vt:lpstr>More Practice</vt:lpstr>
      <vt:lpstr>3-SAT ≤ Independent Set</vt:lpstr>
      <vt:lpstr>The Reduction</vt:lpstr>
      <vt:lpstr>Reduction Idea</vt:lpstr>
      <vt:lpstr>Reduction Idea Step 2</vt:lpstr>
      <vt:lpstr>Reduction</vt:lpstr>
      <vt:lpstr>Correctness</vt:lpstr>
      <vt:lpstr>Correctness, Part 2</vt:lpstr>
      <vt:lpstr>So…</vt:lpstr>
      <vt:lpstr>More Context; Coping</vt:lpstr>
      <vt:lpstr>What (we think) the world looks like</vt:lpstr>
      <vt:lpstr>Examples</vt:lpstr>
      <vt:lpstr>Examples</vt:lpstr>
      <vt:lpstr>Examples</vt:lpstr>
      <vt:lpstr>Dealing with NP-hardness</vt:lpstr>
      <vt:lpstr>Why Should you care?</vt:lpstr>
      <vt:lpstr>Why should you care about P vs. NP</vt:lpstr>
      <vt:lpstr>Why should you care about P vs. NP</vt:lpstr>
      <vt:lpstr>Why Should You Care if P=NP?</vt:lpstr>
      <vt:lpstr>Why Should You Care if P=NP?</vt:lpstr>
      <vt:lpstr>Why Should You Care if P≠NP?</vt:lpstr>
      <vt:lpstr>Why Should You Care if P≠NP?</vt:lpstr>
      <vt:lpstr>Dealing With NP-hardness</vt:lpstr>
      <vt:lpstr>Dealing with NP-hardness</vt:lpstr>
      <vt:lpstr>Dealing with NP-completeness</vt:lpstr>
      <vt:lpstr>Step 1: Make sure your problem is really NP-hard</vt:lpstr>
      <vt:lpstr>Step 2: It still looks hard</vt:lpstr>
      <vt:lpstr>Step 3: ???</vt:lpstr>
      <vt:lpstr>Step 3: Bandaids</vt:lpstr>
      <vt:lpstr>Step 4 – Permanent Solutions</vt:lpstr>
      <vt:lpstr>Step 4 – Permanent Solutions</vt:lpstr>
      <vt:lpstr>Dealing with NP-hardness</vt:lpstr>
      <vt:lpstr>Vertex Cover</vt:lpstr>
      <vt:lpstr>Vertex Cover</vt:lpstr>
      <vt:lpstr>Vertex Cover</vt:lpstr>
      <vt:lpstr>We can do better</vt:lpstr>
      <vt:lpstr>Key Idea – Let’s Prove it!</vt:lpstr>
      <vt:lpstr>Key Idea – Let’s Prove it!</vt:lpstr>
      <vt:lpstr>Algorithm</vt:lpstr>
      <vt:lpstr>Running Time</vt:lpstr>
      <vt:lpstr>Running Time</vt:lpstr>
      <vt:lpstr>Vertex Cover</vt:lpstr>
      <vt:lpstr>Comparison</vt:lpstr>
      <vt:lpstr>Takeaway</vt:lpstr>
      <vt:lpstr>More Generally</vt:lpstr>
      <vt:lpstr>Approximation Algorithms</vt:lpstr>
      <vt:lpstr>Decision Problems</vt:lpstr>
      <vt:lpstr>What does NP-hardness say?</vt:lpstr>
      <vt:lpstr>Approximation Ratio</vt:lpstr>
      <vt:lpstr>Finding an approximation for Vertex Cover</vt:lpstr>
      <vt:lpstr>Does it work?</vt:lpstr>
      <vt:lpstr>Do we find a vertex cover?</vt:lpstr>
      <vt:lpstr>How big is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42</cp:revision>
  <cp:lastPrinted>2022-11-30T17:51:50Z</cp:lastPrinted>
  <dcterms:created xsi:type="dcterms:W3CDTF">2021-03-03T05:47:48Z</dcterms:created>
  <dcterms:modified xsi:type="dcterms:W3CDTF">2022-11-30T17:51:57Z</dcterms:modified>
</cp:coreProperties>
</file>