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19" r:id="rId3"/>
    <p:sldId id="423" r:id="rId4"/>
    <p:sldId id="356" r:id="rId5"/>
    <p:sldId id="339" r:id="rId6"/>
    <p:sldId id="357" r:id="rId7"/>
    <p:sldId id="420" r:id="rId8"/>
    <p:sldId id="418" r:id="rId9"/>
    <p:sldId id="387" r:id="rId10"/>
    <p:sldId id="393" r:id="rId11"/>
    <p:sldId id="394" r:id="rId12"/>
    <p:sldId id="395" r:id="rId13"/>
    <p:sldId id="397" r:id="rId14"/>
    <p:sldId id="398" r:id="rId15"/>
    <p:sldId id="421" r:id="rId16"/>
    <p:sldId id="399" r:id="rId17"/>
    <p:sldId id="400" r:id="rId18"/>
    <p:sldId id="396" r:id="rId19"/>
    <p:sldId id="402" r:id="rId20"/>
    <p:sldId id="401" r:id="rId21"/>
    <p:sldId id="403" r:id="rId22"/>
    <p:sldId id="404" r:id="rId23"/>
    <p:sldId id="405" r:id="rId24"/>
    <p:sldId id="406" r:id="rId25"/>
    <p:sldId id="422" r:id="rId26"/>
    <p:sldId id="390" r:id="rId27"/>
    <p:sldId id="388" r:id="rId28"/>
    <p:sldId id="407" r:id="rId29"/>
    <p:sldId id="408" r:id="rId30"/>
    <p:sldId id="409" r:id="rId31"/>
    <p:sldId id="410" r:id="rId32"/>
    <p:sldId id="392" r:id="rId33"/>
    <p:sldId id="389" r:id="rId34"/>
    <p:sldId id="411" r:id="rId35"/>
    <p:sldId id="412" r:id="rId36"/>
    <p:sldId id="413" r:id="rId37"/>
    <p:sldId id="414" r:id="rId38"/>
    <p:sldId id="415" r:id="rId39"/>
    <p:sldId id="416" r:id="rId40"/>
    <p:sldId id="417" r:id="rId41"/>
    <p:sldId id="384" r:id="rId42"/>
    <p:sldId id="385" r:id="rId43"/>
    <p:sldId id="340" r:id="rId44"/>
    <p:sldId id="341" r:id="rId45"/>
    <p:sldId id="342" r:id="rId46"/>
    <p:sldId id="290" r:id="rId47"/>
    <p:sldId id="291" r:id="rId48"/>
    <p:sldId id="353" r:id="rId49"/>
    <p:sldId id="343" r:id="rId5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AC30015-CCC0-41CB-82A4-21DDAEABE329}"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1112-19CC-4F32-AC4E-FCCC0E9D119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91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AC30015-CCC0-41CB-82A4-21DDAEABE329}" type="datetimeFigureOut">
              <a:rPr lang="en-US" smtClean="0"/>
              <a:t>11/27/2022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C95A1112-19CC-4F32-AC4E-FCCC0E9D119D}"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469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AC30015-CCC0-41CB-82A4-21DDAEABE329}" type="datetimeFigureOut">
              <a:rPr lang="en-US" smtClean="0"/>
              <a:t>11/27/2022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C95A1112-19CC-4F32-AC4E-FCCC0E9D119D}"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239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62216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C30015-CCC0-41CB-82A4-21DDAEABE329}"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1112-19CC-4F32-AC4E-FCCC0E9D119D}" type="slidenum">
              <a:rPr lang="en-US" smtClean="0"/>
              <a:t>‹#›</a:t>
            </a:fld>
            <a:endParaRPr lang="en-US"/>
          </a:p>
        </p:txBody>
      </p:sp>
    </p:spTree>
    <p:extLst>
      <p:ext uri="{BB962C8B-B14F-4D97-AF65-F5344CB8AC3E}">
        <p14:creationId xmlns:p14="http://schemas.microsoft.com/office/powerpoint/2010/main" val="334179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3AC30015-CCC0-41CB-82A4-21DDAEABE329}" type="datetimeFigureOut">
              <a:rPr lang="en-US" smtClean="0"/>
              <a:t>11/27/2022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C95A1112-19CC-4F32-AC4E-FCCC0E9D119D}"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9922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3AC30015-CCC0-41CB-82A4-21DDAEABE329}" type="datetimeFigureOut">
              <a:rPr lang="en-US" smtClean="0"/>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A1112-19CC-4F32-AC4E-FCCC0E9D119D}"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688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C30015-CCC0-41CB-82A4-21DDAEABE329}" type="datetimeFigureOut">
              <a:rPr lang="en-US" smtClean="0"/>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A1112-19CC-4F32-AC4E-FCCC0E9D119D}" type="slidenum">
              <a:rPr lang="en-US" smtClean="0"/>
              <a:t>‹#›</a:t>
            </a:fld>
            <a:endParaRPr lang="en-US"/>
          </a:p>
        </p:txBody>
      </p:sp>
    </p:spTree>
    <p:extLst>
      <p:ext uri="{BB962C8B-B14F-4D97-AF65-F5344CB8AC3E}">
        <p14:creationId xmlns:p14="http://schemas.microsoft.com/office/powerpoint/2010/main" val="82762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AC30015-CCC0-41CB-82A4-21DDAEABE329}"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A1112-19CC-4F32-AC4E-FCCC0E9D119D}"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2798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C30015-CCC0-41CB-82A4-21DDAEABE329}"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A1112-19CC-4F32-AC4E-FCCC0E9D119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2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30015-CCC0-41CB-82A4-21DDAEABE329}" type="datetimeFigureOut">
              <a:rPr lang="en-US" smtClean="0"/>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A1112-19CC-4F32-AC4E-FCCC0E9D119D}" type="slidenum">
              <a:rPr lang="en-US" smtClean="0"/>
              <a:t>‹#›</a:t>
            </a:fld>
            <a:endParaRPr lang="en-US"/>
          </a:p>
        </p:txBody>
      </p:sp>
    </p:spTree>
    <p:extLst>
      <p:ext uri="{BB962C8B-B14F-4D97-AF65-F5344CB8AC3E}">
        <p14:creationId xmlns:p14="http://schemas.microsoft.com/office/powerpoint/2010/main" val="69245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C30015-CCC0-41CB-82A4-21DDAEABE329}"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A1112-19CC-4F32-AC4E-FCCC0E9D119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88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AC30015-CCC0-41CB-82A4-21DDAEABE329}" type="datetimeFigureOut">
              <a:rPr lang="en-US" smtClean="0"/>
              <a:t>11/27/2022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C95A1112-19CC-4F32-AC4E-FCCC0E9D119D}"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852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A2841-5824-4C77-A9B1-5466D3441799}"/>
              </a:ext>
            </a:extLst>
          </p:cNvPr>
          <p:cNvSpPr>
            <a:spLocks noGrp="1"/>
          </p:cNvSpPr>
          <p:nvPr>
            <p:ph type="ctrTitle"/>
          </p:nvPr>
        </p:nvSpPr>
        <p:spPr/>
        <p:txBody>
          <a:bodyPr/>
          <a:lstStyle/>
          <a:p>
            <a:r>
              <a:rPr lang="en-US" dirty="0"/>
              <a:t>Even More Reductions</a:t>
            </a:r>
          </a:p>
        </p:txBody>
      </p:sp>
      <p:sp>
        <p:nvSpPr>
          <p:cNvPr id="3" name="Subtitle 2">
            <a:extLst>
              <a:ext uri="{FF2B5EF4-FFF2-40B4-BE49-F238E27FC236}">
                <a16:creationId xmlns:a16="http://schemas.microsoft.com/office/drawing/2014/main" id="{45DA5290-1106-4E8B-AD58-21C143C3C46F}"/>
              </a:ext>
            </a:extLst>
          </p:cNvPr>
          <p:cNvSpPr>
            <a:spLocks noGrp="1"/>
          </p:cNvSpPr>
          <p:nvPr>
            <p:ph type="subTitle" idx="1"/>
          </p:nvPr>
        </p:nvSpPr>
        <p:spPr/>
        <p:txBody>
          <a:bodyPr/>
          <a:lstStyle/>
          <a:p>
            <a:r>
              <a:rPr lang="en-US" dirty="0"/>
              <a:t>CSE 417 Fall 22</a:t>
            </a:r>
          </a:p>
          <a:p>
            <a:r>
              <a:rPr lang="en-US" dirty="0"/>
              <a:t>Lecture 25</a:t>
            </a:r>
          </a:p>
        </p:txBody>
      </p:sp>
    </p:spTree>
    <p:extLst>
      <p:ext uri="{BB962C8B-B14F-4D97-AF65-F5344CB8AC3E}">
        <p14:creationId xmlns:p14="http://schemas.microsoft.com/office/powerpoint/2010/main" val="266408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525E2DE-9CB4-464C-B82A-ABC24400260A}"/>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 </m:t>
                    </m:r>
                  </m:oMath>
                </a14:m>
                <a:r>
                  <a:rPr lang="en-US" dirty="0"/>
                  <a:t>3-SAT</a:t>
                </a:r>
              </a:p>
            </p:txBody>
          </p:sp>
        </mc:Choice>
        <mc:Fallback xmlns="">
          <p:sp>
            <p:nvSpPr>
              <p:cNvPr id="2" name="Title 1">
                <a:extLst>
                  <a:ext uri="{FF2B5EF4-FFF2-40B4-BE49-F238E27FC236}">
                    <a16:creationId xmlns:a16="http://schemas.microsoft.com/office/drawing/2014/main" id="{5525E2DE-9CB4-464C-B82A-ABC24400260A}"/>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0C46895B-B729-434F-AF8A-A3FEEDAC0D96}"/>
              </a:ext>
            </a:extLst>
          </p:cNvPr>
          <p:cNvSpPr>
            <a:spLocks noGrp="1"/>
          </p:cNvSpPr>
          <p:nvPr>
            <p:ph idx="1"/>
          </p:nvPr>
        </p:nvSpPr>
        <p:spPr/>
        <p:txBody>
          <a:bodyPr/>
          <a:lstStyle/>
          <a:p>
            <a:r>
              <a:rPr lang="en-US" dirty="0"/>
              <a:t>Need to transform a 3-coloring instance (a problem about a graph)</a:t>
            </a:r>
          </a:p>
          <a:p>
            <a:r>
              <a:rPr lang="en-US" dirty="0"/>
              <a:t>To a 3-SAT instance (a problem about variables and constraints).</a:t>
            </a:r>
          </a:p>
          <a:p>
            <a:endParaRPr lang="en-US" dirty="0"/>
          </a:p>
          <a:p>
            <a:r>
              <a:rPr lang="en-US" dirty="0"/>
              <a:t>3-SAT talks about Boolean variables and constraints.</a:t>
            </a:r>
          </a:p>
          <a:p>
            <a:r>
              <a:rPr lang="en-US" dirty="0"/>
              <a:t>What variables could we use to describe coloring? </a:t>
            </a:r>
          </a:p>
          <a:p>
            <a:r>
              <a:rPr lang="en-US" dirty="0"/>
              <a:t>What constraints would the coloring impose?</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627377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C642AB3-8EE4-4CE7-9633-E629827131A5}"/>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m:t>
                    </m:r>
                  </m:oMath>
                </a14:m>
                <a:r>
                  <a:rPr lang="en-US" dirty="0"/>
                  <a:t> 3-SAT</a:t>
                </a:r>
              </a:p>
            </p:txBody>
          </p:sp>
        </mc:Choice>
        <mc:Fallback xmlns="">
          <p:sp>
            <p:nvSpPr>
              <p:cNvPr id="2" name="Title 1">
                <a:extLst>
                  <a:ext uri="{FF2B5EF4-FFF2-40B4-BE49-F238E27FC236}">
                    <a16:creationId xmlns:a16="http://schemas.microsoft.com/office/drawing/2014/main" id="{AC642AB3-8EE4-4CE7-9633-E629827131A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2CC23-75E9-4A90-9C30-29FBE57DF631}"/>
                  </a:ext>
                </a:extLst>
              </p:cNvPr>
              <p:cNvSpPr>
                <a:spLocks noGrp="1"/>
              </p:cNvSpPr>
              <p:nvPr>
                <p:ph idx="1"/>
              </p:nvPr>
            </p:nvSpPr>
            <p:spPr/>
            <p:txBody>
              <a:bodyPr/>
              <a:lstStyle/>
              <a:p>
                <a:r>
                  <a:rPr lang="en-US" dirty="0"/>
                  <a:t>Variables: is this vertex red? Blue? Green? (can’t have just one variable, let’s just have three).</a:t>
                </a:r>
              </a:p>
              <a:p>
                <a:endParaRPr lang="en-US" dirty="0"/>
              </a:p>
              <a:p>
                <a:r>
                  <a:rPr lang="en-US" dirty="0"/>
                  <a:t>Constraints?</a:t>
                </a:r>
              </a:p>
              <a:p>
                <a:r>
                  <a:rPr lang="en-US" dirty="0"/>
                  <a:t>If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an edge, then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different colors.</a:t>
                </a:r>
              </a:p>
              <a:p>
                <a14:m>
                  <m:oMath xmlns:m="http://schemas.openxmlformats.org/officeDocument/2006/math">
                    <m:r>
                      <a:rPr lang="en-US" b="0" i="1" smtClean="0">
                        <a:latin typeface="Cambria Math" panose="02040503050406030204" pitchFamily="18" charset="0"/>
                      </a:rPr>
                      <m:t>𝑢</m:t>
                    </m:r>
                  </m:oMath>
                </a14:m>
                <a:r>
                  <a:rPr lang="en-US" dirty="0"/>
                  <a:t> gets exactly one color. </a:t>
                </a:r>
              </a:p>
            </p:txBody>
          </p:sp>
        </mc:Choice>
        <mc:Fallback xmlns="">
          <p:sp>
            <p:nvSpPr>
              <p:cNvPr id="3" name="Content Placeholder 2">
                <a:extLst>
                  <a:ext uri="{FF2B5EF4-FFF2-40B4-BE49-F238E27FC236}">
                    <a16:creationId xmlns:a16="http://schemas.microsoft.com/office/drawing/2014/main" id="{6132CC23-75E9-4A90-9C30-29FBE57DF63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894657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C642AB3-8EE4-4CE7-9633-E629827131A5}"/>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m:t>
                    </m:r>
                  </m:oMath>
                </a14:m>
                <a:r>
                  <a:rPr lang="en-US" dirty="0"/>
                  <a:t> 3-SAT</a:t>
                </a:r>
              </a:p>
            </p:txBody>
          </p:sp>
        </mc:Choice>
        <mc:Fallback xmlns="">
          <p:sp>
            <p:nvSpPr>
              <p:cNvPr id="2" name="Title 1">
                <a:extLst>
                  <a:ext uri="{FF2B5EF4-FFF2-40B4-BE49-F238E27FC236}">
                    <a16:creationId xmlns:a16="http://schemas.microsoft.com/office/drawing/2014/main" id="{AC642AB3-8EE4-4CE7-9633-E629827131A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2CC23-75E9-4A90-9C30-29FBE57DF631}"/>
                  </a:ext>
                </a:extLst>
              </p:cNvPr>
              <p:cNvSpPr>
                <a:spLocks noGrp="1"/>
              </p:cNvSpPr>
              <p:nvPr>
                <p:ph idx="1"/>
              </p:nvPr>
            </p:nvSpPr>
            <p:spPr/>
            <p:txBody>
              <a:bodyPr>
                <a:normAutofit/>
              </a:bodyPr>
              <a:lstStyle/>
              <a:p>
                <a:r>
                  <a:rPr lang="en-US" dirty="0"/>
                  <a:t>Variables: is this vertex red? Blue? Green? (can’t have just one variable, let’s just have three).</a:t>
                </a: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oMath>
                </a14:m>
                <a:endParaRPr lang="en-US" dirty="0"/>
              </a:p>
              <a:p>
                <a:r>
                  <a:rPr lang="en-US" dirty="0"/>
                  <a:t>Constraints?</a:t>
                </a:r>
              </a:p>
              <a:p>
                <a:r>
                  <a:rPr lang="en-US" dirty="0">
                    <a:solidFill>
                      <a:schemeClr val="accent2"/>
                    </a:solidFill>
                  </a:rPr>
                  <a:t>If </a:t>
                </a:r>
                <a14:m>
                  <m:oMath xmlns:m="http://schemas.openxmlformats.org/officeDocument/2006/math">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oMath>
                </a14:m>
                <a:r>
                  <a:rPr lang="en-US" dirty="0">
                    <a:solidFill>
                      <a:schemeClr val="accent2"/>
                    </a:solidFill>
                  </a:rPr>
                  <a:t> is an edge, then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and </a:t>
                </a:r>
                <a14:m>
                  <m:oMath xmlns:m="http://schemas.openxmlformats.org/officeDocument/2006/math">
                    <m:r>
                      <a:rPr lang="en-US" b="0" i="1" smtClean="0">
                        <a:solidFill>
                          <a:schemeClr val="accent2"/>
                        </a:solidFill>
                        <a:latin typeface="Cambria Math" panose="02040503050406030204" pitchFamily="18" charset="0"/>
                      </a:rPr>
                      <m:t>𝑣</m:t>
                    </m:r>
                  </m:oMath>
                </a14:m>
                <a:r>
                  <a:rPr lang="en-US" dirty="0">
                    <a:solidFill>
                      <a:schemeClr val="accent2"/>
                    </a:solidFill>
                  </a:rPr>
                  <a:t> are different colors.</a:t>
                </a:r>
              </a:p>
              <a:p>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gets exactly one color. </a:t>
                </a:r>
                <a:endParaRPr lang="en-US" dirty="0"/>
              </a:p>
              <a:p>
                <a:r>
                  <a:rPr lang="en-US" dirty="0"/>
                  <a:t>These are going to take a bit of work:</a:t>
                </a:r>
              </a:p>
            </p:txBody>
          </p:sp>
        </mc:Choice>
        <mc:Fallback xmlns="">
          <p:sp>
            <p:nvSpPr>
              <p:cNvPr id="3" name="Content Placeholder 2">
                <a:extLst>
                  <a:ext uri="{FF2B5EF4-FFF2-40B4-BE49-F238E27FC236}">
                    <a16:creationId xmlns:a16="http://schemas.microsoft.com/office/drawing/2014/main" id="{6132CC23-75E9-4A90-9C30-29FBE57DF63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372753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340A-A2B9-4002-BC37-81342D7217D0}"/>
              </a:ext>
            </a:extLst>
          </p:cNvPr>
          <p:cNvSpPr>
            <a:spLocks noGrp="1"/>
          </p:cNvSpPr>
          <p:nvPr>
            <p:ph type="title"/>
          </p:nvPr>
        </p:nvSpPr>
        <p:spPr/>
        <p:txBody>
          <a:bodyPr/>
          <a:lstStyle/>
          <a:p>
            <a:r>
              <a:rPr lang="en-US" dirty="0"/>
              <a:t>Edge Requirements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63E509-32DE-42C8-AF39-687010EBEF43}"/>
                  </a:ext>
                </a:extLst>
              </p:cNvPr>
              <p:cNvSpPr>
                <a:spLocks noGrp="1"/>
              </p:cNvSpPr>
              <p:nvPr>
                <p:ph idx="1"/>
              </p:nvPr>
            </p:nvSpPr>
            <p:spPr/>
            <p:txBody>
              <a:bodyPr/>
              <a:lstStyle/>
              <a:p>
                <a:r>
                  <a:rPr lang="en-US" dirty="0"/>
                  <a:t>We need to make sure the edges are different colors.</a:t>
                </a:r>
              </a:p>
              <a:p>
                <a:r>
                  <a:rPr lang="en-US" dirty="0"/>
                  <a:t>As an example</a:t>
                </a:r>
              </a:p>
              <a:p>
                <a:r>
                  <a:rPr lang="en-US" dirty="0"/>
                  <a:t>If </a:t>
                </a:r>
                <a14:m>
                  <m:oMath xmlns:m="http://schemas.openxmlformats.org/officeDocument/2006/math">
                    <m:r>
                      <a:rPr lang="en-US" b="0" i="1" smtClean="0">
                        <a:latin typeface="Cambria Math" panose="02040503050406030204" pitchFamily="18" charset="0"/>
                      </a:rPr>
                      <m:t>𝑢</m:t>
                    </m:r>
                  </m:oMath>
                </a14:m>
                <a:r>
                  <a:rPr lang="en-US" dirty="0"/>
                  <a:t> is red,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an edge, then </a:t>
                </a:r>
                <a14:m>
                  <m:oMath xmlns:m="http://schemas.openxmlformats.org/officeDocument/2006/math">
                    <m:r>
                      <a:rPr lang="en-US" b="0" i="1" smtClean="0">
                        <a:latin typeface="Cambria Math" panose="02040503050406030204" pitchFamily="18" charset="0"/>
                      </a:rPr>
                      <m:t>𝑣</m:t>
                    </m:r>
                  </m:oMath>
                </a14:m>
                <a:r>
                  <a:rPr lang="en-US" dirty="0"/>
                  <a:t> is blue OR </a:t>
                </a:r>
                <a14:m>
                  <m:oMath xmlns:m="http://schemas.openxmlformats.org/officeDocument/2006/math">
                    <m:r>
                      <a:rPr lang="en-US" b="0" i="1" smtClean="0">
                        <a:latin typeface="Cambria Math" panose="02040503050406030204" pitchFamily="18" charset="0"/>
                      </a:rPr>
                      <m:t>𝑣</m:t>
                    </m:r>
                  </m:oMath>
                </a14:m>
                <a:r>
                  <a:rPr lang="en-US" dirty="0"/>
                  <a:t> is green.</a:t>
                </a:r>
              </a:p>
              <a:p>
                <a:endParaRPr lang="en-US" b="0" i="1" dirty="0">
                  <a:latin typeface="Cambria Math" panose="02040503050406030204" pitchFamily="18" charset="0"/>
                </a:endParaRP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𝐹𝑎𝑙𝑠𝑒</m:t>
                    </m:r>
                    <m:r>
                      <a:rPr lang="en-US" b="0" i="1" smtClean="0">
                        <a:solidFill>
                          <a:schemeClr val="accent2"/>
                        </a:solidFill>
                        <a:latin typeface="Cambria Math" panose="02040503050406030204" pitchFamily="18" charset="0"/>
                      </a:rPr>
                      <m:t> </m:t>
                    </m:r>
                  </m:oMath>
                </a14:m>
                <a:r>
                  <a:rPr lang="en-US" dirty="0">
                    <a:solidFill>
                      <a:schemeClr val="accent2"/>
                    </a:solidFill>
                  </a:rPr>
                  <a: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𝑇𝑟𝑢𝑒</m:t>
                    </m:r>
                  </m:oMath>
                </a14:m>
                <a:r>
                  <a:rPr lang="en-US" dirty="0">
                    <a:solidFill>
                      <a:schemeClr val="accent2"/>
                    </a:solidFill>
                  </a:rPr>
                  <a: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𝑣</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𝑇𝑟𝑢𝑒</m:t>
                    </m:r>
                  </m:oMath>
                </a14:m>
                <a:r>
                  <a:rPr lang="en-US" dirty="0">
                    <a:solidFill>
                      <a:schemeClr val="accent2"/>
                    </a:solidFill>
                  </a:rPr>
                  <a:t> </a:t>
                </a:r>
              </a:p>
              <a:p>
                <a:endParaRPr lang="en-US" dirty="0">
                  <a:solidFill>
                    <a:schemeClr val="accent2"/>
                  </a:solidFill>
                </a:endParaRPr>
              </a:p>
              <a:p>
                <a:r>
                  <a:rPr lang="en-US" dirty="0"/>
                  <a:t>Law of implication: “if </a:t>
                </a:r>
                <a14:m>
                  <m:oMath xmlns:m="http://schemas.openxmlformats.org/officeDocument/2006/math">
                    <m:r>
                      <a:rPr lang="en-US" b="0" i="1" smtClean="0">
                        <a:latin typeface="Cambria Math" panose="02040503050406030204" pitchFamily="18" charset="0"/>
                      </a:rPr>
                      <m:t>𝑝</m:t>
                    </m:r>
                  </m:oMath>
                </a14:m>
                <a:r>
                  <a:rPr lang="en-US" dirty="0"/>
                  <a:t> then </a:t>
                </a:r>
                <a14:m>
                  <m:oMath xmlns:m="http://schemas.openxmlformats.org/officeDocument/2006/math">
                    <m:r>
                      <a:rPr lang="en-US" b="0" i="1" smtClean="0">
                        <a:latin typeface="Cambria Math" panose="02040503050406030204" pitchFamily="18" charset="0"/>
                      </a:rPr>
                      <m:t>𝑞</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a:t>
                </a:r>
              </a:p>
            </p:txBody>
          </p:sp>
        </mc:Choice>
        <mc:Fallback xmlns="">
          <p:sp>
            <p:nvSpPr>
              <p:cNvPr id="3" name="Content Placeholder 2">
                <a:extLst>
                  <a:ext uri="{FF2B5EF4-FFF2-40B4-BE49-F238E27FC236}">
                    <a16:creationId xmlns:a16="http://schemas.microsoft.com/office/drawing/2014/main" id="{4D63E509-32DE-42C8-AF39-687010EBEF4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042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A290-2FBD-4658-A4AE-A20FDA75FF94}"/>
              </a:ext>
            </a:extLst>
          </p:cNvPr>
          <p:cNvSpPr>
            <a:spLocks noGrp="1"/>
          </p:cNvSpPr>
          <p:nvPr>
            <p:ph type="title"/>
          </p:nvPr>
        </p:nvSpPr>
        <p:spPr/>
        <p:txBody>
          <a:bodyPr/>
          <a:lstStyle/>
          <a:p>
            <a:r>
              <a:rPr lang="en-US" dirty="0"/>
              <a:t>Edge Constraints</a:t>
            </a:r>
          </a:p>
        </p:txBody>
      </p:sp>
      <p:sp>
        <p:nvSpPr>
          <p:cNvPr id="3" name="Content Placeholder 2">
            <a:extLst>
              <a:ext uri="{FF2B5EF4-FFF2-40B4-BE49-F238E27FC236}">
                <a16:creationId xmlns:a16="http://schemas.microsoft.com/office/drawing/2014/main" id="{9DFEFE90-BD2F-41E4-9588-824C081B7AE5}"/>
              </a:ext>
            </a:extLst>
          </p:cNvPr>
          <p:cNvSpPr>
            <a:spLocks noGrp="1"/>
          </p:cNvSpPr>
          <p:nvPr>
            <p:ph idx="1"/>
          </p:nvPr>
        </p:nvSpPr>
        <p:spPr>
          <a:xfrm>
            <a:off x="575240" y="1463857"/>
            <a:ext cx="11187258" cy="558192"/>
          </a:xfrm>
        </p:spPr>
        <p:txBody>
          <a:bodyPr/>
          <a:lstStyle/>
          <a:p>
            <a:r>
              <a:rPr lang="en-US" dirty="0"/>
              <a:t>All combinations constraints:</a:t>
            </a:r>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nvGraphicFramePr>
            <p:xfrm>
              <a:off x="245096" y="2207963"/>
              <a:ext cx="11517402" cy="3379092"/>
            </p:xfrm>
            <a:graphic>
              <a:graphicData uri="http://schemas.openxmlformats.org/drawingml/2006/table">
                <a:tbl>
                  <a:tblPr firstRow="1" bandRow="1">
                    <a:tableStyleId>{5C22544A-7EE6-4342-B048-85BDC9FD1C3A}</a:tableStyleId>
                  </a:tblPr>
                  <a:tblGrid>
                    <a:gridCol w="5090475">
                      <a:extLst>
                        <a:ext uri="{9D8B030D-6E8A-4147-A177-3AD203B41FA5}">
                          <a16:colId xmlns:a16="http://schemas.microsoft.com/office/drawing/2014/main" val="3865755891"/>
                        </a:ext>
                      </a:extLst>
                    </a:gridCol>
                    <a:gridCol w="6426927">
                      <a:extLst>
                        <a:ext uri="{9D8B030D-6E8A-4147-A177-3AD203B41FA5}">
                          <a16:colId xmlns:a16="http://schemas.microsoft.com/office/drawing/2014/main" val="1471404130"/>
                        </a:ext>
                      </a:extLst>
                    </a:gridCol>
                  </a:tblGrid>
                  <a:tr h="370840">
                    <a:tc>
                      <a:txBody>
                        <a:bodyPr/>
                        <a:lstStyle/>
                        <a:p>
                          <a:r>
                            <a:rPr lang="en-US" sz="2400" dirty="0">
                              <a:latin typeface="Segoe UI Semilight" panose="020B0402040204020203" pitchFamily="34" charset="0"/>
                              <a:cs typeface="Segoe UI Semilight" panose="020B0402040204020203" pitchFamily="34" charset="0"/>
                            </a:rPr>
                            <a:t>English – for each edge </a:t>
                          </a:r>
                          <a14:m>
                            <m:oMath xmlns:m="http://schemas.openxmlformats.org/officeDocument/2006/math">
                              <m:r>
                                <a:rPr lang="en-US" sz="2400" b="1" i="1" smtClean="0">
                                  <a:latin typeface="Cambria Math" panose="02040503050406030204" pitchFamily="18" charset="0"/>
                                  <a:cs typeface="Segoe UI Semilight" panose="020B0402040204020203" pitchFamily="34" charset="0"/>
                                </a:rPr>
                                <m:t>(</m:t>
                              </m:r>
                              <m:r>
                                <a:rPr lang="en-US" sz="2400" b="1" i="1" smtClean="0">
                                  <a:latin typeface="Cambria Math" panose="02040503050406030204" pitchFamily="18" charset="0"/>
                                  <a:cs typeface="Segoe UI Semilight" panose="020B0402040204020203" pitchFamily="34" charset="0"/>
                                </a:rPr>
                                <m:t>𝒖</m:t>
                              </m:r>
                              <m:r>
                                <a:rPr lang="en-US" sz="2400" b="1" i="1" smtClean="0">
                                  <a:latin typeface="Cambria Math" panose="02040503050406030204" pitchFamily="18" charset="0"/>
                                  <a:cs typeface="Segoe UI Semilight" panose="020B0402040204020203" pitchFamily="34" charset="0"/>
                                </a:rPr>
                                <m:t>,</m:t>
                              </m:r>
                              <m:r>
                                <a:rPr lang="en-US" sz="2400" b="1" i="1" smtClean="0">
                                  <a:latin typeface="Cambria Math" panose="02040503050406030204" pitchFamily="18" charset="0"/>
                                  <a:cs typeface="Segoe UI Semilight" panose="020B0402040204020203" pitchFamily="34" charset="0"/>
                                </a:rPr>
                                <m:t>𝒗</m:t>
                              </m:r>
                              <m:r>
                                <a:rPr lang="en-US" sz="2400" b="1"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rPr>
                                <m:t>𝑢</m:t>
                              </m:r>
                            </m:oMath>
                          </a14:m>
                          <a:r>
                            <a:rPr lang="en-US" sz="24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green, then</a:t>
                          </a:r>
                          <a:r>
                            <a:rPr lang="en-US" sz="24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baseline="0"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81723040"/>
                      </a:ext>
                    </a:extLst>
                  </a:tr>
                  <a:tr h="370840">
                    <a:tc>
                      <a:txBody>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𝑣</m:t>
                              </m:r>
                            </m:oMath>
                          </a14:m>
                          <a:r>
                            <a:rPr lang="en-US" sz="2400" dirty="0">
                              <a:latin typeface="Segoe UI Semilight" panose="020B0402040204020203" pitchFamily="34" charset="0"/>
                              <a:cs typeface="Segoe UI Semilight" panose="020B0402040204020203" pitchFamily="34" charset="0"/>
                            </a:rPr>
                            <a:t> is green, then</a:t>
                          </a:r>
                          <a:r>
                            <a:rPr lang="en-US" sz="24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baseline="0" smtClean="0">
                                  <a:latin typeface="Cambria Math" panose="02040503050406030204" pitchFamily="18" charset="0"/>
                                  <a:cs typeface="Segoe UI Semilight" panose="020B0402040204020203" pitchFamily="34" charset="0"/>
                                </a:rPr>
                                <m:t>𝑢</m:t>
                              </m:r>
                            </m:oMath>
                          </a14:m>
                          <a:r>
                            <a:rPr lang="en-US" sz="24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𝑣</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𝑔</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𝐹𝑎𝑙𝑠𝑒</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sub>
                              </m:sSub>
                              <m:r>
                                <a:rPr lang="en-US" sz="2400" b="0" i="1" smtClean="0">
                                  <a:latin typeface="Cambria Math" panose="02040503050406030204" pitchFamily="18" charset="0"/>
                                  <a:cs typeface="Segoe UI Semilight" panose="020B0402040204020203" pitchFamily="34" charset="0"/>
                                </a:rPr>
                                <m:t>==</m:t>
                              </m:r>
                              <m:r>
                                <m:rPr>
                                  <m:sty m:val="p"/>
                                </m:rPr>
                                <a:rPr lang="en-US" sz="2400" b="0" i="0" smtClean="0">
                                  <a:latin typeface="Cambria Math" panose="02040503050406030204" pitchFamily="18" charset="0"/>
                                  <a:cs typeface="Segoe UI Semilight" panose="020B0402040204020203" pitchFamily="34" charset="0"/>
                                </a:rPr>
                                <m:t>True</m:t>
                              </m:r>
                            </m:oMath>
                          </a14:m>
                          <a:r>
                            <a:rPr lang="en-US" sz="24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𝑢</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sub>
                              </m:sSub>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32921544"/>
                      </a:ext>
                    </a:extLst>
                  </a:tr>
                </a:tbl>
              </a:graphicData>
            </a:graphic>
          </p:graphicFrame>
        </mc:Choice>
        <mc:Fallback xmlns="">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3392701871"/>
                  </p:ext>
                </p:extLst>
              </p:nvPr>
            </p:nvGraphicFramePr>
            <p:xfrm>
              <a:off x="245096" y="2207963"/>
              <a:ext cx="11517402" cy="3379092"/>
            </p:xfrm>
            <a:graphic>
              <a:graphicData uri="http://schemas.openxmlformats.org/drawingml/2006/table">
                <a:tbl>
                  <a:tblPr firstRow="1" bandRow="1">
                    <a:tableStyleId>{5C22544A-7EE6-4342-B048-85BDC9FD1C3A}</a:tableStyleId>
                  </a:tblPr>
                  <a:tblGrid>
                    <a:gridCol w="5090475">
                      <a:extLst>
                        <a:ext uri="{9D8B030D-6E8A-4147-A177-3AD203B41FA5}">
                          <a16:colId xmlns:a16="http://schemas.microsoft.com/office/drawing/2014/main" val="3865755891"/>
                        </a:ext>
                      </a:extLst>
                    </a:gridCol>
                    <a:gridCol w="6426927">
                      <a:extLst>
                        <a:ext uri="{9D8B030D-6E8A-4147-A177-3AD203B41FA5}">
                          <a16:colId xmlns:a16="http://schemas.microsoft.com/office/drawing/2014/main" val="1471404130"/>
                        </a:ext>
                      </a:extLst>
                    </a:gridCol>
                  </a:tblGrid>
                  <a:tr h="457200">
                    <a:tc>
                      <a:txBody>
                        <a:bodyPr/>
                        <a:lstStyle/>
                        <a:p>
                          <a:endParaRPr lang="en-US"/>
                        </a:p>
                      </a:txBody>
                      <a:tcPr>
                        <a:blipFill>
                          <a:blip r:embed="rId2"/>
                          <a:stretch>
                            <a:fillRect l="-120" t="-9333" r="-126826" b="-665333"/>
                          </a:stretch>
                        </a:blipFill>
                      </a:tcPr>
                    </a:tc>
                    <a:tc>
                      <a:txBody>
                        <a:bodyPr/>
                        <a:lstStyle/>
                        <a:p>
                          <a:r>
                            <a:rPr lang="en-US" sz="24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486982">
                    <a:tc>
                      <a:txBody>
                        <a:bodyPr/>
                        <a:lstStyle/>
                        <a:p>
                          <a:endParaRPr lang="en-US"/>
                        </a:p>
                      </a:txBody>
                      <a:tcPr>
                        <a:blipFill>
                          <a:blip r:embed="rId2"/>
                          <a:stretch>
                            <a:fillRect l="-120" t="-102500" r="-126826" b="-523750"/>
                          </a:stretch>
                        </a:blipFill>
                      </a:tcPr>
                    </a:tc>
                    <a:tc>
                      <a:txBody>
                        <a:bodyPr/>
                        <a:lstStyle/>
                        <a:p>
                          <a:endParaRPr lang="en-US"/>
                        </a:p>
                      </a:txBody>
                      <a:tcPr>
                        <a:blipFill>
                          <a:blip r:embed="rId2"/>
                          <a:stretch>
                            <a:fillRect l="-79242" t="-102500" r="-379" b="-523750"/>
                          </a:stretch>
                        </a:blipFill>
                      </a:tcPr>
                    </a:tc>
                    <a:extLst>
                      <a:ext uri="{0D108BD9-81ED-4DB2-BD59-A6C34878D82A}">
                        <a16:rowId xmlns:a16="http://schemas.microsoft.com/office/drawing/2014/main" val="2989585035"/>
                      </a:ext>
                    </a:extLst>
                  </a:tr>
                  <a:tr h="486982">
                    <a:tc>
                      <a:txBody>
                        <a:bodyPr/>
                        <a:lstStyle/>
                        <a:p>
                          <a:endParaRPr lang="en-US"/>
                        </a:p>
                      </a:txBody>
                      <a:tcPr>
                        <a:blipFill>
                          <a:blip r:embed="rId2"/>
                          <a:stretch>
                            <a:fillRect l="-120" t="-202500" r="-126826" b="-423750"/>
                          </a:stretch>
                        </a:blipFill>
                      </a:tcPr>
                    </a:tc>
                    <a:tc>
                      <a:txBody>
                        <a:bodyPr/>
                        <a:lstStyle/>
                        <a:p>
                          <a:endParaRPr lang="en-US"/>
                        </a:p>
                      </a:txBody>
                      <a:tcPr>
                        <a:blipFill>
                          <a:blip r:embed="rId2"/>
                          <a:stretch>
                            <a:fillRect l="-79242" t="-202500" r="-379" b="-423750"/>
                          </a:stretch>
                        </a:blipFill>
                      </a:tcPr>
                    </a:tc>
                    <a:extLst>
                      <a:ext uri="{0D108BD9-81ED-4DB2-BD59-A6C34878D82A}">
                        <a16:rowId xmlns:a16="http://schemas.microsoft.com/office/drawing/2014/main" val="3122762175"/>
                      </a:ext>
                    </a:extLst>
                  </a:tr>
                  <a:tr h="486982">
                    <a:tc>
                      <a:txBody>
                        <a:bodyPr/>
                        <a:lstStyle/>
                        <a:p>
                          <a:endParaRPr lang="en-US"/>
                        </a:p>
                      </a:txBody>
                      <a:tcPr>
                        <a:blipFill>
                          <a:blip r:embed="rId2"/>
                          <a:stretch>
                            <a:fillRect l="-120" t="-302500" r="-126826" b="-323750"/>
                          </a:stretch>
                        </a:blipFill>
                      </a:tcPr>
                    </a:tc>
                    <a:tc>
                      <a:txBody>
                        <a:bodyPr/>
                        <a:lstStyle/>
                        <a:p>
                          <a:endParaRPr lang="en-US"/>
                        </a:p>
                      </a:txBody>
                      <a:tcPr>
                        <a:blipFill>
                          <a:blip r:embed="rId2"/>
                          <a:stretch>
                            <a:fillRect l="-79242" t="-302500" r="-379" b="-323750"/>
                          </a:stretch>
                        </a:blipFill>
                      </a:tcPr>
                    </a:tc>
                    <a:extLst>
                      <a:ext uri="{0D108BD9-81ED-4DB2-BD59-A6C34878D82A}">
                        <a16:rowId xmlns:a16="http://schemas.microsoft.com/office/drawing/2014/main" val="1968665760"/>
                      </a:ext>
                    </a:extLst>
                  </a:tr>
                  <a:tr h="486982">
                    <a:tc>
                      <a:txBody>
                        <a:bodyPr/>
                        <a:lstStyle/>
                        <a:p>
                          <a:endParaRPr lang="en-US"/>
                        </a:p>
                      </a:txBody>
                      <a:tcPr>
                        <a:blipFill>
                          <a:blip r:embed="rId2"/>
                          <a:stretch>
                            <a:fillRect l="-120" t="-402500" r="-126826" b="-223750"/>
                          </a:stretch>
                        </a:blipFill>
                      </a:tcPr>
                    </a:tc>
                    <a:tc>
                      <a:txBody>
                        <a:bodyPr/>
                        <a:lstStyle/>
                        <a:p>
                          <a:endParaRPr lang="en-US"/>
                        </a:p>
                      </a:txBody>
                      <a:tcPr>
                        <a:blipFill>
                          <a:blip r:embed="rId2"/>
                          <a:stretch>
                            <a:fillRect l="-79242" t="-402500" r="-379" b="-223750"/>
                          </a:stretch>
                        </a:blipFill>
                      </a:tcPr>
                    </a:tc>
                    <a:extLst>
                      <a:ext uri="{0D108BD9-81ED-4DB2-BD59-A6C34878D82A}">
                        <a16:rowId xmlns:a16="http://schemas.microsoft.com/office/drawing/2014/main" val="3024052586"/>
                      </a:ext>
                    </a:extLst>
                  </a:tr>
                  <a:tr h="486982">
                    <a:tc>
                      <a:txBody>
                        <a:bodyPr/>
                        <a:lstStyle/>
                        <a:p>
                          <a:endParaRPr lang="en-US"/>
                        </a:p>
                      </a:txBody>
                      <a:tcPr>
                        <a:blipFill>
                          <a:blip r:embed="rId2"/>
                          <a:stretch>
                            <a:fillRect l="-120" t="-502500" r="-126826" b="-123750"/>
                          </a:stretch>
                        </a:blipFill>
                      </a:tcPr>
                    </a:tc>
                    <a:tc>
                      <a:txBody>
                        <a:bodyPr/>
                        <a:lstStyle/>
                        <a:p>
                          <a:endParaRPr lang="en-US"/>
                        </a:p>
                      </a:txBody>
                      <a:tcPr>
                        <a:blipFill>
                          <a:blip r:embed="rId2"/>
                          <a:stretch>
                            <a:fillRect l="-79242" t="-502500" r="-379" b="-123750"/>
                          </a:stretch>
                        </a:blipFill>
                      </a:tcPr>
                    </a:tc>
                    <a:extLst>
                      <a:ext uri="{0D108BD9-81ED-4DB2-BD59-A6C34878D82A}">
                        <a16:rowId xmlns:a16="http://schemas.microsoft.com/office/drawing/2014/main" val="1481723040"/>
                      </a:ext>
                    </a:extLst>
                  </a:tr>
                  <a:tr h="486982">
                    <a:tc>
                      <a:txBody>
                        <a:bodyPr/>
                        <a:lstStyle/>
                        <a:p>
                          <a:endParaRPr lang="en-US"/>
                        </a:p>
                      </a:txBody>
                      <a:tcPr>
                        <a:blipFill>
                          <a:blip r:embed="rId2"/>
                          <a:stretch>
                            <a:fillRect l="-120" t="-602500" r="-126826" b="-23750"/>
                          </a:stretch>
                        </a:blipFill>
                      </a:tcPr>
                    </a:tc>
                    <a:tc>
                      <a:txBody>
                        <a:bodyPr/>
                        <a:lstStyle/>
                        <a:p>
                          <a:endParaRPr lang="en-US"/>
                        </a:p>
                      </a:txBody>
                      <a:tcPr>
                        <a:blipFill>
                          <a:blip r:embed="rId2"/>
                          <a:stretch>
                            <a:fillRect l="-79242" t="-602500" r="-379" b="-23750"/>
                          </a:stretch>
                        </a:blipFill>
                      </a:tcPr>
                    </a:tc>
                    <a:extLst>
                      <a:ext uri="{0D108BD9-81ED-4DB2-BD59-A6C34878D82A}">
                        <a16:rowId xmlns:a16="http://schemas.microsoft.com/office/drawing/2014/main" val="1432921544"/>
                      </a:ext>
                    </a:extLst>
                  </a:tr>
                </a:tbl>
              </a:graphicData>
            </a:graphic>
          </p:graphicFrame>
        </mc:Fallback>
      </mc:AlternateContent>
      <p:sp>
        <p:nvSpPr>
          <p:cNvPr id="5" name="Content Placeholder 2">
            <a:extLst>
              <a:ext uri="{FF2B5EF4-FFF2-40B4-BE49-F238E27FC236}">
                <a16:creationId xmlns:a16="http://schemas.microsoft.com/office/drawing/2014/main" id="{F37BE6FC-53DE-4BFA-B340-B88B31D76BAB}"/>
              </a:ext>
            </a:extLst>
          </p:cNvPr>
          <p:cNvSpPr txBox="1">
            <a:spLocks/>
          </p:cNvSpPr>
          <p:nvPr/>
        </p:nvSpPr>
        <p:spPr>
          <a:xfrm>
            <a:off x="245096" y="5929654"/>
            <a:ext cx="11187258" cy="558192"/>
          </a:xfrm>
          <a:prstGeom prst="rect">
            <a:avLst/>
          </a:prstGeom>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Some of these aren’t strictly necessary (are implied by the others) but better safe than sorry.</a:t>
            </a:r>
          </a:p>
        </p:txBody>
      </p:sp>
    </p:spTree>
    <p:extLst>
      <p:ext uri="{BB962C8B-B14F-4D97-AF65-F5344CB8AC3E}">
        <p14:creationId xmlns:p14="http://schemas.microsoft.com/office/powerpoint/2010/main" val="257197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654A-DF89-438F-B003-F9579B24547E}"/>
              </a:ext>
            </a:extLst>
          </p:cNvPr>
          <p:cNvSpPr>
            <a:spLocks noGrp="1"/>
          </p:cNvSpPr>
          <p:nvPr>
            <p:ph type="title"/>
          </p:nvPr>
        </p:nvSpPr>
        <p:spPr>
          <a:xfrm>
            <a:off x="575239" y="263276"/>
            <a:ext cx="7425761" cy="1014667"/>
          </a:xfrm>
        </p:spPr>
        <p:txBody>
          <a:bodyPr>
            <a:normAutofit fontScale="90000"/>
          </a:bodyPr>
          <a:lstStyle/>
          <a:p>
            <a:r>
              <a:rPr lang="en-US" dirty="0"/>
              <a:t>Are those constraints enough?</a:t>
            </a:r>
          </a:p>
        </p:txBody>
      </p:sp>
      <p:sp>
        <p:nvSpPr>
          <p:cNvPr id="3" name="Content Placeholder 2">
            <a:extLst>
              <a:ext uri="{FF2B5EF4-FFF2-40B4-BE49-F238E27FC236}">
                <a16:creationId xmlns:a16="http://schemas.microsoft.com/office/drawing/2014/main" id="{F234EEB8-A199-4592-90A8-9D48B26592B0}"/>
              </a:ext>
            </a:extLst>
          </p:cNvPr>
          <p:cNvSpPr>
            <a:spLocks noGrp="1"/>
          </p:cNvSpPr>
          <p:nvPr>
            <p:ph idx="1"/>
          </p:nvPr>
        </p:nvSpPr>
        <p:spPr>
          <a:xfrm>
            <a:off x="213346" y="2092507"/>
            <a:ext cx="9927660" cy="1457143"/>
          </a:xfrm>
        </p:spPr>
        <p:txBody>
          <a:bodyPr>
            <a:normAutofit lnSpcReduction="10000"/>
          </a:bodyPr>
          <a:lstStyle/>
          <a:p>
            <a:r>
              <a:rPr lang="en-US" sz="2400" dirty="0"/>
              <a:t>Suppose we used those constraints, ran the 3-SAT solver on these constraints, and just return what it says.</a:t>
            </a:r>
          </a:p>
          <a:p>
            <a:r>
              <a:rPr lang="en-US" sz="2400" dirty="0"/>
              <a:t>Are we done? If this reduction is correct, explain to each other why!</a:t>
            </a:r>
            <a:br>
              <a:rPr lang="en-US" sz="2400" dirty="0"/>
            </a:br>
            <a:r>
              <a:rPr lang="en-US" sz="2400" dirty="0"/>
              <a:t>If it’s not correct explain why not.</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800785E-6207-4F09-8BEE-904FAC3F4C5C}"/>
                  </a:ext>
                </a:extLst>
              </p:cNvPr>
              <p:cNvGraphicFramePr>
                <a:graphicFrameLocks noGrp="1"/>
              </p:cNvGraphicFramePr>
              <p:nvPr/>
            </p:nvGraphicFramePr>
            <p:xfrm>
              <a:off x="213346" y="3672832"/>
              <a:ext cx="9362454" cy="2921892"/>
            </p:xfrm>
            <a:graphic>
              <a:graphicData uri="http://schemas.openxmlformats.org/drawingml/2006/table">
                <a:tbl>
                  <a:tblPr firstRow="1" bandRow="1">
                    <a:tableStyleId>{5C22544A-7EE6-4342-B048-85BDC9FD1C3A}</a:tableStyleId>
                  </a:tblPr>
                  <a:tblGrid>
                    <a:gridCol w="4138029">
                      <a:extLst>
                        <a:ext uri="{9D8B030D-6E8A-4147-A177-3AD203B41FA5}">
                          <a16:colId xmlns:a16="http://schemas.microsoft.com/office/drawing/2014/main" val="3865755891"/>
                        </a:ext>
                      </a:extLst>
                    </a:gridCol>
                    <a:gridCol w="5224425">
                      <a:extLst>
                        <a:ext uri="{9D8B030D-6E8A-4147-A177-3AD203B41FA5}">
                          <a16:colId xmlns:a16="http://schemas.microsoft.com/office/drawing/2014/main" val="1471404130"/>
                        </a:ext>
                      </a:extLst>
                    </a:gridCol>
                  </a:tblGrid>
                  <a:tr h="370840">
                    <a:tc>
                      <a:txBody>
                        <a:bodyPr/>
                        <a:lstStyle/>
                        <a:p>
                          <a:r>
                            <a:rPr lang="en-US" sz="2000" dirty="0">
                              <a:latin typeface="Segoe UI Semilight" panose="020B0402040204020203" pitchFamily="34" charset="0"/>
                              <a:cs typeface="Segoe UI Semilight" panose="020B0402040204020203" pitchFamily="34" charset="0"/>
                            </a:rPr>
                            <a:t>English – for each edge </a:t>
                          </a:r>
                          <a14:m>
                            <m:oMath xmlns:m="http://schemas.openxmlformats.org/officeDocument/2006/math">
                              <m:r>
                                <a:rPr lang="en-US" sz="2000" b="1" i="1" smtClean="0">
                                  <a:latin typeface="Cambria Math" panose="02040503050406030204" pitchFamily="18" charset="0"/>
                                  <a:cs typeface="Segoe UI Semilight" panose="020B0402040204020203" pitchFamily="34" charset="0"/>
                                </a:rPr>
                                <m:t>(</m:t>
                              </m:r>
                              <m:r>
                                <a:rPr lang="en-US" sz="2000" b="1" i="1" smtClean="0">
                                  <a:latin typeface="Cambria Math" panose="02040503050406030204" pitchFamily="18" charset="0"/>
                                  <a:cs typeface="Segoe UI Semilight" panose="020B0402040204020203" pitchFamily="34" charset="0"/>
                                </a:rPr>
                                <m:t>𝒖</m:t>
                              </m:r>
                              <m:r>
                                <a:rPr lang="en-US" sz="2000" b="1" i="1" smtClean="0">
                                  <a:latin typeface="Cambria Math" panose="02040503050406030204" pitchFamily="18" charset="0"/>
                                  <a:cs typeface="Segoe UI Semilight" panose="020B0402040204020203" pitchFamily="34" charset="0"/>
                                </a:rPr>
                                <m:t>,</m:t>
                              </m:r>
                              <m:r>
                                <a:rPr lang="en-US" sz="2000" b="1" i="1" smtClean="0">
                                  <a:latin typeface="Cambria Math" panose="02040503050406030204" pitchFamily="18" charset="0"/>
                                  <a:cs typeface="Segoe UI Semilight" panose="020B0402040204020203" pitchFamily="34" charset="0"/>
                                </a:rPr>
                                <m:t>𝒗</m:t>
                              </m:r>
                              <m:r>
                                <a:rPr lang="en-US" sz="2000" b="1"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a:txBody>
                      <a:tcPr/>
                    </a:tc>
                    <a:tc>
                      <a:txBody>
                        <a:bodyPr/>
                        <a:lstStyle/>
                        <a:p>
                          <a:r>
                            <a:rPr lang="en-US" sz="20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rPr>
                                <m:t>𝑢</m:t>
                              </m:r>
                            </m:oMath>
                          </a14:m>
                          <a:r>
                            <a:rPr lang="en-US" sz="20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r>
                                <a:rPr lang="en-US" sz="2000" b="0" i="1" smtClean="0">
                                  <a:latin typeface="Cambria Math" panose="02040503050406030204" pitchFamily="18" charset="0"/>
                                  <a:cs typeface="Segoe UI Semilight" panose="020B0402040204020203" pitchFamily="34" charset="0"/>
                                </a:rPr>
                                <m:t> </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green, then</a:t>
                          </a:r>
                          <a:r>
                            <a:rPr lang="en-US" sz="20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000" b="0" i="1" baseline="0"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red,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blue or green</a:t>
                          </a:r>
                        </a:p>
                      </a:txBody>
                      <a:tcPr/>
                    </a:tc>
                    <a:tc>
                      <a:txBody>
                        <a:bodyPr/>
                        <a:lstStyle/>
                        <a:p>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r>
                                <a:rPr lang="en-US" sz="2000" b="0" i="1" smtClean="0">
                                  <a:latin typeface="Cambria Math" panose="02040503050406030204" pitchFamily="18" charset="0"/>
                                  <a:cs typeface="Segoe UI Semilight" panose="020B0402040204020203" pitchFamily="34" charset="0"/>
                                </a:rPr>
                                <m:t> </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blue, then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red or green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81723040"/>
                      </a:ext>
                    </a:extLst>
                  </a:tr>
                  <a:tr h="370840">
                    <a:tc>
                      <a:txBody>
                        <a:bodyPr/>
                        <a:lstStyle/>
                        <a:p>
                          <a:r>
                            <a:rPr lang="en-US" sz="20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𝑣</m:t>
                              </m:r>
                            </m:oMath>
                          </a14:m>
                          <a:r>
                            <a:rPr lang="en-US" sz="2000" dirty="0">
                              <a:latin typeface="Segoe UI Semilight" panose="020B0402040204020203" pitchFamily="34" charset="0"/>
                              <a:cs typeface="Segoe UI Semilight" panose="020B0402040204020203" pitchFamily="34" charset="0"/>
                            </a:rPr>
                            <a:t> is green, then</a:t>
                          </a:r>
                          <a:r>
                            <a:rPr lang="en-US" sz="2000" baseline="0" dirty="0">
                              <a:latin typeface="Segoe UI Semilight" panose="020B0402040204020203" pitchFamily="34" charset="0"/>
                              <a:cs typeface="Segoe UI Semilight" panose="020B0402040204020203" pitchFamily="34" charset="0"/>
                            </a:rPr>
                            <a:t> </a:t>
                          </a:r>
                          <a14:m>
                            <m:oMath xmlns:m="http://schemas.openxmlformats.org/officeDocument/2006/math">
                              <m:r>
                                <a:rPr lang="en-US" sz="2000" b="0" i="1" baseline="0" smtClean="0">
                                  <a:latin typeface="Cambria Math" panose="02040503050406030204" pitchFamily="18" charset="0"/>
                                  <a:cs typeface="Segoe UI Semilight" panose="020B0402040204020203" pitchFamily="34" charset="0"/>
                                </a:rPr>
                                <m:t>𝑢</m:t>
                              </m:r>
                            </m:oMath>
                          </a14:m>
                          <a:r>
                            <a:rPr lang="en-US" sz="2000" dirty="0">
                              <a:latin typeface="Segoe UI Semilight" panose="020B0402040204020203" pitchFamily="34" charset="0"/>
                              <a:cs typeface="Segoe UI Semilight" panose="020B0402040204020203" pitchFamily="34" charset="0"/>
                            </a:rPr>
                            <a:t> is red or blue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𝑣</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𝑔</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𝐹𝑎𝑙𝑠𝑒</m:t>
                              </m:r>
                            </m:oMath>
                          </a14:m>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𝑟</m:t>
                                  </m:r>
                                </m:sub>
                              </m:sSub>
                              <m:r>
                                <a:rPr lang="en-US" sz="2000" b="0" i="1" smtClean="0">
                                  <a:latin typeface="Cambria Math" panose="02040503050406030204" pitchFamily="18" charset="0"/>
                                  <a:cs typeface="Segoe UI Semilight" panose="020B0402040204020203" pitchFamily="34" charset="0"/>
                                </a:rPr>
                                <m:t>==</m:t>
                              </m:r>
                              <m:r>
                                <m:rPr>
                                  <m:sty m:val="p"/>
                                </m:rPr>
                                <a:rPr lang="en-US" sz="2000" b="0" i="0" smtClean="0">
                                  <a:latin typeface="Cambria Math" panose="02040503050406030204" pitchFamily="18" charset="0"/>
                                  <a:cs typeface="Segoe UI Semilight" panose="020B0402040204020203" pitchFamily="34" charset="0"/>
                                </a:rPr>
                                <m:t>True</m:t>
                              </m:r>
                            </m:oMath>
                          </a14:m>
                          <a:r>
                            <a:rPr lang="en-US" sz="2000" dirty="0">
                              <a:latin typeface="Segoe UI Semilight" panose="020B0402040204020203" pitchFamily="34" charset="0"/>
                              <a:cs typeface="Segoe UI Semilight" panose="020B0402040204020203" pitchFamily="34" charset="0"/>
                            </a:rPr>
                            <a:t> || </a:t>
                          </a:r>
                          <a14:m>
                            <m:oMath xmlns:m="http://schemas.openxmlformats.org/officeDocument/2006/math">
                              <m:sSub>
                                <m:sSubPr>
                                  <m:ctrlPr>
                                    <a:rPr lang="en-US" sz="2000" b="0" i="1" smtClean="0">
                                      <a:latin typeface="Cambria Math" panose="02040503050406030204" pitchFamily="18" charset="0"/>
                                      <a:cs typeface="Segoe UI Semilight" panose="020B0402040204020203" pitchFamily="34" charset="0"/>
                                    </a:rPr>
                                  </m:ctrlPr>
                                </m:sSubPr>
                                <m:e>
                                  <m:r>
                                    <a:rPr lang="en-US" sz="2000" b="0" i="1" smtClean="0">
                                      <a:latin typeface="Cambria Math" panose="02040503050406030204" pitchFamily="18" charset="0"/>
                                      <a:cs typeface="Segoe UI Semilight" panose="020B0402040204020203" pitchFamily="34" charset="0"/>
                                    </a:rPr>
                                    <m:t>𝑥</m:t>
                                  </m:r>
                                </m:e>
                                <m:sub>
                                  <m:r>
                                    <a:rPr lang="en-US" sz="2000" b="0" i="1" smtClean="0">
                                      <a:latin typeface="Cambria Math" panose="02040503050406030204" pitchFamily="18" charset="0"/>
                                      <a:cs typeface="Segoe UI Semilight" panose="020B0402040204020203" pitchFamily="34" charset="0"/>
                                    </a:rPr>
                                    <m:t>𝑢</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𝑏</m:t>
                                  </m:r>
                                </m:sub>
                              </m:sSub>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𝑇𝑟𝑢𝑒</m:t>
                              </m:r>
                            </m:oMath>
                          </a14:m>
                          <a:endParaRPr lang="en-US" sz="20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432921544"/>
                      </a:ext>
                    </a:extLst>
                  </a:tr>
                </a:tbl>
              </a:graphicData>
            </a:graphic>
          </p:graphicFrame>
        </mc:Choice>
        <mc:Fallback xmlns="">
          <p:graphicFrame>
            <p:nvGraphicFramePr>
              <p:cNvPr id="4" name="Table 3">
                <a:extLst>
                  <a:ext uri="{FF2B5EF4-FFF2-40B4-BE49-F238E27FC236}">
                    <a16:creationId xmlns:a16="http://schemas.microsoft.com/office/drawing/2014/main" id="{9800785E-6207-4F09-8BEE-904FAC3F4C5C}"/>
                  </a:ext>
                </a:extLst>
              </p:cNvPr>
              <p:cNvGraphicFramePr>
                <a:graphicFrameLocks noGrp="1"/>
              </p:cNvGraphicFramePr>
              <p:nvPr>
                <p:extLst>
                  <p:ext uri="{D42A27DB-BD31-4B8C-83A1-F6EECF244321}">
                    <p14:modId xmlns:p14="http://schemas.microsoft.com/office/powerpoint/2010/main" val="3973126891"/>
                  </p:ext>
                </p:extLst>
              </p:nvPr>
            </p:nvGraphicFramePr>
            <p:xfrm>
              <a:off x="213346" y="3672832"/>
              <a:ext cx="9362454" cy="2921892"/>
            </p:xfrm>
            <a:graphic>
              <a:graphicData uri="http://schemas.openxmlformats.org/drawingml/2006/table">
                <a:tbl>
                  <a:tblPr firstRow="1" bandRow="1">
                    <a:tableStyleId>{5C22544A-7EE6-4342-B048-85BDC9FD1C3A}</a:tableStyleId>
                  </a:tblPr>
                  <a:tblGrid>
                    <a:gridCol w="4138029">
                      <a:extLst>
                        <a:ext uri="{9D8B030D-6E8A-4147-A177-3AD203B41FA5}">
                          <a16:colId xmlns:a16="http://schemas.microsoft.com/office/drawing/2014/main" val="3865755891"/>
                        </a:ext>
                      </a:extLst>
                    </a:gridCol>
                    <a:gridCol w="5224425">
                      <a:extLst>
                        <a:ext uri="{9D8B030D-6E8A-4147-A177-3AD203B41FA5}">
                          <a16:colId xmlns:a16="http://schemas.microsoft.com/office/drawing/2014/main" val="1471404130"/>
                        </a:ext>
                      </a:extLst>
                    </a:gridCol>
                  </a:tblGrid>
                  <a:tr h="396240">
                    <a:tc>
                      <a:txBody>
                        <a:bodyPr/>
                        <a:lstStyle/>
                        <a:p>
                          <a:endParaRPr lang="en-US"/>
                        </a:p>
                      </a:txBody>
                      <a:tcPr>
                        <a:blipFill>
                          <a:blip r:embed="rId2"/>
                          <a:stretch>
                            <a:fillRect l="-147" t="-6154" r="-126951" b="-661538"/>
                          </a:stretch>
                        </a:blipFill>
                      </a:tcPr>
                    </a:tc>
                    <a:tc>
                      <a:txBody>
                        <a:bodyPr/>
                        <a:lstStyle/>
                        <a:p>
                          <a:r>
                            <a:rPr lang="en-US" sz="2000" dirty="0">
                              <a:latin typeface="Segoe UI Semilight" panose="020B0402040204020203" pitchFamily="34" charset="0"/>
                              <a:cs typeface="Segoe UI Semilight" panose="020B0402040204020203" pitchFamily="34" charset="0"/>
                            </a:rPr>
                            <a:t>SAT </a:t>
                          </a:r>
                        </a:p>
                      </a:txBody>
                      <a:tcPr/>
                    </a:tc>
                    <a:extLst>
                      <a:ext uri="{0D108BD9-81ED-4DB2-BD59-A6C34878D82A}">
                        <a16:rowId xmlns:a16="http://schemas.microsoft.com/office/drawing/2014/main" val="1106734181"/>
                      </a:ext>
                    </a:extLst>
                  </a:tr>
                  <a:tr h="420942">
                    <a:tc>
                      <a:txBody>
                        <a:bodyPr/>
                        <a:lstStyle/>
                        <a:p>
                          <a:endParaRPr lang="en-US"/>
                        </a:p>
                      </a:txBody>
                      <a:tcPr>
                        <a:blipFill>
                          <a:blip r:embed="rId2"/>
                          <a:stretch>
                            <a:fillRect l="-147" t="-100000" r="-126951" b="-523188"/>
                          </a:stretch>
                        </a:blipFill>
                      </a:tcPr>
                    </a:tc>
                    <a:tc>
                      <a:txBody>
                        <a:bodyPr/>
                        <a:lstStyle/>
                        <a:p>
                          <a:endParaRPr lang="en-US"/>
                        </a:p>
                      </a:txBody>
                      <a:tcPr>
                        <a:blipFill>
                          <a:blip r:embed="rId2"/>
                          <a:stretch>
                            <a:fillRect l="-79254" t="-100000" r="-466" b="-523188"/>
                          </a:stretch>
                        </a:blipFill>
                      </a:tcPr>
                    </a:tc>
                    <a:extLst>
                      <a:ext uri="{0D108BD9-81ED-4DB2-BD59-A6C34878D82A}">
                        <a16:rowId xmlns:a16="http://schemas.microsoft.com/office/drawing/2014/main" val="2989585035"/>
                      </a:ext>
                    </a:extLst>
                  </a:tr>
                  <a:tr h="420942">
                    <a:tc>
                      <a:txBody>
                        <a:bodyPr/>
                        <a:lstStyle/>
                        <a:p>
                          <a:endParaRPr lang="en-US"/>
                        </a:p>
                      </a:txBody>
                      <a:tcPr>
                        <a:blipFill>
                          <a:blip r:embed="rId2"/>
                          <a:stretch>
                            <a:fillRect l="-147" t="-200000" r="-126951" b="-423188"/>
                          </a:stretch>
                        </a:blipFill>
                      </a:tcPr>
                    </a:tc>
                    <a:tc>
                      <a:txBody>
                        <a:bodyPr/>
                        <a:lstStyle/>
                        <a:p>
                          <a:endParaRPr lang="en-US"/>
                        </a:p>
                      </a:txBody>
                      <a:tcPr>
                        <a:blipFill>
                          <a:blip r:embed="rId2"/>
                          <a:stretch>
                            <a:fillRect l="-79254" t="-200000" r="-466" b="-423188"/>
                          </a:stretch>
                        </a:blipFill>
                      </a:tcPr>
                    </a:tc>
                    <a:extLst>
                      <a:ext uri="{0D108BD9-81ED-4DB2-BD59-A6C34878D82A}">
                        <a16:rowId xmlns:a16="http://schemas.microsoft.com/office/drawing/2014/main" val="3122762175"/>
                      </a:ext>
                    </a:extLst>
                  </a:tr>
                  <a:tr h="420942">
                    <a:tc>
                      <a:txBody>
                        <a:bodyPr/>
                        <a:lstStyle/>
                        <a:p>
                          <a:endParaRPr lang="en-US"/>
                        </a:p>
                      </a:txBody>
                      <a:tcPr>
                        <a:blipFill>
                          <a:blip r:embed="rId2"/>
                          <a:stretch>
                            <a:fillRect l="-147" t="-295714" r="-126951" b="-317143"/>
                          </a:stretch>
                        </a:blipFill>
                      </a:tcPr>
                    </a:tc>
                    <a:tc>
                      <a:txBody>
                        <a:bodyPr/>
                        <a:lstStyle/>
                        <a:p>
                          <a:endParaRPr lang="en-US"/>
                        </a:p>
                      </a:txBody>
                      <a:tcPr>
                        <a:blipFill>
                          <a:blip r:embed="rId2"/>
                          <a:stretch>
                            <a:fillRect l="-79254" t="-295714" r="-466" b="-317143"/>
                          </a:stretch>
                        </a:blipFill>
                      </a:tcPr>
                    </a:tc>
                    <a:extLst>
                      <a:ext uri="{0D108BD9-81ED-4DB2-BD59-A6C34878D82A}">
                        <a16:rowId xmlns:a16="http://schemas.microsoft.com/office/drawing/2014/main" val="1968665760"/>
                      </a:ext>
                    </a:extLst>
                  </a:tr>
                  <a:tr h="420942">
                    <a:tc>
                      <a:txBody>
                        <a:bodyPr/>
                        <a:lstStyle/>
                        <a:p>
                          <a:endParaRPr lang="en-US"/>
                        </a:p>
                      </a:txBody>
                      <a:tcPr>
                        <a:blipFill>
                          <a:blip r:embed="rId2"/>
                          <a:stretch>
                            <a:fillRect l="-147" t="-401449" r="-126951" b="-221739"/>
                          </a:stretch>
                        </a:blipFill>
                      </a:tcPr>
                    </a:tc>
                    <a:tc>
                      <a:txBody>
                        <a:bodyPr/>
                        <a:lstStyle/>
                        <a:p>
                          <a:endParaRPr lang="en-US"/>
                        </a:p>
                      </a:txBody>
                      <a:tcPr>
                        <a:blipFill>
                          <a:blip r:embed="rId2"/>
                          <a:stretch>
                            <a:fillRect l="-79254" t="-401449" r="-466" b="-221739"/>
                          </a:stretch>
                        </a:blipFill>
                      </a:tcPr>
                    </a:tc>
                    <a:extLst>
                      <a:ext uri="{0D108BD9-81ED-4DB2-BD59-A6C34878D82A}">
                        <a16:rowId xmlns:a16="http://schemas.microsoft.com/office/drawing/2014/main" val="3024052586"/>
                      </a:ext>
                    </a:extLst>
                  </a:tr>
                  <a:tr h="420942">
                    <a:tc>
                      <a:txBody>
                        <a:bodyPr/>
                        <a:lstStyle/>
                        <a:p>
                          <a:endParaRPr lang="en-US"/>
                        </a:p>
                      </a:txBody>
                      <a:tcPr>
                        <a:blipFill>
                          <a:blip r:embed="rId2"/>
                          <a:stretch>
                            <a:fillRect l="-147" t="-501449" r="-126951" b="-121739"/>
                          </a:stretch>
                        </a:blipFill>
                      </a:tcPr>
                    </a:tc>
                    <a:tc>
                      <a:txBody>
                        <a:bodyPr/>
                        <a:lstStyle/>
                        <a:p>
                          <a:endParaRPr lang="en-US"/>
                        </a:p>
                      </a:txBody>
                      <a:tcPr>
                        <a:blipFill>
                          <a:blip r:embed="rId2"/>
                          <a:stretch>
                            <a:fillRect l="-79254" t="-501449" r="-466" b="-121739"/>
                          </a:stretch>
                        </a:blipFill>
                      </a:tcPr>
                    </a:tc>
                    <a:extLst>
                      <a:ext uri="{0D108BD9-81ED-4DB2-BD59-A6C34878D82A}">
                        <a16:rowId xmlns:a16="http://schemas.microsoft.com/office/drawing/2014/main" val="1481723040"/>
                      </a:ext>
                    </a:extLst>
                  </a:tr>
                  <a:tr h="420942">
                    <a:tc>
                      <a:txBody>
                        <a:bodyPr/>
                        <a:lstStyle/>
                        <a:p>
                          <a:endParaRPr lang="en-US"/>
                        </a:p>
                      </a:txBody>
                      <a:tcPr>
                        <a:blipFill>
                          <a:blip r:embed="rId2"/>
                          <a:stretch>
                            <a:fillRect l="-147" t="-601449" r="-126951" b="-21739"/>
                          </a:stretch>
                        </a:blipFill>
                      </a:tcPr>
                    </a:tc>
                    <a:tc>
                      <a:txBody>
                        <a:bodyPr/>
                        <a:lstStyle/>
                        <a:p>
                          <a:endParaRPr lang="en-US"/>
                        </a:p>
                      </a:txBody>
                      <a:tcPr>
                        <a:blipFill>
                          <a:blip r:embed="rId2"/>
                          <a:stretch>
                            <a:fillRect l="-79254" t="-601449" r="-466" b="-21739"/>
                          </a:stretch>
                        </a:blipFill>
                      </a:tcPr>
                    </a:tc>
                    <a:extLst>
                      <a:ext uri="{0D108BD9-81ED-4DB2-BD59-A6C34878D82A}">
                        <a16:rowId xmlns:a16="http://schemas.microsoft.com/office/drawing/2014/main" val="1432921544"/>
                      </a:ext>
                    </a:extLst>
                  </a:tr>
                </a:tbl>
              </a:graphicData>
            </a:graphic>
          </p:graphicFrame>
        </mc:Fallback>
      </mc:AlternateContent>
    </p:spTree>
    <p:extLst>
      <p:ext uri="{BB962C8B-B14F-4D97-AF65-F5344CB8AC3E}">
        <p14:creationId xmlns:p14="http://schemas.microsoft.com/office/powerpoint/2010/main" val="394155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654A-DF89-438F-B003-F9579B24547E}"/>
              </a:ext>
            </a:extLst>
          </p:cNvPr>
          <p:cNvSpPr>
            <a:spLocks noGrp="1"/>
          </p:cNvSpPr>
          <p:nvPr>
            <p:ph type="title"/>
          </p:nvPr>
        </p:nvSpPr>
        <p:spPr/>
        <p:txBody>
          <a:bodyPr/>
          <a:lstStyle/>
          <a:p>
            <a:r>
              <a:rPr lang="en-US" dirty="0"/>
              <a:t>Are those constraints enough?</a:t>
            </a:r>
          </a:p>
        </p:txBody>
      </p:sp>
      <p:sp>
        <p:nvSpPr>
          <p:cNvPr id="3" name="Content Placeholder 2">
            <a:extLst>
              <a:ext uri="{FF2B5EF4-FFF2-40B4-BE49-F238E27FC236}">
                <a16:creationId xmlns:a16="http://schemas.microsoft.com/office/drawing/2014/main" id="{F234EEB8-A199-4592-90A8-9D48B26592B0}"/>
              </a:ext>
            </a:extLst>
          </p:cNvPr>
          <p:cNvSpPr>
            <a:spLocks noGrp="1"/>
          </p:cNvSpPr>
          <p:nvPr>
            <p:ph idx="1"/>
          </p:nvPr>
        </p:nvSpPr>
        <p:spPr/>
        <p:txBody>
          <a:bodyPr/>
          <a:lstStyle/>
          <a:p>
            <a:r>
              <a:rPr lang="en-US" dirty="0"/>
              <a:t>Suppose we used those constraints, ran the 3-SAT solver on what we got.</a:t>
            </a:r>
          </a:p>
          <a:p>
            <a:endParaRPr lang="en-US" dirty="0"/>
          </a:p>
          <a:p>
            <a:r>
              <a:rPr lang="en-US" dirty="0"/>
              <a:t>If the graph is 3-colorable, then the 3-SAT instance has a solution (pick your favorite coloring and set the variables to match that coloring). </a:t>
            </a:r>
          </a:p>
          <a:p>
            <a:r>
              <a:rPr lang="en-US" dirty="0"/>
              <a:t>If the graph is not 3-colorable</a:t>
            </a:r>
          </a:p>
          <a:p>
            <a:r>
              <a:rPr lang="en-US" dirty="0"/>
              <a:t>The 3-SAT solver will still say there’s a solution for this instance. Just set every variable to false!</a:t>
            </a:r>
          </a:p>
        </p:txBody>
      </p:sp>
    </p:spTree>
    <p:extLst>
      <p:ext uri="{BB962C8B-B14F-4D97-AF65-F5344CB8AC3E}">
        <p14:creationId xmlns:p14="http://schemas.microsoft.com/office/powerpoint/2010/main" val="411739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15B9-20CB-4240-9F3F-B54682B8C572}"/>
              </a:ext>
            </a:extLst>
          </p:cNvPr>
          <p:cNvSpPr>
            <a:spLocks noGrp="1"/>
          </p:cNvSpPr>
          <p:nvPr>
            <p:ph type="title"/>
          </p:nvPr>
        </p:nvSpPr>
        <p:spPr/>
        <p:txBody>
          <a:bodyPr/>
          <a:lstStyle/>
          <a:p>
            <a:r>
              <a:rPr lang="en-US" dirty="0"/>
              <a:t>Consistency Constraints</a:t>
            </a:r>
          </a:p>
        </p:txBody>
      </p:sp>
      <p:sp>
        <p:nvSpPr>
          <p:cNvPr id="3" name="Content Placeholder 2">
            <a:extLst>
              <a:ext uri="{FF2B5EF4-FFF2-40B4-BE49-F238E27FC236}">
                <a16:creationId xmlns:a16="http://schemas.microsoft.com/office/drawing/2014/main" id="{244162AF-4C48-4E54-8214-3CBDA0D6C33D}"/>
              </a:ext>
            </a:extLst>
          </p:cNvPr>
          <p:cNvSpPr>
            <a:spLocks noGrp="1"/>
          </p:cNvSpPr>
          <p:nvPr>
            <p:ph idx="1"/>
          </p:nvPr>
        </p:nvSpPr>
        <p:spPr/>
        <p:txBody>
          <a:bodyPr/>
          <a:lstStyle/>
          <a:p>
            <a:r>
              <a:rPr lang="en-US" dirty="0"/>
              <a:t>Reductions often need extra constraints/structures.</a:t>
            </a:r>
          </a:p>
          <a:p>
            <a:r>
              <a:rPr lang="en-US" dirty="0"/>
              <a:t>When you say “I want this variable to mean X” you really need to force the variable to mean X.</a:t>
            </a:r>
          </a:p>
          <a:p>
            <a:endParaRPr lang="en-US" dirty="0"/>
          </a:p>
          <a:p>
            <a:r>
              <a:rPr lang="en-US" dirty="0"/>
              <a:t>So if you want a coloring, you need to make sure even “well, yeah of course that’s what I meant” requirements are explicit. </a:t>
            </a:r>
          </a:p>
          <a:p>
            <a:endParaRPr lang="en-US" dirty="0"/>
          </a:p>
          <a:p>
            <a:r>
              <a:rPr lang="en-US" dirty="0"/>
              <a:t>What are we missing? Every vertex needs exactly one color.</a:t>
            </a:r>
          </a:p>
        </p:txBody>
      </p:sp>
    </p:spTree>
    <p:extLst>
      <p:ext uri="{BB962C8B-B14F-4D97-AF65-F5344CB8AC3E}">
        <p14:creationId xmlns:p14="http://schemas.microsoft.com/office/powerpoint/2010/main" val="213617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A290-2FBD-4658-A4AE-A20FDA75FF94}"/>
              </a:ext>
            </a:extLst>
          </p:cNvPr>
          <p:cNvSpPr>
            <a:spLocks noGrp="1"/>
          </p:cNvSpPr>
          <p:nvPr>
            <p:ph type="title"/>
          </p:nvPr>
        </p:nvSpPr>
        <p:spPr/>
        <p:txBody>
          <a:bodyPr/>
          <a:lstStyle/>
          <a:p>
            <a:r>
              <a:rPr lang="en-US" dirty="0"/>
              <a:t>Consistency</a:t>
            </a:r>
          </a:p>
        </p:txBody>
      </p:sp>
      <p:sp>
        <p:nvSpPr>
          <p:cNvPr id="3" name="Content Placeholder 2">
            <a:extLst>
              <a:ext uri="{FF2B5EF4-FFF2-40B4-BE49-F238E27FC236}">
                <a16:creationId xmlns:a16="http://schemas.microsoft.com/office/drawing/2014/main" id="{9DFEFE90-BD2F-41E4-9588-824C081B7AE5}"/>
              </a:ext>
            </a:extLst>
          </p:cNvPr>
          <p:cNvSpPr>
            <a:spLocks noGrp="1"/>
          </p:cNvSpPr>
          <p:nvPr>
            <p:ph idx="1"/>
          </p:nvPr>
        </p:nvSpPr>
        <p:spPr>
          <a:xfrm>
            <a:off x="575240" y="1463857"/>
            <a:ext cx="11187258" cy="558192"/>
          </a:xfrm>
        </p:spPr>
        <p:txBody>
          <a:bodyPr/>
          <a:lstStyle/>
          <a:p>
            <a:r>
              <a:rPr lang="en-US" dirty="0"/>
              <a:t>More constraints:</a:t>
            </a:r>
          </a:p>
          <a:p>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nvGraphicFramePr>
            <p:xfrm>
              <a:off x="688678" y="1911019"/>
              <a:ext cx="11358778" cy="3838642"/>
            </p:xfrm>
            <a:graphic>
              <a:graphicData uri="http://schemas.openxmlformats.org/drawingml/2006/table">
                <a:tbl>
                  <a:tblPr firstRow="1" bandRow="1">
                    <a:tableStyleId>{7DF18680-E054-41AD-8BC1-D1AEF772440D}</a:tableStyleId>
                  </a:tblPr>
                  <a:tblGrid>
                    <a:gridCol w="4670460">
                      <a:extLst>
                        <a:ext uri="{9D8B030D-6E8A-4147-A177-3AD203B41FA5}">
                          <a16:colId xmlns:a16="http://schemas.microsoft.com/office/drawing/2014/main" val="3865755891"/>
                        </a:ext>
                      </a:extLst>
                    </a:gridCol>
                    <a:gridCol w="6688318">
                      <a:extLst>
                        <a:ext uri="{9D8B030D-6E8A-4147-A177-3AD203B41FA5}">
                          <a16:colId xmlns:a16="http://schemas.microsoft.com/office/drawing/2014/main" val="1471404130"/>
                        </a:ext>
                      </a:extLst>
                    </a:gridCol>
                  </a:tblGrid>
                  <a:tr h="370840">
                    <a:tc>
                      <a:txBody>
                        <a:bodyPr/>
                        <a:lstStyle/>
                        <a:p>
                          <a:r>
                            <a:rPr lang="en-US" sz="2400" dirty="0"/>
                            <a:t>English – for each vertex</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t>SAT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6734181"/>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red, then </a:t>
                          </a:r>
                          <a14:m>
                            <m:oMath xmlns:m="http://schemas.openxmlformats.org/officeDocument/2006/math">
                              <m:r>
                                <a:rPr lang="en-US" sz="2400" smtClean="0">
                                  <a:latin typeface="Cambria Math" panose="02040503050406030204" pitchFamily="18" charset="0"/>
                                </a:rPr>
                                <m:t>𝑢</m:t>
                              </m:r>
                            </m:oMath>
                          </a14:m>
                          <a:r>
                            <a:rPr lang="en-US" sz="2400" dirty="0"/>
                            <a:t> cannot be blue</a:t>
                          </a:r>
                          <a:endParaRPr lang="en-US" sz="2400" dirty="0">
                            <a:latin typeface="Segoe UI Semilight" panose="020B0402040204020203" pitchFamily="34" charset="0"/>
                            <a:cs typeface="Segoe UI Semilight" panose="020B0402040204020203" pitchFamily="34" charset="0"/>
                          </a:endParaRPr>
                        </a:p>
                      </a:txBody>
                      <a:tcPr/>
                    </a:tc>
                    <a:tc>
                      <a:txBody>
                        <a:bodyPr/>
                        <a:lstStyle/>
                        <a:p>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989585035"/>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red, then </a:t>
                          </a:r>
                          <a14:m>
                            <m:oMath xmlns:m="http://schemas.openxmlformats.org/officeDocument/2006/math">
                              <m:r>
                                <a:rPr lang="en-US" sz="2400" smtClean="0">
                                  <a:latin typeface="Cambria Math" panose="02040503050406030204" pitchFamily="18" charset="0"/>
                                </a:rPr>
                                <m:t>𝑢</m:t>
                              </m:r>
                            </m:oMath>
                          </a14:m>
                          <a:r>
                            <a:rPr lang="en-US" sz="2400" dirty="0"/>
                            <a:t> cannot be green</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122762175"/>
                      </a:ext>
                    </a:extLst>
                  </a:tr>
                  <a:tr h="370840">
                    <a:tc>
                      <a:txBody>
                        <a:bodyPr/>
                        <a:lstStyle/>
                        <a:p>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blue, then </a:t>
                          </a:r>
                          <a14:m>
                            <m:oMath xmlns:m="http://schemas.openxmlformats.org/officeDocument/2006/math">
                              <m:r>
                                <a:rPr lang="en-US" sz="2400" smtClean="0">
                                  <a:latin typeface="Cambria Math" panose="02040503050406030204" pitchFamily="18" charset="0"/>
                                </a:rPr>
                                <m:t>𝑢</m:t>
                              </m:r>
                            </m:oMath>
                          </a14:m>
                          <a:r>
                            <a:rPr lang="en-US" sz="2400" dirty="0"/>
                            <a:t> cannot be red</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9686657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blue, then </a:t>
                          </a:r>
                          <a14:m>
                            <m:oMath xmlns:m="http://schemas.openxmlformats.org/officeDocument/2006/math">
                              <m:r>
                                <a:rPr lang="en-US" sz="2400" smtClean="0">
                                  <a:latin typeface="Cambria Math" panose="02040503050406030204" pitchFamily="18" charset="0"/>
                                </a:rPr>
                                <m:t>𝑢</m:t>
                              </m:r>
                            </m:oMath>
                          </a14:m>
                          <a:r>
                            <a:rPr lang="en-US" sz="2400" dirty="0"/>
                            <a:t> cannot be green</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0240525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green, then </a:t>
                          </a:r>
                          <a14:m>
                            <m:oMath xmlns:m="http://schemas.openxmlformats.org/officeDocument/2006/math">
                              <m:r>
                                <a:rPr lang="en-US" sz="2400" smtClean="0">
                                  <a:latin typeface="Cambria Math" panose="02040503050406030204" pitchFamily="18" charset="0"/>
                                </a:rPr>
                                <m:t>𝑢</m:t>
                              </m:r>
                            </m:oMath>
                          </a14:m>
                          <a:r>
                            <a:rPr lang="en-US" sz="2400" dirty="0"/>
                            <a:t> cannot be red</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202864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a:t>
                          </a:r>
                          <a14:m>
                            <m:oMath xmlns:m="http://schemas.openxmlformats.org/officeDocument/2006/math">
                              <m:r>
                                <a:rPr lang="en-US" sz="2400" smtClean="0">
                                  <a:latin typeface="Cambria Math" panose="02040503050406030204" pitchFamily="18" charset="0"/>
                                </a:rPr>
                                <m:t>𝑢</m:t>
                              </m:r>
                            </m:oMath>
                          </a14:m>
                          <a:r>
                            <a:rPr lang="en-US" sz="2400" dirty="0"/>
                            <a:t> is green, then </a:t>
                          </a:r>
                          <a14:m>
                            <m:oMath xmlns:m="http://schemas.openxmlformats.org/officeDocument/2006/math">
                              <m:r>
                                <a:rPr lang="en-US" sz="2400" smtClean="0">
                                  <a:latin typeface="Cambria Math" panose="02040503050406030204" pitchFamily="18" charset="0"/>
                                </a:rPr>
                                <m:t>𝑢</m:t>
                              </m:r>
                            </m:oMath>
                          </a14:m>
                          <a:r>
                            <a:rPr lang="en-US" sz="2400" dirty="0"/>
                            <a:t> cannot be blue</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𝐹𝑎𝑙𝑠𝑒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𝑏</m:t>
                                  </m:r>
                                </m:sub>
                              </m:sSub>
                              <m:r>
                                <a:rPr lang="en-US" sz="2400" smtClean="0">
                                  <a:latin typeface="Cambria Math" panose="02040503050406030204" pitchFamily="18" charset="0"/>
                                </a:rPr>
                                <m:t>==</m:t>
                              </m:r>
                              <m:r>
                                <m:rPr>
                                  <m:sty m:val="p"/>
                                </m:rPr>
                                <a:rPr lang="en-US" sz="2400" smtClean="0">
                                  <a:latin typeface="Cambria Math" panose="02040503050406030204" pitchFamily="18" charset="0"/>
                                </a:rPr>
                                <m:t>False</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796876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smtClean="0">
                                  <a:latin typeface="Cambria Math" panose="02040503050406030204" pitchFamily="18" charset="0"/>
                                </a:rPr>
                                <m:t>𝑢</m:t>
                              </m:r>
                            </m:oMath>
                          </a14:m>
                          <a:r>
                            <a:rPr lang="en-US" sz="2400" dirty="0"/>
                            <a:t> gets a</a:t>
                          </a:r>
                          <a:r>
                            <a:rPr lang="en-US" sz="2400" baseline="0" dirty="0"/>
                            <a:t> color!</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𝑟</m:t>
                                  </m:r>
                                </m:sub>
                              </m:sSub>
                              <m:r>
                                <a:rPr lang="en-US" sz="2400" smtClean="0">
                                  <a:latin typeface="Cambria Math" panose="02040503050406030204" pitchFamily="18" charset="0"/>
                                </a:rPr>
                                <m:t>==</m:t>
                              </m:r>
                              <m:r>
                                <a:rPr lang="en-US" sz="2400" smtClean="0">
                                  <a:latin typeface="Cambria Math" panose="02040503050406030204" pitchFamily="18" charset="0"/>
                                </a:rPr>
                                <m:t>𝑇𝑟𝑢𝑒</m:t>
                              </m:r>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𝑢</m:t>
                                  </m:r>
                                  <m:r>
                                    <a:rPr lang="en-US" sz="2400" smtClean="0">
                                      <a:latin typeface="Cambria Math" panose="02040503050406030204" pitchFamily="18" charset="0"/>
                                    </a:rPr>
                                    <m:t>,</m:t>
                                  </m:r>
                                  <m:r>
                                    <a:rPr lang="en-US" sz="2400" smtClean="0">
                                      <a:latin typeface="Cambria Math" panose="02040503050406030204" pitchFamily="18" charset="0"/>
                                    </a:rPr>
                                    <m:t>𝑔</m:t>
                                  </m:r>
                                </m:sub>
                              </m:sSub>
                              <m:r>
                                <a:rPr lang="en-US" sz="2400" smtClean="0">
                                  <a:latin typeface="Cambria Math" panose="02040503050406030204" pitchFamily="18" charset="0"/>
                                </a:rPr>
                                <m:t>==</m:t>
                              </m:r>
                              <m:r>
                                <a:rPr lang="en-US" sz="2400" smtClean="0">
                                  <a:latin typeface="Cambria Math" panose="02040503050406030204" pitchFamily="18" charset="0"/>
                                </a:rPr>
                                <m:t>𝑇𝑟𝑢𝑒</m:t>
                              </m:r>
                            </m:oMath>
                          </a14:m>
                          <a:r>
                            <a:rPr lang="en-US" sz="2400" dirty="0"/>
                            <a:t>||</a:t>
                          </a:r>
                          <a:r>
                            <a:rPr lang="en-US" sz="2400" baseline="0" dirty="0"/>
                            <a:t> </a:t>
                          </a:r>
                          <a14:m>
                            <m:oMath xmlns:m="http://schemas.openxmlformats.org/officeDocument/2006/math">
                              <m:sSub>
                                <m:sSubPr>
                                  <m:ctrlPr>
                                    <a:rPr lang="en-US" sz="2400" i="1" baseline="0" smtClean="0">
                                      <a:latin typeface="Cambria Math" panose="02040503050406030204" pitchFamily="18" charset="0"/>
                                    </a:rPr>
                                  </m:ctrlPr>
                                </m:sSubPr>
                                <m:e>
                                  <m:r>
                                    <a:rPr lang="en-US" sz="2400" baseline="0" smtClean="0">
                                      <a:latin typeface="Cambria Math" panose="02040503050406030204" pitchFamily="18" charset="0"/>
                                    </a:rPr>
                                    <m:t>𝑥</m:t>
                                  </m:r>
                                </m:e>
                                <m:sub>
                                  <m:r>
                                    <a:rPr lang="en-US" sz="2400" baseline="0" smtClean="0">
                                      <a:latin typeface="Cambria Math" panose="02040503050406030204" pitchFamily="18" charset="0"/>
                                    </a:rPr>
                                    <m:t>𝑢</m:t>
                                  </m:r>
                                  <m:r>
                                    <a:rPr lang="en-US" sz="2400" baseline="0" smtClean="0">
                                      <a:latin typeface="Cambria Math" panose="02040503050406030204" pitchFamily="18" charset="0"/>
                                    </a:rPr>
                                    <m:t>,</m:t>
                                  </m:r>
                                  <m:r>
                                    <a:rPr lang="en-US" sz="2400" baseline="0" smtClean="0">
                                      <a:latin typeface="Cambria Math" panose="02040503050406030204" pitchFamily="18" charset="0"/>
                                    </a:rPr>
                                    <m:t>𝑏</m:t>
                                  </m:r>
                                </m:sub>
                              </m:sSub>
                              <m:r>
                                <a:rPr lang="en-US" sz="2400" baseline="0" smtClean="0">
                                  <a:latin typeface="Cambria Math" panose="02040503050406030204" pitchFamily="18" charset="0"/>
                                </a:rPr>
                                <m:t>==</m:t>
                              </m:r>
                              <m:r>
                                <a:rPr lang="en-US" sz="2400" baseline="0" smtClean="0">
                                  <a:latin typeface="Cambria Math" panose="02040503050406030204" pitchFamily="18" charset="0"/>
                                </a:rPr>
                                <m:t>𝑇𝑟𝑢𝑒</m:t>
                              </m:r>
                            </m:oMath>
                          </a14:m>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621177661"/>
                      </a:ext>
                    </a:extLst>
                  </a:tr>
                </a:tbl>
              </a:graphicData>
            </a:graphic>
          </p:graphicFrame>
        </mc:Choice>
        <mc:Fallback xmlns="">
          <p:graphicFrame>
            <p:nvGraphicFramePr>
              <p:cNvPr id="4" name="Table 3">
                <a:extLst>
                  <a:ext uri="{FF2B5EF4-FFF2-40B4-BE49-F238E27FC236}">
                    <a16:creationId xmlns:a16="http://schemas.microsoft.com/office/drawing/2014/main" id="{0794483F-E733-4A28-A2FF-42A294EC9246}"/>
                  </a:ext>
                </a:extLst>
              </p:cNvPr>
              <p:cNvGraphicFramePr>
                <a:graphicFrameLocks noGrp="1"/>
              </p:cNvGraphicFramePr>
              <p:nvPr>
                <p:extLst>
                  <p:ext uri="{D42A27DB-BD31-4B8C-83A1-F6EECF244321}">
                    <p14:modId xmlns:p14="http://schemas.microsoft.com/office/powerpoint/2010/main" val="4219826725"/>
                  </p:ext>
                </p:extLst>
              </p:nvPr>
            </p:nvGraphicFramePr>
            <p:xfrm>
              <a:off x="688678" y="1911019"/>
              <a:ext cx="11358778" cy="3863087"/>
            </p:xfrm>
            <a:graphic>
              <a:graphicData uri="http://schemas.openxmlformats.org/drawingml/2006/table">
                <a:tbl>
                  <a:tblPr firstRow="1" bandRow="1">
                    <a:tableStyleId>{7DF18680-E054-41AD-8BC1-D1AEF772440D}</a:tableStyleId>
                  </a:tblPr>
                  <a:tblGrid>
                    <a:gridCol w="4670460">
                      <a:extLst>
                        <a:ext uri="{9D8B030D-6E8A-4147-A177-3AD203B41FA5}">
                          <a16:colId xmlns:a16="http://schemas.microsoft.com/office/drawing/2014/main" val="3865755891"/>
                        </a:ext>
                      </a:extLst>
                    </a:gridCol>
                    <a:gridCol w="6688318">
                      <a:extLst>
                        <a:ext uri="{9D8B030D-6E8A-4147-A177-3AD203B41FA5}">
                          <a16:colId xmlns:a16="http://schemas.microsoft.com/office/drawing/2014/main" val="1471404130"/>
                        </a:ext>
                      </a:extLst>
                    </a:gridCol>
                  </a:tblGrid>
                  <a:tr h="457200">
                    <a:tc>
                      <a:txBody>
                        <a:bodyPr/>
                        <a:lstStyle/>
                        <a:p>
                          <a:r>
                            <a:rPr lang="en-US" sz="2400" dirty="0"/>
                            <a:t>English – for each vertex</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t>SAT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106734181"/>
                      </a:ext>
                    </a:extLst>
                  </a:tr>
                  <a:tr h="473266">
                    <a:tc>
                      <a:txBody>
                        <a:bodyPr/>
                        <a:lstStyle/>
                        <a:p>
                          <a:endParaRPr lang="en-US"/>
                        </a:p>
                      </a:txBody>
                      <a:tcPr>
                        <a:blipFill>
                          <a:blip r:embed="rId2"/>
                          <a:stretch>
                            <a:fillRect l="-130" t="-106410" r="-143677" b="-641026"/>
                          </a:stretch>
                        </a:blipFill>
                      </a:tcPr>
                    </a:tc>
                    <a:tc>
                      <a:txBody>
                        <a:bodyPr/>
                        <a:lstStyle/>
                        <a:p>
                          <a:endParaRPr lang="en-US"/>
                        </a:p>
                      </a:txBody>
                      <a:tcPr>
                        <a:blipFill>
                          <a:blip r:embed="rId2"/>
                          <a:stretch>
                            <a:fillRect l="-69945" t="-106410" r="-364" b="-641026"/>
                          </a:stretch>
                        </a:blipFill>
                      </a:tcPr>
                    </a:tc>
                    <a:extLst>
                      <a:ext uri="{0D108BD9-81ED-4DB2-BD59-A6C34878D82A}">
                        <a16:rowId xmlns:a16="http://schemas.microsoft.com/office/drawing/2014/main" val="2989585035"/>
                      </a:ext>
                    </a:extLst>
                  </a:tr>
                  <a:tr h="491871">
                    <a:tc>
                      <a:txBody>
                        <a:bodyPr/>
                        <a:lstStyle/>
                        <a:p>
                          <a:endParaRPr lang="en-US"/>
                        </a:p>
                      </a:txBody>
                      <a:tcPr>
                        <a:blipFill>
                          <a:blip r:embed="rId2"/>
                          <a:stretch>
                            <a:fillRect l="-130" t="-198765" r="-143677" b="-517284"/>
                          </a:stretch>
                        </a:blipFill>
                      </a:tcPr>
                    </a:tc>
                    <a:tc>
                      <a:txBody>
                        <a:bodyPr/>
                        <a:lstStyle/>
                        <a:p>
                          <a:endParaRPr lang="en-US"/>
                        </a:p>
                      </a:txBody>
                      <a:tcPr>
                        <a:blipFill>
                          <a:blip r:embed="rId2"/>
                          <a:stretch>
                            <a:fillRect l="-69945" t="-198765" r="-364" b="-517284"/>
                          </a:stretch>
                        </a:blipFill>
                      </a:tcPr>
                    </a:tc>
                    <a:extLst>
                      <a:ext uri="{0D108BD9-81ED-4DB2-BD59-A6C34878D82A}">
                        <a16:rowId xmlns:a16="http://schemas.microsoft.com/office/drawing/2014/main" val="3122762175"/>
                      </a:ext>
                    </a:extLst>
                  </a:tr>
                  <a:tr h="473266">
                    <a:tc>
                      <a:txBody>
                        <a:bodyPr/>
                        <a:lstStyle/>
                        <a:p>
                          <a:endParaRPr lang="en-US"/>
                        </a:p>
                      </a:txBody>
                      <a:tcPr>
                        <a:blipFill>
                          <a:blip r:embed="rId2"/>
                          <a:stretch>
                            <a:fillRect l="-130" t="-310256" r="-143677" b="-437179"/>
                          </a:stretch>
                        </a:blipFill>
                      </a:tcPr>
                    </a:tc>
                    <a:tc>
                      <a:txBody>
                        <a:bodyPr/>
                        <a:lstStyle/>
                        <a:p>
                          <a:endParaRPr lang="en-US"/>
                        </a:p>
                      </a:txBody>
                      <a:tcPr>
                        <a:blipFill>
                          <a:blip r:embed="rId2"/>
                          <a:stretch>
                            <a:fillRect l="-69945" t="-310256" r="-364" b="-437179"/>
                          </a:stretch>
                        </a:blipFill>
                      </a:tcPr>
                    </a:tc>
                    <a:extLst>
                      <a:ext uri="{0D108BD9-81ED-4DB2-BD59-A6C34878D82A}">
                        <a16:rowId xmlns:a16="http://schemas.microsoft.com/office/drawing/2014/main" val="1968665760"/>
                      </a:ext>
                    </a:extLst>
                  </a:tr>
                  <a:tr h="491871">
                    <a:tc>
                      <a:txBody>
                        <a:bodyPr/>
                        <a:lstStyle/>
                        <a:p>
                          <a:endParaRPr lang="en-US"/>
                        </a:p>
                      </a:txBody>
                      <a:tcPr>
                        <a:blipFill>
                          <a:blip r:embed="rId2"/>
                          <a:stretch>
                            <a:fillRect l="-130" t="-400000" r="-143677" b="-326250"/>
                          </a:stretch>
                        </a:blipFill>
                      </a:tcPr>
                    </a:tc>
                    <a:tc>
                      <a:txBody>
                        <a:bodyPr/>
                        <a:lstStyle/>
                        <a:p>
                          <a:endParaRPr lang="en-US"/>
                        </a:p>
                      </a:txBody>
                      <a:tcPr>
                        <a:blipFill>
                          <a:blip r:embed="rId2"/>
                          <a:stretch>
                            <a:fillRect l="-69945" t="-400000" r="-364" b="-326250"/>
                          </a:stretch>
                        </a:blipFill>
                      </a:tcPr>
                    </a:tc>
                    <a:extLst>
                      <a:ext uri="{0D108BD9-81ED-4DB2-BD59-A6C34878D82A}">
                        <a16:rowId xmlns:a16="http://schemas.microsoft.com/office/drawing/2014/main" val="3024052586"/>
                      </a:ext>
                    </a:extLst>
                  </a:tr>
                  <a:tr h="491871">
                    <a:tc>
                      <a:txBody>
                        <a:bodyPr/>
                        <a:lstStyle/>
                        <a:p>
                          <a:endParaRPr lang="en-US"/>
                        </a:p>
                      </a:txBody>
                      <a:tcPr>
                        <a:blipFill>
                          <a:blip r:embed="rId2"/>
                          <a:stretch>
                            <a:fillRect l="-130" t="-493827" r="-143677" b="-222222"/>
                          </a:stretch>
                        </a:blipFill>
                      </a:tcPr>
                    </a:tc>
                    <a:tc>
                      <a:txBody>
                        <a:bodyPr/>
                        <a:lstStyle/>
                        <a:p>
                          <a:endParaRPr lang="en-US"/>
                        </a:p>
                      </a:txBody>
                      <a:tcPr>
                        <a:blipFill>
                          <a:blip r:embed="rId2"/>
                          <a:stretch>
                            <a:fillRect l="-69945" t="-493827" r="-364" b="-222222"/>
                          </a:stretch>
                        </a:blipFill>
                      </a:tcPr>
                    </a:tc>
                    <a:extLst>
                      <a:ext uri="{0D108BD9-81ED-4DB2-BD59-A6C34878D82A}">
                        <a16:rowId xmlns:a16="http://schemas.microsoft.com/office/drawing/2014/main" val="620286432"/>
                      </a:ext>
                    </a:extLst>
                  </a:tr>
                  <a:tr h="491871">
                    <a:tc>
                      <a:txBody>
                        <a:bodyPr/>
                        <a:lstStyle/>
                        <a:p>
                          <a:endParaRPr lang="en-US"/>
                        </a:p>
                      </a:txBody>
                      <a:tcPr>
                        <a:blipFill>
                          <a:blip r:embed="rId2"/>
                          <a:stretch>
                            <a:fillRect l="-130" t="-593827" r="-143677" b="-122222"/>
                          </a:stretch>
                        </a:blipFill>
                      </a:tcPr>
                    </a:tc>
                    <a:tc>
                      <a:txBody>
                        <a:bodyPr/>
                        <a:lstStyle/>
                        <a:p>
                          <a:endParaRPr lang="en-US"/>
                        </a:p>
                      </a:txBody>
                      <a:tcPr>
                        <a:blipFill>
                          <a:blip r:embed="rId2"/>
                          <a:stretch>
                            <a:fillRect l="-69945" t="-593827" r="-364" b="-122222"/>
                          </a:stretch>
                        </a:blipFill>
                      </a:tcPr>
                    </a:tc>
                    <a:extLst>
                      <a:ext uri="{0D108BD9-81ED-4DB2-BD59-A6C34878D82A}">
                        <a16:rowId xmlns:a16="http://schemas.microsoft.com/office/drawing/2014/main" val="796876694"/>
                      </a:ext>
                    </a:extLst>
                  </a:tr>
                  <a:tr h="491871">
                    <a:tc>
                      <a:txBody>
                        <a:bodyPr/>
                        <a:lstStyle/>
                        <a:p>
                          <a:endParaRPr lang="en-US"/>
                        </a:p>
                      </a:txBody>
                      <a:tcPr>
                        <a:blipFill>
                          <a:blip r:embed="rId2"/>
                          <a:stretch>
                            <a:fillRect l="-130" t="-693827" r="-143677" b="-22222"/>
                          </a:stretch>
                        </a:blipFill>
                      </a:tcPr>
                    </a:tc>
                    <a:tc>
                      <a:txBody>
                        <a:bodyPr/>
                        <a:lstStyle/>
                        <a:p>
                          <a:endParaRPr lang="en-US"/>
                        </a:p>
                      </a:txBody>
                      <a:tcPr>
                        <a:blipFill>
                          <a:blip r:embed="rId2"/>
                          <a:stretch>
                            <a:fillRect l="-69945" t="-693827" r="-364" b="-22222"/>
                          </a:stretch>
                        </a:blipFill>
                      </a:tcPr>
                    </a:tc>
                    <a:extLst>
                      <a:ext uri="{0D108BD9-81ED-4DB2-BD59-A6C34878D82A}">
                        <a16:rowId xmlns:a16="http://schemas.microsoft.com/office/drawing/2014/main" val="2621177661"/>
                      </a:ext>
                    </a:extLst>
                  </a:tr>
                </a:tbl>
              </a:graphicData>
            </a:graphic>
          </p:graphicFrame>
        </mc:Fallback>
      </mc:AlternateContent>
    </p:spTree>
    <p:extLst>
      <p:ext uri="{BB962C8B-B14F-4D97-AF65-F5344CB8AC3E}">
        <p14:creationId xmlns:p14="http://schemas.microsoft.com/office/powerpoint/2010/main" val="496661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F9EA5A9-0B3E-4915-8FF9-1B6BC85DEC60}"/>
                  </a:ext>
                </a:extLst>
              </p:cNvPr>
              <p:cNvSpPr>
                <a:spLocks noGrp="1"/>
              </p:cNvSpPr>
              <p:nvPr>
                <p:ph type="title"/>
              </p:nvPr>
            </p:nvSpPr>
            <p:spPr/>
            <p:txBody>
              <a:bodyPr/>
              <a:lstStyle/>
              <a:p>
                <a:r>
                  <a:rPr lang="en-US" dirty="0"/>
                  <a:t>From </a:t>
                </a:r>
                <a14:m>
                  <m:oMath xmlns:m="http://schemas.openxmlformats.org/officeDocument/2006/math">
                    <m:r>
                      <a:rPr lang="en-US" b="0" i="1" smtClean="0">
                        <a:latin typeface="Cambria Math" panose="02040503050406030204" pitchFamily="18" charset="0"/>
                      </a:rPr>
                      <m:t>2</m:t>
                    </m:r>
                  </m:oMath>
                </a14:m>
                <a:r>
                  <a:rPr lang="en-US" dirty="0"/>
                  <a:t> to </a:t>
                </a:r>
                <a14:m>
                  <m:oMath xmlns:m="http://schemas.openxmlformats.org/officeDocument/2006/math">
                    <m:r>
                      <a:rPr lang="en-US" b="0" i="1" smtClean="0">
                        <a:latin typeface="Cambria Math" panose="02040503050406030204" pitchFamily="18" charset="0"/>
                      </a:rPr>
                      <m:t>3</m:t>
                    </m:r>
                  </m:oMath>
                </a14:m>
                <a:r>
                  <a:rPr lang="en-US" dirty="0"/>
                  <a:t>.</a:t>
                </a:r>
              </a:p>
            </p:txBody>
          </p:sp>
        </mc:Choice>
        <mc:Fallback xmlns="">
          <p:sp>
            <p:nvSpPr>
              <p:cNvPr id="2" name="Title 1">
                <a:extLst>
                  <a:ext uri="{FF2B5EF4-FFF2-40B4-BE49-F238E27FC236}">
                    <a16:creationId xmlns:a16="http://schemas.microsoft.com/office/drawing/2014/main" id="{3F9EA5A9-0B3E-4915-8FF9-1B6BC85DEC6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F48356-B815-4141-87DA-85D1BCED5EC2}"/>
                  </a:ext>
                </a:extLst>
              </p:cNvPr>
              <p:cNvSpPr>
                <a:spLocks noGrp="1"/>
              </p:cNvSpPr>
              <p:nvPr>
                <p:ph idx="1"/>
              </p:nvPr>
            </p:nvSpPr>
            <p:spPr/>
            <p:txBody>
              <a:bodyPr>
                <a:normAutofit lnSpcReduction="10000"/>
              </a:bodyPr>
              <a:lstStyle/>
              <a:p>
                <a:r>
                  <a:rPr lang="en-US" dirty="0"/>
                  <a:t>Hang on! Is this allowed in </a:t>
                </a:r>
                <a14:m>
                  <m:oMath xmlns:m="http://schemas.openxmlformats.org/officeDocument/2006/math">
                    <m:r>
                      <a:rPr lang="en-US" b="0" i="1" smtClean="0">
                        <a:latin typeface="Cambria Math" panose="02040503050406030204" pitchFamily="18" charset="0"/>
                      </a:rPr>
                      <m:t>3</m:t>
                    </m:r>
                  </m:oMath>
                </a14:m>
                <a:r>
                  <a:rPr lang="en-US" dirty="0"/>
                  <a:t>-SAT?</a:t>
                </a:r>
                <a:endParaRPr lang="en-US" i="1" dirty="0">
                  <a:latin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endParaRPr lang="en-US" dirty="0"/>
              </a:p>
              <a:p>
                <a:r>
                  <a:rPr lang="en-US" dirty="0"/>
                  <a:t>The definition said 3 items each…</a:t>
                </a:r>
              </a:p>
              <a:p>
                <a:endParaRPr lang="en-US" dirty="0"/>
              </a:p>
              <a:p>
                <a:r>
                  <a:rPr lang="en-US" dirty="0"/>
                  <a:t>A trick to fix it. Make two copies, or in a dummy variable </a:t>
                </a:r>
                <a14:m>
                  <m:oMath xmlns:m="http://schemas.openxmlformats.org/officeDocument/2006/math">
                    <m:r>
                      <a:rPr lang="en-US" b="0" i="1" smtClean="0">
                        <a:latin typeface="Cambria Math" panose="02040503050406030204" pitchFamily="18" charset="0"/>
                      </a:rPr>
                      <m:t>𝑑</m:t>
                    </m:r>
                  </m:oMath>
                </a14:m>
                <a:r>
                  <a:rPr lang="en-US" dirty="0"/>
                  <a:t> being True in one and false in the other.</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r>
                  <a:rPr lang="en-US" dirty="0"/>
                  <a:t> ||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𝑇𝑟𝑢𝑒</m:t>
                    </m:r>
                  </m:oMath>
                </a14:m>
                <a:endParaRPr lang="en-US" dirty="0"/>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𝑟</m:t>
                        </m:r>
                      </m:sub>
                    </m:sSub>
                    <m:r>
                      <a:rPr lang="en-US">
                        <a:latin typeface="Cambria Math" panose="02040503050406030204" pitchFamily="18" charset="0"/>
                      </a:rPr>
                      <m:t>==</m:t>
                    </m:r>
                    <m:r>
                      <a:rPr lang="en-US">
                        <a:latin typeface="Cambria Math" panose="02040503050406030204" pitchFamily="18" charset="0"/>
                      </a:rPr>
                      <m:t>𝐹𝑎𝑙𝑠𝑒</m:t>
                    </m:r>
                  </m:oMath>
                </a14:m>
                <a:r>
                  <a:rPr lang="en-US" dirty="0"/>
                  <a:t> ||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𝑢</m:t>
                        </m:r>
                        <m:r>
                          <a:rPr lang="en-US">
                            <a:latin typeface="Cambria Math" panose="02040503050406030204" pitchFamily="18" charset="0"/>
                          </a:rPr>
                          <m:t>,</m:t>
                        </m:r>
                        <m:r>
                          <a:rPr lang="en-US">
                            <a:latin typeface="Cambria Math" panose="02040503050406030204" pitchFamily="18" charset="0"/>
                          </a:rPr>
                          <m:t>𝑏</m:t>
                        </m:r>
                      </m:sub>
                    </m:sSub>
                    <m:r>
                      <a:rPr lang="en-US">
                        <a:latin typeface="Cambria Math" panose="02040503050406030204" pitchFamily="18" charset="0"/>
                      </a:rPr>
                      <m:t>==</m:t>
                    </m:r>
                    <m:r>
                      <m:rPr>
                        <m:sty m:val="p"/>
                      </m:rPr>
                      <a:rPr lang="en-US">
                        <a:latin typeface="Cambria Math" panose="02040503050406030204" pitchFamily="18" charset="0"/>
                      </a:rPr>
                      <m:t>False</m:t>
                    </m:r>
                  </m:oMath>
                </a14:m>
                <a:r>
                  <a:rPr lang="en-US" dirty="0"/>
                  <a:t> ||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𝐹𝑎𝑙𝑠𝑒</m:t>
                    </m:r>
                  </m:oMath>
                </a14:m>
                <a:endParaRPr lang="en-US" dirty="0"/>
              </a:p>
              <a:p>
                <a14:m>
                  <m:oMath xmlns:m="http://schemas.openxmlformats.org/officeDocument/2006/math">
                    <m:r>
                      <a:rPr lang="en-US" b="0" i="1" smtClean="0">
                        <a:latin typeface="Cambria Math" panose="02040503050406030204" pitchFamily="18" charset="0"/>
                      </a:rPr>
                      <m:t>𝑑</m:t>
                    </m:r>
                  </m:oMath>
                </a14:m>
                <a:r>
                  <a:rPr lang="en-US" dirty="0"/>
                  <a:t> will make one of the two true. The other copy is satisfied if and only if the original one was.</a:t>
                </a:r>
              </a:p>
            </p:txBody>
          </p:sp>
        </mc:Choice>
        <mc:Fallback xmlns="">
          <p:sp>
            <p:nvSpPr>
              <p:cNvPr id="3" name="Content Placeholder 2">
                <a:extLst>
                  <a:ext uri="{FF2B5EF4-FFF2-40B4-BE49-F238E27FC236}">
                    <a16:creationId xmlns:a16="http://schemas.microsoft.com/office/drawing/2014/main" id="{CBF48356-B815-4141-87DA-85D1BCED5EC2}"/>
                  </a:ext>
                </a:extLst>
              </p:cNvPr>
              <p:cNvSpPr>
                <a:spLocks noGrp="1" noRot="1" noChangeAspect="1" noMove="1" noResize="1" noEditPoints="1" noAdjustHandles="1" noChangeArrowheads="1" noChangeShapeType="1" noTextEdit="1"/>
              </p:cNvSpPr>
              <p:nvPr>
                <p:ph idx="1"/>
              </p:nvPr>
            </p:nvSpPr>
            <p:spPr>
              <a:blipFill>
                <a:blip r:embed="rId3"/>
                <a:stretch>
                  <a:fillRect l="-708" t="-3019" r="-1634" b="-2390"/>
                </a:stretch>
              </a:blipFill>
            </p:spPr>
            <p:txBody>
              <a:bodyPr/>
              <a:lstStyle/>
              <a:p>
                <a:r>
                  <a:rPr lang="en-US">
                    <a:noFill/>
                  </a:rPr>
                  <a:t> </a:t>
                </a:r>
              </a:p>
            </p:txBody>
          </p:sp>
        </mc:Fallback>
      </mc:AlternateContent>
    </p:spTree>
    <p:extLst>
      <p:ext uri="{BB962C8B-B14F-4D97-AF65-F5344CB8AC3E}">
        <p14:creationId xmlns:p14="http://schemas.microsoft.com/office/powerpoint/2010/main" val="63026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DCAD-C3E5-4651-BC2F-339E8268DCF4}"/>
              </a:ext>
            </a:extLst>
          </p:cNvPr>
          <p:cNvSpPr>
            <a:spLocks noGrp="1"/>
          </p:cNvSpPr>
          <p:nvPr>
            <p:ph type="title"/>
          </p:nvPr>
        </p:nvSpPr>
        <p:spPr/>
        <p:txBody>
          <a:bodyPr/>
          <a:lstStyle/>
          <a:p>
            <a:r>
              <a:rPr lang="en-US" dirty="0"/>
              <a:t>Where are we?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B76BF8-9C39-4FF4-9407-F7A211D8F62C}"/>
                  </a:ext>
                </a:extLst>
              </p:cNvPr>
              <p:cNvSpPr>
                <a:spLocks noGrp="1"/>
              </p:cNvSpPr>
              <p:nvPr>
                <p:ph idx="1"/>
              </p:nvPr>
            </p:nvSpPr>
            <p:spPr/>
            <p:txBody>
              <a:bodyPr/>
              <a:lstStyle/>
              <a:p>
                <a:r>
                  <a:rPr lang="en-US" dirty="0"/>
                  <a:t>Last week: What do we do when we don’t know how to solve a problem?</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t>
                </a:r>
                <a14:m>
                  <m:oMath xmlns:m="http://schemas.openxmlformats.org/officeDocument/2006/math">
                    <m:r>
                      <a:rPr lang="en-US" b="0" i="1" dirty="0"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oMath>
                </a14:m>
                <a:r>
                  <a:rPr lang="en-US" dirty="0"/>
                  <a:t>” “we reduced from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If we write a polynomial-time algorithm for </a:t>
                </a:r>
                <a14:m>
                  <m:oMath xmlns:m="http://schemas.openxmlformats.org/officeDocument/2006/math">
                    <m:r>
                      <a:rPr lang="en-US" b="0" i="1" smtClean="0">
                        <a:latin typeface="Cambria Math" panose="02040503050406030204" pitchFamily="18" charset="0"/>
                      </a:rPr>
                      <m:t>𝐵</m:t>
                    </m:r>
                  </m:oMath>
                </a14:m>
                <a:r>
                  <a:rPr lang="en-US" dirty="0"/>
                  <a:t> then we get a polynomial time algorithm for </a:t>
                </a:r>
                <a14:m>
                  <m:oMath xmlns:m="http://schemas.openxmlformats.org/officeDocument/2006/math">
                    <m:r>
                      <a:rPr lang="en-US" b="0" i="1" smtClean="0">
                        <a:latin typeface="Cambria Math" panose="02040503050406030204" pitchFamily="18" charset="0"/>
                      </a:rPr>
                      <m:t>𝐴</m:t>
                    </m:r>
                  </m:oMath>
                </a14:m>
                <a:r>
                  <a:rPr lang="en-US" dirty="0"/>
                  <a:t> for free!</a:t>
                </a:r>
              </a:p>
              <a:p>
                <a:endParaRPr lang="en-US" dirty="0"/>
              </a:p>
              <a:p>
                <a:r>
                  <a:rPr lang="en-US" dirty="0"/>
                  <a:t>The problem </a:t>
                </a:r>
                <a14:m>
                  <m:oMath xmlns:m="http://schemas.openxmlformats.org/officeDocument/2006/math">
                    <m:r>
                      <a:rPr lang="en-US" b="0" i="1" smtClean="0">
                        <a:latin typeface="Cambria Math" panose="02040503050406030204" pitchFamily="18" charset="0"/>
                      </a:rPr>
                      <m:t>𝐵</m:t>
                    </m:r>
                  </m:oMath>
                </a14:m>
                <a:r>
                  <a:rPr lang="en-US" dirty="0"/>
                  <a:t> is </a:t>
                </a:r>
                <a14:m>
                  <m:oMath xmlns:m="http://schemas.openxmlformats.org/officeDocument/2006/math">
                    <m:r>
                      <a:rPr lang="en-US" b="0" i="1" smtClean="0">
                        <a:latin typeface="Cambria Math" panose="02040503050406030204" pitchFamily="18" charset="0"/>
                      </a:rPr>
                      <m:t>𝑁𝑃</m:t>
                    </m:r>
                  </m:oMath>
                </a14:m>
                <a:r>
                  <a:rPr lang="en-US" dirty="0"/>
                  <a:t>-hard if every problem </a:t>
                </a:r>
                <a14:m>
                  <m:oMath xmlns:m="http://schemas.openxmlformats.org/officeDocument/2006/math">
                    <m:r>
                      <a:rPr lang="en-US" b="0" i="1" smtClean="0">
                        <a:latin typeface="Cambria Math" panose="02040503050406030204" pitchFamily="18" charset="0"/>
                      </a:rPr>
                      <m:t>𝐴</m:t>
                    </m:r>
                  </m:oMath>
                </a14:m>
                <a:r>
                  <a:rPr lang="en-US" dirty="0"/>
                  <a:t> in </a:t>
                </a:r>
                <a14:m>
                  <m:oMath xmlns:m="http://schemas.openxmlformats.org/officeDocument/2006/math">
                    <m:r>
                      <a:rPr lang="en-US" b="0" i="1" smtClean="0">
                        <a:latin typeface="Cambria Math" panose="02040503050406030204" pitchFamily="18" charset="0"/>
                      </a:rPr>
                      <m:t>𝑁𝑃</m:t>
                    </m:r>
                  </m:oMath>
                </a14:m>
                <a:r>
                  <a:rPr lang="en-US" dirty="0"/>
                  <a:t> reduces to </a:t>
                </a:r>
                <a14:m>
                  <m:oMath xmlns:m="http://schemas.openxmlformats.org/officeDocument/2006/math">
                    <m:r>
                      <a:rPr lang="en-US" b="0" i="1" smtClean="0">
                        <a:latin typeface="Cambria Math" panose="02040503050406030204" pitchFamily="18" charset="0"/>
                      </a:rPr>
                      <m:t>𝐵</m:t>
                    </m:r>
                  </m:oMath>
                </a14:m>
                <a:r>
                  <a:rPr lang="en-US" dirty="0"/>
                  <a:t>.</a:t>
                </a:r>
              </a:p>
              <a:p>
                <a14:m>
                  <m:oMath xmlns:m="http://schemas.openxmlformats.org/officeDocument/2006/math">
                    <m:r>
                      <a:rPr lang="en-US" b="0" i="1" smtClean="0">
                        <a:latin typeface="Cambria Math" panose="02040503050406030204" pitchFamily="18" charset="0"/>
                      </a:rPr>
                      <m:t>3</m:t>
                    </m:r>
                  </m:oMath>
                </a14:m>
                <a:r>
                  <a:rPr lang="en-US" dirty="0"/>
                  <a:t>-SAT is </a:t>
                </a:r>
                <a14:m>
                  <m:oMath xmlns:m="http://schemas.openxmlformats.org/officeDocument/2006/math">
                    <m:r>
                      <a:rPr lang="en-US" b="0" i="1" smtClean="0">
                        <a:latin typeface="Cambria Math" panose="02040503050406030204" pitchFamily="18" charset="0"/>
                      </a:rPr>
                      <m:t>𝑁𝑃</m:t>
                    </m:r>
                  </m:oMath>
                </a14:m>
                <a:r>
                  <a:rPr lang="en-US" dirty="0"/>
                  <a:t>-complete (both </a:t>
                </a:r>
                <a14:m>
                  <m:oMath xmlns:m="http://schemas.openxmlformats.org/officeDocument/2006/math">
                    <m:r>
                      <a:rPr lang="en-US" b="0" i="1" smtClean="0">
                        <a:latin typeface="Cambria Math" panose="02040503050406030204" pitchFamily="18" charset="0"/>
                      </a:rPr>
                      <m:t>𝑁𝑃</m:t>
                    </m:r>
                  </m:oMath>
                </a14:m>
                <a:r>
                  <a:rPr lang="en-US" dirty="0"/>
                  <a:t>-hard and in </a:t>
                </a:r>
                <a14:m>
                  <m:oMath xmlns:m="http://schemas.openxmlformats.org/officeDocument/2006/math">
                    <m:r>
                      <a:rPr lang="en-US" b="0" i="1" smtClean="0">
                        <a:latin typeface="Cambria Math" panose="02040503050406030204" pitchFamily="18" charset="0"/>
                      </a:rPr>
                      <m:t>𝑁𝑃</m:t>
                    </m:r>
                  </m:oMath>
                </a14:m>
                <a:r>
                  <a:rPr lang="en-US" dirty="0"/>
                  <a:t>).</a:t>
                </a:r>
              </a:p>
            </p:txBody>
          </p:sp>
        </mc:Choice>
        <mc:Fallback xmlns="">
          <p:sp>
            <p:nvSpPr>
              <p:cNvPr id="3" name="Content Placeholder 2">
                <a:extLst>
                  <a:ext uri="{FF2B5EF4-FFF2-40B4-BE49-F238E27FC236}">
                    <a16:creationId xmlns:a16="http://schemas.microsoft.com/office/drawing/2014/main" id="{B5B76BF8-9C39-4FF4-9407-F7A211D8F62C}"/>
                  </a:ext>
                </a:extLst>
              </p:cNvPr>
              <p:cNvSpPr>
                <a:spLocks noGrp="1" noRot="1" noChangeAspect="1" noMove="1" noResize="1" noEditPoints="1" noAdjustHandles="1" noChangeArrowheads="1" noChangeShapeType="1" noTextEdit="1"/>
              </p:cNvSpPr>
              <p:nvPr>
                <p:ph idx="1"/>
              </p:nvPr>
            </p:nvSpPr>
            <p:spPr>
              <a:blipFill>
                <a:blip r:embed="rId2"/>
                <a:stretch>
                  <a:fillRect l="-708" t="-2138" r="-871"/>
                </a:stretch>
              </a:blipFill>
            </p:spPr>
            <p:txBody>
              <a:bodyPr/>
              <a:lstStyle/>
              <a:p>
                <a:r>
                  <a:rPr lang="en-US">
                    <a:noFill/>
                  </a:rPr>
                  <a:t> </a:t>
                </a:r>
              </a:p>
            </p:txBody>
          </p:sp>
        </mc:Fallback>
      </mc:AlternateContent>
    </p:spTree>
    <p:extLst>
      <p:ext uri="{BB962C8B-B14F-4D97-AF65-F5344CB8AC3E}">
        <p14:creationId xmlns:p14="http://schemas.microsoft.com/office/powerpoint/2010/main" val="1067195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DDFB-B10E-407D-A0E7-23F10946FB91}"/>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C891F9-3201-4710-B1E1-FE6C714C0C48}"/>
                  </a:ext>
                </a:extLst>
              </p:cNvPr>
              <p:cNvSpPr>
                <a:spLocks noGrp="1"/>
              </p:cNvSpPr>
              <p:nvPr>
                <p:ph idx="1"/>
              </p:nvPr>
            </p:nvSpPr>
            <p:spPr/>
            <p:txBody>
              <a:bodyPr/>
              <a:lstStyle/>
              <a:p>
                <a:r>
                  <a:rPr lang="en-US" dirty="0"/>
                  <a:t>Given a graph </a:t>
                </a:r>
                <a14:m>
                  <m:oMath xmlns:m="http://schemas.openxmlformats.org/officeDocument/2006/math">
                    <m:r>
                      <a:rPr lang="en-US" b="0" i="1" smtClean="0">
                        <a:latin typeface="Cambria Math" panose="02040503050406030204" pitchFamily="18" charset="0"/>
                      </a:rPr>
                      <m:t>𝐺</m:t>
                    </m:r>
                  </m:oMath>
                </a14:m>
                <a:r>
                  <a:rPr lang="en-US" dirty="0"/>
                  <a:t>, we make the following 3-SAT instance</a:t>
                </a:r>
              </a:p>
              <a:p>
                <a:endParaRPr lang="en-US" dirty="0"/>
              </a:p>
              <a:p>
                <a:r>
                  <a:rPr lang="en-US" dirty="0"/>
                  <a:t>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𝑔</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𝑏</m:t>
                        </m:r>
                      </m:sub>
                    </m:sSub>
                    <m:r>
                      <a:rPr lang="en-US" b="0" i="1" smtClean="0">
                        <a:latin typeface="Cambria Math" panose="02040503050406030204" pitchFamily="18" charset="0"/>
                      </a:rPr>
                      <m:t> </m:t>
                    </m:r>
                  </m:oMath>
                </a14:m>
                <a:r>
                  <a:rPr lang="en-US" dirty="0"/>
                  <a:t>for each vertex </a:t>
                </a:r>
                <a14:m>
                  <m:oMath xmlns:m="http://schemas.openxmlformats.org/officeDocument/2006/math">
                    <m:r>
                      <a:rPr lang="en-US" b="0" i="1" smtClean="0">
                        <a:latin typeface="Cambria Math" panose="02040503050406030204" pitchFamily="18" charset="0"/>
                      </a:rPr>
                      <m:t>𝑢</m:t>
                    </m:r>
                  </m:oMath>
                </a14:m>
                <a:endParaRPr lang="en-US" dirty="0"/>
              </a:p>
              <a:p>
                <a:r>
                  <a:rPr lang="en-US" dirty="0"/>
                  <a:t>Constraints: As described on the last few slides.</a:t>
                </a:r>
              </a:p>
              <a:p>
                <a:endParaRPr lang="en-US" dirty="0"/>
              </a:p>
              <a:p>
                <a:r>
                  <a:rPr lang="en-US" dirty="0"/>
                  <a:t>Run a 3SATSolver. </a:t>
                </a:r>
              </a:p>
              <a:p>
                <a:endParaRPr lang="en-US" dirty="0"/>
              </a:p>
              <a:p>
                <a:r>
                  <a:rPr lang="en-US" dirty="0"/>
                  <a:t>Return whatever it returns.</a:t>
                </a:r>
              </a:p>
            </p:txBody>
          </p:sp>
        </mc:Choice>
        <mc:Fallback xmlns="">
          <p:sp>
            <p:nvSpPr>
              <p:cNvPr id="3" name="Content Placeholder 2">
                <a:extLst>
                  <a:ext uri="{FF2B5EF4-FFF2-40B4-BE49-F238E27FC236}">
                    <a16:creationId xmlns:a16="http://schemas.microsoft.com/office/drawing/2014/main" id="{F9C891F9-3201-4710-B1E1-FE6C714C0C4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715965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500C-59A2-4660-95D5-8EA84DE68091}"/>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421BD4-0440-4246-AE3F-DD098AE44E36}"/>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𝑛</m:t>
                    </m:r>
                  </m:oMath>
                </a14:m>
                <a:r>
                  <a:rPr lang="en-US" dirty="0"/>
                  <a:t> variables and </a:t>
                </a:r>
                <a14:m>
                  <m:oMath xmlns:m="http://schemas.openxmlformats.org/officeDocument/2006/math">
                    <m:r>
                      <a:rPr lang="en-US" b="0" i="1" smtClean="0">
                        <a:latin typeface="Cambria Math" panose="02040503050406030204" pitchFamily="18" charset="0"/>
                      </a:rPr>
                      <m:t>6</m:t>
                    </m:r>
                    <m:r>
                      <a:rPr lang="en-US" b="0" i="1" smtClean="0">
                        <a:latin typeface="Cambria Math" panose="02040503050406030204" pitchFamily="18" charset="0"/>
                      </a:rPr>
                      <m:t>𝑚</m:t>
                    </m:r>
                    <m:r>
                      <a:rPr lang="en-US" b="0" i="1" smtClean="0">
                        <a:latin typeface="Cambria Math" panose="02040503050406030204" pitchFamily="18" charset="0"/>
                      </a:rPr>
                      <m:t>+13</m:t>
                    </m:r>
                    <m:r>
                      <a:rPr lang="en-US" b="0" i="1" smtClean="0">
                        <a:latin typeface="Cambria Math" panose="02040503050406030204" pitchFamily="18" charset="0"/>
                      </a:rPr>
                      <m:t>𝑛</m:t>
                    </m:r>
                  </m:oMath>
                </a14:m>
                <a:r>
                  <a:rPr lang="en-US" dirty="0"/>
                  <a:t> constraints.</a:t>
                </a:r>
              </a:p>
              <a:p>
                <a:r>
                  <a:rPr lang="en-US" dirty="0"/>
                  <a:t>Making them is mechanical, definitely polynomial time.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DD421BD4-0440-4246-AE3F-DD098AE44E3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953470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3C6F-44BF-4361-B3CE-7AB0017916F9}"/>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41FF78-9F85-4603-AD1B-DD966C29433A}"/>
                  </a:ext>
                </a:extLst>
              </p:cNvPr>
              <p:cNvSpPr>
                <a:spLocks noGrp="1"/>
              </p:cNvSpPr>
              <p:nvPr>
                <p:ph idx="1"/>
              </p:nvPr>
            </p:nvSpPr>
            <p:spPr/>
            <p:txBody>
              <a:bodyPr/>
              <a:lstStyle/>
              <a:p>
                <a:r>
                  <a:rPr lang="en-US" dirty="0"/>
                  <a:t>Our correctness proofs are usually:</a:t>
                </a:r>
              </a:p>
              <a:p>
                <a:r>
                  <a:rPr lang="en-US" dirty="0"/>
                  <a:t>Certificate for </a:t>
                </a:r>
                <a14:m>
                  <m:oMath xmlns:m="http://schemas.openxmlformats.org/officeDocument/2006/math">
                    <m:r>
                      <a:rPr lang="en-US" b="0" i="1" smtClean="0">
                        <a:latin typeface="Cambria Math" panose="02040503050406030204" pitchFamily="18" charset="0"/>
                      </a:rPr>
                      <m:t>3</m:t>
                    </m:r>
                  </m:oMath>
                </a14:m>
                <a:r>
                  <a:rPr lang="en-US" dirty="0"/>
                  <a:t>-coloring becomes a certificate for </a:t>
                </a:r>
                <a14:m>
                  <m:oMath xmlns:m="http://schemas.openxmlformats.org/officeDocument/2006/math">
                    <m:r>
                      <a:rPr lang="en-US" b="0" i="1" smtClean="0">
                        <a:latin typeface="Cambria Math" panose="02040503050406030204" pitchFamily="18" charset="0"/>
                      </a:rPr>
                      <m:t>3</m:t>
                    </m:r>
                  </m:oMath>
                </a14:m>
                <a:r>
                  <a:rPr lang="en-US" dirty="0"/>
                  <a:t>-SAT</a:t>
                </a:r>
              </a:p>
              <a:p>
                <a:r>
                  <a:rPr lang="en-US" dirty="0"/>
                  <a:t>The only certificates for </a:t>
                </a:r>
                <a14:m>
                  <m:oMath xmlns:m="http://schemas.openxmlformats.org/officeDocument/2006/math">
                    <m:r>
                      <a:rPr lang="en-US" b="0" i="1" smtClean="0">
                        <a:latin typeface="Cambria Math" panose="02040503050406030204" pitchFamily="18" charset="0"/>
                      </a:rPr>
                      <m:t>3</m:t>
                    </m:r>
                  </m:oMath>
                </a14:m>
                <a:r>
                  <a:rPr lang="en-US" dirty="0"/>
                  <a:t>-SAT come from certificates for </a:t>
                </a:r>
                <a14:m>
                  <m:oMath xmlns:m="http://schemas.openxmlformats.org/officeDocument/2006/math">
                    <m:r>
                      <a:rPr lang="en-US" b="0" i="1" smtClean="0">
                        <a:latin typeface="Cambria Math" panose="02040503050406030204" pitchFamily="18" charset="0"/>
                      </a:rPr>
                      <m:t>3</m:t>
                    </m:r>
                  </m:oMath>
                </a14:m>
                <a:r>
                  <a:rPr lang="en-US" dirty="0"/>
                  <a:t>-coloring</a:t>
                </a:r>
              </a:p>
              <a:p>
                <a:endParaRPr lang="en-US" dirty="0"/>
              </a:p>
              <a:p>
                <a:r>
                  <a:rPr lang="en-US" dirty="0"/>
                  <a:t>Let’s start with</a:t>
                </a:r>
              </a:p>
              <a:p>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is </a:t>
                </a:r>
                <a14:m>
                  <m:oMath xmlns:m="http://schemas.openxmlformats.org/officeDocument/2006/math">
                    <m:r>
                      <a:rPr lang="en-US" b="0" i="1" smtClean="0">
                        <a:latin typeface="Cambria Math" panose="02040503050406030204" pitchFamily="18" charset="0"/>
                      </a:rPr>
                      <m:t>3</m:t>
                    </m:r>
                  </m:oMath>
                </a14:m>
                <a:r>
                  <a:rPr lang="en-US" dirty="0"/>
                  <a:t>-colorable, then the reduction says YES.</a:t>
                </a:r>
              </a:p>
              <a:p>
                <a:endParaRPr lang="en-US" dirty="0"/>
              </a:p>
            </p:txBody>
          </p:sp>
        </mc:Choice>
        <mc:Fallback xmlns="">
          <p:sp>
            <p:nvSpPr>
              <p:cNvPr id="3" name="Content Placeholder 2">
                <a:extLst>
                  <a:ext uri="{FF2B5EF4-FFF2-40B4-BE49-F238E27FC236}">
                    <a16:creationId xmlns:a16="http://schemas.microsoft.com/office/drawing/2014/main" id="{4641FF78-9F85-4603-AD1B-DD966C29433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897226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3C6F-44BF-4361-B3CE-7AB0017916F9}"/>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41FF78-9F85-4603-AD1B-DD966C29433A}"/>
                  </a:ext>
                </a:extLst>
              </p:cNvPr>
              <p:cNvSpPr>
                <a:spLocks noGrp="1"/>
              </p:cNvSpPr>
              <p:nvPr>
                <p:ph idx="1"/>
              </p:nvPr>
            </p:nvSpPr>
            <p:spPr/>
            <p:txBody>
              <a:bodyPr/>
              <a:lstStyle/>
              <a:p>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is </a:t>
                </a:r>
                <a14:m>
                  <m:oMath xmlns:m="http://schemas.openxmlformats.org/officeDocument/2006/math">
                    <m:r>
                      <a:rPr lang="en-US" b="0" i="1" smtClean="0">
                        <a:latin typeface="Cambria Math" panose="02040503050406030204" pitchFamily="18" charset="0"/>
                      </a:rPr>
                      <m:t>3</m:t>
                    </m:r>
                  </m:oMath>
                </a14:m>
                <a:r>
                  <a:rPr lang="en-US" dirty="0"/>
                  <a:t>-colorable, then the reduction says YES.</a:t>
                </a:r>
              </a:p>
              <a:p>
                <a:r>
                  <a:rPr lang="en-US" dirty="0">
                    <a:solidFill>
                      <a:schemeClr val="accent2"/>
                    </a:solidFill>
                  </a:rPr>
                  <a:t>If </a:t>
                </a:r>
                <a14:m>
                  <m:oMath xmlns:m="http://schemas.openxmlformats.org/officeDocument/2006/math">
                    <m:r>
                      <a:rPr lang="en-US" b="0" i="1" smtClean="0">
                        <a:solidFill>
                          <a:schemeClr val="accent2"/>
                        </a:solidFill>
                        <a:latin typeface="Cambria Math" panose="02040503050406030204" pitchFamily="18" charset="0"/>
                      </a:rPr>
                      <m:t>𝐺</m:t>
                    </m:r>
                  </m:oMath>
                </a14:m>
                <a:r>
                  <a:rPr lang="en-US" dirty="0">
                    <a:solidFill>
                      <a:schemeClr val="accent2"/>
                    </a:solidFill>
                  </a:rPr>
                  <a:t> is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-colorable, then there is a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-coloring. From any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-coloring, set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oMath>
                </a14:m>
                <a:r>
                  <a:rPr lang="en-US" dirty="0">
                    <a:solidFill>
                      <a:schemeClr val="accent2"/>
                    </a:solidFill>
                  </a:rPr>
                  <a:t> to be true if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is red and false otherwise.</a:t>
                </a:r>
              </a:p>
              <a:p>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oMath>
                </a14:m>
                <a:r>
                  <a:rPr lang="en-US" dirty="0">
                    <a:solidFill>
                      <a:schemeClr val="accent2"/>
                    </a:solidFill>
                  </a:rPr>
                  <a:t> to be true if </a:t>
                </a:r>
                <a14:m>
                  <m:oMath xmlns:m="http://schemas.openxmlformats.org/officeDocument/2006/math">
                    <m:r>
                      <a:rPr lang="en-US" i="1">
                        <a:solidFill>
                          <a:schemeClr val="accent2"/>
                        </a:solidFill>
                        <a:latin typeface="Cambria Math" panose="02040503050406030204" pitchFamily="18" charset="0"/>
                      </a:rPr>
                      <m:t>𝑢</m:t>
                    </m:r>
                  </m:oMath>
                </a14:m>
                <a:r>
                  <a:rPr lang="en-US" dirty="0">
                    <a:solidFill>
                      <a:schemeClr val="accent2"/>
                    </a:solidFill>
                  </a:rPr>
                  <a:t> is green and false otherwise.</a:t>
                </a:r>
              </a:p>
              <a:p>
                <a14:m>
                  <m:oMath xmlns:m="http://schemas.openxmlformats.org/officeDocument/2006/math">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𝑥</m:t>
                        </m:r>
                      </m:e>
                      <m:sub>
                        <m:r>
                          <a:rPr lang="en-US" i="1">
                            <a:solidFill>
                              <a:schemeClr val="accent2"/>
                            </a:solidFill>
                            <a:latin typeface="Cambria Math" panose="02040503050406030204" pitchFamily="18" charset="0"/>
                          </a:rPr>
                          <m:t>𝑢</m:t>
                        </m:r>
                        <m:r>
                          <a:rPr lang="en-US" i="1">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𝑏</m:t>
                        </m:r>
                      </m:sub>
                    </m:sSub>
                  </m:oMath>
                </a14:m>
                <a:r>
                  <a:rPr lang="en-US" dirty="0">
                    <a:solidFill>
                      <a:schemeClr val="accent2"/>
                    </a:solidFill>
                  </a:rPr>
                  <a:t> to be true if </a:t>
                </a:r>
                <a14:m>
                  <m:oMath xmlns:m="http://schemas.openxmlformats.org/officeDocument/2006/math">
                    <m:r>
                      <a:rPr lang="en-US" i="1">
                        <a:solidFill>
                          <a:schemeClr val="accent2"/>
                        </a:solidFill>
                        <a:latin typeface="Cambria Math" panose="02040503050406030204" pitchFamily="18" charset="0"/>
                      </a:rPr>
                      <m:t>𝑢</m:t>
                    </m:r>
                  </m:oMath>
                </a14:m>
                <a:r>
                  <a:rPr lang="en-US" dirty="0">
                    <a:solidFill>
                      <a:schemeClr val="accent2"/>
                    </a:solidFill>
                  </a:rPr>
                  <a:t> is blue and false otherwise.</a:t>
                </a:r>
              </a:p>
              <a:p>
                <a:endParaRPr lang="en-US" dirty="0">
                  <a:solidFill>
                    <a:schemeClr val="accent2"/>
                  </a:solidFill>
                </a:endParaRPr>
              </a:p>
              <a:p>
                <a:r>
                  <a:rPr lang="en-US" dirty="0">
                    <a:solidFill>
                      <a:schemeClr val="accent2"/>
                    </a:solidFill>
                  </a:rPr>
                  <a:t>The constraints are satisfied (for the reasons listed on the prior slides)</a:t>
                </a:r>
              </a:p>
              <a:p>
                <a:r>
                  <a:rPr lang="en-US" dirty="0">
                    <a:solidFill>
                      <a:schemeClr val="accent2"/>
                    </a:solidFill>
                  </a:rPr>
                  <a:t>So the 3-SAT algorithm must say the constraints are satisfiable, and the reduction returns true!</a:t>
                </a:r>
              </a:p>
            </p:txBody>
          </p:sp>
        </mc:Choice>
        <mc:Fallback xmlns="">
          <p:sp>
            <p:nvSpPr>
              <p:cNvPr id="3" name="Content Placeholder 2">
                <a:extLst>
                  <a:ext uri="{FF2B5EF4-FFF2-40B4-BE49-F238E27FC236}">
                    <a16:creationId xmlns:a16="http://schemas.microsoft.com/office/drawing/2014/main" id="{4641FF78-9F85-4603-AD1B-DD966C29433A}"/>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Tree>
    <p:extLst>
      <p:ext uri="{BB962C8B-B14F-4D97-AF65-F5344CB8AC3E}">
        <p14:creationId xmlns:p14="http://schemas.microsoft.com/office/powerpoint/2010/main" val="45811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A116-7930-4D1B-9204-156AB6F9FABA}"/>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21E27B-D332-4F01-A295-2AB8E8E03BD7}"/>
                  </a:ext>
                </a:extLst>
              </p:cNvPr>
              <p:cNvSpPr>
                <a:spLocks noGrp="1"/>
              </p:cNvSpPr>
              <p:nvPr>
                <p:ph idx="1"/>
              </p:nvPr>
            </p:nvSpPr>
            <p:spPr/>
            <p:txBody>
              <a:bodyPr/>
              <a:lstStyle/>
              <a:p>
                <a:r>
                  <a:rPr lang="en-US" dirty="0"/>
                  <a:t>If the reduction returns YES, then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was </a:t>
                </a:r>
                <a14:m>
                  <m:oMath xmlns:m="http://schemas.openxmlformats.org/officeDocument/2006/math">
                    <m:r>
                      <a:rPr lang="en-US" b="0" i="1" smtClean="0">
                        <a:latin typeface="Cambria Math" panose="02040503050406030204" pitchFamily="18" charset="0"/>
                      </a:rPr>
                      <m:t>3</m:t>
                    </m:r>
                  </m:oMath>
                </a14:m>
                <a:r>
                  <a:rPr lang="en-US" dirty="0"/>
                  <a:t>-colorable.</a:t>
                </a:r>
              </a:p>
            </p:txBody>
          </p:sp>
        </mc:Choice>
        <mc:Fallback xmlns="">
          <p:sp>
            <p:nvSpPr>
              <p:cNvPr id="3" name="Content Placeholder 2">
                <a:extLst>
                  <a:ext uri="{FF2B5EF4-FFF2-40B4-BE49-F238E27FC236}">
                    <a16:creationId xmlns:a16="http://schemas.microsoft.com/office/drawing/2014/main" id="{AF21E27B-D332-4F01-A295-2AB8E8E03BD7}"/>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367336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A116-7930-4D1B-9204-156AB6F9FABA}"/>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21E27B-D332-4F01-A295-2AB8E8E03BD7}"/>
                  </a:ext>
                </a:extLst>
              </p:cNvPr>
              <p:cNvSpPr>
                <a:spLocks noGrp="1"/>
              </p:cNvSpPr>
              <p:nvPr>
                <p:ph idx="1"/>
              </p:nvPr>
            </p:nvSpPr>
            <p:spPr/>
            <p:txBody>
              <a:bodyPr/>
              <a:lstStyle/>
              <a:p>
                <a:r>
                  <a:rPr lang="en-US" dirty="0"/>
                  <a:t>If the reduction returns YES, then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 </m:t>
                    </m:r>
                  </m:oMath>
                </a14:m>
                <a:r>
                  <a:rPr lang="en-US" dirty="0"/>
                  <a:t>was </a:t>
                </a:r>
                <a14:m>
                  <m:oMath xmlns:m="http://schemas.openxmlformats.org/officeDocument/2006/math">
                    <m:r>
                      <a:rPr lang="en-US" b="0" i="1" smtClean="0">
                        <a:latin typeface="Cambria Math" panose="02040503050406030204" pitchFamily="18" charset="0"/>
                      </a:rPr>
                      <m:t>3</m:t>
                    </m:r>
                  </m:oMath>
                </a14:m>
                <a:r>
                  <a:rPr lang="en-US" dirty="0"/>
                  <a:t>-colorable.</a:t>
                </a:r>
              </a:p>
              <a:p>
                <a:r>
                  <a:rPr lang="en-US" dirty="0">
                    <a:solidFill>
                      <a:schemeClr val="accent2"/>
                    </a:solidFill>
                  </a:rPr>
                  <a:t>If the reduction returns YES, then the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-SAT algorithm returned YES, so the </a:t>
                </a:r>
                <a14:m>
                  <m:oMath xmlns:m="http://schemas.openxmlformats.org/officeDocument/2006/math">
                    <m:r>
                      <a:rPr lang="en-US" b="0" i="1" smtClean="0">
                        <a:solidFill>
                          <a:schemeClr val="accent2"/>
                        </a:solidFill>
                        <a:latin typeface="Cambria Math" panose="02040503050406030204" pitchFamily="18" charset="0"/>
                      </a:rPr>
                      <m:t>3</m:t>
                    </m:r>
                  </m:oMath>
                </a14:m>
                <a:r>
                  <a:rPr lang="en-US" dirty="0">
                    <a:solidFill>
                      <a:schemeClr val="accent2"/>
                    </a:solidFill>
                  </a:rPr>
                  <a:t>-SAT instance had a satisfying assignment.</a:t>
                </a:r>
              </a:p>
              <a:p>
                <a:r>
                  <a:rPr lang="en-US" dirty="0">
                    <a:solidFill>
                      <a:schemeClr val="accent2"/>
                    </a:solidFill>
                  </a:rPr>
                  <a:t>We can convert the variables to a coloring:</a:t>
                </a:r>
              </a:p>
              <a:p>
                <a:r>
                  <a:rPr lang="en-US" dirty="0">
                    <a:solidFill>
                      <a:schemeClr val="accent2"/>
                    </a:solidFill>
                  </a:rPr>
                  <a:t>For every </a:t>
                </a:r>
                <a14:m>
                  <m:oMath xmlns:m="http://schemas.openxmlformats.org/officeDocument/2006/math">
                    <m:r>
                      <a:rPr lang="en-US" b="0" i="1" smtClean="0">
                        <a:solidFill>
                          <a:schemeClr val="accent2"/>
                        </a:solidFill>
                        <a:latin typeface="Cambria Math" panose="02040503050406030204" pitchFamily="18" charset="0"/>
                      </a:rPr>
                      <m:t>𝑢</m:t>
                    </m:r>
                  </m:oMath>
                </a14:m>
                <a:r>
                  <a:rPr lang="en-US" dirty="0">
                    <a:solidFill>
                      <a:schemeClr val="accent2"/>
                    </a:solidFill>
                  </a:rPr>
                  <a:t>, exactly one of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𝑔</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𝑢</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𝑟</m:t>
                        </m:r>
                      </m:sub>
                    </m:sSub>
                  </m:oMath>
                </a14:m>
                <a:r>
                  <a:rPr lang="en-US" dirty="0">
                    <a:solidFill>
                      <a:schemeClr val="accent2"/>
                    </a:solidFill>
                  </a:rPr>
                  <a:t> is true. We have a constraint requiring at least one, and constraints preventing more than one variable for the same vertex being true. </a:t>
                </a:r>
              </a:p>
              <a:p>
                <a:r>
                  <a:rPr lang="en-US" dirty="0">
                    <a:solidFill>
                      <a:schemeClr val="accent2"/>
                    </a:solidFill>
                  </a:rPr>
                  <a:t>Color the vertices the associated colors. Since every vertex is colored, at least one of the constraints is active for each edge, so we have a valid coloring.</a:t>
                </a:r>
              </a:p>
            </p:txBody>
          </p:sp>
        </mc:Choice>
        <mc:Fallback xmlns="">
          <p:sp>
            <p:nvSpPr>
              <p:cNvPr id="3" name="Content Placeholder 2">
                <a:extLst>
                  <a:ext uri="{FF2B5EF4-FFF2-40B4-BE49-F238E27FC236}">
                    <a16:creationId xmlns:a16="http://schemas.microsoft.com/office/drawing/2014/main" id="{AF21E27B-D332-4F01-A295-2AB8E8E03BD7}"/>
                  </a:ext>
                </a:extLst>
              </p:cNvPr>
              <p:cNvSpPr>
                <a:spLocks noGrp="1" noRot="1" noChangeAspect="1" noMove="1" noResize="1" noEditPoints="1" noAdjustHandles="1" noChangeArrowheads="1" noChangeShapeType="1" noTextEdit="1"/>
              </p:cNvSpPr>
              <p:nvPr>
                <p:ph idx="1"/>
              </p:nvPr>
            </p:nvSpPr>
            <p:spPr>
              <a:blipFill>
                <a:blip r:embed="rId2"/>
                <a:stretch>
                  <a:fillRect l="-708" t="-2138" r="-1471"/>
                </a:stretch>
              </a:blipFill>
            </p:spPr>
            <p:txBody>
              <a:bodyPr/>
              <a:lstStyle/>
              <a:p>
                <a:r>
                  <a:rPr lang="en-US">
                    <a:noFill/>
                  </a:rPr>
                  <a:t> </a:t>
                </a:r>
              </a:p>
            </p:txBody>
          </p:sp>
        </mc:Fallback>
      </mc:AlternateContent>
    </p:spTree>
    <p:extLst>
      <p:ext uri="{BB962C8B-B14F-4D97-AF65-F5344CB8AC3E}">
        <p14:creationId xmlns:p14="http://schemas.microsoft.com/office/powerpoint/2010/main" val="28970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CA3A-2E32-42C1-86BD-8842B3767FA2}"/>
              </a:ext>
            </a:extLst>
          </p:cNvPr>
          <p:cNvSpPr>
            <a:spLocks noGrp="1"/>
          </p:cNvSpPr>
          <p:nvPr>
            <p:ph type="title"/>
          </p:nvPr>
        </p:nvSpPr>
        <p:spPr/>
        <p:txBody>
          <a:bodyPr/>
          <a:lstStyle/>
          <a:p>
            <a:r>
              <a:rPr lang="en-US" dirty="0"/>
              <a:t>One More Thought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157C17-A45D-461E-B1D6-1CEEEBAA3863}"/>
                  </a:ext>
                </a:extLst>
              </p:cNvPr>
              <p:cNvSpPr>
                <a:spLocks noGrp="1"/>
              </p:cNvSpPr>
              <p:nvPr>
                <p:ph idx="1"/>
              </p:nvPr>
            </p:nvSpPr>
            <p:spPr/>
            <p:txBody>
              <a:bodyPr>
                <a:normAutofit/>
              </a:bodyPr>
              <a:lstStyle/>
              <a:p>
                <a:r>
                  <a:rPr lang="en-US" dirty="0"/>
                  <a:t>Vertex Cover is NP-complete (you can do a reduction from independent set. It’s good practice!)</a:t>
                </a:r>
                <a:br>
                  <a:rPr lang="en-US" dirty="0"/>
                </a:br>
                <a:br>
                  <a:rPr lang="en-US" dirty="0"/>
                </a:br>
                <a:r>
                  <a:rPr lang="en-US" dirty="0"/>
                  <a:t>But we wrote a polynomial time algorithm for vertex cover didn’t we? We wrote two– a DP one and an LP one. What’s going on? </a:t>
                </a:r>
              </a:p>
              <a:p>
                <a:endParaRPr lang="en-US" dirty="0"/>
              </a:p>
              <a:p>
                <a:r>
                  <a:rPr lang="en-US" dirty="0"/>
                  <a:t>The algorithms we saw only handled special cases – Vertex cover on trees or vertex cover on bipartite graphs. We didn’t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We carved off part of the problem that was easy and solved that (solved only the “easy” instances).</a:t>
                </a:r>
              </a:p>
            </p:txBody>
          </p:sp>
        </mc:Choice>
        <mc:Fallback xmlns="">
          <p:sp>
            <p:nvSpPr>
              <p:cNvPr id="3" name="Content Placeholder 2">
                <a:extLst>
                  <a:ext uri="{FF2B5EF4-FFF2-40B4-BE49-F238E27FC236}">
                    <a16:creationId xmlns:a16="http://schemas.microsoft.com/office/drawing/2014/main" id="{85157C17-A45D-461E-B1D6-1CEEEBAA3863}"/>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Tree>
    <p:extLst>
      <p:ext uri="{BB962C8B-B14F-4D97-AF65-F5344CB8AC3E}">
        <p14:creationId xmlns:p14="http://schemas.microsoft.com/office/powerpoint/2010/main" val="247092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E6E5-FA97-4E7F-A3CE-EA667F5DCD89}"/>
              </a:ext>
            </a:extLst>
          </p:cNvPr>
          <p:cNvSpPr>
            <a:spLocks noGrp="1"/>
          </p:cNvSpPr>
          <p:nvPr>
            <p:ph type="title"/>
          </p:nvPr>
        </p:nvSpPr>
        <p:spPr/>
        <p:txBody>
          <a:bodyPr/>
          <a:lstStyle/>
          <a:p>
            <a:r>
              <a:rPr lang="en-US" dirty="0"/>
              <a:t>Hamilton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B52BF7-DFEA-4616-A398-C0AEAEE86F28}"/>
                  </a:ext>
                </a:extLst>
              </p:cNvPr>
              <p:cNvSpPr>
                <a:spLocks noGrp="1"/>
              </p:cNvSpPr>
              <p:nvPr>
                <p:ph idx="1"/>
              </p:nvPr>
            </p:nvSpPr>
            <p:spPr/>
            <p:txBody>
              <a:bodyPr/>
              <a:lstStyle/>
              <a:p>
                <a:r>
                  <a:rPr lang="en-US" dirty="0"/>
                  <a:t>On a directed graph </a:t>
                </a:r>
                <a14:m>
                  <m:oMath xmlns:m="http://schemas.openxmlformats.org/officeDocument/2006/math">
                    <m:r>
                      <a:rPr lang="en-US" b="0" i="1" smtClean="0">
                        <a:latin typeface="Cambria Math" panose="02040503050406030204" pitchFamily="18" charset="0"/>
                      </a:rPr>
                      <m:t>𝐺</m:t>
                    </m:r>
                    <m:r>
                      <a:rPr lang="en-US" b="0" i="0" smtClean="0">
                        <a:latin typeface="Cambria Math" panose="02040503050406030204" pitchFamily="18" charset="0"/>
                      </a:rPr>
                      <m:t>:</m:t>
                    </m:r>
                  </m:oMath>
                </a14:m>
                <a:r>
                  <a:rPr lang="en-US" dirty="0"/>
                  <a:t> </a:t>
                </a:r>
              </a:p>
              <a:p>
                <a:r>
                  <a:rPr lang="en-US" dirty="0"/>
                  <a:t>A Hamiltonian Path is a path that visits every vertex exactly once.</a:t>
                </a:r>
              </a:p>
              <a:p>
                <a:r>
                  <a:rPr lang="en-US" dirty="0"/>
                  <a:t>A Hamiltonian Cycle is a Hamiltonian Path with an extra edge connecting the first vertex to the last vertex. </a:t>
                </a:r>
              </a:p>
              <a:p>
                <a:endParaRPr lang="en-US" dirty="0"/>
              </a:p>
              <a:p>
                <a:r>
                  <a:rPr lang="en-US" dirty="0"/>
                  <a:t>Assume that Hamiltonian Path is NP-hard (it is)</a:t>
                </a:r>
              </a:p>
              <a:p>
                <a:r>
                  <a:rPr lang="en-US" dirty="0"/>
                  <a:t>Use that to prove Hamiltonian Cycle is NP-hard.</a:t>
                </a:r>
              </a:p>
            </p:txBody>
          </p:sp>
        </mc:Choice>
        <mc:Fallback xmlns="">
          <p:sp>
            <p:nvSpPr>
              <p:cNvPr id="3" name="Content Placeholder 2">
                <a:extLst>
                  <a:ext uri="{FF2B5EF4-FFF2-40B4-BE49-F238E27FC236}">
                    <a16:creationId xmlns:a16="http://schemas.microsoft.com/office/drawing/2014/main" id="{4DB52BF7-DFEA-4616-A398-C0AEAEE86F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C324DDD6-DF34-4FEF-A41C-1C3080784A2A}"/>
              </a:ext>
            </a:extLst>
          </p:cNvPr>
          <p:cNvSpPr/>
          <p:nvPr/>
        </p:nvSpPr>
        <p:spPr>
          <a:xfrm>
            <a:off x="7018588" y="5173484"/>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1217061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A94F-AF78-4F64-854A-194FF2242950}"/>
              </a:ext>
            </a:extLst>
          </p:cNvPr>
          <p:cNvSpPr>
            <a:spLocks noGrp="1"/>
          </p:cNvSpPr>
          <p:nvPr>
            <p:ph type="title"/>
          </p:nvPr>
        </p:nvSpPr>
        <p:spPr/>
        <p:txBody>
          <a:bodyPr/>
          <a:lstStyle/>
          <a:p>
            <a:r>
              <a:rPr lang="en-US" dirty="0"/>
              <a:t>Which direction?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5562B0-AC70-4A67-8E34-F9ABB2A5A55C}"/>
                  </a:ext>
                </a:extLst>
              </p:cNvPr>
              <p:cNvSpPr>
                <a:spLocks noGrp="1"/>
              </p:cNvSpPr>
              <p:nvPr>
                <p:ph idx="1"/>
              </p:nvPr>
            </p:nvSpPr>
            <p:spPr/>
            <p:txBody>
              <a:bodyPr/>
              <a:lstStyle/>
              <a:p>
                <a:r>
                  <a:rPr lang="en-US" dirty="0"/>
                  <a:t>Reduce FROM the known hard problem TO the new problem.</a:t>
                </a:r>
              </a:p>
              <a:p>
                <a:r>
                  <a:rPr lang="en-US" dirty="0"/>
                  <a:t>Want to show Hamiltonian Path </a:t>
                </a:r>
                <a14:m>
                  <m:oMath xmlns:m="http://schemas.openxmlformats.org/officeDocument/2006/math">
                    <m:r>
                      <a:rPr lang="en-US" b="0" i="1" smtClean="0">
                        <a:latin typeface="Cambria Math" panose="02040503050406030204" pitchFamily="18" charset="0"/>
                      </a:rPr>
                      <m:t>≤</m:t>
                    </m:r>
                  </m:oMath>
                </a14:m>
                <a:r>
                  <a:rPr lang="en-US" dirty="0"/>
                  <a:t> Hamiltonian Cycle.</a:t>
                </a:r>
              </a:p>
            </p:txBody>
          </p:sp>
        </mc:Choice>
        <mc:Fallback xmlns="">
          <p:sp>
            <p:nvSpPr>
              <p:cNvPr id="3" name="Content Placeholder 2">
                <a:extLst>
                  <a:ext uri="{FF2B5EF4-FFF2-40B4-BE49-F238E27FC236}">
                    <a16:creationId xmlns:a16="http://schemas.microsoft.com/office/drawing/2014/main" id="{175562B0-AC70-4A67-8E34-F9ABB2A5A55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28458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4C76D-74D8-40AD-80E5-1BCA25FBD803}"/>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52474D-AE25-4ECE-8DD9-47E539F484FC}"/>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𝐺</m:t>
                    </m:r>
                  </m:oMath>
                </a14:m>
                <a:r>
                  <a:rPr lang="en-US" dirty="0"/>
                  <a:t> be the instance for Hamiltonian Path</a:t>
                </a:r>
              </a:p>
              <a:p>
                <a:endParaRPr lang="en-US" dirty="0"/>
              </a:p>
              <a:p>
                <a:r>
                  <a:rPr lang="en-US" dirty="0"/>
                  <a:t>Make </a:t>
                </a:r>
                <a14:m>
                  <m:oMath xmlns:m="http://schemas.openxmlformats.org/officeDocument/2006/math">
                    <m:r>
                      <a:rPr lang="en-US" b="0" i="1" smtClean="0">
                        <a:latin typeface="Cambria Math" panose="02040503050406030204" pitchFamily="18" charset="0"/>
                      </a:rPr>
                      <m:t>𝐻</m:t>
                    </m:r>
                  </m:oMath>
                </a14:m>
                <a:r>
                  <a:rPr lang="en-US" dirty="0"/>
                  <a:t> a copy of </a:t>
                </a:r>
                <a14:m>
                  <m:oMath xmlns:m="http://schemas.openxmlformats.org/officeDocument/2006/math">
                    <m:r>
                      <a:rPr lang="en-US" b="0" i="1" smtClean="0">
                        <a:latin typeface="Cambria Math" panose="02040503050406030204" pitchFamily="18" charset="0"/>
                      </a:rPr>
                      <m:t>𝐺</m:t>
                    </m:r>
                  </m:oMath>
                </a14:m>
                <a:r>
                  <a:rPr lang="en-US" dirty="0"/>
                  <a:t> with an extra vertex </a:t>
                </a:r>
                <a14:m>
                  <m:oMath xmlns:m="http://schemas.openxmlformats.org/officeDocument/2006/math">
                    <m:r>
                      <a:rPr lang="en-US" b="0" i="1" smtClean="0">
                        <a:latin typeface="Cambria Math" panose="02040503050406030204" pitchFamily="18" charset="0"/>
                      </a:rPr>
                      <m:t>𝑢</m:t>
                    </m:r>
                  </m:oMath>
                </a14:m>
                <a:r>
                  <a:rPr lang="en-US" dirty="0"/>
                  <a:t> added.</a:t>
                </a:r>
              </a:p>
              <a:p>
                <a:r>
                  <a:rPr lang="en-US" dirty="0"/>
                  <a:t>For every vertex </a:t>
                </a:r>
                <a14:m>
                  <m:oMath xmlns:m="http://schemas.openxmlformats.org/officeDocument/2006/math">
                    <m:r>
                      <a:rPr lang="en-US" b="0" i="1" smtClean="0">
                        <a:latin typeface="Cambria Math" panose="02040503050406030204" pitchFamily="18" charset="0"/>
                      </a:rPr>
                      <m:t>𝑣</m:t>
                    </m:r>
                  </m:oMath>
                </a14:m>
                <a:r>
                  <a:rPr lang="en-US" dirty="0"/>
                  <a:t>, add an edge from </a:t>
                </a:r>
                <a14:m>
                  <m:oMath xmlns:m="http://schemas.openxmlformats.org/officeDocument/2006/math">
                    <m:r>
                      <a:rPr lang="en-US" b="0" i="1" smtClean="0">
                        <a:latin typeface="Cambria Math" panose="02040503050406030204" pitchFamily="18" charset="0"/>
                      </a:rPr>
                      <m:t>𝑣</m:t>
                    </m:r>
                  </m:oMath>
                </a14:m>
                <a:r>
                  <a:rPr lang="en-US" dirty="0"/>
                  <a:t> to </a:t>
                </a:r>
                <a14:m>
                  <m:oMath xmlns:m="http://schemas.openxmlformats.org/officeDocument/2006/math">
                    <m:r>
                      <a:rPr lang="en-US" b="0" i="1" smtClean="0">
                        <a:latin typeface="Cambria Math" panose="02040503050406030204" pitchFamily="18" charset="0"/>
                      </a:rPr>
                      <m:t>𝑢</m:t>
                    </m:r>
                  </m:oMath>
                </a14:m>
                <a:r>
                  <a:rPr lang="en-US" dirty="0"/>
                  <a:t> and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endParaRPr lang="en-US" dirty="0"/>
              </a:p>
              <a:p>
                <a:endParaRPr lang="en-US" dirty="0"/>
              </a:p>
              <a:p>
                <a:r>
                  <a:rPr lang="en-US" dirty="0"/>
                  <a:t>Run the Hamiltonian Cycle Solver on </a:t>
                </a:r>
                <a14:m>
                  <m:oMath xmlns:m="http://schemas.openxmlformats.org/officeDocument/2006/math">
                    <m:r>
                      <a:rPr lang="en-US" b="0" i="1" smtClean="0">
                        <a:latin typeface="Cambria Math" panose="02040503050406030204" pitchFamily="18" charset="0"/>
                      </a:rPr>
                      <m:t>𝐻</m:t>
                    </m:r>
                  </m:oMath>
                </a14:m>
                <a:endParaRPr lang="en-US" dirty="0"/>
              </a:p>
              <a:p>
                <a:r>
                  <a:rPr lang="en-US" dirty="0"/>
                  <a:t>Return what it returns.</a:t>
                </a:r>
              </a:p>
            </p:txBody>
          </p:sp>
        </mc:Choice>
        <mc:Fallback xmlns="">
          <p:sp>
            <p:nvSpPr>
              <p:cNvPr id="3" name="Content Placeholder 2">
                <a:extLst>
                  <a:ext uri="{FF2B5EF4-FFF2-40B4-BE49-F238E27FC236}">
                    <a16:creationId xmlns:a16="http://schemas.microsoft.com/office/drawing/2014/main" id="{9C52474D-AE25-4ECE-8DD9-47E539F484F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2988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E27AD-17C1-4756-91B7-1321E7D3FE03}"/>
              </a:ext>
            </a:extLst>
          </p:cNvPr>
          <p:cNvSpPr/>
          <p:nvPr/>
        </p:nvSpPr>
        <p:spPr>
          <a:xfrm>
            <a:off x="575237" y="3239899"/>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5" name="Rectangle 4">
            <a:extLst>
              <a:ext uri="{FF2B5EF4-FFF2-40B4-BE49-F238E27FC236}">
                <a16:creationId xmlns:a16="http://schemas.microsoft.com/office/drawing/2014/main" id="{0476841A-FC99-4B9E-A94F-B805A0AB1A9A}"/>
              </a:ext>
            </a:extLst>
          </p:cNvPr>
          <p:cNvSpPr/>
          <p:nvPr/>
        </p:nvSpPr>
        <p:spPr>
          <a:xfrm>
            <a:off x="575237" y="323989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
        <p:nvSpPr>
          <p:cNvPr id="6" name="Rectangle 5">
            <a:extLst>
              <a:ext uri="{FF2B5EF4-FFF2-40B4-BE49-F238E27FC236}">
                <a16:creationId xmlns:a16="http://schemas.microsoft.com/office/drawing/2014/main" id="{17A1BC8B-87B5-4503-B4A5-0E0DD00697E5}"/>
              </a:ext>
            </a:extLst>
          </p:cNvPr>
          <p:cNvSpPr/>
          <p:nvPr/>
        </p:nvSpPr>
        <p:spPr>
          <a:xfrm>
            <a:off x="564634" y="4946793"/>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7" name="Rectangle 6">
            <a:extLst>
              <a:ext uri="{FF2B5EF4-FFF2-40B4-BE49-F238E27FC236}">
                <a16:creationId xmlns:a16="http://schemas.microsoft.com/office/drawing/2014/main" id="{8E98F534-544B-4645-9B38-5BCF256FBFD4}"/>
              </a:ext>
            </a:extLst>
          </p:cNvPr>
          <p:cNvSpPr/>
          <p:nvPr/>
        </p:nvSpPr>
        <p:spPr>
          <a:xfrm>
            <a:off x="564634" y="4946793"/>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3D97DD9-CC9E-4056-AE32-8A0F6B1B5771}"/>
                  </a:ext>
                </a:extLst>
              </p:cNvPr>
              <p:cNvSpPr/>
              <p:nvPr/>
            </p:nvSpPr>
            <p:spPr>
              <a:xfrm>
                <a:off x="579214" y="40827"/>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8" name="Rectangle 7">
                <a:extLst>
                  <a:ext uri="{FF2B5EF4-FFF2-40B4-BE49-F238E27FC236}">
                    <a16:creationId xmlns:a16="http://schemas.microsoft.com/office/drawing/2014/main" id="{E3D97DD9-CC9E-4056-AE32-8A0F6B1B5771}"/>
                  </a:ext>
                </a:extLst>
              </p:cNvPr>
              <p:cNvSpPr>
                <a:spLocks noRot="1" noChangeAspect="1" noMove="1" noResize="1" noEditPoints="1" noAdjustHandles="1" noChangeArrowheads="1" noChangeShapeType="1" noTextEdit="1"/>
              </p:cNvSpPr>
              <p:nvPr/>
            </p:nvSpPr>
            <p:spPr>
              <a:xfrm>
                <a:off x="579214" y="40827"/>
                <a:ext cx="10168961" cy="1485900"/>
              </a:xfrm>
              <a:prstGeom prst="rect">
                <a:avLst/>
              </a:prstGeom>
              <a:blipFill>
                <a:blip r:embed="rId2"/>
                <a:stretch>
                  <a:fillRect l="-1199" b="-823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73793488-124B-48F8-9336-9A3F46D82794}"/>
              </a:ext>
            </a:extLst>
          </p:cNvPr>
          <p:cNvSpPr/>
          <p:nvPr/>
        </p:nvSpPr>
        <p:spPr>
          <a:xfrm>
            <a:off x="579213" y="4717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grpSp>
        <p:nvGrpSpPr>
          <p:cNvPr id="10" name="Group 9">
            <a:extLst>
              <a:ext uri="{FF2B5EF4-FFF2-40B4-BE49-F238E27FC236}">
                <a16:creationId xmlns:a16="http://schemas.microsoft.com/office/drawing/2014/main" id="{28FD37B8-D271-4924-B211-A7B35F82C3F2}"/>
              </a:ext>
            </a:extLst>
          </p:cNvPr>
          <p:cNvGrpSpPr/>
          <p:nvPr/>
        </p:nvGrpSpPr>
        <p:grpSpPr>
          <a:xfrm>
            <a:off x="587142" y="1626546"/>
            <a:ext cx="9778437" cy="1536356"/>
            <a:chOff x="575238" y="1718589"/>
            <a:chExt cx="5140063" cy="1536356"/>
          </a:xfrm>
        </p:grpSpPr>
        <p:sp>
          <p:nvSpPr>
            <p:cNvPr id="11" name="Rectangle 10">
              <a:extLst>
                <a:ext uri="{FF2B5EF4-FFF2-40B4-BE49-F238E27FC236}">
                  <a16:creationId xmlns:a16="http://schemas.microsoft.com/office/drawing/2014/main" id="{AB9011D8-ED88-448C-B2A5-2519E9041A9B}"/>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if the answer is YES, there is a proof of that which can be verified in polynomial time.</a:t>
              </a:r>
            </a:p>
          </p:txBody>
        </p:sp>
        <p:sp>
          <p:nvSpPr>
            <p:cNvPr id="12" name="Rectangle 11">
              <a:extLst>
                <a:ext uri="{FF2B5EF4-FFF2-40B4-BE49-F238E27FC236}">
                  <a16:creationId xmlns:a16="http://schemas.microsoft.com/office/drawing/2014/main" id="{023C5681-D303-4EAF-BD27-489B90CEBAA8}"/>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31131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04617-4B0B-497C-BBD9-46E209C26032}"/>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FCE08-6354-4A98-B121-2C5B72FF3C17}"/>
                  </a:ext>
                </a:extLst>
              </p:cNvPr>
              <p:cNvSpPr>
                <a:spLocks noGrp="1"/>
              </p:cNvSpPr>
              <p:nvPr>
                <p:ph idx="1"/>
              </p:nvPr>
            </p:nvSpPr>
            <p:spPr/>
            <p:txBody>
              <a:bodyPr/>
              <a:lstStyle/>
              <a:p>
                <a:r>
                  <a:rPr lang="en-US" dirty="0"/>
                  <a:t>If </a:t>
                </a:r>
                <a14:m>
                  <m:oMath xmlns:m="http://schemas.openxmlformats.org/officeDocument/2006/math">
                    <m:r>
                      <a:rPr lang="en-US" b="0" i="1" smtClean="0">
                        <a:latin typeface="Cambria Math" panose="02040503050406030204" pitchFamily="18" charset="0"/>
                      </a:rPr>
                      <m:t>𝐺</m:t>
                    </m:r>
                  </m:oMath>
                </a14:m>
                <a:r>
                  <a:rPr lang="en-US" dirty="0"/>
                  <a:t> has a Hamiltonian Path,</a:t>
                </a:r>
              </a:p>
              <a:p>
                <a:endParaRPr lang="en-US" dirty="0"/>
              </a:p>
              <a:p>
                <a:r>
                  <a:rPr lang="en-US" dirty="0"/>
                  <a:t>Then there is a Hamiltonian Cycle in </a:t>
                </a:r>
                <a14:m>
                  <m:oMath xmlns:m="http://schemas.openxmlformats.org/officeDocument/2006/math">
                    <m:r>
                      <a:rPr lang="en-US" b="0" i="1" smtClean="0">
                        <a:latin typeface="Cambria Math" panose="02040503050406030204" pitchFamily="18" charset="0"/>
                      </a:rPr>
                      <m:t>𝐻</m:t>
                    </m:r>
                  </m:oMath>
                </a14:m>
                <a:r>
                  <a:rPr lang="en-US" dirty="0"/>
                  <a:t> by following the path in </a:t>
                </a:r>
                <a14:m>
                  <m:oMath xmlns:m="http://schemas.openxmlformats.org/officeDocument/2006/math">
                    <m:r>
                      <a:rPr lang="en-US" b="0" i="1" smtClean="0">
                        <a:latin typeface="Cambria Math" panose="02040503050406030204" pitchFamily="18" charset="0"/>
                      </a:rPr>
                      <m:t>𝐺</m:t>
                    </m:r>
                  </m:oMath>
                </a14:m>
                <a:r>
                  <a:rPr lang="en-US" dirty="0"/>
                  <a:t> going to </a:t>
                </a:r>
                <a14:m>
                  <m:oMath xmlns:m="http://schemas.openxmlformats.org/officeDocument/2006/math">
                    <m:r>
                      <a:rPr lang="en-US" b="0" i="1" smtClean="0">
                        <a:latin typeface="Cambria Math" panose="02040503050406030204" pitchFamily="18" charset="0"/>
                      </a:rPr>
                      <m:t>𝑢</m:t>
                    </m:r>
                  </m:oMath>
                </a14:m>
                <a:r>
                  <a:rPr lang="en-US" dirty="0"/>
                  <a:t> and going back to the start.</a:t>
                </a:r>
              </a:p>
              <a:p>
                <a:r>
                  <a:rPr lang="en-US" dirty="0"/>
                  <a:t>So we correctly return YES.</a:t>
                </a:r>
              </a:p>
            </p:txBody>
          </p:sp>
        </mc:Choice>
        <mc:Fallback xmlns="">
          <p:sp>
            <p:nvSpPr>
              <p:cNvPr id="3" name="Content Placeholder 2">
                <a:extLst>
                  <a:ext uri="{FF2B5EF4-FFF2-40B4-BE49-F238E27FC236}">
                    <a16:creationId xmlns:a16="http://schemas.microsoft.com/office/drawing/2014/main" id="{D24FCE08-6354-4A98-B121-2C5B72FF3C17}"/>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3209229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EBA9-C340-4396-BFF1-23198F4B9A2F}"/>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852F09-F459-494D-BBA7-CB19F602D034}"/>
                  </a:ext>
                </a:extLst>
              </p:cNvPr>
              <p:cNvSpPr>
                <a:spLocks noGrp="1"/>
              </p:cNvSpPr>
              <p:nvPr>
                <p:ph idx="1"/>
              </p:nvPr>
            </p:nvSpPr>
            <p:spPr/>
            <p:txBody>
              <a:bodyPr/>
              <a:lstStyle/>
              <a:p>
                <a:r>
                  <a:rPr lang="en-US" dirty="0"/>
                  <a:t>If our reduction returns YES, then </a:t>
                </a:r>
                <a14:m>
                  <m:oMath xmlns:m="http://schemas.openxmlformats.org/officeDocument/2006/math">
                    <m:r>
                      <a:rPr lang="en-US" b="0" i="1" smtClean="0">
                        <a:latin typeface="Cambria Math" panose="02040503050406030204" pitchFamily="18" charset="0"/>
                      </a:rPr>
                      <m:t>𝐻</m:t>
                    </m:r>
                  </m:oMath>
                </a14:m>
                <a:r>
                  <a:rPr lang="en-US" dirty="0"/>
                  <a:t> had a Hamiltonian Cycle.</a:t>
                </a:r>
              </a:p>
              <a:p>
                <a:r>
                  <a:rPr lang="en-US" dirty="0"/>
                  <a:t>Delete </a:t>
                </a:r>
                <a14:m>
                  <m:oMath xmlns:m="http://schemas.openxmlformats.org/officeDocument/2006/math">
                    <m:r>
                      <a:rPr lang="en-US" b="0" i="1" smtClean="0">
                        <a:latin typeface="Cambria Math" panose="02040503050406030204" pitchFamily="18" charset="0"/>
                      </a:rPr>
                      <m:t>𝑢</m:t>
                    </m:r>
                  </m:oMath>
                </a14:m>
                <a:r>
                  <a:rPr lang="en-US" dirty="0"/>
                  <a:t> (and its edges from the cycle)</a:t>
                </a:r>
              </a:p>
              <a:p>
                <a:r>
                  <a:rPr lang="en-US" dirty="0"/>
                  <a:t>Since a Hamiltonian Cycle visits each vertex exactly once, what remains is a path that visits each vertex (except </a:t>
                </a:r>
                <a14:m>
                  <m:oMath xmlns:m="http://schemas.openxmlformats.org/officeDocument/2006/math">
                    <m:r>
                      <a:rPr lang="en-US" b="0" i="1" smtClean="0">
                        <a:latin typeface="Cambria Math" panose="02040503050406030204" pitchFamily="18" charset="0"/>
                      </a:rPr>
                      <m:t>𝑢</m:t>
                    </m:r>
                  </m:oMath>
                </a14:m>
                <a:r>
                  <a:rPr lang="en-US" dirty="0"/>
                  <a:t>) exactly once.</a:t>
                </a:r>
              </a:p>
              <a:p>
                <a:r>
                  <a:rPr lang="en-US" dirty="0"/>
                  <a:t>That’s a Hamiltonian Path! </a:t>
                </a:r>
              </a:p>
              <a:p>
                <a:endParaRPr lang="en-US" dirty="0"/>
              </a:p>
              <a:p>
                <a:r>
                  <a:rPr lang="en-US" dirty="0"/>
                  <a:t>So </a:t>
                </a:r>
                <a14:m>
                  <m:oMath xmlns:m="http://schemas.openxmlformats.org/officeDocument/2006/math">
                    <m:r>
                      <a:rPr lang="en-US" b="0" i="1" smtClean="0">
                        <a:latin typeface="Cambria Math" panose="02040503050406030204" pitchFamily="18" charset="0"/>
                      </a:rPr>
                      <m:t>𝐺</m:t>
                    </m:r>
                  </m:oMath>
                </a14:m>
                <a:r>
                  <a:rPr lang="en-US" dirty="0"/>
                  <a:t> has a Hamiltonian Path.</a:t>
                </a:r>
              </a:p>
            </p:txBody>
          </p:sp>
        </mc:Choice>
        <mc:Fallback xmlns="">
          <p:sp>
            <p:nvSpPr>
              <p:cNvPr id="3" name="Content Placeholder 2">
                <a:extLst>
                  <a:ext uri="{FF2B5EF4-FFF2-40B4-BE49-F238E27FC236}">
                    <a16:creationId xmlns:a16="http://schemas.microsoft.com/office/drawing/2014/main" id="{FC852F09-F459-494D-BBA7-CB19F602D034}"/>
                  </a:ext>
                </a:extLst>
              </p:cNvPr>
              <p:cNvSpPr>
                <a:spLocks noGrp="1" noRot="1" noChangeAspect="1" noMove="1" noResize="1" noEditPoints="1" noAdjustHandles="1" noChangeArrowheads="1" noChangeShapeType="1" noTextEdit="1"/>
              </p:cNvSpPr>
              <p:nvPr>
                <p:ph idx="1"/>
              </p:nvPr>
            </p:nvSpPr>
            <p:spPr>
              <a:blipFill>
                <a:blip r:embed="rId2"/>
                <a:stretch>
                  <a:fillRect l="-708" t="-2138" r="-109"/>
                </a:stretch>
              </a:blipFill>
            </p:spPr>
            <p:txBody>
              <a:bodyPr/>
              <a:lstStyle/>
              <a:p>
                <a:r>
                  <a:rPr lang="en-US">
                    <a:noFill/>
                  </a:rPr>
                  <a:t> </a:t>
                </a:r>
              </a:p>
            </p:txBody>
          </p:sp>
        </mc:Fallback>
      </mc:AlternateContent>
    </p:spTree>
    <p:extLst>
      <p:ext uri="{BB962C8B-B14F-4D97-AF65-F5344CB8AC3E}">
        <p14:creationId xmlns:p14="http://schemas.microsoft.com/office/powerpoint/2010/main" val="2034745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C9156-9281-4C34-B585-A7BB111C0E24}"/>
              </a:ext>
            </a:extLst>
          </p:cNvPr>
          <p:cNvSpPr>
            <a:spLocks noGrp="1"/>
          </p:cNvSpPr>
          <p:nvPr>
            <p:ph type="title"/>
          </p:nvPr>
        </p:nvSpPr>
        <p:spPr/>
        <p:txBody>
          <a:bodyPr/>
          <a:lstStyle/>
          <a:p>
            <a:r>
              <a:rPr lang="en-US" dirty="0"/>
              <a:t>Reductions</a:t>
            </a:r>
          </a:p>
        </p:txBody>
      </p:sp>
      <p:sp>
        <p:nvSpPr>
          <p:cNvPr id="5" name="Content Placeholder 4">
            <a:extLst>
              <a:ext uri="{FF2B5EF4-FFF2-40B4-BE49-F238E27FC236}">
                <a16:creationId xmlns:a16="http://schemas.microsoft.com/office/drawing/2014/main" id="{3AF908BD-704F-4F6A-9D7B-961701CBD435}"/>
              </a:ext>
            </a:extLst>
          </p:cNvPr>
          <p:cNvSpPr>
            <a:spLocks noGrp="1"/>
          </p:cNvSpPr>
          <p:nvPr>
            <p:ph idx="1"/>
          </p:nvPr>
        </p:nvSpPr>
        <p:spPr/>
        <p:txBody>
          <a:bodyPr/>
          <a:lstStyle/>
          <a:p>
            <a:r>
              <a:rPr lang="en-US" dirty="0"/>
              <a:t>We saw a reduction between two very similar (on the surface) problems when we reduced from 2-coloring to 3-coloring.</a:t>
            </a:r>
          </a:p>
          <a:p>
            <a:r>
              <a:rPr lang="en-US" dirty="0"/>
              <a:t>The real power of reductions is when problems look very different on the surface but you can still reduce from one to the other.</a:t>
            </a:r>
          </a:p>
          <a:p>
            <a:endParaRPr lang="en-US" dirty="0"/>
          </a:p>
          <a:p>
            <a:r>
              <a:rPr lang="en-US" dirty="0"/>
              <a:t>We’re going to do a couple more reductions with varying levels of differences between the problems.</a:t>
            </a:r>
          </a:p>
        </p:txBody>
      </p:sp>
    </p:spTree>
    <p:extLst>
      <p:ext uri="{BB962C8B-B14F-4D97-AF65-F5344CB8AC3E}">
        <p14:creationId xmlns:p14="http://schemas.microsoft.com/office/powerpoint/2010/main" val="3343978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9462B99-4E3D-49D6-9A00-4854B06387E0}"/>
                  </a:ext>
                </a:extLst>
              </p:cNvPr>
              <p:cNvSpPr>
                <a:spLocks noGrp="1"/>
              </p:cNvSpPr>
              <p:nvPr>
                <p:ph type="title"/>
              </p:nvPr>
            </p:nvSpPr>
            <p:spPr/>
            <p:txBody>
              <a:bodyPr/>
              <a:lstStyle/>
              <a:p>
                <a:r>
                  <a:rPr lang="en-US" dirty="0"/>
                  <a:t>3-SAT </a:t>
                </a:r>
                <a14:m>
                  <m:oMath xmlns:m="http://schemas.openxmlformats.org/officeDocument/2006/math">
                    <m:r>
                      <a:rPr lang="en-US" b="0" i="1" smtClean="0">
                        <a:latin typeface="Cambria Math" panose="02040503050406030204" pitchFamily="18" charset="0"/>
                      </a:rPr>
                      <m:t>≤</m:t>
                    </m:r>
                  </m:oMath>
                </a14:m>
                <a:r>
                  <a:rPr lang="en-US" dirty="0"/>
                  <a:t> Independent Set</a:t>
                </a:r>
              </a:p>
            </p:txBody>
          </p:sp>
        </mc:Choice>
        <mc:Fallback xmlns="">
          <p:sp>
            <p:nvSpPr>
              <p:cNvPr id="2" name="Title 1">
                <a:extLst>
                  <a:ext uri="{FF2B5EF4-FFF2-40B4-BE49-F238E27FC236}">
                    <a16:creationId xmlns:a16="http://schemas.microsoft.com/office/drawing/2014/main" id="{F9462B99-4E3D-49D6-9A00-4854B06387E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E9E86E-11AB-4280-A2D8-AFFCB7EA2F55}"/>
                  </a:ext>
                </a:extLst>
              </p:cNvPr>
              <p:cNvSpPr>
                <a:spLocks noGrp="1"/>
              </p:cNvSpPr>
              <p:nvPr>
                <p:ph idx="1"/>
              </p:nvPr>
            </p:nvSpPr>
            <p:spPr/>
            <p:txBody>
              <a:bodyPr>
                <a:normAutofit/>
              </a:bodyPr>
              <a:lstStyle/>
              <a:p>
                <a:r>
                  <a:rPr lang="en-US" dirty="0"/>
                  <a:t>Independent Set: Input: an undirected graph </a:t>
                </a:r>
                <a14:m>
                  <m:oMath xmlns:m="http://schemas.openxmlformats.org/officeDocument/2006/math">
                    <m:r>
                      <a:rPr lang="en-US" b="0" i="1" smtClean="0">
                        <a:latin typeface="Cambria Math" panose="02040503050406030204" pitchFamily="18" charset="0"/>
                      </a:rPr>
                      <m:t>𝐺</m:t>
                    </m:r>
                  </m:oMath>
                </a14:m>
                <a:r>
                  <a:rPr lang="en-US" dirty="0"/>
                  <a:t>, and an integer </a:t>
                </a:r>
                <a14:m>
                  <m:oMath xmlns:m="http://schemas.openxmlformats.org/officeDocument/2006/math">
                    <m:r>
                      <a:rPr lang="en-US" b="0" i="1" smtClean="0">
                        <a:latin typeface="Cambria Math" panose="02040503050406030204" pitchFamily="18" charset="0"/>
                      </a:rPr>
                      <m:t>𝑘</m:t>
                    </m:r>
                  </m:oMath>
                </a14:m>
                <a:r>
                  <a:rPr lang="en-US" dirty="0"/>
                  <a:t> </a:t>
                </a:r>
                <a:br>
                  <a:rPr lang="en-US" dirty="0"/>
                </a:br>
                <a:r>
                  <a:rPr lang="en-US" dirty="0"/>
                  <a:t>Output: true is there an independent set of size at least </a:t>
                </a:r>
                <a14:m>
                  <m:oMath xmlns:m="http://schemas.openxmlformats.org/officeDocument/2006/math">
                    <m:r>
                      <a:rPr lang="en-US" b="0" i="1" smtClean="0">
                        <a:latin typeface="Cambria Math" panose="02040503050406030204" pitchFamily="18" charset="0"/>
                      </a:rPr>
                      <m:t>𝑘</m:t>
                    </m:r>
                  </m:oMath>
                </a14:m>
                <a:r>
                  <a:rPr lang="en-US" dirty="0"/>
                  <a:t> and false otherwise.</a:t>
                </a:r>
              </a:p>
              <a:p>
                <a:endParaRPr lang="en-US" dirty="0"/>
              </a:p>
              <a:p>
                <a:r>
                  <a:rPr lang="en-US" dirty="0"/>
                  <a:t>An independent set is a set of vertices so that there are no edges directly connecting them (i.e. no edge has both endpoints in the set).</a:t>
                </a:r>
              </a:p>
              <a:p>
                <a:endParaRPr lang="en-US" dirty="0"/>
              </a:p>
              <a:p>
                <a:r>
                  <a:rPr lang="en-US" dirty="0"/>
                  <a:t>This reduction will show Independent Set is NP-complete!</a:t>
                </a:r>
              </a:p>
            </p:txBody>
          </p:sp>
        </mc:Choice>
        <mc:Fallback xmlns="">
          <p:sp>
            <p:nvSpPr>
              <p:cNvPr id="3" name="Content Placeholder 2">
                <a:extLst>
                  <a:ext uri="{FF2B5EF4-FFF2-40B4-BE49-F238E27FC236}">
                    <a16:creationId xmlns:a16="http://schemas.microsoft.com/office/drawing/2014/main" id="{BEE9E86E-11AB-4280-A2D8-AFFCB7EA2F55}"/>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456626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A6DF-DD1D-4545-9FD0-774AA7EF4E80}"/>
              </a:ext>
            </a:extLst>
          </p:cNvPr>
          <p:cNvSpPr>
            <a:spLocks noGrp="1"/>
          </p:cNvSpPr>
          <p:nvPr>
            <p:ph type="title"/>
          </p:nvPr>
        </p:nvSpPr>
        <p:spPr/>
        <p:txBody>
          <a:bodyPr/>
          <a:lstStyle/>
          <a:p>
            <a:r>
              <a:rPr lang="en-US" dirty="0"/>
              <a:t>The 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CC95FC-4C03-44B9-B9F1-D15C20EE3343}"/>
                  </a:ext>
                </a:extLst>
              </p:cNvPr>
              <p:cNvSpPr>
                <a:spLocks noGrp="1"/>
              </p:cNvSpPr>
              <p:nvPr>
                <p:ph idx="1"/>
              </p:nvPr>
            </p:nvSpPr>
            <p:spPr/>
            <p:txBody>
              <a:bodyPr/>
              <a:lstStyle/>
              <a:p>
                <a:r>
                  <a:rPr lang="en-US" dirty="0"/>
                  <a:t>What do we do with our </a:t>
                </a:r>
                <a14:m>
                  <m:oMath xmlns:m="http://schemas.openxmlformats.org/officeDocument/2006/math">
                    <m:r>
                      <a:rPr lang="en-US" b="0" i="1" smtClean="0">
                        <a:latin typeface="Cambria Math" panose="02040503050406030204" pitchFamily="18" charset="0"/>
                      </a:rPr>
                      <m:t>3</m:t>
                    </m:r>
                  </m:oMath>
                </a14:m>
                <a:r>
                  <a:rPr lang="en-US" dirty="0"/>
                  <a:t>-SAT instance?</a:t>
                </a:r>
              </a:p>
              <a:p>
                <a:endParaRPr lang="en-US" dirty="0"/>
              </a:p>
              <a:p>
                <a:r>
                  <a:rPr lang="en-US" dirty="0"/>
                  <a:t>High level idea: we want the independent set to correspond to the things that make the constraints true.</a:t>
                </a:r>
              </a:p>
              <a:p>
                <a:r>
                  <a:rPr lang="en-US" dirty="0"/>
                  <a:t>An independent set of size at least “number of constraints” will hopefully correspond to a setting of the variables.</a:t>
                </a:r>
              </a:p>
            </p:txBody>
          </p:sp>
        </mc:Choice>
        <mc:Fallback xmlns="">
          <p:sp>
            <p:nvSpPr>
              <p:cNvPr id="3" name="Content Placeholder 2">
                <a:extLst>
                  <a:ext uri="{FF2B5EF4-FFF2-40B4-BE49-F238E27FC236}">
                    <a16:creationId xmlns:a16="http://schemas.microsoft.com/office/drawing/2014/main" id="{9CCC95FC-4C03-44B9-B9F1-D15C20EE334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22272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4FA4-37BB-4EA4-A7A7-AB711801803F}"/>
              </a:ext>
            </a:extLst>
          </p:cNvPr>
          <p:cNvSpPr>
            <a:spLocks noGrp="1"/>
          </p:cNvSpPr>
          <p:nvPr>
            <p:ph type="title"/>
          </p:nvPr>
        </p:nvSpPr>
        <p:spPr/>
        <p:txBody>
          <a:bodyPr/>
          <a:lstStyle/>
          <a:p>
            <a:r>
              <a:rPr lang="en-US" dirty="0"/>
              <a:t>Reduction Idea</a:t>
            </a:r>
          </a:p>
        </p:txBody>
      </p:sp>
      <p:sp>
        <p:nvSpPr>
          <p:cNvPr id="3" name="Content Placeholder 2">
            <a:extLst>
              <a:ext uri="{FF2B5EF4-FFF2-40B4-BE49-F238E27FC236}">
                <a16:creationId xmlns:a16="http://schemas.microsoft.com/office/drawing/2014/main" id="{CB39DFE0-729B-4A36-871F-1311E22AAB27}"/>
              </a:ext>
            </a:extLst>
          </p:cNvPr>
          <p:cNvSpPr>
            <a:spLocks noGrp="1"/>
          </p:cNvSpPr>
          <p:nvPr>
            <p:ph idx="1"/>
          </p:nvPr>
        </p:nvSpPr>
        <p:spPr>
          <a:xfrm>
            <a:off x="575240" y="1463857"/>
            <a:ext cx="11187258" cy="1708263"/>
          </a:xfrm>
        </p:spPr>
        <p:txBody>
          <a:bodyPr/>
          <a:lstStyle/>
          <a:p>
            <a:r>
              <a:rPr lang="en-US" dirty="0"/>
              <a:t>Connecting two vertices by an edge means we can have at most one in our independent set.</a:t>
            </a:r>
          </a:p>
          <a:p>
            <a:r>
              <a:rPr lang="en-US" dirty="0"/>
              <a:t>Have the vertices correspond to the pieces of the constraints.</a:t>
            </a:r>
          </a:p>
          <a:p>
            <a:endParaRPr lang="en-US" dirty="0"/>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D2CE66-8FB7-4090-BC59-7FB79D4891DE}"/>
                  </a:ext>
                </a:extLst>
              </p:cNvPr>
              <p:cNvSpPr txBox="1"/>
              <p:nvPr/>
            </p:nvSpPr>
            <p:spPr>
              <a:xfrm>
                <a:off x="575239" y="3704734"/>
                <a:ext cx="4472815" cy="64633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2</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𝐹𝑎𝑙𝑠𝑒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3</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b="0" dirty="0">
                  <a:latin typeface="Courier New" panose="02070309020205020404" pitchFamily="49" charset="0"/>
                  <a:cs typeface="Courier New" panose="02070309020205020404" pitchFamily="49" charset="0"/>
                </a:endParaRPr>
              </a:p>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2</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4</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dirty="0">
                  <a:latin typeface="Courier New" panose="02070309020205020404" pitchFamily="49" charset="0"/>
                  <a:cs typeface="Courier New" panose="02070309020205020404" pitchFamily="49" charset="0"/>
                </a:endParaRPr>
              </a:p>
            </p:txBody>
          </p:sp>
        </mc:Choice>
        <mc:Fallback xmlns="">
          <p:sp>
            <p:nvSpPr>
              <p:cNvPr id="4" name="TextBox 3">
                <a:extLst>
                  <a:ext uri="{FF2B5EF4-FFF2-40B4-BE49-F238E27FC236}">
                    <a16:creationId xmlns:a16="http://schemas.microsoft.com/office/drawing/2014/main" id="{A0D2CE66-8FB7-4090-BC59-7FB79D4891DE}"/>
                  </a:ext>
                </a:extLst>
              </p:cNvPr>
              <p:cNvSpPr txBox="1">
                <a:spLocks noRot="1" noChangeAspect="1" noMove="1" noResize="1" noEditPoints="1" noAdjustHandles="1" noChangeArrowheads="1" noChangeShapeType="1" noTextEdit="1"/>
              </p:cNvSpPr>
              <p:nvPr/>
            </p:nvSpPr>
            <p:spPr>
              <a:xfrm>
                <a:off x="575239" y="3704734"/>
                <a:ext cx="4472815" cy="646331"/>
              </a:xfrm>
              <a:prstGeom prst="rect">
                <a:avLst/>
              </a:prstGeom>
              <a:blipFill>
                <a:blip r:embed="rId2"/>
                <a:stretch>
                  <a:fillRect t="-4717"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3EC24ABA-27B2-4067-9E60-E355F9B8BA83}"/>
                  </a:ext>
                </a:extLst>
              </p:cNvPr>
              <p:cNvSpPr/>
              <p:nvPr/>
            </p:nvSpPr>
            <p:spPr>
              <a:xfrm>
                <a:off x="6542202"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5" name="Oval 4">
                <a:extLst>
                  <a:ext uri="{FF2B5EF4-FFF2-40B4-BE49-F238E27FC236}">
                    <a16:creationId xmlns:a16="http://schemas.microsoft.com/office/drawing/2014/main" id="{3EC24ABA-27B2-4067-9E60-E355F9B8BA83}"/>
                  </a:ext>
                </a:extLst>
              </p:cNvPr>
              <p:cNvSpPr>
                <a:spLocks noRot="1" noChangeAspect="1" noMove="1" noResize="1" noEditPoints="1" noAdjustHandles="1" noChangeArrowheads="1" noChangeShapeType="1" noTextEdit="1"/>
              </p:cNvSpPr>
              <p:nvPr/>
            </p:nvSpPr>
            <p:spPr>
              <a:xfrm>
                <a:off x="6542202" y="3506771"/>
                <a:ext cx="601746" cy="589175"/>
              </a:xfrm>
              <a:prstGeom prst="ellipse">
                <a:avLst/>
              </a:prstGeom>
              <a:blipFill>
                <a:blip r:embed="rId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657932AD-857D-436D-A079-14B7695D157B}"/>
                  </a:ext>
                </a:extLst>
              </p:cNvPr>
              <p:cNvSpPr/>
              <p:nvPr/>
            </p:nvSpPr>
            <p:spPr>
              <a:xfrm>
                <a:off x="8542256" y="4027899"/>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F</a:t>
                </a:r>
              </a:p>
            </p:txBody>
          </p:sp>
        </mc:Choice>
        <mc:Fallback xmlns="">
          <p:sp>
            <p:nvSpPr>
              <p:cNvPr id="6" name="Oval 5">
                <a:extLst>
                  <a:ext uri="{FF2B5EF4-FFF2-40B4-BE49-F238E27FC236}">
                    <a16:creationId xmlns:a16="http://schemas.microsoft.com/office/drawing/2014/main" id="{657932AD-857D-436D-A079-14B7695D157B}"/>
                  </a:ext>
                </a:extLst>
              </p:cNvPr>
              <p:cNvSpPr>
                <a:spLocks noRot="1" noChangeAspect="1" noMove="1" noResize="1" noEditPoints="1" noAdjustHandles="1" noChangeArrowheads="1" noChangeShapeType="1" noTextEdit="1"/>
              </p:cNvSpPr>
              <p:nvPr/>
            </p:nvSpPr>
            <p:spPr>
              <a:xfrm>
                <a:off x="8542256" y="4027899"/>
                <a:ext cx="601746" cy="589175"/>
              </a:xfrm>
              <a:prstGeom prst="ellipse">
                <a:avLst/>
              </a:prstGeom>
              <a:blipFill>
                <a:blip r:embed="rId4"/>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B73AD819-133F-4E7F-8BF8-30D00CFB949F}"/>
                  </a:ext>
                </a:extLst>
              </p:cNvPr>
              <p:cNvSpPr/>
              <p:nvPr/>
            </p:nvSpPr>
            <p:spPr>
              <a:xfrm>
                <a:off x="10337277"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3</m:t>
                        </m:r>
                      </m:sub>
                    </m:sSub>
                  </m:oMath>
                </a14:m>
                <a:r>
                  <a:rPr lang="en-US" sz="1400" dirty="0"/>
                  <a:t>, T</a:t>
                </a:r>
              </a:p>
            </p:txBody>
          </p:sp>
        </mc:Choice>
        <mc:Fallback xmlns="">
          <p:sp>
            <p:nvSpPr>
              <p:cNvPr id="7" name="Oval 6">
                <a:extLst>
                  <a:ext uri="{FF2B5EF4-FFF2-40B4-BE49-F238E27FC236}">
                    <a16:creationId xmlns:a16="http://schemas.microsoft.com/office/drawing/2014/main" id="{B73AD819-133F-4E7F-8BF8-30D00CFB949F}"/>
                  </a:ext>
                </a:extLst>
              </p:cNvPr>
              <p:cNvSpPr>
                <a:spLocks noRot="1" noChangeAspect="1" noMove="1" noResize="1" noEditPoints="1" noAdjustHandles="1" noChangeArrowheads="1" noChangeShapeType="1" noTextEdit="1"/>
              </p:cNvSpPr>
              <p:nvPr/>
            </p:nvSpPr>
            <p:spPr>
              <a:xfrm>
                <a:off x="10337277" y="3506771"/>
                <a:ext cx="601746" cy="589175"/>
              </a:xfrm>
              <a:prstGeom prst="ellipse">
                <a:avLst/>
              </a:prstGeom>
              <a:blipFill>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799B4434-5707-4655-B9EF-1C129DA2FF26}"/>
                  </a:ext>
                </a:extLst>
              </p:cNvPr>
              <p:cNvSpPr/>
              <p:nvPr/>
            </p:nvSpPr>
            <p:spPr>
              <a:xfrm>
                <a:off x="6542202"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8" name="Oval 7">
                <a:extLst>
                  <a:ext uri="{FF2B5EF4-FFF2-40B4-BE49-F238E27FC236}">
                    <a16:creationId xmlns:a16="http://schemas.microsoft.com/office/drawing/2014/main" id="{799B4434-5707-4655-B9EF-1C129DA2FF26}"/>
                  </a:ext>
                </a:extLst>
              </p:cNvPr>
              <p:cNvSpPr>
                <a:spLocks noRot="1" noChangeAspect="1" noMove="1" noResize="1" noEditPoints="1" noAdjustHandles="1" noChangeArrowheads="1" noChangeShapeType="1" noTextEdit="1"/>
              </p:cNvSpPr>
              <p:nvPr/>
            </p:nvSpPr>
            <p:spPr>
              <a:xfrm>
                <a:off x="6542202" y="5472853"/>
                <a:ext cx="601746" cy="589175"/>
              </a:xfrm>
              <a:prstGeom prst="ellipse">
                <a:avLst/>
              </a:prstGeom>
              <a:blipFill>
                <a:blip r:embed="rId6"/>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F32FB056-5A37-4DEB-A882-8D6C2D6CD014}"/>
                  </a:ext>
                </a:extLst>
              </p:cNvPr>
              <p:cNvSpPr/>
              <p:nvPr/>
            </p:nvSpPr>
            <p:spPr>
              <a:xfrm>
                <a:off x="8542256" y="599398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T</a:t>
                </a:r>
              </a:p>
            </p:txBody>
          </p:sp>
        </mc:Choice>
        <mc:Fallback xmlns="">
          <p:sp>
            <p:nvSpPr>
              <p:cNvPr id="9" name="Oval 8">
                <a:extLst>
                  <a:ext uri="{FF2B5EF4-FFF2-40B4-BE49-F238E27FC236}">
                    <a16:creationId xmlns:a16="http://schemas.microsoft.com/office/drawing/2014/main" id="{F32FB056-5A37-4DEB-A882-8D6C2D6CD014}"/>
                  </a:ext>
                </a:extLst>
              </p:cNvPr>
              <p:cNvSpPr>
                <a:spLocks noRot="1" noChangeAspect="1" noMove="1" noResize="1" noEditPoints="1" noAdjustHandles="1" noChangeArrowheads="1" noChangeShapeType="1" noTextEdit="1"/>
              </p:cNvSpPr>
              <p:nvPr/>
            </p:nvSpPr>
            <p:spPr>
              <a:xfrm>
                <a:off x="8542256" y="5993981"/>
                <a:ext cx="601746" cy="589175"/>
              </a:xfrm>
              <a:prstGeom prst="ellipse">
                <a:avLst/>
              </a:prstGeom>
              <a:blipFill>
                <a:blip r:embed="rId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12E9B6A0-3D6C-47D0-9217-50CCEF4EE56A}"/>
                  </a:ext>
                </a:extLst>
              </p:cNvPr>
              <p:cNvSpPr/>
              <p:nvPr/>
            </p:nvSpPr>
            <p:spPr>
              <a:xfrm>
                <a:off x="10332564"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4</m:t>
                        </m:r>
                      </m:sub>
                    </m:sSub>
                  </m:oMath>
                </a14:m>
                <a:r>
                  <a:rPr lang="en-US" sz="1400" dirty="0"/>
                  <a:t>, T</a:t>
                </a:r>
              </a:p>
            </p:txBody>
          </p:sp>
        </mc:Choice>
        <mc:Fallback xmlns="">
          <p:sp>
            <p:nvSpPr>
              <p:cNvPr id="10" name="Oval 9">
                <a:extLst>
                  <a:ext uri="{FF2B5EF4-FFF2-40B4-BE49-F238E27FC236}">
                    <a16:creationId xmlns:a16="http://schemas.microsoft.com/office/drawing/2014/main" id="{12E9B6A0-3D6C-47D0-9217-50CCEF4EE56A}"/>
                  </a:ext>
                </a:extLst>
              </p:cNvPr>
              <p:cNvSpPr>
                <a:spLocks noRot="1" noChangeAspect="1" noMove="1" noResize="1" noEditPoints="1" noAdjustHandles="1" noChangeArrowheads="1" noChangeShapeType="1" noTextEdit="1"/>
              </p:cNvSpPr>
              <p:nvPr/>
            </p:nvSpPr>
            <p:spPr>
              <a:xfrm>
                <a:off x="10332564" y="5472853"/>
                <a:ext cx="601746" cy="589175"/>
              </a:xfrm>
              <a:prstGeom prst="ellipse">
                <a:avLst/>
              </a:prstGeom>
              <a:blipFill>
                <a:blip r:embed="rId8"/>
                <a:stretch>
                  <a:fillRect b="-404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0F5A84B-2C59-4E37-93BC-9A3DF3377EEA}"/>
              </a:ext>
            </a:extLst>
          </p:cNvPr>
          <p:cNvSpPr txBox="1"/>
          <p:nvPr/>
        </p:nvSpPr>
        <p:spPr>
          <a:xfrm>
            <a:off x="768285" y="5038627"/>
            <a:ext cx="4881514" cy="64633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Which Booleans can’t we have both of?</a:t>
            </a:r>
          </a:p>
          <a:p>
            <a:r>
              <a:rPr lang="en-US" dirty="0">
                <a:latin typeface="Segoe UI Semilight" panose="020B0402040204020203" pitchFamily="34" charset="0"/>
                <a:cs typeface="Segoe UI Semilight" panose="020B0402040204020203" pitchFamily="34" charset="0"/>
              </a:rPr>
              <a:t>I.e. which pairs don’t make sense together?</a:t>
            </a:r>
          </a:p>
        </p:txBody>
      </p:sp>
      <p:sp>
        <p:nvSpPr>
          <p:cNvPr id="12" name="Rectangle 11">
            <a:extLst>
              <a:ext uri="{FF2B5EF4-FFF2-40B4-BE49-F238E27FC236}">
                <a16:creationId xmlns:a16="http://schemas.microsoft.com/office/drawing/2014/main" id="{201098B1-8717-45FF-8F1A-27E041D4767B}"/>
              </a:ext>
            </a:extLst>
          </p:cNvPr>
          <p:cNvSpPr/>
          <p:nvPr/>
        </p:nvSpPr>
        <p:spPr>
          <a:xfrm>
            <a:off x="815419" y="5830478"/>
            <a:ext cx="4834380" cy="83427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Add edges between the same variable set to opposite values.</a:t>
            </a:r>
          </a:p>
        </p:txBody>
      </p:sp>
      <p:cxnSp>
        <p:nvCxnSpPr>
          <p:cNvPr id="14" name="Straight Connector 13">
            <a:extLst>
              <a:ext uri="{FF2B5EF4-FFF2-40B4-BE49-F238E27FC236}">
                <a16:creationId xmlns:a16="http://schemas.microsoft.com/office/drawing/2014/main" id="{4861D56B-E8AB-4843-91A3-42F8E257A026}"/>
              </a:ext>
            </a:extLst>
          </p:cNvPr>
          <p:cNvCxnSpPr>
            <a:stCxn id="6" idx="4"/>
            <a:endCxn id="9" idx="0"/>
          </p:cNvCxnSpPr>
          <p:nvPr/>
        </p:nvCxnSpPr>
        <p:spPr>
          <a:xfrm>
            <a:off x="8843129" y="4617074"/>
            <a:ext cx="0" cy="13769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4FA4-37BB-4EA4-A7A7-AB711801803F}"/>
              </a:ext>
            </a:extLst>
          </p:cNvPr>
          <p:cNvSpPr>
            <a:spLocks noGrp="1"/>
          </p:cNvSpPr>
          <p:nvPr>
            <p:ph type="title"/>
          </p:nvPr>
        </p:nvSpPr>
        <p:spPr/>
        <p:txBody>
          <a:bodyPr/>
          <a:lstStyle/>
          <a:p>
            <a:r>
              <a:rPr lang="en-US" dirty="0"/>
              <a:t>Reduction Idea Step 2</a:t>
            </a:r>
          </a:p>
        </p:txBody>
      </p:sp>
      <p:sp>
        <p:nvSpPr>
          <p:cNvPr id="3" name="Content Placeholder 2">
            <a:extLst>
              <a:ext uri="{FF2B5EF4-FFF2-40B4-BE49-F238E27FC236}">
                <a16:creationId xmlns:a16="http://schemas.microsoft.com/office/drawing/2014/main" id="{CB39DFE0-729B-4A36-871F-1311E22AAB27}"/>
              </a:ext>
            </a:extLst>
          </p:cNvPr>
          <p:cNvSpPr>
            <a:spLocks noGrp="1"/>
          </p:cNvSpPr>
          <p:nvPr>
            <p:ph idx="1"/>
          </p:nvPr>
        </p:nvSpPr>
        <p:spPr>
          <a:xfrm>
            <a:off x="575240" y="1463857"/>
            <a:ext cx="11187258" cy="2095357"/>
          </a:xfrm>
        </p:spPr>
        <p:txBody>
          <a:bodyPr>
            <a:normAutofit lnSpcReduction="10000"/>
          </a:bodyPr>
          <a:lstStyle/>
          <a:p>
            <a:r>
              <a:rPr lang="en-US" dirty="0"/>
              <a:t>Connecting two vertices by an edge means we can have at most one in our independent set.</a:t>
            </a:r>
          </a:p>
          <a:p>
            <a:r>
              <a:rPr lang="en-US" dirty="0"/>
              <a:t>How big of an independent set do we want? Would be nice to count how many constraints are satisfied…need to make sure we take only one vertex per constraint.</a:t>
            </a:r>
          </a:p>
          <a:p>
            <a:endParaRPr lang="en-US" dirty="0"/>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D2CE66-8FB7-4090-BC59-7FB79D4891DE}"/>
                  </a:ext>
                </a:extLst>
              </p:cNvPr>
              <p:cNvSpPr txBox="1"/>
              <p:nvPr/>
            </p:nvSpPr>
            <p:spPr>
              <a:xfrm>
                <a:off x="575239" y="3704734"/>
                <a:ext cx="4472815" cy="64633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2</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𝐹𝑎𝑙𝑠𝑒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3</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b="0" dirty="0">
                  <a:latin typeface="Courier New" panose="02070309020205020404" pitchFamily="49" charset="0"/>
                  <a:cs typeface="Courier New" panose="02070309020205020404" pitchFamily="49" charset="0"/>
                </a:endParaRPr>
              </a:p>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2</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4</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dirty="0">
                  <a:latin typeface="Courier New" panose="02070309020205020404" pitchFamily="49" charset="0"/>
                  <a:cs typeface="Courier New" panose="02070309020205020404" pitchFamily="49" charset="0"/>
                </a:endParaRPr>
              </a:p>
            </p:txBody>
          </p:sp>
        </mc:Choice>
        <mc:Fallback xmlns="">
          <p:sp>
            <p:nvSpPr>
              <p:cNvPr id="4" name="TextBox 3">
                <a:extLst>
                  <a:ext uri="{FF2B5EF4-FFF2-40B4-BE49-F238E27FC236}">
                    <a16:creationId xmlns:a16="http://schemas.microsoft.com/office/drawing/2014/main" id="{A0D2CE66-8FB7-4090-BC59-7FB79D4891DE}"/>
                  </a:ext>
                </a:extLst>
              </p:cNvPr>
              <p:cNvSpPr txBox="1">
                <a:spLocks noRot="1" noChangeAspect="1" noMove="1" noResize="1" noEditPoints="1" noAdjustHandles="1" noChangeArrowheads="1" noChangeShapeType="1" noTextEdit="1"/>
              </p:cNvSpPr>
              <p:nvPr/>
            </p:nvSpPr>
            <p:spPr>
              <a:xfrm>
                <a:off x="575239" y="3704734"/>
                <a:ext cx="4472815" cy="646331"/>
              </a:xfrm>
              <a:prstGeom prst="rect">
                <a:avLst/>
              </a:prstGeom>
              <a:blipFill>
                <a:blip r:embed="rId2"/>
                <a:stretch>
                  <a:fillRect t="-4717"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3EC24ABA-27B2-4067-9E60-E355F9B8BA83}"/>
                  </a:ext>
                </a:extLst>
              </p:cNvPr>
              <p:cNvSpPr/>
              <p:nvPr/>
            </p:nvSpPr>
            <p:spPr>
              <a:xfrm>
                <a:off x="6542202"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5" name="Oval 4">
                <a:extLst>
                  <a:ext uri="{FF2B5EF4-FFF2-40B4-BE49-F238E27FC236}">
                    <a16:creationId xmlns:a16="http://schemas.microsoft.com/office/drawing/2014/main" id="{3EC24ABA-27B2-4067-9E60-E355F9B8BA83}"/>
                  </a:ext>
                </a:extLst>
              </p:cNvPr>
              <p:cNvSpPr>
                <a:spLocks noRot="1" noChangeAspect="1" noMove="1" noResize="1" noEditPoints="1" noAdjustHandles="1" noChangeArrowheads="1" noChangeShapeType="1" noTextEdit="1"/>
              </p:cNvSpPr>
              <p:nvPr/>
            </p:nvSpPr>
            <p:spPr>
              <a:xfrm>
                <a:off x="6542202" y="3506771"/>
                <a:ext cx="601746" cy="589175"/>
              </a:xfrm>
              <a:prstGeom prst="ellipse">
                <a:avLst/>
              </a:prstGeom>
              <a:blipFill>
                <a:blip r:embed="rId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657932AD-857D-436D-A079-14B7695D157B}"/>
                  </a:ext>
                </a:extLst>
              </p:cNvPr>
              <p:cNvSpPr/>
              <p:nvPr/>
            </p:nvSpPr>
            <p:spPr>
              <a:xfrm>
                <a:off x="8542256" y="4027899"/>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F</a:t>
                </a:r>
              </a:p>
            </p:txBody>
          </p:sp>
        </mc:Choice>
        <mc:Fallback xmlns="">
          <p:sp>
            <p:nvSpPr>
              <p:cNvPr id="6" name="Oval 5">
                <a:extLst>
                  <a:ext uri="{FF2B5EF4-FFF2-40B4-BE49-F238E27FC236}">
                    <a16:creationId xmlns:a16="http://schemas.microsoft.com/office/drawing/2014/main" id="{657932AD-857D-436D-A079-14B7695D157B}"/>
                  </a:ext>
                </a:extLst>
              </p:cNvPr>
              <p:cNvSpPr>
                <a:spLocks noRot="1" noChangeAspect="1" noMove="1" noResize="1" noEditPoints="1" noAdjustHandles="1" noChangeArrowheads="1" noChangeShapeType="1" noTextEdit="1"/>
              </p:cNvSpPr>
              <p:nvPr/>
            </p:nvSpPr>
            <p:spPr>
              <a:xfrm>
                <a:off x="8542256" y="4027899"/>
                <a:ext cx="601746" cy="589175"/>
              </a:xfrm>
              <a:prstGeom prst="ellipse">
                <a:avLst/>
              </a:prstGeom>
              <a:blipFill>
                <a:blip r:embed="rId4"/>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B73AD819-133F-4E7F-8BF8-30D00CFB949F}"/>
                  </a:ext>
                </a:extLst>
              </p:cNvPr>
              <p:cNvSpPr/>
              <p:nvPr/>
            </p:nvSpPr>
            <p:spPr>
              <a:xfrm>
                <a:off x="10337277"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3</m:t>
                        </m:r>
                      </m:sub>
                    </m:sSub>
                  </m:oMath>
                </a14:m>
                <a:r>
                  <a:rPr lang="en-US" sz="1400" dirty="0"/>
                  <a:t>, T</a:t>
                </a:r>
              </a:p>
            </p:txBody>
          </p:sp>
        </mc:Choice>
        <mc:Fallback xmlns="">
          <p:sp>
            <p:nvSpPr>
              <p:cNvPr id="7" name="Oval 6">
                <a:extLst>
                  <a:ext uri="{FF2B5EF4-FFF2-40B4-BE49-F238E27FC236}">
                    <a16:creationId xmlns:a16="http://schemas.microsoft.com/office/drawing/2014/main" id="{B73AD819-133F-4E7F-8BF8-30D00CFB949F}"/>
                  </a:ext>
                </a:extLst>
              </p:cNvPr>
              <p:cNvSpPr>
                <a:spLocks noRot="1" noChangeAspect="1" noMove="1" noResize="1" noEditPoints="1" noAdjustHandles="1" noChangeArrowheads="1" noChangeShapeType="1" noTextEdit="1"/>
              </p:cNvSpPr>
              <p:nvPr/>
            </p:nvSpPr>
            <p:spPr>
              <a:xfrm>
                <a:off x="10337277" y="3506771"/>
                <a:ext cx="601746" cy="589175"/>
              </a:xfrm>
              <a:prstGeom prst="ellipse">
                <a:avLst/>
              </a:prstGeom>
              <a:blipFill>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799B4434-5707-4655-B9EF-1C129DA2FF26}"/>
                  </a:ext>
                </a:extLst>
              </p:cNvPr>
              <p:cNvSpPr/>
              <p:nvPr/>
            </p:nvSpPr>
            <p:spPr>
              <a:xfrm>
                <a:off x="6542202"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8" name="Oval 7">
                <a:extLst>
                  <a:ext uri="{FF2B5EF4-FFF2-40B4-BE49-F238E27FC236}">
                    <a16:creationId xmlns:a16="http://schemas.microsoft.com/office/drawing/2014/main" id="{799B4434-5707-4655-B9EF-1C129DA2FF26}"/>
                  </a:ext>
                </a:extLst>
              </p:cNvPr>
              <p:cNvSpPr>
                <a:spLocks noRot="1" noChangeAspect="1" noMove="1" noResize="1" noEditPoints="1" noAdjustHandles="1" noChangeArrowheads="1" noChangeShapeType="1" noTextEdit="1"/>
              </p:cNvSpPr>
              <p:nvPr/>
            </p:nvSpPr>
            <p:spPr>
              <a:xfrm>
                <a:off x="6542202" y="5472853"/>
                <a:ext cx="601746" cy="589175"/>
              </a:xfrm>
              <a:prstGeom prst="ellipse">
                <a:avLst/>
              </a:prstGeom>
              <a:blipFill>
                <a:blip r:embed="rId6"/>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F32FB056-5A37-4DEB-A882-8D6C2D6CD014}"/>
                  </a:ext>
                </a:extLst>
              </p:cNvPr>
              <p:cNvSpPr/>
              <p:nvPr/>
            </p:nvSpPr>
            <p:spPr>
              <a:xfrm>
                <a:off x="8542256" y="599398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T</a:t>
                </a:r>
              </a:p>
            </p:txBody>
          </p:sp>
        </mc:Choice>
        <mc:Fallback xmlns="">
          <p:sp>
            <p:nvSpPr>
              <p:cNvPr id="9" name="Oval 8">
                <a:extLst>
                  <a:ext uri="{FF2B5EF4-FFF2-40B4-BE49-F238E27FC236}">
                    <a16:creationId xmlns:a16="http://schemas.microsoft.com/office/drawing/2014/main" id="{F32FB056-5A37-4DEB-A882-8D6C2D6CD014}"/>
                  </a:ext>
                </a:extLst>
              </p:cNvPr>
              <p:cNvSpPr>
                <a:spLocks noRot="1" noChangeAspect="1" noMove="1" noResize="1" noEditPoints="1" noAdjustHandles="1" noChangeArrowheads="1" noChangeShapeType="1" noTextEdit="1"/>
              </p:cNvSpPr>
              <p:nvPr/>
            </p:nvSpPr>
            <p:spPr>
              <a:xfrm>
                <a:off x="8542256" y="5993981"/>
                <a:ext cx="601746" cy="589175"/>
              </a:xfrm>
              <a:prstGeom prst="ellipse">
                <a:avLst/>
              </a:prstGeom>
              <a:blipFill>
                <a:blip r:embed="rId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12E9B6A0-3D6C-47D0-9217-50CCEF4EE56A}"/>
                  </a:ext>
                </a:extLst>
              </p:cNvPr>
              <p:cNvSpPr/>
              <p:nvPr/>
            </p:nvSpPr>
            <p:spPr>
              <a:xfrm>
                <a:off x="10332564"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4</m:t>
                        </m:r>
                      </m:sub>
                    </m:sSub>
                  </m:oMath>
                </a14:m>
                <a:r>
                  <a:rPr lang="en-US" sz="1400" dirty="0"/>
                  <a:t>, T</a:t>
                </a:r>
              </a:p>
            </p:txBody>
          </p:sp>
        </mc:Choice>
        <mc:Fallback xmlns="">
          <p:sp>
            <p:nvSpPr>
              <p:cNvPr id="10" name="Oval 9">
                <a:extLst>
                  <a:ext uri="{FF2B5EF4-FFF2-40B4-BE49-F238E27FC236}">
                    <a16:creationId xmlns:a16="http://schemas.microsoft.com/office/drawing/2014/main" id="{12E9B6A0-3D6C-47D0-9217-50CCEF4EE56A}"/>
                  </a:ext>
                </a:extLst>
              </p:cNvPr>
              <p:cNvSpPr>
                <a:spLocks noRot="1" noChangeAspect="1" noMove="1" noResize="1" noEditPoints="1" noAdjustHandles="1" noChangeArrowheads="1" noChangeShapeType="1" noTextEdit="1"/>
              </p:cNvSpPr>
              <p:nvPr/>
            </p:nvSpPr>
            <p:spPr>
              <a:xfrm>
                <a:off x="10332564" y="5472853"/>
                <a:ext cx="601746" cy="589175"/>
              </a:xfrm>
              <a:prstGeom prst="ellipse">
                <a:avLst/>
              </a:prstGeom>
              <a:blipFill>
                <a:blip r:embed="rId8"/>
                <a:stretch>
                  <a:fillRect b="-404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0F5A84B-2C59-4E37-93BC-9A3DF3377EEA}"/>
              </a:ext>
            </a:extLst>
          </p:cNvPr>
          <p:cNvSpPr txBox="1"/>
          <p:nvPr/>
        </p:nvSpPr>
        <p:spPr>
          <a:xfrm>
            <a:off x="768285" y="5038627"/>
            <a:ext cx="4881514" cy="36933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Need only one vertex per constraint.</a:t>
            </a:r>
          </a:p>
        </p:txBody>
      </p:sp>
      <p:sp>
        <p:nvSpPr>
          <p:cNvPr id="12" name="Rectangle 11">
            <a:extLst>
              <a:ext uri="{FF2B5EF4-FFF2-40B4-BE49-F238E27FC236}">
                <a16:creationId xmlns:a16="http://schemas.microsoft.com/office/drawing/2014/main" id="{201098B1-8717-45FF-8F1A-27E041D4767B}"/>
              </a:ext>
            </a:extLst>
          </p:cNvPr>
          <p:cNvSpPr/>
          <p:nvPr/>
        </p:nvSpPr>
        <p:spPr>
          <a:xfrm>
            <a:off x="815419" y="5830478"/>
            <a:ext cx="4834380" cy="83427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Add edges between all vertices coming from one constraint.</a:t>
            </a:r>
          </a:p>
        </p:txBody>
      </p:sp>
      <p:cxnSp>
        <p:nvCxnSpPr>
          <p:cNvPr id="14" name="Straight Connector 13">
            <a:extLst>
              <a:ext uri="{FF2B5EF4-FFF2-40B4-BE49-F238E27FC236}">
                <a16:creationId xmlns:a16="http://schemas.microsoft.com/office/drawing/2014/main" id="{4861D56B-E8AB-4843-91A3-42F8E257A026}"/>
              </a:ext>
            </a:extLst>
          </p:cNvPr>
          <p:cNvCxnSpPr>
            <a:stCxn id="6" idx="4"/>
            <a:endCxn id="9" idx="0"/>
          </p:cNvCxnSpPr>
          <p:nvPr/>
        </p:nvCxnSpPr>
        <p:spPr>
          <a:xfrm>
            <a:off x="8843129" y="4617074"/>
            <a:ext cx="0" cy="13769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E5E5D6-01C8-4CC8-865D-A0C28B033556}"/>
              </a:ext>
            </a:extLst>
          </p:cNvPr>
          <p:cNvCxnSpPr>
            <a:cxnSpLocks/>
            <a:stCxn id="5" idx="5"/>
            <a:endCxn id="6" idx="2"/>
          </p:cNvCxnSpPr>
          <p:nvPr/>
        </p:nvCxnSpPr>
        <p:spPr>
          <a:xfrm>
            <a:off x="7055824" y="4009663"/>
            <a:ext cx="1486432"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6FA711C-4E0F-4C30-A4B4-E1E8ABB7239F}"/>
              </a:ext>
            </a:extLst>
          </p:cNvPr>
          <p:cNvCxnSpPr>
            <a:cxnSpLocks/>
            <a:stCxn id="6" idx="6"/>
            <a:endCxn id="7" idx="3"/>
          </p:cNvCxnSpPr>
          <p:nvPr/>
        </p:nvCxnSpPr>
        <p:spPr>
          <a:xfrm flipV="1">
            <a:off x="9144002" y="4009663"/>
            <a:ext cx="1281399"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5B8570-A5F9-4277-AFFD-B610BEEF2494}"/>
              </a:ext>
            </a:extLst>
          </p:cNvPr>
          <p:cNvCxnSpPr>
            <a:cxnSpLocks/>
            <a:stCxn id="5" idx="6"/>
            <a:endCxn id="7" idx="2"/>
          </p:cNvCxnSpPr>
          <p:nvPr/>
        </p:nvCxnSpPr>
        <p:spPr>
          <a:xfrm>
            <a:off x="7143948" y="3801359"/>
            <a:ext cx="319332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B5D922-0347-4879-ABF8-C17170D46BA0}"/>
              </a:ext>
            </a:extLst>
          </p:cNvPr>
          <p:cNvCxnSpPr>
            <a:cxnSpLocks/>
          </p:cNvCxnSpPr>
          <p:nvPr/>
        </p:nvCxnSpPr>
        <p:spPr>
          <a:xfrm>
            <a:off x="7143948" y="5767440"/>
            <a:ext cx="318861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408943-8923-4E94-991C-CA86B10857D3}"/>
              </a:ext>
            </a:extLst>
          </p:cNvPr>
          <p:cNvCxnSpPr>
            <a:cxnSpLocks/>
            <a:stCxn id="9" idx="6"/>
            <a:endCxn id="10" idx="3"/>
          </p:cNvCxnSpPr>
          <p:nvPr/>
        </p:nvCxnSpPr>
        <p:spPr>
          <a:xfrm flipV="1">
            <a:off x="9144002" y="5975745"/>
            <a:ext cx="1276686"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D0A304D-C476-4002-8D35-94A56E3A0703}"/>
              </a:ext>
            </a:extLst>
          </p:cNvPr>
          <p:cNvCxnSpPr>
            <a:cxnSpLocks/>
          </p:cNvCxnSpPr>
          <p:nvPr/>
        </p:nvCxnSpPr>
        <p:spPr>
          <a:xfrm flipH="1" flipV="1">
            <a:off x="7055824" y="5975744"/>
            <a:ext cx="1486432"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188D-63A8-45A6-8D76-9DCF38E6DF38}"/>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A548D1-EED4-4665-88B0-8738FBBE8E9C}"/>
                  </a:ext>
                </a:extLst>
              </p:cNvPr>
              <p:cNvSpPr>
                <a:spLocks noGrp="1"/>
              </p:cNvSpPr>
              <p:nvPr>
                <p:ph idx="1"/>
              </p:nvPr>
            </p:nvSpPr>
            <p:spPr/>
            <p:txBody>
              <a:bodyPr/>
              <a:lstStyle/>
              <a:p>
                <a:r>
                  <a:rPr lang="en-US" dirty="0"/>
                  <a:t>Given a </a:t>
                </a:r>
                <a14:m>
                  <m:oMath xmlns:m="http://schemas.openxmlformats.org/officeDocument/2006/math">
                    <m:r>
                      <a:rPr lang="en-US" b="0" i="1" smtClean="0">
                        <a:latin typeface="Cambria Math" panose="02040503050406030204" pitchFamily="18" charset="0"/>
                      </a:rPr>
                      <m:t>3</m:t>
                    </m:r>
                  </m:oMath>
                </a14:m>
                <a:r>
                  <a:rPr lang="en-US" dirty="0"/>
                  <a:t>-SAT instance, make the graph </a:t>
                </a:r>
                <a14:m>
                  <m:oMath xmlns:m="http://schemas.openxmlformats.org/officeDocument/2006/math">
                    <m:r>
                      <a:rPr lang="en-US" b="0" i="1" smtClean="0">
                        <a:latin typeface="Cambria Math" panose="02040503050406030204" pitchFamily="18" charset="0"/>
                      </a:rPr>
                      <m:t>𝐺</m:t>
                    </m:r>
                  </m:oMath>
                </a14:m>
                <a:r>
                  <a:rPr lang="en-US" dirty="0"/>
                  <a:t> described on the last slide.</a:t>
                </a:r>
              </a:p>
              <a:p>
                <a:r>
                  <a:rPr lang="en-US" dirty="0"/>
                  <a:t>Ask the IND-SET library if there is an independent set of size at least (number of constraints of the </a:t>
                </a:r>
                <a14:m>
                  <m:oMath xmlns:m="http://schemas.openxmlformats.org/officeDocument/2006/math">
                    <m:r>
                      <a:rPr lang="en-US" b="0" i="1" smtClean="0">
                        <a:latin typeface="Cambria Math" panose="02040503050406030204" pitchFamily="18" charset="0"/>
                      </a:rPr>
                      <m:t>3</m:t>
                    </m:r>
                  </m:oMath>
                </a14:m>
                <a:r>
                  <a:rPr lang="en-US" dirty="0"/>
                  <a:t>-SAT instance) in </a:t>
                </a:r>
                <a14:m>
                  <m:oMath xmlns:m="http://schemas.openxmlformats.org/officeDocument/2006/math">
                    <m:r>
                      <a:rPr lang="en-US" b="0" i="1" smtClean="0">
                        <a:latin typeface="Cambria Math" panose="02040503050406030204" pitchFamily="18" charset="0"/>
                      </a:rPr>
                      <m:t>𝐺</m:t>
                    </m:r>
                  </m:oMath>
                </a14:m>
                <a:r>
                  <a:rPr lang="en-US" dirty="0"/>
                  <a:t>.</a:t>
                </a:r>
              </a:p>
              <a:p>
                <a:endParaRPr lang="en-US" dirty="0"/>
              </a:p>
              <a:p>
                <a:r>
                  <a:rPr lang="en-US" dirty="0"/>
                  <a:t>Return what the IND-SET library says.</a:t>
                </a:r>
              </a:p>
            </p:txBody>
          </p:sp>
        </mc:Choice>
        <mc:Fallback xmlns="">
          <p:sp>
            <p:nvSpPr>
              <p:cNvPr id="3" name="Content Placeholder 2">
                <a:extLst>
                  <a:ext uri="{FF2B5EF4-FFF2-40B4-BE49-F238E27FC236}">
                    <a16:creationId xmlns:a16="http://schemas.microsoft.com/office/drawing/2014/main" id="{19A548D1-EED4-4665-88B0-8738FBBE8E9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765796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C2FC-FE8F-4EE5-9393-60BAE30D959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1DCED0-2E4D-48B7-92CD-F4145F9C0D38}"/>
                  </a:ext>
                </a:extLst>
              </p:cNvPr>
              <p:cNvSpPr>
                <a:spLocks noGrp="1"/>
              </p:cNvSpPr>
              <p:nvPr>
                <p:ph idx="1"/>
              </p:nvPr>
            </p:nvSpPr>
            <p:spPr/>
            <p:txBody>
              <a:bodyPr>
                <a:normAutofit/>
              </a:bodyPr>
              <a:lstStyle/>
              <a:p>
                <a:r>
                  <a:rPr lang="en-US" dirty="0"/>
                  <a:t>If there is a satisfying assignment for the </a:t>
                </a:r>
                <a14:m>
                  <m:oMath xmlns:m="http://schemas.openxmlformats.org/officeDocument/2006/math">
                    <m:r>
                      <a:rPr lang="en-US" b="0" i="1" smtClean="0">
                        <a:latin typeface="Cambria Math" panose="02040503050406030204" pitchFamily="18" charset="0"/>
                      </a:rPr>
                      <m:t>3</m:t>
                    </m:r>
                  </m:oMath>
                </a14:m>
                <a:r>
                  <a:rPr lang="en-US" dirty="0"/>
                  <a:t>-SAT instance, then there is a way to set the variables so that:</a:t>
                </a:r>
              </a:p>
              <a:p>
                <a:r>
                  <a:rPr lang="en-US" dirty="0"/>
                  <a:t>1. At least one part of every constraint is true</a:t>
                </a:r>
              </a:p>
              <a:p>
                <a:r>
                  <a:rPr lang="en-US" dirty="0"/>
                  <a:t>2. Every variable is set to true or false, not both.</a:t>
                </a:r>
              </a:p>
              <a:p>
                <a:br>
                  <a:rPr lang="en-US" dirty="0"/>
                </a:br>
                <a:r>
                  <a:rPr lang="en-US" dirty="0"/>
                  <a:t>In the graph, there is a large-enough independent set:</a:t>
                </a:r>
              </a:p>
              <a:p>
                <a:r>
                  <a:rPr lang="en-US" dirty="0"/>
                  <a:t>For each constraint, choose one of the true pieces (if there’s more than one), and take the corresponding vertex. Is it an independent set?</a:t>
                </a:r>
                <a:br>
                  <a:rPr lang="en-US" dirty="0"/>
                </a:br>
                <a:r>
                  <a:rPr lang="en-US" sz="2400" dirty="0"/>
                  <a:t>We take only one per group, so the within group edges aren’t included.</a:t>
                </a:r>
                <a:br>
                  <a:rPr lang="en-US" sz="2400" dirty="0"/>
                </a:br>
                <a:r>
                  <a:rPr lang="en-US" sz="2400" dirty="0"/>
                  <a:t>Each variable is only true or false, so we don’t include any of the other edges.</a:t>
                </a:r>
              </a:p>
            </p:txBody>
          </p:sp>
        </mc:Choice>
        <mc:Fallback xmlns="">
          <p:sp>
            <p:nvSpPr>
              <p:cNvPr id="3" name="Content Placeholder 2">
                <a:extLst>
                  <a:ext uri="{FF2B5EF4-FFF2-40B4-BE49-F238E27FC236}">
                    <a16:creationId xmlns:a16="http://schemas.microsoft.com/office/drawing/2014/main" id="{D41DCED0-2E4D-48B7-92CD-F4145F9C0D38}"/>
                  </a:ext>
                </a:extLst>
              </p:cNvPr>
              <p:cNvSpPr>
                <a:spLocks noGrp="1" noRot="1" noChangeAspect="1" noMove="1" noResize="1" noEditPoints="1" noAdjustHandles="1" noChangeArrowheads="1" noChangeShapeType="1" noTextEdit="1"/>
              </p:cNvSpPr>
              <p:nvPr>
                <p:ph idx="1"/>
              </p:nvPr>
            </p:nvSpPr>
            <p:spPr>
              <a:blipFill>
                <a:blip r:embed="rId2"/>
                <a:stretch>
                  <a:fillRect l="-708"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3959810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8F8E-40CA-41E8-9248-506829405E29}"/>
              </a:ext>
            </a:extLst>
          </p:cNvPr>
          <p:cNvSpPr>
            <a:spLocks noGrp="1"/>
          </p:cNvSpPr>
          <p:nvPr>
            <p:ph type="title"/>
          </p:nvPr>
        </p:nvSpPr>
        <p:spPr/>
        <p:txBody>
          <a:bodyPr/>
          <a:lstStyle/>
          <a:p>
            <a:r>
              <a:rPr lang="en-US" dirty="0"/>
              <a:t>Correctness, Part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E80D0C-E27F-42C0-A064-D0A752108BA0}"/>
                  </a:ext>
                </a:extLst>
              </p:cNvPr>
              <p:cNvSpPr>
                <a:spLocks noGrp="1"/>
              </p:cNvSpPr>
              <p:nvPr>
                <p:ph idx="1"/>
              </p:nvPr>
            </p:nvSpPr>
            <p:spPr/>
            <p:txBody>
              <a:bodyPr>
                <a:normAutofit lnSpcReduction="10000"/>
              </a:bodyPr>
              <a:lstStyle/>
              <a:p>
                <a:r>
                  <a:rPr lang="en-US" dirty="0"/>
                  <a:t>Suppose there is an independent set of size at least (number of constraints)</a:t>
                </a:r>
              </a:p>
              <a:p>
                <a:r>
                  <a:rPr lang="en-US" dirty="0"/>
                  <a:t>Because of the “in-group” edges, an independent set has at most one per group. Thus every group has exactly one vertex in the independent set.</a:t>
                </a:r>
              </a:p>
              <a:p>
                <a:r>
                  <a:rPr lang="en-US" dirty="0"/>
                  <a:t>Set variables of the </a:t>
                </a:r>
                <a14:m>
                  <m:oMath xmlns:m="http://schemas.openxmlformats.org/officeDocument/2006/math">
                    <m:r>
                      <a:rPr lang="en-US" b="0" i="1" smtClean="0">
                        <a:latin typeface="Cambria Math" panose="02040503050406030204" pitchFamily="18" charset="0"/>
                      </a:rPr>
                      <m:t>3</m:t>
                    </m:r>
                  </m:oMath>
                </a14:m>
                <a:r>
                  <a:rPr lang="en-US" dirty="0"/>
                  <a:t>-SAT instance to match the chosen variables. We won’t try to set variables “inconsistently” (i.e. no variable is both true and false) because of the edges we added between groups. </a:t>
                </a:r>
              </a:p>
              <a:p>
                <a:r>
                  <a:rPr lang="en-US" dirty="0"/>
                  <a:t>And we satisfy every constraint (because we chose a good setting of one piece with the independent set). So the </a:t>
                </a:r>
                <a:r>
                  <a:rPr lang="en-US" dirty="0" err="1"/>
                  <a:t>indpendent</a:t>
                </a:r>
                <a:r>
                  <a:rPr lang="en-US" dirty="0"/>
                  <a:t> set was satisfiable!</a:t>
                </a:r>
              </a:p>
            </p:txBody>
          </p:sp>
        </mc:Choice>
        <mc:Fallback xmlns="">
          <p:sp>
            <p:nvSpPr>
              <p:cNvPr id="3" name="Content Placeholder 2">
                <a:extLst>
                  <a:ext uri="{FF2B5EF4-FFF2-40B4-BE49-F238E27FC236}">
                    <a16:creationId xmlns:a16="http://schemas.microsoft.com/office/drawing/2014/main" id="{5FE80D0C-E27F-42C0-A064-D0A752108BA0}"/>
                  </a:ext>
                </a:extLst>
              </p:cNvPr>
              <p:cNvSpPr>
                <a:spLocks noGrp="1" noRot="1" noChangeAspect="1" noMove="1" noResize="1" noEditPoints="1" noAdjustHandles="1" noChangeArrowheads="1" noChangeShapeType="1" noTextEdit="1"/>
              </p:cNvSpPr>
              <p:nvPr>
                <p:ph idx="1"/>
              </p:nvPr>
            </p:nvSpPr>
            <p:spPr>
              <a:blipFill>
                <a:blip r:embed="rId2"/>
                <a:stretch>
                  <a:fillRect l="-708" t="-3019" r="-654"/>
                </a:stretch>
              </a:blipFill>
            </p:spPr>
            <p:txBody>
              <a:bodyPr/>
              <a:lstStyle/>
              <a:p>
                <a:r>
                  <a:rPr lang="en-US">
                    <a:noFill/>
                  </a:rPr>
                  <a:t> </a:t>
                </a:r>
              </a:p>
            </p:txBody>
          </p:sp>
        </mc:Fallback>
      </mc:AlternateContent>
    </p:spTree>
    <p:extLst>
      <p:ext uri="{BB962C8B-B14F-4D97-AF65-F5344CB8AC3E}">
        <p14:creationId xmlns:p14="http://schemas.microsoft.com/office/powerpoint/2010/main" val="4000845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3233859"/>
            <a:ext cx="11187258" cy="3075502"/>
          </a:xfrm>
        </p:spPr>
        <p:txBody>
          <a:bodyPr>
            <a:normAutofit/>
          </a:bodyPr>
          <a:lstStyle/>
          <a:p>
            <a:r>
              <a:rPr lang="en-US" sz="2800" dirty="0"/>
              <a:t>An NP-complete problem is a “hardest” problem in NP.</a:t>
            </a:r>
          </a:p>
          <a:p>
            <a:r>
              <a:rPr lang="en-US" sz="2800" dirty="0"/>
              <a:t>If you have an algorithm to solve an NP-complete problem, you have an algorithm for </a:t>
            </a:r>
            <a:r>
              <a:rPr lang="en-US" sz="2800" b="1" dirty="0"/>
              <a:t>every </a:t>
            </a:r>
            <a:r>
              <a:rPr lang="en-US" sz="2800" dirty="0"/>
              <a:t>problem in NP. </a:t>
            </a:r>
          </a:p>
          <a:p>
            <a:r>
              <a:rPr lang="en-US" sz="2800" dirty="0"/>
              <a:t>An NP-complete problem is a </a:t>
            </a:r>
            <a:r>
              <a:rPr lang="en-US" sz="2800" b="1" dirty="0"/>
              <a:t>universal language </a:t>
            </a:r>
            <a:r>
              <a:rPr lang="en-US" sz="2800" dirty="0"/>
              <a:t>for encoding “I’ll know it when I see it” problems.</a:t>
            </a:r>
          </a:p>
        </p:txBody>
      </p:sp>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p:spTree>
    <p:extLst>
      <p:ext uri="{BB962C8B-B14F-4D97-AF65-F5344CB8AC3E}">
        <p14:creationId xmlns:p14="http://schemas.microsoft.com/office/powerpoint/2010/main" val="18198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6787-05CB-4949-B80B-8AB7A7EB3E2B}"/>
              </a:ext>
            </a:extLst>
          </p:cNvPr>
          <p:cNvSpPr>
            <a:spLocks noGrp="1"/>
          </p:cNvSpPr>
          <p:nvPr>
            <p:ph type="title"/>
          </p:nvPr>
        </p:nvSpPr>
        <p:spPr/>
        <p:txBody>
          <a:bodyPr/>
          <a:lstStyle/>
          <a:p>
            <a:r>
              <a:rPr lang="en-US" dirty="0"/>
              <a:t>So…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E974FC-2EB3-4C38-9740-E9807F0BD79A}"/>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r>
                      <a:rPr lang="en-US" b="0" i="1" dirty="0" smtClean="0">
                        <a:latin typeface="Cambria Math" panose="02040503050406030204" pitchFamily="18" charset="0"/>
                      </a:rPr>
                      <m:t>≤</m:t>
                    </m:r>
                  </m:oMath>
                </a14:m>
                <a:r>
                  <a:rPr lang="en-US" dirty="0"/>
                  <a:t> INDEPENDENT SET</a:t>
                </a:r>
              </a:p>
              <a:p>
                <a:endParaRPr lang="en-US" dirty="0"/>
              </a:p>
              <a:p>
                <a:r>
                  <a:rPr lang="en-US" dirty="0"/>
                  <a:t>That means that INDEPENDENT SET is </a:t>
                </a:r>
                <a14:m>
                  <m:oMath xmlns:m="http://schemas.openxmlformats.org/officeDocument/2006/math">
                    <m:r>
                      <a:rPr lang="en-US" b="0" i="1" smtClean="0">
                        <a:latin typeface="Cambria Math" panose="02040503050406030204" pitchFamily="18" charset="0"/>
                      </a:rPr>
                      <m:t>𝑁𝑃</m:t>
                    </m:r>
                  </m:oMath>
                </a14:m>
                <a:r>
                  <a:rPr lang="en-US" dirty="0"/>
                  <a:t>-hard.</a:t>
                </a:r>
              </a:p>
              <a:p>
                <a:r>
                  <a:rPr lang="en-US" dirty="0"/>
                  <a:t>(And, since it’s also in </a:t>
                </a:r>
                <a14:m>
                  <m:oMath xmlns:m="http://schemas.openxmlformats.org/officeDocument/2006/math">
                    <m:r>
                      <a:rPr lang="en-US" b="0" i="1" smtClean="0">
                        <a:latin typeface="Cambria Math" panose="02040503050406030204" pitchFamily="18" charset="0"/>
                      </a:rPr>
                      <m:t>𝑁𝑃</m:t>
                    </m:r>
                  </m:oMath>
                </a14:m>
                <a:r>
                  <a:rPr lang="en-US" dirty="0"/>
                  <a:t>, it’s </a:t>
                </a:r>
                <a14:m>
                  <m:oMath xmlns:m="http://schemas.openxmlformats.org/officeDocument/2006/math">
                    <m:r>
                      <a:rPr lang="en-US" b="0" i="1" smtClean="0">
                        <a:latin typeface="Cambria Math" panose="02040503050406030204" pitchFamily="18" charset="0"/>
                      </a:rPr>
                      <m:t>𝑁𝑃</m:t>
                    </m:r>
                  </m:oMath>
                </a14:m>
                <a:r>
                  <a:rPr lang="en-US" dirty="0"/>
                  <a:t>-complete.)</a:t>
                </a:r>
              </a:p>
              <a:p>
                <a:endParaRPr lang="en-US" dirty="0"/>
              </a:p>
              <a:p>
                <a:r>
                  <a:rPr lang="en-US" dirty="0"/>
                  <a:t>Even though they look very different, the tasks “find an efficient algorithm to solve </a:t>
                </a:r>
                <a14:m>
                  <m:oMath xmlns:m="http://schemas.openxmlformats.org/officeDocument/2006/math">
                    <m:r>
                      <a:rPr lang="en-US" b="0" i="1" smtClean="0">
                        <a:latin typeface="Cambria Math" panose="02040503050406030204" pitchFamily="18" charset="0"/>
                      </a:rPr>
                      <m:t>3</m:t>
                    </m:r>
                  </m:oMath>
                </a14:m>
                <a:r>
                  <a:rPr lang="en-US" dirty="0"/>
                  <a:t>-SAT” and “find an efficient algorithm to solve INDEPENDENT SET” are equivalent!</a:t>
                </a:r>
              </a:p>
            </p:txBody>
          </p:sp>
        </mc:Choice>
        <mc:Fallback xmlns="">
          <p:sp>
            <p:nvSpPr>
              <p:cNvPr id="3" name="Content Placeholder 2">
                <a:extLst>
                  <a:ext uri="{FF2B5EF4-FFF2-40B4-BE49-F238E27FC236}">
                    <a16:creationId xmlns:a16="http://schemas.microsoft.com/office/drawing/2014/main" id="{2CE974FC-2EB3-4C38-9740-E9807F0BD79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72364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C15927-4768-4F37-8172-B466C7602F35}"/>
              </a:ext>
            </a:extLst>
          </p:cNvPr>
          <p:cNvSpPr>
            <a:spLocks noGrp="1"/>
          </p:cNvSpPr>
          <p:nvPr>
            <p:ph type="title"/>
          </p:nvPr>
        </p:nvSpPr>
        <p:spPr/>
        <p:txBody>
          <a:bodyPr/>
          <a:lstStyle/>
          <a:p>
            <a:r>
              <a:rPr lang="en-US" dirty="0"/>
              <a:t>Why are P and NP interesting?</a:t>
            </a:r>
          </a:p>
        </p:txBody>
      </p:sp>
      <p:sp>
        <p:nvSpPr>
          <p:cNvPr id="5" name="Text Placeholder 4">
            <a:extLst>
              <a:ext uri="{FF2B5EF4-FFF2-40B4-BE49-F238E27FC236}">
                <a16:creationId xmlns:a16="http://schemas.microsoft.com/office/drawing/2014/main" id="{435439E0-02DC-45A2-8CB9-ECB74E3C3D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50312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B6B27-6BA0-49FE-BC4B-6946F6C6A18C}"/>
              </a:ext>
            </a:extLst>
          </p:cNvPr>
          <p:cNvSpPr>
            <a:spLocks noGrp="1"/>
          </p:cNvSpPr>
          <p:nvPr>
            <p:ph type="title"/>
          </p:nvPr>
        </p:nvSpPr>
        <p:spPr/>
        <p:txBody>
          <a:bodyPr/>
          <a:lstStyle/>
          <a:p>
            <a:r>
              <a:rPr lang="en-US" dirty="0"/>
              <a:t>Why do we care?</a:t>
            </a:r>
          </a:p>
        </p:txBody>
      </p:sp>
      <p:sp>
        <p:nvSpPr>
          <p:cNvPr id="5" name="Content Placeholder 4">
            <a:extLst>
              <a:ext uri="{FF2B5EF4-FFF2-40B4-BE49-F238E27FC236}">
                <a16:creationId xmlns:a16="http://schemas.microsoft.com/office/drawing/2014/main" id="{0E609834-97E5-45D3-B3D0-0BF3B9AA6E06}"/>
              </a:ext>
            </a:extLst>
          </p:cNvPr>
          <p:cNvSpPr>
            <a:spLocks noGrp="1"/>
          </p:cNvSpPr>
          <p:nvPr>
            <p:ph idx="1"/>
          </p:nvPr>
        </p:nvSpPr>
        <p:spPr/>
        <p:txBody>
          <a:bodyPr/>
          <a:lstStyle/>
          <a:p>
            <a:r>
              <a:rPr lang="en-US" dirty="0"/>
              <a:t>We’ve seen a few NP-complete problems.</a:t>
            </a:r>
          </a:p>
          <a:p>
            <a:r>
              <a:rPr lang="en-US" dirty="0"/>
              <a:t>But why should we care about those few?</a:t>
            </a:r>
          </a:p>
          <a:p>
            <a:endParaRPr lang="en-US" dirty="0"/>
          </a:p>
          <a:p>
            <a:endParaRPr lang="en-US" dirty="0"/>
          </a:p>
          <a:p>
            <a:r>
              <a:rPr lang="en-US" dirty="0"/>
              <a:t>Just memorize them and avoid them, right?</a:t>
            </a:r>
          </a:p>
          <a:p>
            <a:endParaRPr lang="en-US" dirty="0"/>
          </a:p>
          <a:p>
            <a:r>
              <a:rPr lang="en-US" dirty="0"/>
              <a:t>It’s more than just a few…</a:t>
            </a:r>
          </a:p>
        </p:txBody>
      </p:sp>
    </p:spTree>
    <p:extLst>
      <p:ext uri="{BB962C8B-B14F-4D97-AF65-F5344CB8AC3E}">
        <p14:creationId xmlns:p14="http://schemas.microsoft.com/office/powerpoint/2010/main" val="322307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660" y="1907517"/>
            <a:ext cx="5091215" cy="2039242"/>
          </a:xfrm>
          <a:prstGeom prst="rect">
            <a:avLst/>
          </a:prstGeom>
        </p:spPr>
      </p:pic>
      <p:sp>
        <p:nvSpPr>
          <p:cNvPr id="2" name="Title 1"/>
          <p:cNvSpPr>
            <a:spLocks noGrp="1"/>
          </p:cNvSpPr>
          <p:nvPr>
            <p:ph type="title"/>
          </p:nvPr>
        </p:nvSpPr>
        <p:spPr/>
        <p:txBody>
          <a:bodyPr/>
          <a:lstStyle/>
          <a:p>
            <a:r>
              <a:rPr lang="en-US" dirty="0"/>
              <a:t>NP-Complete Problems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7517"/>
            <a:ext cx="3941179" cy="495962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179" y="1907517"/>
            <a:ext cx="3977311" cy="4959627"/>
          </a:xfrm>
          <a:prstGeom prst="rect">
            <a:avLst/>
          </a:prstGeom>
        </p:spPr>
      </p:pic>
      <p:sp>
        <p:nvSpPr>
          <p:cNvPr id="11" name="Content Placeholder 2"/>
          <p:cNvSpPr>
            <a:spLocks noGrp="1"/>
          </p:cNvSpPr>
          <p:nvPr>
            <p:ph idx="1"/>
          </p:nvPr>
        </p:nvSpPr>
        <p:spPr>
          <a:xfrm>
            <a:off x="575240" y="1344169"/>
            <a:ext cx="11187258" cy="491552"/>
          </a:xfrm>
        </p:spPr>
        <p:txBody>
          <a:bodyPr>
            <a:noAutofit/>
          </a:bodyPr>
          <a:lstStyle/>
          <a:p>
            <a:r>
              <a:rPr lang="en-US" sz="2800" dirty="0"/>
              <a:t>But Wait! There’s more!</a:t>
            </a:r>
          </a:p>
        </p:txBody>
      </p:sp>
      <p:sp>
        <p:nvSpPr>
          <p:cNvPr id="12" name="Rectangle 11"/>
          <p:cNvSpPr/>
          <p:nvPr/>
        </p:nvSpPr>
        <p:spPr>
          <a:xfrm>
            <a:off x="7929301" y="4088891"/>
            <a:ext cx="4092293" cy="195309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lot of problems are NP-complete</a:t>
            </a:r>
          </a:p>
        </p:txBody>
      </p:sp>
      <p:sp>
        <p:nvSpPr>
          <p:cNvPr id="13" name="Rectangle 12"/>
          <p:cNvSpPr/>
          <p:nvPr/>
        </p:nvSpPr>
        <p:spPr>
          <a:xfrm>
            <a:off x="7929301" y="4088891"/>
            <a:ext cx="4085915" cy="57570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Karp’s Theorem (1972)</a:t>
            </a:r>
          </a:p>
        </p:txBody>
      </p:sp>
    </p:spTree>
    <p:extLst>
      <p:ext uri="{BB962C8B-B14F-4D97-AF65-F5344CB8AC3E}">
        <p14:creationId xmlns:p14="http://schemas.microsoft.com/office/powerpoint/2010/main" val="14332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 Problems</a:t>
            </a:r>
          </a:p>
        </p:txBody>
      </p:sp>
      <p:sp>
        <p:nvSpPr>
          <p:cNvPr id="7" name="Content Placeholder 2"/>
          <p:cNvSpPr>
            <a:spLocks noGrp="1"/>
          </p:cNvSpPr>
          <p:nvPr>
            <p:ph idx="1"/>
          </p:nvPr>
        </p:nvSpPr>
        <p:spPr>
          <a:xfrm>
            <a:off x="370390" y="1463857"/>
            <a:ext cx="6898511" cy="4845504"/>
          </a:xfrm>
        </p:spPr>
        <p:txBody>
          <a:bodyPr>
            <a:noAutofit/>
          </a:bodyPr>
          <a:lstStyle/>
          <a:p>
            <a:r>
              <a:rPr lang="en-US" sz="2800" dirty="0"/>
              <a:t>But Wait! There’s more!</a:t>
            </a:r>
          </a:p>
          <a:p>
            <a:pPr marL="0" indent="0">
              <a:buNone/>
            </a:pPr>
            <a:r>
              <a:rPr lang="en-US" sz="2800" dirty="0"/>
              <a:t> By 1979, at least 300 problems had been proven NP-complete.</a:t>
            </a:r>
            <a:br>
              <a:rPr lang="en-US" sz="2800" dirty="0"/>
            </a:br>
            <a:endParaRPr lang="en-US" sz="2800" dirty="0"/>
          </a:p>
          <a:p>
            <a:pPr marL="0" indent="0">
              <a:buNone/>
            </a:pPr>
            <a:r>
              <a:rPr lang="en-US" sz="2800" dirty="0" err="1"/>
              <a:t>Garey</a:t>
            </a:r>
            <a:r>
              <a:rPr lang="en-US" sz="2800" dirty="0"/>
              <a:t> and Johnson put a list of all the NP-complete problems they could find in this textbook.</a:t>
            </a:r>
          </a:p>
          <a:p>
            <a:pPr marL="0" indent="0">
              <a:buNone/>
            </a:pPr>
            <a:r>
              <a:rPr lang="en-US" sz="2800" dirty="0"/>
              <a:t>Took almost 100 pages to just list them all.</a:t>
            </a:r>
          </a:p>
          <a:p>
            <a:pPr marL="0" indent="0">
              <a:buNone/>
            </a:pPr>
            <a:endParaRPr lang="en-US" sz="2800" dirty="0"/>
          </a:p>
          <a:p>
            <a:pPr marL="0" indent="0">
              <a:buNone/>
            </a:pPr>
            <a:r>
              <a:rPr lang="en-US" sz="2800" dirty="0"/>
              <a:t>No one has made </a:t>
            </a:r>
            <a:r>
              <a:rPr lang="en-US" sz="2600" dirty="0"/>
              <a:t>a comprehensive list since.</a:t>
            </a:r>
            <a:endParaRPr lang="en-US" dirty="0"/>
          </a:p>
        </p:txBody>
      </p:sp>
      <p:pic>
        <p:nvPicPr>
          <p:cNvPr id="1026" name="Picture 2" descr="Image result for garey johnson computers and intractability"/>
          <p:cNvPicPr>
            <a:picLocks noChangeAspect="1" noChangeArrowheads="1"/>
          </p:cNvPicPr>
          <p:nvPr/>
        </p:nvPicPr>
        <p:blipFill rotWithShape="1">
          <a:blip r:embed="rId2">
            <a:extLst>
              <a:ext uri="{28A0092B-C50C-407E-A947-70E740481C1C}">
                <a14:useLocalDpi xmlns:a14="http://schemas.microsoft.com/office/drawing/2010/main" val="0"/>
              </a:ext>
            </a:extLst>
          </a:blip>
          <a:srcRect t="7356" b="7628"/>
          <a:stretch/>
        </p:blipFill>
        <p:spPr bwMode="auto">
          <a:xfrm>
            <a:off x="7268901" y="601884"/>
            <a:ext cx="4923100" cy="627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2235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 Problems</a:t>
            </a:r>
          </a:p>
        </p:txBody>
      </p:sp>
      <p:sp>
        <p:nvSpPr>
          <p:cNvPr id="3" name="Content Placeholder 2"/>
          <p:cNvSpPr>
            <a:spLocks noGrp="1"/>
          </p:cNvSpPr>
          <p:nvPr>
            <p:ph idx="1"/>
          </p:nvPr>
        </p:nvSpPr>
        <p:spPr>
          <a:xfrm>
            <a:off x="372045" y="1463857"/>
            <a:ext cx="11187258" cy="4845504"/>
          </a:xfrm>
        </p:spPr>
        <p:txBody>
          <a:bodyPr>
            <a:normAutofit/>
          </a:bodyPr>
          <a:lstStyle/>
          <a:p>
            <a:r>
              <a:rPr lang="en-US" sz="2800" dirty="0"/>
              <a:t>But Wait! There’s more!</a:t>
            </a:r>
          </a:p>
          <a:p>
            <a:endParaRPr lang="en-US" sz="2800" dirty="0"/>
          </a:p>
          <a:p>
            <a:r>
              <a:rPr lang="en-US" sz="2800" dirty="0"/>
              <a:t>In December 2018, mathematicians and computer scientists put papers on the </a:t>
            </a:r>
            <a:r>
              <a:rPr lang="en-US" sz="2800" dirty="0" err="1"/>
              <a:t>arXiv</a:t>
            </a:r>
            <a:r>
              <a:rPr lang="en-US" sz="2800" dirty="0"/>
              <a:t> claiming to show (at least) 25 more problems are NP-complete.</a:t>
            </a:r>
          </a:p>
          <a:p>
            <a:pPr marL="0" indent="0">
              <a:buNone/>
            </a:pPr>
            <a:endParaRPr lang="en-US" sz="2800" dirty="0"/>
          </a:p>
          <a:p>
            <a:r>
              <a:rPr lang="en-US" sz="2800" dirty="0"/>
              <a:t>There are literally thousands of NP-complete problems known. </a:t>
            </a:r>
          </a:p>
        </p:txBody>
      </p:sp>
    </p:spTree>
    <p:extLst>
      <p:ext uri="{BB962C8B-B14F-4D97-AF65-F5344CB8AC3E}">
        <p14:creationId xmlns:p14="http://schemas.microsoft.com/office/powerpoint/2010/main" val="349308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50524" y="3554715"/>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50524" y="3554715"/>
                <a:ext cx="4729930" cy="1841075"/>
              </a:xfrm>
              <a:prstGeom prst="rect">
                <a:avLst/>
              </a:prstGeom>
              <a:blipFill rotWithShape="0">
                <a:blip r:embed="rId2"/>
                <a:stretch>
                  <a:fillRect l="-2577" b="-8278"/>
                </a:stretch>
              </a:blipFill>
              <a:ln>
                <a:noFill/>
              </a:ln>
            </p:spPr>
            <p:txBody>
              <a:bodyPr/>
              <a:lstStyle/>
              <a:p>
                <a:r>
                  <a:rPr lang="en-US">
                    <a:noFill/>
                  </a:rPr>
                  <a:t> </a:t>
                </a:r>
              </a:p>
            </p:txBody>
          </p:sp>
        </mc:Fallback>
      </mc:AlternateContent>
      <p:sp>
        <p:nvSpPr>
          <p:cNvPr id="5" name="Rectangle 4"/>
          <p:cNvSpPr/>
          <p:nvPr/>
        </p:nvSpPr>
        <p:spPr>
          <a:xfrm>
            <a:off x="550524" y="3554716"/>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Short Path</a:t>
            </a:r>
          </a:p>
        </p:txBody>
      </p:sp>
      <mc:AlternateContent xmlns:mc="http://schemas.openxmlformats.org/markup-compatibility/2006" xmlns:a14="http://schemas.microsoft.com/office/drawing/2010/main">
        <mc:Choice Requires="a14">
          <p:sp>
            <p:nvSpPr>
              <p:cNvPr id="6" name="Rectangle 5"/>
              <p:cNvSpPr/>
              <p:nvPr/>
            </p:nvSpPr>
            <p:spPr>
              <a:xfrm>
                <a:off x="6226378" y="3562948"/>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least</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226378" y="3562948"/>
                <a:ext cx="4729930" cy="1841075"/>
              </a:xfrm>
              <a:prstGeom prst="rect">
                <a:avLst/>
              </a:prstGeom>
              <a:blipFill rotWithShape="0">
                <a:blip r:embed="rId3"/>
                <a:stretch>
                  <a:fillRect l="-2577" b="-8278"/>
                </a:stretch>
              </a:blipFill>
              <a:ln>
                <a:noFill/>
              </a:ln>
            </p:spPr>
            <p:txBody>
              <a:bodyPr/>
              <a:lstStyle/>
              <a:p>
                <a:r>
                  <a:rPr lang="en-US">
                    <a:noFill/>
                  </a:rPr>
                  <a:t> </a:t>
                </a:r>
              </a:p>
            </p:txBody>
          </p:sp>
        </mc:Fallback>
      </mc:AlternateContent>
      <p:sp>
        <p:nvSpPr>
          <p:cNvPr id="7" name="Rectangle 6"/>
          <p:cNvSpPr/>
          <p:nvPr/>
        </p:nvSpPr>
        <p:spPr>
          <a:xfrm>
            <a:off x="6226378" y="3562949"/>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Long Path</a:t>
            </a:r>
          </a:p>
        </p:txBody>
      </p:sp>
      <p:sp>
        <p:nvSpPr>
          <p:cNvPr id="12" name="TextBox 11"/>
          <p:cNvSpPr txBox="1"/>
          <p:nvPr/>
        </p:nvSpPr>
        <p:spPr>
          <a:xfrm>
            <a:off x="575239" y="3040845"/>
            <a:ext cx="4659905" cy="523220"/>
          </a:xfrm>
          <a:prstGeom prst="rect">
            <a:avLst/>
          </a:prstGeom>
          <a:noFill/>
        </p:spPr>
        <p:txBody>
          <a:bodyPr wrap="square" rtlCol="0">
            <a:spAutoFit/>
          </a:bodyPr>
          <a:lstStyle/>
          <a:p>
            <a:r>
              <a:rPr lang="en-US" sz="2800" dirty="0"/>
              <a:t>In P</a:t>
            </a:r>
          </a:p>
        </p:txBody>
      </p:sp>
      <p:sp>
        <p:nvSpPr>
          <p:cNvPr id="13" name="TextBox 12"/>
          <p:cNvSpPr txBox="1"/>
          <p:nvPr/>
        </p:nvSpPr>
        <p:spPr>
          <a:xfrm>
            <a:off x="6181068" y="3031495"/>
            <a:ext cx="4659905" cy="523220"/>
          </a:xfrm>
          <a:prstGeom prst="rect">
            <a:avLst/>
          </a:prstGeom>
          <a:noFill/>
        </p:spPr>
        <p:txBody>
          <a:bodyPr wrap="square" rtlCol="0">
            <a:spAutoFit/>
          </a:bodyPr>
          <a:lstStyle/>
          <a:p>
            <a:r>
              <a:rPr lang="en-US" sz="2800" dirty="0"/>
              <a:t>NP-Complete</a:t>
            </a:r>
          </a:p>
        </p:txBody>
      </p:sp>
      <p:sp>
        <p:nvSpPr>
          <p:cNvPr id="14" name="TextBox 13"/>
          <p:cNvSpPr txBox="1"/>
          <p:nvPr/>
        </p:nvSpPr>
        <p:spPr>
          <a:xfrm>
            <a:off x="575239" y="1433384"/>
            <a:ext cx="10446988" cy="1384995"/>
          </a:xfrm>
          <a:prstGeom prst="rect">
            <a:avLst/>
          </a:prstGeom>
          <a:noFill/>
        </p:spPr>
        <p:txBody>
          <a:bodyPr wrap="square" rtlCol="0">
            <a:spAutoFit/>
          </a:bodyPr>
          <a:lstStyle/>
          <a:p>
            <a:r>
              <a:rPr lang="en-US" sz="2800" dirty="0"/>
              <a:t>There are literally thousands of NP-complete problems.</a:t>
            </a:r>
          </a:p>
          <a:p>
            <a:r>
              <a:rPr lang="en-US" sz="2800" dirty="0"/>
              <a:t>And some of them look weirdly similar to problems we do know efficient algorithms for.</a:t>
            </a:r>
          </a:p>
        </p:txBody>
      </p:sp>
    </p:spTree>
    <p:extLst>
      <p:ext uri="{BB962C8B-B14F-4D97-AF65-F5344CB8AC3E}">
        <p14:creationId xmlns:p14="http://schemas.microsoft.com/office/powerpoint/2010/main" val="34462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spanning tree (a set of edges that connect all vertices)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05214" y="2110830"/>
                <a:ext cx="4729930" cy="2371412"/>
              </a:xfrm>
              <a:prstGeom prst="rect">
                <a:avLst/>
              </a:prstGeom>
              <a:blipFill rotWithShape="0">
                <a:blip r:embed="rId2"/>
                <a:stretch>
                  <a:fillRect l="-2706" r="-1418" b="-4113"/>
                </a:stretch>
              </a:blipFill>
              <a:ln>
                <a:noFill/>
              </a:ln>
            </p:spPr>
            <p:txBody>
              <a:bodyPr/>
              <a:lstStyle/>
              <a:p>
                <a:r>
                  <a:rPr lang="en-US">
                    <a:noFill/>
                  </a:rPr>
                  <a:t> </a:t>
                </a:r>
              </a:p>
            </p:txBody>
          </p:sp>
        </mc:Fallback>
      </mc:AlternateContent>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Light Spanning Tree</a:t>
            </a:r>
          </a:p>
        </p:txBody>
      </p:sp>
      <mc:AlternateContent xmlns:mc="http://schemas.openxmlformats.org/markup-compatibility/2006" xmlns:a14="http://schemas.microsoft.com/office/drawing/2010/main">
        <mc:Choice Requires="a14">
          <p:sp>
            <p:nvSpPr>
              <p:cNvPr id="6" name="Rectangle 5"/>
              <p:cNvSpPr/>
              <p:nvPr/>
            </p:nvSpPr>
            <p:spPr>
              <a:xfrm>
                <a:off x="6181068" y="2119063"/>
                <a:ext cx="4729930"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181068" y="2119063"/>
                <a:ext cx="4729930" cy="2363179"/>
              </a:xfrm>
              <a:prstGeom prst="rect">
                <a:avLst/>
              </a:prstGeom>
              <a:blipFill rotWithShape="0">
                <a:blip r:embed="rId3"/>
                <a:stretch>
                  <a:fillRect l="-2706" r="-3479" b="-4393"/>
                </a:stretch>
              </a:blipFill>
              <a:ln>
                <a:noFill/>
              </a:ln>
            </p:spPr>
            <p:txBody>
              <a:bodyPr/>
              <a:lstStyle/>
              <a:p>
                <a:r>
                  <a:rPr lang="en-US">
                    <a:noFill/>
                  </a:rPr>
                  <a:t> </a:t>
                </a:r>
              </a:p>
            </p:txBody>
          </p:sp>
        </mc:Fallback>
      </mc:AlternateContent>
      <p:sp>
        <p:nvSpPr>
          <p:cNvPr id="7" name="Rectangle 6"/>
          <p:cNvSpPr/>
          <p:nvPr/>
        </p:nvSpPr>
        <p:spPr>
          <a:xfrm>
            <a:off x="6181068" y="2119064"/>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
        <p:nvSpPr>
          <p:cNvPr id="8" name="TextBox 7"/>
          <p:cNvSpPr txBox="1"/>
          <p:nvPr/>
        </p:nvSpPr>
        <p:spPr>
          <a:xfrm>
            <a:off x="504825" y="4761533"/>
            <a:ext cx="10620375" cy="954107"/>
          </a:xfrm>
          <a:prstGeom prst="rect">
            <a:avLst/>
          </a:prstGeom>
          <a:noFill/>
        </p:spPr>
        <p:txBody>
          <a:bodyPr wrap="square" rtlCol="0">
            <a:spAutoFit/>
          </a:bodyPr>
          <a:lstStyle/>
          <a:p>
            <a:r>
              <a:rPr lang="en-US" sz="2800" dirty="0"/>
              <a:t>The electric company just needs a greedy algorithm to lay its wires.</a:t>
            </a:r>
          </a:p>
          <a:p>
            <a:r>
              <a:rPr lang="en-US" sz="2800" dirty="0"/>
              <a:t>Amazon doesn’t know a way to optimally route its delivery trucks.</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35047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graph, can the vertices be labeled red and blue with no edge having the same colors on both endpoints?</a:t>
            </a:r>
          </a:p>
        </p:txBody>
      </p:sp>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
        <p:nvSpPr>
          <p:cNvPr id="6" name="Rectangle 5"/>
          <p:cNvSpPr/>
          <p:nvPr/>
        </p:nvSpPr>
        <p:spPr>
          <a:xfrm>
            <a:off x="6181068" y="2119063"/>
            <a:ext cx="5266294"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endParaRPr lang="en-US" sz="2800" dirty="0"/>
          </a:p>
          <a:p>
            <a:r>
              <a:rPr lang="en-US" sz="2800" dirty="0"/>
              <a:t>Given an undirected graph, can the vertices be labeled red, blue, and green with no edge having the same colors on both endpoints?</a:t>
            </a:r>
          </a:p>
          <a:p>
            <a:endParaRPr lang="en-US" sz="2800" dirty="0"/>
          </a:p>
        </p:txBody>
      </p:sp>
      <p:sp>
        <p:nvSpPr>
          <p:cNvPr id="7" name="Rectangle 6"/>
          <p:cNvSpPr/>
          <p:nvPr/>
        </p:nvSpPr>
        <p:spPr>
          <a:xfrm>
            <a:off x="6181067" y="2119064"/>
            <a:ext cx="5266293"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
        <p:nvSpPr>
          <p:cNvPr id="8" name="TextBox 7"/>
          <p:cNvSpPr txBox="1"/>
          <p:nvPr/>
        </p:nvSpPr>
        <p:spPr>
          <a:xfrm>
            <a:off x="504825" y="4761533"/>
            <a:ext cx="10620375" cy="1384995"/>
          </a:xfrm>
          <a:prstGeom prst="rect">
            <a:avLst/>
          </a:prstGeom>
          <a:noFill/>
        </p:spPr>
        <p:txBody>
          <a:bodyPr wrap="square" rtlCol="0">
            <a:spAutoFit/>
          </a:bodyPr>
          <a:lstStyle/>
          <a:p>
            <a:r>
              <a:rPr lang="en-US" sz="2800" dirty="0"/>
              <a:t>Just changing a number by one takes us from one of the first problems we solved (and one of the fastest algorithms we’ve seen) to something we don’t know how to solve efficiently at all.</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19582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NP-completeness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NP-complete.</a:t>
            </a:r>
          </a:p>
          <a:p>
            <a:endParaRPr lang="en-US" dirty="0"/>
          </a:p>
          <a:p>
            <a:r>
              <a:rPr lang="en-US" dirty="0"/>
              <a:t>Sooner or later it will happen to one of you.</a:t>
            </a:r>
          </a:p>
          <a:p>
            <a:r>
              <a:rPr lang="en-US" dirty="0"/>
              <a:t>What do you do if you think your problem is NP-complete?</a:t>
            </a:r>
          </a:p>
          <a:p>
            <a:endParaRPr lang="en-US" dirty="0"/>
          </a:p>
          <a:p>
            <a:r>
              <a:rPr lang="en-US" dirty="0"/>
              <a:t>We’ll discuss options later this week!</a:t>
            </a:r>
          </a:p>
        </p:txBody>
      </p:sp>
    </p:spTree>
    <p:extLst>
      <p:ext uri="{BB962C8B-B14F-4D97-AF65-F5344CB8AC3E}">
        <p14:creationId xmlns:p14="http://schemas.microsoft.com/office/powerpoint/2010/main" val="204074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1389195"/>
            <a:ext cx="11187258" cy="1921164"/>
          </a:xfrm>
        </p:spPr>
        <p:txBody>
          <a:bodyPr>
            <a:noAutofit/>
          </a:bodyPr>
          <a:lstStyle/>
          <a:p>
            <a:r>
              <a:rPr lang="en-US" sz="2800" dirty="0"/>
              <a:t>An NP-complete problem does exist!</a:t>
            </a:r>
          </a:p>
        </p:txBody>
      </p:sp>
      <p:sp>
        <p:nvSpPr>
          <p:cNvPr id="8" name="Rectangle 7"/>
          <p:cNvSpPr/>
          <p:nvPr/>
        </p:nvSpPr>
        <p:spPr>
          <a:xfrm>
            <a:off x="575239" y="2079146"/>
            <a:ext cx="6111311" cy="10134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3-SAT is NP-complete </a:t>
            </a:r>
          </a:p>
        </p:txBody>
      </p:sp>
      <p:sp>
        <p:nvSpPr>
          <p:cNvPr id="9" name="Rectangle 8"/>
          <p:cNvSpPr/>
          <p:nvPr/>
        </p:nvSpPr>
        <p:spPr>
          <a:xfrm>
            <a:off x="584764" y="207914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Cook-Levin Theorem (1971)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3410289"/>
            <a:ext cx="7472604" cy="1505403"/>
          </a:xfrm>
          <a:prstGeom prst="rect">
            <a:avLst/>
          </a:prstGeom>
        </p:spPr>
      </p:pic>
      <p:sp>
        <p:nvSpPr>
          <p:cNvPr id="7" name="TextBox 6"/>
          <p:cNvSpPr txBox="1"/>
          <p:nvPr/>
        </p:nvSpPr>
        <p:spPr>
          <a:xfrm>
            <a:off x="748145" y="5033818"/>
            <a:ext cx="9984510" cy="523220"/>
          </a:xfrm>
          <a:prstGeom prst="rect">
            <a:avLst/>
          </a:prstGeom>
          <a:noFill/>
        </p:spPr>
        <p:txBody>
          <a:bodyPr wrap="square" rtlCol="0">
            <a:spAutoFit/>
          </a:bodyPr>
          <a:lstStyle/>
          <a:p>
            <a:r>
              <a:rPr lang="en-US" sz="2800" dirty="0"/>
              <a:t>This sentence (and the proof of it) won Cook the Turing Award.</a:t>
            </a:r>
          </a:p>
        </p:txBody>
      </p:sp>
    </p:spTree>
    <p:extLst>
      <p:ext uri="{BB962C8B-B14F-4D97-AF65-F5344CB8AC3E}">
        <p14:creationId xmlns:p14="http://schemas.microsoft.com/office/powerpoint/2010/main" val="41097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33A-6C49-4CC1-8E73-BE55FD665319}"/>
              </a:ext>
            </a:extLst>
          </p:cNvPr>
          <p:cNvSpPr>
            <a:spLocks noGrp="1"/>
          </p:cNvSpPr>
          <p:nvPr>
            <p:ph type="title"/>
          </p:nvPr>
        </p:nvSpPr>
        <p:spPr/>
        <p:txBody>
          <a:bodyPr/>
          <a:lstStyle/>
          <a:p>
            <a:r>
              <a:rPr lang="en-US" dirty="0"/>
              <a:t>What’s 3-SAT?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76A4C6-63F1-4C6F-82EC-732257D76A52}"/>
                  </a:ext>
                </a:extLst>
              </p:cNvPr>
              <p:cNvSpPr>
                <a:spLocks noGrp="1"/>
              </p:cNvSpPr>
              <p:nvPr>
                <p:ph idx="1"/>
              </p:nvPr>
            </p:nvSpPr>
            <p:spPr/>
            <p:txBody>
              <a:bodyPr/>
              <a:lstStyle/>
              <a:p>
                <a:r>
                  <a:rPr lang="en-US" b="1" dirty="0"/>
                  <a:t>Input</a:t>
                </a:r>
                <a:r>
                  <a:rPr lang="en-US" dirty="0"/>
                  <a:t>: A list of Boolean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endParaRPr lang="en-US" dirty="0"/>
              </a:p>
              <a:p>
                <a:r>
                  <a:rPr lang="en-US" dirty="0"/>
                  <a:t>A list of constraints, all of which must be met.</a:t>
                </a:r>
              </a:p>
              <a:p>
                <a:pPr lvl="1"/>
                <a:r>
                  <a:rPr lang="en-US" dirty="0"/>
                  <a:t>Each constraint is of the form:</a:t>
                </a:r>
              </a:p>
              <a:p>
                <a:pPr lvl="1"/>
                <a:r>
                  <a:rPr lang="en-US" dirty="0">
                    <a:latin typeface="Courier New" panose="02070309020205020404" pitchFamily="49" charset="0"/>
                    <a:cs typeface="Courier New" panose="02070309020205020404" pitchFamily="49" charset="0"/>
                  </a:rPr>
                  <a:t>( (xi == &lt;T,F&gt;) || (</a:t>
                </a:r>
                <a:r>
                  <a:rPr lang="en-US" dirty="0" err="1">
                    <a:latin typeface="Courier New" panose="02070309020205020404" pitchFamily="49" charset="0"/>
                    <a:cs typeface="Courier New" panose="02070309020205020404" pitchFamily="49" charset="0"/>
                  </a:rPr>
                  <a:t>xj</a:t>
                </a:r>
                <a:r>
                  <a:rPr lang="en-US" dirty="0">
                    <a:latin typeface="Courier New" panose="02070309020205020404" pitchFamily="49" charset="0"/>
                    <a:cs typeface="Courier New" panose="02070309020205020404" pitchFamily="49" charset="0"/>
                  </a:rPr>
                  <a:t> == &lt;T,F&gt;) || (</a:t>
                </a:r>
                <a:r>
                  <a:rPr lang="en-US" dirty="0" err="1">
                    <a:latin typeface="Courier New" panose="02070309020205020404" pitchFamily="49" charset="0"/>
                    <a:cs typeface="Courier New" panose="02070309020205020404" pitchFamily="49" charset="0"/>
                  </a:rPr>
                  <a:t>xk</a:t>
                </a:r>
                <a:r>
                  <a:rPr lang="en-US" dirty="0">
                    <a:latin typeface="Courier New" panose="02070309020205020404" pitchFamily="49" charset="0"/>
                    <a:cs typeface="Courier New" panose="02070309020205020404" pitchFamily="49" charset="0"/>
                  </a:rPr>
                  <a:t> == &lt;T/F&gt;) )</a:t>
                </a:r>
              </a:p>
              <a:p>
                <a:pPr lvl="1"/>
                <a:r>
                  <a:rPr lang="en-US" dirty="0"/>
                  <a:t> 	</a:t>
                </a:r>
                <a:r>
                  <a:rPr lang="en-US" dirty="0" err="1"/>
                  <a:t>ORed</a:t>
                </a:r>
                <a:r>
                  <a:rPr lang="en-US" dirty="0"/>
                  <a:t> together, always exactly three variables, you can choose T/F independently for each.</a:t>
                </a:r>
              </a:p>
              <a:p>
                <a:pPr lvl="1"/>
                <a:endParaRPr lang="en-US" dirty="0"/>
              </a:p>
              <a:p>
                <a:pPr lvl="1"/>
                <a:r>
                  <a:rPr lang="en-US" b="1" dirty="0"/>
                  <a:t>Output</a:t>
                </a:r>
                <a:r>
                  <a:rPr lang="en-US" dirty="0"/>
                  <a:t>: true if there is a setting of the variables where all constraints are met, false otherwise.</a:t>
                </a:r>
              </a:p>
              <a:p>
                <a:pPr lvl="1"/>
                <a:endParaRPr lang="en-US" dirty="0"/>
              </a:p>
              <a:p>
                <a:pPr lvl="1"/>
                <a:r>
                  <a:rPr lang="en-US" dirty="0"/>
                  <a:t>Why is it called </a:t>
                </a:r>
                <a14:m>
                  <m:oMath xmlns:m="http://schemas.openxmlformats.org/officeDocument/2006/math">
                    <m:r>
                      <a:rPr lang="en-US" b="0" i="1" smtClean="0">
                        <a:latin typeface="Cambria Math" panose="02040503050406030204" pitchFamily="18" charset="0"/>
                      </a:rPr>
                      <m:t>3</m:t>
                    </m:r>
                  </m:oMath>
                </a14:m>
                <a:r>
                  <a:rPr lang="en-US" dirty="0"/>
                  <a:t>-SAT? 3 because you have 3 variables per constraint</a:t>
                </a:r>
                <a:br>
                  <a:rPr lang="en-US" dirty="0"/>
                </a:br>
                <a:r>
                  <a:rPr lang="en-US" dirty="0"/>
                  <a:t>SAT is short for “satisfiability” can you satisfy all of the constraints?</a:t>
                </a:r>
              </a:p>
            </p:txBody>
          </p:sp>
        </mc:Choice>
        <mc:Fallback xmlns="">
          <p:sp>
            <p:nvSpPr>
              <p:cNvPr id="3" name="Content Placeholder 2">
                <a:extLst>
                  <a:ext uri="{FF2B5EF4-FFF2-40B4-BE49-F238E27FC236}">
                    <a16:creationId xmlns:a16="http://schemas.microsoft.com/office/drawing/2014/main" id="{4F76A4C6-63F1-4C6F-82EC-732257D76A52}"/>
                  </a:ext>
                </a:extLst>
              </p:cNvPr>
              <p:cNvSpPr>
                <a:spLocks noGrp="1" noRot="1" noChangeAspect="1" noMove="1" noResize="1" noEditPoints="1" noAdjustHandles="1" noChangeArrowheads="1" noChangeShapeType="1" noTextEdit="1"/>
              </p:cNvSpPr>
              <p:nvPr>
                <p:ph idx="1"/>
              </p:nvPr>
            </p:nvSpPr>
            <p:spPr>
              <a:blipFill>
                <a:blip r:embed="rId2"/>
                <a:stretch>
                  <a:fillRect l="-654" t="-2138" r="-54" b="-2767"/>
                </a:stretch>
              </a:blipFill>
            </p:spPr>
            <p:txBody>
              <a:bodyPr/>
              <a:lstStyle/>
              <a:p>
                <a:r>
                  <a:rPr lang="en-US">
                    <a:noFill/>
                  </a:rPr>
                  <a:t> </a:t>
                </a:r>
              </a:p>
            </p:txBody>
          </p:sp>
        </mc:Fallback>
      </mc:AlternateContent>
    </p:spTree>
    <p:extLst>
      <p:ext uri="{BB962C8B-B14F-4D97-AF65-F5344CB8AC3E}">
        <p14:creationId xmlns:p14="http://schemas.microsoft.com/office/powerpoint/2010/main" val="401295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AF14-4F7B-4820-B216-E62585FFE4CC}"/>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F46CA7DE-4334-45CF-BE9B-61A51E83568A}"/>
              </a:ext>
            </a:extLst>
          </p:cNvPr>
          <p:cNvSpPr>
            <a:spLocks noGrp="1"/>
          </p:cNvSpPr>
          <p:nvPr>
            <p:ph idx="1"/>
          </p:nvPr>
        </p:nvSpPr>
        <p:spPr/>
        <p:txBody>
          <a:bodyPr/>
          <a:lstStyle/>
          <a:p>
            <a:r>
              <a:rPr lang="en-US" dirty="0"/>
              <a:t>Today: More reduction examples.</a:t>
            </a:r>
          </a:p>
          <a:p>
            <a:endParaRPr lang="en-US" dirty="0"/>
          </a:p>
          <a:p>
            <a:r>
              <a:rPr lang="en-US" dirty="0"/>
              <a:t>Overarching Goal: </a:t>
            </a:r>
          </a:p>
          <a:p>
            <a:r>
              <a:rPr lang="en-US" dirty="0"/>
              <a:t>Even problems that look very different can be reduced to each other.</a:t>
            </a:r>
          </a:p>
          <a:p>
            <a:r>
              <a:rPr lang="en-US" dirty="0"/>
              <a:t>We’ll do a couple examples together, so you find it plausible.</a:t>
            </a:r>
          </a:p>
          <a:p>
            <a:r>
              <a:rPr lang="en-US" dirty="0"/>
              <a:t>What’s the significance of these reductions?</a:t>
            </a:r>
          </a:p>
          <a:p>
            <a:endParaRPr lang="en-US" dirty="0"/>
          </a:p>
          <a:p>
            <a:r>
              <a:rPr lang="en-US" dirty="0"/>
              <a:t>Later this week – what do you do when a problem you’re trying to solve is NP-hard?</a:t>
            </a:r>
          </a:p>
        </p:txBody>
      </p:sp>
    </p:spTree>
    <p:extLst>
      <p:ext uri="{BB962C8B-B14F-4D97-AF65-F5344CB8AC3E}">
        <p14:creationId xmlns:p14="http://schemas.microsoft.com/office/powerpoint/2010/main" val="275740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B22A-E111-498F-B1D7-3749A2CD85B7}"/>
              </a:ext>
            </a:extLst>
          </p:cNvPr>
          <p:cNvSpPr>
            <a:spLocks noGrp="1"/>
          </p:cNvSpPr>
          <p:nvPr>
            <p:ph type="title"/>
          </p:nvPr>
        </p:nvSpPr>
        <p:spPr/>
        <p:txBody>
          <a:bodyPr/>
          <a:lstStyle/>
          <a:p>
            <a:r>
              <a:rPr lang="en-US" dirty="0"/>
              <a:t>Another 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F7F053-9837-4EF0-A2BE-14DCDF40FA80}"/>
                  </a:ext>
                </a:extLst>
              </p:cNvPr>
              <p:cNvSpPr>
                <a:spLocks noGrp="1"/>
              </p:cNvSpPr>
              <p:nvPr>
                <p:ph idx="1"/>
              </p:nvPr>
            </p:nvSpPr>
            <p:spPr>
              <a:xfrm>
                <a:off x="575240" y="1463857"/>
                <a:ext cx="11187258" cy="4845504"/>
              </a:xfrm>
            </p:spPr>
            <p:txBody>
              <a:bodyPr/>
              <a:lstStyle/>
              <a:p>
                <a:r>
                  <a:rPr lang="en-US" dirty="0"/>
                  <a:t>More reductions between different looking problems.</a:t>
                </a:r>
              </a:p>
              <a:p>
                <a:endParaRPr lang="en-US" dirty="0"/>
              </a:p>
              <a:p>
                <a:r>
                  <a:rPr lang="en-US" dirty="0"/>
                  <a:t>We’ll show </a:t>
                </a:r>
                <a14:m>
                  <m:oMath xmlns:m="http://schemas.openxmlformats.org/officeDocument/2006/math">
                    <m:r>
                      <a:rPr lang="en-US" b="0" i="1" smtClean="0">
                        <a:latin typeface="Cambria Math" panose="02040503050406030204" pitchFamily="18" charset="0"/>
                      </a:rPr>
                      <m:t>3</m:t>
                    </m:r>
                  </m:oMath>
                </a14:m>
                <a:r>
                  <a:rPr lang="en-US" dirty="0"/>
                  <a:t>-Coloring </a:t>
                </a:r>
                <a14:m>
                  <m:oMath xmlns:m="http://schemas.openxmlformats.org/officeDocument/2006/math">
                    <m:r>
                      <a:rPr lang="en-US" b="0" i="1" dirty="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3</m:t>
                    </m:r>
                  </m:oMath>
                </a14:m>
                <a:r>
                  <a:rPr lang="en-US" dirty="0"/>
                  <a:t>-SAT.</a:t>
                </a:r>
              </a:p>
              <a:p>
                <a:endParaRPr lang="en-US" dirty="0"/>
              </a:p>
              <a:p>
                <a:r>
                  <a:rPr lang="en-US" dirty="0"/>
                  <a:t>       This reduction does not show </a:t>
                </a:r>
                <a14:m>
                  <m:oMath xmlns:m="http://schemas.openxmlformats.org/officeDocument/2006/math">
                    <m:r>
                      <a:rPr lang="en-US" b="0" i="1" smtClean="0">
                        <a:latin typeface="Cambria Math" panose="02040503050406030204" pitchFamily="18" charset="0"/>
                      </a:rPr>
                      <m:t>3</m:t>
                    </m:r>
                  </m:oMath>
                </a14:m>
                <a:r>
                  <a:rPr lang="en-US" dirty="0"/>
                  <a:t>-coloring is </a:t>
                </a:r>
                <a14:m>
                  <m:oMath xmlns:m="http://schemas.openxmlformats.org/officeDocument/2006/math">
                    <m:r>
                      <a:rPr lang="en-US" b="0" i="1" smtClean="0">
                        <a:latin typeface="Cambria Math" panose="02040503050406030204" pitchFamily="18" charset="0"/>
                      </a:rPr>
                      <m:t>𝑁𝑃</m:t>
                    </m:r>
                  </m:oMath>
                </a14:m>
                <a:r>
                  <a:rPr lang="en-US" dirty="0"/>
                  <a:t>-hard.</a:t>
                </a:r>
              </a:p>
              <a:p>
                <a:r>
                  <a:rPr lang="en-US" dirty="0"/>
                  <a:t>It is, but we’d need the reduction to go the other direction to demonstrate it.</a:t>
                </a:r>
              </a:p>
            </p:txBody>
          </p:sp>
        </mc:Choice>
        <mc:Fallback xmlns="">
          <p:sp>
            <p:nvSpPr>
              <p:cNvPr id="3" name="Content Placeholder 2">
                <a:extLst>
                  <a:ext uri="{FF2B5EF4-FFF2-40B4-BE49-F238E27FC236}">
                    <a16:creationId xmlns:a16="http://schemas.microsoft.com/office/drawing/2014/main" id="{25F7F053-9837-4EF0-A2BE-14DCDF40FA80}"/>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708" t="-2138"/>
                </a:stretch>
              </a:blipFill>
            </p:spPr>
            <p:txBody>
              <a:bodyPr/>
              <a:lstStyle/>
              <a:p>
                <a:r>
                  <a:rPr lang="en-US">
                    <a:noFill/>
                  </a:rPr>
                  <a:t> </a:t>
                </a:r>
              </a:p>
            </p:txBody>
          </p:sp>
        </mc:Fallback>
      </mc:AlternateContent>
      <p:pic>
        <p:nvPicPr>
          <p:cNvPr id="1026" name="Picture 2" descr="Police Car Light on Twitter Twemoji 13.0.1">
            <a:extLst>
              <a:ext uri="{FF2B5EF4-FFF2-40B4-BE49-F238E27FC236}">
                <a16:creationId xmlns:a16="http://schemas.microsoft.com/office/drawing/2014/main" id="{9E4D8043-B12C-4A4B-A1AA-B6A57673B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50" y="3648958"/>
            <a:ext cx="573071" cy="5730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olice Car Light on Twitter Twemoji 13.0.1">
            <a:extLst>
              <a:ext uri="{FF2B5EF4-FFF2-40B4-BE49-F238E27FC236}">
                <a16:creationId xmlns:a16="http://schemas.microsoft.com/office/drawing/2014/main" id="{57EE8462-C45A-4D84-B240-2A21B7B8E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8503" y="3648957"/>
            <a:ext cx="573071" cy="57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39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AC81539B-0E1E-469A-9B4B-648AE85C481B}"/>
                  </a:ext>
                </a:extLst>
              </p:cNvPr>
              <p:cNvSpPr>
                <a:spLocks noGrp="1"/>
              </p:cNvSpPr>
              <p:nvPr>
                <p:ph type="title"/>
              </p:nvPr>
            </p:nvSpPr>
            <p:spPr/>
            <p:txBody>
              <a:bodyPr/>
              <a:lstStyle/>
              <a:p>
                <a:r>
                  <a:rPr lang="en-US" dirty="0"/>
                  <a:t>3-Coloring </a:t>
                </a:r>
                <a14:m>
                  <m:oMath xmlns:m="http://schemas.openxmlformats.org/officeDocument/2006/math">
                    <m:r>
                      <a:rPr lang="en-US" b="0" i="1" smtClean="0">
                        <a:latin typeface="Cambria Math" panose="02040503050406030204" pitchFamily="18" charset="0"/>
                      </a:rPr>
                      <m:t>≤ </m:t>
                    </m:r>
                  </m:oMath>
                </a14:m>
                <a:r>
                  <a:rPr lang="en-US" dirty="0"/>
                  <a:t>3-SAT</a:t>
                </a:r>
              </a:p>
            </p:txBody>
          </p:sp>
        </mc:Choice>
        <mc:Fallback xmlns="">
          <p:sp>
            <p:nvSpPr>
              <p:cNvPr id="4" name="Title 3">
                <a:extLst>
                  <a:ext uri="{FF2B5EF4-FFF2-40B4-BE49-F238E27FC236}">
                    <a16:creationId xmlns:a16="http://schemas.microsoft.com/office/drawing/2014/main" id="{AC81539B-0E1E-469A-9B4B-648AE85C481B}"/>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241E5388-2522-461A-ADB7-497079C2E429}"/>
              </a:ext>
            </a:extLst>
          </p:cNvPr>
          <p:cNvSpPr>
            <a:spLocks noGrp="1"/>
          </p:cNvSpPr>
          <p:nvPr>
            <p:ph idx="1"/>
          </p:nvPr>
        </p:nvSpPr>
        <p:spPr/>
        <p:txBody>
          <a:bodyPr>
            <a:normAutofit lnSpcReduction="10000"/>
          </a:bodyPr>
          <a:lstStyle/>
          <a:p>
            <a:r>
              <a:rPr lang="en-US" dirty="0"/>
              <a:t>Need to transform a 3-coloring instance (a problem about a graph)</a:t>
            </a:r>
          </a:p>
          <a:p>
            <a:r>
              <a:rPr lang="en-US" dirty="0"/>
              <a:t>To a 3-SAT instance (a problem about variables and constraints)</a:t>
            </a:r>
          </a:p>
          <a:p>
            <a:endParaRPr lang="en-US" dirty="0"/>
          </a:p>
          <a:p>
            <a:r>
              <a:rPr lang="en-US" dirty="0"/>
              <a:t>Those look very different!!</a:t>
            </a:r>
          </a:p>
          <a:p>
            <a:r>
              <a:rPr lang="en-US" dirty="0"/>
              <a:t>It’s going to take some creativity to make the conversion.</a:t>
            </a:r>
          </a:p>
          <a:p>
            <a:endParaRPr lang="en-US" dirty="0"/>
          </a:p>
          <a:p>
            <a:r>
              <a:rPr lang="en-US" dirty="0"/>
              <a:t>Your main takeaway from this lecture is </a:t>
            </a:r>
            <a:r>
              <a:rPr lang="en-US" b="1" dirty="0"/>
              <a:t>not </a:t>
            </a:r>
            <a:r>
              <a:rPr lang="en-US" dirty="0"/>
              <a:t>these particular reductions or these particular techniques.</a:t>
            </a:r>
          </a:p>
          <a:p>
            <a:r>
              <a:rPr lang="en-US" dirty="0"/>
              <a:t>Your takeaway is “wow, even if problems can look pretty different, they can be closely related!”</a:t>
            </a:r>
          </a:p>
        </p:txBody>
      </p:sp>
    </p:spTree>
    <p:extLst>
      <p:ext uri="{BB962C8B-B14F-4D97-AF65-F5344CB8AC3E}">
        <p14:creationId xmlns:p14="http://schemas.microsoft.com/office/powerpoint/2010/main" val="22084934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4293</TotalTime>
  <Words>3492</Words>
  <Application>Microsoft Office PowerPoint</Application>
  <PresentationFormat>Widescreen</PresentationFormat>
  <Paragraphs>378</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Cambria Math</vt:lpstr>
      <vt:lpstr>Courier New</vt:lpstr>
      <vt:lpstr>Segoe UI</vt:lpstr>
      <vt:lpstr>Segoe UI Light</vt:lpstr>
      <vt:lpstr>Segoe UI Semibold</vt:lpstr>
      <vt:lpstr>Segoe UI Semilight</vt:lpstr>
      <vt:lpstr>Tw Cen MT</vt:lpstr>
      <vt:lpstr>Wingdings 3</vt:lpstr>
      <vt:lpstr>Integral</vt:lpstr>
      <vt:lpstr>Even More Reductions</vt:lpstr>
      <vt:lpstr>Where are we?</vt:lpstr>
      <vt:lpstr>PowerPoint Presentation</vt:lpstr>
      <vt:lpstr>NP-Completeness</vt:lpstr>
      <vt:lpstr>NP-Completeness</vt:lpstr>
      <vt:lpstr>What’s 3-SAT?</vt:lpstr>
      <vt:lpstr>Today</vt:lpstr>
      <vt:lpstr>Another Reduction</vt:lpstr>
      <vt:lpstr>3-Coloring ≤ 3-SAT</vt:lpstr>
      <vt:lpstr>3-Coloring ≤ 3-SAT</vt:lpstr>
      <vt:lpstr>3-Coloring ≤ 3-SAT</vt:lpstr>
      <vt:lpstr>3-Coloring ≤ 3-SAT</vt:lpstr>
      <vt:lpstr>Edge Requirements</vt:lpstr>
      <vt:lpstr>Edge Constraints</vt:lpstr>
      <vt:lpstr>Are those constraints enough?</vt:lpstr>
      <vt:lpstr>Are those constraints enough?</vt:lpstr>
      <vt:lpstr>Consistency Constraints</vt:lpstr>
      <vt:lpstr>Consistency</vt:lpstr>
      <vt:lpstr>From 2 to 3.</vt:lpstr>
      <vt:lpstr>Reduction</vt:lpstr>
      <vt:lpstr>Running Time?</vt:lpstr>
      <vt:lpstr>Correctness</vt:lpstr>
      <vt:lpstr>Correctness</vt:lpstr>
      <vt:lpstr>Correctness</vt:lpstr>
      <vt:lpstr>Correctness</vt:lpstr>
      <vt:lpstr>One More Thought</vt:lpstr>
      <vt:lpstr>Hamilton</vt:lpstr>
      <vt:lpstr>Which direction?</vt:lpstr>
      <vt:lpstr>Reduction</vt:lpstr>
      <vt:lpstr>Correctness</vt:lpstr>
      <vt:lpstr>Correctness</vt:lpstr>
      <vt:lpstr>Reductions</vt:lpstr>
      <vt:lpstr>3-SAT ≤ Independent Set</vt:lpstr>
      <vt:lpstr>The Reduction</vt:lpstr>
      <vt:lpstr>Reduction Idea</vt:lpstr>
      <vt:lpstr>Reduction Idea Step 2</vt:lpstr>
      <vt:lpstr>Reduction</vt:lpstr>
      <vt:lpstr>Correctness</vt:lpstr>
      <vt:lpstr>Correctness, Part 2</vt:lpstr>
      <vt:lpstr>So…</vt:lpstr>
      <vt:lpstr>Why are P and NP interesting?</vt:lpstr>
      <vt:lpstr>Why do we care?</vt:lpstr>
      <vt:lpstr>NP-Complete Problems</vt:lpstr>
      <vt:lpstr>NP-Complete Problems</vt:lpstr>
      <vt:lpstr>NP-Complete Problems</vt:lpstr>
      <vt:lpstr>Examples</vt:lpstr>
      <vt:lpstr>Examples</vt:lpstr>
      <vt:lpstr>Examples</vt:lpstr>
      <vt:lpstr>Dealing with NP-completeness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Robert Weber</cp:lastModifiedBy>
  <cp:revision>22</cp:revision>
  <cp:lastPrinted>2022-11-28T01:45:58Z</cp:lastPrinted>
  <dcterms:created xsi:type="dcterms:W3CDTF">2021-02-26T05:05:00Z</dcterms:created>
  <dcterms:modified xsi:type="dcterms:W3CDTF">2022-11-28T01:46:26Z</dcterms:modified>
</cp:coreProperties>
</file>