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287" r:id="rId3"/>
    <p:sldId id="279" r:id="rId4"/>
    <p:sldId id="257" r:id="rId5"/>
    <p:sldId id="258" r:id="rId6"/>
    <p:sldId id="259" r:id="rId7"/>
    <p:sldId id="261" r:id="rId8"/>
    <p:sldId id="260" r:id="rId9"/>
    <p:sldId id="262" r:id="rId10"/>
    <p:sldId id="263" r:id="rId11"/>
    <p:sldId id="282" r:id="rId12"/>
    <p:sldId id="264" r:id="rId13"/>
    <p:sldId id="265" r:id="rId14"/>
    <p:sldId id="266" r:id="rId15"/>
    <p:sldId id="267" r:id="rId16"/>
    <p:sldId id="268" r:id="rId17"/>
    <p:sldId id="269" r:id="rId18"/>
    <p:sldId id="270" r:id="rId19"/>
    <p:sldId id="280" r:id="rId20"/>
    <p:sldId id="271" r:id="rId21"/>
    <p:sldId id="272" r:id="rId22"/>
    <p:sldId id="281" r:id="rId23"/>
    <p:sldId id="273" r:id="rId24"/>
    <p:sldId id="274" r:id="rId25"/>
    <p:sldId id="275" r:id="rId26"/>
    <p:sldId id="276" r:id="rId27"/>
    <p:sldId id="277" r:id="rId28"/>
    <p:sldId id="285" r:id="rId29"/>
    <p:sldId id="286" r:id="rId30"/>
    <p:sldId id="283" r:id="rId31"/>
    <p:sldId id="284"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14" autoAdjust="0"/>
    <p:restoredTop sz="87037" autoAdjust="0"/>
  </p:normalViewPr>
  <p:slideViewPr>
    <p:cSldViewPr snapToGrid="0">
      <p:cViewPr varScale="1">
        <p:scale>
          <a:sx n="71" d="100"/>
          <a:sy n="71" d="100"/>
        </p:scale>
        <p:origin x="1032"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5FE4DD-4093-4850-BA2A-7C0729470DBB}" type="datetimeFigureOut">
              <a:rPr lang="en-US" smtClean="0"/>
              <a:t>11/22/2022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B541F1-B791-469D-A32D-CE6EE98657AF}" type="slidenum">
              <a:rPr lang="en-US" smtClean="0"/>
              <a:t>‹#›</a:t>
            </a:fld>
            <a:endParaRPr lang="en-US"/>
          </a:p>
        </p:txBody>
      </p:sp>
    </p:spTree>
    <p:extLst>
      <p:ext uri="{BB962C8B-B14F-4D97-AF65-F5344CB8AC3E}">
        <p14:creationId xmlns:p14="http://schemas.microsoft.com/office/powerpoint/2010/main" val="17316799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Method header: return type int, input int[]</a:t>
            </a:r>
          </a:p>
          <a:p>
            <a:r>
              <a:rPr lang="en-US" dirty="0"/>
              <a:t>Define int[] opt</a:t>
            </a:r>
          </a:p>
          <a:p>
            <a:r>
              <a:rPr lang="en-US" dirty="0"/>
              <a:t>Write for-loop, don’t worry about base cases yet.</a:t>
            </a:r>
          </a:p>
          <a:p>
            <a:r>
              <a:rPr lang="en-US" dirty="0"/>
              <a:t>Go back and handle base cases. </a:t>
            </a:r>
          </a:p>
          <a:p>
            <a:r>
              <a:rPr lang="en-US" dirty="0"/>
              <a:t>Wrap-up return.</a:t>
            </a:r>
          </a:p>
        </p:txBody>
      </p:sp>
      <p:sp>
        <p:nvSpPr>
          <p:cNvPr id="4" name="Slide Number Placeholder 3"/>
          <p:cNvSpPr>
            <a:spLocks noGrp="1"/>
          </p:cNvSpPr>
          <p:nvPr>
            <p:ph type="sldNum" sz="quarter" idx="5"/>
          </p:nvPr>
        </p:nvSpPr>
        <p:spPr/>
        <p:txBody>
          <a:bodyPr/>
          <a:lstStyle/>
          <a:p>
            <a:fld id="{16B541F1-B791-469D-A32D-CE6EE98657AF}" type="slidenum">
              <a:rPr lang="en-US" smtClean="0"/>
              <a:t>24</a:t>
            </a:fld>
            <a:endParaRPr lang="en-US"/>
          </a:p>
        </p:txBody>
      </p:sp>
    </p:spTree>
    <p:extLst>
      <p:ext uri="{BB962C8B-B14F-4D97-AF65-F5344CB8AC3E}">
        <p14:creationId xmlns:p14="http://schemas.microsoft.com/office/powerpoint/2010/main" val="3889715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FC1A344-A093-4F3A-A587-9A9A3D0D40D3}"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B0267-97C2-469F-AEDA-78611A95F53F}"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2956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CB2A4-11AD-445D-9449-ECE97BF7265C}"/>
              </a:ext>
            </a:extLst>
          </p:cNvPr>
          <p:cNvSpPr>
            <a:spLocks noGrp="1"/>
          </p:cNvSpPr>
          <p:nvPr>
            <p:ph type="title" hasCustomPrompt="1"/>
          </p:nvPr>
        </p:nvSpPr>
        <p:spPr>
          <a:xfrm>
            <a:off x="3315881" y="3446573"/>
            <a:ext cx="5590283" cy="1014667"/>
          </a:xfrm>
        </p:spPr>
        <p:txBody>
          <a:bodyPr/>
          <a:lstStyle>
            <a:lvl1pPr algn="ctr">
              <a:defRPr cap="none" baseline="0"/>
            </a:lvl1pPr>
          </a:lstStyle>
          <a:p>
            <a:r>
              <a:rPr lang="en-US" dirty="0"/>
              <a:t>Big Concept</a:t>
            </a:r>
          </a:p>
        </p:txBody>
      </p:sp>
      <p:sp>
        <p:nvSpPr>
          <p:cNvPr id="3" name="Date Placeholder 2">
            <a:extLst>
              <a:ext uri="{FF2B5EF4-FFF2-40B4-BE49-F238E27FC236}">
                <a16:creationId xmlns:a16="http://schemas.microsoft.com/office/drawing/2014/main" id="{E45E7B94-0CB0-48FD-9BA2-0BCEF75A76A1}"/>
              </a:ext>
            </a:extLst>
          </p:cNvPr>
          <p:cNvSpPr>
            <a:spLocks noGrp="1"/>
          </p:cNvSpPr>
          <p:nvPr>
            <p:ph type="dt" sz="half" idx="10"/>
          </p:nvPr>
        </p:nvSpPr>
        <p:spPr/>
        <p:txBody>
          <a:bodyPr/>
          <a:lstStyle/>
          <a:p>
            <a:fld id="{5FC1A344-A093-4F3A-A587-9A9A3D0D40D3}" type="datetimeFigureOut">
              <a:rPr lang="en-US" smtClean="0"/>
              <a:t>11/22/2022</a:t>
            </a:fld>
            <a:endParaRPr lang="en-US"/>
          </a:p>
        </p:txBody>
      </p:sp>
      <p:sp>
        <p:nvSpPr>
          <p:cNvPr id="4" name="Footer Placeholder 3">
            <a:extLst>
              <a:ext uri="{FF2B5EF4-FFF2-40B4-BE49-F238E27FC236}">
                <a16:creationId xmlns:a16="http://schemas.microsoft.com/office/drawing/2014/main" id="{F7BA529F-BA16-4C50-8761-34379098BF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838C27-C210-4D9C-AB83-9BF54E32912E}"/>
              </a:ext>
            </a:extLst>
          </p:cNvPr>
          <p:cNvSpPr>
            <a:spLocks noGrp="1"/>
          </p:cNvSpPr>
          <p:nvPr>
            <p:ph type="sldNum" sz="quarter" idx="12"/>
          </p:nvPr>
        </p:nvSpPr>
        <p:spPr/>
        <p:txBody>
          <a:bodyPr/>
          <a:lstStyle/>
          <a:p>
            <a:fld id="{9A4B0267-97C2-469F-AEDA-78611A95F53F}" type="slidenum">
              <a:rPr lang="en-US" smtClean="0"/>
              <a:t>‹#›</a:t>
            </a:fld>
            <a:endParaRPr lang="en-US"/>
          </a:p>
        </p:txBody>
      </p:sp>
      <p:cxnSp>
        <p:nvCxnSpPr>
          <p:cNvPr id="21" name="Straight Connector 20">
            <a:extLst>
              <a:ext uri="{FF2B5EF4-FFF2-40B4-BE49-F238E27FC236}">
                <a16:creationId xmlns:a16="http://schemas.microsoft.com/office/drawing/2014/main" id="{C067791F-5EAB-433C-8512-E3D8B5FEA33C}"/>
              </a:ext>
            </a:extLst>
          </p:cNvPr>
          <p:cNvCxnSpPr/>
          <p:nvPr/>
        </p:nvCxnSpPr>
        <p:spPr>
          <a:xfrm>
            <a:off x="138752" y="1917510"/>
            <a:ext cx="11914495" cy="0"/>
          </a:xfrm>
          <a:prstGeom prst="line">
            <a:avLst/>
          </a:prstGeom>
          <a:ln w="19050">
            <a:solidFill>
              <a:srgbClr val="D8D8D8"/>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19FC5ADD-7CD5-4855-8137-142378EFA26D}"/>
              </a:ext>
            </a:extLst>
          </p:cNvPr>
          <p:cNvGrpSpPr/>
          <p:nvPr/>
        </p:nvGrpSpPr>
        <p:grpSpPr>
          <a:xfrm>
            <a:off x="4736398" y="555634"/>
            <a:ext cx="2723751" cy="2723751"/>
            <a:chOff x="4360460" y="449353"/>
            <a:chExt cx="3282287" cy="3282287"/>
          </a:xfrm>
        </p:grpSpPr>
        <p:sp>
          <p:nvSpPr>
            <p:cNvPr id="6" name="Oval 5">
              <a:extLst>
                <a:ext uri="{FF2B5EF4-FFF2-40B4-BE49-F238E27FC236}">
                  <a16:creationId xmlns:a16="http://schemas.microsoft.com/office/drawing/2014/main" id="{161030CC-581E-4D1E-9ACA-A92F5BB6C0CB}"/>
                </a:ext>
              </a:extLst>
            </p:cNvPr>
            <p:cNvSpPr/>
            <p:nvPr userDrawn="1"/>
          </p:nvSpPr>
          <p:spPr>
            <a:xfrm>
              <a:off x="4360460" y="449353"/>
              <a:ext cx="3282287" cy="3282287"/>
            </a:xfrm>
            <a:prstGeom prst="ellipse">
              <a:avLst/>
            </a:prstGeom>
            <a:solidFill>
              <a:srgbClr val="B6A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Shape 822">
              <a:extLst>
                <a:ext uri="{FF2B5EF4-FFF2-40B4-BE49-F238E27FC236}">
                  <a16:creationId xmlns:a16="http://schemas.microsoft.com/office/drawing/2014/main" id="{9662AC8F-8502-4CF6-87AC-2CB7EFEBC5CD}"/>
                </a:ext>
              </a:extLst>
            </p:cNvPr>
            <p:cNvGrpSpPr/>
            <p:nvPr userDrawn="1"/>
          </p:nvGrpSpPr>
          <p:grpSpPr>
            <a:xfrm>
              <a:off x="4868910" y="1003939"/>
              <a:ext cx="2265387" cy="2173113"/>
              <a:chOff x="5233525" y="4954450"/>
              <a:chExt cx="538275" cy="516350"/>
            </a:xfrm>
          </p:grpSpPr>
          <p:sp>
            <p:nvSpPr>
              <p:cNvPr id="8" name="Shape 823">
                <a:extLst>
                  <a:ext uri="{FF2B5EF4-FFF2-40B4-BE49-F238E27FC236}">
                    <a16:creationId xmlns:a16="http://schemas.microsoft.com/office/drawing/2014/main" id="{915C32CE-F54C-4A91-A795-5F6EE0E2C310}"/>
                  </a:ext>
                </a:extLst>
              </p:cNvPr>
              <p:cNvSpPr/>
              <p:nvPr/>
            </p:nvSpPr>
            <p:spPr>
              <a:xfrm>
                <a:off x="5637825" y="4954450"/>
                <a:ext cx="89525" cy="89525"/>
              </a:xfrm>
              <a:custGeom>
                <a:avLst/>
                <a:gdLst/>
                <a:ahLst/>
                <a:cxnLst/>
                <a:rect l="0" t="0" r="0" b="0"/>
                <a:pathLst>
                  <a:path w="3581" h="3581" fill="none" extrusionOk="0">
                    <a:moveTo>
                      <a:pt x="1023" y="3410"/>
                    </a:moveTo>
                    <a:lnTo>
                      <a:pt x="1023" y="3410"/>
                    </a:lnTo>
                    <a:lnTo>
                      <a:pt x="1193" y="3483"/>
                    </a:lnTo>
                    <a:lnTo>
                      <a:pt x="1388" y="3532"/>
                    </a:lnTo>
                    <a:lnTo>
                      <a:pt x="1583" y="3556"/>
                    </a:lnTo>
                    <a:lnTo>
                      <a:pt x="1778" y="3581"/>
                    </a:lnTo>
                    <a:lnTo>
                      <a:pt x="1778" y="3581"/>
                    </a:lnTo>
                    <a:lnTo>
                      <a:pt x="1973" y="3556"/>
                    </a:lnTo>
                    <a:lnTo>
                      <a:pt x="2143" y="3532"/>
                    </a:lnTo>
                    <a:lnTo>
                      <a:pt x="2314" y="3508"/>
                    </a:lnTo>
                    <a:lnTo>
                      <a:pt x="2484" y="3435"/>
                    </a:lnTo>
                    <a:lnTo>
                      <a:pt x="2630" y="3361"/>
                    </a:lnTo>
                    <a:lnTo>
                      <a:pt x="2776" y="3264"/>
                    </a:lnTo>
                    <a:lnTo>
                      <a:pt x="2923" y="3167"/>
                    </a:lnTo>
                    <a:lnTo>
                      <a:pt x="3044" y="3045"/>
                    </a:lnTo>
                    <a:lnTo>
                      <a:pt x="3166" y="2923"/>
                    </a:lnTo>
                    <a:lnTo>
                      <a:pt x="3264" y="2801"/>
                    </a:lnTo>
                    <a:lnTo>
                      <a:pt x="3361" y="2631"/>
                    </a:lnTo>
                    <a:lnTo>
                      <a:pt x="3434" y="2485"/>
                    </a:lnTo>
                    <a:lnTo>
                      <a:pt x="3483" y="2314"/>
                    </a:lnTo>
                    <a:lnTo>
                      <a:pt x="3531" y="2144"/>
                    </a:lnTo>
                    <a:lnTo>
                      <a:pt x="3556" y="1973"/>
                    </a:lnTo>
                    <a:lnTo>
                      <a:pt x="3580" y="1803"/>
                    </a:lnTo>
                    <a:lnTo>
                      <a:pt x="3580" y="1803"/>
                    </a:lnTo>
                    <a:lnTo>
                      <a:pt x="3556" y="1608"/>
                    </a:lnTo>
                    <a:lnTo>
                      <a:pt x="3531" y="1437"/>
                    </a:lnTo>
                    <a:lnTo>
                      <a:pt x="3483" y="1267"/>
                    </a:lnTo>
                    <a:lnTo>
                      <a:pt x="3434" y="1096"/>
                    </a:lnTo>
                    <a:lnTo>
                      <a:pt x="3361" y="950"/>
                    </a:lnTo>
                    <a:lnTo>
                      <a:pt x="3264" y="804"/>
                    </a:lnTo>
                    <a:lnTo>
                      <a:pt x="3166" y="658"/>
                    </a:lnTo>
                    <a:lnTo>
                      <a:pt x="3044" y="536"/>
                    </a:lnTo>
                    <a:lnTo>
                      <a:pt x="2923" y="414"/>
                    </a:lnTo>
                    <a:lnTo>
                      <a:pt x="2776" y="317"/>
                    </a:lnTo>
                    <a:lnTo>
                      <a:pt x="2630" y="220"/>
                    </a:lnTo>
                    <a:lnTo>
                      <a:pt x="2484" y="147"/>
                    </a:lnTo>
                    <a:lnTo>
                      <a:pt x="2314" y="98"/>
                    </a:lnTo>
                    <a:lnTo>
                      <a:pt x="2143" y="49"/>
                    </a:lnTo>
                    <a:lnTo>
                      <a:pt x="1973" y="25"/>
                    </a:lnTo>
                    <a:lnTo>
                      <a:pt x="1778" y="0"/>
                    </a:lnTo>
                    <a:lnTo>
                      <a:pt x="1778" y="0"/>
                    </a:lnTo>
                    <a:lnTo>
                      <a:pt x="1607" y="25"/>
                    </a:lnTo>
                    <a:lnTo>
                      <a:pt x="1437" y="49"/>
                    </a:lnTo>
                    <a:lnTo>
                      <a:pt x="1266" y="98"/>
                    </a:lnTo>
                    <a:lnTo>
                      <a:pt x="1096" y="147"/>
                    </a:lnTo>
                    <a:lnTo>
                      <a:pt x="925" y="220"/>
                    </a:lnTo>
                    <a:lnTo>
                      <a:pt x="779" y="317"/>
                    </a:lnTo>
                    <a:lnTo>
                      <a:pt x="658" y="414"/>
                    </a:lnTo>
                    <a:lnTo>
                      <a:pt x="536" y="536"/>
                    </a:lnTo>
                    <a:lnTo>
                      <a:pt x="414" y="658"/>
                    </a:lnTo>
                    <a:lnTo>
                      <a:pt x="317" y="804"/>
                    </a:lnTo>
                    <a:lnTo>
                      <a:pt x="219" y="950"/>
                    </a:lnTo>
                    <a:lnTo>
                      <a:pt x="146" y="1096"/>
                    </a:lnTo>
                    <a:lnTo>
                      <a:pt x="73" y="1267"/>
                    </a:lnTo>
                    <a:lnTo>
                      <a:pt x="49" y="1437"/>
                    </a:lnTo>
                    <a:lnTo>
                      <a:pt x="24" y="1608"/>
                    </a:lnTo>
                    <a:lnTo>
                      <a:pt x="0" y="1803"/>
                    </a:lnTo>
                    <a:lnTo>
                      <a:pt x="0" y="1803"/>
                    </a:lnTo>
                    <a:lnTo>
                      <a:pt x="24" y="2071"/>
                    </a:lnTo>
                    <a:lnTo>
                      <a:pt x="97" y="2339"/>
                    </a:lnTo>
                    <a:lnTo>
                      <a:pt x="195" y="2582"/>
                    </a:lnTo>
                    <a:lnTo>
                      <a:pt x="317" y="280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 name="Shape 824">
                <a:extLst>
                  <a:ext uri="{FF2B5EF4-FFF2-40B4-BE49-F238E27FC236}">
                    <a16:creationId xmlns:a16="http://schemas.microsoft.com/office/drawing/2014/main" id="{25663F7D-C889-439B-A68E-97D8B29147A8}"/>
                  </a:ext>
                </a:extLst>
              </p:cNvPr>
              <p:cNvSpPr/>
              <p:nvPr/>
            </p:nvSpPr>
            <p:spPr>
              <a:xfrm>
                <a:off x="5323025" y="4980625"/>
                <a:ext cx="88925" cy="88925"/>
              </a:xfrm>
              <a:custGeom>
                <a:avLst/>
                <a:gdLst/>
                <a:ahLst/>
                <a:cxnLst/>
                <a:rect l="0" t="0" r="0" b="0"/>
                <a:pathLst>
                  <a:path w="3557" h="3557" fill="none" extrusionOk="0">
                    <a:moveTo>
                      <a:pt x="3191" y="2850"/>
                    </a:moveTo>
                    <a:lnTo>
                      <a:pt x="3191" y="2850"/>
                    </a:lnTo>
                    <a:lnTo>
                      <a:pt x="3313" y="2680"/>
                    </a:lnTo>
                    <a:lnTo>
                      <a:pt x="3410" y="2509"/>
                    </a:lnTo>
                    <a:lnTo>
                      <a:pt x="3483" y="2314"/>
                    </a:lnTo>
                    <a:lnTo>
                      <a:pt x="3532" y="2095"/>
                    </a:lnTo>
                    <a:lnTo>
                      <a:pt x="3532" y="2095"/>
                    </a:lnTo>
                    <a:lnTo>
                      <a:pt x="3556" y="1925"/>
                    </a:lnTo>
                    <a:lnTo>
                      <a:pt x="3556" y="1730"/>
                    </a:lnTo>
                    <a:lnTo>
                      <a:pt x="3556" y="1559"/>
                    </a:lnTo>
                    <a:lnTo>
                      <a:pt x="3508" y="1389"/>
                    </a:lnTo>
                    <a:lnTo>
                      <a:pt x="3459" y="1218"/>
                    </a:lnTo>
                    <a:lnTo>
                      <a:pt x="3410" y="1072"/>
                    </a:lnTo>
                    <a:lnTo>
                      <a:pt x="3337" y="902"/>
                    </a:lnTo>
                    <a:lnTo>
                      <a:pt x="3240" y="756"/>
                    </a:lnTo>
                    <a:lnTo>
                      <a:pt x="3142" y="634"/>
                    </a:lnTo>
                    <a:lnTo>
                      <a:pt x="3021" y="512"/>
                    </a:lnTo>
                    <a:lnTo>
                      <a:pt x="2899" y="390"/>
                    </a:lnTo>
                    <a:lnTo>
                      <a:pt x="2753" y="293"/>
                    </a:lnTo>
                    <a:lnTo>
                      <a:pt x="2606" y="196"/>
                    </a:lnTo>
                    <a:lnTo>
                      <a:pt x="2436" y="122"/>
                    </a:lnTo>
                    <a:lnTo>
                      <a:pt x="2266" y="74"/>
                    </a:lnTo>
                    <a:lnTo>
                      <a:pt x="2095" y="25"/>
                    </a:lnTo>
                    <a:lnTo>
                      <a:pt x="2095" y="25"/>
                    </a:lnTo>
                    <a:lnTo>
                      <a:pt x="1925" y="1"/>
                    </a:lnTo>
                    <a:lnTo>
                      <a:pt x="1730" y="1"/>
                    </a:lnTo>
                    <a:lnTo>
                      <a:pt x="1559" y="1"/>
                    </a:lnTo>
                    <a:lnTo>
                      <a:pt x="1389" y="25"/>
                    </a:lnTo>
                    <a:lnTo>
                      <a:pt x="1218" y="74"/>
                    </a:lnTo>
                    <a:lnTo>
                      <a:pt x="1072" y="147"/>
                    </a:lnTo>
                    <a:lnTo>
                      <a:pt x="902" y="220"/>
                    </a:lnTo>
                    <a:lnTo>
                      <a:pt x="756" y="317"/>
                    </a:lnTo>
                    <a:lnTo>
                      <a:pt x="634" y="415"/>
                    </a:lnTo>
                    <a:lnTo>
                      <a:pt x="512" y="537"/>
                    </a:lnTo>
                    <a:lnTo>
                      <a:pt x="390" y="658"/>
                    </a:lnTo>
                    <a:lnTo>
                      <a:pt x="293" y="804"/>
                    </a:lnTo>
                    <a:lnTo>
                      <a:pt x="195" y="951"/>
                    </a:lnTo>
                    <a:lnTo>
                      <a:pt x="122" y="1097"/>
                    </a:lnTo>
                    <a:lnTo>
                      <a:pt x="74" y="1267"/>
                    </a:lnTo>
                    <a:lnTo>
                      <a:pt x="25" y="1462"/>
                    </a:lnTo>
                    <a:lnTo>
                      <a:pt x="25" y="1462"/>
                    </a:lnTo>
                    <a:lnTo>
                      <a:pt x="1" y="1633"/>
                    </a:lnTo>
                    <a:lnTo>
                      <a:pt x="1" y="1803"/>
                    </a:lnTo>
                    <a:lnTo>
                      <a:pt x="1" y="1998"/>
                    </a:lnTo>
                    <a:lnTo>
                      <a:pt x="25" y="2168"/>
                    </a:lnTo>
                    <a:lnTo>
                      <a:pt x="74" y="2339"/>
                    </a:lnTo>
                    <a:lnTo>
                      <a:pt x="147" y="2485"/>
                    </a:lnTo>
                    <a:lnTo>
                      <a:pt x="220" y="2655"/>
                    </a:lnTo>
                    <a:lnTo>
                      <a:pt x="317" y="2777"/>
                    </a:lnTo>
                    <a:lnTo>
                      <a:pt x="415" y="2923"/>
                    </a:lnTo>
                    <a:lnTo>
                      <a:pt x="536" y="3045"/>
                    </a:lnTo>
                    <a:lnTo>
                      <a:pt x="658" y="3167"/>
                    </a:lnTo>
                    <a:lnTo>
                      <a:pt x="804" y="3264"/>
                    </a:lnTo>
                    <a:lnTo>
                      <a:pt x="950" y="3362"/>
                    </a:lnTo>
                    <a:lnTo>
                      <a:pt x="1096" y="3435"/>
                    </a:lnTo>
                    <a:lnTo>
                      <a:pt x="1267" y="3483"/>
                    </a:lnTo>
                    <a:lnTo>
                      <a:pt x="1462" y="3532"/>
                    </a:lnTo>
                    <a:lnTo>
                      <a:pt x="1462" y="3532"/>
                    </a:lnTo>
                    <a:lnTo>
                      <a:pt x="1705" y="3557"/>
                    </a:lnTo>
                    <a:lnTo>
                      <a:pt x="1973" y="3557"/>
                    </a:lnTo>
                    <a:lnTo>
                      <a:pt x="2217" y="3508"/>
                    </a:lnTo>
                    <a:lnTo>
                      <a:pt x="2460" y="3435"/>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 name="Shape 825">
                <a:extLst>
                  <a:ext uri="{FF2B5EF4-FFF2-40B4-BE49-F238E27FC236}">
                    <a16:creationId xmlns:a16="http://schemas.microsoft.com/office/drawing/2014/main" id="{5C225417-5386-4CF0-A050-D547324972FC}"/>
                  </a:ext>
                </a:extLst>
              </p:cNvPr>
              <p:cNvSpPr/>
              <p:nvPr/>
            </p:nvSpPr>
            <p:spPr>
              <a:xfrm>
                <a:off x="5233525" y="5255225"/>
                <a:ext cx="89525" cy="89525"/>
              </a:xfrm>
              <a:custGeom>
                <a:avLst/>
                <a:gdLst/>
                <a:ahLst/>
                <a:cxnLst/>
                <a:rect l="0" t="0" r="0" b="0"/>
                <a:pathLst>
                  <a:path w="3581" h="3581" fill="none" extrusionOk="0">
                    <a:moveTo>
                      <a:pt x="3215" y="707"/>
                    </a:moveTo>
                    <a:lnTo>
                      <a:pt x="3215" y="707"/>
                    </a:lnTo>
                    <a:lnTo>
                      <a:pt x="3093" y="585"/>
                    </a:lnTo>
                    <a:lnTo>
                      <a:pt x="2972" y="464"/>
                    </a:lnTo>
                    <a:lnTo>
                      <a:pt x="2850" y="342"/>
                    </a:lnTo>
                    <a:lnTo>
                      <a:pt x="2679" y="244"/>
                    </a:lnTo>
                    <a:lnTo>
                      <a:pt x="2679" y="244"/>
                    </a:lnTo>
                    <a:lnTo>
                      <a:pt x="2533" y="171"/>
                    </a:lnTo>
                    <a:lnTo>
                      <a:pt x="2363" y="98"/>
                    </a:lnTo>
                    <a:lnTo>
                      <a:pt x="2192" y="50"/>
                    </a:lnTo>
                    <a:lnTo>
                      <a:pt x="2022" y="25"/>
                    </a:lnTo>
                    <a:lnTo>
                      <a:pt x="1851" y="1"/>
                    </a:lnTo>
                    <a:lnTo>
                      <a:pt x="1681" y="25"/>
                    </a:lnTo>
                    <a:lnTo>
                      <a:pt x="1510" y="25"/>
                    </a:lnTo>
                    <a:lnTo>
                      <a:pt x="1340" y="74"/>
                    </a:lnTo>
                    <a:lnTo>
                      <a:pt x="1169" y="123"/>
                    </a:lnTo>
                    <a:lnTo>
                      <a:pt x="1023" y="196"/>
                    </a:lnTo>
                    <a:lnTo>
                      <a:pt x="877" y="269"/>
                    </a:lnTo>
                    <a:lnTo>
                      <a:pt x="731" y="366"/>
                    </a:lnTo>
                    <a:lnTo>
                      <a:pt x="585" y="488"/>
                    </a:lnTo>
                    <a:lnTo>
                      <a:pt x="463" y="610"/>
                    </a:lnTo>
                    <a:lnTo>
                      <a:pt x="341" y="731"/>
                    </a:lnTo>
                    <a:lnTo>
                      <a:pt x="244" y="902"/>
                    </a:lnTo>
                    <a:lnTo>
                      <a:pt x="244" y="902"/>
                    </a:lnTo>
                    <a:lnTo>
                      <a:pt x="171" y="1048"/>
                    </a:lnTo>
                    <a:lnTo>
                      <a:pt x="98" y="1219"/>
                    </a:lnTo>
                    <a:lnTo>
                      <a:pt x="49" y="1389"/>
                    </a:lnTo>
                    <a:lnTo>
                      <a:pt x="25" y="1560"/>
                    </a:lnTo>
                    <a:lnTo>
                      <a:pt x="0" y="1730"/>
                    </a:lnTo>
                    <a:lnTo>
                      <a:pt x="0" y="1900"/>
                    </a:lnTo>
                    <a:lnTo>
                      <a:pt x="25" y="2071"/>
                    </a:lnTo>
                    <a:lnTo>
                      <a:pt x="73" y="2241"/>
                    </a:lnTo>
                    <a:lnTo>
                      <a:pt x="122" y="2412"/>
                    </a:lnTo>
                    <a:lnTo>
                      <a:pt x="195" y="2558"/>
                    </a:lnTo>
                    <a:lnTo>
                      <a:pt x="268" y="2729"/>
                    </a:lnTo>
                    <a:lnTo>
                      <a:pt x="366" y="2850"/>
                    </a:lnTo>
                    <a:lnTo>
                      <a:pt x="463" y="2996"/>
                    </a:lnTo>
                    <a:lnTo>
                      <a:pt x="609" y="3118"/>
                    </a:lnTo>
                    <a:lnTo>
                      <a:pt x="731" y="3240"/>
                    </a:lnTo>
                    <a:lnTo>
                      <a:pt x="901" y="3337"/>
                    </a:lnTo>
                    <a:lnTo>
                      <a:pt x="901" y="3337"/>
                    </a:lnTo>
                    <a:lnTo>
                      <a:pt x="1048" y="3410"/>
                    </a:lnTo>
                    <a:lnTo>
                      <a:pt x="1218" y="3484"/>
                    </a:lnTo>
                    <a:lnTo>
                      <a:pt x="1389" y="3532"/>
                    </a:lnTo>
                    <a:lnTo>
                      <a:pt x="1559" y="3557"/>
                    </a:lnTo>
                    <a:lnTo>
                      <a:pt x="1730" y="3581"/>
                    </a:lnTo>
                    <a:lnTo>
                      <a:pt x="1900" y="3581"/>
                    </a:lnTo>
                    <a:lnTo>
                      <a:pt x="2071" y="3557"/>
                    </a:lnTo>
                    <a:lnTo>
                      <a:pt x="2241" y="3508"/>
                    </a:lnTo>
                    <a:lnTo>
                      <a:pt x="2411" y="3459"/>
                    </a:lnTo>
                    <a:lnTo>
                      <a:pt x="2558" y="3410"/>
                    </a:lnTo>
                    <a:lnTo>
                      <a:pt x="2704" y="3313"/>
                    </a:lnTo>
                    <a:lnTo>
                      <a:pt x="2850" y="3216"/>
                    </a:lnTo>
                    <a:lnTo>
                      <a:pt x="2996" y="3118"/>
                    </a:lnTo>
                    <a:lnTo>
                      <a:pt x="3118" y="2996"/>
                    </a:lnTo>
                    <a:lnTo>
                      <a:pt x="3240" y="2850"/>
                    </a:lnTo>
                    <a:lnTo>
                      <a:pt x="3337" y="2704"/>
                    </a:lnTo>
                    <a:lnTo>
                      <a:pt x="3337" y="2704"/>
                    </a:lnTo>
                    <a:lnTo>
                      <a:pt x="3459" y="2412"/>
                    </a:lnTo>
                    <a:lnTo>
                      <a:pt x="3532" y="2144"/>
                    </a:lnTo>
                    <a:lnTo>
                      <a:pt x="3581" y="1852"/>
                    </a:lnTo>
                    <a:lnTo>
                      <a:pt x="3556" y="1560"/>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Shape 826">
                <a:extLst>
                  <a:ext uri="{FF2B5EF4-FFF2-40B4-BE49-F238E27FC236}">
                    <a16:creationId xmlns:a16="http://schemas.microsoft.com/office/drawing/2014/main" id="{F2B2177A-3C1C-4737-A983-B5086B44BAC9}"/>
                  </a:ext>
                </a:extLst>
              </p:cNvPr>
              <p:cNvSpPr/>
              <p:nvPr/>
            </p:nvSpPr>
            <p:spPr>
              <a:xfrm>
                <a:off x="5453325" y="5382475"/>
                <a:ext cx="88925" cy="88325"/>
              </a:xfrm>
              <a:custGeom>
                <a:avLst/>
                <a:gdLst/>
                <a:ahLst/>
                <a:cxnLst/>
                <a:rect l="0" t="0" r="0" b="0"/>
                <a:pathLst>
                  <a:path w="3557" h="3533" fill="none" extrusionOk="0">
                    <a:moveTo>
                      <a:pt x="1389" y="1"/>
                    </a:moveTo>
                    <a:lnTo>
                      <a:pt x="1389" y="1"/>
                    </a:lnTo>
                    <a:lnTo>
                      <a:pt x="1194" y="50"/>
                    </a:lnTo>
                    <a:lnTo>
                      <a:pt x="999" y="147"/>
                    </a:lnTo>
                    <a:lnTo>
                      <a:pt x="804" y="245"/>
                    </a:lnTo>
                    <a:lnTo>
                      <a:pt x="634" y="366"/>
                    </a:lnTo>
                    <a:lnTo>
                      <a:pt x="634" y="366"/>
                    </a:lnTo>
                    <a:lnTo>
                      <a:pt x="488" y="488"/>
                    </a:lnTo>
                    <a:lnTo>
                      <a:pt x="390" y="634"/>
                    </a:lnTo>
                    <a:lnTo>
                      <a:pt x="268" y="780"/>
                    </a:lnTo>
                    <a:lnTo>
                      <a:pt x="195" y="926"/>
                    </a:lnTo>
                    <a:lnTo>
                      <a:pt x="122" y="1073"/>
                    </a:lnTo>
                    <a:lnTo>
                      <a:pt x="74" y="1243"/>
                    </a:lnTo>
                    <a:lnTo>
                      <a:pt x="25" y="1414"/>
                    </a:lnTo>
                    <a:lnTo>
                      <a:pt x="0" y="1584"/>
                    </a:lnTo>
                    <a:lnTo>
                      <a:pt x="0" y="1755"/>
                    </a:lnTo>
                    <a:lnTo>
                      <a:pt x="0" y="1925"/>
                    </a:lnTo>
                    <a:lnTo>
                      <a:pt x="25" y="2096"/>
                    </a:lnTo>
                    <a:lnTo>
                      <a:pt x="74" y="2266"/>
                    </a:lnTo>
                    <a:lnTo>
                      <a:pt x="122" y="2412"/>
                    </a:lnTo>
                    <a:lnTo>
                      <a:pt x="195" y="2583"/>
                    </a:lnTo>
                    <a:lnTo>
                      <a:pt x="293" y="2729"/>
                    </a:lnTo>
                    <a:lnTo>
                      <a:pt x="415" y="2875"/>
                    </a:lnTo>
                    <a:lnTo>
                      <a:pt x="415" y="2875"/>
                    </a:lnTo>
                    <a:lnTo>
                      <a:pt x="536" y="3021"/>
                    </a:lnTo>
                    <a:lnTo>
                      <a:pt x="658" y="3143"/>
                    </a:lnTo>
                    <a:lnTo>
                      <a:pt x="804" y="3240"/>
                    </a:lnTo>
                    <a:lnTo>
                      <a:pt x="950" y="3313"/>
                    </a:lnTo>
                    <a:lnTo>
                      <a:pt x="1121" y="3386"/>
                    </a:lnTo>
                    <a:lnTo>
                      <a:pt x="1267" y="3459"/>
                    </a:lnTo>
                    <a:lnTo>
                      <a:pt x="1437" y="3484"/>
                    </a:lnTo>
                    <a:lnTo>
                      <a:pt x="1608" y="3508"/>
                    </a:lnTo>
                    <a:lnTo>
                      <a:pt x="1778" y="3532"/>
                    </a:lnTo>
                    <a:lnTo>
                      <a:pt x="1949" y="3508"/>
                    </a:lnTo>
                    <a:lnTo>
                      <a:pt x="2119" y="3484"/>
                    </a:lnTo>
                    <a:lnTo>
                      <a:pt x="2290" y="3435"/>
                    </a:lnTo>
                    <a:lnTo>
                      <a:pt x="2460" y="3386"/>
                    </a:lnTo>
                    <a:lnTo>
                      <a:pt x="2606" y="3313"/>
                    </a:lnTo>
                    <a:lnTo>
                      <a:pt x="2777" y="3216"/>
                    </a:lnTo>
                    <a:lnTo>
                      <a:pt x="2923" y="3118"/>
                    </a:lnTo>
                    <a:lnTo>
                      <a:pt x="2923" y="3118"/>
                    </a:lnTo>
                    <a:lnTo>
                      <a:pt x="3045" y="2997"/>
                    </a:lnTo>
                    <a:lnTo>
                      <a:pt x="3167" y="2851"/>
                    </a:lnTo>
                    <a:lnTo>
                      <a:pt x="3264" y="2704"/>
                    </a:lnTo>
                    <a:lnTo>
                      <a:pt x="3361" y="2558"/>
                    </a:lnTo>
                    <a:lnTo>
                      <a:pt x="3435" y="2412"/>
                    </a:lnTo>
                    <a:lnTo>
                      <a:pt x="3483" y="2242"/>
                    </a:lnTo>
                    <a:lnTo>
                      <a:pt x="3532" y="2071"/>
                    </a:lnTo>
                    <a:lnTo>
                      <a:pt x="3556" y="1901"/>
                    </a:lnTo>
                    <a:lnTo>
                      <a:pt x="3556" y="1730"/>
                    </a:lnTo>
                    <a:lnTo>
                      <a:pt x="3556" y="1560"/>
                    </a:lnTo>
                    <a:lnTo>
                      <a:pt x="3532" y="1389"/>
                    </a:lnTo>
                    <a:lnTo>
                      <a:pt x="3483" y="1219"/>
                    </a:lnTo>
                    <a:lnTo>
                      <a:pt x="3410" y="1048"/>
                    </a:lnTo>
                    <a:lnTo>
                      <a:pt x="3337" y="902"/>
                    </a:lnTo>
                    <a:lnTo>
                      <a:pt x="3264" y="756"/>
                    </a:lnTo>
                    <a:lnTo>
                      <a:pt x="3142" y="610"/>
                    </a:lnTo>
                    <a:lnTo>
                      <a:pt x="3142" y="610"/>
                    </a:lnTo>
                    <a:lnTo>
                      <a:pt x="2972" y="415"/>
                    </a:lnTo>
                    <a:lnTo>
                      <a:pt x="2753" y="245"/>
                    </a:lnTo>
                    <a:lnTo>
                      <a:pt x="2533" y="123"/>
                    </a:lnTo>
                    <a:lnTo>
                      <a:pt x="2314" y="50"/>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827">
                <a:extLst>
                  <a:ext uri="{FF2B5EF4-FFF2-40B4-BE49-F238E27FC236}">
                    <a16:creationId xmlns:a16="http://schemas.microsoft.com/office/drawing/2014/main" id="{065E0883-FD56-4990-A3BA-7394FB6E3D9D}"/>
                  </a:ext>
                </a:extLst>
              </p:cNvPr>
              <p:cNvSpPr/>
              <p:nvPr/>
            </p:nvSpPr>
            <p:spPr>
              <a:xfrm>
                <a:off x="5682875" y="5188875"/>
                <a:ext cx="88925" cy="89525"/>
              </a:xfrm>
              <a:custGeom>
                <a:avLst/>
                <a:gdLst/>
                <a:ahLst/>
                <a:cxnLst/>
                <a:rect l="0" t="0" r="0" b="0"/>
                <a:pathLst>
                  <a:path w="3557" h="3581" fill="none" extrusionOk="0">
                    <a:moveTo>
                      <a:pt x="0" y="2022"/>
                    </a:moveTo>
                    <a:lnTo>
                      <a:pt x="0" y="2022"/>
                    </a:lnTo>
                    <a:lnTo>
                      <a:pt x="25" y="2216"/>
                    </a:lnTo>
                    <a:lnTo>
                      <a:pt x="98" y="2411"/>
                    </a:lnTo>
                    <a:lnTo>
                      <a:pt x="98" y="2411"/>
                    </a:lnTo>
                    <a:lnTo>
                      <a:pt x="171" y="2557"/>
                    </a:lnTo>
                    <a:lnTo>
                      <a:pt x="244" y="2728"/>
                    </a:lnTo>
                    <a:lnTo>
                      <a:pt x="341" y="2874"/>
                    </a:lnTo>
                    <a:lnTo>
                      <a:pt x="463" y="2996"/>
                    </a:lnTo>
                    <a:lnTo>
                      <a:pt x="585" y="3118"/>
                    </a:lnTo>
                    <a:lnTo>
                      <a:pt x="707" y="3239"/>
                    </a:lnTo>
                    <a:lnTo>
                      <a:pt x="853" y="3337"/>
                    </a:lnTo>
                    <a:lnTo>
                      <a:pt x="999" y="3410"/>
                    </a:lnTo>
                    <a:lnTo>
                      <a:pt x="1169" y="3483"/>
                    </a:lnTo>
                    <a:lnTo>
                      <a:pt x="1340" y="3532"/>
                    </a:lnTo>
                    <a:lnTo>
                      <a:pt x="1510" y="3556"/>
                    </a:lnTo>
                    <a:lnTo>
                      <a:pt x="1681" y="3580"/>
                    </a:lnTo>
                    <a:lnTo>
                      <a:pt x="1851" y="3580"/>
                    </a:lnTo>
                    <a:lnTo>
                      <a:pt x="2022" y="3556"/>
                    </a:lnTo>
                    <a:lnTo>
                      <a:pt x="2192" y="3532"/>
                    </a:lnTo>
                    <a:lnTo>
                      <a:pt x="2363" y="3459"/>
                    </a:lnTo>
                    <a:lnTo>
                      <a:pt x="2363" y="3459"/>
                    </a:lnTo>
                    <a:lnTo>
                      <a:pt x="2533" y="3410"/>
                    </a:lnTo>
                    <a:lnTo>
                      <a:pt x="2704" y="3312"/>
                    </a:lnTo>
                    <a:lnTo>
                      <a:pt x="2850" y="3215"/>
                    </a:lnTo>
                    <a:lnTo>
                      <a:pt x="2972" y="3093"/>
                    </a:lnTo>
                    <a:lnTo>
                      <a:pt x="3093" y="2971"/>
                    </a:lnTo>
                    <a:lnTo>
                      <a:pt x="3215" y="2850"/>
                    </a:lnTo>
                    <a:lnTo>
                      <a:pt x="3288" y="2704"/>
                    </a:lnTo>
                    <a:lnTo>
                      <a:pt x="3386" y="2557"/>
                    </a:lnTo>
                    <a:lnTo>
                      <a:pt x="3434" y="2387"/>
                    </a:lnTo>
                    <a:lnTo>
                      <a:pt x="3483" y="2216"/>
                    </a:lnTo>
                    <a:lnTo>
                      <a:pt x="3532" y="2070"/>
                    </a:lnTo>
                    <a:lnTo>
                      <a:pt x="3556" y="1875"/>
                    </a:lnTo>
                    <a:lnTo>
                      <a:pt x="3556" y="1705"/>
                    </a:lnTo>
                    <a:lnTo>
                      <a:pt x="3532" y="1534"/>
                    </a:lnTo>
                    <a:lnTo>
                      <a:pt x="3507" y="1364"/>
                    </a:lnTo>
                    <a:lnTo>
                      <a:pt x="3434" y="1194"/>
                    </a:lnTo>
                    <a:lnTo>
                      <a:pt x="3434" y="1194"/>
                    </a:lnTo>
                    <a:lnTo>
                      <a:pt x="3361" y="1023"/>
                    </a:lnTo>
                    <a:lnTo>
                      <a:pt x="3288" y="853"/>
                    </a:lnTo>
                    <a:lnTo>
                      <a:pt x="3191" y="706"/>
                    </a:lnTo>
                    <a:lnTo>
                      <a:pt x="3069" y="585"/>
                    </a:lnTo>
                    <a:lnTo>
                      <a:pt x="2947" y="463"/>
                    </a:lnTo>
                    <a:lnTo>
                      <a:pt x="2825" y="341"/>
                    </a:lnTo>
                    <a:lnTo>
                      <a:pt x="2679" y="268"/>
                    </a:lnTo>
                    <a:lnTo>
                      <a:pt x="2533" y="171"/>
                    </a:lnTo>
                    <a:lnTo>
                      <a:pt x="2363" y="122"/>
                    </a:lnTo>
                    <a:lnTo>
                      <a:pt x="2192" y="73"/>
                    </a:lnTo>
                    <a:lnTo>
                      <a:pt x="2022" y="24"/>
                    </a:lnTo>
                    <a:lnTo>
                      <a:pt x="1851" y="24"/>
                    </a:lnTo>
                    <a:lnTo>
                      <a:pt x="1681" y="0"/>
                    </a:lnTo>
                    <a:lnTo>
                      <a:pt x="1510" y="24"/>
                    </a:lnTo>
                    <a:lnTo>
                      <a:pt x="1340" y="73"/>
                    </a:lnTo>
                    <a:lnTo>
                      <a:pt x="1169" y="122"/>
                    </a:lnTo>
                    <a:lnTo>
                      <a:pt x="1169" y="122"/>
                    </a:lnTo>
                    <a:lnTo>
                      <a:pt x="974" y="195"/>
                    </a:lnTo>
                    <a:lnTo>
                      <a:pt x="804" y="292"/>
                    </a:lnTo>
                    <a:lnTo>
                      <a:pt x="658" y="390"/>
                    </a:lnTo>
                    <a:lnTo>
                      <a:pt x="512" y="512"/>
                    </a:lnTo>
                    <a:lnTo>
                      <a:pt x="390" y="658"/>
                    </a:lnTo>
                    <a:lnTo>
                      <a:pt x="293" y="804"/>
                    </a:lnTo>
                    <a:lnTo>
                      <a:pt x="195" y="950"/>
                    </a:lnTo>
                    <a:lnTo>
                      <a:pt x="122" y="1120"/>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 name="Shape 828">
                <a:extLst>
                  <a:ext uri="{FF2B5EF4-FFF2-40B4-BE49-F238E27FC236}">
                    <a16:creationId xmlns:a16="http://schemas.microsoft.com/office/drawing/2014/main" id="{C497A5ED-CCEE-4F09-A7B4-7079C57F1DC1}"/>
                  </a:ext>
                </a:extLst>
              </p:cNvPr>
              <p:cNvSpPr/>
              <p:nvPr/>
            </p:nvSpPr>
            <p:spPr>
              <a:xfrm>
                <a:off x="5411925" y="5110925"/>
                <a:ext cx="188775" cy="189400"/>
              </a:xfrm>
              <a:custGeom>
                <a:avLst/>
                <a:gdLst/>
                <a:ahLst/>
                <a:cxnLst/>
                <a:rect l="0" t="0" r="0" b="0"/>
                <a:pathLst>
                  <a:path w="7551" h="7576" fill="none" extrusionOk="0">
                    <a:moveTo>
                      <a:pt x="0" y="3776"/>
                    </a:moveTo>
                    <a:lnTo>
                      <a:pt x="0" y="3776"/>
                    </a:lnTo>
                    <a:lnTo>
                      <a:pt x="25" y="3410"/>
                    </a:lnTo>
                    <a:lnTo>
                      <a:pt x="73" y="3021"/>
                    </a:lnTo>
                    <a:lnTo>
                      <a:pt x="171" y="2655"/>
                    </a:lnTo>
                    <a:lnTo>
                      <a:pt x="293" y="2314"/>
                    </a:lnTo>
                    <a:lnTo>
                      <a:pt x="463" y="1973"/>
                    </a:lnTo>
                    <a:lnTo>
                      <a:pt x="658" y="1681"/>
                    </a:lnTo>
                    <a:lnTo>
                      <a:pt x="877" y="1389"/>
                    </a:lnTo>
                    <a:lnTo>
                      <a:pt x="1121" y="1121"/>
                    </a:lnTo>
                    <a:lnTo>
                      <a:pt x="1389" y="877"/>
                    </a:lnTo>
                    <a:lnTo>
                      <a:pt x="1656" y="658"/>
                    </a:lnTo>
                    <a:lnTo>
                      <a:pt x="1973" y="463"/>
                    </a:lnTo>
                    <a:lnTo>
                      <a:pt x="2314" y="293"/>
                    </a:lnTo>
                    <a:lnTo>
                      <a:pt x="2655" y="171"/>
                    </a:lnTo>
                    <a:lnTo>
                      <a:pt x="3020" y="74"/>
                    </a:lnTo>
                    <a:lnTo>
                      <a:pt x="3386" y="25"/>
                    </a:lnTo>
                    <a:lnTo>
                      <a:pt x="3775" y="1"/>
                    </a:lnTo>
                    <a:lnTo>
                      <a:pt x="3775" y="1"/>
                    </a:lnTo>
                    <a:lnTo>
                      <a:pt x="4165" y="25"/>
                    </a:lnTo>
                    <a:lnTo>
                      <a:pt x="4555" y="74"/>
                    </a:lnTo>
                    <a:lnTo>
                      <a:pt x="4896" y="171"/>
                    </a:lnTo>
                    <a:lnTo>
                      <a:pt x="5261" y="293"/>
                    </a:lnTo>
                    <a:lnTo>
                      <a:pt x="5578" y="463"/>
                    </a:lnTo>
                    <a:lnTo>
                      <a:pt x="5894" y="658"/>
                    </a:lnTo>
                    <a:lnTo>
                      <a:pt x="6186" y="877"/>
                    </a:lnTo>
                    <a:lnTo>
                      <a:pt x="6454" y="1121"/>
                    </a:lnTo>
                    <a:lnTo>
                      <a:pt x="6698" y="1389"/>
                    </a:lnTo>
                    <a:lnTo>
                      <a:pt x="6917" y="1681"/>
                    </a:lnTo>
                    <a:lnTo>
                      <a:pt x="7112" y="1973"/>
                    </a:lnTo>
                    <a:lnTo>
                      <a:pt x="7258" y="2314"/>
                    </a:lnTo>
                    <a:lnTo>
                      <a:pt x="7404" y="2655"/>
                    </a:lnTo>
                    <a:lnTo>
                      <a:pt x="7477" y="3021"/>
                    </a:lnTo>
                    <a:lnTo>
                      <a:pt x="7550" y="3410"/>
                    </a:lnTo>
                    <a:lnTo>
                      <a:pt x="7550" y="3776"/>
                    </a:lnTo>
                    <a:lnTo>
                      <a:pt x="7550" y="3776"/>
                    </a:lnTo>
                    <a:lnTo>
                      <a:pt x="7550" y="4165"/>
                    </a:lnTo>
                    <a:lnTo>
                      <a:pt x="7477" y="4555"/>
                    </a:lnTo>
                    <a:lnTo>
                      <a:pt x="7404" y="4920"/>
                    </a:lnTo>
                    <a:lnTo>
                      <a:pt x="7258" y="5261"/>
                    </a:lnTo>
                    <a:lnTo>
                      <a:pt x="7112" y="5578"/>
                    </a:lnTo>
                    <a:lnTo>
                      <a:pt x="6917" y="5895"/>
                    </a:lnTo>
                    <a:lnTo>
                      <a:pt x="6698" y="6187"/>
                    </a:lnTo>
                    <a:lnTo>
                      <a:pt x="6454" y="6455"/>
                    </a:lnTo>
                    <a:lnTo>
                      <a:pt x="6186" y="6698"/>
                    </a:lnTo>
                    <a:lnTo>
                      <a:pt x="5894" y="6917"/>
                    </a:lnTo>
                    <a:lnTo>
                      <a:pt x="5578" y="7112"/>
                    </a:lnTo>
                    <a:lnTo>
                      <a:pt x="5261" y="7258"/>
                    </a:lnTo>
                    <a:lnTo>
                      <a:pt x="4896" y="7405"/>
                    </a:lnTo>
                    <a:lnTo>
                      <a:pt x="4555" y="7478"/>
                    </a:lnTo>
                    <a:lnTo>
                      <a:pt x="4165" y="7551"/>
                    </a:lnTo>
                    <a:lnTo>
                      <a:pt x="3775" y="7575"/>
                    </a:lnTo>
                    <a:lnTo>
                      <a:pt x="3775" y="7575"/>
                    </a:lnTo>
                    <a:lnTo>
                      <a:pt x="3386" y="7551"/>
                    </a:lnTo>
                    <a:lnTo>
                      <a:pt x="3020" y="7478"/>
                    </a:lnTo>
                    <a:lnTo>
                      <a:pt x="2655" y="7405"/>
                    </a:lnTo>
                    <a:lnTo>
                      <a:pt x="2314" y="7258"/>
                    </a:lnTo>
                    <a:lnTo>
                      <a:pt x="1973" y="7112"/>
                    </a:lnTo>
                    <a:lnTo>
                      <a:pt x="1656" y="6917"/>
                    </a:lnTo>
                    <a:lnTo>
                      <a:pt x="1389" y="6698"/>
                    </a:lnTo>
                    <a:lnTo>
                      <a:pt x="1121" y="6455"/>
                    </a:lnTo>
                    <a:lnTo>
                      <a:pt x="877" y="6187"/>
                    </a:lnTo>
                    <a:lnTo>
                      <a:pt x="658" y="5895"/>
                    </a:lnTo>
                    <a:lnTo>
                      <a:pt x="463" y="5578"/>
                    </a:lnTo>
                    <a:lnTo>
                      <a:pt x="293" y="5261"/>
                    </a:lnTo>
                    <a:lnTo>
                      <a:pt x="171" y="4920"/>
                    </a:lnTo>
                    <a:lnTo>
                      <a:pt x="73" y="4555"/>
                    </a:lnTo>
                    <a:lnTo>
                      <a:pt x="25" y="4165"/>
                    </a:lnTo>
                    <a:lnTo>
                      <a:pt x="0" y="3776"/>
                    </a:lnTo>
                    <a:lnTo>
                      <a:pt x="0" y="3776"/>
                    </a:lnTo>
                    <a:close/>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4" name="Shape 829">
                <a:extLst>
                  <a:ext uri="{FF2B5EF4-FFF2-40B4-BE49-F238E27FC236}">
                    <a16:creationId xmlns:a16="http://schemas.microsoft.com/office/drawing/2014/main" id="{D8CBE5C1-1916-4EF1-B9E9-DC5E58DE62C4}"/>
                  </a:ext>
                </a:extLst>
              </p:cNvPr>
              <p:cNvSpPr/>
              <p:nvPr/>
            </p:nvSpPr>
            <p:spPr>
              <a:xfrm>
                <a:off x="5367475" y="5025075"/>
                <a:ext cx="81600" cy="105975"/>
              </a:xfrm>
              <a:custGeom>
                <a:avLst/>
                <a:gdLst/>
                <a:ahLst/>
                <a:cxnLst/>
                <a:rect l="0" t="0" r="0" b="0"/>
                <a:pathLst>
                  <a:path w="3264" h="4239" fill="none" extrusionOk="0">
                    <a:moveTo>
                      <a:pt x="0" y="1"/>
                    </a:moveTo>
                    <a:lnTo>
                      <a:pt x="3264" y="4238"/>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5" name="Shape 830">
                <a:extLst>
                  <a:ext uri="{FF2B5EF4-FFF2-40B4-BE49-F238E27FC236}">
                    <a16:creationId xmlns:a16="http://schemas.microsoft.com/office/drawing/2014/main" id="{BB37530B-08B3-4205-8A08-E876EE3F9FBE}"/>
                  </a:ext>
                </a:extLst>
              </p:cNvPr>
              <p:cNvSpPr/>
              <p:nvPr/>
            </p:nvSpPr>
            <p:spPr>
              <a:xfrm>
                <a:off x="5567800" y="4999500"/>
                <a:ext cx="115100" cy="133975"/>
              </a:xfrm>
              <a:custGeom>
                <a:avLst/>
                <a:gdLst/>
                <a:ahLst/>
                <a:cxnLst/>
                <a:rect l="0" t="0" r="0" b="0"/>
                <a:pathLst>
                  <a:path w="4604" h="5359" fill="none" extrusionOk="0">
                    <a:moveTo>
                      <a:pt x="0" y="5359"/>
                    </a:moveTo>
                    <a:lnTo>
                      <a:pt x="4603"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6" name="Shape 831">
                <a:extLst>
                  <a:ext uri="{FF2B5EF4-FFF2-40B4-BE49-F238E27FC236}">
                    <a16:creationId xmlns:a16="http://schemas.microsoft.com/office/drawing/2014/main" id="{14DEB002-C856-4D51-9E3F-42951B8C7A10}"/>
                  </a:ext>
                </a:extLst>
              </p:cNvPr>
              <p:cNvSpPr/>
              <p:nvPr/>
            </p:nvSpPr>
            <p:spPr>
              <a:xfrm>
                <a:off x="5600075" y="5217475"/>
                <a:ext cx="127275" cy="16475"/>
              </a:xfrm>
              <a:custGeom>
                <a:avLst/>
                <a:gdLst/>
                <a:ahLst/>
                <a:cxnLst/>
                <a:rect l="0" t="0" r="0" b="0"/>
                <a:pathLst>
                  <a:path w="5091" h="659" fill="none" extrusionOk="0">
                    <a:moveTo>
                      <a:pt x="5090" y="658"/>
                    </a:moveTo>
                    <a:lnTo>
                      <a:pt x="0"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7" name="Shape 832">
                <a:extLst>
                  <a:ext uri="{FF2B5EF4-FFF2-40B4-BE49-F238E27FC236}">
                    <a16:creationId xmlns:a16="http://schemas.microsoft.com/office/drawing/2014/main" id="{5B5D5E96-C594-4AB6-9DF5-2ED8F56CCF52}"/>
                  </a:ext>
                </a:extLst>
              </p:cNvPr>
              <p:cNvSpPr/>
              <p:nvPr/>
            </p:nvSpPr>
            <p:spPr>
              <a:xfrm>
                <a:off x="5497775" y="5299675"/>
                <a:ext cx="4900" cy="126675"/>
              </a:xfrm>
              <a:custGeom>
                <a:avLst/>
                <a:gdLst/>
                <a:ahLst/>
                <a:cxnLst/>
                <a:rect l="0" t="0" r="0" b="0"/>
                <a:pathLst>
                  <a:path w="196" h="5067" fill="none" extrusionOk="0">
                    <a:moveTo>
                      <a:pt x="0" y="5067"/>
                    </a:moveTo>
                    <a:lnTo>
                      <a:pt x="195"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8" name="Shape 833">
                <a:extLst>
                  <a:ext uri="{FF2B5EF4-FFF2-40B4-BE49-F238E27FC236}">
                    <a16:creationId xmlns:a16="http://schemas.microsoft.com/office/drawing/2014/main" id="{3FC3F998-CA08-40F4-81A5-CEC994EBBF42}"/>
                  </a:ext>
                </a:extLst>
              </p:cNvPr>
              <p:cNvSpPr/>
              <p:nvPr/>
            </p:nvSpPr>
            <p:spPr>
              <a:xfrm>
                <a:off x="5277975" y="5241825"/>
                <a:ext cx="141275" cy="58500"/>
              </a:xfrm>
              <a:custGeom>
                <a:avLst/>
                <a:gdLst/>
                <a:ahLst/>
                <a:cxnLst/>
                <a:rect l="0" t="0" r="0" b="0"/>
                <a:pathLst>
                  <a:path w="5651" h="2340" fill="none" extrusionOk="0">
                    <a:moveTo>
                      <a:pt x="0" y="2339"/>
                    </a:moveTo>
                    <a:lnTo>
                      <a:pt x="5651"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23" name="Text Placeholder 2">
            <a:extLst>
              <a:ext uri="{FF2B5EF4-FFF2-40B4-BE49-F238E27FC236}">
                <a16:creationId xmlns:a16="http://schemas.microsoft.com/office/drawing/2014/main" id="{9C05CDBC-229D-45E2-B2F9-9037D7DF9793}"/>
              </a:ext>
            </a:extLst>
          </p:cNvPr>
          <p:cNvSpPr>
            <a:spLocks noGrp="1"/>
          </p:cNvSpPr>
          <p:nvPr>
            <p:ph type="body" idx="1"/>
          </p:nvPr>
        </p:nvSpPr>
        <p:spPr>
          <a:xfrm>
            <a:off x="3315880" y="4628428"/>
            <a:ext cx="5590283" cy="1463040"/>
          </a:xfrm>
        </p:spPr>
        <p:txBody>
          <a:bodyPr lIns="91440" rIns="91440" anchor="t">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4" name="Rectangle 23">
            <a:extLst>
              <a:ext uri="{FF2B5EF4-FFF2-40B4-BE49-F238E27FC236}">
                <a16:creationId xmlns:a16="http://schemas.microsoft.com/office/drawing/2014/main" id="{4D812236-1A32-4FE2-AB5A-F8F998D835F3}"/>
              </a:ext>
            </a:extLst>
          </p:cNvPr>
          <p:cNvSpPr/>
          <p:nvPr/>
        </p:nvSpPr>
        <p:spPr>
          <a:xfrm>
            <a:off x="272955" y="0"/>
            <a:ext cx="423081" cy="15623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5958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01CC624-0437-43EF-99D3-4B5E545BF210}"/>
              </a:ext>
            </a:extLst>
          </p:cNvPr>
          <p:cNvSpPr/>
          <p:nvPr/>
        </p:nvSpPr>
        <p:spPr>
          <a:xfrm>
            <a:off x="272955" y="0"/>
            <a:ext cx="423081" cy="15623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a:extLst>
              <a:ext uri="{FF2B5EF4-FFF2-40B4-BE49-F238E27FC236}">
                <a16:creationId xmlns:a16="http://schemas.microsoft.com/office/drawing/2014/main" id="{05FEBE18-A94F-4CF8-8975-BC720F0701B8}"/>
              </a:ext>
            </a:extLst>
          </p:cNvPr>
          <p:cNvSpPr>
            <a:spLocks noGrp="1"/>
          </p:cNvSpPr>
          <p:nvPr>
            <p:ph type="dt" sz="half" idx="10"/>
          </p:nvPr>
        </p:nvSpPr>
        <p:spPr/>
        <p:txBody>
          <a:bodyPr/>
          <a:lstStyle/>
          <a:p>
            <a:fld id="{5FC1A344-A093-4F3A-A587-9A9A3D0D40D3}" type="datetimeFigureOut">
              <a:rPr lang="en-US" smtClean="0"/>
              <a:t>11/22/2022</a:t>
            </a:fld>
            <a:endParaRPr lang="en-US"/>
          </a:p>
        </p:txBody>
      </p:sp>
      <p:sp>
        <p:nvSpPr>
          <p:cNvPr id="4" name="Footer Placeholder 3">
            <a:extLst>
              <a:ext uri="{FF2B5EF4-FFF2-40B4-BE49-F238E27FC236}">
                <a16:creationId xmlns:a16="http://schemas.microsoft.com/office/drawing/2014/main" id="{79FEFF45-D87C-45A5-8A43-AA51E8326F0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B072C5-2DDD-45C4-966C-970A137A42B6}"/>
              </a:ext>
            </a:extLst>
          </p:cNvPr>
          <p:cNvSpPr>
            <a:spLocks noGrp="1"/>
          </p:cNvSpPr>
          <p:nvPr>
            <p:ph type="sldNum" sz="quarter" idx="12"/>
          </p:nvPr>
        </p:nvSpPr>
        <p:spPr/>
        <p:txBody>
          <a:bodyPr/>
          <a:lstStyle/>
          <a:p>
            <a:fld id="{9A4B0267-97C2-469F-AEDA-78611A95F53F}" type="slidenum">
              <a:rPr lang="en-US" smtClean="0"/>
              <a:t>‹#›</a:t>
            </a:fld>
            <a:endParaRPr lang="en-US"/>
          </a:p>
        </p:txBody>
      </p:sp>
      <p:cxnSp>
        <p:nvCxnSpPr>
          <p:cNvPr id="16" name="Straight Connector 15">
            <a:extLst>
              <a:ext uri="{FF2B5EF4-FFF2-40B4-BE49-F238E27FC236}">
                <a16:creationId xmlns:a16="http://schemas.microsoft.com/office/drawing/2014/main" id="{537B5817-8D3A-4DD3-92FF-32BBC5F91560}"/>
              </a:ext>
            </a:extLst>
          </p:cNvPr>
          <p:cNvCxnSpPr/>
          <p:nvPr/>
        </p:nvCxnSpPr>
        <p:spPr>
          <a:xfrm>
            <a:off x="61415" y="753975"/>
            <a:ext cx="12008609" cy="0"/>
          </a:xfrm>
          <a:prstGeom prst="line">
            <a:avLst/>
          </a:prstGeom>
          <a:ln>
            <a:solidFill>
              <a:srgbClr val="D8D8D8"/>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32B1C59-33FF-4FB4-BDD7-F61C64008581}"/>
              </a:ext>
            </a:extLst>
          </p:cNvPr>
          <p:cNvSpPr>
            <a:spLocks noGrp="1"/>
          </p:cNvSpPr>
          <p:nvPr>
            <p:ph type="title"/>
          </p:nvPr>
        </p:nvSpPr>
        <p:spPr>
          <a:xfrm>
            <a:off x="1428134" y="263276"/>
            <a:ext cx="10334364" cy="1014667"/>
          </a:xfrm>
          <a:solidFill>
            <a:schemeClr val="bg1"/>
          </a:solidFill>
        </p:spPr>
        <p:txBody>
          <a:bodyPr/>
          <a:lstStyle/>
          <a:p>
            <a:r>
              <a:rPr lang="en-US"/>
              <a:t>Click to edit Master title style</a:t>
            </a:r>
            <a:endParaRPr lang="en-US" dirty="0"/>
          </a:p>
        </p:txBody>
      </p:sp>
      <p:grpSp>
        <p:nvGrpSpPr>
          <p:cNvPr id="13" name="Group 12">
            <a:extLst>
              <a:ext uri="{FF2B5EF4-FFF2-40B4-BE49-F238E27FC236}">
                <a16:creationId xmlns:a16="http://schemas.microsoft.com/office/drawing/2014/main" id="{FB754F48-B758-43EB-980F-1E2884C8E2A7}"/>
              </a:ext>
            </a:extLst>
          </p:cNvPr>
          <p:cNvGrpSpPr/>
          <p:nvPr/>
        </p:nvGrpSpPr>
        <p:grpSpPr>
          <a:xfrm>
            <a:off x="575239" y="475151"/>
            <a:ext cx="631298" cy="631298"/>
            <a:chOff x="1530939" y="2405329"/>
            <a:chExt cx="631298" cy="631298"/>
          </a:xfrm>
        </p:grpSpPr>
        <p:sp>
          <p:nvSpPr>
            <p:cNvPr id="7" name="Oval 6">
              <a:extLst>
                <a:ext uri="{FF2B5EF4-FFF2-40B4-BE49-F238E27FC236}">
                  <a16:creationId xmlns:a16="http://schemas.microsoft.com/office/drawing/2014/main" id="{99BADBD9-302C-40D9-A763-C65CCFE16FDE}"/>
                </a:ext>
              </a:extLst>
            </p:cNvPr>
            <p:cNvSpPr/>
            <p:nvPr userDrawn="1"/>
          </p:nvSpPr>
          <p:spPr>
            <a:xfrm>
              <a:off x="1530939" y="2405329"/>
              <a:ext cx="631298" cy="631298"/>
            </a:xfrm>
            <a:prstGeom prst="ellipse">
              <a:avLst/>
            </a:prstGeom>
            <a:solidFill>
              <a:srgbClr val="B6A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Shape 490">
              <a:extLst>
                <a:ext uri="{FF2B5EF4-FFF2-40B4-BE49-F238E27FC236}">
                  <a16:creationId xmlns:a16="http://schemas.microsoft.com/office/drawing/2014/main" id="{ABC713E7-D704-4682-B292-907313F269C9}"/>
                </a:ext>
              </a:extLst>
            </p:cNvPr>
            <p:cNvGrpSpPr/>
            <p:nvPr userDrawn="1"/>
          </p:nvGrpSpPr>
          <p:grpSpPr>
            <a:xfrm>
              <a:off x="1661835" y="2536225"/>
              <a:ext cx="369505" cy="369505"/>
              <a:chOff x="2594050" y="1631825"/>
              <a:chExt cx="439625" cy="439625"/>
            </a:xfrm>
          </p:grpSpPr>
          <p:sp>
            <p:nvSpPr>
              <p:cNvPr id="9" name="Shape 491">
                <a:extLst>
                  <a:ext uri="{FF2B5EF4-FFF2-40B4-BE49-F238E27FC236}">
                    <a16:creationId xmlns:a16="http://schemas.microsoft.com/office/drawing/2014/main" id="{5701E159-D011-460A-BF32-22B3BFF6328B}"/>
                  </a:ext>
                </a:extLst>
              </p:cNvPr>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 name="Shape 492">
                <a:extLst>
                  <a:ext uri="{FF2B5EF4-FFF2-40B4-BE49-F238E27FC236}">
                    <a16:creationId xmlns:a16="http://schemas.microsoft.com/office/drawing/2014/main" id="{CA3D8659-8AB7-48FB-9131-98E6A18A0B20}"/>
                  </a:ext>
                </a:extLst>
              </p:cNvPr>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Shape 493">
                <a:extLst>
                  <a:ext uri="{FF2B5EF4-FFF2-40B4-BE49-F238E27FC236}">
                    <a16:creationId xmlns:a16="http://schemas.microsoft.com/office/drawing/2014/main" id="{A811AE90-64AA-41C3-9DE9-62A86028AA6C}"/>
                  </a:ext>
                </a:extLst>
              </p:cNvPr>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494">
                <a:extLst>
                  <a:ext uri="{FF2B5EF4-FFF2-40B4-BE49-F238E27FC236}">
                    <a16:creationId xmlns:a16="http://schemas.microsoft.com/office/drawing/2014/main" id="{0551D70B-4457-48F5-81B9-3A38F6B661D9}"/>
                  </a:ext>
                </a:extLst>
              </p:cNvPr>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17" name="Content Placeholder 2">
            <a:extLst>
              <a:ext uri="{FF2B5EF4-FFF2-40B4-BE49-F238E27FC236}">
                <a16:creationId xmlns:a16="http://schemas.microsoft.com/office/drawing/2014/main" id="{572BD7EC-0D21-433C-A8B8-B34982C0240B}"/>
              </a:ext>
            </a:extLst>
          </p:cNvPr>
          <p:cNvSpPr>
            <a:spLocks noGrp="1"/>
          </p:cNvSpPr>
          <p:nvPr>
            <p:ph idx="1"/>
          </p:nvPr>
        </p:nvSpPr>
        <p:spPr>
          <a:xfrm>
            <a:off x="1428134" y="1463857"/>
            <a:ext cx="10334364" cy="4845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62214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mpletely blank">
  <p:cSld name="Completely blank">
    <p:spTree>
      <p:nvGrpSpPr>
        <p:cNvPr id="1" name="Shape 56"/>
        <p:cNvGrpSpPr/>
        <p:nvPr/>
      </p:nvGrpSpPr>
      <p:grpSpPr>
        <a:xfrm>
          <a:off x="0" y="0"/>
          <a:ext cx="0" cy="0"/>
          <a:chOff x="0" y="0"/>
          <a:chExt cx="0" cy="0"/>
        </a:xfrm>
      </p:grpSpPr>
    </p:spTree>
    <p:extLst>
      <p:ext uri="{BB962C8B-B14F-4D97-AF65-F5344CB8AC3E}">
        <p14:creationId xmlns:p14="http://schemas.microsoft.com/office/powerpoint/2010/main" val="347998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hasCustomPrompt="1"/>
          </p:nvPr>
        </p:nvSpPr>
        <p:spPr/>
        <p:txBody>
          <a:bodyPr/>
          <a:lstStyle>
            <a:lvl1pPr>
              <a:defRPr sz="2800"/>
            </a:lvl1pPr>
            <a:lvl2pPr marL="128016" indent="0">
              <a:buNone/>
              <a:defRPr sz="2400" baseline="0"/>
            </a:lvl2pPr>
            <a:lvl3pPr>
              <a:defRPr sz="2400"/>
            </a:lvl3pPr>
            <a:lvl4pPr>
              <a:defRPr sz="2400"/>
            </a:lvl4pPr>
            <a:lvl5pPr>
              <a:defRPr sz="2400"/>
            </a:lvl5pPr>
          </a:lstStyle>
          <a:p>
            <a:pPr lvl="0"/>
            <a:r>
              <a:rPr lang="en-US" dirty="0"/>
              <a:t>Edit Master text styles</a:t>
            </a:r>
          </a:p>
          <a:p>
            <a:pPr lvl="0"/>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FC1A344-A093-4F3A-A587-9A9A3D0D40D3}"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B0267-97C2-469F-AEDA-78611A95F53F}" type="slidenum">
              <a:rPr lang="en-US" smtClean="0"/>
              <a:t>‹#›</a:t>
            </a:fld>
            <a:endParaRPr lang="en-US"/>
          </a:p>
        </p:txBody>
      </p:sp>
    </p:spTree>
    <p:extLst>
      <p:ext uri="{BB962C8B-B14F-4D97-AF65-F5344CB8AC3E}">
        <p14:creationId xmlns:p14="http://schemas.microsoft.com/office/powerpoint/2010/main" val="2565872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2_Custom Layout">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6356FD08-8E43-4554-8ACC-11234BCBCF4E}"/>
              </a:ext>
            </a:extLst>
          </p:cNvPr>
          <p:cNvCxnSpPr/>
          <p:nvPr/>
        </p:nvCxnSpPr>
        <p:spPr>
          <a:xfrm>
            <a:off x="127669" y="3557888"/>
            <a:ext cx="11914495" cy="0"/>
          </a:xfrm>
          <a:prstGeom prst="line">
            <a:avLst/>
          </a:prstGeom>
          <a:ln w="19050">
            <a:solidFill>
              <a:srgbClr val="D8D8D8"/>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777F25E-8269-472E-9791-7EB74F793C8D}"/>
              </a:ext>
            </a:extLst>
          </p:cNvPr>
          <p:cNvSpPr>
            <a:spLocks noGrp="1"/>
          </p:cNvSpPr>
          <p:nvPr>
            <p:ph type="title"/>
          </p:nvPr>
        </p:nvSpPr>
        <p:spPr>
          <a:xfrm>
            <a:off x="1902775" y="3262680"/>
            <a:ext cx="6504161" cy="590415"/>
          </a:xfrm>
          <a:solidFill>
            <a:schemeClr val="bg1"/>
          </a:solidFill>
        </p:spPr>
        <p:txBody>
          <a:bodyPr>
            <a:noAutofit/>
          </a:bodyPr>
          <a:lstStyle>
            <a:lvl1pPr>
              <a:defRPr sz="3200">
                <a:latin typeface="Segoe UI Semibold" panose="020B0702040204020203" pitchFamily="34" charset="0"/>
                <a:cs typeface="Segoe UI Semibold" panose="020B0702040204020203" pitchFamily="34" charset="0"/>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A7D8F82-27EF-4582-903A-FAC779261E7E}"/>
              </a:ext>
            </a:extLst>
          </p:cNvPr>
          <p:cNvSpPr>
            <a:spLocks noGrp="1"/>
          </p:cNvSpPr>
          <p:nvPr>
            <p:ph type="dt" sz="half" idx="10"/>
          </p:nvPr>
        </p:nvSpPr>
        <p:spPr/>
        <p:txBody>
          <a:bodyPr/>
          <a:lstStyle/>
          <a:p>
            <a:fld id="{5FC1A344-A093-4F3A-A587-9A9A3D0D40D3}" type="datetimeFigureOut">
              <a:rPr lang="en-US" smtClean="0"/>
              <a:t>11/22/2022</a:t>
            </a:fld>
            <a:endParaRPr lang="en-US"/>
          </a:p>
        </p:txBody>
      </p:sp>
      <p:sp>
        <p:nvSpPr>
          <p:cNvPr id="4" name="Footer Placeholder 3">
            <a:extLst>
              <a:ext uri="{FF2B5EF4-FFF2-40B4-BE49-F238E27FC236}">
                <a16:creationId xmlns:a16="http://schemas.microsoft.com/office/drawing/2014/main" id="{E706C1EE-E506-47FA-A188-0DF16D497E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80F48F-87DE-4815-AD70-D0F2CA558E7D}"/>
              </a:ext>
            </a:extLst>
          </p:cNvPr>
          <p:cNvSpPr>
            <a:spLocks noGrp="1"/>
          </p:cNvSpPr>
          <p:nvPr>
            <p:ph type="sldNum" sz="quarter" idx="12"/>
          </p:nvPr>
        </p:nvSpPr>
        <p:spPr/>
        <p:txBody>
          <a:bodyPr/>
          <a:lstStyle/>
          <a:p>
            <a:fld id="{9A4B0267-97C2-469F-AEDA-78611A95F53F}" type="slidenum">
              <a:rPr lang="en-US" smtClean="0"/>
              <a:t>‹#›</a:t>
            </a:fld>
            <a:endParaRPr lang="en-US"/>
          </a:p>
        </p:txBody>
      </p:sp>
      <p:sp>
        <p:nvSpPr>
          <p:cNvPr id="7" name="Oval 6">
            <a:extLst>
              <a:ext uri="{FF2B5EF4-FFF2-40B4-BE49-F238E27FC236}">
                <a16:creationId xmlns:a16="http://schemas.microsoft.com/office/drawing/2014/main" id="{886714E5-EBF9-4569-A5F7-79EC8ADBC566}"/>
              </a:ext>
            </a:extLst>
          </p:cNvPr>
          <p:cNvSpPr/>
          <p:nvPr/>
        </p:nvSpPr>
        <p:spPr>
          <a:xfrm>
            <a:off x="743453" y="3050554"/>
            <a:ext cx="897775" cy="897775"/>
          </a:xfrm>
          <a:prstGeom prst="ellipse">
            <a:avLst/>
          </a:prstGeom>
          <a:solidFill>
            <a:srgbClr val="B6A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48A67AF-FC3C-498E-9019-5526D4E35E56}"/>
              </a:ext>
            </a:extLst>
          </p:cNvPr>
          <p:cNvSpPr/>
          <p:nvPr/>
        </p:nvSpPr>
        <p:spPr>
          <a:xfrm>
            <a:off x="321425" y="60960"/>
            <a:ext cx="171797" cy="14741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Shape 496">
            <a:extLst>
              <a:ext uri="{FF2B5EF4-FFF2-40B4-BE49-F238E27FC236}">
                <a16:creationId xmlns:a16="http://schemas.microsoft.com/office/drawing/2014/main" id="{A9D83950-EFA8-45B6-9842-F0E75D62D1E4}"/>
              </a:ext>
            </a:extLst>
          </p:cNvPr>
          <p:cNvGrpSpPr/>
          <p:nvPr/>
        </p:nvGrpSpPr>
        <p:grpSpPr>
          <a:xfrm>
            <a:off x="1042384" y="3287057"/>
            <a:ext cx="299911" cy="424768"/>
            <a:chOff x="3979850" y="1598950"/>
            <a:chExt cx="356825" cy="505375"/>
          </a:xfrm>
        </p:grpSpPr>
        <p:sp>
          <p:nvSpPr>
            <p:cNvPr id="11" name="Shape 497">
              <a:extLst>
                <a:ext uri="{FF2B5EF4-FFF2-40B4-BE49-F238E27FC236}">
                  <a16:creationId xmlns:a16="http://schemas.microsoft.com/office/drawing/2014/main" id="{5AC1FC31-D74E-4136-9F49-9396640AE6A7}"/>
                </a:ext>
              </a:extLst>
            </p:cNvPr>
            <p:cNvSpPr/>
            <p:nvPr/>
          </p:nvSpPr>
          <p:spPr>
            <a:xfrm>
              <a:off x="3979850" y="1602600"/>
              <a:ext cx="44475" cy="501725"/>
            </a:xfrm>
            <a:custGeom>
              <a:avLst/>
              <a:gdLst/>
              <a:ahLst/>
              <a:cxnLst/>
              <a:rect l="0" t="0" r="0" b="0"/>
              <a:pathLst>
                <a:path w="1779" h="20069" fill="none" extrusionOk="0">
                  <a:moveTo>
                    <a:pt x="1778" y="20069"/>
                  </a:moveTo>
                  <a:lnTo>
                    <a:pt x="1778" y="488"/>
                  </a:lnTo>
                  <a:lnTo>
                    <a:pt x="1778" y="488"/>
                  </a:lnTo>
                  <a:lnTo>
                    <a:pt x="1778" y="390"/>
                  </a:lnTo>
                  <a:lnTo>
                    <a:pt x="1730" y="293"/>
                  </a:lnTo>
                  <a:lnTo>
                    <a:pt x="1705" y="220"/>
                  </a:lnTo>
                  <a:lnTo>
                    <a:pt x="1632" y="147"/>
                  </a:lnTo>
                  <a:lnTo>
                    <a:pt x="1559" y="74"/>
                  </a:lnTo>
                  <a:lnTo>
                    <a:pt x="1486" y="25"/>
                  </a:lnTo>
                  <a:lnTo>
                    <a:pt x="1389" y="0"/>
                  </a:lnTo>
                  <a:lnTo>
                    <a:pt x="1291" y="0"/>
                  </a:lnTo>
                  <a:lnTo>
                    <a:pt x="488" y="0"/>
                  </a:lnTo>
                  <a:lnTo>
                    <a:pt x="488" y="0"/>
                  </a:lnTo>
                  <a:lnTo>
                    <a:pt x="390" y="0"/>
                  </a:lnTo>
                  <a:lnTo>
                    <a:pt x="293" y="25"/>
                  </a:lnTo>
                  <a:lnTo>
                    <a:pt x="220" y="74"/>
                  </a:lnTo>
                  <a:lnTo>
                    <a:pt x="147" y="147"/>
                  </a:lnTo>
                  <a:lnTo>
                    <a:pt x="98" y="220"/>
                  </a:lnTo>
                  <a:lnTo>
                    <a:pt x="49" y="293"/>
                  </a:lnTo>
                  <a:lnTo>
                    <a:pt x="25" y="390"/>
                  </a:lnTo>
                  <a:lnTo>
                    <a:pt x="1" y="488"/>
                  </a:lnTo>
                  <a:lnTo>
                    <a:pt x="1" y="20069"/>
                  </a:lnTo>
                  <a:lnTo>
                    <a:pt x="1778" y="20069"/>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498">
              <a:extLst>
                <a:ext uri="{FF2B5EF4-FFF2-40B4-BE49-F238E27FC236}">
                  <a16:creationId xmlns:a16="http://schemas.microsoft.com/office/drawing/2014/main" id="{55224696-5DAC-453B-AD17-A914F23CD917}"/>
                </a:ext>
              </a:extLst>
            </p:cNvPr>
            <p:cNvSpPr/>
            <p:nvPr/>
          </p:nvSpPr>
          <p:spPr>
            <a:xfrm>
              <a:off x="4037075" y="1598950"/>
              <a:ext cx="299600" cy="228950"/>
            </a:xfrm>
            <a:custGeom>
              <a:avLst/>
              <a:gdLst/>
              <a:ahLst/>
              <a:cxnLst/>
              <a:rect l="0" t="0" r="0" b="0"/>
              <a:pathLst>
                <a:path w="11984" h="9158" fill="none" extrusionOk="0">
                  <a:moveTo>
                    <a:pt x="1" y="8403"/>
                  </a:moveTo>
                  <a:lnTo>
                    <a:pt x="1" y="8403"/>
                  </a:lnTo>
                  <a:lnTo>
                    <a:pt x="366" y="8184"/>
                  </a:lnTo>
                  <a:lnTo>
                    <a:pt x="732" y="8013"/>
                  </a:lnTo>
                  <a:lnTo>
                    <a:pt x="1097" y="7867"/>
                  </a:lnTo>
                  <a:lnTo>
                    <a:pt x="1438" y="7770"/>
                  </a:lnTo>
                  <a:lnTo>
                    <a:pt x="1803" y="7696"/>
                  </a:lnTo>
                  <a:lnTo>
                    <a:pt x="2168" y="7672"/>
                  </a:lnTo>
                  <a:lnTo>
                    <a:pt x="2534" y="7648"/>
                  </a:lnTo>
                  <a:lnTo>
                    <a:pt x="2875" y="7672"/>
                  </a:lnTo>
                  <a:lnTo>
                    <a:pt x="3240" y="7696"/>
                  </a:lnTo>
                  <a:lnTo>
                    <a:pt x="3605" y="7745"/>
                  </a:lnTo>
                  <a:lnTo>
                    <a:pt x="3971" y="7818"/>
                  </a:lnTo>
                  <a:lnTo>
                    <a:pt x="4312" y="7891"/>
                  </a:lnTo>
                  <a:lnTo>
                    <a:pt x="5042" y="8111"/>
                  </a:lnTo>
                  <a:lnTo>
                    <a:pt x="5749" y="8330"/>
                  </a:lnTo>
                  <a:lnTo>
                    <a:pt x="6479" y="8549"/>
                  </a:lnTo>
                  <a:lnTo>
                    <a:pt x="7186" y="8768"/>
                  </a:lnTo>
                  <a:lnTo>
                    <a:pt x="7916" y="8963"/>
                  </a:lnTo>
                  <a:lnTo>
                    <a:pt x="8282" y="9036"/>
                  </a:lnTo>
                  <a:lnTo>
                    <a:pt x="8623" y="9085"/>
                  </a:lnTo>
                  <a:lnTo>
                    <a:pt x="8988" y="9133"/>
                  </a:lnTo>
                  <a:lnTo>
                    <a:pt x="9353" y="9158"/>
                  </a:lnTo>
                  <a:lnTo>
                    <a:pt x="9719" y="9133"/>
                  </a:lnTo>
                  <a:lnTo>
                    <a:pt x="10059" y="9109"/>
                  </a:lnTo>
                  <a:lnTo>
                    <a:pt x="10425" y="9060"/>
                  </a:lnTo>
                  <a:lnTo>
                    <a:pt x="10790" y="8963"/>
                  </a:lnTo>
                  <a:lnTo>
                    <a:pt x="11155" y="8841"/>
                  </a:lnTo>
                  <a:lnTo>
                    <a:pt x="11496" y="8671"/>
                  </a:lnTo>
                  <a:lnTo>
                    <a:pt x="11496" y="8671"/>
                  </a:lnTo>
                  <a:lnTo>
                    <a:pt x="11667" y="8573"/>
                  </a:lnTo>
                  <a:lnTo>
                    <a:pt x="11789" y="8476"/>
                  </a:lnTo>
                  <a:lnTo>
                    <a:pt x="11862" y="8354"/>
                  </a:lnTo>
                  <a:lnTo>
                    <a:pt x="11935" y="8232"/>
                  </a:lnTo>
                  <a:lnTo>
                    <a:pt x="11984" y="8111"/>
                  </a:lnTo>
                  <a:lnTo>
                    <a:pt x="11984" y="7989"/>
                  </a:lnTo>
                  <a:lnTo>
                    <a:pt x="11935" y="7891"/>
                  </a:lnTo>
                  <a:lnTo>
                    <a:pt x="11886" y="7794"/>
                  </a:lnTo>
                  <a:lnTo>
                    <a:pt x="11886" y="7794"/>
                  </a:lnTo>
                  <a:lnTo>
                    <a:pt x="11496" y="7404"/>
                  </a:lnTo>
                  <a:lnTo>
                    <a:pt x="11107" y="6941"/>
                  </a:lnTo>
                  <a:lnTo>
                    <a:pt x="10741" y="6454"/>
                  </a:lnTo>
                  <a:lnTo>
                    <a:pt x="10352" y="5943"/>
                  </a:lnTo>
                  <a:lnTo>
                    <a:pt x="10352" y="5943"/>
                  </a:lnTo>
                  <a:lnTo>
                    <a:pt x="10279" y="5797"/>
                  </a:lnTo>
                  <a:lnTo>
                    <a:pt x="10230" y="5651"/>
                  </a:lnTo>
                  <a:lnTo>
                    <a:pt x="10206" y="5480"/>
                  </a:lnTo>
                  <a:lnTo>
                    <a:pt x="10181" y="5285"/>
                  </a:lnTo>
                  <a:lnTo>
                    <a:pt x="10206" y="5115"/>
                  </a:lnTo>
                  <a:lnTo>
                    <a:pt x="10230" y="4944"/>
                  </a:lnTo>
                  <a:lnTo>
                    <a:pt x="10279" y="4774"/>
                  </a:lnTo>
                  <a:lnTo>
                    <a:pt x="10352" y="4603"/>
                  </a:lnTo>
                  <a:lnTo>
                    <a:pt x="10352" y="4603"/>
                  </a:lnTo>
                  <a:lnTo>
                    <a:pt x="10741" y="3873"/>
                  </a:lnTo>
                  <a:lnTo>
                    <a:pt x="11107" y="3118"/>
                  </a:lnTo>
                  <a:lnTo>
                    <a:pt x="11496" y="2338"/>
                  </a:lnTo>
                  <a:lnTo>
                    <a:pt x="11886" y="1486"/>
                  </a:lnTo>
                  <a:lnTo>
                    <a:pt x="11886" y="1486"/>
                  </a:lnTo>
                  <a:lnTo>
                    <a:pt x="11959" y="1315"/>
                  </a:lnTo>
                  <a:lnTo>
                    <a:pt x="11984" y="1169"/>
                  </a:lnTo>
                  <a:lnTo>
                    <a:pt x="11984" y="1048"/>
                  </a:lnTo>
                  <a:lnTo>
                    <a:pt x="11935" y="975"/>
                  </a:lnTo>
                  <a:lnTo>
                    <a:pt x="11862" y="950"/>
                  </a:lnTo>
                  <a:lnTo>
                    <a:pt x="11789" y="926"/>
                  </a:lnTo>
                  <a:lnTo>
                    <a:pt x="11667" y="975"/>
                  </a:lnTo>
                  <a:lnTo>
                    <a:pt x="11496" y="1023"/>
                  </a:lnTo>
                  <a:lnTo>
                    <a:pt x="11496" y="1023"/>
                  </a:lnTo>
                  <a:lnTo>
                    <a:pt x="11155" y="1194"/>
                  </a:lnTo>
                  <a:lnTo>
                    <a:pt x="10790" y="1315"/>
                  </a:lnTo>
                  <a:lnTo>
                    <a:pt x="10425" y="1413"/>
                  </a:lnTo>
                  <a:lnTo>
                    <a:pt x="10059" y="1462"/>
                  </a:lnTo>
                  <a:lnTo>
                    <a:pt x="9719" y="1510"/>
                  </a:lnTo>
                  <a:lnTo>
                    <a:pt x="9353" y="1510"/>
                  </a:lnTo>
                  <a:lnTo>
                    <a:pt x="8988" y="1486"/>
                  </a:lnTo>
                  <a:lnTo>
                    <a:pt x="8623" y="1462"/>
                  </a:lnTo>
                  <a:lnTo>
                    <a:pt x="8282" y="1389"/>
                  </a:lnTo>
                  <a:lnTo>
                    <a:pt x="7916" y="1315"/>
                  </a:lnTo>
                  <a:lnTo>
                    <a:pt x="7186" y="1145"/>
                  </a:lnTo>
                  <a:lnTo>
                    <a:pt x="6479" y="926"/>
                  </a:lnTo>
                  <a:lnTo>
                    <a:pt x="5749" y="682"/>
                  </a:lnTo>
                  <a:lnTo>
                    <a:pt x="5042" y="463"/>
                  </a:lnTo>
                  <a:lnTo>
                    <a:pt x="4312" y="268"/>
                  </a:lnTo>
                  <a:lnTo>
                    <a:pt x="3971" y="171"/>
                  </a:lnTo>
                  <a:lnTo>
                    <a:pt x="3605" y="98"/>
                  </a:lnTo>
                  <a:lnTo>
                    <a:pt x="3240" y="49"/>
                  </a:lnTo>
                  <a:lnTo>
                    <a:pt x="2875" y="25"/>
                  </a:lnTo>
                  <a:lnTo>
                    <a:pt x="2534" y="0"/>
                  </a:lnTo>
                  <a:lnTo>
                    <a:pt x="2168" y="25"/>
                  </a:lnTo>
                  <a:lnTo>
                    <a:pt x="1803" y="73"/>
                  </a:lnTo>
                  <a:lnTo>
                    <a:pt x="1438" y="122"/>
                  </a:lnTo>
                  <a:lnTo>
                    <a:pt x="1097" y="244"/>
                  </a:lnTo>
                  <a:lnTo>
                    <a:pt x="732" y="366"/>
                  </a:lnTo>
                  <a:lnTo>
                    <a:pt x="366" y="536"/>
                  </a:lnTo>
                  <a:lnTo>
                    <a:pt x="1" y="755"/>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14" name="Text Placeholder 2">
            <a:extLst>
              <a:ext uri="{FF2B5EF4-FFF2-40B4-BE49-F238E27FC236}">
                <a16:creationId xmlns:a16="http://schemas.microsoft.com/office/drawing/2014/main" id="{75FA472A-7AFD-46BC-8C3E-7439952E8F2E}"/>
              </a:ext>
            </a:extLst>
          </p:cNvPr>
          <p:cNvSpPr>
            <a:spLocks noGrp="1"/>
          </p:cNvSpPr>
          <p:nvPr>
            <p:ph type="body" idx="1"/>
          </p:nvPr>
        </p:nvSpPr>
        <p:spPr>
          <a:xfrm>
            <a:off x="1902775" y="3931493"/>
            <a:ext cx="6504161" cy="506283"/>
          </a:xfrm>
        </p:spPr>
        <p:txBody>
          <a:bodyPr lIns="91440" rIns="91440" anchor="t">
            <a:normAutofit/>
          </a:bodyPr>
          <a:lstStyle>
            <a:lvl1pPr marL="0" indent="0">
              <a:lnSpc>
                <a:spcPct val="100000"/>
              </a:lnSpc>
              <a:spcBef>
                <a:spcPts val="0"/>
              </a:spcBef>
              <a:buNone/>
              <a:defRPr sz="1800">
                <a:solidFill>
                  <a:schemeClr val="tx1">
                    <a:lumMod val="95000"/>
                    <a:lumOff val="5000"/>
                  </a:schemeClr>
                </a:solidFill>
                <a:latin typeface="Segoe UI Light" panose="020B0502040204020203" pitchFamily="34" charset="0"/>
                <a:cs typeface="Segoe UI Light" panose="020B0502040204020203"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266108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75239" y="1531279"/>
            <a:ext cx="5397688" cy="447646"/>
          </a:xfrm>
        </p:spPr>
        <p:txBody>
          <a:bodyPr lIns="137160" rIns="137160" anchor="ctr">
            <a:noAutofit/>
          </a:bodyPr>
          <a:lstStyle>
            <a:lvl1pPr marL="0" indent="0">
              <a:spcBef>
                <a:spcPts val="0"/>
              </a:spcBef>
              <a:spcAft>
                <a:spcPts val="0"/>
              </a:spcAft>
              <a:buNone/>
              <a:defRPr lang="en-US" sz="2800" b="0" kern="1200" cap="all" baseline="0" dirty="0" smtClean="0">
                <a:solidFill>
                  <a:srgbClr val="4C3282"/>
                </a:solidFill>
                <a:latin typeface="Segoe UI" panose="020B0502040204020203" pitchFamily="34" charset="0"/>
                <a:ea typeface="+mn-ea"/>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spcAft>
                <a:spcPts val="0"/>
              </a:spcAft>
              <a:buClr>
                <a:schemeClr val="accent1"/>
              </a:buClr>
              <a:buSzPct val="100000"/>
              <a:buFont typeface="Tw Cen MT" panose="020B0602020104020603" pitchFamily="34" charset="0"/>
              <a:buNone/>
            </a:pPr>
            <a:r>
              <a:rPr lang="en-US"/>
              <a:t>Edit Master text styles</a:t>
            </a:r>
          </a:p>
        </p:txBody>
      </p:sp>
      <p:sp>
        <p:nvSpPr>
          <p:cNvPr id="7" name="Date Placeholder 6"/>
          <p:cNvSpPr>
            <a:spLocks noGrp="1"/>
          </p:cNvSpPr>
          <p:nvPr>
            <p:ph type="dt" sz="half" idx="10"/>
          </p:nvPr>
        </p:nvSpPr>
        <p:spPr/>
        <p:txBody>
          <a:bodyPr/>
          <a:lstStyle/>
          <a:p>
            <a:fld id="{5FC1A344-A093-4F3A-A587-9A9A3D0D40D3}" type="datetimeFigureOut">
              <a:rPr lang="en-US" smtClean="0"/>
              <a:t>11/22/2022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4B0267-97C2-469F-AEDA-78611A95F53F}" type="slidenum">
              <a:rPr lang="en-US" smtClean="0"/>
              <a:t>‹#›</a:t>
            </a:fld>
            <a:endParaRPr lang="en-US"/>
          </a:p>
        </p:txBody>
      </p:sp>
      <p:sp>
        <p:nvSpPr>
          <p:cNvPr id="11" name="Content Placeholder 2">
            <a:extLst>
              <a:ext uri="{FF2B5EF4-FFF2-40B4-BE49-F238E27FC236}">
                <a16:creationId xmlns:a16="http://schemas.microsoft.com/office/drawing/2014/main" id="{57CD2F29-FDCB-4CD4-A706-8477E063ED40}"/>
              </a:ext>
            </a:extLst>
          </p:cNvPr>
          <p:cNvSpPr>
            <a:spLocks noGrp="1"/>
          </p:cNvSpPr>
          <p:nvPr>
            <p:ph sz="half" idx="13" hasCustomPrompt="1"/>
          </p:nvPr>
        </p:nvSpPr>
        <p:spPr>
          <a:xfrm>
            <a:off x="584218" y="2096446"/>
            <a:ext cx="5397689" cy="4330435"/>
          </a:xfrm>
        </p:spPr>
        <p:txBody>
          <a:bodyPr/>
          <a:lstStyle>
            <a:lvl1pPr>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2">
            <a:extLst>
              <a:ext uri="{FF2B5EF4-FFF2-40B4-BE49-F238E27FC236}">
                <a16:creationId xmlns:a16="http://schemas.microsoft.com/office/drawing/2014/main" id="{F6C8EDAC-3655-4870-AA43-44830ED94DF0}"/>
              </a:ext>
            </a:extLst>
          </p:cNvPr>
          <p:cNvSpPr>
            <a:spLocks noGrp="1"/>
          </p:cNvSpPr>
          <p:nvPr>
            <p:ph type="body" idx="14"/>
          </p:nvPr>
        </p:nvSpPr>
        <p:spPr>
          <a:xfrm>
            <a:off x="6355830" y="1531279"/>
            <a:ext cx="5397688" cy="447646"/>
          </a:xfrm>
        </p:spPr>
        <p:txBody>
          <a:bodyPr lIns="137160" rIns="137160" anchor="ctr">
            <a:noAutofit/>
          </a:bodyPr>
          <a:lstStyle>
            <a:lvl1pPr marL="0" indent="0">
              <a:spcBef>
                <a:spcPts val="0"/>
              </a:spcBef>
              <a:spcAft>
                <a:spcPts val="0"/>
              </a:spcAft>
              <a:buNone/>
              <a:defRPr lang="en-US" sz="2800" b="0" kern="1200" cap="all" baseline="0" dirty="0" smtClean="0">
                <a:solidFill>
                  <a:srgbClr val="4C3282"/>
                </a:solidFill>
                <a:latin typeface="Segoe UI" panose="020B0502040204020203" pitchFamily="34" charset="0"/>
                <a:ea typeface="+mn-ea"/>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spcAft>
                <a:spcPts val="0"/>
              </a:spcAft>
              <a:buClr>
                <a:schemeClr val="accent1"/>
              </a:buClr>
              <a:buSzPct val="100000"/>
              <a:buFont typeface="Tw Cen MT" panose="020B0602020104020603" pitchFamily="34" charset="0"/>
              <a:buNone/>
            </a:pPr>
            <a:r>
              <a:rPr lang="en-US"/>
              <a:t>Edit Master text styles</a:t>
            </a:r>
          </a:p>
        </p:txBody>
      </p:sp>
      <p:sp>
        <p:nvSpPr>
          <p:cNvPr id="13" name="Content Placeholder 2">
            <a:extLst>
              <a:ext uri="{FF2B5EF4-FFF2-40B4-BE49-F238E27FC236}">
                <a16:creationId xmlns:a16="http://schemas.microsoft.com/office/drawing/2014/main" id="{C6DFFB8E-9225-4B12-B4C6-960DAE3BDB96}"/>
              </a:ext>
            </a:extLst>
          </p:cNvPr>
          <p:cNvSpPr>
            <a:spLocks noGrp="1"/>
          </p:cNvSpPr>
          <p:nvPr>
            <p:ph sz="half" idx="15" hasCustomPrompt="1"/>
          </p:nvPr>
        </p:nvSpPr>
        <p:spPr>
          <a:xfrm>
            <a:off x="6364809" y="2096446"/>
            <a:ext cx="5397689" cy="4330435"/>
          </a:xfrm>
        </p:spPr>
        <p:txBody>
          <a:bodyPr/>
          <a:lstStyle>
            <a:lvl1pPr>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02259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FC1A344-A093-4F3A-A587-9A9A3D0D40D3}" type="datetimeFigureOut">
              <a:rPr lang="en-US" smtClean="0"/>
              <a:t>11/22/2022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4B0267-97C2-469F-AEDA-78611A95F53F}" type="slidenum">
              <a:rPr lang="en-US" smtClean="0"/>
              <a:t>‹#›</a:t>
            </a:fld>
            <a:endParaRPr lang="en-US"/>
          </a:p>
        </p:txBody>
      </p:sp>
    </p:spTree>
    <p:extLst>
      <p:ext uri="{BB962C8B-B14F-4D97-AF65-F5344CB8AC3E}">
        <p14:creationId xmlns:p14="http://schemas.microsoft.com/office/powerpoint/2010/main" val="3770630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634620" y="1512985"/>
            <a:ext cx="5397689" cy="4796375"/>
          </a:xfrm>
        </p:spPr>
        <p:txBody>
          <a:bodyPr/>
          <a:lstStyle>
            <a:lvl1pPr marL="91440" indent="-91440">
              <a:buFontTx/>
              <a:buChar char=" "/>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  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364809" y="1512984"/>
            <a:ext cx="5397689" cy="4796375"/>
          </a:xfrm>
        </p:spPr>
        <p:txBody>
          <a:bodyPr/>
          <a:lstStyle>
            <a:lvl1pPr>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  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5FC1A344-A093-4F3A-A587-9A9A3D0D40D3}" type="datetimeFigureOut">
              <a:rPr lang="en-US" smtClean="0"/>
              <a:t>11/22/2022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4B0267-97C2-469F-AEDA-78611A95F53F}" type="slidenum">
              <a:rPr lang="en-US" smtClean="0"/>
              <a:t>‹#›</a:t>
            </a:fld>
            <a:endParaRPr lang="en-US"/>
          </a:p>
        </p:txBody>
      </p:sp>
      <p:sp>
        <p:nvSpPr>
          <p:cNvPr id="8" name="Title Placeholder 1">
            <a:extLst>
              <a:ext uri="{FF2B5EF4-FFF2-40B4-BE49-F238E27FC236}">
                <a16:creationId xmlns:a16="http://schemas.microsoft.com/office/drawing/2014/main" id="{F45E9297-2ED3-49ED-918C-68275E6EDE6A}"/>
              </a:ext>
            </a:extLst>
          </p:cNvPr>
          <p:cNvSpPr>
            <a:spLocks noGrp="1"/>
          </p:cNvSpPr>
          <p:nvPr>
            <p:ph type="title"/>
          </p:nvPr>
        </p:nvSpPr>
        <p:spPr>
          <a:xfrm>
            <a:off x="575239" y="263276"/>
            <a:ext cx="11187259" cy="1014667"/>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2117858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FC1A344-A093-4F3A-A587-9A9A3D0D40D3}"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B0267-97C2-469F-AEDA-78611A95F53F}"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pic>
        <p:nvPicPr>
          <p:cNvPr id="2050" name="Picture 2" descr="UW building">
            <a:extLst>
              <a:ext uri="{FF2B5EF4-FFF2-40B4-BE49-F238E27FC236}">
                <a16:creationId xmlns:a16="http://schemas.microsoft.com/office/drawing/2014/main" id="{8DB080C4-5F0D-47C3-B99E-D2AD3B91FD7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185" b="5565"/>
          <a:stretch/>
        </p:blipFill>
        <p:spPr bwMode="auto">
          <a:xfrm>
            <a:off x="3" y="0"/>
            <a:ext cx="12191997" cy="4572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4940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C1A344-A093-4F3A-A587-9A9A3D0D40D3}" type="datetimeFigureOut">
              <a:rPr lang="en-US" smtClean="0"/>
              <a:t>11/22/2022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4B0267-97C2-469F-AEDA-78611A95F53F}" type="slidenum">
              <a:rPr lang="en-US" smtClean="0"/>
              <a:t>‹#›</a:t>
            </a:fld>
            <a:endParaRPr lang="en-US"/>
          </a:p>
        </p:txBody>
      </p:sp>
    </p:spTree>
    <p:extLst>
      <p:ext uri="{BB962C8B-B14F-4D97-AF65-F5344CB8AC3E}">
        <p14:creationId xmlns:p14="http://schemas.microsoft.com/office/powerpoint/2010/main" val="1575811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FC1A344-A093-4F3A-A587-9A9A3D0D40D3}" type="datetimeFigureOut">
              <a:rPr lang="en-US" smtClean="0"/>
              <a:t>11/22/2022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4B0267-97C2-469F-AEDA-78611A95F53F}"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8705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5239" y="263276"/>
            <a:ext cx="11187259" cy="101466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75240" y="1463857"/>
            <a:ext cx="11187258" cy="4845504"/>
          </a:xfrm>
          <a:prstGeom prst="rect">
            <a:avLst/>
          </a:prstGeom>
        </p:spPr>
        <p:txBody>
          <a:bodyPr vert="horz" lIns="45720" tIns="45720" rIns="45720" bIns="45720" rtlCol="0">
            <a:normAutofit/>
          </a:bodyPr>
          <a:lstStyle/>
          <a:p>
            <a:pPr lvl="0"/>
            <a:r>
              <a:rPr lang="en-US" dirty="0"/>
              <a:t>Edit Master text styles</a:t>
            </a:r>
          </a:p>
          <a:p>
            <a:pPr lvl="0"/>
            <a:r>
              <a:rPr lang="en-US" dirty="0"/>
              <a:t> 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75240" y="6544402"/>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Segoe UI Light" panose="020B0502040204020203" pitchFamily="34" charset="0"/>
                <a:cs typeface="Segoe UI Light" panose="020B0502040204020203" pitchFamily="34" charset="0"/>
              </a:defRPr>
            </a:lvl1pPr>
          </a:lstStyle>
          <a:p>
            <a:fld id="{5FC1A344-A093-4F3A-A587-9A9A3D0D40D3}" type="datetimeFigureOut">
              <a:rPr lang="en-US" smtClean="0"/>
              <a:t>11/22/2022</a:t>
            </a:fld>
            <a:endParaRPr lang="en-US"/>
          </a:p>
        </p:txBody>
      </p:sp>
      <p:sp>
        <p:nvSpPr>
          <p:cNvPr id="5" name="Footer Placeholder 4"/>
          <p:cNvSpPr>
            <a:spLocks noGrp="1"/>
          </p:cNvSpPr>
          <p:nvPr>
            <p:ph type="ftr" sz="quarter" idx="3"/>
          </p:nvPr>
        </p:nvSpPr>
        <p:spPr>
          <a:xfrm>
            <a:off x="4842742" y="6544402"/>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Segoe UI Light" panose="020B0502040204020203" pitchFamily="34" charset="0"/>
                <a:cs typeface="Segoe UI Light" panose="020B0502040204020203" pitchFamily="34" charset="0"/>
              </a:defRPr>
            </a:lvl1pPr>
          </a:lstStyle>
          <a:p>
            <a:endParaRPr lang="en-US"/>
          </a:p>
        </p:txBody>
      </p:sp>
      <p:sp>
        <p:nvSpPr>
          <p:cNvPr id="6" name="Slide Number Placeholder 5"/>
          <p:cNvSpPr>
            <a:spLocks noGrp="1"/>
          </p:cNvSpPr>
          <p:nvPr>
            <p:ph type="sldNum" sz="quarter" idx="4"/>
          </p:nvPr>
        </p:nvSpPr>
        <p:spPr>
          <a:xfrm>
            <a:off x="10837333" y="6544402"/>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Segoe UI Light" panose="020B0502040204020203" pitchFamily="34" charset="0"/>
                <a:cs typeface="Segoe UI Light" panose="020B0502040204020203" pitchFamily="34" charset="0"/>
              </a:defRPr>
            </a:lvl1pPr>
          </a:lstStyle>
          <a:p>
            <a:fld id="{9A4B0267-97C2-469F-AEDA-78611A95F53F}" type="slidenum">
              <a:rPr lang="en-US" smtClean="0"/>
              <a:t>‹#›</a:t>
            </a:fld>
            <a:endParaRPr lang="en-US"/>
          </a:p>
        </p:txBody>
      </p:sp>
      <p:cxnSp>
        <p:nvCxnSpPr>
          <p:cNvPr id="7" name="Straight Connector 6"/>
          <p:cNvCxnSpPr>
            <a:cxnSpLocks/>
          </p:cNvCxnSpPr>
          <p:nvPr/>
        </p:nvCxnSpPr>
        <p:spPr>
          <a:xfrm flipV="1">
            <a:off x="429491" y="172390"/>
            <a:ext cx="0" cy="1196439"/>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13220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80000"/>
        </a:lnSpc>
        <a:spcBef>
          <a:spcPct val="0"/>
        </a:spcBef>
        <a:buNone/>
        <a:defRPr sz="4400" kern="1200" cap="none" spc="100" baseline="0">
          <a:solidFill>
            <a:schemeClr val="tx1">
              <a:lumMod val="95000"/>
              <a:lumOff val="5000"/>
            </a:schemeClr>
          </a:solidFill>
          <a:latin typeface="Segoe UI" panose="020B0502040204020203" pitchFamily="34" charset="0"/>
          <a:ea typeface="+mj-ea"/>
          <a:cs typeface="Segoe UI" panose="020B0502040204020203" pitchFamily="34"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800" kern="1200">
          <a:solidFill>
            <a:schemeClr val="tx1"/>
          </a:solidFill>
          <a:latin typeface="Segoe UI Semilight" panose="020B0402040204020203" pitchFamily="34" charset="0"/>
          <a:ea typeface="+mn-ea"/>
          <a:cs typeface="Segoe UI Semilight" panose="020B0402040204020203" pitchFamily="34" charset="0"/>
        </a:defRPr>
      </a:lvl1pPr>
      <a:lvl2pPr marL="128016" indent="0" algn="l" defTabSz="914400" rtl="0" eaLnBrk="1" latinLnBrk="0" hangingPunct="1">
        <a:lnSpc>
          <a:spcPct val="90000"/>
        </a:lnSpc>
        <a:spcBef>
          <a:spcPts val="200"/>
        </a:spcBef>
        <a:spcAft>
          <a:spcPts val="400"/>
        </a:spcAft>
        <a:buClr>
          <a:srgbClr val="B6A479"/>
        </a:buClr>
        <a:buFont typeface="Segoe UI Semilight" panose="020B0402040204020203" pitchFamily="34" charset="0"/>
        <a:buNone/>
        <a:defRPr sz="2800" kern="1200">
          <a:solidFill>
            <a:schemeClr val="tx1"/>
          </a:solidFill>
          <a:latin typeface="Segoe UI Semilight" panose="020B0402040204020203" pitchFamily="34" charset="0"/>
          <a:ea typeface="+mn-ea"/>
          <a:cs typeface="Segoe UI Semilight" panose="020B0402040204020203" pitchFamily="34" charset="0"/>
        </a:defRPr>
      </a:lvl2pPr>
      <a:lvl3pPr marL="44805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3pPr>
      <a:lvl4pPr marL="59436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4pPr>
      <a:lvl5pPr marL="77724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leetcode.com/" TargetMode="External"/><Relationship Id="rId2" Type="http://schemas.openxmlformats.org/officeDocument/2006/relationships/hyperlink" Target="https://medium.com/@techie4good/the-secrets-no-one-told-you-about-technical-interviews-5294fed0da9a" TargetMode="External"/><Relationship Id="rId1" Type="http://schemas.openxmlformats.org/officeDocument/2006/relationships/slideLayout" Target="../slideLayouts/slideLayout2.xml"/><Relationship Id="rId4" Type="http://schemas.openxmlformats.org/officeDocument/2006/relationships/hyperlink" Target="https://www.cs.washington.edu/academics/ugrad/current-students/career#resum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E4718-D53D-425F-8A8B-3B52FE3B75E1}"/>
              </a:ext>
            </a:extLst>
          </p:cNvPr>
          <p:cNvSpPr>
            <a:spLocks noGrp="1"/>
          </p:cNvSpPr>
          <p:nvPr>
            <p:ph type="ctrTitle"/>
          </p:nvPr>
        </p:nvSpPr>
        <p:spPr/>
        <p:txBody>
          <a:bodyPr>
            <a:normAutofit/>
          </a:bodyPr>
          <a:lstStyle/>
          <a:p>
            <a:r>
              <a:rPr lang="en-US" dirty="0"/>
              <a:t>Problem Solving and</a:t>
            </a:r>
            <a:br>
              <a:rPr lang="en-US" dirty="0"/>
            </a:br>
            <a:r>
              <a:rPr lang="en-US" dirty="0"/>
              <a:t>Tech Interview Practice</a:t>
            </a:r>
          </a:p>
        </p:txBody>
      </p:sp>
      <p:sp>
        <p:nvSpPr>
          <p:cNvPr id="3" name="Subtitle 2">
            <a:extLst>
              <a:ext uri="{FF2B5EF4-FFF2-40B4-BE49-F238E27FC236}">
                <a16:creationId xmlns:a16="http://schemas.microsoft.com/office/drawing/2014/main" id="{1EB891E0-F215-4DFA-9B92-85B70A8A918B}"/>
              </a:ext>
            </a:extLst>
          </p:cNvPr>
          <p:cNvSpPr>
            <a:spLocks noGrp="1"/>
          </p:cNvSpPr>
          <p:nvPr>
            <p:ph type="subTitle" idx="1"/>
          </p:nvPr>
        </p:nvSpPr>
        <p:spPr/>
        <p:txBody>
          <a:bodyPr/>
          <a:lstStyle/>
          <a:p>
            <a:r>
              <a:rPr lang="en-US" dirty="0"/>
              <a:t>CSE 417 21AU</a:t>
            </a:r>
          </a:p>
          <a:p>
            <a:r>
              <a:rPr lang="en-US" dirty="0"/>
              <a:t>Lecture 24</a:t>
            </a:r>
          </a:p>
        </p:txBody>
      </p:sp>
    </p:spTree>
    <p:extLst>
      <p:ext uri="{BB962C8B-B14F-4D97-AF65-F5344CB8AC3E}">
        <p14:creationId xmlns:p14="http://schemas.microsoft.com/office/powerpoint/2010/main" val="1233227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96ED7-09FD-4D09-8650-B0F35D67D5FE}"/>
              </a:ext>
            </a:extLst>
          </p:cNvPr>
          <p:cNvSpPr>
            <a:spLocks noGrp="1"/>
          </p:cNvSpPr>
          <p:nvPr>
            <p:ph type="title"/>
          </p:nvPr>
        </p:nvSpPr>
        <p:spPr>
          <a:xfrm>
            <a:off x="575239" y="123576"/>
            <a:ext cx="11187259" cy="1014667"/>
          </a:xfrm>
        </p:spPr>
        <p:txBody>
          <a:bodyPr/>
          <a:lstStyle/>
          <a:p>
            <a:r>
              <a:rPr lang="en-US" dirty="0"/>
              <a:t>Talk</a:t>
            </a:r>
          </a:p>
        </p:txBody>
      </p:sp>
      <p:sp>
        <p:nvSpPr>
          <p:cNvPr id="3" name="Content Placeholder 2">
            <a:extLst>
              <a:ext uri="{FF2B5EF4-FFF2-40B4-BE49-F238E27FC236}">
                <a16:creationId xmlns:a16="http://schemas.microsoft.com/office/drawing/2014/main" id="{338E4AFC-C532-4D99-9652-CA52C9714287}"/>
              </a:ext>
            </a:extLst>
          </p:cNvPr>
          <p:cNvSpPr>
            <a:spLocks noGrp="1"/>
          </p:cNvSpPr>
          <p:nvPr>
            <p:ph idx="1"/>
          </p:nvPr>
        </p:nvSpPr>
        <p:spPr>
          <a:xfrm>
            <a:off x="537860" y="936807"/>
            <a:ext cx="11187258" cy="4845504"/>
          </a:xfrm>
        </p:spPr>
        <p:txBody>
          <a:bodyPr/>
          <a:lstStyle/>
          <a:p>
            <a:r>
              <a:rPr lang="en-US" dirty="0"/>
              <a:t>If I enter houses 2 and 4 only, I don’t set off an alarm, right?</a:t>
            </a:r>
          </a:p>
          <a:p>
            <a:r>
              <a:rPr lang="en-US" dirty="0"/>
              <a:t>The houses are just in a line, I’m only worrying about “one side” of the street?</a:t>
            </a:r>
          </a:p>
          <a:p>
            <a:r>
              <a:rPr lang="en-US" dirty="0"/>
              <a:t>I’m planning just one night?</a:t>
            </a:r>
          </a:p>
          <a:p>
            <a:r>
              <a:rPr lang="en-US" dirty="0"/>
              <a:t>The amount of money is an integer? Can it be negative?</a:t>
            </a:r>
          </a:p>
          <a:p>
            <a:r>
              <a:rPr lang="en-US" dirty="0"/>
              <a:t>I don’t have to record which houses, just the final number?</a:t>
            </a:r>
          </a:p>
        </p:txBody>
      </p:sp>
      <p:sp>
        <p:nvSpPr>
          <p:cNvPr id="4" name="Rectangle 2">
            <a:extLst>
              <a:ext uri="{FF2B5EF4-FFF2-40B4-BE49-F238E27FC236}">
                <a16:creationId xmlns:a16="http://schemas.microsoft.com/office/drawing/2014/main" id="{7CF841C3-737F-42D3-B5A6-0175C32779D7}"/>
              </a:ext>
            </a:extLst>
          </p:cNvPr>
          <p:cNvSpPr txBox="1">
            <a:spLocks noChangeArrowheads="1"/>
          </p:cNvSpPr>
          <p:nvPr/>
        </p:nvSpPr>
        <p:spPr bwMode="auto">
          <a:xfrm>
            <a:off x="502370" y="4056768"/>
            <a:ext cx="11187259" cy="267765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91440" indent="-91440" algn="l" defTabSz="914400" rtl="0" eaLnBrk="0" fontAlgn="base" latinLnBrk="0" hangingPunct="0">
              <a:lnSpc>
                <a:spcPct val="90000"/>
              </a:lnSpc>
              <a:spcBef>
                <a:spcPct val="0"/>
              </a:spcBef>
              <a:spcAft>
                <a:spcPct val="0"/>
              </a:spcAft>
              <a:buClr>
                <a:schemeClr val="accent1"/>
              </a:buClr>
              <a:buSzPct val="100000"/>
              <a:buFont typeface="Tw Cen MT" panose="020B0602020104020603" pitchFamily="34" charset="0"/>
              <a:buChar char=" "/>
              <a:defRPr sz="2800" kern="1200">
                <a:solidFill>
                  <a:schemeClr val="tx1"/>
                </a:solidFill>
                <a:latin typeface="Arial" panose="020B0604020202020204" pitchFamily="34" charset="0"/>
                <a:ea typeface="+mn-ea"/>
                <a:cs typeface="Segoe UI Semilight" panose="020B0402040204020203" pitchFamily="34" charset="0"/>
              </a:defRPr>
            </a:lvl1pPr>
            <a:lvl2pPr marL="128016" indent="0" algn="l" defTabSz="914400" rtl="0" eaLnBrk="0" fontAlgn="base" latinLnBrk="0" hangingPunct="0">
              <a:lnSpc>
                <a:spcPct val="90000"/>
              </a:lnSpc>
              <a:spcBef>
                <a:spcPct val="0"/>
              </a:spcBef>
              <a:spcAft>
                <a:spcPct val="0"/>
              </a:spcAft>
              <a:buClr>
                <a:srgbClr val="B6A479"/>
              </a:buClr>
              <a:buFont typeface="Segoe UI Semilight" panose="020B0402040204020203" pitchFamily="34" charset="0"/>
              <a:buNone/>
              <a:defRPr sz="2400" kern="1200" baseline="0">
                <a:solidFill>
                  <a:schemeClr val="tx1"/>
                </a:solidFill>
                <a:latin typeface="Arial" panose="020B0604020202020204" pitchFamily="34" charset="0"/>
                <a:ea typeface="+mn-ea"/>
                <a:cs typeface="Segoe UI Semilight" panose="020B0402040204020203" pitchFamily="34" charset="0"/>
              </a:defRPr>
            </a:lvl2pPr>
            <a:lvl3pPr marL="448056" indent="-137160" algn="l" defTabSz="914400" rtl="0" eaLnBrk="0" fontAlgn="base" latinLnBrk="0" hangingPunct="0">
              <a:lnSpc>
                <a:spcPct val="90000"/>
              </a:lnSpc>
              <a:spcBef>
                <a:spcPct val="0"/>
              </a:spcBef>
              <a:spcAft>
                <a:spcPct val="0"/>
              </a:spcAft>
              <a:buClr>
                <a:srgbClr val="B6A479"/>
              </a:buClr>
              <a:buFont typeface="Segoe UI Semilight" panose="020B0402040204020203" pitchFamily="34" charset="0"/>
              <a:buChar char="-"/>
              <a:defRPr sz="2400" kern="1200">
                <a:solidFill>
                  <a:schemeClr val="tx1"/>
                </a:solidFill>
                <a:latin typeface="Arial" panose="020B0604020202020204" pitchFamily="34" charset="0"/>
                <a:ea typeface="+mn-ea"/>
                <a:cs typeface="Segoe UI Semilight" panose="020B0402040204020203" pitchFamily="34" charset="0"/>
              </a:defRPr>
            </a:lvl3pPr>
            <a:lvl4pPr marL="594360" indent="-137160" algn="l" defTabSz="914400" rtl="0" eaLnBrk="0" fontAlgn="base" latinLnBrk="0" hangingPunct="0">
              <a:lnSpc>
                <a:spcPct val="90000"/>
              </a:lnSpc>
              <a:spcBef>
                <a:spcPct val="0"/>
              </a:spcBef>
              <a:spcAft>
                <a:spcPct val="0"/>
              </a:spcAft>
              <a:buClr>
                <a:srgbClr val="B6A479"/>
              </a:buClr>
              <a:buFont typeface="Segoe UI Semilight" panose="020B0402040204020203" pitchFamily="34" charset="0"/>
              <a:buChar char="-"/>
              <a:defRPr sz="2400" kern="1200">
                <a:solidFill>
                  <a:schemeClr val="tx1"/>
                </a:solidFill>
                <a:latin typeface="Arial" panose="020B0604020202020204" pitchFamily="34" charset="0"/>
                <a:ea typeface="+mn-ea"/>
                <a:cs typeface="Segoe UI Semilight" panose="020B0402040204020203" pitchFamily="34" charset="0"/>
              </a:defRPr>
            </a:lvl4pPr>
            <a:lvl5pPr marL="777240" indent="-137160" algn="l" defTabSz="914400" rtl="0" eaLnBrk="0" fontAlgn="base" latinLnBrk="0" hangingPunct="0">
              <a:lnSpc>
                <a:spcPct val="90000"/>
              </a:lnSpc>
              <a:spcBef>
                <a:spcPct val="0"/>
              </a:spcBef>
              <a:spcAft>
                <a:spcPct val="0"/>
              </a:spcAft>
              <a:buClr>
                <a:srgbClr val="B6A479"/>
              </a:buClr>
              <a:buFont typeface="Segoe UI Semilight" panose="020B0402040204020203" pitchFamily="34" charset="0"/>
              <a:buChar char="-"/>
              <a:defRPr sz="2400" kern="1200">
                <a:solidFill>
                  <a:schemeClr val="tx1"/>
                </a:solidFill>
                <a:latin typeface="Arial" panose="020B0604020202020204" pitchFamily="34" charset="0"/>
                <a:ea typeface="+mn-ea"/>
                <a:cs typeface="Segoe UI Semilight" panose="020B0402040204020203" pitchFamily="34" charset="0"/>
              </a:defRPr>
            </a:lvl5pPr>
            <a:lvl6pPr marL="914400" indent="-137160" algn="l" defTabSz="914400" rtl="0" eaLnBrk="0" fontAlgn="base" latinLnBrk="0" hangingPunct="0">
              <a:lnSpc>
                <a:spcPct val="90000"/>
              </a:lnSpc>
              <a:spcBef>
                <a:spcPct val="0"/>
              </a:spcBef>
              <a:spcAft>
                <a:spcPct val="0"/>
              </a:spcAft>
              <a:buClr>
                <a:schemeClr val="accent1"/>
              </a:buClr>
              <a:buFont typeface="Wingdings 3" pitchFamily="18" charset="2"/>
              <a:buChar char=""/>
              <a:defRPr sz="1400" kern="1200">
                <a:solidFill>
                  <a:schemeClr val="tx1"/>
                </a:solidFill>
                <a:latin typeface="Arial" panose="020B0604020202020204" pitchFamily="34" charset="0"/>
                <a:ea typeface="+mn-ea"/>
                <a:cs typeface="+mn-cs"/>
              </a:defRPr>
            </a:lvl6pPr>
            <a:lvl7pPr marL="1060704" indent="-137160" algn="l" defTabSz="914400" rtl="0" eaLnBrk="0" fontAlgn="base" latinLnBrk="0" hangingPunct="0">
              <a:lnSpc>
                <a:spcPct val="90000"/>
              </a:lnSpc>
              <a:spcBef>
                <a:spcPct val="0"/>
              </a:spcBef>
              <a:spcAft>
                <a:spcPct val="0"/>
              </a:spcAft>
              <a:buClr>
                <a:schemeClr val="accent1"/>
              </a:buClr>
              <a:buFont typeface="Wingdings 3" pitchFamily="18" charset="2"/>
              <a:buChar char=""/>
              <a:defRPr sz="1400" kern="1200">
                <a:solidFill>
                  <a:schemeClr val="tx1"/>
                </a:solidFill>
                <a:latin typeface="Arial" panose="020B0604020202020204" pitchFamily="34" charset="0"/>
                <a:ea typeface="+mn-ea"/>
                <a:cs typeface="+mn-cs"/>
              </a:defRPr>
            </a:lvl7pPr>
            <a:lvl8pPr marL="1216152" indent="-137160" algn="l" defTabSz="914400" rtl="0" eaLnBrk="0" fontAlgn="base" latinLnBrk="0" hangingPunct="0">
              <a:lnSpc>
                <a:spcPct val="90000"/>
              </a:lnSpc>
              <a:spcBef>
                <a:spcPct val="0"/>
              </a:spcBef>
              <a:spcAft>
                <a:spcPct val="0"/>
              </a:spcAft>
              <a:buClr>
                <a:schemeClr val="accent1"/>
              </a:buClr>
              <a:buFont typeface="Wingdings 3" pitchFamily="18" charset="2"/>
              <a:buChar char=""/>
              <a:defRPr sz="1400" kern="1200">
                <a:solidFill>
                  <a:schemeClr val="tx1"/>
                </a:solidFill>
                <a:latin typeface="Arial" panose="020B0604020202020204" pitchFamily="34" charset="0"/>
                <a:ea typeface="+mn-ea"/>
                <a:cs typeface="+mn-cs"/>
              </a:defRPr>
            </a:lvl8pPr>
            <a:lvl9pPr marL="1362456" indent="-137160" algn="l" defTabSz="914400" rtl="0" eaLnBrk="0" fontAlgn="base" latinLnBrk="0" hangingPunct="0">
              <a:lnSpc>
                <a:spcPct val="90000"/>
              </a:lnSpc>
              <a:spcBef>
                <a:spcPct val="0"/>
              </a:spcBef>
              <a:spcAft>
                <a:spcPct val="0"/>
              </a:spcAft>
              <a:buClr>
                <a:schemeClr val="accent1"/>
              </a:buClr>
              <a:buFont typeface="Wingdings 3" pitchFamily="18" charset="2"/>
              <a:buChar char=""/>
              <a:defRPr sz="1400" kern="1200">
                <a:solidFill>
                  <a:schemeClr val="tx1"/>
                </a:solidFill>
                <a:latin typeface="Arial" panose="020B0604020202020204" pitchFamily="34" charset="0"/>
                <a:ea typeface="+mn-ea"/>
                <a:cs typeface="+mn-cs"/>
              </a:defRPr>
            </a:lvl9pPr>
          </a:lstStyle>
          <a:p>
            <a:pPr marL="0" indent="0">
              <a:lnSpc>
                <a:spcPct val="100000"/>
              </a:lnSpc>
              <a:buClrTx/>
              <a:buSzTx/>
              <a:buFontTx/>
              <a:buNone/>
            </a:pPr>
            <a:r>
              <a:rPr lang="en-US" altLang="en-US" sz="2400" dirty="0">
                <a:solidFill>
                  <a:srgbClr val="263238"/>
                </a:solidFill>
                <a:latin typeface="-apple-system"/>
              </a:rPr>
              <a:t>You are a professional robber planning to rob houses along a street. Each house has a certain amount of money stashed, the only constraint stopping you from robbing each of them is that adjacent houses have security systems connected and </a:t>
            </a:r>
            <a:r>
              <a:rPr lang="en-US" altLang="en-US" sz="2400" b="1" dirty="0">
                <a:solidFill>
                  <a:srgbClr val="263238"/>
                </a:solidFill>
                <a:latin typeface="-apple-system"/>
              </a:rPr>
              <a:t>it will automatically contact the police if two adjacent houses were broken into on the same night</a:t>
            </a:r>
            <a:r>
              <a:rPr lang="en-US" altLang="en-US" sz="2400" dirty="0">
                <a:solidFill>
                  <a:srgbClr val="263238"/>
                </a:solidFill>
                <a:latin typeface="-apple-system"/>
              </a:rPr>
              <a:t>.</a:t>
            </a:r>
            <a:endParaRPr lang="en-US" altLang="en-US" sz="2400" dirty="0"/>
          </a:p>
          <a:p>
            <a:pPr marL="0" indent="0">
              <a:lnSpc>
                <a:spcPct val="100000"/>
              </a:lnSpc>
              <a:buClrTx/>
              <a:buSzTx/>
              <a:buFontTx/>
              <a:buNone/>
            </a:pPr>
            <a:endParaRPr lang="en-US" altLang="en-US" sz="2400" dirty="0">
              <a:solidFill>
                <a:srgbClr val="263238"/>
              </a:solidFill>
              <a:latin typeface="-apple-system"/>
            </a:endParaRPr>
          </a:p>
          <a:p>
            <a:pPr marL="0" indent="0">
              <a:lnSpc>
                <a:spcPct val="100000"/>
              </a:lnSpc>
              <a:buClrTx/>
              <a:buSzTx/>
              <a:buFontTx/>
              <a:buNone/>
            </a:pPr>
            <a:r>
              <a:rPr lang="en-US" altLang="en-US" sz="2400" dirty="0">
                <a:solidFill>
                  <a:srgbClr val="263238"/>
                </a:solidFill>
                <a:latin typeface="-apple-system"/>
              </a:rPr>
              <a:t>Given an integer array </a:t>
            </a:r>
            <a:r>
              <a:rPr lang="en-US" altLang="en-US" sz="2400" dirty="0" err="1">
                <a:solidFill>
                  <a:srgbClr val="546E7A"/>
                </a:solidFill>
                <a:latin typeface="Courier New" panose="02070309020205020404" pitchFamily="49" charset="0"/>
                <a:cs typeface="Courier New" panose="02070309020205020404" pitchFamily="49" charset="0"/>
              </a:rPr>
              <a:t>nums</a:t>
            </a:r>
            <a:r>
              <a:rPr lang="en-US" altLang="en-US" sz="2400" dirty="0">
                <a:solidFill>
                  <a:srgbClr val="263238"/>
                </a:solidFill>
                <a:latin typeface="-apple-system"/>
              </a:rPr>
              <a:t> representing the amount of money of each house, return </a:t>
            </a:r>
            <a:r>
              <a:rPr lang="en-US" altLang="en-US" sz="2400" i="1" dirty="0">
                <a:solidFill>
                  <a:srgbClr val="263238"/>
                </a:solidFill>
                <a:latin typeface="-apple-system"/>
              </a:rPr>
              <a:t>the maximum amount of money you can rob tonight </a:t>
            </a:r>
            <a:r>
              <a:rPr lang="en-US" altLang="en-US" sz="2400" b="1" i="1" dirty="0">
                <a:solidFill>
                  <a:srgbClr val="263238"/>
                </a:solidFill>
                <a:latin typeface="-apple-system"/>
              </a:rPr>
              <a:t>without alerting the police</a:t>
            </a:r>
            <a:r>
              <a:rPr lang="en-US" altLang="en-US" sz="2400" dirty="0">
                <a:solidFill>
                  <a:srgbClr val="263238"/>
                </a:solidFill>
                <a:latin typeface="-apple-system"/>
              </a:rPr>
              <a:t>.</a:t>
            </a:r>
            <a:endParaRPr lang="en-US" altLang="en-US" sz="2400" dirty="0"/>
          </a:p>
        </p:txBody>
      </p:sp>
    </p:spTree>
    <p:extLst>
      <p:ext uri="{BB962C8B-B14F-4D97-AF65-F5344CB8AC3E}">
        <p14:creationId xmlns:p14="http://schemas.microsoft.com/office/powerpoint/2010/main" val="3634608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9FC6C-A641-45A0-AB60-10A7ED610C0E}"/>
              </a:ext>
            </a:extLst>
          </p:cNvPr>
          <p:cNvSpPr>
            <a:spLocks noGrp="1"/>
          </p:cNvSpPr>
          <p:nvPr>
            <p:ph type="title"/>
          </p:nvPr>
        </p:nvSpPr>
        <p:spPr/>
        <p:txBody>
          <a:bodyPr/>
          <a:lstStyle/>
          <a:p>
            <a:r>
              <a:rPr lang="en-US" dirty="0"/>
              <a:t>Talk</a:t>
            </a:r>
          </a:p>
        </p:txBody>
      </p:sp>
      <p:sp>
        <p:nvSpPr>
          <p:cNvPr id="3" name="Content Placeholder 2">
            <a:extLst>
              <a:ext uri="{FF2B5EF4-FFF2-40B4-BE49-F238E27FC236}">
                <a16:creationId xmlns:a16="http://schemas.microsoft.com/office/drawing/2014/main" id="{7A76430F-41E4-49BD-A8FD-7DB1703914BC}"/>
              </a:ext>
            </a:extLst>
          </p:cNvPr>
          <p:cNvSpPr>
            <a:spLocks noGrp="1"/>
          </p:cNvSpPr>
          <p:nvPr>
            <p:ph idx="1"/>
          </p:nvPr>
        </p:nvSpPr>
        <p:spPr/>
        <p:txBody>
          <a:bodyPr/>
          <a:lstStyle/>
          <a:p>
            <a:r>
              <a:rPr lang="en-US" dirty="0"/>
              <a:t>Self-checks</a:t>
            </a:r>
          </a:p>
          <a:p>
            <a:r>
              <a:rPr lang="en-US" dirty="0"/>
              <a:t>Do I know the method signature (inputs and return type)?</a:t>
            </a:r>
          </a:p>
          <a:p>
            <a:r>
              <a:rPr lang="en-US" dirty="0"/>
              <a:t>Is there any information in the prompt that I feel is useless?</a:t>
            </a:r>
          </a:p>
          <a:p>
            <a:pPr lvl="1"/>
            <a:r>
              <a:rPr lang="en-US" dirty="0"/>
              <a:t>There usually isn’t any, so maybe ask a question about that</a:t>
            </a:r>
          </a:p>
          <a:p>
            <a:endParaRPr lang="en-US" dirty="0"/>
          </a:p>
          <a:p>
            <a:endParaRPr lang="en-US" dirty="0"/>
          </a:p>
        </p:txBody>
      </p:sp>
    </p:spTree>
    <p:extLst>
      <p:ext uri="{BB962C8B-B14F-4D97-AF65-F5344CB8AC3E}">
        <p14:creationId xmlns:p14="http://schemas.microsoft.com/office/powerpoint/2010/main" val="2583540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54D47-A64F-454A-AD23-EEFB98FB65B3}"/>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AFD73F1E-1B7F-4ECB-AE74-9683FBE19B5F}"/>
              </a:ext>
            </a:extLst>
          </p:cNvPr>
          <p:cNvSpPr>
            <a:spLocks noGrp="1"/>
          </p:cNvSpPr>
          <p:nvPr>
            <p:ph idx="1"/>
          </p:nvPr>
        </p:nvSpPr>
        <p:spPr/>
        <p:txBody>
          <a:bodyPr/>
          <a:lstStyle/>
          <a:p>
            <a:r>
              <a:rPr lang="en-US" dirty="0"/>
              <a:t>Make a sample input or two, find the answer and </a:t>
            </a:r>
            <a:r>
              <a:rPr lang="en-US" b="1" dirty="0"/>
              <a:t>confirm it’s right with the interviewer</a:t>
            </a:r>
          </a:p>
          <a:p>
            <a:endParaRPr lang="en-US" b="1" dirty="0"/>
          </a:p>
        </p:txBody>
      </p:sp>
      <p:pic>
        <p:nvPicPr>
          <p:cNvPr id="4" name="Picture 3">
            <a:extLst>
              <a:ext uri="{FF2B5EF4-FFF2-40B4-BE49-F238E27FC236}">
                <a16:creationId xmlns:a16="http://schemas.microsoft.com/office/drawing/2014/main" id="{FE6EEB3E-9F69-481F-8937-19CBAD38A097}"/>
              </a:ext>
            </a:extLst>
          </p:cNvPr>
          <p:cNvPicPr>
            <a:picLocks noChangeAspect="1"/>
          </p:cNvPicPr>
          <p:nvPr/>
        </p:nvPicPr>
        <p:blipFill>
          <a:blip r:embed="rId2"/>
          <a:stretch>
            <a:fillRect/>
          </a:stretch>
        </p:blipFill>
        <p:spPr>
          <a:xfrm>
            <a:off x="1093709" y="2428571"/>
            <a:ext cx="10150318" cy="4429429"/>
          </a:xfrm>
          <a:prstGeom prst="rect">
            <a:avLst/>
          </a:prstGeom>
        </p:spPr>
      </p:pic>
      <p:sp>
        <p:nvSpPr>
          <p:cNvPr id="5" name="TextBox 4">
            <a:extLst>
              <a:ext uri="{FF2B5EF4-FFF2-40B4-BE49-F238E27FC236}">
                <a16:creationId xmlns:a16="http://schemas.microsoft.com/office/drawing/2014/main" id="{58B26338-9645-445E-B3CC-A8534E08FD88}"/>
              </a:ext>
            </a:extLst>
          </p:cNvPr>
          <p:cNvSpPr txBox="1"/>
          <p:nvPr/>
        </p:nvSpPr>
        <p:spPr>
          <a:xfrm rot="377905">
            <a:off x="9478804" y="407177"/>
            <a:ext cx="2498747" cy="369332"/>
          </a:xfrm>
          <a:prstGeom prst="rect">
            <a:avLst/>
          </a:prstGeom>
          <a:noFill/>
          <a:ln w="28575">
            <a:solidFill>
              <a:schemeClr val="accent3"/>
            </a:solidFill>
          </a:ln>
        </p:spPr>
        <p:txBody>
          <a:bodyPr wrap="square" rtlCol="0">
            <a:spAutoFit/>
          </a:bodyPr>
          <a:lstStyle/>
          <a:p>
            <a:r>
              <a:rPr lang="en-US" dirty="0">
                <a:latin typeface="Segoe UI Semilight" panose="020B0402040204020203" pitchFamily="34" charset="0"/>
                <a:cs typeface="Segoe UI Semilight" panose="020B0402040204020203" pitchFamily="34" charset="0"/>
              </a:rPr>
              <a:t>You’ll need these later!</a:t>
            </a:r>
          </a:p>
        </p:txBody>
      </p:sp>
    </p:spTree>
    <p:extLst>
      <p:ext uri="{BB962C8B-B14F-4D97-AF65-F5344CB8AC3E}">
        <p14:creationId xmlns:p14="http://schemas.microsoft.com/office/powerpoint/2010/main" val="1681787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38295-11A2-41A3-93D1-02B429B7CA59}"/>
              </a:ext>
            </a:extLst>
          </p:cNvPr>
          <p:cNvSpPr>
            <a:spLocks noGrp="1"/>
          </p:cNvSpPr>
          <p:nvPr>
            <p:ph type="title"/>
          </p:nvPr>
        </p:nvSpPr>
        <p:spPr/>
        <p:txBody>
          <a:bodyPr/>
          <a:lstStyle/>
          <a:p>
            <a:r>
              <a:rPr lang="en-US" dirty="0"/>
              <a:t>Baseline</a:t>
            </a:r>
          </a:p>
        </p:txBody>
      </p:sp>
      <p:sp>
        <p:nvSpPr>
          <p:cNvPr id="3" name="Content Placeholder 2">
            <a:extLst>
              <a:ext uri="{FF2B5EF4-FFF2-40B4-BE49-F238E27FC236}">
                <a16:creationId xmlns:a16="http://schemas.microsoft.com/office/drawing/2014/main" id="{9FDBA7B5-1F3B-405B-B0D5-5BE1714ECEDC}"/>
              </a:ext>
            </a:extLst>
          </p:cNvPr>
          <p:cNvSpPr>
            <a:spLocks noGrp="1"/>
          </p:cNvSpPr>
          <p:nvPr>
            <p:ph idx="1"/>
          </p:nvPr>
        </p:nvSpPr>
        <p:spPr/>
        <p:txBody>
          <a:bodyPr>
            <a:normAutofit lnSpcReduction="10000"/>
          </a:bodyPr>
          <a:lstStyle/>
          <a:p>
            <a:r>
              <a:rPr lang="en-US" dirty="0"/>
              <a:t>First algorithm that comes to mind.</a:t>
            </a:r>
          </a:p>
          <a:p>
            <a:r>
              <a:rPr lang="en-US" dirty="0"/>
              <a:t>Doesn’t matter how slow.[1]</a:t>
            </a:r>
          </a:p>
          <a:p>
            <a:r>
              <a:rPr lang="en-US" dirty="0"/>
              <a:t>This is a good problem solving technique, sometimes you want to optimize the first thing you think of.</a:t>
            </a:r>
          </a:p>
          <a:p>
            <a:r>
              <a:rPr lang="en-US" dirty="0"/>
              <a:t>Sometimes you don’t, but it’s still useful for you as a human.</a:t>
            </a:r>
          </a:p>
          <a:p>
            <a:r>
              <a:rPr lang="en-US" dirty="0"/>
              <a:t>You’re going to be nervous. It’s a lot easier to think creatively with the baseline in your back pocket. You won’t end this interview having written no code.</a:t>
            </a:r>
          </a:p>
          <a:p>
            <a:endParaRPr lang="en-US" dirty="0"/>
          </a:p>
          <a:p>
            <a:r>
              <a:rPr lang="en-US" dirty="0"/>
              <a:t>[1] ok, it does matter how slow, but that’s not the point </a:t>
            </a:r>
            <a:r>
              <a:rPr lang="en-US" b="1" i="1" dirty="0"/>
              <a:t>yet</a:t>
            </a:r>
          </a:p>
        </p:txBody>
      </p:sp>
      <p:sp>
        <p:nvSpPr>
          <p:cNvPr id="4" name="TextBox 3">
            <a:extLst>
              <a:ext uri="{FF2B5EF4-FFF2-40B4-BE49-F238E27FC236}">
                <a16:creationId xmlns:a16="http://schemas.microsoft.com/office/drawing/2014/main" id="{6ABB99D4-E2D2-4153-B3D4-B5DB6849FA2D}"/>
              </a:ext>
            </a:extLst>
          </p:cNvPr>
          <p:cNvSpPr txBox="1"/>
          <p:nvPr/>
        </p:nvSpPr>
        <p:spPr>
          <a:xfrm rot="377905">
            <a:off x="8736791" y="366642"/>
            <a:ext cx="3340859" cy="646331"/>
          </a:xfrm>
          <a:prstGeom prst="rect">
            <a:avLst/>
          </a:prstGeom>
          <a:noFill/>
          <a:ln w="28575">
            <a:solidFill>
              <a:schemeClr val="accent3"/>
            </a:solidFill>
          </a:ln>
        </p:spPr>
        <p:txBody>
          <a:bodyPr wrap="square" rtlCol="0">
            <a:spAutoFit/>
          </a:bodyPr>
          <a:lstStyle/>
          <a:p>
            <a:r>
              <a:rPr lang="en-US" dirty="0">
                <a:latin typeface="Segoe UI Semilight" panose="020B0402040204020203" pitchFamily="34" charset="0"/>
                <a:cs typeface="Segoe UI Semilight" panose="020B0402040204020203" pitchFamily="34" charset="0"/>
              </a:rPr>
              <a:t>Finally, designing the algorithm. </a:t>
            </a:r>
            <a:br>
              <a:rPr lang="en-US" dirty="0">
                <a:latin typeface="Segoe UI Semilight" panose="020B0402040204020203" pitchFamily="34" charset="0"/>
                <a:cs typeface="Segoe UI Semilight" panose="020B0402040204020203" pitchFamily="34" charset="0"/>
              </a:rPr>
            </a:br>
            <a:r>
              <a:rPr lang="en-US" dirty="0">
                <a:latin typeface="Segoe UI Semilight" panose="020B0402040204020203" pitchFamily="34" charset="0"/>
                <a:cs typeface="Segoe UI Semilight" panose="020B0402040204020203" pitchFamily="34" charset="0"/>
              </a:rPr>
              <a:t>What we came here for.</a:t>
            </a:r>
          </a:p>
        </p:txBody>
      </p:sp>
    </p:spTree>
    <p:extLst>
      <p:ext uri="{BB962C8B-B14F-4D97-AF65-F5344CB8AC3E}">
        <p14:creationId xmlns:p14="http://schemas.microsoft.com/office/powerpoint/2010/main" val="9084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5E8D9-7D2E-48C4-AFDF-78B4EE7ECE36}"/>
              </a:ext>
            </a:extLst>
          </p:cNvPr>
          <p:cNvSpPr>
            <a:spLocks noGrp="1"/>
          </p:cNvSpPr>
          <p:nvPr>
            <p:ph type="title"/>
          </p:nvPr>
        </p:nvSpPr>
        <p:spPr/>
        <p:txBody>
          <a:bodyPr/>
          <a:lstStyle/>
          <a:p>
            <a:r>
              <a:rPr lang="en-US" dirty="0"/>
              <a:t>Baseline</a:t>
            </a:r>
          </a:p>
        </p:txBody>
      </p:sp>
      <p:sp>
        <p:nvSpPr>
          <p:cNvPr id="3" name="Content Placeholder 2">
            <a:extLst>
              <a:ext uri="{FF2B5EF4-FFF2-40B4-BE49-F238E27FC236}">
                <a16:creationId xmlns:a16="http://schemas.microsoft.com/office/drawing/2014/main" id="{73E2CD3B-AC3B-4D4C-8790-2F6424ACDCC7}"/>
              </a:ext>
            </a:extLst>
          </p:cNvPr>
          <p:cNvSpPr>
            <a:spLocks noGrp="1"/>
          </p:cNvSpPr>
          <p:nvPr>
            <p:ph idx="1"/>
          </p:nvPr>
        </p:nvSpPr>
        <p:spPr/>
        <p:txBody>
          <a:bodyPr/>
          <a:lstStyle/>
          <a:p>
            <a:r>
              <a:rPr lang="en-US" dirty="0"/>
              <a:t>If you see what to do right away that’s fine! You can short-circuit this step. But if it doesn’t work come back here! I don’t like to spend more than a few minutes with no back-up plan.</a:t>
            </a:r>
          </a:p>
          <a:p>
            <a:endParaRPr lang="en-US" dirty="0"/>
          </a:p>
          <a:p>
            <a:r>
              <a:rPr lang="en-US" dirty="0"/>
              <a:t>Remember the examples you did! Those can help now. Were you doing a brute force on those to solve them?</a:t>
            </a:r>
          </a:p>
        </p:txBody>
      </p:sp>
    </p:spTree>
    <p:extLst>
      <p:ext uri="{BB962C8B-B14F-4D97-AF65-F5344CB8AC3E}">
        <p14:creationId xmlns:p14="http://schemas.microsoft.com/office/powerpoint/2010/main" val="1331767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B5807-87F3-475A-BDA0-0D88526D0D09}"/>
              </a:ext>
            </a:extLst>
          </p:cNvPr>
          <p:cNvSpPr>
            <a:spLocks noGrp="1"/>
          </p:cNvSpPr>
          <p:nvPr>
            <p:ph type="title"/>
          </p:nvPr>
        </p:nvSpPr>
        <p:spPr/>
        <p:txBody>
          <a:bodyPr/>
          <a:lstStyle/>
          <a:p>
            <a:r>
              <a:rPr lang="en-US" dirty="0"/>
              <a:t>Baseline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931CADB-8CB6-4D83-B281-8FD494189401}"/>
                  </a:ext>
                </a:extLst>
              </p:cNvPr>
              <p:cNvSpPr>
                <a:spLocks noGrp="1"/>
              </p:cNvSpPr>
              <p:nvPr>
                <p:ph idx="1"/>
              </p:nvPr>
            </p:nvSpPr>
            <p:spPr/>
            <p:txBody>
              <a:bodyPr/>
              <a:lstStyle/>
              <a:p>
                <a:r>
                  <a:rPr lang="en-US" dirty="0"/>
                  <a:t>Well I guess we could check all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𝑛</m:t>
                        </m:r>
                      </m:sup>
                    </m:sSup>
                  </m:oMath>
                </a14:m>
                <a:r>
                  <a:rPr lang="en-US" dirty="0"/>
                  <a:t> sets of houses.</a:t>
                </a:r>
                <a:br>
                  <a:rPr lang="en-US" dirty="0"/>
                </a:br>
                <a:r>
                  <a:rPr lang="en-US" dirty="0"/>
                  <a:t>Will be really slow, but will work.</a:t>
                </a:r>
              </a:p>
              <a:p>
                <a:endParaRPr lang="en-US" dirty="0"/>
              </a:p>
              <a:p>
                <a:endParaRPr lang="en-US" dirty="0"/>
              </a:p>
              <a:p>
                <a:r>
                  <a:rPr lang="en-US" dirty="0"/>
                  <a:t>Let’s try to do better.</a:t>
                </a:r>
              </a:p>
            </p:txBody>
          </p:sp>
        </mc:Choice>
        <mc:Fallback xmlns="">
          <p:sp>
            <p:nvSpPr>
              <p:cNvPr id="3" name="Content Placeholder 2">
                <a:extLst>
                  <a:ext uri="{FF2B5EF4-FFF2-40B4-BE49-F238E27FC236}">
                    <a16:creationId xmlns:a16="http://schemas.microsoft.com/office/drawing/2014/main" id="{1931CADB-8CB6-4D83-B281-8FD494189401}"/>
                  </a:ext>
                </a:extLst>
              </p:cNvPr>
              <p:cNvSpPr>
                <a:spLocks noGrp="1" noRot="1" noChangeAspect="1" noMove="1" noResize="1" noEditPoints="1" noAdjustHandles="1" noChangeArrowheads="1" noChangeShapeType="1" noTextEdit="1"/>
              </p:cNvSpPr>
              <p:nvPr>
                <p:ph idx="1"/>
              </p:nvPr>
            </p:nvSpPr>
            <p:spPr>
              <a:blipFill>
                <a:blip r:embed="rId2"/>
                <a:stretch>
                  <a:fillRect l="-708" t="-2138"/>
                </a:stretch>
              </a:blipFill>
            </p:spPr>
            <p:txBody>
              <a:bodyPr/>
              <a:lstStyle/>
              <a:p>
                <a:r>
                  <a:rPr lang="en-US">
                    <a:noFill/>
                  </a:rPr>
                  <a:t> </a:t>
                </a:r>
              </a:p>
            </p:txBody>
          </p:sp>
        </mc:Fallback>
      </mc:AlternateContent>
    </p:spTree>
    <p:extLst>
      <p:ext uri="{BB962C8B-B14F-4D97-AF65-F5344CB8AC3E}">
        <p14:creationId xmlns:p14="http://schemas.microsoft.com/office/powerpoint/2010/main" val="3411703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1A8B5-5388-4F97-A2D7-332044D81A6A}"/>
              </a:ext>
            </a:extLst>
          </p:cNvPr>
          <p:cNvSpPr>
            <a:spLocks noGrp="1"/>
          </p:cNvSpPr>
          <p:nvPr>
            <p:ph type="title"/>
          </p:nvPr>
        </p:nvSpPr>
        <p:spPr/>
        <p:txBody>
          <a:bodyPr/>
          <a:lstStyle/>
          <a:p>
            <a:r>
              <a:rPr lang="en-US" dirty="0"/>
              <a:t>Optimize</a:t>
            </a:r>
          </a:p>
        </p:txBody>
      </p:sp>
      <p:sp>
        <p:nvSpPr>
          <p:cNvPr id="3" name="Content Placeholder 2">
            <a:extLst>
              <a:ext uri="{FF2B5EF4-FFF2-40B4-BE49-F238E27FC236}">
                <a16:creationId xmlns:a16="http://schemas.microsoft.com/office/drawing/2014/main" id="{5834403C-4C00-4C50-AE7D-256B2A5EDB70}"/>
              </a:ext>
            </a:extLst>
          </p:cNvPr>
          <p:cNvSpPr>
            <a:spLocks noGrp="1"/>
          </p:cNvSpPr>
          <p:nvPr>
            <p:ph idx="1"/>
          </p:nvPr>
        </p:nvSpPr>
        <p:spPr/>
        <p:txBody>
          <a:bodyPr/>
          <a:lstStyle/>
          <a:p>
            <a:r>
              <a:rPr lang="en-US" dirty="0"/>
              <a:t>Now, let’s get a better algorithm.</a:t>
            </a:r>
          </a:p>
          <a:p>
            <a:endParaRPr lang="en-US" dirty="0"/>
          </a:p>
          <a:p>
            <a:r>
              <a:rPr lang="en-US" dirty="0"/>
              <a:t>What did you see in your examples?</a:t>
            </a:r>
          </a:p>
          <a:p>
            <a:r>
              <a:rPr lang="en-US" dirty="0"/>
              <a:t>What does this remind you of?</a:t>
            </a:r>
          </a:p>
          <a:p>
            <a:r>
              <a:rPr lang="en-US" dirty="0"/>
              <a:t>We’re finding the maximum something in an array, that might remind you of maximum subarray sum. Maybe DP?</a:t>
            </a:r>
          </a:p>
          <a:p>
            <a:r>
              <a:rPr lang="en-US" dirty="0"/>
              <a:t>Let’s start there…</a:t>
            </a:r>
          </a:p>
        </p:txBody>
      </p:sp>
      <p:sp>
        <p:nvSpPr>
          <p:cNvPr id="4" name="TextBox 3">
            <a:extLst>
              <a:ext uri="{FF2B5EF4-FFF2-40B4-BE49-F238E27FC236}">
                <a16:creationId xmlns:a16="http://schemas.microsoft.com/office/drawing/2014/main" id="{FA38A57E-EF81-4216-BD83-74D007D7339C}"/>
              </a:ext>
            </a:extLst>
          </p:cNvPr>
          <p:cNvSpPr txBox="1"/>
          <p:nvPr/>
        </p:nvSpPr>
        <p:spPr>
          <a:xfrm rot="377905">
            <a:off x="6655242" y="397566"/>
            <a:ext cx="5414839" cy="923330"/>
          </a:xfrm>
          <a:prstGeom prst="rect">
            <a:avLst/>
          </a:prstGeom>
          <a:noFill/>
          <a:ln w="28575">
            <a:solidFill>
              <a:schemeClr val="accent3"/>
            </a:solidFill>
          </a:ln>
        </p:spPr>
        <p:txBody>
          <a:bodyPr wrap="square" rtlCol="0">
            <a:spAutoFit/>
          </a:bodyPr>
          <a:lstStyle/>
          <a:p>
            <a:r>
              <a:rPr lang="en-US" dirty="0">
                <a:latin typeface="Segoe UI Semilight" panose="020B0402040204020203" pitchFamily="34" charset="0"/>
                <a:cs typeface="Segoe UI Semilight" panose="020B0402040204020203" pitchFamily="34" charset="0"/>
              </a:rPr>
              <a:t>Sometimes you’re going to speed up the baseline (say with better data structures).</a:t>
            </a:r>
          </a:p>
          <a:p>
            <a:r>
              <a:rPr lang="en-US" dirty="0">
                <a:latin typeface="Segoe UI Semilight" panose="020B0402040204020203" pitchFamily="34" charset="0"/>
                <a:cs typeface="Segoe UI Semilight" panose="020B0402040204020203" pitchFamily="34" charset="0"/>
              </a:rPr>
              <a:t>Other times you’re starting from </a:t>
            </a:r>
            <a:r>
              <a:rPr lang="en-US" dirty="0" err="1">
                <a:latin typeface="Segoe UI Semilight" panose="020B0402040204020203" pitchFamily="34" charset="0"/>
                <a:cs typeface="Segoe UI Semilight" panose="020B0402040204020203" pitchFamily="34" charset="0"/>
              </a:rPr>
              <a:t>scracth</a:t>
            </a:r>
            <a:endParaRPr lang="en-US" dirty="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324842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A855D-C9A3-4F55-AF18-59A8004AC316}"/>
              </a:ext>
            </a:extLst>
          </p:cNvPr>
          <p:cNvSpPr>
            <a:spLocks noGrp="1"/>
          </p:cNvSpPr>
          <p:nvPr>
            <p:ph type="title"/>
          </p:nvPr>
        </p:nvSpPr>
        <p:spPr/>
        <p:txBody>
          <a:bodyPr/>
          <a:lstStyle/>
          <a:p>
            <a:r>
              <a:rPr lang="en-US" dirty="0"/>
              <a:t>Optimize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3A5949E-BECE-46CD-A6DC-95ACA99C30D8}"/>
                  </a:ext>
                </a:extLst>
              </p:cNvPr>
              <p:cNvSpPr>
                <a:spLocks noGrp="1"/>
              </p:cNvSpPr>
              <p:nvPr>
                <p:ph idx="1"/>
              </p:nvPr>
            </p:nvSpPr>
            <p:spPr/>
            <p:txBody>
              <a:bodyPr/>
              <a:lstStyle/>
              <a:p>
                <a:r>
                  <a:rPr lang="en-US" dirty="0"/>
                  <a:t>Let’s think recursively. Start with the last house.</a:t>
                </a:r>
              </a:p>
              <a:p>
                <a:r>
                  <a:rPr lang="en-US" dirty="0"/>
                  <a:t>We’re currently thinking about house </a:t>
                </a:r>
                <a14:m>
                  <m:oMath xmlns:m="http://schemas.openxmlformats.org/officeDocument/2006/math">
                    <m:r>
                      <a:rPr lang="en-US" b="0" i="1" smtClean="0">
                        <a:latin typeface="Cambria Math" panose="02040503050406030204" pitchFamily="18" charset="0"/>
                      </a:rPr>
                      <m:t>𝑖</m:t>
                    </m:r>
                  </m:oMath>
                </a14:m>
                <a:r>
                  <a:rPr lang="en-US" dirty="0"/>
                  <a:t>.</a:t>
                </a:r>
              </a:p>
              <a:p>
                <a:endParaRPr lang="en-US" dirty="0"/>
              </a:p>
              <a:p>
                <a:r>
                  <a:rPr lang="en-US" dirty="0"/>
                  <a:t>If we want to include </a:t>
                </a:r>
                <a14:m>
                  <m:oMath xmlns:m="http://schemas.openxmlformats.org/officeDocument/2006/math">
                    <m:r>
                      <a:rPr lang="en-US" b="0" i="1" smtClean="0">
                        <a:latin typeface="Cambria Math" panose="02040503050406030204" pitchFamily="18" charset="0"/>
                      </a:rPr>
                      <m:t>𝑖</m:t>
                    </m:r>
                    <m:r>
                      <a:rPr lang="en-US" b="0" i="1" smtClean="0">
                        <a:latin typeface="Cambria Math" panose="02040503050406030204" pitchFamily="18" charset="0"/>
                      </a:rPr>
                      <m:t>, </m:t>
                    </m:r>
                  </m:oMath>
                </a14:m>
                <a:r>
                  <a:rPr lang="en-US" dirty="0"/>
                  <a:t>then we want…</a:t>
                </a:r>
              </a:p>
              <a:p>
                <a:endParaRPr lang="en-US" dirty="0"/>
              </a:p>
              <a:p>
                <a:r>
                  <a:rPr lang="en-US" dirty="0"/>
                  <a:t>If we want to exclude </a:t>
                </a:r>
                <a14:m>
                  <m:oMath xmlns:m="http://schemas.openxmlformats.org/officeDocument/2006/math">
                    <m:r>
                      <a:rPr lang="en-US" b="0" i="1" smtClean="0">
                        <a:latin typeface="Cambria Math" panose="02040503050406030204" pitchFamily="18" charset="0"/>
                      </a:rPr>
                      <m:t>𝑖</m:t>
                    </m:r>
                  </m:oMath>
                </a14:m>
                <a:r>
                  <a:rPr lang="en-US" dirty="0"/>
                  <a:t> then we want…</a:t>
                </a:r>
              </a:p>
            </p:txBody>
          </p:sp>
        </mc:Choice>
        <mc:Fallback xmlns="">
          <p:sp>
            <p:nvSpPr>
              <p:cNvPr id="3" name="Content Placeholder 2">
                <a:extLst>
                  <a:ext uri="{FF2B5EF4-FFF2-40B4-BE49-F238E27FC236}">
                    <a16:creationId xmlns:a16="http://schemas.microsoft.com/office/drawing/2014/main" id="{A3A5949E-BECE-46CD-A6DC-95ACA99C30D8}"/>
                  </a:ext>
                </a:extLst>
              </p:cNvPr>
              <p:cNvSpPr>
                <a:spLocks noGrp="1" noRot="1" noChangeAspect="1" noMove="1" noResize="1" noEditPoints="1" noAdjustHandles="1" noChangeArrowheads="1" noChangeShapeType="1" noTextEdit="1"/>
              </p:cNvSpPr>
              <p:nvPr>
                <p:ph idx="1"/>
              </p:nvPr>
            </p:nvSpPr>
            <p:spPr>
              <a:blipFill>
                <a:blip r:embed="rId2"/>
                <a:stretch>
                  <a:fillRect l="-654" t="-2138"/>
                </a:stretch>
              </a:blipFill>
            </p:spPr>
            <p:txBody>
              <a:bodyPr/>
              <a:lstStyle/>
              <a:p>
                <a:r>
                  <a:rPr lang="en-US">
                    <a:noFill/>
                  </a:rPr>
                  <a:t> </a:t>
                </a:r>
              </a:p>
            </p:txBody>
          </p:sp>
        </mc:Fallback>
      </mc:AlternateContent>
    </p:spTree>
    <p:extLst>
      <p:ext uri="{BB962C8B-B14F-4D97-AF65-F5344CB8AC3E}">
        <p14:creationId xmlns:p14="http://schemas.microsoft.com/office/powerpoint/2010/main" val="559748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A855D-C9A3-4F55-AF18-59A8004AC316}"/>
              </a:ext>
            </a:extLst>
          </p:cNvPr>
          <p:cNvSpPr>
            <a:spLocks noGrp="1"/>
          </p:cNvSpPr>
          <p:nvPr>
            <p:ph type="title"/>
          </p:nvPr>
        </p:nvSpPr>
        <p:spPr/>
        <p:txBody>
          <a:bodyPr/>
          <a:lstStyle/>
          <a:p>
            <a:r>
              <a:rPr lang="en-US" dirty="0"/>
              <a:t>Optimize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3A5949E-BECE-46CD-A6DC-95ACA99C30D8}"/>
                  </a:ext>
                </a:extLst>
              </p:cNvPr>
              <p:cNvSpPr>
                <a:spLocks noGrp="1"/>
              </p:cNvSpPr>
              <p:nvPr>
                <p:ph idx="1"/>
              </p:nvPr>
            </p:nvSpPr>
            <p:spPr/>
            <p:txBody>
              <a:bodyPr/>
              <a:lstStyle/>
              <a:p>
                <a:r>
                  <a:rPr lang="en-US" dirty="0"/>
                  <a:t>Let’s think recursively. Start with the last house.</a:t>
                </a:r>
              </a:p>
              <a:p>
                <a:r>
                  <a:rPr lang="en-US" dirty="0"/>
                  <a:t>We’re currently thinking about house </a:t>
                </a:r>
                <a14:m>
                  <m:oMath xmlns:m="http://schemas.openxmlformats.org/officeDocument/2006/math">
                    <m:r>
                      <a:rPr lang="en-US" b="0" i="1" smtClean="0">
                        <a:latin typeface="Cambria Math" panose="02040503050406030204" pitchFamily="18" charset="0"/>
                      </a:rPr>
                      <m:t>𝑖</m:t>
                    </m:r>
                  </m:oMath>
                </a14:m>
                <a:r>
                  <a:rPr lang="en-US" dirty="0"/>
                  <a:t>.</a:t>
                </a:r>
              </a:p>
              <a:p>
                <a:endParaRPr lang="en-US" dirty="0"/>
              </a:p>
              <a:p>
                <a:r>
                  <a:rPr lang="en-US" dirty="0"/>
                  <a:t>If we want to include </a:t>
                </a:r>
                <a14:m>
                  <m:oMath xmlns:m="http://schemas.openxmlformats.org/officeDocument/2006/math">
                    <m:r>
                      <a:rPr lang="en-US" b="0" i="1" smtClean="0">
                        <a:latin typeface="Cambria Math" panose="02040503050406030204" pitchFamily="18" charset="0"/>
                      </a:rPr>
                      <m:t>𝑖</m:t>
                    </m:r>
                    <m:r>
                      <a:rPr lang="en-US" b="0" i="1" smtClean="0">
                        <a:latin typeface="Cambria Math" panose="02040503050406030204" pitchFamily="18" charset="0"/>
                      </a:rPr>
                      <m:t>, </m:t>
                    </m:r>
                  </m:oMath>
                </a14:m>
                <a:r>
                  <a:rPr lang="en-US" dirty="0"/>
                  <a:t>then we want…</a:t>
                </a:r>
              </a:p>
              <a:p>
                <a:endParaRPr lang="en-US" dirty="0"/>
              </a:p>
              <a:p>
                <a:r>
                  <a:rPr lang="en-US" dirty="0"/>
                  <a:t>If we want to exclude </a:t>
                </a:r>
                <a14:m>
                  <m:oMath xmlns:m="http://schemas.openxmlformats.org/officeDocument/2006/math">
                    <m:r>
                      <a:rPr lang="en-US" b="0" i="1" smtClean="0">
                        <a:latin typeface="Cambria Math" panose="02040503050406030204" pitchFamily="18" charset="0"/>
                      </a:rPr>
                      <m:t>𝑖</m:t>
                    </m:r>
                  </m:oMath>
                </a14:m>
                <a:r>
                  <a:rPr lang="en-US" dirty="0"/>
                  <a:t> then we want…</a:t>
                </a:r>
              </a:p>
            </p:txBody>
          </p:sp>
        </mc:Choice>
        <mc:Fallback xmlns="">
          <p:sp>
            <p:nvSpPr>
              <p:cNvPr id="3" name="Content Placeholder 2">
                <a:extLst>
                  <a:ext uri="{FF2B5EF4-FFF2-40B4-BE49-F238E27FC236}">
                    <a16:creationId xmlns:a16="http://schemas.microsoft.com/office/drawing/2014/main" id="{A3A5949E-BECE-46CD-A6DC-95ACA99C30D8}"/>
                  </a:ext>
                </a:extLst>
              </p:cNvPr>
              <p:cNvSpPr>
                <a:spLocks noGrp="1" noRot="1" noChangeAspect="1" noMove="1" noResize="1" noEditPoints="1" noAdjustHandles="1" noChangeArrowheads="1" noChangeShapeType="1" noTextEdit="1"/>
              </p:cNvSpPr>
              <p:nvPr>
                <p:ph idx="1"/>
              </p:nvPr>
            </p:nvSpPr>
            <p:spPr>
              <a:blipFill>
                <a:blip r:embed="rId2"/>
                <a:stretch>
                  <a:fillRect l="-654" t="-2138"/>
                </a:stretch>
              </a:blipFill>
            </p:spPr>
            <p:txBody>
              <a:bodyPr/>
              <a:lstStyle/>
              <a:p>
                <a:r>
                  <a:rPr lang="en-US">
                    <a:noFill/>
                  </a:rPr>
                  <a:t> </a:t>
                </a:r>
              </a:p>
            </p:txBody>
          </p:sp>
        </mc:Fallback>
      </mc:AlternateContent>
    </p:spTree>
    <p:extLst>
      <p:ext uri="{BB962C8B-B14F-4D97-AF65-F5344CB8AC3E}">
        <p14:creationId xmlns:p14="http://schemas.microsoft.com/office/powerpoint/2010/main" val="4159390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A855D-C9A3-4F55-AF18-59A8004AC316}"/>
              </a:ext>
            </a:extLst>
          </p:cNvPr>
          <p:cNvSpPr>
            <a:spLocks noGrp="1"/>
          </p:cNvSpPr>
          <p:nvPr>
            <p:ph type="title"/>
          </p:nvPr>
        </p:nvSpPr>
        <p:spPr/>
        <p:txBody>
          <a:bodyPr/>
          <a:lstStyle/>
          <a:p>
            <a:r>
              <a:rPr lang="en-US" dirty="0"/>
              <a:t>Optimize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3A5949E-BECE-46CD-A6DC-95ACA99C30D8}"/>
                  </a:ext>
                </a:extLst>
              </p:cNvPr>
              <p:cNvSpPr>
                <a:spLocks noGrp="1"/>
              </p:cNvSpPr>
              <p:nvPr>
                <p:ph idx="1"/>
              </p:nvPr>
            </p:nvSpPr>
            <p:spPr/>
            <p:txBody>
              <a:bodyPr/>
              <a:lstStyle/>
              <a:p>
                <a:r>
                  <a:rPr lang="en-US" dirty="0"/>
                  <a:t>Let’s think recursively. Start with the last house.</a:t>
                </a:r>
              </a:p>
              <a:p>
                <a:r>
                  <a:rPr lang="en-US" dirty="0"/>
                  <a:t>We’re currently thinking about house </a:t>
                </a:r>
                <a14:m>
                  <m:oMath xmlns:m="http://schemas.openxmlformats.org/officeDocument/2006/math">
                    <m:r>
                      <a:rPr lang="en-US" b="0" i="1" smtClean="0">
                        <a:latin typeface="Cambria Math" panose="02040503050406030204" pitchFamily="18" charset="0"/>
                      </a:rPr>
                      <m:t>𝑖</m:t>
                    </m:r>
                  </m:oMath>
                </a14:m>
                <a:r>
                  <a:rPr lang="en-US" dirty="0"/>
                  <a:t>.</a:t>
                </a:r>
              </a:p>
              <a:p>
                <a:endParaRPr lang="en-US" dirty="0"/>
              </a:p>
              <a:p>
                <a:r>
                  <a:rPr lang="en-US" dirty="0"/>
                  <a:t>If we want to include </a:t>
                </a:r>
                <a14:m>
                  <m:oMath xmlns:m="http://schemas.openxmlformats.org/officeDocument/2006/math">
                    <m:r>
                      <a:rPr lang="en-US" b="0" i="1" smtClean="0">
                        <a:latin typeface="Cambria Math" panose="02040503050406030204" pitchFamily="18" charset="0"/>
                      </a:rPr>
                      <m:t>𝑖</m:t>
                    </m:r>
                    <m:r>
                      <a:rPr lang="en-US" b="0" i="1" smtClean="0">
                        <a:latin typeface="Cambria Math" panose="02040503050406030204" pitchFamily="18" charset="0"/>
                      </a:rPr>
                      <m:t>, </m:t>
                    </m:r>
                  </m:oMath>
                </a14:m>
                <a:r>
                  <a:rPr lang="en-US" dirty="0"/>
                  <a:t>then we want…</a:t>
                </a:r>
              </a:p>
              <a:p>
                <a:r>
                  <a:rPr lang="en-US" dirty="0">
                    <a:solidFill>
                      <a:schemeClr val="accent2"/>
                    </a:solidFill>
                  </a:rPr>
                  <a:t>The best robbing plan from 0 to </a:t>
                </a:r>
                <a14:m>
                  <m:oMath xmlns:m="http://schemas.openxmlformats.org/officeDocument/2006/math">
                    <m:r>
                      <a:rPr lang="en-US" b="0" i="1" smtClean="0">
                        <a:solidFill>
                          <a:schemeClr val="accent2"/>
                        </a:solidFill>
                        <a:latin typeface="Cambria Math" panose="02040503050406030204" pitchFamily="18" charset="0"/>
                      </a:rPr>
                      <m:t>𝑖</m:t>
                    </m:r>
                    <m:r>
                      <a:rPr lang="en-US" b="0" i="1" smtClean="0">
                        <a:solidFill>
                          <a:schemeClr val="accent2"/>
                        </a:solidFill>
                        <a:latin typeface="Cambria Math" panose="02040503050406030204" pitchFamily="18" charset="0"/>
                      </a:rPr>
                      <m:t>−2</m:t>
                    </m:r>
                  </m:oMath>
                </a14:m>
                <a:endParaRPr lang="en-US" dirty="0">
                  <a:solidFill>
                    <a:schemeClr val="accent2"/>
                  </a:solidFill>
                </a:endParaRPr>
              </a:p>
              <a:p>
                <a:r>
                  <a:rPr lang="en-US" dirty="0"/>
                  <a:t>If we want to exclude </a:t>
                </a:r>
                <a14:m>
                  <m:oMath xmlns:m="http://schemas.openxmlformats.org/officeDocument/2006/math">
                    <m:r>
                      <a:rPr lang="en-US" b="0" i="1" smtClean="0">
                        <a:latin typeface="Cambria Math" panose="02040503050406030204" pitchFamily="18" charset="0"/>
                      </a:rPr>
                      <m:t>𝑖</m:t>
                    </m:r>
                  </m:oMath>
                </a14:m>
                <a:r>
                  <a:rPr lang="en-US" dirty="0"/>
                  <a:t> then we want…</a:t>
                </a:r>
              </a:p>
              <a:p>
                <a:r>
                  <a:rPr lang="en-US" dirty="0">
                    <a:solidFill>
                      <a:schemeClr val="accent2"/>
                    </a:solidFill>
                  </a:rPr>
                  <a:t>The best robbing plan from </a:t>
                </a:r>
                <a14:m>
                  <m:oMath xmlns:m="http://schemas.openxmlformats.org/officeDocument/2006/math">
                    <m:r>
                      <a:rPr lang="en-US" b="0" i="1" smtClean="0">
                        <a:solidFill>
                          <a:schemeClr val="accent2"/>
                        </a:solidFill>
                        <a:latin typeface="Cambria Math" panose="02040503050406030204" pitchFamily="18" charset="0"/>
                      </a:rPr>
                      <m:t>0</m:t>
                    </m:r>
                  </m:oMath>
                </a14:m>
                <a:r>
                  <a:rPr lang="en-US" dirty="0">
                    <a:solidFill>
                      <a:schemeClr val="accent2"/>
                    </a:solidFill>
                  </a:rPr>
                  <a:t> to </a:t>
                </a:r>
                <a14:m>
                  <m:oMath xmlns:m="http://schemas.openxmlformats.org/officeDocument/2006/math">
                    <m:r>
                      <a:rPr lang="en-US" b="0" i="1" smtClean="0">
                        <a:solidFill>
                          <a:schemeClr val="accent2"/>
                        </a:solidFill>
                        <a:latin typeface="Cambria Math" panose="02040503050406030204" pitchFamily="18" charset="0"/>
                      </a:rPr>
                      <m:t>𝑖</m:t>
                    </m:r>
                    <m:r>
                      <a:rPr lang="en-US" b="0" i="1" smtClean="0">
                        <a:solidFill>
                          <a:schemeClr val="accent2"/>
                        </a:solidFill>
                        <a:latin typeface="Cambria Math" panose="02040503050406030204" pitchFamily="18" charset="0"/>
                      </a:rPr>
                      <m:t>−1</m:t>
                    </m:r>
                  </m:oMath>
                </a14:m>
                <a:r>
                  <a:rPr lang="en-US" dirty="0">
                    <a:solidFill>
                      <a:schemeClr val="accent2"/>
                    </a:solidFill>
                  </a:rPr>
                  <a:t>. We don’t have to include </a:t>
                </a:r>
                <a14:m>
                  <m:oMath xmlns:m="http://schemas.openxmlformats.org/officeDocument/2006/math">
                    <m:r>
                      <a:rPr lang="en-US" b="0" i="1" smtClean="0">
                        <a:solidFill>
                          <a:schemeClr val="accent2"/>
                        </a:solidFill>
                        <a:latin typeface="Cambria Math" panose="02040503050406030204" pitchFamily="18" charset="0"/>
                      </a:rPr>
                      <m:t>𝑖</m:t>
                    </m:r>
                    <m:r>
                      <a:rPr lang="en-US" b="0" i="1" smtClean="0">
                        <a:solidFill>
                          <a:schemeClr val="accent2"/>
                        </a:solidFill>
                        <a:latin typeface="Cambria Math" panose="02040503050406030204" pitchFamily="18" charset="0"/>
                      </a:rPr>
                      <m:t>−1</m:t>
                    </m:r>
                  </m:oMath>
                </a14:m>
                <a:r>
                  <a:rPr lang="en-US" dirty="0">
                    <a:solidFill>
                      <a:schemeClr val="accent2"/>
                    </a:solidFill>
                  </a:rPr>
                  <a:t> through.</a:t>
                </a:r>
                <a:endParaRPr lang="en-US" dirty="0"/>
              </a:p>
            </p:txBody>
          </p:sp>
        </mc:Choice>
        <mc:Fallback xmlns="">
          <p:sp>
            <p:nvSpPr>
              <p:cNvPr id="3" name="Content Placeholder 2">
                <a:extLst>
                  <a:ext uri="{FF2B5EF4-FFF2-40B4-BE49-F238E27FC236}">
                    <a16:creationId xmlns:a16="http://schemas.microsoft.com/office/drawing/2014/main" id="{A3A5949E-BECE-46CD-A6DC-95ACA99C30D8}"/>
                  </a:ext>
                </a:extLst>
              </p:cNvPr>
              <p:cNvSpPr>
                <a:spLocks noGrp="1" noRot="1" noChangeAspect="1" noMove="1" noResize="1" noEditPoints="1" noAdjustHandles="1" noChangeArrowheads="1" noChangeShapeType="1" noTextEdit="1"/>
              </p:cNvSpPr>
              <p:nvPr>
                <p:ph idx="1"/>
              </p:nvPr>
            </p:nvSpPr>
            <p:spPr>
              <a:blipFill>
                <a:blip r:embed="rId2"/>
                <a:stretch>
                  <a:fillRect l="-708" t="-213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DB7F6A2F-8C80-4B6D-B40A-E5B67C64513B}"/>
                  </a:ext>
                </a:extLst>
              </p:cNvPr>
              <p:cNvSpPr txBox="1"/>
              <p:nvPr/>
            </p:nvSpPr>
            <p:spPr>
              <a:xfrm>
                <a:off x="1286767" y="5847696"/>
                <a:ext cx="9764202" cy="461665"/>
              </a:xfrm>
              <a:prstGeom prst="rect">
                <a:avLst/>
              </a:prstGeom>
              <a:noFill/>
            </p:spPr>
            <p:txBody>
              <a:bodyPr wrap="square" rtlCol="0">
                <a:spAutoFit/>
              </a:bodyPr>
              <a:lstStyle/>
              <a:p>
                <a:r>
                  <a:rPr lang="en-US" sz="2400" dirty="0">
                    <a:solidFill>
                      <a:srgbClr val="0070C0"/>
                    </a:solidFill>
                    <a:latin typeface="Segoe UI Semilight" panose="020B0402040204020203" pitchFamily="34" charset="0"/>
                    <a:cs typeface="Segoe UI Semilight" panose="020B0402040204020203" pitchFamily="34" charset="0"/>
                  </a:rPr>
                  <a:t>Let OPT be the value of the best robbing plan for the array from </a:t>
                </a:r>
                <a14:m>
                  <m:oMath xmlns:m="http://schemas.openxmlformats.org/officeDocument/2006/math">
                    <m:r>
                      <a:rPr lang="en-US" sz="2400" b="0" i="1" smtClean="0">
                        <a:solidFill>
                          <a:srgbClr val="0070C0"/>
                        </a:solidFill>
                        <a:latin typeface="Cambria Math" panose="02040503050406030204" pitchFamily="18" charset="0"/>
                      </a:rPr>
                      <m:t>0</m:t>
                    </m:r>
                  </m:oMath>
                </a14:m>
                <a:r>
                  <a:rPr lang="en-US" sz="2400" dirty="0">
                    <a:solidFill>
                      <a:srgbClr val="0070C0"/>
                    </a:solidFill>
                    <a:latin typeface="Segoe UI Semilight" panose="020B0402040204020203" pitchFamily="34" charset="0"/>
                    <a:cs typeface="Segoe UI Semilight" panose="020B0402040204020203" pitchFamily="34" charset="0"/>
                  </a:rPr>
                  <a:t> to </a:t>
                </a:r>
                <a14:m>
                  <m:oMath xmlns:m="http://schemas.openxmlformats.org/officeDocument/2006/math">
                    <m:r>
                      <a:rPr lang="en-US" sz="2400" b="0" i="1" smtClean="0">
                        <a:solidFill>
                          <a:srgbClr val="0070C0"/>
                        </a:solidFill>
                        <a:latin typeface="Cambria Math" panose="02040503050406030204" pitchFamily="18" charset="0"/>
                      </a:rPr>
                      <m:t>𝑖</m:t>
                    </m:r>
                  </m:oMath>
                </a14:m>
                <a:r>
                  <a:rPr lang="en-US" sz="2400" dirty="0">
                    <a:solidFill>
                      <a:srgbClr val="0070C0"/>
                    </a:solidFill>
                    <a:latin typeface="Segoe UI Semilight" panose="020B0402040204020203" pitchFamily="34" charset="0"/>
                    <a:cs typeface="Segoe UI Semilight" panose="020B0402040204020203" pitchFamily="34" charset="0"/>
                  </a:rPr>
                  <a:t>.</a:t>
                </a:r>
              </a:p>
            </p:txBody>
          </p:sp>
        </mc:Choice>
        <mc:Fallback xmlns="">
          <p:sp>
            <p:nvSpPr>
              <p:cNvPr id="4" name="TextBox 3">
                <a:extLst>
                  <a:ext uri="{FF2B5EF4-FFF2-40B4-BE49-F238E27FC236}">
                    <a16:creationId xmlns:a16="http://schemas.microsoft.com/office/drawing/2014/main" id="{DB7F6A2F-8C80-4B6D-B40A-E5B67C64513B}"/>
                  </a:ext>
                </a:extLst>
              </p:cNvPr>
              <p:cNvSpPr txBox="1">
                <a:spLocks noRot="1" noChangeAspect="1" noMove="1" noResize="1" noEditPoints="1" noAdjustHandles="1" noChangeArrowheads="1" noChangeShapeType="1" noTextEdit="1"/>
              </p:cNvSpPr>
              <p:nvPr/>
            </p:nvSpPr>
            <p:spPr>
              <a:xfrm>
                <a:off x="1286767" y="5847696"/>
                <a:ext cx="9764202" cy="461665"/>
              </a:xfrm>
              <a:prstGeom prst="rect">
                <a:avLst/>
              </a:prstGeom>
              <a:blipFill>
                <a:blip r:embed="rId3"/>
                <a:stretch>
                  <a:fillRect l="-936" t="-9211" b="-30263"/>
                </a:stretch>
              </a:blipFill>
            </p:spPr>
            <p:txBody>
              <a:bodyPr/>
              <a:lstStyle/>
              <a:p>
                <a:r>
                  <a:rPr lang="en-US">
                    <a:noFill/>
                  </a:rPr>
                  <a:t> </a:t>
                </a:r>
              </a:p>
            </p:txBody>
          </p:sp>
        </mc:Fallback>
      </mc:AlternateContent>
    </p:spTree>
    <p:extLst>
      <p:ext uri="{BB962C8B-B14F-4D97-AF65-F5344CB8AC3E}">
        <p14:creationId xmlns:p14="http://schemas.microsoft.com/office/powerpoint/2010/main" val="2870764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B235A-16E4-452E-BDDF-C3DA791CE0E9}"/>
              </a:ext>
            </a:extLst>
          </p:cNvPr>
          <p:cNvSpPr>
            <a:spLocks noGrp="1"/>
          </p:cNvSpPr>
          <p:nvPr>
            <p:ph type="title"/>
          </p:nvPr>
        </p:nvSpPr>
        <p:spPr/>
        <p:txBody>
          <a:bodyPr/>
          <a:lstStyle/>
          <a:p>
            <a:r>
              <a:rPr lang="en-US" dirty="0"/>
              <a:t>We’re doing two things at once</a:t>
            </a:r>
          </a:p>
        </p:txBody>
      </p:sp>
      <p:sp>
        <p:nvSpPr>
          <p:cNvPr id="3" name="Content Placeholder 2">
            <a:extLst>
              <a:ext uri="{FF2B5EF4-FFF2-40B4-BE49-F238E27FC236}">
                <a16:creationId xmlns:a16="http://schemas.microsoft.com/office/drawing/2014/main" id="{34E1468F-8F36-44A0-9F30-840E7336F8E7}"/>
              </a:ext>
            </a:extLst>
          </p:cNvPr>
          <p:cNvSpPr>
            <a:spLocks noGrp="1"/>
          </p:cNvSpPr>
          <p:nvPr>
            <p:ph idx="1"/>
          </p:nvPr>
        </p:nvSpPr>
        <p:spPr/>
        <p:txBody>
          <a:bodyPr/>
          <a:lstStyle/>
          <a:p>
            <a:r>
              <a:rPr lang="en-US" dirty="0"/>
              <a:t>1. Practicing a problem solving process.</a:t>
            </a:r>
          </a:p>
          <a:p>
            <a:r>
              <a:rPr lang="en-US" dirty="0"/>
              <a:t>Sooner or later, you’re going to get stuck (on homework or in real life).</a:t>
            </a:r>
          </a:p>
          <a:p>
            <a:r>
              <a:rPr lang="en-US" dirty="0"/>
              <a:t>Sitting there saying “I don’t know the answer yet” is frustrating.</a:t>
            </a:r>
          </a:p>
          <a:p>
            <a:r>
              <a:rPr lang="en-US" dirty="0"/>
              <a:t>Giving yourself specific questions and techniques makes your life easier.</a:t>
            </a:r>
          </a:p>
          <a:p>
            <a:endParaRPr lang="en-US" dirty="0"/>
          </a:p>
          <a:p>
            <a:r>
              <a:rPr lang="en-US" dirty="0"/>
              <a:t>2. Give advice for technical interviews</a:t>
            </a:r>
          </a:p>
          <a:p>
            <a:r>
              <a:rPr lang="en-US" dirty="0"/>
              <a:t>It turns out, they’re trying to evaluate whether you’ll be able to solve problems. And watching your process is a big part of what they’re doing.</a:t>
            </a:r>
          </a:p>
        </p:txBody>
      </p:sp>
    </p:spTree>
    <p:extLst>
      <p:ext uri="{BB962C8B-B14F-4D97-AF65-F5344CB8AC3E}">
        <p14:creationId xmlns:p14="http://schemas.microsoft.com/office/powerpoint/2010/main" val="16320468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9391B-BD48-40D3-A43E-45BED28C15B7}"/>
              </a:ext>
            </a:extLst>
          </p:cNvPr>
          <p:cNvSpPr>
            <a:spLocks noGrp="1"/>
          </p:cNvSpPr>
          <p:nvPr>
            <p:ph type="title"/>
          </p:nvPr>
        </p:nvSpPr>
        <p:spPr/>
        <p:txBody>
          <a:bodyPr/>
          <a:lstStyle/>
          <a:p>
            <a:r>
              <a:rPr lang="en-US" dirty="0"/>
              <a:t>Optimize</a:t>
            </a:r>
          </a:p>
        </p:txBody>
      </p:sp>
      <p:sp>
        <p:nvSpPr>
          <p:cNvPr id="3" name="Content Placeholder 2">
            <a:extLst>
              <a:ext uri="{FF2B5EF4-FFF2-40B4-BE49-F238E27FC236}">
                <a16:creationId xmlns:a16="http://schemas.microsoft.com/office/drawing/2014/main" id="{F9144CA9-6A43-4F1B-8C70-07F7D8A20CB3}"/>
              </a:ext>
            </a:extLst>
          </p:cNvPr>
          <p:cNvSpPr>
            <a:spLocks noGrp="1"/>
          </p:cNvSpPr>
          <p:nvPr>
            <p:ph idx="1"/>
          </p:nvPr>
        </p:nvSpPr>
        <p:spPr/>
        <p:txBody>
          <a:bodyPr/>
          <a:lstStyle/>
          <a:p>
            <a:r>
              <a:rPr lang="en-US" dirty="0"/>
              <a:t>You could also get an </a:t>
            </a:r>
          </a:p>
          <a:p>
            <a:r>
              <a:rPr lang="en-US" dirty="0"/>
              <a:t>OPT/Include split like we’ve often seen if you jump right there.</a:t>
            </a:r>
          </a:p>
        </p:txBody>
      </p:sp>
    </p:spTree>
    <p:extLst>
      <p:ext uri="{BB962C8B-B14F-4D97-AF65-F5344CB8AC3E}">
        <p14:creationId xmlns:p14="http://schemas.microsoft.com/office/powerpoint/2010/main" val="20573380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DF87E-4F90-4F0E-A84A-54554C0E0ED1}"/>
              </a:ext>
            </a:extLst>
          </p:cNvPr>
          <p:cNvSpPr>
            <a:spLocks noGrp="1"/>
          </p:cNvSpPr>
          <p:nvPr>
            <p:ph type="title"/>
          </p:nvPr>
        </p:nvSpPr>
        <p:spPr/>
        <p:txBody>
          <a:bodyPr/>
          <a:lstStyle/>
          <a:p>
            <a:r>
              <a:rPr lang="en-US" dirty="0"/>
              <a:t>Walk-Through</a:t>
            </a:r>
          </a:p>
        </p:txBody>
      </p:sp>
      <p:sp>
        <p:nvSpPr>
          <p:cNvPr id="3" name="Content Placeholder 2">
            <a:extLst>
              <a:ext uri="{FF2B5EF4-FFF2-40B4-BE49-F238E27FC236}">
                <a16:creationId xmlns:a16="http://schemas.microsoft.com/office/drawing/2014/main" id="{71E5408F-98A6-4028-88D3-5F6904B3168B}"/>
              </a:ext>
            </a:extLst>
          </p:cNvPr>
          <p:cNvSpPr>
            <a:spLocks noGrp="1"/>
          </p:cNvSpPr>
          <p:nvPr>
            <p:ph idx="1"/>
          </p:nvPr>
        </p:nvSpPr>
        <p:spPr/>
        <p:txBody>
          <a:bodyPr/>
          <a:lstStyle/>
          <a:p>
            <a:r>
              <a:rPr lang="en-US" dirty="0"/>
              <a:t>Now we’ve got our idea…time for a very quick check</a:t>
            </a:r>
          </a:p>
          <a:p>
            <a:endParaRPr lang="en-US" dirty="0"/>
          </a:p>
          <a:p>
            <a:r>
              <a:rPr lang="en-US" dirty="0"/>
              <a:t>What happens on one of your small examples?</a:t>
            </a:r>
          </a:p>
        </p:txBody>
      </p:sp>
      <p:graphicFrame>
        <p:nvGraphicFramePr>
          <p:cNvPr id="4" name="Table 3">
            <a:extLst>
              <a:ext uri="{FF2B5EF4-FFF2-40B4-BE49-F238E27FC236}">
                <a16:creationId xmlns:a16="http://schemas.microsoft.com/office/drawing/2014/main" id="{827F0138-6DC9-46E0-9DAA-F3E81BBC4797}"/>
              </a:ext>
            </a:extLst>
          </p:cNvPr>
          <p:cNvGraphicFramePr>
            <a:graphicFrameLocks noGrp="1"/>
          </p:cNvGraphicFramePr>
          <p:nvPr>
            <p:extLst>
              <p:ext uri="{D42A27DB-BD31-4B8C-83A1-F6EECF244321}">
                <p14:modId xmlns:p14="http://schemas.microsoft.com/office/powerpoint/2010/main" val="987478574"/>
              </p:ext>
            </p:extLst>
          </p:nvPr>
        </p:nvGraphicFramePr>
        <p:xfrm>
          <a:off x="2564738" y="3429000"/>
          <a:ext cx="8128000" cy="741680"/>
        </p:xfrm>
        <a:graphic>
          <a:graphicData uri="http://schemas.openxmlformats.org/drawingml/2006/table">
            <a:tbl>
              <a:tblPr firstRow="1" bandRow="1">
                <a:tableStyleId>{21E4AEA4-8DFA-4A89-87EB-49C32662AFE0}</a:tableStyleId>
              </a:tblPr>
              <a:tblGrid>
                <a:gridCol w="1625600">
                  <a:extLst>
                    <a:ext uri="{9D8B030D-6E8A-4147-A177-3AD203B41FA5}">
                      <a16:colId xmlns:a16="http://schemas.microsoft.com/office/drawing/2014/main" val="1233656771"/>
                    </a:ext>
                  </a:extLst>
                </a:gridCol>
                <a:gridCol w="1625600">
                  <a:extLst>
                    <a:ext uri="{9D8B030D-6E8A-4147-A177-3AD203B41FA5}">
                      <a16:colId xmlns:a16="http://schemas.microsoft.com/office/drawing/2014/main" val="2288347046"/>
                    </a:ext>
                  </a:extLst>
                </a:gridCol>
                <a:gridCol w="1625600">
                  <a:extLst>
                    <a:ext uri="{9D8B030D-6E8A-4147-A177-3AD203B41FA5}">
                      <a16:colId xmlns:a16="http://schemas.microsoft.com/office/drawing/2014/main" val="3011760716"/>
                    </a:ext>
                  </a:extLst>
                </a:gridCol>
                <a:gridCol w="1625600">
                  <a:extLst>
                    <a:ext uri="{9D8B030D-6E8A-4147-A177-3AD203B41FA5}">
                      <a16:colId xmlns:a16="http://schemas.microsoft.com/office/drawing/2014/main" val="319076484"/>
                    </a:ext>
                  </a:extLst>
                </a:gridCol>
                <a:gridCol w="1625600">
                  <a:extLst>
                    <a:ext uri="{9D8B030D-6E8A-4147-A177-3AD203B41FA5}">
                      <a16:colId xmlns:a16="http://schemas.microsoft.com/office/drawing/2014/main" val="2201496139"/>
                    </a:ext>
                  </a:extLst>
                </a:gridCol>
              </a:tblGrid>
              <a:tr h="370840">
                <a:tc>
                  <a:txBody>
                    <a:bodyPr/>
                    <a:lstStyle/>
                    <a:p>
                      <a:pPr algn="ctr"/>
                      <a:r>
                        <a:rPr lang="en-US" dirty="0"/>
                        <a:t>0</a:t>
                      </a:r>
                    </a:p>
                  </a:txBody>
                  <a:tcPr/>
                </a:tc>
                <a:tc>
                  <a:txBody>
                    <a:bodyPr/>
                    <a:lstStyle/>
                    <a:p>
                      <a:pPr algn="ctr"/>
                      <a:r>
                        <a:rPr lang="en-US" dirty="0"/>
                        <a:t>1</a:t>
                      </a:r>
                    </a:p>
                  </a:txBody>
                  <a:tcPr/>
                </a:tc>
                <a:tc>
                  <a:txBody>
                    <a:bodyPr/>
                    <a:lstStyle/>
                    <a:p>
                      <a:pPr algn="ctr"/>
                      <a:r>
                        <a:rPr lang="en-US" dirty="0"/>
                        <a:t>2</a:t>
                      </a:r>
                    </a:p>
                  </a:txBody>
                  <a:tcPr/>
                </a:tc>
                <a:tc>
                  <a:txBody>
                    <a:bodyPr/>
                    <a:lstStyle/>
                    <a:p>
                      <a:pPr algn="ctr"/>
                      <a:r>
                        <a:rPr lang="en-US" dirty="0"/>
                        <a:t>3</a:t>
                      </a:r>
                    </a:p>
                  </a:txBody>
                  <a:tcPr/>
                </a:tc>
                <a:tc>
                  <a:txBody>
                    <a:bodyPr/>
                    <a:lstStyle/>
                    <a:p>
                      <a:pPr algn="ctr"/>
                      <a:r>
                        <a:rPr lang="en-US" dirty="0"/>
                        <a:t>4</a:t>
                      </a:r>
                    </a:p>
                  </a:txBody>
                  <a:tcPr/>
                </a:tc>
                <a:extLst>
                  <a:ext uri="{0D108BD9-81ED-4DB2-BD59-A6C34878D82A}">
                    <a16:rowId xmlns:a16="http://schemas.microsoft.com/office/drawing/2014/main" val="2570996356"/>
                  </a:ext>
                </a:extLst>
              </a:tr>
              <a:tr h="370840">
                <a:tc>
                  <a:txBody>
                    <a:bodyPr/>
                    <a:lstStyle/>
                    <a:p>
                      <a:pPr algn="ctr"/>
                      <a:r>
                        <a:rPr lang="en-US" dirty="0"/>
                        <a:t>2</a:t>
                      </a:r>
                    </a:p>
                  </a:txBody>
                  <a:tcPr/>
                </a:tc>
                <a:tc>
                  <a:txBody>
                    <a:bodyPr/>
                    <a:lstStyle/>
                    <a:p>
                      <a:pPr algn="ctr"/>
                      <a:r>
                        <a:rPr lang="en-US" dirty="0"/>
                        <a:t>7</a:t>
                      </a:r>
                    </a:p>
                  </a:txBody>
                  <a:tcPr/>
                </a:tc>
                <a:tc>
                  <a:txBody>
                    <a:bodyPr/>
                    <a:lstStyle/>
                    <a:p>
                      <a:pPr algn="ctr"/>
                      <a:r>
                        <a:rPr lang="en-US" dirty="0"/>
                        <a:t>9</a:t>
                      </a:r>
                    </a:p>
                  </a:txBody>
                  <a:tcPr/>
                </a:tc>
                <a:tc>
                  <a:txBody>
                    <a:bodyPr/>
                    <a:lstStyle/>
                    <a:p>
                      <a:pPr algn="ctr"/>
                      <a:r>
                        <a:rPr lang="en-US" dirty="0"/>
                        <a:t>3</a:t>
                      </a:r>
                    </a:p>
                  </a:txBody>
                  <a:tcPr/>
                </a:tc>
                <a:tc>
                  <a:txBody>
                    <a:bodyPr/>
                    <a:lstStyle/>
                    <a:p>
                      <a:pPr algn="ctr"/>
                      <a:r>
                        <a:rPr lang="en-US" dirty="0"/>
                        <a:t>1</a:t>
                      </a:r>
                    </a:p>
                  </a:txBody>
                  <a:tcPr/>
                </a:tc>
                <a:extLst>
                  <a:ext uri="{0D108BD9-81ED-4DB2-BD59-A6C34878D82A}">
                    <a16:rowId xmlns:a16="http://schemas.microsoft.com/office/drawing/2014/main" val="4084629316"/>
                  </a:ext>
                </a:extLst>
              </a:tr>
            </a:tbl>
          </a:graphicData>
        </a:graphic>
      </p:graphicFrame>
      <p:sp>
        <p:nvSpPr>
          <p:cNvPr id="5" name="TextBox 4">
            <a:extLst>
              <a:ext uri="{FF2B5EF4-FFF2-40B4-BE49-F238E27FC236}">
                <a16:creationId xmlns:a16="http://schemas.microsoft.com/office/drawing/2014/main" id="{C86E7B2E-1227-451C-B118-13A69A3530D5}"/>
              </a:ext>
            </a:extLst>
          </p:cNvPr>
          <p:cNvSpPr txBox="1"/>
          <p:nvPr/>
        </p:nvSpPr>
        <p:spPr>
          <a:xfrm>
            <a:off x="1415332" y="3429000"/>
            <a:ext cx="1033670" cy="369332"/>
          </a:xfrm>
          <a:prstGeom prst="rect">
            <a:avLst/>
          </a:prstGeom>
          <a:noFill/>
        </p:spPr>
        <p:txBody>
          <a:bodyPr wrap="square" rtlCol="0">
            <a:spAutoFit/>
          </a:bodyPr>
          <a:lstStyle/>
          <a:p>
            <a:r>
              <a:rPr lang="en-US" dirty="0" err="1">
                <a:latin typeface="Courier New" panose="02070309020205020404" pitchFamily="49" charset="0"/>
                <a:cs typeface="Courier New" panose="02070309020205020404" pitchFamily="49" charset="0"/>
              </a:rPr>
              <a:t>nums</a:t>
            </a:r>
            <a:endParaRPr lang="en-US" dirty="0">
              <a:latin typeface="Courier New" panose="02070309020205020404" pitchFamily="49" charset="0"/>
              <a:cs typeface="Courier New" panose="02070309020205020404" pitchFamily="49" charset="0"/>
            </a:endParaRPr>
          </a:p>
        </p:txBody>
      </p:sp>
      <p:graphicFrame>
        <p:nvGraphicFramePr>
          <p:cNvPr id="6" name="Table 5">
            <a:extLst>
              <a:ext uri="{FF2B5EF4-FFF2-40B4-BE49-F238E27FC236}">
                <a16:creationId xmlns:a16="http://schemas.microsoft.com/office/drawing/2014/main" id="{88554A92-52E2-4213-98D7-0EC6E6DF3FC4}"/>
              </a:ext>
            </a:extLst>
          </p:cNvPr>
          <p:cNvGraphicFramePr>
            <a:graphicFrameLocks noGrp="1"/>
          </p:cNvGraphicFramePr>
          <p:nvPr>
            <p:extLst>
              <p:ext uri="{D42A27DB-BD31-4B8C-83A1-F6EECF244321}">
                <p14:modId xmlns:p14="http://schemas.microsoft.com/office/powerpoint/2010/main" val="1056475902"/>
              </p:ext>
            </p:extLst>
          </p:nvPr>
        </p:nvGraphicFramePr>
        <p:xfrm>
          <a:off x="2526307" y="4782049"/>
          <a:ext cx="8128000" cy="741680"/>
        </p:xfrm>
        <a:graphic>
          <a:graphicData uri="http://schemas.openxmlformats.org/drawingml/2006/table">
            <a:tbl>
              <a:tblPr firstRow="1" bandRow="1">
                <a:tableStyleId>{00A15C55-8517-42AA-B614-E9B94910E393}</a:tableStyleId>
              </a:tblPr>
              <a:tblGrid>
                <a:gridCol w="1625600">
                  <a:extLst>
                    <a:ext uri="{9D8B030D-6E8A-4147-A177-3AD203B41FA5}">
                      <a16:colId xmlns:a16="http://schemas.microsoft.com/office/drawing/2014/main" val="1233656771"/>
                    </a:ext>
                  </a:extLst>
                </a:gridCol>
                <a:gridCol w="1625600">
                  <a:extLst>
                    <a:ext uri="{9D8B030D-6E8A-4147-A177-3AD203B41FA5}">
                      <a16:colId xmlns:a16="http://schemas.microsoft.com/office/drawing/2014/main" val="2288347046"/>
                    </a:ext>
                  </a:extLst>
                </a:gridCol>
                <a:gridCol w="1625600">
                  <a:extLst>
                    <a:ext uri="{9D8B030D-6E8A-4147-A177-3AD203B41FA5}">
                      <a16:colId xmlns:a16="http://schemas.microsoft.com/office/drawing/2014/main" val="3011760716"/>
                    </a:ext>
                  </a:extLst>
                </a:gridCol>
                <a:gridCol w="1625600">
                  <a:extLst>
                    <a:ext uri="{9D8B030D-6E8A-4147-A177-3AD203B41FA5}">
                      <a16:colId xmlns:a16="http://schemas.microsoft.com/office/drawing/2014/main" val="319076484"/>
                    </a:ext>
                  </a:extLst>
                </a:gridCol>
                <a:gridCol w="1625600">
                  <a:extLst>
                    <a:ext uri="{9D8B030D-6E8A-4147-A177-3AD203B41FA5}">
                      <a16:colId xmlns:a16="http://schemas.microsoft.com/office/drawing/2014/main" val="2201496139"/>
                    </a:ext>
                  </a:extLst>
                </a:gridCol>
              </a:tblGrid>
              <a:tr h="370840">
                <a:tc>
                  <a:txBody>
                    <a:bodyPr/>
                    <a:lstStyle/>
                    <a:p>
                      <a:pPr algn="ctr"/>
                      <a:r>
                        <a:rPr lang="en-US" dirty="0"/>
                        <a:t>0</a:t>
                      </a:r>
                    </a:p>
                  </a:txBody>
                  <a:tcPr/>
                </a:tc>
                <a:tc>
                  <a:txBody>
                    <a:bodyPr/>
                    <a:lstStyle/>
                    <a:p>
                      <a:pPr algn="ctr"/>
                      <a:r>
                        <a:rPr lang="en-US" dirty="0"/>
                        <a:t>1</a:t>
                      </a:r>
                    </a:p>
                  </a:txBody>
                  <a:tcPr/>
                </a:tc>
                <a:tc>
                  <a:txBody>
                    <a:bodyPr/>
                    <a:lstStyle/>
                    <a:p>
                      <a:pPr algn="ctr"/>
                      <a:r>
                        <a:rPr lang="en-US" dirty="0"/>
                        <a:t>2</a:t>
                      </a:r>
                    </a:p>
                  </a:txBody>
                  <a:tcPr/>
                </a:tc>
                <a:tc>
                  <a:txBody>
                    <a:bodyPr/>
                    <a:lstStyle/>
                    <a:p>
                      <a:pPr algn="ctr"/>
                      <a:r>
                        <a:rPr lang="en-US" dirty="0"/>
                        <a:t>3</a:t>
                      </a:r>
                    </a:p>
                  </a:txBody>
                  <a:tcPr/>
                </a:tc>
                <a:tc>
                  <a:txBody>
                    <a:bodyPr/>
                    <a:lstStyle/>
                    <a:p>
                      <a:pPr algn="ctr"/>
                      <a:r>
                        <a:rPr lang="en-US" dirty="0"/>
                        <a:t>4</a:t>
                      </a:r>
                    </a:p>
                  </a:txBody>
                  <a:tcPr/>
                </a:tc>
                <a:extLst>
                  <a:ext uri="{0D108BD9-81ED-4DB2-BD59-A6C34878D82A}">
                    <a16:rowId xmlns:a16="http://schemas.microsoft.com/office/drawing/2014/main" val="2570996356"/>
                  </a:ext>
                </a:extLst>
              </a:tr>
              <a:tr h="370840">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4084629316"/>
                  </a:ext>
                </a:extLst>
              </a:tr>
            </a:tbl>
          </a:graphicData>
        </a:graphic>
      </p:graphicFrame>
      <p:sp>
        <p:nvSpPr>
          <p:cNvPr id="7" name="TextBox 6">
            <a:extLst>
              <a:ext uri="{FF2B5EF4-FFF2-40B4-BE49-F238E27FC236}">
                <a16:creationId xmlns:a16="http://schemas.microsoft.com/office/drawing/2014/main" id="{5EB62C5A-9225-4089-B8FC-A07DE3006C0E}"/>
              </a:ext>
            </a:extLst>
          </p:cNvPr>
          <p:cNvSpPr txBox="1"/>
          <p:nvPr/>
        </p:nvSpPr>
        <p:spPr>
          <a:xfrm>
            <a:off x="1376901" y="4782049"/>
            <a:ext cx="1033670" cy="369332"/>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OPT</a:t>
            </a:r>
          </a:p>
        </p:txBody>
      </p:sp>
    </p:spTree>
    <p:extLst>
      <p:ext uri="{BB962C8B-B14F-4D97-AF65-F5344CB8AC3E}">
        <p14:creationId xmlns:p14="http://schemas.microsoft.com/office/powerpoint/2010/main" val="17570034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DF87E-4F90-4F0E-A84A-54554C0E0ED1}"/>
              </a:ext>
            </a:extLst>
          </p:cNvPr>
          <p:cNvSpPr>
            <a:spLocks noGrp="1"/>
          </p:cNvSpPr>
          <p:nvPr>
            <p:ph type="title"/>
          </p:nvPr>
        </p:nvSpPr>
        <p:spPr/>
        <p:txBody>
          <a:bodyPr/>
          <a:lstStyle/>
          <a:p>
            <a:r>
              <a:rPr lang="en-US" dirty="0"/>
              <a:t>Walk-Through</a:t>
            </a:r>
          </a:p>
        </p:txBody>
      </p:sp>
      <p:sp>
        <p:nvSpPr>
          <p:cNvPr id="3" name="Content Placeholder 2">
            <a:extLst>
              <a:ext uri="{FF2B5EF4-FFF2-40B4-BE49-F238E27FC236}">
                <a16:creationId xmlns:a16="http://schemas.microsoft.com/office/drawing/2014/main" id="{71E5408F-98A6-4028-88D3-5F6904B3168B}"/>
              </a:ext>
            </a:extLst>
          </p:cNvPr>
          <p:cNvSpPr>
            <a:spLocks noGrp="1"/>
          </p:cNvSpPr>
          <p:nvPr>
            <p:ph idx="1"/>
          </p:nvPr>
        </p:nvSpPr>
        <p:spPr/>
        <p:txBody>
          <a:bodyPr/>
          <a:lstStyle/>
          <a:p>
            <a:r>
              <a:rPr lang="en-US" dirty="0"/>
              <a:t>Now we’ve got our idea…time for a very quick check</a:t>
            </a:r>
          </a:p>
          <a:p>
            <a:endParaRPr lang="en-US" dirty="0"/>
          </a:p>
          <a:p>
            <a:r>
              <a:rPr lang="en-US" dirty="0"/>
              <a:t>What happens on one of your small examples?</a:t>
            </a:r>
          </a:p>
        </p:txBody>
      </p:sp>
      <p:graphicFrame>
        <p:nvGraphicFramePr>
          <p:cNvPr id="4" name="Table 3">
            <a:extLst>
              <a:ext uri="{FF2B5EF4-FFF2-40B4-BE49-F238E27FC236}">
                <a16:creationId xmlns:a16="http://schemas.microsoft.com/office/drawing/2014/main" id="{827F0138-6DC9-46E0-9DAA-F3E81BBC4797}"/>
              </a:ext>
            </a:extLst>
          </p:cNvPr>
          <p:cNvGraphicFramePr>
            <a:graphicFrameLocks noGrp="1"/>
          </p:cNvGraphicFramePr>
          <p:nvPr/>
        </p:nvGraphicFramePr>
        <p:xfrm>
          <a:off x="2564738" y="3429000"/>
          <a:ext cx="8128000" cy="741680"/>
        </p:xfrm>
        <a:graphic>
          <a:graphicData uri="http://schemas.openxmlformats.org/drawingml/2006/table">
            <a:tbl>
              <a:tblPr firstRow="1" bandRow="1">
                <a:tableStyleId>{21E4AEA4-8DFA-4A89-87EB-49C32662AFE0}</a:tableStyleId>
              </a:tblPr>
              <a:tblGrid>
                <a:gridCol w="1625600">
                  <a:extLst>
                    <a:ext uri="{9D8B030D-6E8A-4147-A177-3AD203B41FA5}">
                      <a16:colId xmlns:a16="http://schemas.microsoft.com/office/drawing/2014/main" val="1233656771"/>
                    </a:ext>
                  </a:extLst>
                </a:gridCol>
                <a:gridCol w="1625600">
                  <a:extLst>
                    <a:ext uri="{9D8B030D-6E8A-4147-A177-3AD203B41FA5}">
                      <a16:colId xmlns:a16="http://schemas.microsoft.com/office/drawing/2014/main" val="2288347046"/>
                    </a:ext>
                  </a:extLst>
                </a:gridCol>
                <a:gridCol w="1625600">
                  <a:extLst>
                    <a:ext uri="{9D8B030D-6E8A-4147-A177-3AD203B41FA5}">
                      <a16:colId xmlns:a16="http://schemas.microsoft.com/office/drawing/2014/main" val="3011760716"/>
                    </a:ext>
                  </a:extLst>
                </a:gridCol>
                <a:gridCol w="1625600">
                  <a:extLst>
                    <a:ext uri="{9D8B030D-6E8A-4147-A177-3AD203B41FA5}">
                      <a16:colId xmlns:a16="http://schemas.microsoft.com/office/drawing/2014/main" val="319076484"/>
                    </a:ext>
                  </a:extLst>
                </a:gridCol>
                <a:gridCol w="1625600">
                  <a:extLst>
                    <a:ext uri="{9D8B030D-6E8A-4147-A177-3AD203B41FA5}">
                      <a16:colId xmlns:a16="http://schemas.microsoft.com/office/drawing/2014/main" val="2201496139"/>
                    </a:ext>
                  </a:extLst>
                </a:gridCol>
              </a:tblGrid>
              <a:tr h="370840">
                <a:tc>
                  <a:txBody>
                    <a:bodyPr/>
                    <a:lstStyle/>
                    <a:p>
                      <a:pPr algn="ctr"/>
                      <a:r>
                        <a:rPr lang="en-US" dirty="0"/>
                        <a:t>0</a:t>
                      </a:r>
                    </a:p>
                  </a:txBody>
                  <a:tcPr/>
                </a:tc>
                <a:tc>
                  <a:txBody>
                    <a:bodyPr/>
                    <a:lstStyle/>
                    <a:p>
                      <a:pPr algn="ctr"/>
                      <a:r>
                        <a:rPr lang="en-US" dirty="0"/>
                        <a:t>1</a:t>
                      </a:r>
                    </a:p>
                  </a:txBody>
                  <a:tcPr/>
                </a:tc>
                <a:tc>
                  <a:txBody>
                    <a:bodyPr/>
                    <a:lstStyle/>
                    <a:p>
                      <a:pPr algn="ctr"/>
                      <a:r>
                        <a:rPr lang="en-US" dirty="0"/>
                        <a:t>2</a:t>
                      </a:r>
                    </a:p>
                  </a:txBody>
                  <a:tcPr/>
                </a:tc>
                <a:tc>
                  <a:txBody>
                    <a:bodyPr/>
                    <a:lstStyle/>
                    <a:p>
                      <a:pPr algn="ctr"/>
                      <a:r>
                        <a:rPr lang="en-US" dirty="0"/>
                        <a:t>3</a:t>
                      </a:r>
                    </a:p>
                  </a:txBody>
                  <a:tcPr/>
                </a:tc>
                <a:tc>
                  <a:txBody>
                    <a:bodyPr/>
                    <a:lstStyle/>
                    <a:p>
                      <a:pPr algn="ctr"/>
                      <a:r>
                        <a:rPr lang="en-US" dirty="0"/>
                        <a:t>4</a:t>
                      </a:r>
                    </a:p>
                  </a:txBody>
                  <a:tcPr/>
                </a:tc>
                <a:extLst>
                  <a:ext uri="{0D108BD9-81ED-4DB2-BD59-A6C34878D82A}">
                    <a16:rowId xmlns:a16="http://schemas.microsoft.com/office/drawing/2014/main" val="2570996356"/>
                  </a:ext>
                </a:extLst>
              </a:tr>
              <a:tr h="370840">
                <a:tc>
                  <a:txBody>
                    <a:bodyPr/>
                    <a:lstStyle/>
                    <a:p>
                      <a:pPr algn="ctr"/>
                      <a:r>
                        <a:rPr lang="en-US" dirty="0"/>
                        <a:t>2</a:t>
                      </a:r>
                    </a:p>
                  </a:txBody>
                  <a:tcPr/>
                </a:tc>
                <a:tc>
                  <a:txBody>
                    <a:bodyPr/>
                    <a:lstStyle/>
                    <a:p>
                      <a:pPr algn="ctr"/>
                      <a:r>
                        <a:rPr lang="en-US" dirty="0"/>
                        <a:t>7</a:t>
                      </a:r>
                    </a:p>
                  </a:txBody>
                  <a:tcPr/>
                </a:tc>
                <a:tc>
                  <a:txBody>
                    <a:bodyPr/>
                    <a:lstStyle/>
                    <a:p>
                      <a:pPr algn="ctr"/>
                      <a:r>
                        <a:rPr lang="en-US" dirty="0"/>
                        <a:t>9</a:t>
                      </a:r>
                    </a:p>
                  </a:txBody>
                  <a:tcPr/>
                </a:tc>
                <a:tc>
                  <a:txBody>
                    <a:bodyPr/>
                    <a:lstStyle/>
                    <a:p>
                      <a:pPr algn="ctr"/>
                      <a:r>
                        <a:rPr lang="en-US" dirty="0"/>
                        <a:t>3</a:t>
                      </a:r>
                    </a:p>
                  </a:txBody>
                  <a:tcPr/>
                </a:tc>
                <a:tc>
                  <a:txBody>
                    <a:bodyPr/>
                    <a:lstStyle/>
                    <a:p>
                      <a:pPr algn="ctr"/>
                      <a:r>
                        <a:rPr lang="en-US" dirty="0"/>
                        <a:t>1</a:t>
                      </a:r>
                    </a:p>
                  </a:txBody>
                  <a:tcPr/>
                </a:tc>
                <a:extLst>
                  <a:ext uri="{0D108BD9-81ED-4DB2-BD59-A6C34878D82A}">
                    <a16:rowId xmlns:a16="http://schemas.microsoft.com/office/drawing/2014/main" val="4084629316"/>
                  </a:ext>
                </a:extLst>
              </a:tr>
            </a:tbl>
          </a:graphicData>
        </a:graphic>
      </p:graphicFrame>
      <p:sp>
        <p:nvSpPr>
          <p:cNvPr id="5" name="TextBox 4">
            <a:extLst>
              <a:ext uri="{FF2B5EF4-FFF2-40B4-BE49-F238E27FC236}">
                <a16:creationId xmlns:a16="http://schemas.microsoft.com/office/drawing/2014/main" id="{C86E7B2E-1227-451C-B118-13A69A3530D5}"/>
              </a:ext>
            </a:extLst>
          </p:cNvPr>
          <p:cNvSpPr txBox="1"/>
          <p:nvPr/>
        </p:nvSpPr>
        <p:spPr>
          <a:xfrm>
            <a:off x="1415332" y="3429000"/>
            <a:ext cx="1033670" cy="369332"/>
          </a:xfrm>
          <a:prstGeom prst="rect">
            <a:avLst/>
          </a:prstGeom>
          <a:noFill/>
        </p:spPr>
        <p:txBody>
          <a:bodyPr wrap="square" rtlCol="0">
            <a:spAutoFit/>
          </a:bodyPr>
          <a:lstStyle/>
          <a:p>
            <a:r>
              <a:rPr lang="en-US" dirty="0" err="1">
                <a:latin typeface="Courier New" panose="02070309020205020404" pitchFamily="49" charset="0"/>
                <a:cs typeface="Courier New" panose="02070309020205020404" pitchFamily="49" charset="0"/>
              </a:rPr>
              <a:t>nums</a:t>
            </a:r>
            <a:endParaRPr lang="en-US" dirty="0">
              <a:latin typeface="Courier New" panose="02070309020205020404" pitchFamily="49" charset="0"/>
              <a:cs typeface="Courier New" panose="02070309020205020404" pitchFamily="49" charset="0"/>
            </a:endParaRPr>
          </a:p>
        </p:txBody>
      </p:sp>
      <p:graphicFrame>
        <p:nvGraphicFramePr>
          <p:cNvPr id="6" name="Table 5">
            <a:extLst>
              <a:ext uri="{FF2B5EF4-FFF2-40B4-BE49-F238E27FC236}">
                <a16:creationId xmlns:a16="http://schemas.microsoft.com/office/drawing/2014/main" id="{88554A92-52E2-4213-98D7-0EC6E6DF3FC4}"/>
              </a:ext>
            </a:extLst>
          </p:cNvPr>
          <p:cNvGraphicFramePr>
            <a:graphicFrameLocks noGrp="1"/>
          </p:cNvGraphicFramePr>
          <p:nvPr>
            <p:extLst>
              <p:ext uri="{D42A27DB-BD31-4B8C-83A1-F6EECF244321}">
                <p14:modId xmlns:p14="http://schemas.microsoft.com/office/powerpoint/2010/main" val="1790583596"/>
              </p:ext>
            </p:extLst>
          </p:nvPr>
        </p:nvGraphicFramePr>
        <p:xfrm>
          <a:off x="2526307" y="4782049"/>
          <a:ext cx="8128000" cy="741680"/>
        </p:xfrm>
        <a:graphic>
          <a:graphicData uri="http://schemas.openxmlformats.org/drawingml/2006/table">
            <a:tbl>
              <a:tblPr firstRow="1" bandRow="1">
                <a:tableStyleId>{00A15C55-8517-42AA-B614-E9B94910E393}</a:tableStyleId>
              </a:tblPr>
              <a:tblGrid>
                <a:gridCol w="1625600">
                  <a:extLst>
                    <a:ext uri="{9D8B030D-6E8A-4147-A177-3AD203B41FA5}">
                      <a16:colId xmlns:a16="http://schemas.microsoft.com/office/drawing/2014/main" val="1233656771"/>
                    </a:ext>
                  </a:extLst>
                </a:gridCol>
                <a:gridCol w="1625600">
                  <a:extLst>
                    <a:ext uri="{9D8B030D-6E8A-4147-A177-3AD203B41FA5}">
                      <a16:colId xmlns:a16="http://schemas.microsoft.com/office/drawing/2014/main" val="2288347046"/>
                    </a:ext>
                  </a:extLst>
                </a:gridCol>
                <a:gridCol w="1625600">
                  <a:extLst>
                    <a:ext uri="{9D8B030D-6E8A-4147-A177-3AD203B41FA5}">
                      <a16:colId xmlns:a16="http://schemas.microsoft.com/office/drawing/2014/main" val="3011760716"/>
                    </a:ext>
                  </a:extLst>
                </a:gridCol>
                <a:gridCol w="1625600">
                  <a:extLst>
                    <a:ext uri="{9D8B030D-6E8A-4147-A177-3AD203B41FA5}">
                      <a16:colId xmlns:a16="http://schemas.microsoft.com/office/drawing/2014/main" val="319076484"/>
                    </a:ext>
                  </a:extLst>
                </a:gridCol>
                <a:gridCol w="1625600">
                  <a:extLst>
                    <a:ext uri="{9D8B030D-6E8A-4147-A177-3AD203B41FA5}">
                      <a16:colId xmlns:a16="http://schemas.microsoft.com/office/drawing/2014/main" val="2201496139"/>
                    </a:ext>
                  </a:extLst>
                </a:gridCol>
              </a:tblGrid>
              <a:tr h="370840">
                <a:tc>
                  <a:txBody>
                    <a:bodyPr/>
                    <a:lstStyle/>
                    <a:p>
                      <a:pPr algn="ctr"/>
                      <a:r>
                        <a:rPr lang="en-US" dirty="0"/>
                        <a:t>0</a:t>
                      </a:r>
                    </a:p>
                  </a:txBody>
                  <a:tcPr/>
                </a:tc>
                <a:tc>
                  <a:txBody>
                    <a:bodyPr/>
                    <a:lstStyle/>
                    <a:p>
                      <a:pPr algn="ctr"/>
                      <a:r>
                        <a:rPr lang="en-US" dirty="0"/>
                        <a:t>1</a:t>
                      </a:r>
                    </a:p>
                  </a:txBody>
                  <a:tcPr/>
                </a:tc>
                <a:tc>
                  <a:txBody>
                    <a:bodyPr/>
                    <a:lstStyle/>
                    <a:p>
                      <a:pPr algn="ctr"/>
                      <a:r>
                        <a:rPr lang="en-US" dirty="0"/>
                        <a:t>2</a:t>
                      </a:r>
                    </a:p>
                  </a:txBody>
                  <a:tcPr/>
                </a:tc>
                <a:tc>
                  <a:txBody>
                    <a:bodyPr/>
                    <a:lstStyle/>
                    <a:p>
                      <a:pPr algn="ctr"/>
                      <a:r>
                        <a:rPr lang="en-US" dirty="0"/>
                        <a:t>3</a:t>
                      </a:r>
                    </a:p>
                  </a:txBody>
                  <a:tcPr/>
                </a:tc>
                <a:tc>
                  <a:txBody>
                    <a:bodyPr/>
                    <a:lstStyle/>
                    <a:p>
                      <a:pPr algn="ctr"/>
                      <a:r>
                        <a:rPr lang="en-US" dirty="0"/>
                        <a:t>4</a:t>
                      </a:r>
                    </a:p>
                  </a:txBody>
                  <a:tcPr/>
                </a:tc>
                <a:extLst>
                  <a:ext uri="{0D108BD9-81ED-4DB2-BD59-A6C34878D82A}">
                    <a16:rowId xmlns:a16="http://schemas.microsoft.com/office/drawing/2014/main" val="2570996356"/>
                  </a:ext>
                </a:extLst>
              </a:tr>
              <a:tr h="370840">
                <a:tc>
                  <a:txBody>
                    <a:bodyPr/>
                    <a:lstStyle/>
                    <a:p>
                      <a:pPr algn="ctr"/>
                      <a:r>
                        <a:rPr lang="en-US" dirty="0"/>
                        <a:t>2</a:t>
                      </a:r>
                    </a:p>
                  </a:txBody>
                  <a:tcPr/>
                </a:tc>
                <a:tc>
                  <a:txBody>
                    <a:bodyPr/>
                    <a:lstStyle/>
                    <a:p>
                      <a:pPr algn="ctr"/>
                      <a:r>
                        <a:rPr lang="en-US" dirty="0"/>
                        <a:t>7</a:t>
                      </a:r>
                    </a:p>
                  </a:txBody>
                  <a:tcPr/>
                </a:tc>
                <a:tc>
                  <a:txBody>
                    <a:bodyPr/>
                    <a:lstStyle/>
                    <a:p>
                      <a:pPr algn="ctr"/>
                      <a:r>
                        <a:rPr lang="en-US" dirty="0"/>
                        <a:t>11</a:t>
                      </a:r>
                    </a:p>
                  </a:txBody>
                  <a:tcPr/>
                </a:tc>
                <a:tc>
                  <a:txBody>
                    <a:bodyPr/>
                    <a:lstStyle/>
                    <a:p>
                      <a:pPr algn="ctr"/>
                      <a:r>
                        <a:rPr lang="en-US" dirty="0"/>
                        <a:t>11</a:t>
                      </a:r>
                    </a:p>
                  </a:txBody>
                  <a:tcPr/>
                </a:tc>
                <a:tc>
                  <a:txBody>
                    <a:bodyPr/>
                    <a:lstStyle/>
                    <a:p>
                      <a:pPr algn="ctr"/>
                      <a:r>
                        <a:rPr lang="en-US" dirty="0"/>
                        <a:t>12</a:t>
                      </a:r>
                    </a:p>
                  </a:txBody>
                  <a:tcPr/>
                </a:tc>
                <a:extLst>
                  <a:ext uri="{0D108BD9-81ED-4DB2-BD59-A6C34878D82A}">
                    <a16:rowId xmlns:a16="http://schemas.microsoft.com/office/drawing/2014/main" val="4084629316"/>
                  </a:ext>
                </a:extLst>
              </a:tr>
            </a:tbl>
          </a:graphicData>
        </a:graphic>
      </p:graphicFrame>
      <p:sp>
        <p:nvSpPr>
          <p:cNvPr id="7" name="TextBox 6">
            <a:extLst>
              <a:ext uri="{FF2B5EF4-FFF2-40B4-BE49-F238E27FC236}">
                <a16:creationId xmlns:a16="http://schemas.microsoft.com/office/drawing/2014/main" id="{5EB62C5A-9225-4089-B8FC-A07DE3006C0E}"/>
              </a:ext>
            </a:extLst>
          </p:cNvPr>
          <p:cNvSpPr txBox="1"/>
          <p:nvPr/>
        </p:nvSpPr>
        <p:spPr>
          <a:xfrm>
            <a:off x="1376901" y="4782049"/>
            <a:ext cx="1033670" cy="369332"/>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OPT</a:t>
            </a:r>
          </a:p>
        </p:txBody>
      </p:sp>
      <p:sp>
        <p:nvSpPr>
          <p:cNvPr id="8" name="TextBox 7">
            <a:extLst>
              <a:ext uri="{FF2B5EF4-FFF2-40B4-BE49-F238E27FC236}">
                <a16:creationId xmlns:a16="http://schemas.microsoft.com/office/drawing/2014/main" id="{D75BB0D6-623D-477A-896F-425B9C8B9FEB}"/>
              </a:ext>
            </a:extLst>
          </p:cNvPr>
          <p:cNvSpPr txBox="1"/>
          <p:nvPr/>
        </p:nvSpPr>
        <p:spPr>
          <a:xfrm rot="377905">
            <a:off x="6655242" y="512213"/>
            <a:ext cx="5414839" cy="646331"/>
          </a:xfrm>
          <a:prstGeom prst="rect">
            <a:avLst/>
          </a:prstGeom>
          <a:noFill/>
          <a:ln w="28575">
            <a:solidFill>
              <a:schemeClr val="accent3"/>
            </a:solidFill>
          </a:ln>
        </p:spPr>
        <p:txBody>
          <a:bodyPr wrap="square" rtlCol="0">
            <a:spAutoFit/>
          </a:bodyPr>
          <a:lstStyle/>
          <a:p>
            <a:r>
              <a:rPr lang="en-US" dirty="0">
                <a:latin typeface="Segoe UI Semilight" panose="020B0402040204020203" pitchFamily="34" charset="0"/>
                <a:cs typeface="Segoe UI Semilight" panose="020B0402040204020203" pitchFamily="34" charset="0"/>
              </a:rPr>
              <a:t>You might notice bugs or edge cases (like the base cases here!) if you go slowly</a:t>
            </a:r>
          </a:p>
        </p:txBody>
      </p:sp>
    </p:spTree>
    <p:extLst>
      <p:ext uri="{BB962C8B-B14F-4D97-AF65-F5344CB8AC3E}">
        <p14:creationId xmlns:p14="http://schemas.microsoft.com/office/powerpoint/2010/main" val="22039201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72734-59BF-41E9-85DB-A0A0F8A1552F}"/>
              </a:ext>
            </a:extLst>
          </p:cNvPr>
          <p:cNvSpPr>
            <a:spLocks noGrp="1"/>
          </p:cNvSpPr>
          <p:nvPr>
            <p:ph type="title"/>
          </p:nvPr>
        </p:nvSpPr>
        <p:spPr/>
        <p:txBody>
          <a:bodyPr/>
          <a:lstStyle/>
          <a:p>
            <a:r>
              <a:rPr lang="en-US" dirty="0"/>
              <a:t>Implement</a:t>
            </a:r>
          </a:p>
        </p:txBody>
      </p:sp>
      <p:sp>
        <p:nvSpPr>
          <p:cNvPr id="3" name="Content Placeholder 2">
            <a:extLst>
              <a:ext uri="{FF2B5EF4-FFF2-40B4-BE49-F238E27FC236}">
                <a16:creationId xmlns:a16="http://schemas.microsoft.com/office/drawing/2014/main" id="{52450854-6932-4DF4-875C-58E03AF0AE8A}"/>
              </a:ext>
            </a:extLst>
          </p:cNvPr>
          <p:cNvSpPr>
            <a:spLocks noGrp="1"/>
          </p:cNvSpPr>
          <p:nvPr>
            <p:ph idx="1"/>
          </p:nvPr>
        </p:nvSpPr>
        <p:spPr/>
        <p:txBody>
          <a:bodyPr/>
          <a:lstStyle/>
          <a:p>
            <a:r>
              <a:rPr lang="en-US" dirty="0"/>
              <a:t>Tips: Use default data structures. </a:t>
            </a:r>
          </a:p>
          <a:p>
            <a:r>
              <a:rPr lang="en-US" dirty="0"/>
              <a:t>Your interviewer probably doesn’t remember all the tiny details of java default libraries either, so feel free to say “I’m going to assume the library has an X method” or “it works in this way” if you can’t remember whether it’s the Java or C++ version that works a certain way.</a:t>
            </a:r>
          </a:p>
          <a:p>
            <a:endParaRPr lang="en-US" dirty="0"/>
          </a:p>
          <a:p>
            <a:r>
              <a:rPr lang="en-US" dirty="0"/>
              <a:t>You might never have written code on a whiteboard (or typed without an IDE auto-completing things). You should practice those skills!!</a:t>
            </a:r>
          </a:p>
          <a:p>
            <a:r>
              <a:rPr lang="en-US" dirty="0"/>
              <a:t>Use comments and break-off easy methods/repeated code.</a:t>
            </a:r>
          </a:p>
          <a:p>
            <a:pPr lvl="1"/>
            <a:r>
              <a:rPr lang="en-US" dirty="0"/>
              <a:t>If you’re running out of time, your interviewer might let you skip it.</a:t>
            </a:r>
          </a:p>
        </p:txBody>
      </p:sp>
    </p:spTree>
    <p:extLst>
      <p:ext uri="{BB962C8B-B14F-4D97-AF65-F5344CB8AC3E}">
        <p14:creationId xmlns:p14="http://schemas.microsoft.com/office/powerpoint/2010/main" val="12487653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507805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A0C6F-9231-416A-8CC1-576DFCE7CC8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949FDD1-26CD-4B4E-A6A6-3F6A7CA92672}"/>
              </a:ext>
            </a:extLst>
          </p:cNvPr>
          <p:cNvSpPr>
            <a:spLocks noGrp="1"/>
          </p:cNvSpPr>
          <p:nvPr>
            <p:ph idx="1"/>
          </p:nvPr>
        </p:nvSpPr>
        <p:spPr/>
        <p:txBody>
          <a:bodyPr/>
          <a:lstStyle/>
          <a:p>
            <a:pPr marL="0" indent="0">
              <a:buNone/>
            </a:pPr>
            <a:r>
              <a:rPr lang="en-US" dirty="0"/>
              <a:t>int </a:t>
            </a:r>
            <a:r>
              <a:rPr lang="en-US" dirty="0" err="1"/>
              <a:t>robbingNumber</a:t>
            </a:r>
            <a:r>
              <a:rPr lang="en-US" dirty="0"/>
              <a:t>(int[] input){</a:t>
            </a:r>
          </a:p>
          <a:p>
            <a:pPr marL="0" indent="0">
              <a:buNone/>
            </a:pPr>
            <a:r>
              <a:rPr lang="en-US" dirty="0"/>
              <a:t>  int[] opt = new int[</a:t>
            </a:r>
            <a:r>
              <a:rPr lang="en-US" dirty="0" err="1"/>
              <a:t>input.size</a:t>
            </a:r>
            <a:r>
              <a:rPr lang="en-US" dirty="0"/>
              <a:t>]; //opt robbing number where we can access homes 0,…,</a:t>
            </a:r>
            <a:r>
              <a:rPr lang="en-US" dirty="0" err="1"/>
              <a:t>i</a:t>
            </a:r>
            <a:r>
              <a:rPr lang="en-US" dirty="0"/>
              <a:t>.</a:t>
            </a:r>
          </a:p>
          <a:p>
            <a:pPr marL="0" indent="0">
              <a:buNone/>
            </a:pPr>
            <a:r>
              <a:rPr lang="en-US" dirty="0"/>
              <a:t>  opt[0] = input[0];</a:t>
            </a:r>
          </a:p>
          <a:p>
            <a:pPr marL="0" indent="0">
              <a:buNone/>
            </a:pPr>
            <a:r>
              <a:rPr lang="en-US" dirty="0"/>
              <a:t>  opt[1] = </a:t>
            </a:r>
            <a:r>
              <a:rPr lang="en-US" dirty="0" err="1"/>
              <a:t>Math.max</a:t>
            </a:r>
            <a:r>
              <a:rPr lang="en-US" dirty="0"/>
              <a:t>(input[0], input[1]);</a:t>
            </a:r>
          </a:p>
          <a:p>
            <a:pPr marL="0" indent="0">
              <a:buNone/>
            </a:pPr>
            <a:r>
              <a:rPr lang="en-US" dirty="0"/>
              <a:t>  for(int </a:t>
            </a:r>
            <a:r>
              <a:rPr lang="en-US" dirty="0" err="1"/>
              <a:t>i</a:t>
            </a:r>
            <a:r>
              <a:rPr lang="en-US" dirty="0"/>
              <a:t>=0; i &lt; </a:t>
            </a:r>
            <a:r>
              <a:rPr lang="en-US" dirty="0" err="1"/>
              <a:t>input.size</a:t>
            </a:r>
            <a:r>
              <a:rPr lang="en-US" dirty="0"/>
              <a:t>; </a:t>
            </a:r>
            <a:r>
              <a:rPr lang="en-US" dirty="0" err="1"/>
              <a:t>i</a:t>
            </a:r>
            <a:r>
              <a:rPr lang="en-US" dirty="0"/>
              <a:t>++){</a:t>
            </a:r>
          </a:p>
          <a:p>
            <a:pPr marL="0" indent="0">
              <a:buNone/>
            </a:pPr>
            <a:r>
              <a:rPr lang="en-US" dirty="0"/>
              <a:t>	opt[</a:t>
            </a:r>
            <a:r>
              <a:rPr lang="en-US" dirty="0" err="1"/>
              <a:t>i</a:t>
            </a:r>
            <a:r>
              <a:rPr lang="en-US" dirty="0"/>
              <a:t>] = </a:t>
            </a:r>
            <a:r>
              <a:rPr lang="en-US" dirty="0" err="1"/>
              <a:t>Math.max</a:t>
            </a:r>
            <a:r>
              <a:rPr lang="en-US" dirty="0"/>
              <a:t>( opt[i-1], opt[i-2]+input[</a:t>
            </a:r>
            <a:r>
              <a:rPr lang="en-US" dirty="0" err="1"/>
              <a:t>i</a:t>
            </a:r>
            <a:r>
              <a:rPr lang="en-US" dirty="0"/>
              <a:t>]);</a:t>
            </a:r>
          </a:p>
          <a:p>
            <a:pPr marL="0" indent="0">
              <a:buNone/>
            </a:pPr>
            <a:r>
              <a:rPr lang="en-US" dirty="0"/>
              <a:t>}</a:t>
            </a:r>
          </a:p>
          <a:p>
            <a:pPr marL="0" indent="0">
              <a:buNone/>
            </a:pPr>
            <a:r>
              <a:rPr lang="en-US" dirty="0"/>
              <a:t>  return opt[input.size-1];</a:t>
            </a:r>
          </a:p>
        </p:txBody>
      </p:sp>
    </p:spTree>
    <p:extLst>
      <p:ext uri="{BB962C8B-B14F-4D97-AF65-F5344CB8AC3E}">
        <p14:creationId xmlns:p14="http://schemas.microsoft.com/office/powerpoint/2010/main" val="25266237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CA967-17D7-494B-9314-C609458D77AE}"/>
              </a:ext>
            </a:extLst>
          </p:cNvPr>
          <p:cNvSpPr>
            <a:spLocks noGrp="1"/>
          </p:cNvSpPr>
          <p:nvPr>
            <p:ph type="title"/>
          </p:nvPr>
        </p:nvSpPr>
        <p:spPr/>
        <p:txBody>
          <a:bodyPr/>
          <a:lstStyle/>
          <a:p>
            <a:r>
              <a:rPr lang="en-US" dirty="0"/>
              <a:t>Test</a:t>
            </a:r>
          </a:p>
        </p:txBody>
      </p:sp>
      <p:sp>
        <p:nvSpPr>
          <p:cNvPr id="3" name="Content Placeholder 2">
            <a:extLst>
              <a:ext uri="{FF2B5EF4-FFF2-40B4-BE49-F238E27FC236}">
                <a16:creationId xmlns:a16="http://schemas.microsoft.com/office/drawing/2014/main" id="{69DADA97-6030-481A-8FBD-D721A61DA35B}"/>
              </a:ext>
            </a:extLst>
          </p:cNvPr>
          <p:cNvSpPr>
            <a:spLocks noGrp="1"/>
          </p:cNvSpPr>
          <p:nvPr>
            <p:ph idx="1"/>
          </p:nvPr>
        </p:nvSpPr>
        <p:spPr/>
        <p:txBody>
          <a:bodyPr/>
          <a:lstStyle/>
          <a:p>
            <a:r>
              <a:rPr lang="en-US" dirty="0"/>
              <a:t>If you haven’t already, do your big-O analysis</a:t>
            </a:r>
          </a:p>
          <a:p>
            <a:r>
              <a:rPr lang="en-US" dirty="0"/>
              <a:t>Then test your code!</a:t>
            </a:r>
          </a:p>
          <a:p>
            <a:pPr lvl="1"/>
            <a:r>
              <a:rPr lang="en-US" dirty="0"/>
              <a:t>Use the examples you made early on</a:t>
            </a:r>
          </a:p>
          <a:p>
            <a:pPr lvl="1"/>
            <a:r>
              <a:rPr lang="en-US" dirty="0"/>
              <a:t>Think about small cases (empty input, null input)</a:t>
            </a:r>
          </a:p>
          <a:p>
            <a:pPr lvl="1"/>
            <a:r>
              <a:rPr lang="en-US" dirty="0"/>
              <a:t>Think about edge cases (repeated numbers)</a:t>
            </a:r>
          </a:p>
          <a:p>
            <a:pPr lvl="1"/>
            <a:r>
              <a:rPr lang="en-US" dirty="0"/>
              <a:t>Double-check you’ve used all assumptions</a:t>
            </a:r>
          </a:p>
        </p:txBody>
      </p:sp>
    </p:spTree>
    <p:extLst>
      <p:ext uri="{BB962C8B-B14F-4D97-AF65-F5344CB8AC3E}">
        <p14:creationId xmlns:p14="http://schemas.microsoft.com/office/powerpoint/2010/main" val="24840427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97152-3F07-4B0C-BDA9-E73ABF294CD7}"/>
              </a:ext>
            </a:extLst>
          </p:cNvPr>
          <p:cNvSpPr>
            <a:spLocks noGrp="1"/>
          </p:cNvSpPr>
          <p:nvPr>
            <p:ph type="title"/>
          </p:nvPr>
        </p:nvSpPr>
        <p:spPr/>
        <p:txBody>
          <a:bodyPr/>
          <a:lstStyle/>
          <a:p>
            <a:r>
              <a:rPr lang="en-US" dirty="0"/>
              <a:t>Another Problem</a:t>
            </a:r>
          </a:p>
        </p:txBody>
      </p:sp>
      <p:sp>
        <p:nvSpPr>
          <p:cNvPr id="3" name="Content Placeholder 2">
            <a:extLst>
              <a:ext uri="{FF2B5EF4-FFF2-40B4-BE49-F238E27FC236}">
                <a16:creationId xmlns:a16="http://schemas.microsoft.com/office/drawing/2014/main" id="{63B5E7FB-21E9-4496-9052-F32325849993}"/>
              </a:ext>
            </a:extLst>
          </p:cNvPr>
          <p:cNvSpPr>
            <a:spLocks noGrp="1"/>
          </p:cNvSpPr>
          <p:nvPr>
            <p:ph idx="1"/>
          </p:nvPr>
        </p:nvSpPr>
        <p:spPr>
          <a:xfrm>
            <a:off x="461176" y="1463857"/>
            <a:ext cx="11301322" cy="4845504"/>
          </a:xfrm>
        </p:spPr>
        <p:txBody>
          <a:bodyPr>
            <a:normAutofit lnSpcReduction="10000"/>
          </a:bodyPr>
          <a:lstStyle/>
          <a:p>
            <a:r>
              <a:rPr lang="en-US" dirty="0"/>
              <a:t>Drive, a new rideshare company, focuses on getting their customers long-distances by having many individual drivers take them through separate parts of the journey. Drive has decided on a set of specific locations where pickups and drop-offs can happen, and they have the cost to ride between every pair of locations.</a:t>
            </a:r>
          </a:p>
          <a:p>
            <a:r>
              <a:rPr lang="en-US" dirty="0"/>
              <a:t>To incentivize you to try the system, Drive has given you a token for one free ride. Because the system is new, they haven’t mapped out how you’ll go long distances. It’s up to you to decide which locations to visit on the way from your starting point to the end point and which one you will use your coupon on. </a:t>
            </a:r>
          </a:p>
          <a:p>
            <a:r>
              <a:rPr lang="en-US" dirty="0"/>
              <a:t>Describe an algorithm that will let you get from your given start and end points while spending the minimum amount of money (with your token). </a:t>
            </a:r>
          </a:p>
        </p:txBody>
      </p:sp>
    </p:spTree>
    <p:extLst>
      <p:ext uri="{BB962C8B-B14F-4D97-AF65-F5344CB8AC3E}">
        <p14:creationId xmlns:p14="http://schemas.microsoft.com/office/powerpoint/2010/main" val="41123639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E741B-C072-48CE-91C3-654CAB69A49A}"/>
              </a:ext>
            </a:extLst>
          </p:cNvPr>
          <p:cNvSpPr>
            <a:spLocks noGrp="1"/>
          </p:cNvSpPr>
          <p:nvPr>
            <p:ph type="title"/>
          </p:nvPr>
        </p:nvSpPr>
        <p:spPr/>
        <p:txBody>
          <a:bodyPr/>
          <a:lstStyle/>
          <a:p>
            <a:r>
              <a:rPr lang="en-US" dirty="0"/>
              <a:t>A Very Fun Trick</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4BE730B-6292-4DA6-835D-5810B692A10B}"/>
                  </a:ext>
                </a:extLst>
              </p:cNvPr>
              <p:cNvSpPr>
                <a:spLocks noGrp="1"/>
              </p:cNvSpPr>
              <p:nvPr>
                <p:ph idx="1"/>
              </p:nvPr>
            </p:nvSpPr>
            <p:spPr/>
            <p:txBody>
              <a:bodyPr/>
              <a:lstStyle/>
              <a:p>
                <a:r>
                  <a:rPr lang="en-US" dirty="0"/>
                  <a:t>Super optimized trick: Make two copies of the graph, for every edge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𝑢</m:t>
                    </m:r>
                    <m:r>
                      <a:rPr lang="en-US" b="0" i="1" smtClean="0">
                        <a:latin typeface="Cambria Math" panose="02040503050406030204" pitchFamily="18" charset="0"/>
                      </a:rPr>
                      <m:t>,</m:t>
                    </m:r>
                    <m:r>
                      <a:rPr lang="en-US" b="0" i="1" smtClean="0">
                        <a:latin typeface="Cambria Math" panose="02040503050406030204" pitchFamily="18" charset="0"/>
                      </a:rPr>
                      <m:t>𝑣</m:t>
                    </m:r>
                    <m:r>
                      <a:rPr lang="en-US" b="0" i="1" smtClean="0">
                        <a:latin typeface="Cambria Math" panose="02040503050406030204" pitchFamily="18" charset="0"/>
                      </a:rPr>
                      <m:t>)</m:t>
                    </m:r>
                  </m:oMath>
                </a14:m>
                <a:r>
                  <a:rPr lang="en-US" dirty="0"/>
                  <a:t> also add a weight </a:t>
                </a:r>
                <a14:m>
                  <m:oMath xmlns:m="http://schemas.openxmlformats.org/officeDocument/2006/math">
                    <m:r>
                      <a:rPr lang="en-US" b="0" i="1" smtClean="0">
                        <a:latin typeface="Cambria Math" panose="02040503050406030204" pitchFamily="18" charset="0"/>
                      </a:rPr>
                      <m:t>0</m:t>
                    </m:r>
                  </m:oMath>
                </a14:m>
                <a:r>
                  <a:rPr lang="en-US" dirty="0"/>
                  <a:t> copy from </a:t>
                </a:r>
                <a14:m>
                  <m:oMath xmlns:m="http://schemas.openxmlformats.org/officeDocument/2006/math">
                    <m:r>
                      <a:rPr lang="en-US" b="0" i="1" smtClean="0">
                        <a:latin typeface="Cambria Math" panose="02040503050406030204" pitchFamily="18" charset="0"/>
                      </a:rPr>
                      <m:t>𝑢</m:t>
                    </m:r>
                  </m:oMath>
                </a14:m>
                <a:r>
                  <a:rPr lang="en-US" dirty="0"/>
                  <a:t> in copy 1 to </a:t>
                </a:r>
                <a14:m>
                  <m:oMath xmlns:m="http://schemas.openxmlformats.org/officeDocument/2006/math">
                    <m:r>
                      <a:rPr lang="en-US" b="0" i="1" smtClean="0">
                        <a:latin typeface="Cambria Math" panose="02040503050406030204" pitchFamily="18" charset="0"/>
                      </a:rPr>
                      <m:t>𝑣</m:t>
                    </m:r>
                  </m:oMath>
                </a14:m>
                <a:r>
                  <a:rPr lang="en-US" dirty="0"/>
                  <a:t> in copy 2 (along with ones within each copy at weight equal to the time to drive).</a:t>
                </a:r>
              </a:p>
              <a:p>
                <a:endParaRPr lang="en-US" dirty="0"/>
              </a:p>
              <a:p>
                <a:r>
                  <a:rPr lang="en-US" dirty="0"/>
                  <a:t>Jumping from copy 1 to copy 2 is using your token. Dijkstra’s from start in copy 1 to destination in copy 2 is your final answer right away.</a:t>
                </a:r>
              </a:p>
              <a:p>
                <a:endParaRPr lang="en-US" dirty="0"/>
              </a:p>
              <a:p>
                <a:r>
                  <a:rPr lang="en-US" dirty="0"/>
                  <a:t>Multiple graph copies is surprisingly useful to represent these “you can do a weird thing a constant number of times” questions.</a:t>
                </a:r>
              </a:p>
            </p:txBody>
          </p:sp>
        </mc:Choice>
        <mc:Fallback xmlns="">
          <p:sp>
            <p:nvSpPr>
              <p:cNvPr id="3" name="Content Placeholder 2">
                <a:extLst>
                  <a:ext uri="{FF2B5EF4-FFF2-40B4-BE49-F238E27FC236}">
                    <a16:creationId xmlns:a16="http://schemas.microsoft.com/office/drawing/2014/main" id="{B4BE730B-6292-4DA6-835D-5810B692A10B}"/>
                  </a:ext>
                </a:extLst>
              </p:cNvPr>
              <p:cNvSpPr>
                <a:spLocks noGrp="1" noRot="1" noChangeAspect="1" noMove="1" noResize="1" noEditPoints="1" noAdjustHandles="1" noChangeArrowheads="1" noChangeShapeType="1" noTextEdit="1"/>
              </p:cNvSpPr>
              <p:nvPr>
                <p:ph idx="1"/>
              </p:nvPr>
            </p:nvSpPr>
            <p:spPr>
              <a:blipFill>
                <a:blip r:embed="rId2"/>
                <a:stretch>
                  <a:fillRect l="-708" t="-2138" r="-272"/>
                </a:stretch>
              </a:blipFill>
            </p:spPr>
            <p:txBody>
              <a:bodyPr/>
              <a:lstStyle/>
              <a:p>
                <a:r>
                  <a:rPr lang="en-US">
                    <a:noFill/>
                  </a:rPr>
                  <a:t> </a:t>
                </a:r>
              </a:p>
            </p:txBody>
          </p:sp>
        </mc:Fallback>
      </mc:AlternateContent>
    </p:spTree>
    <p:extLst>
      <p:ext uri="{BB962C8B-B14F-4D97-AF65-F5344CB8AC3E}">
        <p14:creationId xmlns:p14="http://schemas.microsoft.com/office/powerpoint/2010/main" val="1291159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3AA6C-3F5B-4D91-AF26-E5C65A4B44B6}"/>
              </a:ext>
            </a:extLst>
          </p:cNvPr>
          <p:cNvSpPr>
            <a:spLocks noGrp="1"/>
          </p:cNvSpPr>
          <p:nvPr>
            <p:ph type="title"/>
          </p:nvPr>
        </p:nvSpPr>
        <p:spPr/>
        <p:txBody>
          <a:bodyPr/>
          <a:lstStyle/>
          <a:p>
            <a:r>
              <a:rPr lang="en-US" dirty="0"/>
              <a:t>Other options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CD022DE-CE5C-4868-992D-B9BCE3E1FF01}"/>
                  </a:ext>
                </a:extLst>
              </p:cNvPr>
              <p:cNvSpPr>
                <a:spLocks noGrp="1"/>
              </p:cNvSpPr>
              <p:nvPr>
                <p:ph idx="1"/>
              </p:nvPr>
            </p:nvSpPr>
            <p:spPr/>
            <p:txBody>
              <a:bodyPr/>
              <a:lstStyle/>
              <a:p>
                <a:r>
                  <a:rPr lang="en-US" dirty="0"/>
                  <a:t>One at a time, make every edge weight 0 and run Dijkstra’s.</a:t>
                </a:r>
              </a:p>
              <a:p>
                <a:r>
                  <a:rPr lang="en-US" dirty="0"/>
                  <a:t>A factor of </a:t>
                </a:r>
                <a14:m>
                  <m:oMath xmlns:m="http://schemas.openxmlformats.org/officeDocument/2006/math">
                    <m:r>
                      <a:rPr lang="en-US" b="0" i="1" smtClean="0">
                        <a:latin typeface="Cambria Math" panose="02040503050406030204" pitchFamily="18" charset="0"/>
                      </a:rPr>
                      <m:t>𝑚</m:t>
                    </m:r>
                  </m:oMath>
                </a14:m>
                <a:r>
                  <a:rPr lang="en-US" dirty="0"/>
                  <a:t> slower than optimal, but definitely works.</a:t>
                </a:r>
              </a:p>
              <a:p>
                <a:endParaRPr lang="en-US" dirty="0"/>
              </a:p>
              <a:p>
                <a:endParaRPr lang="en-US" dirty="0"/>
              </a:p>
              <a:p>
                <a:r>
                  <a:rPr lang="en-US" b="1" dirty="0"/>
                  <a:t>Cannot </a:t>
                </a:r>
                <a:r>
                  <a:rPr lang="en-US" dirty="0"/>
                  <a:t>just find a shortest path and use a token on the most expensive ride.</a:t>
                </a:r>
                <a:endParaRPr lang="en-US" b="1" dirty="0"/>
              </a:p>
            </p:txBody>
          </p:sp>
        </mc:Choice>
        <mc:Fallback xmlns="">
          <p:sp>
            <p:nvSpPr>
              <p:cNvPr id="3" name="Content Placeholder 2">
                <a:extLst>
                  <a:ext uri="{FF2B5EF4-FFF2-40B4-BE49-F238E27FC236}">
                    <a16:creationId xmlns:a16="http://schemas.microsoft.com/office/drawing/2014/main" id="{7CD022DE-CE5C-4868-992D-B9BCE3E1FF01}"/>
                  </a:ext>
                </a:extLst>
              </p:cNvPr>
              <p:cNvSpPr>
                <a:spLocks noGrp="1" noRot="1" noChangeAspect="1" noMove="1" noResize="1" noEditPoints="1" noAdjustHandles="1" noChangeArrowheads="1" noChangeShapeType="1" noTextEdit="1"/>
              </p:cNvSpPr>
              <p:nvPr>
                <p:ph idx="1"/>
              </p:nvPr>
            </p:nvSpPr>
            <p:spPr>
              <a:blipFill>
                <a:blip r:embed="rId2"/>
                <a:stretch>
                  <a:fillRect l="-708" t="-2138" r="-926"/>
                </a:stretch>
              </a:blipFill>
            </p:spPr>
            <p:txBody>
              <a:bodyPr/>
              <a:lstStyle/>
              <a:p>
                <a:r>
                  <a:rPr lang="en-US">
                    <a:noFill/>
                  </a:rPr>
                  <a:t> </a:t>
                </a:r>
              </a:p>
            </p:txBody>
          </p:sp>
        </mc:Fallback>
      </mc:AlternateContent>
      <p:sp>
        <p:nvSpPr>
          <p:cNvPr id="4" name="Oval 3">
            <a:extLst>
              <a:ext uri="{FF2B5EF4-FFF2-40B4-BE49-F238E27FC236}">
                <a16:creationId xmlns:a16="http://schemas.microsoft.com/office/drawing/2014/main" id="{EA908060-05D0-45D3-B94B-9437EF50F8C8}"/>
              </a:ext>
            </a:extLst>
          </p:cNvPr>
          <p:cNvSpPr/>
          <p:nvPr/>
        </p:nvSpPr>
        <p:spPr>
          <a:xfrm>
            <a:off x="3760967" y="5096786"/>
            <a:ext cx="214685" cy="2305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t>
            </a:r>
          </a:p>
        </p:txBody>
      </p:sp>
      <p:sp>
        <p:nvSpPr>
          <p:cNvPr id="5" name="Oval 4">
            <a:extLst>
              <a:ext uri="{FF2B5EF4-FFF2-40B4-BE49-F238E27FC236}">
                <a16:creationId xmlns:a16="http://schemas.microsoft.com/office/drawing/2014/main" id="{3B4826D4-50CB-40EF-9626-01AD6C7A44CD}"/>
              </a:ext>
            </a:extLst>
          </p:cNvPr>
          <p:cNvSpPr/>
          <p:nvPr/>
        </p:nvSpPr>
        <p:spPr>
          <a:xfrm>
            <a:off x="5503627" y="5734215"/>
            <a:ext cx="214685" cy="2305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BAC416C5-E378-46B2-A052-57475E9ACFEE}"/>
              </a:ext>
            </a:extLst>
          </p:cNvPr>
          <p:cNvSpPr/>
          <p:nvPr/>
        </p:nvSpPr>
        <p:spPr>
          <a:xfrm>
            <a:off x="6816918" y="5096786"/>
            <a:ext cx="214685" cy="2305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a:t>
            </a:r>
          </a:p>
        </p:txBody>
      </p:sp>
      <p:sp>
        <p:nvSpPr>
          <p:cNvPr id="7" name="Oval 6">
            <a:extLst>
              <a:ext uri="{FF2B5EF4-FFF2-40B4-BE49-F238E27FC236}">
                <a16:creationId xmlns:a16="http://schemas.microsoft.com/office/drawing/2014/main" id="{4488BC10-1403-4686-825C-EAFA23CA55A6}"/>
              </a:ext>
            </a:extLst>
          </p:cNvPr>
          <p:cNvSpPr/>
          <p:nvPr/>
        </p:nvSpPr>
        <p:spPr>
          <a:xfrm>
            <a:off x="4765481" y="4463331"/>
            <a:ext cx="214685" cy="2305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7CC1D45D-D951-4034-99C7-79698F3ECC68}"/>
              </a:ext>
            </a:extLst>
          </p:cNvPr>
          <p:cNvSpPr/>
          <p:nvPr/>
        </p:nvSpPr>
        <p:spPr>
          <a:xfrm>
            <a:off x="5718312" y="4463331"/>
            <a:ext cx="214685" cy="2305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a:extLst>
              <a:ext uri="{FF2B5EF4-FFF2-40B4-BE49-F238E27FC236}">
                <a16:creationId xmlns:a16="http://schemas.microsoft.com/office/drawing/2014/main" id="{615D65B5-E867-42F3-9AF9-F7DE24857673}"/>
              </a:ext>
            </a:extLst>
          </p:cNvPr>
          <p:cNvCxnSpPr>
            <a:stCxn id="4" idx="0"/>
            <a:endCxn id="7" idx="2"/>
          </p:cNvCxnSpPr>
          <p:nvPr/>
        </p:nvCxnSpPr>
        <p:spPr>
          <a:xfrm flipV="1">
            <a:off x="3868310" y="4578625"/>
            <a:ext cx="897171" cy="5181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DA16ABEF-2CC8-4E2E-B5A3-53EE1177BD18}"/>
              </a:ext>
            </a:extLst>
          </p:cNvPr>
          <p:cNvCxnSpPr>
            <a:cxnSpLocks/>
            <a:stCxn id="4" idx="5"/>
            <a:endCxn id="5" idx="2"/>
          </p:cNvCxnSpPr>
          <p:nvPr/>
        </p:nvCxnSpPr>
        <p:spPr>
          <a:xfrm>
            <a:off x="3944212" y="5293605"/>
            <a:ext cx="1559415" cy="5559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48BCEE53-891B-4B7B-AD01-E42BD1457424}"/>
              </a:ext>
            </a:extLst>
          </p:cNvPr>
          <p:cNvCxnSpPr>
            <a:cxnSpLocks/>
            <a:stCxn id="5" idx="6"/>
            <a:endCxn id="6" idx="2"/>
          </p:cNvCxnSpPr>
          <p:nvPr/>
        </p:nvCxnSpPr>
        <p:spPr>
          <a:xfrm flipV="1">
            <a:off x="5718312" y="5212080"/>
            <a:ext cx="1098606" cy="6374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A00B538B-0CD9-4C65-900F-F886BA64F303}"/>
              </a:ext>
            </a:extLst>
          </p:cNvPr>
          <p:cNvCxnSpPr>
            <a:cxnSpLocks/>
            <a:stCxn id="7" idx="6"/>
            <a:endCxn id="8" idx="2"/>
          </p:cNvCxnSpPr>
          <p:nvPr/>
        </p:nvCxnSpPr>
        <p:spPr>
          <a:xfrm>
            <a:off x="4980166" y="4578625"/>
            <a:ext cx="73814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C8AEF5C8-1ED0-41B7-8C01-61A06A3F8664}"/>
              </a:ext>
            </a:extLst>
          </p:cNvPr>
          <p:cNvCxnSpPr>
            <a:cxnSpLocks/>
            <a:stCxn id="8" idx="6"/>
            <a:endCxn id="6" idx="1"/>
          </p:cNvCxnSpPr>
          <p:nvPr/>
        </p:nvCxnSpPr>
        <p:spPr>
          <a:xfrm>
            <a:off x="5932997" y="4578625"/>
            <a:ext cx="915361" cy="5519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2D2C0C82-6BCA-445B-9FE5-59F40F7650EB}"/>
              </a:ext>
            </a:extLst>
          </p:cNvPr>
          <p:cNvSpPr txBox="1"/>
          <p:nvPr/>
        </p:nvSpPr>
        <p:spPr>
          <a:xfrm>
            <a:off x="4234913" y="5631191"/>
            <a:ext cx="464308" cy="369332"/>
          </a:xfrm>
          <a:prstGeom prst="rect">
            <a:avLst/>
          </a:prstGeom>
          <a:noFill/>
        </p:spPr>
        <p:txBody>
          <a:bodyPr wrap="square" rtlCol="0">
            <a:spAutoFit/>
          </a:bodyPr>
          <a:lstStyle/>
          <a:p>
            <a:r>
              <a:rPr lang="en-US" dirty="0"/>
              <a:t>10</a:t>
            </a:r>
          </a:p>
        </p:txBody>
      </p:sp>
      <p:sp>
        <p:nvSpPr>
          <p:cNvPr id="25" name="TextBox 24">
            <a:extLst>
              <a:ext uri="{FF2B5EF4-FFF2-40B4-BE49-F238E27FC236}">
                <a16:creationId xmlns:a16="http://schemas.microsoft.com/office/drawing/2014/main" id="{B1DE6E85-3479-48FF-8F4C-680789225FF0}"/>
              </a:ext>
            </a:extLst>
          </p:cNvPr>
          <p:cNvSpPr txBox="1"/>
          <p:nvPr/>
        </p:nvSpPr>
        <p:spPr>
          <a:xfrm>
            <a:off x="6308033" y="5530794"/>
            <a:ext cx="464308" cy="369332"/>
          </a:xfrm>
          <a:prstGeom prst="rect">
            <a:avLst/>
          </a:prstGeom>
          <a:noFill/>
        </p:spPr>
        <p:txBody>
          <a:bodyPr wrap="square" rtlCol="0">
            <a:spAutoFit/>
          </a:bodyPr>
          <a:lstStyle/>
          <a:p>
            <a:r>
              <a:rPr lang="en-US" dirty="0"/>
              <a:t>1</a:t>
            </a:r>
          </a:p>
        </p:txBody>
      </p:sp>
      <p:sp>
        <p:nvSpPr>
          <p:cNvPr id="26" name="TextBox 25">
            <a:extLst>
              <a:ext uri="{FF2B5EF4-FFF2-40B4-BE49-F238E27FC236}">
                <a16:creationId xmlns:a16="http://schemas.microsoft.com/office/drawing/2014/main" id="{DA5DCCC4-2939-46A3-82B1-DFDBDB6F685C}"/>
              </a:ext>
            </a:extLst>
          </p:cNvPr>
          <p:cNvSpPr txBox="1"/>
          <p:nvPr/>
        </p:nvSpPr>
        <p:spPr>
          <a:xfrm>
            <a:off x="4117928" y="4464421"/>
            <a:ext cx="464308" cy="369332"/>
          </a:xfrm>
          <a:prstGeom prst="rect">
            <a:avLst/>
          </a:prstGeom>
          <a:noFill/>
        </p:spPr>
        <p:txBody>
          <a:bodyPr wrap="square" rtlCol="0">
            <a:spAutoFit/>
          </a:bodyPr>
          <a:lstStyle/>
          <a:p>
            <a:r>
              <a:rPr lang="en-US" dirty="0"/>
              <a:t>3</a:t>
            </a:r>
          </a:p>
        </p:txBody>
      </p:sp>
      <p:sp>
        <p:nvSpPr>
          <p:cNvPr id="27" name="TextBox 26">
            <a:extLst>
              <a:ext uri="{FF2B5EF4-FFF2-40B4-BE49-F238E27FC236}">
                <a16:creationId xmlns:a16="http://schemas.microsoft.com/office/drawing/2014/main" id="{C0D94100-D980-4FC5-B62B-E443CF9A9658}"/>
              </a:ext>
            </a:extLst>
          </p:cNvPr>
          <p:cNvSpPr txBox="1"/>
          <p:nvPr/>
        </p:nvSpPr>
        <p:spPr>
          <a:xfrm>
            <a:off x="5139428" y="4278665"/>
            <a:ext cx="464308" cy="369332"/>
          </a:xfrm>
          <a:prstGeom prst="rect">
            <a:avLst/>
          </a:prstGeom>
          <a:noFill/>
        </p:spPr>
        <p:txBody>
          <a:bodyPr wrap="square" rtlCol="0">
            <a:spAutoFit/>
          </a:bodyPr>
          <a:lstStyle/>
          <a:p>
            <a:r>
              <a:rPr lang="en-US" dirty="0"/>
              <a:t>3</a:t>
            </a:r>
          </a:p>
        </p:txBody>
      </p:sp>
      <p:sp>
        <p:nvSpPr>
          <p:cNvPr id="28" name="TextBox 27">
            <a:extLst>
              <a:ext uri="{FF2B5EF4-FFF2-40B4-BE49-F238E27FC236}">
                <a16:creationId xmlns:a16="http://schemas.microsoft.com/office/drawing/2014/main" id="{607F0511-575E-418B-8BE7-9CC6C18B4039}"/>
              </a:ext>
            </a:extLst>
          </p:cNvPr>
          <p:cNvSpPr txBox="1"/>
          <p:nvPr/>
        </p:nvSpPr>
        <p:spPr>
          <a:xfrm>
            <a:off x="6324413" y="4505975"/>
            <a:ext cx="464308" cy="369332"/>
          </a:xfrm>
          <a:prstGeom prst="rect">
            <a:avLst/>
          </a:prstGeom>
          <a:noFill/>
        </p:spPr>
        <p:txBody>
          <a:bodyPr wrap="square" rtlCol="0">
            <a:spAutoFit/>
          </a:bodyPr>
          <a:lstStyle/>
          <a:p>
            <a:r>
              <a:rPr lang="en-US" dirty="0"/>
              <a:t>3</a:t>
            </a:r>
          </a:p>
        </p:txBody>
      </p:sp>
    </p:spTree>
    <p:extLst>
      <p:ext uri="{BB962C8B-B14F-4D97-AF65-F5344CB8AC3E}">
        <p14:creationId xmlns:p14="http://schemas.microsoft.com/office/powerpoint/2010/main" val="2883219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7A55C-B786-4C46-9508-2CDD42ED5958}"/>
              </a:ext>
            </a:extLst>
          </p:cNvPr>
          <p:cNvSpPr>
            <a:spLocks noGrp="1"/>
          </p:cNvSpPr>
          <p:nvPr>
            <p:ph type="title"/>
          </p:nvPr>
        </p:nvSpPr>
        <p:spPr/>
        <p:txBody>
          <a:bodyPr>
            <a:normAutofit/>
          </a:bodyPr>
          <a:lstStyle/>
          <a:p>
            <a:r>
              <a:rPr lang="en-US" dirty="0"/>
              <a:t>Take all industry advice with a grain of salt</a:t>
            </a:r>
          </a:p>
        </p:txBody>
      </p:sp>
      <p:sp>
        <p:nvSpPr>
          <p:cNvPr id="3" name="Content Placeholder 2">
            <a:extLst>
              <a:ext uri="{FF2B5EF4-FFF2-40B4-BE49-F238E27FC236}">
                <a16:creationId xmlns:a16="http://schemas.microsoft.com/office/drawing/2014/main" id="{4262BE2B-01D2-401E-B4FA-1742087341E4}"/>
              </a:ext>
            </a:extLst>
          </p:cNvPr>
          <p:cNvSpPr>
            <a:spLocks noGrp="1"/>
          </p:cNvSpPr>
          <p:nvPr>
            <p:ph idx="1"/>
          </p:nvPr>
        </p:nvSpPr>
        <p:spPr/>
        <p:txBody>
          <a:bodyPr/>
          <a:lstStyle/>
          <a:p>
            <a:r>
              <a:rPr lang="en-US" dirty="0"/>
              <a:t>I’ve spent essentially my entire career in academia</a:t>
            </a:r>
          </a:p>
          <a:p>
            <a:r>
              <a:rPr lang="en-US" dirty="0"/>
              <a:t>I’m relying on a combination of what I’ve heard from colleagues and problem-solving strategies that work in my experience.</a:t>
            </a:r>
          </a:p>
        </p:txBody>
      </p:sp>
    </p:spTree>
    <p:extLst>
      <p:ext uri="{BB962C8B-B14F-4D97-AF65-F5344CB8AC3E}">
        <p14:creationId xmlns:p14="http://schemas.microsoft.com/office/powerpoint/2010/main" val="4694821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E9E20-5CCA-478D-A030-9FA5CCEE3EC8}"/>
              </a:ext>
            </a:extLst>
          </p:cNvPr>
          <p:cNvSpPr>
            <a:spLocks noGrp="1"/>
          </p:cNvSpPr>
          <p:nvPr>
            <p:ph type="title"/>
          </p:nvPr>
        </p:nvSpPr>
        <p:spPr/>
        <p:txBody>
          <a:bodyPr/>
          <a:lstStyle/>
          <a:p>
            <a:r>
              <a:rPr lang="en-US" dirty="0"/>
              <a:t>One More For the Road</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C2087FA-1B8A-4024-B633-6AC2F2AF4869}"/>
                  </a:ext>
                </a:extLst>
              </p:cNvPr>
              <p:cNvSpPr>
                <a:spLocks noGrp="1"/>
              </p:cNvSpPr>
              <p:nvPr>
                <p:ph idx="1"/>
              </p:nvPr>
            </p:nvSpPr>
            <p:spPr/>
            <p:txBody>
              <a:bodyPr/>
              <a:lstStyle/>
              <a:p>
                <a:r>
                  <a:rPr lang="en-US" dirty="0"/>
                  <a:t>Given a list of integers, list all pairs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𝐴</m:t>
                    </m:r>
                    <m:r>
                      <a:rPr lang="en-US" b="0" i="1" smtClean="0">
                        <a:latin typeface="Cambria Math" panose="02040503050406030204" pitchFamily="18" charset="0"/>
                      </a:rPr>
                      <m:t>[</m:t>
                    </m:r>
                    <m:r>
                      <a:rPr lang="en-US" b="0" i="1" smtClean="0">
                        <a:latin typeface="Cambria Math" panose="02040503050406030204" pitchFamily="18" charset="0"/>
                      </a:rPr>
                      <m:t>𝑖</m:t>
                    </m:r>
                    <m:r>
                      <a:rPr lang="en-US" b="0" i="1" smtClean="0">
                        <a:latin typeface="Cambria Math" panose="02040503050406030204" pitchFamily="18" charset="0"/>
                      </a:rPr>
                      <m:t>],</m:t>
                    </m:r>
                    <m:r>
                      <a:rPr lang="en-US" b="0" i="1" smtClean="0">
                        <a:latin typeface="Cambria Math" panose="02040503050406030204" pitchFamily="18" charset="0"/>
                      </a:rPr>
                      <m:t>𝐴</m:t>
                    </m:r>
                    <m:r>
                      <a:rPr lang="en-US" b="0" i="1" smtClean="0">
                        <a:latin typeface="Cambria Math" panose="02040503050406030204" pitchFamily="18" charset="0"/>
                      </a:rPr>
                      <m:t>[</m:t>
                    </m:r>
                    <m:r>
                      <a:rPr lang="en-US" b="0" i="1" smtClean="0">
                        <a:latin typeface="Cambria Math" panose="02040503050406030204" pitchFamily="18" charset="0"/>
                      </a:rPr>
                      <m:t>𝑗</m:t>
                    </m:r>
                    <m:r>
                      <a:rPr lang="en-US" b="0" i="1" smtClean="0">
                        <a:latin typeface="Cambria Math" panose="02040503050406030204" pitchFamily="18" charset="0"/>
                      </a:rPr>
                      <m:t>])</m:t>
                    </m:r>
                  </m:oMath>
                </a14:m>
                <a:r>
                  <a:rPr lang="en-US" dirty="0"/>
                  <a:t> such that </a:t>
                </a:r>
                <a14:m>
                  <m:oMath xmlns:m="http://schemas.openxmlformats.org/officeDocument/2006/math">
                    <m:r>
                      <a:rPr lang="en-US" b="0" i="1" smtClean="0">
                        <a:latin typeface="Cambria Math" panose="02040503050406030204" pitchFamily="18" charset="0"/>
                      </a:rPr>
                      <m:t>𝐴</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𝑖</m:t>
                        </m:r>
                      </m:e>
                    </m:d>
                    <m:r>
                      <a:rPr lang="en-US" b="0" i="1" smtClean="0">
                        <a:latin typeface="Cambria Math" panose="02040503050406030204" pitchFamily="18" charset="0"/>
                      </a:rPr>
                      <m:t>+</m:t>
                    </m:r>
                    <m:r>
                      <a:rPr lang="en-US" b="0" i="1" smtClean="0">
                        <a:latin typeface="Cambria Math" panose="02040503050406030204" pitchFamily="18" charset="0"/>
                      </a:rPr>
                      <m:t>𝐴</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𝑗</m:t>
                        </m:r>
                      </m:e>
                    </m:d>
                    <m:r>
                      <a:rPr lang="en-US" b="0" i="1" smtClean="0">
                        <a:latin typeface="Cambria Math" panose="02040503050406030204" pitchFamily="18" charset="0"/>
                      </a:rPr>
                      <m:t>=10</m:t>
                    </m:r>
                  </m:oMath>
                </a14:m>
                <a:r>
                  <a:rPr lang="en-US" dirty="0"/>
                  <a:t>. </a:t>
                </a:r>
              </a:p>
              <a:p>
                <a:endParaRPr lang="en-US" dirty="0"/>
              </a:p>
              <a:p>
                <a:endParaRPr lang="en-US" dirty="0"/>
              </a:p>
              <a:p>
                <a:endParaRPr lang="en-US" dirty="0"/>
              </a:p>
            </p:txBody>
          </p:sp>
        </mc:Choice>
        <mc:Fallback xmlns="">
          <p:sp>
            <p:nvSpPr>
              <p:cNvPr id="3" name="Content Placeholder 2">
                <a:extLst>
                  <a:ext uri="{FF2B5EF4-FFF2-40B4-BE49-F238E27FC236}">
                    <a16:creationId xmlns:a16="http://schemas.microsoft.com/office/drawing/2014/main" id="{0C2087FA-1B8A-4024-B633-6AC2F2AF4869}"/>
                  </a:ext>
                </a:extLst>
              </p:cNvPr>
              <p:cNvSpPr>
                <a:spLocks noGrp="1" noRot="1" noChangeAspect="1" noMove="1" noResize="1" noEditPoints="1" noAdjustHandles="1" noChangeArrowheads="1" noChangeShapeType="1" noTextEdit="1"/>
              </p:cNvSpPr>
              <p:nvPr>
                <p:ph idx="1"/>
              </p:nvPr>
            </p:nvSpPr>
            <p:spPr>
              <a:blipFill>
                <a:blip r:embed="rId2"/>
                <a:stretch>
                  <a:fillRect l="-654" t="-2138"/>
                </a:stretch>
              </a:blipFill>
            </p:spPr>
            <p:txBody>
              <a:bodyPr/>
              <a:lstStyle/>
              <a:p>
                <a:r>
                  <a:rPr lang="en-US">
                    <a:noFill/>
                  </a:rPr>
                  <a:t> </a:t>
                </a:r>
              </a:p>
            </p:txBody>
          </p:sp>
        </mc:Fallback>
      </mc:AlternateContent>
    </p:spTree>
    <p:extLst>
      <p:ext uri="{BB962C8B-B14F-4D97-AF65-F5344CB8AC3E}">
        <p14:creationId xmlns:p14="http://schemas.microsoft.com/office/powerpoint/2010/main" val="17193633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99B9D-8DFB-4D56-8BA4-DF25447E4E24}"/>
              </a:ext>
            </a:extLst>
          </p:cNvPr>
          <p:cNvSpPr>
            <a:spLocks noGrp="1"/>
          </p:cNvSpPr>
          <p:nvPr>
            <p:ph type="title"/>
          </p:nvPr>
        </p:nvSpPr>
        <p:spPr/>
        <p:txBody>
          <a:bodyPr/>
          <a:lstStyle/>
          <a:p>
            <a:r>
              <a:rPr lang="en-US" dirty="0"/>
              <a:t>Optimized options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CDEB720-397D-435C-862D-208917976397}"/>
                  </a:ext>
                </a:extLst>
              </p:cNvPr>
              <p:cNvSpPr>
                <a:spLocks noGrp="1"/>
              </p:cNvSpPr>
              <p:nvPr>
                <p:ph idx="1"/>
              </p:nvPr>
            </p:nvSpPr>
            <p:spPr/>
            <p:txBody>
              <a:bodyPr/>
              <a:lstStyle/>
              <a:p>
                <a:r>
                  <a:rPr lang="en-US" dirty="0"/>
                  <a:t>There are multiple options here:</a:t>
                </a:r>
              </a:p>
              <a:p>
                <a:r>
                  <a:rPr lang="en-US" dirty="0"/>
                  <a:t>Data structures-based (use a hash table, lookup </a:t>
                </a:r>
                <a14:m>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r>
                      <a:rPr lang="en-US" b="0" i="1" smtClean="0">
                        <a:latin typeface="Cambria Math" panose="02040503050406030204" pitchFamily="18" charset="0"/>
                      </a:rPr>
                      <m:t>𝑖</m:t>
                    </m:r>
                    <m:r>
                      <a:rPr lang="en-US" b="0" i="1" smtClean="0">
                        <a:latin typeface="Cambria Math" panose="02040503050406030204" pitchFamily="18" charset="0"/>
                      </a:rPr>
                      <m:t>]</m:t>
                    </m:r>
                  </m:oMath>
                </a14:m>
                <a:r>
                  <a:rPr lang="en-US" dirty="0"/>
                  <a:t>’s potential paired value)</a:t>
                </a:r>
              </a:p>
              <a:p>
                <a:endParaRPr lang="en-US" dirty="0"/>
              </a:p>
              <a:p>
                <a:r>
                  <a:rPr lang="en-US" dirty="0"/>
                  <a:t>Clever trick: sorting makes this easier!</a:t>
                </a:r>
              </a:p>
              <a:p>
                <a:r>
                  <a:rPr lang="en-US" dirty="0"/>
                  <a:t>Sort the list. You can use binary search to find where the “potential pair” should be. </a:t>
                </a:r>
              </a:p>
            </p:txBody>
          </p:sp>
        </mc:Choice>
        <mc:Fallback xmlns="">
          <p:sp>
            <p:nvSpPr>
              <p:cNvPr id="3" name="Content Placeholder 2">
                <a:extLst>
                  <a:ext uri="{FF2B5EF4-FFF2-40B4-BE49-F238E27FC236}">
                    <a16:creationId xmlns:a16="http://schemas.microsoft.com/office/drawing/2014/main" id="{ACDEB720-397D-435C-862D-208917976397}"/>
                  </a:ext>
                </a:extLst>
              </p:cNvPr>
              <p:cNvSpPr>
                <a:spLocks noGrp="1" noRot="1" noChangeAspect="1" noMove="1" noResize="1" noEditPoints="1" noAdjustHandles="1" noChangeArrowheads="1" noChangeShapeType="1" noTextEdit="1"/>
              </p:cNvSpPr>
              <p:nvPr>
                <p:ph idx="1"/>
              </p:nvPr>
            </p:nvSpPr>
            <p:spPr>
              <a:blipFill>
                <a:blip r:embed="rId2"/>
                <a:stretch>
                  <a:fillRect l="-708" t="-2138" r="-871"/>
                </a:stretch>
              </a:blipFill>
            </p:spPr>
            <p:txBody>
              <a:bodyPr/>
              <a:lstStyle/>
              <a:p>
                <a:r>
                  <a:rPr lang="en-US">
                    <a:noFill/>
                  </a:rPr>
                  <a:t> </a:t>
                </a:r>
              </a:p>
            </p:txBody>
          </p:sp>
        </mc:Fallback>
      </mc:AlternateContent>
    </p:spTree>
    <p:extLst>
      <p:ext uri="{BB962C8B-B14F-4D97-AF65-F5344CB8AC3E}">
        <p14:creationId xmlns:p14="http://schemas.microsoft.com/office/powerpoint/2010/main" val="2144359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549C4-35AD-41F2-92F5-4BE8EF50D2AD}"/>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3411A377-8CB9-4951-BEF2-3A74AB1BAFA4}"/>
              </a:ext>
            </a:extLst>
          </p:cNvPr>
          <p:cNvSpPr>
            <a:spLocks noGrp="1"/>
          </p:cNvSpPr>
          <p:nvPr>
            <p:ph idx="1"/>
          </p:nvPr>
        </p:nvSpPr>
        <p:spPr/>
        <p:txBody>
          <a:bodyPr/>
          <a:lstStyle/>
          <a:p>
            <a:r>
              <a:rPr lang="en-US" i="1" dirty="0"/>
              <a:t>Cracking the Coding Interview </a:t>
            </a:r>
            <a:r>
              <a:rPr lang="en-US" dirty="0"/>
              <a:t>(McDowell) or another book like it.</a:t>
            </a:r>
          </a:p>
          <a:p>
            <a:pPr lvl="1"/>
            <a:r>
              <a:rPr lang="en-US" dirty="0"/>
              <a:t>Copies are at the library! </a:t>
            </a:r>
          </a:p>
          <a:p>
            <a:r>
              <a:rPr lang="en-US" dirty="0">
                <a:hlinkClick r:id="rId2"/>
              </a:rPr>
              <a:t>General Advice from Kasey Champion</a:t>
            </a:r>
            <a:endParaRPr lang="en-US" dirty="0"/>
          </a:p>
          <a:p>
            <a:r>
              <a:rPr lang="en-US" dirty="0" err="1">
                <a:hlinkClick r:id="rId3"/>
              </a:rPr>
              <a:t>Leetcode</a:t>
            </a:r>
            <a:r>
              <a:rPr lang="en-US" dirty="0"/>
              <a:t> (we…borrowed…more than one homework problem from there).</a:t>
            </a:r>
          </a:p>
          <a:p>
            <a:r>
              <a:rPr lang="en-US" dirty="0">
                <a:hlinkClick r:id="rId4"/>
              </a:rPr>
              <a:t>General resume advice</a:t>
            </a:r>
            <a:r>
              <a:rPr lang="en-US" dirty="0"/>
              <a:t> (and other resources). Some specific to Allen School.</a:t>
            </a:r>
          </a:p>
        </p:txBody>
      </p:sp>
    </p:spTree>
    <p:extLst>
      <p:ext uri="{BB962C8B-B14F-4D97-AF65-F5344CB8AC3E}">
        <p14:creationId xmlns:p14="http://schemas.microsoft.com/office/powerpoint/2010/main" val="4241947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F91E2-26EE-4099-AA1B-43E5F1D6F04C}"/>
              </a:ext>
            </a:extLst>
          </p:cNvPr>
          <p:cNvSpPr>
            <a:spLocks noGrp="1"/>
          </p:cNvSpPr>
          <p:nvPr>
            <p:ph type="title"/>
          </p:nvPr>
        </p:nvSpPr>
        <p:spPr/>
        <p:txBody>
          <a:bodyPr/>
          <a:lstStyle/>
          <a:p>
            <a:r>
              <a:rPr lang="en-US" dirty="0"/>
              <a:t>Technical Questions</a:t>
            </a:r>
          </a:p>
        </p:txBody>
      </p:sp>
      <p:sp>
        <p:nvSpPr>
          <p:cNvPr id="3" name="Content Placeholder 2">
            <a:extLst>
              <a:ext uri="{FF2B5EF4-FFF2-40B4-BE49-F238E27FC236}">
                <a16:creationId xmlns:a16="http://schemas.microsoft.com/office/drawing/2014/main" id="{E86DC20E-33FF-4685-98D9-A7401AB7518A}"/>
              </a:ext>
            </a:extLst>
          </p:cNvPr>
          <p:cNvSpPr>
            <a:spLocks noGrp="1"/>
          </p:cNvSpPr>
          <p:nvPr>
            <p:ph idx="1"/>
          </p:nvPr>
        </p:nvSpPr>
        <p:spPr/>
        <p:txBody>
          <a:bodyPr/>
          <a:lstStyle/>
          <a:p>
            <a:r>
              <a:rPr lang="en-US" dirty="0"/>
              <a:t>Your interviewer wants to see</a:t>
            </a:r>
          </a:p>
          <a:p>
            <a:pPr lvl="1"/>
            <a:r>
              <a:rPr lang="en-US" dirty="0"/>
              <a:t>1. What you know</a:t>
            </a:r>
          </a:p>
          <a:p>
            <a:pPr lvl="1"/>
            <a:r>
              <a:rPr lang="en-US" dirty="0"/>
              <a:t>2. Can you communicate technical ideas</a:t>
            </a:r>
          </a:p>
          <a:p>
            <a:pPr lvl="1"/>
            <a:r>
              <a:rPr lang="en-US" dirty="0"/>
              <a:t>3. Can you problem-solve</a:t>
            </a:r>
          </a:p>
          <a:p>
            <a:pPr lvl="1"/>
            <a:endParaRPr lang="en-US" dirty="0"/>
          </a:p>
          <a:p>
            <a:pPr lvl="1"/>
            <a:r>
              <a:rPr lang="en-US" dirty="0"/>
              <a:t>Getting the “right” solution helps with point 1. Not points 2 and 3.</a:t>
            </a:r>
          </a:p>
          <a:p>
            <a:pPr lvl="1"/>
            <a:r>
              <a:rPr lang="en-US" dirty="0"/>
              <a:t>You also need to talk through what you see in the problem/how you solve it.</a:t>
            </a:r>
          </a:p>
          <a:p>
            <a:pPr lvl="1"/>
            <a:endParaRPr lang="en-US" dirty="0"/>
          </a:p>
          <a:p>
            <a:pPr lvl="1"/>
            <a:r>
              <a:rPr lang="en-US" dirty="0"/>
              <a:t>The best way is to practice. Find a friend, a set of interview questions, and a whiteboard and practice.</a:t>
            </a:r>
          </a:p>
        </p:txBody>
      </p:sp>
    </p:spTree>
    <p:extLst>
      <p:ext uri="{BB962C8B-B14F-4D97-AF65-F5344CB8AC3E}">
        <p14:creationId xmlns:p14="http://schemas.microsoft.com/office/powerpoint/2010/main" val="4287922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1F4BC-8DE3-4268-BF1A-83BB1027B920}"/>
              </a:ext>
            </a:extLst>
          </p:cNvPr>
          <p:cNvSpPr>
            <a:spLocks noGrp="1"/>
          </p:cNvSpPr>
          <p:nvPr>
            <p:ph type="title"/>
          </p:nvPr>
        </p:nvSpPr>
        <p:spPr/>
        <p:txBody>
          <a:bodyPr/>
          <a:lstStyle/>
          <a:p>
            <a:r>
              <a:rPr lang="en-US" dirty="0"/>
              <a:t>Technical Questions</a:t>
            </a:r>
          </a:p>
        </p:txBody>
      </p:sp>
      <p:sp>
        <p:nvSpPr>
          <p:cNvPr id="3" name="Content Placeholder 2">
            <a:extLst>
              <a:ext uri="{FF2B5EF4-FFF2-40B4-BE49-F238E27FC236}">
                <a16:creationId xmlns:a16="http://schemas.microsoft.com/office/drawing/2014/main" id="{B660A80C-A730-4B7F-BE5F-9F081817C198}"/>
              </a:ext>
            </a:extLst>
          </p:cNvPr>
          <p:cNvSpPr>
            <a:spLocks noGrp="1"/>
          </p:cNvSpPr>
          <p:nvPr>
            <p:ph idx="1"/>
          </p:nvPr>
        </p:nvSpPr>
        <p:spPr/>
        <p:txBody>
          <a:bodyPr/>
          <a:lstStyle/>
          <a:p>
            <a:r>
              <a:rPr lang="en-US" dirty="0"/>
              <a:t>Show you can problem-solve.</a:t>
            </a:r>
          </a:p>
          <a:p>
            <a:r>
              <a:rPr lang="en-US" dirty="0"/>
              <a:t>It’s tempting to “skip” the problem-solving steps if you know the answer. It’s a good idea to still do all of them.</a:t>
            </a:r>
          </a:p>
          <a:p>
            <a:pPr lvl="1"/>
            <a:r>
              <a:rPr lang="en-US" dirty="0"/>
              <a:t>You can go quicker, but give them something.</a:t>
            </a:r>
          </a:p>
          <a:p>
            <a:pPr lvl="1"/>
            <a:endParaRPr lang="en-US" dirty="0"/>
          </a:p>
          <a:p>
            <a:pPr lvl="1"/>
            <a:r>
              <a:rPr lang="en-US" sz="2800" dirty="0"/>
              <a:t>Don’t feel obligated to use this exact method – others exist, but you should hit these points. </a:t>
            </a:r>
            <a:r>
              <a:rPr lang="en-US" sz="2800" b="1" dirty="0"/>
              <a:t>Even if you know the best algorithm from the time you read the problem statement.</a:t>
            </a:r>
          </a:p>
          <a:p>
            <a:endParaRPr lang="en-US" dirty="0"/>
          </a:p>
        </p:txBody>
      </p:sp>
    </p:spTree>
    <p:extLst>
      <p:ext uri="{BB962C8B-B14F-4D97-AF65-F5344CB8AC3E}">
        <p14:creationId xmlns:p14="http://schemas.microsoft.com/office/powerpoint/2010/main" val="3843967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FEC9F-376A-4416-8922-3B1861F05447}"/>
              </a:ext>
            </a:extLst>
          </p:cNvPr>
          <p:cNvSpPr>
            <a:spLocks noGrp="1"/>
          </p:cNvSpPr>
          <p:nvPr>
            <p:ph type="title"/>
          </p:nvPr>
        </p:nvSpPr>
        <p:spPr/>
        <p:txBody>
          <a:bodyPr>
            <a:normAutofit fontScale="90000"/>
          </a:bodyPr>
          <a:lstStyle/>
          <a:p>
            <a:r>
              <a:rPr lang="en-US" dirty="0"/>
              <a:t>A sample Problem: https://leetcode.com/problems/house-robber/</a:t>
            </a:r>
          </a:p>
        </p:txBody>
      </p:sp>
      <p:sp>
        <p:nvSpPr>
          <p:cNvPr id="7" name="Rectangle 2">
            <a:extLst>
              <a:ext uri="{FF2B5EF4-FFF2-40B4-BE49-F238E27FC236}">
                <a16:creationId xmlns:a16="http://schemas.microsoft.com/office/drawing/2014/main" id="{C18A36EE-C83E-4DF6-A5E4-11D41FEF786A}"/>
              </a:ext>
            </a:extLst>
          </p:cNvPr>
          <p:cNvSpPr>
            <a:spLocks noGrp="1" noChangeArrowheads="1"/>
          </p:cNvSpPr>
          <p:nvPr>
            <p:ph idx="1"/>
          </p:nvPr>
        </p:nvSpPr>
        <p:spPr bwMode="auto">
          <a:xfrm>
            <a:off x="575238" y="1621641"/>
            <a:ext cx="11187259" cy="397031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263238"/>
                </a:solidFill>
                <a:effectLst/>
                <a:latin typeface="-apple-system"/>
              </a:rPr>
              <a:t>You are a professional robber planning to rob houses along a street. Each house has a certain amount of money stashed, the only constraint stopping you from robbing each of them is that adjacent houses have security systems connected and </a:t>
            </a:r>
            <a:r>
              <a:rPr kumimoji="0" lang="en-US" altLang="en-US" b="1" i="0" u="none" strike="noStrike" cap="none" normalizeH="0" baseline="0" dirty="0">
                <a:ln>
                  <a:noFill/>
                </a:ln>
                <a:solidFill>
                  <a:srgbClr val="263238"/>
                </a:solidFill>
                <a:effectLst/>
                <a:latin typeface="-apple-system"/>
              </a:rPr>
              <a:t>it will automatically contact the police if two adjacent houses were broken into on the same night</a:t>
            </a:r>
            <a:r>
              <a:rPr kumimoji="0" lang="en-US" altLang="en-US" b="0" i="0" u="none" strike="noStrike" cap="none" normalizeH="0" baseline="0" dirty="0">
                <a:ln>
                  <a:noFill/>
                </a:ln>
                <a:solidFill>
                  <a:srgbClr val="263238"/>
                </a:solidFill>
                <a:effectLst/>
                <a:latin typeface="-apple-system"/>
              </a:rPr>
              <a:t>.</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rgbClr val="263238"/>
              </a:solidFill>
              <a:effectLst/>
              <a:latin typeface="-apple-system"/>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263238"/>
                </a:solidFill>
                <a:effectLst/>
                <a:latin typeface="-apple-system"/>
              </a:rPr>
              <a:t>Given an integer array </a:t>
            </a:r>
            <a:r>
              <a:rPr kumimoji="0" lang="en-US" altLang="en-US" b="0" i="0" u="none" strike="noStrike" cap="none" normalizeH="0" baseline="0" dirty="0" err="1">
                <a:ln>
                  <a:noFill/>
                </a:ln>
                <a:solidFill>
                  <a:srgbClr val="546E7A"/>
                </a:solidFill>
                <a:effectLst/>
                <a:latin typeface="Courier New" panose="02070309020205020404" pitchFamily="49" charset="0"/>
                <a:cs typeface="Courier New" panose="02070309020205020404" pitchFamily="49" charset="0"/>
              </a:rPr>
              <a:t>nums</a:t>
            </a:r>
            <a:r>
              <a:rPr kumimoji="0" lang="en-US" altLang="en-US" b="0" i="0" u="none" strike="noStrike" cap="none" normalizeH="0" baseline="0" dirty="0">
                <a:ln>
                  <a:noFill/>
                </a:ln>
                <a:solidFill>
                  <a:srgbClr val="263238"/>
                </a:solidFill>
                <a:effectLst/>
                <a:latin typeface="-apple-system"/>
              </a:rPr>
              <a:t> representing the amount of money of each house, return </a:t>
            </a:r>
            <a:r>
              <a:rPr kumimoji="0" lang="en-US" altLang="en-US" b="0" i="1" u="none" strike="noStrike" cap="none" normalizeH="0" baseline="0" dirty="0">
                <a:ln>
                  <a:noFill/>
                </a:ln>
                <a:solidFill>
                  <a:srgbClr val="263238"/>
                </a:solidFill>
                <a:effectLst/>
                <a:latin typeface="-apple-system"/>
              </a:rPr>
              <a:t>the maximum amount of money you can rob tonight </a:t>
            </a:r>
            <a:r>
              <a:rPr kumimoji="0" lang="en-US" altLang="en-US" b="1" i="1" u="none" strike="noStrike" cap="none" normalizeH="0" baseline="0" dirty="0">
                <a:ln>
                  <a:noFill/>
                </a:ln>
                <a:solidFill>
                  <a:srgbClr val="263238"/>
                </a:solidFill>
                <a:effectLst/>
                <a:latin typeface="-apple-system"/>
              </a:rPr>
              <a:t>without alerting the police</a:t>
            </a:r>
            <a:r>
              <a:rPr kumimoji="0" lang="en-US" altLang="en-US" b="0" i="0" u="none" strike="noStrike" cap="none" normalizeH="0" baseline="0" dirty="0">
                <a:ln>
                  <a:noFill/>
                </a:ln>
                <a:solidFill>
                  <a:srgbClr val="263238"/>
                </a:solidFill>
                <a:effectLst/>
                <a:latin typeface="-apple-system"/>
              </a:rPr>
              <a:t>.</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38794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BF4B7-2CE0-476F-8959-95E93DDA8E2F}"/>
              </a:ext>
            </a:extLst>
          </p:cNvPr>
          <p:cNvSpPr>
            <a:spLocks noGrp="1"/>
          </p:cNvSpPr>
          <p:nvPr>
            <p:ph type="title"/>
          </p:nvPr>
        </p:nvSpPr>
        <p:spPr/>
        <p:txBody>
          <a:bodyPr/>
          <a:lstStyle/>
          <a:p>
            <a:r>
              <a:rPr lang="en-US" dirty="0"/>
              <a:t>TEBOW IT </a:t>
            </a:r>
          </a:p>
        </p:txBody>
      </p:sp>
      <p:sp>
        <p:nvSpPr>
          <p:cNvPr id="3" name="Content Placeholder 2">
            <a:extLst>
              <a:ext uri="{FF2B5EF4-FFF2-40B4-BE49-F238E27FC236}">
                <a16:creationId xmlns:a16="http://schemas.microsoft.com/office/drawing/2014/main" id="{561FADDB-4AEB-4394-9675-4CFEDC8C96E8}"/>
              </a:ext>
            </a:extLst>
          </p:cNvPr>
          <p:cNvSpPr>
            <a:spLocks noGrp="1"/>
          </p:cNvSpPr>
          <p:nvPr>
            <p:ph idx="1"/>
          </p:nvPr>
        </p:nvSpPr>
        <p:spPr/>
        <p:txBody>
          <a:bodyPr/>
          <a:lstStyle/>
          <a:p>
            <a:r>
              <a:rPr lang="en-US" dirty="0"/>
              <a:t>Talk</a:t>
            </a:r>
          </a:p>
          <a:p>
            <a:r>
              <a:rPr lang="en-US" dirty="0"/>
              <a:t>Example</a:t>
            </a:r>
          </a:p>
          <a:p>
            <a:r>
              <a:rPr lang="en-US" dirty="0"/>
              <a:t>Baseline (aka Brute Force)</a:t>
            </a:r>
          </a:p>
          <a:p>
            <a:r>
              <a:rPr lang="en-US" dirty="0"/>
              <a:t>Optimize</a:t>
            </a:r>
          </a:p>
          <a:p>
            <a:r>
              <a:rPr lang="en-US" dirty="0"/>
              <a:t>Walk-Through</a:t>
            </a:r>
          </a:p>
          <a:p>
            <a:r>
              <a:rPr lang="en-US" dirty="0"/>
              <a:t>Implement</a:t>
            </a:r>
          </a:p>
          <a:p>
            <a:r>
              <a:rPr lang="en-US" dirty="0"/>
              <a:t>Test</a:t>
            </a:r>
          </a:p>
        </p:txBody>
      </p:sp>
      <p:sp>
        <p:nvSpPr>
          <p:cNvPr id="4" name="TextBox 3">
            <a:extLst>
              <a:ext uri="{FF2B5EF4-FFF2-40B4-BE49-F238E27FC236}">
                <a16:creationId xmlns:a16="http://schemas.microsoft.com/office/drawing/2014/main" id="{453C17AE-1BB2-4316-8A20-50CC1D70561D}"/>
              </a:ext>
            </a:extLst>
          </p:cNvPr>
          <p:cNvSpPr txBox="1"/>
          <p:nvPr/>
        </p:nvSpPr>
        <p:spPr>
          <a:xfrm>
            <a:off x="7235890" y="5164494"/>
            <a:ext cx="4483359" cy="1200329"/>
          </a:xfrm>
          <a:prstGeom prst="rect">
            <a:avLst/>
          </a:prstGeom>
          <a:noFill/>
        </p:spPr>
        <p:txBody>
          <a:bodyPr wrap="square" rtlCol="0">
            <a:spAutoFit/>
          </a:bodyPr>
          <a:lstStyle/>
          <a:p>
            <a:r>
              <a:rPr lang="en-US" sz="2400" dirty="0">
                <a:latin typeface="Segoe UI Semilight" panose="020B0402040204020203" pitchFamily="34" charset="0"/>
                <a:cs typeface="Segoe UI Semilight" panose="020B0402040204020203" pitchFamily="34" charset="0"/>
              </a:rPr>
              <a:t>Acronym from Kasey Champion; similar process in </a:t>
            </a:r>
            <a:r>
              <a:rPr lang="en-US" sz="2400" i="1" dirty="0">
                <a:latin typeface="Segoe UI Semilight" panose="020B0402040204020203" pitchFamily="34" charset="0"/>
                <a:cs typeface="Segoe UI Semilight" panose="020B0402040204020203" pitchFamily="34" charset="0"/>
              </a:rPr>
              <a:t>Cracking the Coding Interview</a:t>
            </a:r>
          </a:p>
        </p:txBody>
      </p:sp>
      <p:pic>
        <p:nvPicPr>
          <p:cNvPr id="2050" name="Picture 2" descr="https://upload.wikimedia.org/wikipedia/commons/thumb/e/e9/Tim_Tebow_in_the_dugout.jpg/1024px-Tim_Tebow_in_the_dugout.jpg">
            <a:extLst>
              <a:ext uri="{FF2B5EF4-FFF2-40B4-BE49-F238E27FC236}">
                <a16:creationId xmlns:a16="http://schemas.microsoft.com/office/drawing/2014/main" id="{D948365C-903B-41C3-8E53-9AD7ABA838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21803" y="675861"/>
            <a:ext cx="3794957" cy="253120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D64C43DB-F003-43E3-8C09-132BE57A8FB4}"/>
              </a:ext>
            </a:extLst>
          </p:cNvPr>
          <p:cNvSpPr txBox="1"/>
          <p:nvPr/>
        </p:nvSpPr>
        <p:spPr>
          <a:xfrm>
            <a:off x="7821803" y="3207068"/>
            <a:ext cx="3897446" cy="246221"/>
          </a:xfrm>
          <a:prstGeom prst="rect">
            <a:avLst/>
          </a:prstGeom>
          <a:noFill/>
        </p:spPr>
        <p:txBody>
          <a:bodyPr wrap="square" rtlCol="0">
            <a:spAutoFit/>
          </a:bodyPr>
          <a:lstStyle/>
          <a:p>
            <a:r>
              <a:rPr lang="en-US" sz="1000" dirty="0"/>
              <a:t>https://commons.wikimedia.org/wiki/File:Tim_Tebow_in_the_dugout.jpg</a:t>
            </a:r>
          </a:p>
        </p:txBody>
      </p:sp>
      <p:sp>
        <p:nvSpPr>
          <p:cNvPr id="6" name="TextBox 5">
            <a:extLst>
              <a:ext uri="{FF2B5EF4-FFF2-40B4-BE49-F238E27FC236}">
                <a16:creationId xmlns:a16="http://schemas.microsoft.com/office/drawing/2014/main" id="{CAAC26CD-BA05-4E6A-A46A-C7287646B6E3}"/>
              </a:ext>
            </a:extLst>
          </p:cNvPr>
          <p:cNvSpPr txBox="1"/>
          <p:nvPr/>
        </p:nvSpPr>
        <p:spPr>
          <a:xfrm>
            <a:off x="7821803" y="3538423"/>
            <a:ext cx="4081300" cy="1477328"/>
          </a:xfrm>
          <a:prstGeom prst="rect">
            <a:avLst/>
          </a:prstGeom>
          <a:noFill/>
        </p:spPr>
        <p:txBody>
          <a:bodyPr wrap="square" rtlCol="0">
            <a:spAutoFit/>
          </a:bodyPr>
          <a:lstStyle/>
          <a:p>
            <a:r>
              <a:rPr lang="en-US" dirty="0">
                <a:latin typeface="Segoe UI Semilight" panose="020B0402040204020203" pitchFamily="34" charset="0"/>
                <a:cs typeface="Segoe UI Semilight" panose="020B0402040204020203" pitchFamily="34" charset="0"/>
              </a:rPr>
              <a:t>Tim Tebow:</a:t>
            </a:r>
            <a:br>
              <a:rPr lang="en-US" dirty="0">
                <a:latin typeface="Segoe UI Semilight" panose="020B0402040204020203" pitchFamily="34" charset="0"/>
                <a:cs typeface="Segoe UI Semilight" panose="020B0402040204020203" pitchFamily="34" charset="0"/>
              </a:rPr>
            </a:br>
            <a:r>
              <a:rPr lang="en-US" dirty="0">
                <a:latin typeface="Segoe UI Semilight" panose="020B0402040204020203" pitchFamily="34" charset="0"/>
                <a:cs typeface="Segoe UI Semilight" panose="020B0402040204020203" pitchFamily="34" charset="0"/>
              </a:rPr>
              <a:t>Football player turned football analyst turned simultaneous-baseball-player-and-football-analyst turned football player turned football analyst again.</a:t>
            </a:r>
          </a:p>
        </p:txBody>
      </p:sp>
    </p:spTree>
    <p:extLst>
      <p:ext uri="{BB962C8B-B14F-4D97-AF65-F5344CB8AC3E}">
        <p14:creationId xmlns:p14="http://schemas.microsoft.com/office/powerpoint/2010/main" val="1564597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96ED7-09FD-4D09-8650-B0F35D67D5FE}"/>
              </a:ext>
            </a:extLst>
          </p:cNvPr>
          <p:cNvSpPr>
            <a:spLocks noGrp="1"/>
          </p:cNvSpPr>
          <p:nvPr>
            <p:ph type="title"/>
          </p:nvPr>
        </p:nvSpPr>
        <p:spPr/>
        <p:txBody>
          <a:bodyPr/>
          <a:lstStyle/>
          <a:p>
            <a:r>
              <a:rPr lang="en-US" dirty="0"/>
              <a:t>Talk</a:t>
            </a:r>
          </a:p>
        </p:txBody>
      </p:sp>
      <p:sp>
        <p:nvSpPr>
          <p:cNvPr id="3" name="Content Placeholder 2">
            <a:extLst>
              <a:ext uri="{FF2B5EF4-FFF2-40B4-BE49-F238E27FC236}">
                <a16:creationId xmlns:a16="http://schemas.microsoft.com/office/drawing/2014/main" id="{338E4AFC-C532-4D99-9652-CA52C9714287}"/>
              </a:ext>
            </a:extLst>
          </p:cNvPr>
          <p:cNvSpPr>
            <a:spLocks noGrp="1"/>
          </p:cNvSpPr>
          <p:nvPr>
            <p:ph idx="1"/>
          </p:nvPr>
        </p:nvSpPr>
        <p:spPr/>
        <p:txBody>
          <a:bodyPr/>
          <a:lstStyle/>
          <a:p>
            <a:r>
              <a:rPr lang="en-US" dirty="0"/>
              <a:t>Make sure you understand every technical term in the prompt (if any).</a:t>
            </a:r>
          </a:p>
          <a:p>
            <a:r>
              <a:rPr lang="en-US" dirty="0"/>
              <a:t>Ask questions to make sure you’ve got the idea.</a:t>
            </a:r>
          </a:p>
          <a:p>
            <a:r>
              <a:rPr lang="en-US" dirty="0"/>
              <a:t>Ask about simplifying assumptions.</a:t>
            </a:r>
          </a:p>
          <a:p>
            <a:r>
              <a:rPr lang="en-US" dirty="0"/>
              <a:t>Pick out any key pieces of the problem</a:t>
            </a:r>
          </a:p>
        </p:txBody>
      </p:sp>
      <p:sp>
        <p:nvSpPr>
          <p:cNvPr id="4" name="Rectangle 2">
            <a:extLst>
              <a:ext uri="{FF2B5EF4-FFF2-40B4-BE49-F238E27FC236}">
                <a16:creationId xmlns:a16="http://schemas.microsoft.com/office/drawing/2014/main" id="{7CF841C3-737F-42D3-B5A6-0175C32779D7}"/>
              </a:ext>
            </a:extLst>
          </p:cNvPr>
          <p:cNvSpPr txBox="1">
            <a:spLocks noChangeArrowheads="1"/>
          </p:cNvSpPr>
          <p:nvPr/>
        </p:nvSpPr>
        <p:spPr bwMode="auto">
          <a:xfrm>
            <a:off x="502370" y="3917068"/>
            <a:ext cx="11187259" cy="267765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marL="91440" indent="-91440" algn="l" defTabSz="914400" rtl="0" eaLnBrk="0" fontAlgn="base" latinLnBrk="0" hangingPunct="0">
              <a:lnSpc>
                <a:spcPct val="90000"/>
              </a:lnSpc>
              <a:spcBef>
                <a:spcPct val="0"/>
              </a:spcBef>
              <a:spcAft>
                <a:spcPct val="0"/>
              </a:spcAft>
              <a:buClr>
                <a:schemeClr val="accent1"/>
              </a:buClr>
              <a:buSzPct val="100000"/>
              <a:buFont typeface="Tw Cen MT" panose="020B0602020104020603" pitchFamily="34" charset="0"/>
              <a:buChar char=" "/>
              <a:defRPr sz="2800" kern="1200">
                <a:solidFill>
                  <a:schemeClr val="tx1"/>
                </a:solidFill>
                <a:latin typeface="Arial" panose="020B0604020202020204" pitchFamily="34" charset="0"/>
                <a:ea typeface="+mn-ea"/>
                <a:cs typeface="Segoe UI Semilight" panose="020B0402040204020203" pitchFamily="34" charset="0"/>
              </a:defRPr>
            </a:lvl1pPr>
            <a:lvl2pPr marL="128016" indent="0" algn="l" defTabSz="914400" rtl="0" eaLnBrk="0" fontAlgn="base" latinLnBrk="0" hangingPunct="0">
              <a:lnSpc>
                <a:spcPct val="90000"/>
              </a:lnSpc>
              <a:spcBef>
                <a:spcPct val="0"/>
              </a:spcBef>
              <a:spcAft>
                <a:spcPct val="0"/>
              </a:spcAft>
              <a:buClr>
                <a:srgbClr val="B6A479"/>
              </a:buClr>
              <a:buFont typeface="Segoe UI Semilight" panose="020B0402040204020203" pitchFamily="34" charset="0"/>
              <a:buNone/>
              <a:defRPr sz="2400" kern="1200" baseline="0">
                <a:solidFill>
                  <a:schemeClr val="tx1"/>
                </a:solidFill>
                <a:latin typeface="Arial" panose="020B0604020202020204" pitchFamily="34" charset="0"/>
                <a:ea typeface="+mn-ea"/>
                <a:cs typeface="Segoe UI Semilight" panose="020B0402040204020203" pitchFamily="34" charset="0"/>
              </a:defRPr>
            </a:lvl2pPr>
            <a:lvl3pPr marL="448056" indent="-137160" algn="l" defTabSz="914400" rtl="0" eaLnBrk="0" fontAlgn="base" latinLnBrk="0" hangingPunct="0">
              <a:lnSpc>
                <a:spcPct val="90000"/>
              </a:lnSpc>
              <a:spcBef>
                <a:spcPct val="0"/>
              </a:spcBef>
              <a:spcAft>
                <a:spcPct val="0"/>
              </a:spcAft>
              <a:buClr>
                <a:srgbClr val="B6A479"/>
              </a:buClr>
              <a:buFont typeface="Segoe UI Semilight" panose="020B0402040204020203" pitchFamily="34" charset="0"/>
              <a:buChar char="-"/>
              <a:defRPr sz="2400" kern="1200">
                <a:solidFill>
                  <a:schemeClr val="tx1"/>
                </a:solidFill>
                <a:latin typeface="Arial" panose="020B0604020202020204" pitchFamily="34" charset="0"/>
                <a:ea typeface="+mn-ea"/>
                <a:cs typeface="Segoe UI Semilight" panose="020B0402040204020203" pitchFamily="34" charset="0"/>
              </a:defRPr>
            </a:lvl3pPr>
            <a:lvl4pPr marL="594360" indent="-137160" algn="l" defTabSz="914400" rtl="0" eaLnBrk="0" fontAlgn="base" latinLnBrk="0" hangingPunct="0">
              <a:lnSpc>
                <a:spcPct val="90000"/>
              </a:lnSpc>
              <a:spcBef>
                <a:spcPct val="0"/>
              </a:spcBef>
              <a:spcAft>
                <a:spcPct val="0"/>
              </a:spcAft>
              <a:buClr>
                <a:srgbClr val="B6A479"/>
              </a:buClr>
              <a:buFont typeface="Segoe UI Semilight" panose="020B0402040204020203" pitchFamily="34" charset="0"/>
              <a:buChar char="-"/>
              <a:defRPr sz="2400" kern="1200">
                <a:solidFill>
                  <a:schemeClr val="tx1"/>
                </a:solidFill>
                <a:latin typeface="Arial" panose="020B0604020202020204" pitchFamily="34" charset="0"/>
                <a:ea typeface="+mn-ea"/>
                <a:cs typeface="Segoe UI Semilight" panose="020B0402040204020203" pitchFamily="34" charset="0"/>
              </a:defRPr>
            </a:lvl4pPr>
            <a:lvl5pPr marL="777240" indent="-137160" algn="l" defTabSz="914400" rtl="0" eaLnBrk="0" fontAlgn="base" latinLnBrk="0" hangingPunct="0">
              <a:lnSpc>
                <a:spcPct val="90000"/>
              </a:lnSpc>
              <a:spcBef>
                <a:spcPct val="0"/>
              </a:spcBef>
              <a:spcAft>
                <a:spcPct val="0"/>
              </a:spcAft>
              <a:buClr>
                <a:srgbClr val="B6A479"/>
              </a:buClr>
              <a:buFont typeface="Segoe UI Semilight" panose="020B0402040204020203" pitchFamily="34" charset="0"/>
              <a:buChar char="-"/>
              <a:defRPr sz="2400" kern="1200">
                <a:solidFill>
                  <a:schemeClr val="tx1"/>
                </a:solidFill>
                <a:latin typeface="Arial" panose="020B0604020202020204" pitchFamily="34" charset="0"/>
                <a:ea typeface="+mn-ea"/>
                <a:cs typeface="Segoe UI Semilight" panose="020B0402040204020203" pitchFamily="34" charset="0"/>
              </a:defRPr>
            </a:lvl5pPr>
            <a:lvl6pPr marL="914400" indent="-137160" algn="l" defTabSz="914400" rtl="0" eaLnBrk="0" fontAlgn="base" latinLnBrk="0" hangingPunct="0">
              <a:lnSpc>
                <a:spcPct val="90000"/>
              </a:lnSpc>
              <a:spcBef>
                <a:spcPct val="0"/>
              </a:spcBef>
              <a:spcAft>
                <a:spcPct val="0"/>
              </a:spcAft>
              <a:buClr>
                <a:schemeClr val="accent1"/>
              </a:buClr>
              <a:buFont typeface="Wingdings 3" pitchFamily="18" charset="2"/>
              <a:buChar char=""/>
              <a:defRPr sz="1400" kern="1200">
                <a:solidFill>
                  <a:schemeClr val="tx1"/>
                </a:solidFill>
                <a:latin typeface="Arial" panose="020B0604020202020204" pitchFamily="34" charset="0"/>
                <a:ea typeface="+mn-ea"/>
                <a:cs typeface="+mn-cs"/>
              </a:defRPr>
            </a:lvl6pPr>
            <a:lvl7pPr marL="1060704" indent="-137160" algn="l" defTabSz="914400" rtl="0" eaLnBrk="0" fontAlgn="base" latinLnBrk="0" hangingPunct="0">
              <a:lnSpc>
                <a:spcPct val="90000"/>
              </a:lnSpc>
              <a:spcBef>
                <a:spcPct val="0"/>
              </a:spcBef>
              <a:spcAft>
                <a:spcPct val="0"/>
              </a:spcAft>
              <a:buClr>
                <a:schemeClr val="accent1"/>
              </a:buClr>
              <a:buFont typeface="Wingdings 3" pitchFamily="18" charset="2"/>
              <a:buChar char=""/>
              <a:defRPr sz="1400" kern="1200">
                <a:solidFill>
                  <a:schemeClr val="tx1"/>
                </a:solidFill>
                <a:latin typeface="Arial" panose="020B0604020202020204" pitchFamily="34" charset="0"/>
                <a:ea typeface="+mn-ea"/>
                <a:cs typeface="+mn-cs"/>
              </a:defRPr>
            </a:lvl7pPr>
            <a:lvl8pPr marL="1216152" indent="-137160" algn="l" defTabSz="914400" rtl="0" eaLnBrk="0" fontAlgn="base" latinLnBrk="0" hangingPunct="0">
              <a:lnSpc>
                <a:spcPct val="90000"/>
              </a:lnSpc>
              <a:spcBef>
                <a:spcPct val="0"/>
              </a:spcBef>
              <a:spcAft>
                <a:spcPct val="0"/>
              </a:spcAft>
              <a:buClr>
                <a:schemeClr val="accent1"/>
              </a:buClr>
              <a:buFont typeface="Wingdings 3" pitchFamily="18" charset="2"/>
              <a:buChar char=""/>
              <a:defRPr sz="1400" kern="1200">
                <a:solidFill>
                  <a:schemeClr val="tx1"/>
                </a:solidFill>
                <a:latin typeface="Arial" panose="020B0604020202020204" pitchFamily="34" charset="0"/>
                <a:ea typeface="+mn-ea"/>
                <a:cs typeface="+mn-cs"/>
              </a:defRPr>
            </a:lvl8pPr>
            <a:lvl9pPr marL="1362456" indent="-137160" algn="l" defTabSz="914400" rtl="0" eaLnBrk="0" fontAlgn="base" latinLnBrk="0" hangingPunct="0">
              <a:lnSpc>
                <a:spcPct val="90000"/>
              </a:lnSpc>
              <a:spcBef>
                <a:spcPct val="0"/>
              </a:spcBef>
              <a:spcAft>
                <a:spcPct val="0"/>
              </a:spcAft>
              <a:buClr>
                <a:schemeClr val="accent1"/>
              </a:buClr>
              <a:buFont typeface="Wingdings 3" pitchFamily="18" charset="2"/>
              <a:buChar char=""/>
              <a:defRPr sz="1400" kern="1200">
                <a:solidFill>
                  <a:schemeClr val="tx1"/>
                </a:solidFill>
                <a:latin typeface="Arial" panose="020B0604020202020204" pitchFamily="34" charset="0"/>
                <a:ea typeface="+mn-ea"/>
                <a:cs typeface="+mn-cs"/>
              </a:defRPr>
            </a:lvl9pPr>
          </a:lstStyle>
          <a:p>
            <a:pPr marL="0" indent="0">
              <a:lnSpc>
                <a:spcPct val="100000"/>
              </a:lnSpc>
              <a:buClrTx/>
              <a:buSzTx/>
              <a:buFontTx/>
              <a:buNone/>
            </a:pPr>
            <a:r>
              <a:rPr lang="en-US" altLang="en-US" sz="2400" dirty="0">
                <a:solidFill>
                  <a:srgbClr val="263238"/>
                </a:solidFill>
                <a:latin typeface="-apple-system"/>
              </a:rPr>
              <a:t>You are a professional robber planning to rob houses along a street. Each house has a certain amount of money stashed, the only constraint stopping you from robbing each of them is that adjacent houses have security systems connected and </a:t>
            </a:r>
            <a:r>
              <a:rPr lang="en-US" altLang="en-US" sz="2400" b="1" dirty="0">
                <a:solidFill>
                  <a:srgbClr val="263238"/>
                </a:solidFill>
                <a:latin typeface="-apple-system"/>
              </a:rPr>
              <a:t>it will automatically contact the police if two adjacent houses were broken into on the same night</a:t>
            </a:r>
            <a:r>
              <a:rPr lang="en-US" altLang="en-US" sz="2400" dirty="0">
                <a:solidFill>
                  <a:srgbClr val="263238"/>
                </a:solidFill>
                <a:latin typeface="-apple-system"/>
              </a:rPr>
              <a:t>.</a:t>
            </a:r>
            <a:endParaRPr lang="en-US" altLang="en-US" sz="2400" dirty="0"/>
          </a:p>
          <a:p>
            <a:pPr marL="0" indent="0">
              <a:lnSpc>
                <a:spcPct val="100000"/>
              </a:lnSpc>
              <a:buClrTx/>
              <a:buSzTx/>
              <a:buFontTx/>
              <a:buNone/>
            </a:pPr>
            <a:endParaRPr lang="en-US" altLang="en-US" sz="2400" dirty="0">
              <a:solidFill>
                <a:srgbClr val="263238"/>
              </a:solidFill>
              <a:latin typeface="-apple-system"/>
            </a:endParaRPr>
          </a:p>
          <a:p>
            <a:pPr marL="0" indent="0">
              <a:lnSpc>
                <a:spcPct val="100000"/>
              </a:lnSpc>
              <a:buClrTx/>
              <a:buSzTx/>
              <a:buFontTx/>
              <a:buNone/>
            </a:pPr>
            <a:r>
              <a:rPr lang="en-US" altLang="en-US" sz="2400" dirty="0">
                <a:solidFill>
                  <a:srgbClr val="263238"/>
                </a:solidFill>
                <a:latin typeface="-apple-system"/>
              </a:rPr>
              <a:t>Given an integer array </a:t>
            </a:r>
            <a:r>
              <a:rPr lang="en-US" altLang="en-US" sz="2400" dirty="0" err="1">
                <a:solidFill>
                  <a:srgbClr val="546E7A"/>
                </a:solidFill>
                <a:latin typeface="Courier New" panose="02070309020205020404" pitchFamily="49" charset="0"/>
                <a:cs typeface="Courier New" panose="02070309020205020404" pitchFamily="49" charset="0"/>
              </a:rPr>
              <a:t>nums</a:t>
            </a:r>
            <a:r>
              <a:rPr lang="en-US" altLang="en-US" sz="2400" dirty="0">
                <a:solidFill>
                  <a:srgbClr val="263238"/>
                </a:solidFill>
                <a:latin typeface="-apple-system"/>
              </a:rPr>
              <a:t> representing the amount of money of each house, return </a:t>
            </a:r>
            <a:r>
              <a:rPr lang="en-US" altLang="en-US" sz="2400" i="1" dirty="0">
                <a:solidFill>
                  <a:srgbClr val="263238"/>
                </a:solidFill>
                <a:latin typeface="-apple-system"/>
              </a:rPr>
              <a:t>the maximum amount of money you can rob tonight </a:t>
            </a:r>
            <a:r>
              <a:rPr lang="en-US" altLang="en-US" sz="2400" b="1" i="1" dirty="0">
                <a:solidFill>
                  <a:srgbClr val="263238"/>
                </a:solidFill>
                <a:latin typeface="-apple-system"/>
              </a:rPr>
              <a:t>without alerting the police</a:t>
            </a:r>
            <a:r>
              <a:rPr lang="en-US" altLang="en-US" sz="2400" dirty="0">
                <a:solidFill>
                  <a:srgbClr val="263238"/>
                </a:solidFill>
                <a:latin typeface="-apple-system"/>
              </a:rPr>
              <a:t>.</a:t>
            </a:r>
            <a:endParaRPr lang="en-US" altLang="en-US" sz="2400" dirty="0"/>
          </a:p>
        </p:txBody>
      </p:sp>
      <p:sp>
        <p:nvSpPr>
          <p:cNvPr id="5" name="TextBox 4">
            <a:extLst>
              <a:ext uri="{FF2B5EF4-FFF2-40B4-BE49-F238E27FC236}">
                <a16:creationId xmlns:a16="http://schemas.microsoft.com/office/drawing/2014/main" id="{F6894985-F404-42B7-9BA3-6E585C9C9F36}"/>
              </a:ext>
            </a:extLst>
          </p:cNvPr>
          <p:cNvSpPr txBox="1"/>
          <p:nvPr/>
        </p:nvSpPr>
        <p:spPr>
          <a:xfrm rot="377905">
            <a:off x="6655242" y="373712"/>
            <a:ext cx="5414839" cy="923330"/>
          </a:xfrm>
          <a:prstGeom prst="rect">
            <a:avLst/>
          </a:prstGeom>
          <a:noFill/>
          <a:ln w="28575">
            <a:solidFill>
              <a:schemeClr val="accent3"/>
            </a:solidFill>
          </a:ln>
        </p:spPr>
        <p:txBody>
          <a:bodyPr wrap="square" rtlCol="0">
            <a:spAutoFit/>
          </a:bodyPr>
          <a:lstStyle/>
          <a:p>
            <a:r>
              <a:rPr lang="en-US" dirty="0">
                <a:latin typeface="Segoe UI Semilight" panose="020B0402040204020203" pitchFamily="34" charset="0"/>
                <a:cs typeface="Segoe UI Semilight" panose="020B0402040204020203" pitchFamily="34" charset="0"/>
              </a:rPr>
              <a:t>Give you time to take deep breaths</a:t>
            </a:r>
          </a:p>
          <a:p>
            <a:r>
              <a:rPr lang="en-US" dirty="0">
                <a:latin typeface="Segoe UI Semilight" panose="020B0402040204020203" pitchFamily="34" charset="0"/>
                <a:cs typeface="Segoe UI Semilight" panose="020B0402040204020203" pitchFamily="34" charset="0"/>
              </a:rPr>
              <a:t>Confirm you haven’t missed anything</a:t>
            </a:r>
          </a:p>
          <a:p>
            <a:r>
              <a:rPr lang="en-US" dirty="0">
                <a:latin typeface="Segoe UI Semilight" panose="020B0402040204020203" pitchFamily="34" charset="0"/>
                <a:cs typeface="Segoe UI Semilight" panose="020B0402040204020203" pitchFamily="34" charset="0"/>
              </a:rPr>
              <a:t>Can sometimes get a simplifying assumption added.</a:t>
            </a:r>
          </a:p>
        </p:txBody>
      </p:sp>
    </p:spTree>
    <p:extLst>
      <p:ext uri="{BB962C8B-B14F-4D97-AF65-F5344CB8AC3E}">
        <p14:creationId xmlns:p14="http://schemas.microsoft.com/office/powerpoint/2010/main" val="5678808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with UW colors">
      <a:dk1>
        <a:sysClr val="windowText" lastClr="000000"/>
      </a:dk1>
      <a:lt1>
        <a:sysClr val="window" lastClr="FFFFFF"/>
      </a:lt1>
      <a:dk2>
        <a:srgbClr val="335B74"/>
      </a:dk2>
      <a:lt2>
        <a:srgbClr val="DFE3E5"/>
      </a:lt2>
      <a:accent1>
        <a:srgbClr val="1CADE4"/>
      </a:accent1>
      <a:accent2>
        <a:srgbClr val="A48DD3"/>
      </a:accent2>
      <a:accent3>
        <a:srgbClr val="4C3282"/>
      </a:accent3>
      <a:accent4>
        <a:srgbClr val="B6A479"/>
      </a:accent4>
      <a:accent5>
        <a:srgbClr val="3E8853"/>
      </a:accent5>
      <a:accent6>
        <a:srgbClr val="62A39F"/>
      </a:accent6>
      <a:hlink>
        <a:srgbClr val="33006F"/>
      </a:hlink>
      <a:folHlink>
        <a:srgbClr val="9A7B4C"/>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311_template" id="{CF2E33B2-997D-4F55-9C04-23BC94CAE906}" vid="{863C565C-B775-42FC-8F75-344706EF3A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417_template</Template>
  <TotalTime>1737</TotalTime>
  <Words>2171</Words>
  <Application>Microsoft Office PowerPoint</Application>
  <PresentationFormat>Widescreen</PresentationFormat>
  <Paragraphs>240</Paragraphs>
  <Slides>31</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31</vt:i4>
      </vt:variant>
    </vt:vector>
  </HeadingPairs>
  <TitlesOfParts>
    <vt:vector size="43" baseType="lpstr">
      <vt:lpstr>-apple-system</vt:lpstr>
      <vt:lpstr>Arial</vt:lpstr>
      <vt:lpstr>Calibri</vt:lpstr>
      <vt:lpstr>Cambria Math</vt:lpstr>
      <vt:lpstr>Courier New</vt:lpstr>
      <vt:lpstr>Segoe UI</vt:lpstr>
      <vt:lpstr>Segoe UI Light</vt:lpstr>
      <vt:lpstr>Segoe UI Semibold</vt:lpstr>
      <vt:lpstr>Segoe UI Semilight</vt:lpstr>
      <vt:lpstr>Tw Cen MT</vt:lpstr>
      <vt:lpstr>Wingdings 3</vt:lpstr>
      <vt:lpstr>Integral</vt:lpstr>
      <vt:lpstr>Problem Solving and Tech Interview Practice</vt:lpstr>
      <vt:lpstr>We’re doing two things at once</vt:lpstr>
      <vt:lpstr>Take all industry advice with a grain of salt</vt:lpstr>
      <vt:lpstr>Resources</vt:lpstr>
      <vt:lpstr>Technical Questions</vt:lpstr>
      <vt:lpstr>Technical Questions</vt:lpstr>
      <vt:lpstr>A sample Problem: https://leetcode.com/problems/house-robber/</vt:lpstr>
      <vt:lpstr>TEBOW IT </vt:lpstr>
      <vt:lpstr>Talk</vt:lpstr>
      <vt:lpstr>Talk</vt:lpstr>
      <vt:lpstr>Talk</vt:lpstr>
      <vt:lpstr>Example</vt:lpstr>
      <vt:lpstr>Baseline</vt:lpstr>
      <vt:lpstr>Baseline</vt:lpstr>
      <vt:lpstr>Baseline</vt:lpstr>
      <vt:lpstr>Optimize</vt:lpstr>
      <vt:lpstr>Optimize</vt:lpstr>
      <vt:lpstr>Optimize</vt:lpstr>
      <vt:lpstr>Optimize</vt:lpstr>
      <vt:lpstr>Optimize</vt:lpstr>
      <vt:lpstr>Walk-Through</vt:lpstr>
      <vt:lpstr>Walk-Through</vt:lpstr>
      <vt:lpstr>Implement</vt:lpstr>
      <vt:lpstr>PowerPoint Presentation</vt:lpstr>
      <vt:lpstr>PowerPoint Presentation</vt:lpstr>
      <vt:lpstr>Test</vt:lpstr>
      <vt:lpstr>Another Problem</vt:lpstr>
      <vt:lpstr>A Very Fun Trick</vt:lpstr>
      <vt:lpstr>Other options</vt:lpstr>
      <vt:lpstr>One More For the Road</vt:lpstr>
      <vt:lpstr>Optimized options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 Interview Prep</dc:title>
  <dc:creator>rtweber2</dc:creator>
  <cp:lastModifiedBy>rtweber2</cp:lastModifiedBy>
  <cp:revision>28</cp:revision>
  <cp:lastPrinted>2021-12-08T16:00:42Z</cp:lastPrinted>
  <dcterms:created xsi:type="dcterms:W3CDTF">2021-12-07T19:43:45Z</dcterms:created>
  <dcterms:modified xsi:type="dcterms:W3CDTF">2022-11-23T01:58:20Z</dcterms:modified>
</cp:coreProperties>
</file>