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361" r:id="rId3"/>
    <p:sldId id="362" r:id="rId4"/>
    <p:sldId id="363" r:id="rId5"/>
    <p:sldId id="364" r:id="rId6"/>
    <p:sldId id="285" r:id="rId7"/>
    <p:sldId id="365" r:id="rId8"/>
    <p:sldId id="366" r:id="rId9"/>
    <p:sldId id="367" r:id="rId10"/>
    <p:sldId id="368" r:id="rId11"/>
    <p:sldId id="369" r:id="rId12"/>
    <p:sldId id="370" r:id="rId13"/>
    <p:sldId id="371" r:id="rId14"/>
    <p:sldId id="373" r:id="rId15"/>
    <p:sldId id="322" r:id="rId16"/>
    <p:sldId id="325" r:id="rId17"/>
    <p:sldId id="412" r:id="rId18"/>
    <p:sldId id="382" r:id="rId19"/>
    <p:sldId id="338" r:id="rId20"/>
    <p:sldId id="354" r:id="rId21"/>
    <p:sldId id="391" r:id="rId22"/>
    <p:sldId id="381" r:id="rId23"/>
    <p:sldId id="315" r:id="rId24"/>
    <p:sldId id="288" r:id="rId25"/>
    <p:sldId id="329" r:id="rId26"/>
    <p:sldId id="356" r:id="rId27"/>
    <p:sldId id="383" r:id="rId28"/>
    <p:sldId id="339" r:id="rId29"/>
    <p:sldId id="357" r:id="rId30"/>
    <p:sldId id="377" r:id="rId31"/>
    <p:sldId id="358" r:id="rId32"/>
    <p:sldId id="374" r:id="rId33"/>
    <p:sldId id="375" r:id="rId34"/>
    <p:sldId id="379" r:id="rId35"/>
    <p:sldId id="380" r:id="rId36"/>
    <p:sldId id="376" r:id="rId37"/>
    <p:sldId id="359" r:id="rId38"/>
    <p:sldId id="386" r:id="rId39"/>
    <p:sldId id="392" r:id="rId40"/>
    <p:sldId id="387" r:id="rId41"/>
    <p:sldId id="393" r:id="rId42"/>
    <p:sldId id="394" r:id="rId43"/>
    <p:sldId id="395" r:id="rId44"/>
    <p:sldId id="397" r:id="rId45"/>
    <p:sldId id="398" r:id="rId46"/>
    <p:sldId id="399" r:id="rId47"/>
    <p:sldId id="400" r:id="rId48"/>
    <p:sldId id="396" r:id="rId49"/>
    <p:sldId id="402" r:id="rId50"/>
    <p:sldId id="401" r:id="rId51"/>
    <p:sldId id="403" r:id="rId52"/>
    <p:sldId id="404" r:id="rId53"/>
    <p:sldId id="405" r:id="rId54"/>
    <p:sldId id="406" r:id="rId55"/>
    <p:sldId id="388" r:id="rId56"/>
    <p:sldId id="407" r:id="rId57"/>
    <p:sldId id="408" r:id="rId58"/>
    <p:sldId id="409" r:id="rId59"/>
    <p:sldId id="410" r:id="rId60"/>
    <p:sldId id="390" r:id="rId61"/>
    <p:sldId id="384" r:id="rId62"/>
    <p:sldId id="385" r:id="rId63"/>
    <p:sldId id="340" r:id="rId64"/>
    <p:sldId id="341" r:id="rId65"/>
    <p:sldId id="342" r:id="rId66"/>
    <p:sldId id="290" r:id="rId67"/>
    <p:sldId id="291" r:id="rId68"/>
    <p:sldId id="353" r:id="rId69"/>
    <p:sldId id="343" r:id="rId70"/>
    <p:sldId id="411"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FEA9453-06AF-4482-90EF-B26B9F48C4E2}"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ECA5E-D194-409F-B1C0-A780D95C3B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276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9FEA9453-06AF-4482-90EF-B26B9F48C4E2}" type="datetimeFigureOut">
              <a:rPr lang="en-US" smtClean="0"/>
              <a:t>11/21/2022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7AECA5E-D194-409F-B1C0-A780D95C3BB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533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9FEA9453-06AF-4482-90EF-B26B9F48C4E2}" type="datetimeFigureOut">
              <a:rPr lang="en-US" smtClean="0"/>
              <a:t>11/21/2022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7AECA5E-D194-409F-B1C0-A780D95C3BB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6671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128460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FEA9453-06AF-4482-90EF-B26B9F48C4E2}"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ECA5E-D194-409F-B1C0-A780D95C3BB4}" type="slidenum">
              <a:rPr lang="en-US" smtClean="0"/>
              <a:t>‹#›</a:t>
            </a:fld>
            <a:endParaRPr lang="en-US"/>
          </a:p>
        </p:txBody>
      </p:sp>
    </p:spTree>
    <p:extLst>
      <p:ext uri="{BB962C8B-B14F-4D97-AF65-F5344CB8AC3E}">
        <p14:creationId xmlns:p14="http://schemas.microsoft.com/office/powerpoint/2010/main" val="805612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DC7BFC50-9C0F-4130-88EC-CD82578FF13B}" type="datetimeFigureOut">
              <a:rPr lang="en-US" smtClean="0"/>
              <a:t>11/21/2022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F1F75C52-CE67-470B-B3DD-4B9B3381BD5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4536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9FEA9453-06AF-4482-90EF-B26B9F48C4E2}" type="datetimeFigureOut">
              <a:rPr lang="en-US" smtClean="0"/>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ECA5E-D194-409F-B1C0-A780D95C3BB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4898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EA9453-06AF-4482-90EF-B26B9F48C4E2}" type="datetimeFigureOut">
              <a:rPr lang="en-US" smtClean="0"/>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ECA5E-D194-409F-B1C0-A780D95C3BB4}" type="slidenum">
              <a:rPr lang="en-US" smtClean="0"/>
              <a:t>‹#›</a:t>
            </a:fld>
            <a:endParaRPr lang="en-US"/>
          </a:p>
        </p:txBody>
      </p:sp>
    </p:spTree>
    <p:extLst>
      <p:ext uri="{BB962C8B-B14F-4D97-AF65-F5344CB8AC3E}">
        <p14:creationId xmlns:p14="http://schemas.microsoft.com/office/powerpoint/2010/main" val="260354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FEA9453-06AF-4482-90EF-B26B9F48C4E2}"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ECA5E-D194-409F-B1C0-A780D95C3BB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74039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EA9453-06AF-4482-90EF-B26B9F48C4E2}"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ECA5E-D194-409F-B1C0-A780D95C3B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63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A9453-06AF-4482-90EF-B26B9F48C4E2}" type="datetimeFigureOut">
              <a:rPr lang="en-US" smtClean="0"/>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ECA5E-D194-409F-B1C0-A780D95C3BB4}" type="slidenum">
              <a:rPr lang="en-US" smtClean="0"/>
              <a:t>‹#›</a:t>
            </a:fld>
            <a:endParaRPr lang="en-US"/>
          </a:p>
        </p:txBody>
      </p:sp>
    </p:spTree>
    <p:extLst>
      <p:ext uri="{BB962C8B-B14F-4D97-AF65-F5344CB8AC3E}">
        <p14:creationId xmlns:p14="http://schemas.microsoft.com/office/powerpoint/2010/main" val="339485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EA9453-06AF-4482-90EF-B26B9F48C4E2}"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ECA5E-D194-409F-B1C0-A780D95C3B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849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9FEA9453-06AF-4482-90EF-B26B9F48C4E2}" type="datetimeFigureOut">
              <a:rPr lang="en-US" smtClean="0"/>
              <a:t>11/21/2022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7AECA5E-D194-409F-B1C0-A780D95C3BB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3741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jeffe.cs.illinois.edu/teaching/algorithms/book/12-nphard.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7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40.png"/></Relationships>
</file>

<file path=ppt/slides/_rels/slide36.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84D0-BBDE-432B-91B1-EA3D89CEE76C}"/>
              </a:ext>
            </a:extLst>
          </p:cNvPr>
          <p:cNvSpPr>
            <a:spLocks noGrp="1"/>
          </p:cNvSpPr>
          <p:nvPr>
            <p:ph type="ctrTitle"/>
          </p:nvPr>
        </p:nvSpPr>
        <p:spPr/>
        <p:txBody>
          <a:bodyPr/>
          <a:lstStyle/>
          <a:p>
            <a:r>
              <a:rPr lang="en-US" dirty="0"/>
              <a:t>More Reductions</a:t>
            </a:r>
          </a:p>
        </p:txBody>
      </p:sp>
      <p:sp>
        <p:nvSpPr>
          <p:cNvPr id="3" name="Subtitle 2">
            <a:extLst>
              <a:ext uri="{FF2B5EF4-FFF2-40B4-BE49-F238E27FC236}">
                <a16:creationId xmlns:a16="http://schemas.microsoft.com/office/drawing/2014/main" id="{93BB3497-E1E5-4761-9DE4-71F78F86658D}"/>
              </a:ext>
            </a:extLst>
          </p:cNvPr>
          <p:cNvSpPr>
            <a:spLocks noGrp="1"/>
          </p:cNvSpPr>
          <p:nvPr>
            <p:ph type="subTitle" idx="1"/>
          </p:nvPr>
        </p:nvSpPr>
        <p:spPr/>
        <p:txBody>
          <a:bodyPr/>
          <a:lstStyle/>
          <a:p>
            <a:r>
              <a:rPr lang="en-US" dirty="0"/>
              <a:t>CSE 417 Fall 22</a:t>
            </a:r>
          </a:p>
          <a:p>
            <a:r>
              <a:rPr lang="en-US" dirty="0"/>
              <a:t>Lecture 23</a:t>
            </a:r>
          </a:p>
        </p:txBody>
      </p:sp>
    </p:spTree>
    <p:extLst>
      <p:ext uri="{BB962C8B-B14F-4D97-AF65-F5344CB8AC3E}">
        <p14:creationId xmlns:p14="http://schemas.microsoft.com/office/powerpoint/2010/main" val="1035244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pPr marL="0" indent="0">
                  <a:buNone/>
                </a:pPr>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430887"/>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The new vertex can be a new color!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9C4952D-B7E3-4312-8B2A-29AD545525D4}"/>
                  </a:ext>
                </a:extLst>
              </p:cNvPr>
              <p:cNvSpPr txBox="1"/>
              <p:nvPr/>
            </p:nvSpPr>
            <p:spPr>
              <a:xfrm>
                <a:off x="711744" y="5072896"/>
                <a:ext cx="11113105" cy="1785104"/>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We want to show instead: If we say YES, then the correct answer is YES. </a:t>
                </a:r>
              </a:p>
              <a:p>
                <a:r>
                  <a:rPr lang="en-US" sz="2200" dirty="0">
                    <a:solidFill>
                      <a:schemeClr val="accent2"/>
                    </a:solidFill>
                    <a:latin typeface="Segoe UI Semilight" panose="020B0402040204020203" pitchFamily="34" charset="0"/>
                    <a:cs typeface="Segoe UI Semilight" panose="020B0402040204020203" pitchFamily="34" charset="0"/>
                  </a:rPr>
                  <a:t>If we say YES, then 3ColorCheck(H) must have returned YES, what does a 3-coloring of H look like? The added vertex must be a different color than all the other vertices (otherwise it’s not a valid coloring – there’s an edge between the added vertex and all others). So deleting the added vertex we get a 2-coloring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So the right answer is YES!!</a:t>
                </a:r>
              </a:p>
            </p:txBody>
          </p:sp>
        </mc:Choice>
        <mc:Fallback xmlns="">
          <p:sp>
            <p:nvSpPr>
              <p:cNvPr id="6" name="TextBox 5">
                <a:extLst>
                  <a:ext uri="{FF2B5EF4-FFF2-40B4-BE49-F238E27FC236}">
                    <a16:creationId xmlns:a16="http://schemas.microsoft.com/office/drawing/2014/main" id="{39C4952D-B7E3-4312-8B2A-29AD545525D4}"/>
                  </a:ext>
                </a:extLst>
              </p:cNvPr>
              <p:cNvSpPr txBox="1">
                <a:spLocks noRot="1" noChangeAspect="1" noMove="1" noResize="1" noEditPoints="1" noAdjustHandles="1" noChangeArrowheads="1" noChangeShapeType="1" noTextEdit="1"/>
              </p:cNvSpPr>
              <p:nvPr/>
            </p:nvSpPr>
            <p:spPr>
              <a:xfrm>
                <a:off x="711744" y="5072896"/>
                <a:ext cx="11113105" cy="1785104"/>
              </a:xfrm>
              <a:prstGeom prst="rect">
                <a:avLst/>
              </a:prstGeom>
              <a:blipFill>
                <a:blip r:embed="rId3"/>
                <a:stretch>
                  <a:fillRect l="-713" t="-2048" b="-6485"/>
                </a:stretch>
              </a:blipFill>
            </p:spPr>
            <p:txBody>
              <a:bodyPr/>
              <a:lstStyle/>
              <a:p>
                <a:r>
                  <a:rPr lang="en-US">
                    <a:noFill/>
                  </a:rPr>
                  <a:t> </a:t>
                </a:r>
              </a:p>
            </p:txBody>
          </p:sp>
        </mc:Fallback>
      </mc:AlternateContent>
    </p:spTree>
    <p:extLst>
      <p:ext uri="{BB962C8B-B14F-4D97-AF65-F5344CB8AC3E}">
        <p14:creationId xmlns:p14="http://schemas.microsoft.com/office/powerpoint/2010/main" val="3125193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D292-4690-4604-B524-988F8FCCAC6A}"/>
              </a:ext>
            </a:extLst>
          </p:cNvPr>
          <p:cNvSpPr>
            <a:spLocks noGrp="1"/>
          </p:cNvSpPr>
          <p:nvPr>
            <p:ph type="title"/>
          </p:nvPr>
        </p:nvSpPr>
        <p:spPr/>
        <p:txBody>
          <a:bodyPr/>
          <a:lstStyle/>
          <a:p>
            <a:r>
              <a:rPr lang="en-US" dirty="0"/>
              <a:t>Correctness</a:t>
            </a:r>
          </a:p>
        </p:txBody>
      </p:sp>
      <p:sp>
        <p:nvSpPr>
          <p:cNvPr id="3" name="Content Placeholder 2">
            <a:extLst>
              <a:ext uri="{FF2B5EF4-FFF2-40B4-BE49-F238E27FC236}">
                <a16:creationId xmlns:a16="http://schemas.microsoft.com/office/drawing/2014/main" id="{E7FD829E-17AE-44CD-BFC0-B1DEF826D05C}"/>
              </a:ext>
            </a:extLst>
          </p:cNvPr>
          <p:cNvSpPr>
            <a:spLocks noGrp="1"/>
          </p:cNvSpPr>
          <p:nvPr>
            <p:ph idx="1"/>
          </p:nvPr>
        </p:nvSpPr>
        <p:spPr/>
        <p:txBody>
          <a:bodyPr/>
          <a:lstStyle/>
          <a:p>
            <a:r>
              <a:rPr lang="en-US" dirty="0"/>
              <a:t>Two DIFFERENT statements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480EFE7-2B05-49CC-9DD0-6D535BC3F2F9}"/>
                  </a:ext>
                </a:extLst>
              </p:cNvPr>
              <p:cNvSpPr txBox="1"/>
              <p:nvPr/>
            </p:nvSpPr>
            <p:spPr>
              <a:xfrm>
                <a:off x="575239" y="1982450"/>
                <a:ext cx="11113105" cy="1785104"/>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Correct Answer YES </a:t>
                </a:r>
                <a:r>
                  <a:rPr lang="en-US" sz="2200" dirty="0">
                    <a:latin typeface="Segoe UI Semilight" panose="020B0402040204020203" pitchFamily="34" charset="0"/>
                    <a:cs typeface="Segoe UI Semilight" panose="020B0402040204020203" pitchFamily="34" charset="0"/>
                    <a:sym typeface="Wingdings" panose="05000000000000000000" pitchFamily="2" charset="2"/>
                  </a:rPr>
                  <a:t> Our algorithm says YES</a:t>
                </a:r>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2"/>
                    </a:solidFill>
                    <a:latin typeface="Segoe UI Semilight" panose="020B0402040204020203" pitchFamily="34" charset="0"/>
                    <a:cs typeface="Segoe UI Semilight" panose="020B0402040204020203" pitchFamily="34" charset="0"/>
                  </a:rPr>
                  <a:t>If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is 2-colorable, then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will be 3-colorable – you can extend a 2-color labeling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to 3 colors on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by making the new vertex the new color. All the edges in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have different colors (because we started with a 2-coloring) and any added edge has different endpoints (because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𝑣</m:t>
                    </m:r>
                  </m:oMath>
                </a14:m>
                <a:r>
                  <a:rPr lang="en-US" sz="2200" dirty="0">
                    <a:solidFill>
                      <a:schemeClr val="accent2"/>
                    </a:solidFill>
                    <a:latin typeface="Segoe UI Semilight" panose="020B0402040204020203" pitchFamily="34" charset="0"/>
                    <a:cs typeface="Segoe UI Semilight" panose="020B0402040204020203" pitchFamily="34" charset="0"/>
                  </a:rPr>
                  <a:t> is a new color) so 3ColorCheck returns True and we return True!</a:t>
                </a:r>
              </a:p>
            </p:txBody>
          </p:sp>
        </mc:Choice>
        <mc:Fallback xmlns="">
          <p:sp>
            <p:nvSpPr>
              <p:cNvPr id="4" name="TextBox 3">
                <a:extLst>
                  <a:ext uri="{FF2B5EF4-FFF2-40B4-BE49-F238E27FC236}">
                    <a16:creationId xmlns:a16="http://schemas.microsoft.com/office/drawing/2014/main" id="{5480EFE7-2B05-49CC-9DD0-6D535BC3F2F9}"/>
                  </a:ext>
                </a:extLst>
              </p:cNvPr>
              <p:cNvSpPr txBox="1">
                <a:spLocks noRot="1" noChangeAspect="1" noMove="1" noResize="1" noEditPoints="1" noAdjustHandles="1" noChangeArrowheads="1" noChangeShapeType="1" noTextEdit="1"/>
              </p:cNvSpPr>
              <p:nvPr/>
            </p:nvSpPr>
            <p:spPr>
              <a:xfrm>
                <a:off x="575239" y="1982450"/>
                <a:ext cx="11113105" cy="1785104"/>
              </a:xfrm>
              <a:prstGeom prst="rect">
                <a:avLst/>
              </a:prstGeom>
              <a:blipFill>
                <a:blip r:embed="rId2"/>
                <a:stretch>
                  <a:fillRect l="-713" t="-2048" r="-55" b="-64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C89377-6556-476D-9662-501D2E75D811}"/>
                  </a:ext>
                </a:extLst>
              </p:cNvPr>
              <p:cNvSpPr txBox="1"/>
              <p:nvPr/>
            </p:nvSpPr>
            <p:spPr>
              <a:xfrm>
                <a:off x="575238" y="4050088"/>
                <a:ext cx="11113105" cy="2123658"/>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Our algorithm says YES </a:t>
                </a:r>
                <a:r>
                  <a:rPr lang="en-US" sz="2200" dirty="0">
                    <a:latin typeface="Segoe UI Semilight" panose="020B0402040204020203" pitchFamily="34" charset="0"/>
                    <a:cs typeface="Segoe UI Semilight" panose="020B0402040204020203" pitchFamily="34" charset="0"/>
                    <a:sym typeface="Wingdings" panose="05000000000000000000" pitchFamily="2" charset="2"/>
                  </a:rPr>
                  <a:t> Correct Answer YES</a:t>
                </a:r>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2"/>
                    </a:solidFill>
                    <a:latin typeface="Segoe UI Semilight" panose="020B0402040204020203" pitchFamily="34" charset="0"/>
                    <a:cs typeface="Segoe UI Semilight" panose="020B0402040204020203" pitchFamily="34" charset="0"/>
                  </a:rPr>
                  <a:t>We want to show instead: If we say YES, then the correct answer is YES. </a:t>
                </a:r>
              </a:p>
              <a:p>
                <a:r>
                  <a:rPr lang="en-US" sz="2200" dirty="0">
                    <a:solidFill>
                      <a:schemeClr val="accent2"/>
                    </a:solidFill>
                    <a:latin typeface="Segoe UI Semilight" panose="020B0402040204020203" pitchFamily="34" charset="0"/>
                    <a:cs typeface="Segoe UI Semilight" panose="020B0402040204020203" pitchFamily="34" charset="0"/>
                  </a:rPr>
                  <a:t>If we say YES, then 3ColorCheck(H) must have returned YES, what does a 3-coloring of H look like? The added vertex must be a different color than all the other vertices (otherwise it’s not a valid coloring – there’s an edge between the added vertex and all others). So deleting the added vertex we get a 2-coloring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So the right answer is YES!!</a:t>
                </a:r>
              </a:p>
            </p:txBody>
          </p:sp>
        </mc:Choice>
        <mc:Fallback xmlns="">
          <p:sp>
            <p:nvSpPr>
              <p:cNvPr id="5" name="TextBox 4">
                <a:extLst>
                  <a:ext uri="{FF2B5EF4-FFF2-40B4-BE49-F238E27FC236}">
                    <a16:creationId xmlns:a16="http://schemas.microsoft.com/office/drawing/2014/main" id="{1BC89377-6556-476D-9662-501D2E75D811}"/>
                  </a:ext>
                </a:extLst>
              </p:cNvPr>
              <p:cNvSpPr txBox="1">
                <a:spLocks noRot="1" noChangeAspect="1" noMove="1" noResize="1" noEditPoints="1" noAdjustHandles="1" noChangeArrowheads="1" noChangeShapeType="1" noTextEdit="1"/>
              </p:cNvSpPr>
              <p:nvPr/>
            </p:nvSpPr>
            <p:spPr>
              <a:xfrm>
                <a:off x="575238" y="4050088"/>
                <a:ext cx="11113105" cy="2123658"/>
              </a:xfrm>
              <a:prstGeom prst="rect">
                <a:avLst/>
              </a:prstGeom>
              <a:blipFill>
                <a:blip r:embed="rId3"/>
                <a:stretch>
                  <a:fillRect l="-713" t="-1433" b="-5158"/>
                </a:stretch>
              </a:blipFill>
            </p:spPr>
            <p:txBody>
              <a:bodyPr/>
              <a:lstStyle/>
              <a:p>
                <a:r>
                  <a:rPr lang="en-US">
                    <a:noFill/>
                  </a:rPr>
                  <a:t> </a:t>
                </a:r>
              </a:p>
            </p:txBody>
          </p:sp>
        </mc:Fallback>
      </mc:AlternateContent>
    </p:spTree>
    <p:extLst>
      <p:ext uri="{BB962C8B-B14F-4D97-AF65-F5344CB8AC3E}">
        <p14:creationId xmlns:p14="http://schemas.microsoft.com/office/powerpoint/2010/main" val="264805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C744-0CE6-4063-AB9F-1E710CCB7A99}"/>
              </a:ext>
            </a:extLst>
          </p:cNvPr>
          <p:cNvSpPr>
            <a:spLocks noGrp="1"/>
          </p:cNvSpPr>
          <p:nvPr>
            <p:ph type="title"/>
          </p:nvPr>
        </p:nvSpPr>
        <p:spPr/>
        <p:txBody>
          <a:bodyPr/>
          <a:lstStyle/>
          <a:p>
            <a:r>
              <a:rPr lang="en-US" dirty="0"/>
              <a:t>Write two separate arguments</a:t>
            </a:r>
          </a:p>
        </p:txBody>
      </p:sp>
      <p:sp>
        <p:nvSpPr>
          <p:cNvPr id="3" name="Content Placeholder 2">
            <a:extLst>
              <a:ext uri="{FF2B5EF4-FFF2-40B4-BE49-F238E27FC236}">
                <a16:creationId xmlns:a16="http://schemas.microsoft.com/office/drawing/2014/main" id="{9D1E1A64-524F-48DD-943B-5352ECAC913F}"/>
              </a:ext>
            </a:extLst>
          </p:cNvPr>
          <p:cNvSpPr>
            <a:spLocks noGrp="1"/>
          </p:cNvSpPr>
          <p:nvPr>
            <p:ph idx="1"/>
          </p:nvPr>
        </p:nvSpPr>
        <p:spPr/>
        <p:txBody>
          <a:bodyPr/>
          <a:lstStyle/>
          <a:p>
            <a:r>
              <a:rPr lang="en-US" dirty="0"/>
              <a:t>You need to show </a:t>
            </a:r>
            <a:r>
              <a:rPr lang="en-US" b="1" dirty="0"/>
              <a:t>both </a:t>
            </a:r>
            <a:r>
              <a:rPr lang="en-US" dirty="0"/>
              <a:t>“we won’t get any false positives” and “we won’t get any false negatives.”</a:t>
            </a:r>
          </a:p>
          <a:p>
            <a:endParaRPr lang="en-US" dirty="0"/>
          </a:p>
          <a:p>
            <a:r>
              <a:rPr lang="en-US" dirty="0"/>
              <a:t>To make sure you handle both directions, I </a:t>
            </a:r>
            <a:r>
              <a:rPr lang="en-US" b="1" dirty="0"/>
              <a:t>strongly</a:t>
            </a:r>
            <a:r>
              <a:rPr lang="en-US" dirty="0"/>
              <a:t> recommend:</a:t>
            </a:r>
          </a:p>
          <a:p>
            <a:r>
              <a:rPr lang="en-US" dirty="0"/>
              <a:t>1. Always do two separate proofs (don’t try to prove both directions at once, don’t refer back to the prior proof and say “for the same reason”).</a:t>
            </a:r>
          </a:p>
          <a:p>
            <a:r>
              <a:rPr lang="en-US" dirty="0"/>
              <a:t>2. Don’t use contradiction (it’s easy to start from the wrong spot and accidentally prove the same direction twice without realizing it).</a:t>
            </a:r>
          </a:p>
          <a:p>
            <a:r>
              <a:rPr lang="en-US" dirty="0"/>
              <a:t>3. Follow one of the four pairs on the next slide (don’t accidentally take a contrapositive wrong)</a:t>
            </a:r>
          </a:p>
        </p:txBody>
      </p:sp>
    </p:spTree>
    <p:extLst>
      <p:ext uri="{BB962C8B-B14F-4D97-AF65-F5344CB8AC3E}">
        <p14:creationId xmlns:p14="http://schemas.microsoft.com/office/powerpoint/2010/main" val="415292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BF97E-663C-437F-8E2B-808F8D3EBE92}"/>
              </a:ext>
            </a:extLst>
          </p:cNvPr>
          <p:cNvSpPr>
            <a:spLocks noGrp="1"/>
          </p:cNvSpPr>
          <p:nvPr>
            <p:ph type="title"/>
          </p:nvPr>
        </p:nvSpPr>
        <p:spPr/>
        <p:txBody>
          <a:bodyPr/>
          <a:lstStyle/>
          <a:p>
            <a:r>
              <a:rPr lang="en-US" dirty="0"/>
              <a:t>Argument Outlines</a:t>
            </a:r>
          </a:p>
        </p:txBody>
      </p:sp>
      <p:sp>
        <p:nvSpPr>
          <p:cNvPr id="3" name="Content Placeholder 2">
            <a:extLst>
              <a:ext uri="{FF2B5EF4-FFF2-40B4-BE49-F238E27FC236}">
                <a16:creationId xmlns:a16="http://schemas.microsoft.com/office/drawing/2014/main" id="{9A6A791D-998F-4241-BFE7-381BB33B0624}"/>
              </a:ext>
            </a:extLst>
          </p:cNvPr>
          <p:cNvSpPr>
            <a:spLocks noGrp="1"/>
          </p:cNvSpPr>
          <p:nvPr>
            <p:ph idx="1"/>
          </p:nvPr>
        </p:nvSpPr>
        <p:spPr/>
        <p:txBody>
          <a:bodyPr>
            <a:normAutofit/>
          </a:bodyPr>
          <a:lstStyle/>
          <a:p>
            <a:pPr>
              <a:spcBef>
                <a:spcPts val="0"/>
              </a:spcBef>
            </a:pPr>
            <a:r>
              <a:rPr lang="en-US" sz="2400" b="1" dirty="0"/>
              <a:t>Most common</a:t>
            </a:r>
          </a:p>
          <a:p>
            <a:pPr>
              <a:spcBef>
                <a:spcPts val="0"/>
              </a:spcBef>
            </a:pPr>
            <a:r>
              <a:rPr lang="en-US" sz="2400" dirty="0"/>
              <a:t>If the correct answer is YES, then our algorithm says YES. </a:t>
            </a:r>
          </a:p>
          <a:p>
            <a:pPr>
              <a:spcBef>
                <a:spcPts val="0"/>
              </a:spcBef>
            </a:pPr>
            <a:r>
              <a:rPr lang="en-US" sz="2400" dirty="0"/>
              <a:t>And If our algorithm says YES, then the correct answer is YES</a:t>
            </a:r>
          </a:p>
          <a:p>
            <a:pPr>
              <a:spcBef>
                <a:spcPts val="0"/>
              </a:spcBef>
            </a:pPr>
            <a:endParaRPr lang="en-US" sz="1800" dirty="0"/>
          </a:p>
          <a:p>
            <a:pPr>
              <a:spcBef>
                <a:spcPts val="0"/>
              </a:spcBef>
            </a:pPr>
            <a:r>
              <a:rPr lang="en-US" sz="1800" b="1" dirty="0"/>
              <a:t>Less common but sometimes:</a:t>
            </a:r>
          </a:p>
          <a:p>
            <a:pPr>
              <a:spcBef>
                <a:spcPts val="0"/>
              </a:spcBef>
            </a:pPr>
            <a:r>
              <a:rPr lang="en-US" sz="1800" dirty="0"/>
              <a:t>If our algorithm says NO, then the correct answer is NO.</a:t>
            </a:r>
            <a:br>
              <a:rPr lang="en-US" sz="1800" dirty="0"/>
            </a:br>
            <a:r>
              <a:rPr lang="en-US" sz="1800" dirty="0"/>
              <a:t>And If our algorithm says YES, then the correct answer is YES</a:t>
            </a:r>
          </a:p>
          <a:p>
            <a:pPr>
              <a:spcBef>
                <a:spcPts val="0"/>
              </a:spcBef>
            </a:pPr>
            <a:br>
              <a:rPr lang="en-US" sz="1800" b="1" dirty="0"/>
            </a:br>
            <a:r>
              <a:rPr lang="en-US" sz="1800" b="1" dirty="0"/>
              <a:t>OR</a:t>
            </a:r>
          </a:p>
          <a:p>
            <a:pPr>
              <a:spcBef>
                <a:spcPts val="0"/>
              </a:spcBef>
            </a:pPr>
            <a:r>
              <a:rPr lang="en-US" sz="1800" dirty="0"/>
              <a:t>If the correct answer is YES, then our algorithm says YES. </a:t>
            </a:r>
          </a:p>
          <a:p>
            <a:pPr>
              <a:spcBef>
                <a:spcPts val="0"/>
              </a:spcBef>
            </a:pPr>
            <a:r>
              <a:rPr lang="en-US" sz="1800" dirty="0"/>
              <a:t>And If the correct answer is NO, then our algorithm says NO</a:t>
            </a:r>
          </a:p>
          <a:p>
            <a:pPr>
              <a:spcBef>
                <a:spcPts val="0"/>
              </a:spcBef>
            </a:pPr>
            <a:endParaRPr lang="en-US" sz="1800" dirty="0"/>
          </a:p>
          <a:p>
            <a:pPr>
              <a:spcBef>
                <a:spcPts val="0"/>
              </a:spcBef>
            </a:pPr>
            <a:r>
              <a:rPr lang="en-US" sz="1800" b="1" dirty="0"/>
              <a:t>Works, but rarely the best:</a:t>
            </a:r>
            <a:br>
              <a:rPr lang="en-US" sz="1800" b="1" dirty="0"/>
            </a:br>
            <a:r>
              <a:rPr lang="en-US" sz="1800" dirty="0"/>
              <a:t>If our algorithm says NO, then the correct answer is NO.</a:t>
            </a:r>
            <a:endParaRPr lang="en-US" sz="1800" b="1" dirty="0"/>
          </a:p>
          <a:p>
            <a:pPr>
              <a:spcBef>
                <a:spcPts val="0"/>
              </a:spcBef>
            </a:pPr>
            <a:r>
              <a:rPr lang="en-US" sz="1800" dirty="0"/>
              <a:t>And If the correct answer is NO, then our algorithm says NO</a:t>
            </a:r>
          </a:p>
        </p:txBody>
      </p:sp>
    </p:spTree>
    <p:extLst>
      <p:ext uri="{BB962C8B-B14F-4D97-AF65-F5344CB8AC3E}">
        <p14:creationId xmlns:p14="http://schemas.microsoft.com/office/powerpoint/2010/main" val="1217613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069753-4DB3-4BA3-9319-1063DB556AC7}"/>
              </a:ext>
            </a:extLst>
          </p:cNvPr>
          <p:cNvSpPr>
            <a:spLocks noGrp="1"/>
          </p:cNvSpPr>
          <p:nvPr>
            <p:ph type="title"/>
          </p:nvPr>
        </p:nvSpPr>
        <p:spPr/>
        <p:txBody>
          <a:bodyPr/>
          <a:lstStyle/>
          <a:p>
            <a:r>
              <a:rPr lang="en-US" dirty="0"/>
              <a:t>Back to Problem Ranking</a:t>
            </a:r>
          </a:p>
        </p:txBody>
      </p:sp>
      <p:sp>
        <p:nvSpPr>
          <p:cNvPr id="5" name="Text Placeholder 4">
            <a:extLst>
              <a:ext uri="{FF2B5EF4-FFF2-40B4-BE49-F238E27FC236}">
                <a16:creationId xmlns:a16="http://schemas.microsoft.com/office/drawing/2014/main" id="{98E54253-F771-4CB7-88C8-D4E89A8C2FD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04880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(can be solved efficiently)</a:t>
            </a:r>
          </a:p>
        </p:txBody>
      </p:sp>
      <p:sp>
        <p:nvSpPr>
          <p:cNvPr id="3" name="Content Placeholder 2"/>
          <p:cNvSpPr>
            <a:spLocks noGrp="1"/>
          </p:cNvSpPr>
          <p:nvPr>
            <p:ph idx="1"/>
          </p:nvPr>
        </p:nvSpPr>
        <p:spPr/>
        <p:txBody>
          <a:bodyPr>
            <a:norm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mc:AlternateContent xmlns:mc="http://schemas.openxmlformats.org/markup-compatibility/2006" xmlns:a14="http://schemas.microsoft.com/office/drawing/2010/main">
        <mc:Choice Requires="a14">
          <p:sp>
            <p:nvSpPr>
              <p:cNvPr id="4" name="Rectangle 3"/>
              <p:cNvSpPr/>
              <p:nvPr/>
            </p:nvSpPr>
            <p:spPr>
              <a:xfrm>
                <a:off x="575238" y="1372686"/>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75238" y="1372686"/>
                <a:ext cx="10168961" cy="1485900"/>
              </a:xfrm>
              <a:prstGeom prst="rect">
                <a:avLst/>
              </a:prstGeom>
              <a:blipFill rotWithShape="0">
                <a:blip r:embed="rId2"/>
                <a:stretch>
                  <a:fillRect l="-1199" r="-420" b="-6967"/>
                </a:stretch>
              </a:blipFill>
              <a:ln>
                <a:noFill/>
              </a:ln>
            </p:spPr>
            <p:txBody>
              <a:bodyPr/>
              <a:lstStyle/>
              <a:p>
                <a:r>
                  <a:rPr lang="en-US">
                    <a:noFill/>
                  </a:rPr>
                  <a:t> </a:t>
                </a:r>
              </a:p>
            </p:txBody>
          </p:sp>
        </mc:Fallback>
      </mc:AlternateContent>
      <p:sp>
        <p:nvSpPr>
          <p:cNvPr id="5" name="Rectangle 4"/>
          <p:cNvSpPr/>
          <p:nvPr/>
        </p:nvSpPr>
        <p:spPr>
          <a:xfrm>
            <a:off x="575237" y="137903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sp>
        <p:nvSpPr>
          <p:cNvPr id="9" name="TextBox 8"/>
          <p:cNvSpPr txBox="1"/>
          <p:nvPr/>
        </p:nvSpPr>
        <p:spPr>
          <a:xfrm>
            <a:off x="575236" y="2858586"/>
            <a:ext cx="11097780" cy="224676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The decision version of all problems we’ve solved in this class are in P.</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P is an example of a “complexity class”</a:t>
            </a:r>
          </a:p>
          <a:p>
            <a:r>
              <a:rPr lang="en-US" sz="2800" dirty="0">
                <a:latin typeface="Segoe UI Semilight" panose="020B0402040204020203" pitchFamily="34" charset="0"/>
                <a:cs typeface="Segoe UI Semilight" panose="020B0402040204020203" pitchFamily="34" charset="0"/>
              </a:rPr>
              <a:t>A set of problems that can be solved under some limitations (e.g. with some amount of memory or in some amount of time).</a:t>
            </a:r>
          </a:p>
        </p:txBody>
      </p:sp>
      <p:sp>
        <p:nvSpPr>
          <p:cNvPr id="7" name="Rectangle: Rounded Corners 6">
            <a:extLst>
              <a:ext uri="{FF2B5EF4-FFF2-40B4-BE49-F238E27FC236}">
                <a16:creationId xmlns:a16="http://schemas.microsoft.com/office/drawing/2014/main" id="{B5C4F50F-D90D-4E55-98FC-7C429537E799}"/>
              </a:ext>
            </a:extLst>
          </p:cNvPr>
          <p:cNvSpPr/>
          <p:nvPr/>
        </p:nvSpPr>
        <p:spPr>
          <a:xfrm>
            <a:off x="1618147" y="5291269"/>
            <a:ext cx="9335799" cy="1014667"/>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Semilight" panose="020B0402040204020203" pitchFamily="34" charset="0"/>
                <a:cs typeface="Segoe UI Semilight" panose="020B0402040204020203" pitchFamily="34" charset="0"/>
              </a:rPr>
              <a:t>Problems go in complexity classes. Not algorithms. </a:t>
            </a:r>
          </a:p>
          <a:p>
            <a:pPr algn="ctr"/>
            <a:r>
              <a:rPr lang="en-US" sz="2800" dirty="0">
                <a:solidFill>
                  <a:schemeClr val="tx1"/>
                </a:solidFill>
                <a:latin typeface="Segoe UI Semilight" panose="020B0402040204020203" pitchFamily="34" charset="0"/>
                <a:cs typeface="Segoe UI Semilight" panose="020B0402040204020203" pitchFamily="34" charset="0"/>
              </a:rPr>
              <a:t>We’re comparing problem difficulty, not algorithm quality.</a:t>
            </a:r>
          </a:p>
        </p:txBody>
      </p:sp>
    </p:spTree>
    <p:extLst>
      <p:ext uri="{BB962C8B-B14F-4D97-AF65-F5344CB8AC3E}">
        <p14:creationId xmlns:p14="http://schemas.microsoft.com/office/powerpoint/2010/main" val="7109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grpSp>
        <p:nvGrpSpPr>
          <p:cNvPr id="3" name="Group 2">
            <a:extLst>
              <a:ext uri="{FF2B5EF4-FFF2-40B4-BE49-F238E27FC236}">
                <a16:creationId xmlns:a16="http://schemas.microsoft.com/office/drawing/2014/main" id="{FEF9FEE3-6925-47EA-A548-FD27120B8934}"/>
              </a:ext>
            </a:extLst>
          </p:cNvPr>
          <p:cNvGrpSpPr/>
          <p:nvPr/>
        </p:nvGrpSpPr>
        <p:grpSpPr>
          <a:xfrm>
            <a:off x="575238" y="2566314"/>
            <a:ext cx="9778437" cy="1536356"/>
            <a:chOff x="575238" y="1718589"/>
            <a:chExt cx="5140063" cy="1536356"/>
          </a:xfrm>
        </p:grpSpPr>
        <p:sp>
          <p:nvSpPr>
            <p:cNvPr id="15" name="Rectangle 14">
              <a:extLst>
                <a:ext uri="{FF2B5EF4-FFF2-40B4-BE49-F238E27FC236}">
                  <a16:creationId xmlns:a16="http://schemas.microsoft.com/office/drawing/2014/main" id="{7E781696-D243-1148-8F65-F3A42C61482F}"/>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there is a certificate for that instance which can be verified in polynomial time.</a:t>
              </a:r>
            </a:p>
          </p:txBody>
        </p:sp>
        <p:sp>
          <p:nvSpPr>
            <p:cNvPr id="16" name="Rectangle 15">
              <a:extLst>
                <a:ext uri="{FF2B5EF4-FFF2-40B4-BE49-F238E27FC236}">
                  <a16:creationId xmlns:a16="http://schemas.microsoft.com/office/drawing/2014/main" id="{E749240B-44A3-434D-9114-19B508432F4F}"/>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2308324"/>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A “verifier” takes in: an instance of the NP problem, and a “proof”</a:t>
            </a:r>
          </a:p>
          <a:p>
            <a:r>
              <a:rPr lang="en-US" sz="2400" dirty="0">
                <a:latin typeface="Segoe UI Semilight" panose="020B0402040204020203" pitchFamily="34" charset="0"/>
                <a:cs typeface="Segoe UI Semilight" panose="020B0402040204020203" pitchFamily="34" charset="0"/>
              </a:rPr>
              <a:t>And returns “true” if it received a valid proof that the instance is a YES instance, and “false” if it did not receive a valid proof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NP problems have “verifiers” that run in polynomial time. </a:t>
            </a:r>
          </a:p>
          <a:p>
            <a:r>
              <a:rPr lang="en-US" sz="2400" dirty="0">
                <a:latin typeface="Segoe UI Semilight" panose="020B0402040204020203" pitchFamily="34" charset="0"/>
                <a:cs typeface="Segoe UI Semilight" panose="020B0402040204020203" pitchFamily="34" charset="0"/>
              </a:rPr>
              <a:t>Do they have </a:t>
            </a:r>
            <a:r>
              <a:rPr lang="en-US" sz="2400" b="1" dirty="0">
                <a:latin typeface="Segoe UI Semilight" panose="020B0402040204020203" pitchFamily="34" charset="0"/>
                <a:cs typeface="Segoe UI Semilight" panose="020B0402040204020203" pitchFamily="34" charset="0"/>
              </a:rPr>
              <a:t>solvers </a:t>
            </a:r>
            <a:r>
              <a:rPr lang="en-US" sz="2400" dirty="0">
                <a:latin typeface="Segoe UI Semilight" panose="020B0402040204020203" pitchFamily="34" charset="0"/>
                <a:cs typeface="Segoe UI Semilight" panose="020B0402040204020203" pitchFamily="34" charset="0"/>
              </a:rPr>
              <a:t>that run in polynomial time? The definition doesn’t say.</a:t>
            </a: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410155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A3863-112E-4DA1-9959-B0996E1E8686}"/>
              </a:ext>
            </a:extLst>
          </p:cNvPr>
          <p:cNvSpPr>
            <a:spLocks noGrp="1"/>
          </p:cNvSpPr>
          <p:nvPr>
            <p:ph type="title"/>
          </p:nvPr>
        </p:nvSpPr>
        <p:spPr/>
        <p:txBody>
          <a:bodyPr/>
          <a:lstStyle/>
          <a:p>
            <a:r>
              <a:rPr lang="en-US" dirty="0"/>
              <a:t>Verify vs. Solve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38E1693-D332-49C1-A222-1C3E504D2081}"/>
                  </a:ext>
                </a:extLst>
              </p:cNvPr>
              <p:cNvSpPr>
                <a:spLocks noGrp="1"/>
              </p:cNvSpPr>
              <p:nvPr>
                <p:ph idx="1"/>
              </p:nvPr>
            </p:nvSpPr>
            <p:spPr/>
            <p:txBody>
              <a:bodyPr>
                <a:normAutofit lnSpcReduction="10000"/>
              </a:bodyPr>
              <a:lstStyle/>
              <a:p>
                <a:r>
                  <a:rPr lang="en-US" dirty="0"/>
                  <a:t>A </a:t>
                </a:r>
                <a:r>
                  <a:rPr lang="en-US" b="1" dirty="0"/>
                  <a:t>solver </a:t>
                </a:r>
                <a:r>
                  <a:rPr lang="en-US" dirty="0"/>
                  <a:t>takes as input an instance (and nothing else) and determines the correct answer (yes or no?)</a:t>
                </a:r>
              </a:p>
              <a:p>
                <a:r>
                  <a:rPr lang="en-US" dirty="0"/>
                  <a:t>Given a graph, is there an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path of length at most </a:t>
                </a:r>
                <a14:m>
                  <m:oMath xmlns:m="http://schemas.openxmlformats.org/officeDocument/2006/math">
                    <m:r>
                      <a:rPr lang="en-US" b="0" i="1" smtClean="0">
                        <a:latin typeface="Cambria Math" panose="02040503050406030204" pitchFamily="18" charset="0"/>
                      </a:rPr>
                      <m:t>𝑘</m:t>
                    </m:r>
                  </m:oMath>
                </a14:m>
                <a:r>
                  <a:rPr lang="en-US" dirty="0"/>
                  <a:t>?</a:t>
                </a:r>
              </a:p>
              <a:p>
                <a:r>
                  <a:rPr lang="en-US" dirty="0"/>
                  <a:t>Given a graph, is it 2-colorable?</a:t>
                </a:r>
              </a:p>
              <a:p>
                <a:endParaRPr lang="en-US" dirty="0"/>
              </a:p>
              <a:p>
                <a:r>
                  <a:rPr lang="en-US" dirty="0"/>
                  <a:t>A </a:t>
                </a:r>
                <a:r>
                  <a:rPr lang="en-US" b="1" dirty="0"/>
                  <a:t>verifier</a:t>
                </a:r>
                <a:r>
                  <a:rPr lang="en-US" dirty="0"/>
                  <a:t> takes as input an instance AND a proposed solution and verifies that the proposed solution is valid.</a:t>
                </a:r>
              </a:p>
              <a:p>
                <a:r>
                  <a:rPr lang="en-US" dirty="0"/>
                  <a:t>Given a graph AND a proposed path, does it connect </a:t>
                </a:r>
                <a14:m>
                  <m:oMath xmlns:m="http://schemas.openxmlformats.org/officeDocument/2006/math">
                    <m:r>
                      <a:rPr lang="en-US" b="0" i="1" smtClean="0">
                        <a:latin typeface="Cambria Math" panose="02040503050406030204" pitchFamily="18" charset="0"/>
                      </a:rPr>
                      <m:t>𝑠</m:t>
                    </m:r>
                  </m:oMath>
                </a14:m>
                <a:r>
                  <a:rPr lang="en-US" dirty="0"/>
                  <a:t> to </a:t>
                </a:r>
                <a14:m>
                  <m:oMath xmlns:m="http://schemas.openxmlformats.org/officeDocument/2006/math">
                    <m:r>
                      <a:rPr lang="en-US" b="0" i="1" smtClean="0">
                        <a:latin typeface="Cambria Math" panose="02040503050406030204" pitchFamily="18" charset="0"/>
                      </a:rPr>
                      <m:t>𝑡</m:t>
                    </m:r>
                  </m:oMath>
                </a14:m>
                <a:r>
                  <a:rPr lang="en-US" dirty="0"/>
                  <a:t> in length </a:t>
                </a:r>
                <a14:m>
                  <m:oMath xmlns:m="http://schemas.openxmlformats.org/officeDocument/2006/math">
                    <m:r>
                      <a:rPr lang="en-US" b="0" i="1" smtClean="0">
                        <a:latin typeface="Cambria Math" panose="02040503050406030204" pitchFamily="18" charset="0"/>
                      </a:rPr>
                      <m:t>𝑘</m:t>
                    </m:r>
                  </m:oMath>
                </a14:m>
                <a:r>
                  <a:rPr lang="en-US" dirty="0"/>
                  <a:t>?</a:t>
                </a:r>
              </a:p>
              <a:p>
                <a:r>
                  <a:rPr lang="en-US" dirty="0"/>
                  <a:t>Given a graph AND a proposed 2-coloring (i.e. a labeling) is the labeling valid?</a:t>
                </a:r>
              </a:p>
            </p:txBody>
          </p:sp>
        </mc:Choice>
        <mc:Fallback>
          <p:sp>
            <p:nvSpPr>
              <p:cNvPr id="3" name="Content Placeholder 2">
                <a:extLst>
                  <a:ext uri="{FF2B5EF4-FFF2-40B4-BE49-F238E27FC236}">
                    <a16:creationId xmlns:a16="http://schemas.microsoft.com/office/drawing/2014/main" id="{F38E1693-D332-49C1-A222-1C3E504D2081}"/>
                  </a:ext>
                </a:extLst>
              </p:cNvPr>
              <p:cNvSpPr>
                <a:spLocks noGrp="1" noRot="1" noChangeAspect="1" noMove="1" noResize="1" noEditPoints="1" noAdjustHandles="1" noChangeArrowheads="1" noChangeShapeType="1" noTextEdit="1"/>
              </p:cNvSpPr>
              <p:nvPr>
                <p:ph idx="1"/>
              </p:nvPr>
            </p:nvSpPr>
            <p:spPr>
              <a:blipFill>
                <a:blip r:embed="rId2"/>
                <a:stretch>
                  <a:fillRect l="-708" t="-3019" r="-1198"/>
                </a:stretch>
              </a:blipFill>
            </p:spPr>
            <p:txBody>
              <a:bodyPr/>
              <a:lstStyle/>
              <a:p>
                <a:r>
                  <a:rPr lang="en-US">
                    <a:noFill/>
                  </a:rPr>
                  <a:t> </a:t>
                </a:r>
              </a:p>
            </p:txBody>
          </p:sp>
        </mc:Fallback>
      </mc:AlternateContent>
    </p:spTree>
    <p:extLst>
      <p:ext uri="{BB962C8B-B14F-4D97-AF65-F5344CB8AC3E}">
        <p14:creationId xmlns:p14="http://schemas.microsoft.com/office/powerpoint/2010/main" val="3816539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grpSp>
        <p:nvGrpSpPr>
          <p:cNvPr id="3" name="Group 2">
            <a:extLst>
              <a:ext uri="{FF2B5EF4-FFF2-40B4-BE49-F238E27FC236}">
                <a16:creationId xmlns:a16="http://schemas.microsoft.com/office/drawing/2014/main" id="{FEF9FEE3-6925-47EA-A548-FD27120B8934}"/>
              </a:ext>
            </a:extLst>
          </p:cNvPr>
          <p:cNvGrpSpPr/>
          <p:nvPr/>
        </p:nvGrpSpPr>
        <p:grpSpPr>
          <a:xfrm>
            <a:off x="575238" y="2566314"/>
            <a:ext cx="9778437" cy="1536356"/>
            <a:chOff x="575238" y="1718589"/>
            <a:chExt cx="5140063" cy="1536356"/>
          </a:xfrm>
        </p:grpSpPr>
        <p:sp>
          <p:nvSpPr>
            <p:cNvPr id="15" name="Rectangle 14">
              <a:extLst>
                <a:ext uri="{FF2B5EF4-FFF2-40B4-BE49-F238E27FC236}">
                  <a16:creationId xmlns:a16="http://schemas.microsoft.com/office/drawing/2014/main" id="{7E781696-D243-1148-8F65-F3A42C61482F}"/>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there is a certificate for that instance which can be verified in polynomial time.</a:t>
              </a:r>
            </a:p>
          </p:txBody>
        </p:sp>
        <p:sp>
          <p:nvSpPr>
            <p:cNvPr id="16" name="Rectangle 15">
              <a:extLst>
                <a:ext uri="{FF2B5EF4-FFF2-40B4-BE49-F238E27FC236}">
                  <a16:creationId xmlns:a16="http://schemas.microsoft.com/office/drawing/2014/main" id="{E749240B-44A3-434D-9114-19B508432F4F}"/>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1569660"/>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If you have a “YES” instance, a little birdy can magically find you this certificate-thing, and you’ll say “Oh yeah, that’s totally a yes instance!”</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What if it’s a NO instance? No guarantee. </a:t>
            </a: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87463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sp>
        <p:nvSpPr>
          <p:cNvPr id="6" name="TextBox 5"/>
          <p:cNvSpPr txBox="1"/>
          <p:nvPr/>
        </p:nvSpPr>
        <p:spPr>
          <a:xfrm>
            <a:off x="4082784" y="3960341"/>
            <a:ext cx="3507208" cy="1754326"/>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3-Coloring:</a:t>
            </a:r>
          </a:p>
          <a:p>
            <a:r>
              <a:rPr lang="en-US" dirty="0">
                <a:latin typeface="Segoe UI Semilight" panose="020B0402040204020203" pitchFamily="34" charset="0"/>
                <a:cs typeface="Segoe UI Semilight" panose="020B0402040204020203" pitchFamily="34" charset="0"/>
              </a:rPr>
              <a:t>Can you color vertices of a graph red, blue, and green so every edge has differently colored endpoints?</a:t>
            </a:r>
          </a:p>
          <a:p>
            <a:endParaRPr lang="en-US"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445664" y="3938267"/>
                <a:ext cx="3426690"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Light Spanning Tree:</a:t>
                </a:r>
              </a:p>
              <a:p>
                <a:r>
                  <a:rPr lang="en-US" dirty="0">
                    <a:latin typeface="Segoe UI Semilight" panose="020B0402040204020203" pitchFamily="34" charset="0"/>
                    <a:cs typeface="Segoe UI Semilight" panose="020B0402040204020203" pitchFamily="34" charset="0"/>
                  </a:rPr>
                  <a:t>Is there a spanning tree of graph </a:t>
                </a:r>
                <a14:m>
                  <m:oMath xmlns:m="http://schemas.openxmlformats.org/officeDocument/2006/math">
                    <m:r>
                      <a:rPr lang="en-US" b="0" i="1" smtClean="0">
                        <a:latin typeface="Cambria Math" panose="02040503050406030204" pitchFamily="18" charset="0"/>
                      </a:rPr>
                      <m:t>𝐺</m:t>
                    </m:r>
                  </m:oMath>
                </a14:m>
                <a:r>
                  <a:rPr lang="en-US" dirty="0">
                    <a:latin typeface="Segoe UI Semilight" panose="020B0402040204020203" pitchFamily="34" charset="0"/>
                    <a:cs typeface="Segoe UI Semilight" panose="020B0402040204020203" pitchFamily="34" charset="0"/>
                  </a:rPr>
                  <a:t> of weight at most </a:t>
                </a:r>
                <a14:m>
                  <m:oMath xmlns:m="http://schemas.openxmlformats.org/officeDocument/2006/math">
                    <m:r>
                      <a:rPr lang="en-US" b="0" i="1" smtClean="0">
                        <a:latin typeface="Cambria Math" panose="02040503050406030204" pitchFamily="18" charset="0"/>
                      </a:rPr>
                      <m:t>𝑘</m:t>
                    </m:r>
                  </m:oMath>
                </a14:m>
                <a:r>
                  <a:rPr lang="en-US" dirty="0">
                    <a:latin typeface="Segoe UI Semilight" panose="020B0402040204020203" pitchFamily="34" charset="0"/>
                    <a:cs typeface="Segoe UI Semilight" panose="020B0402040204020203" pitchFamily="34"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445664" y="3938267"/>
                <a:ext cx="3426690" cy="923330"/>
              </a:xfrm>
              <a:prstGeom prst="rect">
                <a:avLst/>
              </a:prstGeom>
              <a:blipFill>
                <a:blip r:embed="rId2"/>
                <a:stretch>
                  <a:fillRect l="-1423" t="-2632" r="-2135" b="-98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0422" y="3938267"/>
                <a:ext cx="3962076"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Large flow:</a:t>
                </a:r>
              </a:p>
              <a:p>
                <a:r>
                  <a:rPr lang="en-US" dirty="0">
                    <a:latin typeface="Segoe UI Semilight" panose="020B0402040204020203" pitchFamily="34" charset="0"/>
                    <a:cs typeface="Segoe UI Semilight" panose="020B0402040204020203" pitchFamily="34" charset="0"/>
                  </a:rPr>
                  <a:t>Is there a flow from </a:t>
                </a:r>
                <a14:m>
                  <m:oMath xmlns:m="http://schemas.openxmlformats.org/officeDocument/2006/math">
                    <m:r>
                      <a:rPr lang="en-US" b="0" i="1" smtClean="0">
                        <a:latin typeface="Cambria Math" panose="02040503050406030204" pitchFamily="18" charset="0"/>
                        <a:cs typeface="Segoe UI Semilight" panose="020B0402040204020203" pitchFamily="34" charset="0"/>
                      </a:rPr>
                      <m:t>𝑠</m:t>
                    </m:r>
                  </m:oMath>
                </a14:m>
                <a:r>
                  <a:rPr lang="en-US" dirty="0">
                    <a:latin typeface="Segoe UI Semilight" panose="020B0402040204020203" pitchFamily="34" charset="0"/>
                    <a:cs typeface="Segoe UI Semilight" panose="020B0402040204020203" pitchFamily="34" charset="0"/>
                  </a:rPr>
                  <a:t> to </a:t>
                </a:r>
                <a14:m>
                  <m:oMath xmlns:m="http://schemas.openxmlformats.org/officeDocument/2006/math">
                    <m:r>
                      <a:rPr lang="en-US" b="0" i="1" smtClean="0">
                        <a:latin typeface="Cambria Math" panose="02040503050406030204" pitchFamily="18" charset="0"/>
                        <a:cs typeface="Segoe UI Semilight" panose="020B0402040204020203" pitchFamily="34" charset="0"/>
                      </a:rPr>
                      <m:t>𝑡</m:t>
                    </m:r>
                  </m:oMath>
                </a14:m>
                <a:r>
                  <a:rPr lang="en-US" dirty="0">
                    <a:latin typeface="Segoe UI Semilight" panose="020B0402040204020203" pitchFamily="34" charset="0"/>
                    <a:cs typeface="Segoe UI Semilight" panose="020B0402040204020203" pitchFamily="34" charset="0"/>
                  </a:rPr>
                  <a:t> in </a:t>
                </a:r>
                <a14:m>
                  <m:oMath xmlns:m="http://schemas.openxmlformats.org/officeDocument/2006/math">
                    <m:r>
                      <a:rPr lang="en-US" b="0" i="1" smtClean="0">
                        <a:latin typeface="Cambria Math" panose="02040503050406030204" pitchFamily="18" charset="0"/>
                        <a:cs typeface="Segoe UI Semilight" panose="020B0402040204020203" pitchFamily="34" charset="0"/>
                      </a:rPr>
                      <m:t>𝐺</m:t>
                    </m:r>
                  </m:oMath>
                </a14:m>
                <a:r>
                  <a:rPr lang="en-US" dirty="0">
                    <a:latin typeface="Segoe UI Semilight" panose="020B0402040204020203" pitchFamily="34" charset="0"/>
                    <a:cs typeface="Segoe UI Semilight" panose="020B0402040204020203" pitchFamily="34" charset="0"/>
                  </a:rPr>
                  <a:t> of value at least </a:t>
                </a:r>
                <a14:m>
                  <m:oMath xmlns:m="http://schemas.openxmlformats.org/officeDocument/2006/math">
                    <m:r>
                      <a:rPr lang="en-US" b="0" i="1" smtClean="0">
                        <a:latin typeface="Cambria Math" panose="02040503050406030204" pitchFamily="18" charset="0"/>
                        <a:cs typeface="Segoe UI Semilight" panose="020B0402040204020203" pitchFamily="34" charset="0"/>
                      </a:rPr>
                      <m:t>𝑘</m:t>
                    </m:r>
                  </m:oMath>
                </a14:m>
                <a:r>
                  <a:rPr lang="en-US" dirty="0">
                    <a:latin typeface="Segoe UI Semilight" panose="020B0402040204020203" pitchFamily="34" charset="0"/>
                    <a:cs typeface="Segoe UI Semilight" panose="020B0402040204020203" pitchFamily="34"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7800422" y="3938267"/>
                <a:ext cx="3962076" cy="923330"/>
              </a:xfrm>
              <a:prstGeom prst="rect">
                <a:avLst/>
              </a:prstGeom>
              <a:blipFill>
                <a:blip r:embed="rId3"/>
                <a:stretch>
                  <a:fillRect l="-1385" t="-2632" r="-2615" b="-9868"/>
                </a:stretch>
              </a:blipFill>
            </p:spPr>
            <p:txBody>
              <a:bodyPr/>
              <a:lstStyle/>
              <a:p>
                <a:r>
                  <a:rPr lang="en-US">
                    <a:noFill/>
                  </a:rPr>
                  <a:t> </a:t>
                </a:r>
              </a:p>
            </p:txBody>
          </p:sp>
        </mc:Fallback>
      </mc:AlternateContent>
      <p:sp>
        <p:nvSpPr>
          <p:cNvPr id="11" name="TextBox 10"/>
          <p:cNvSpPr txBox="1"/>
          <p:nvPr/>
        </p:nvSpPr>
        <p:spPr>
          <a:xfrm>
            <a:off x="445664" y="5014431"/>
            <a:ext cx="3650974" cy="1200329"/>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spanning tree itself.</a:t>
            </a:r>
          </a:p>
          <a:p>
            <a:r>
              <a:rPr lang="en-US" dirty="0">
                <a:solidFill>
                  <a:schemeClr val="accent2"/>
                </a:solidFill>
                <a:latin typeface="Segoe UI Semilight" panose="020B0402040204020203" pitchFamily="34" charset="0"/>
                <a:cs typeface="Segoe UI Semilight" panose="020B0402040204020203" pitchFamily="34" charset="0"/>
              </a:rPr>
              <a:t>Verify by checking it really connects every vertex and its weight.</a:t>
            </a:r>
          </a:p>
        </p:txBody>
      </p:sp>
      <p:sp>
        <p:nvSpPr>
          <p:cNvPr id="12" name="TextBox 11"/>
          <p:cNvSpPr txBox="1"/>
          <p:nvPr/>
        </p:nvSpPr>
        <p:spPr>
          <a:xfrm>
            <a:off x="7831897" y="5368166"/>
            <a:ext cx="3899125" cy="1200329"/>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flow itself.</a:t>
            </a:r>
            <a:br>
              <a:rPr lang="en-US" dirty="0">
                <a:solidFill>
                  <a:schemeClr val="accent2"/>
                </a:solidFill>
                <a:latin typeface="Segoe UI Semilight" panose="020B0402040204020203" pitchFamily="34" charset="0"/>
                <a:cs typeface="Segoe UI Semilight" panose="020B0402040204020203" pitchFamily="34" charset="0"/>
              </a:rPr>
            </a:br>
            <a:r>
              <a:rPr lang="en-US" dirty="0">
                <a:solidFill>
                  <a:schemeClr val="accent2"/>
                </a:solidFill>
                <a:latin typeface="Segoe UI Semilight" panose="020B0402040204020203" pitchFamily="34" charset="0"/>
                <a:cs typeface="Segoe UI Semilight" panose="020B0402040204020203" pitchFamily="34" charset="0"/>
              </a:rPr>
              <a:t>Verify the capacity constraints, conservation, and that flow value at least k.</a:t>
            </a:r>
          </a:p>
        </p:txBody>
      </p:sp>
      <p:sp>
        <p:nvSpPr>
          <p:cNvPr id="13" name="TextBox 12"/>
          <p:cNvSpPr txBox="1"/>
          <p:nvPr/>
        </p:nvSpPr>
        <p:spPr>
          <a:xfrm>
            <a:off x="4138855" y="5433168"/>
            <a:ext cx="3451137" cy="646331"/>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coloring.</a:t>
            </a:r>
            <a:br>
              <a:rPr lang="en-US" dirty="0">
                <a:solidFill>
                  <a:schemeClr val="accent2"/>
                </a:solidFill>
                <a:latin typeface="Segoe UI Semilight" panose="020B0402040204020203" pitchFamily="34" charset="0"/>
                <a:cs typeface="Segoe UI Semilight" panose="020B0402040204020203" pitchFamily="34" charset="0"/>
              </a:rPr>
            </a:br>
            <a:r>
              <a:rPr lang="en-US" dirty="0">
                <a:solidFill>
                  <a:schemeClr val="accent2"/>
                </a:solidFill>
                <a:latin typeface="Segoe UI Semilight" panose="020B0402040204020203" pitchFamily="34" charset="0"/>
                <a:cs typeface="Segoe UI Semilight" panose="020B0402040204020203" pitchFamily="34" charset="0"/>
              </a:rPr>
              <a:t>Verify by checking each edge.</a:t>
            </a:r>
          </a:p>
        </p:txBody>
      </p:sp>
      <p:sp>
        <p:nvSpPr>
          <p:cNvPr id="15" name="Rectangle 14">
            <a:extLst>
              <a:ext uri="{FF2B5EF4-FFF2-40B4-BE49-F238E27FC236}">
                <a16:creationId xmlns:a16="http://schemas.microsoft.com/office/drawing/2014/main" id="{7E781696-D243-1148-8F65-F3A42C61482F}"/>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dirty="0"/>
              <a:t>The set of all decision problems such that if the answer is YES, there is a proof of that which can be verified in polynomial time.</a:t>
            </a:r>
          </a:p>
        </p:txBody>
      </p:sp>
      <p:sp>
        <p:nvSpPr>
          <p:cNvPr id="16" name="Rectangle 15">
            <a:extLst>
              <a:ext uri="{FF2B5EF4-FFF2-40B4-BE49-F238E27FC236}">
                <a16:creationId xmlns:a16="http://schemas.microsoft.com/office/drawing/2014/main" id="{E749240B-44A3-434D-9114-19B508432F4F}"/>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NP (stands for “nondeterministic polynomial”)</a:t>
            </a:r>
          </a:p>
        </p:txBody>
      </p:sp>
      <p:sp>
        <p:nvSpPr>
          <p:cNvPr id="19" name="Rectangle 18">
            <a:extLst>
              <a:ext uri="{FF2B5EF4-FFF2-40B4-BE49-F238E27FC236}">
                <a16:creationId xmlns:a16="http://schemas.microsoft.com/office/drawing/2014/main" id="{8EF363AA-2C75-6F41-A02E-5058EFE7D7B5}"/>
              </a:ext>
            </a:extLst>
          </p:cNvPr>
          <p:cNvSpPr/>
          <p:nvPr/>
        </p:nvSpPr>
        <p:spPr>
          <a:xfrm>
            <a:off x="5748577" y="678864"/>
            <a:ext cx="6350726" cy="2185214"/>
          </a:xfrm>
          <a:prstGeom prst="rect">
            <a:avLst/>
          </a:prstGeom>
        </p:spPr>
        <p:txBody>
          <a:bodyPr wrap="square">
            <a:spAutoFit/>
          </a:bodyPr>
          <a:lstStyle/>
          <a:p>
            <a:r>
              <a:rPr lang="en-US" sz="2000" dirty="0">
                <a:latin typeface="Segoe UI Semilight" panose="020B0402040204020203" pitchFamily="34" charset="0"/>
                <a:cs typeface="Segoe UI Semilight" panose="020B0402040204020203" pitchFamily="34" charset="0"/>
              </a:rPr>
              <a:t>Decision Problems such that:</a:t>
            </a:r>
          </a:p>
          <a:p>
            <a:r>
              <a:rPr lang="en-US" sz="2000" dirty="0">
                <a:latin typeface="Segoe UI Semilight" panose="020B0402040204020203" pitchFamily="34" charset="0"/>
                <a:cs typeface="Segoe UI Semilight" panose="020B0402040204020203" pitchFamily="34" charset="0"/>
              </a:rPr>
              <a:t>If the answer is YES, you can prove the answer is yes by </a:t>
            </a:r>
          </a:p>
          <a:p>
            <a:pPr lvl="1"/>
            <a:r>
              <a:rPr lang="en-US" dirty="0">
                <a:latin typeface="Segoe UI Semilight" panose="020B0402040204020203" pitchFamily="34" charset="0"/>
                <a:cs typeface="Segoe UI Semilight" panose="020B0402040204020203" pitchFamily="34" charset="0"/>
              </a:rPr>
              <a:t>Being given a “proof” or a “certificate”</a:t>
            </a:r>
          </a:p>
          <a:p>
            <a:pPr lvl="1"/>
            <a:r>
              <a:rPr lang="en-US" dirty="0">
                <a:latin typeface="Segoe UI Semilight" panose="020B0402040204020203" pitchFamily="34" charset="0"/>
                <a:cs typeface="Segoe UI Semilight" panose="020B0402040204020203" pitchFamily="34" charset="0"/>
              </a:rPr>
              <a:t>Verifying that certificate in polynomial time. </a:t>
            </a:r>
          </a:p>
          <a:p>
            <a:r>
              <a:rPr lang="en-US" sz="2000" dirty="0">
                <a:latin typeface="Segoe UI Semilight" panose="020B0402040204020203" pitchFamily="34" charset="0"/>
                <a:cs typeface="Segoe UI Semilight" panose="020B0402040204020203" pitchFamily="34" charset="0"/>
              </a:rPr>
              <a:t>What certificate would be convenient for short paths? </a:t>
            </a:r>
          </a:p>
          <a:p>
            <a:pPr lvl="1"/>
            <a:r>
              <a:rPr lang="en-US" sz="2000" dirty="0">
                <a:latin typeface="Segoe UI Semilight" panose="020B0402040204020203" pitchFamily="34" charset="0"/>
                <a:cs typeface="Segoe UI Semilight" panose="020B0402040204020203" pitchFamily="34" charset="0"/>
              </a:rPr>
              <a:t>The path itself. Easy to check the path is really in the graph and really short.</a:t>
            </a:r>
          </a:p>
        </p:txBody>
      </p:sp>
    </p:spTree>
    <p:extLst>
      <p:ext uri="{BB962C8B-B14F-4D97-AF65-F5344CB8AC3E}">
        <p14:creationId xmlns:p14="http://schemas.microsoft.com/office/powerpoint/2010/main" val="15321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8389-C402-49D6-A21E-381DAAE49995}"/>
              </a:ext>
            </a:extLst>
          </p:cNvPr>
          <p:cNvSpPr>
            <a:spLocks noGrp="1"/>
          </p:cNvSpPr>
          <p:nvPr>
            <p:ph type="title"/>
          </p:nvPr>
        </p:nvSpPr>
        <p:spPr/>
        <p:txBody>
          <a:bodyPr/>
          <a:lstStyle/>
          <a:p>
            <a:r>
              <a:rPr lang="en-US" dirty="0"/>
              <a:t>Reduce 2-coloring to 3-coloring</a:t>
            </a:r>
          </a:p>
        </p:txBody>
      </p:sp>
      <p:sp>
        <p:nvSpPr>
          <p:cNvPr id="3" name="Content Placeholder 2">
            <a:extLst>
              <a:ext uri="{FF2B5EF4-FFF2-40B4-BE49-F238E27FC236}">
                <a16:creationId xmlns:a16="http://schemas.microsoft.com/office/drawing/2014/main" id="{7EECC50C-546C-4A49-8F7B-B8CDE790A8AC}"/>
              </a:ext>
            </a:extLst>
          </p:cNvPr>
          <p:cNvSpPr>
            <a:spLocks noGrp="1"/>
          </p:cNvSpPr>
          <p:nvPr>
            <p:ph idx="1"/>
          </p:nvPr>
        </p:nvSpPr>
        <p:spPr/>
        <p:txBody>
          <a:bodyPr/>
          <a:lstStyle/>
          <a:p>
            <a:r>
              <a:rPr lang="en-US" dirty="0"/>
              <a:t>What’s 3-coloring?</a:t>
            </a:r>
          </a:p>
          <a:p>
            <a:endParaRPr lang="en-US" dirty="0"/>
          </a:p>
          <a:p>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DA27462-6ACD-40C4-87CF-42872677C81F}"/>
                  </a:ext>
                </a:extLst>
              </p:cNvPr>
              <p:cNvSpPr/>
              <p:nvPr/>
            </p:nvSpPr>
            <p:spPr>
              <a:xfrm>
                <a:off x="608490" y="2145767"/>
                <a:ext cx="10168961" cy="227660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latin typeface="Segoe UI Semilight" panose="020B0402040204020203" pitchFamily="34" charset="0"/>
                    <a:cs typeface="Segoe UI Semilight" panose="020B0402040204020203" pitchFamily="34" charset="0"/>
                  </a:rPr>
                  <a:t>Input: Undirected Graph </a:t>
                </a:r>
                <a14:m>
                  <m:oMath xmlns:m="http://schemas.openxmlformats.org/officeDocument/2006/math">
                    <m:r>
                      <a:rPr lang="en-US" sz="2800" b="0" i="1" smtClean="0">
                        <a:latin typeface="Cambria Math" panose="02040503050406030204" pitchFamily="18" charset="0"/>
                      </a:rPr>
                      <m:t>𝐺</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Output: </a:t>
                </a:r>
                <a:r>
                  <a:rPr lang="en-US" sz="2800" dirty="0">
                    <a:latin typeface="Courier New" panose="02070309020205020404" pitchFamily="49" charset="0"/>
                    <a:cs typeface="Courier New" panose="02070309020205020404" pitchFamily="49" charset="0"/>
                  </a:rPr>
                  <a:t>True </a:t>
                </a:r>
                <a:r>
                  <a:rPr lang="en-US" sz="2800" dirty="0">
                    <a:latin typeface="Segoe UI Semilight" panose="020B0402040204020203" pitchFamily="34" charset="0"/>
                    <a:cs typeface="Segoe UI Semilight" panose="020B0402040204020203" pitchFamily="34" charset="0"/>
                  </a:rPr>
                  <a:t>if the vertices of </a:t>
                </a:r>
                <a14:m>
                  <m:oMath xmlns:m="http://schemas.openxmlformats.org/officeDocument/2006/math">
                    <m:r>
                      <a:rPr lang="en-US" sz="2800" b="0" i="1" smtClean="0">
                        <a:latin typeface="Cambria Math" panose="02040503050406030204" pitchFamily="18" charset="0"/>
                      </a:rPr>
                      <m:t>𝐺</m:t>
                    </m:r>
                  </m:oMath>
                </a14:m>
                <a:r>
                  <a:rPr lang="en-US" sz="2800" dirty="0">
                    <a:latin typeface="Segoe UI Semilight" panose="020B0402040204020203" pitchFamily="34" charset="0"/>
                    <a:cs typeface="Segoe UI Semilight" panose="020B0402040204020203" pitchFamily="34" charset="0"/>
                  </a:rPr>
                  <a:t> can be labeled with </a:t>
                </a:r>
                <a:r>
                  <a:rPr lang="en-US" sz="2800" dirty="0" err="1">
                    <a:latin typeface="Segoe UI Semilight" panose="020B0402040204020203" pitchFamily="34" charset="0"/>
                    <a:cs typeface="Segoe UI Semilight" panose="020B0402040204020203" pitchFamily="34" charset="0"/>
                  </a:rPr>
                  <a:t>red,green</a:t>
                </a:r>
                <a:r>
                  <a:rPr lang="en-US" sz="2800" dirty="0">
                    <a:latin typeface="Segoe UI Semilight" panose="020B0402040204020203" pitchFamily="34" charset="0"/>
                    <a:cs typeface="Segoe UI Semilight" panose="020B0402040204020203" pitchFamily="34" charset="0"/>
                  </a:rPr>
                  <a:t>, and blue so that no edge has both of its endpoints colored the same color. </a:t>
                </a:r>
                <a:r>
                  <a:rPr lang="en-US" sz="2800" dirty="0">
                    <a:latin typeface="Courier New" panose="02070309020205020404" pitchFamily="49" charset="0"/>
                    <a:cs typeface="Courier New" panose="02070309020205020404" pitchFamily="49" charset="0"/>
                  </a:rPr>
                  <a:t>False</a:t>
                </a:r>
                <a:r>
                  <a:rPr lang="en-US" sz="2800" dirty="0">
                    <a:latin typeface="Segoe UI Semilight" panose="020B0402040204020203" pitchFamily="34" charset="0"/>
                    <a:cs typeface="Segoe UI Semilight" panose="020B0402040204020203" pitchFamily="34" charset="0"/>
                  </a:rPr>
                  <a:t> if it cannot.</a:t>
                </a:r>
              </a:p>
            </p:txBody>
          </p:sp>
        </mc:Choice>
        <mc:Fallback xmlns="">
          <p:sp>
            <p:nvSpPr>
              <p:cNvPr id="4" name="Rectangle 3">
                <a:extLst>
                  <a:ext uri="{FF2B5EF4-FFF2-40B4-BE49-F238E27FC236}">
                    <a16:creationId xmlns:a16="http://schemas.microsoft.com/office/drawing/2014/main" id="{EDA27462-6ACD-40C4-87CF-42872677C81F}"/>
                  </a:ext>
                </a:extLst>
              </p:cNvPr>
              <p:cNvSpPr>
                <a:spLocks noRot="1" noChangeAspect="1" noMove="1" noResize="1" noEditPoints="1" noAdjustHandles="1" noChangeArrowheads="1" noChangeShapeType="1" noTextEdit="1"/>
              </p:cNvSpPr>
              <p:nvPr/>
            </p:nvSpPr>
            <p:spPr>
              <a:xfrm>
                <a:off x="608490" y="2145767"/>
                <a:ext cx="10168961" cy="2276604"/>
              </a:xfrm>
              <a:prstGeom prst="rect">
                <a:avLst/>
              </a:prstGeom>
              <a:blipFill>
                <a:blip r:embed="rId2"/>
                <a:stretch>
                  <a:fillRect l="-1259" r="-120" b="-6702"/>
                </a:stretch>
              </a:blipFill>
              <a:ln>
                <a:noFill/>
              </a:ln>
            </p:spPr>
            <p:txBody>
              <a:bodyPr/>
              <a:lstStyle/>
              <a:p>
                <a:r>
                  <a:rPr lang="en-US">
                    <a:noFill/>
                  </a:rPr>
                  <a:t> </a:t>
                </a:r>
              </a:p>
            </p:txBody>
          </p:sp>
        </mc:Fallback>
      </mc:AlternateContent>
      <p:sp>
        <p:nvSpPr>
          <p:cNvPr id="5" name="Rectangle 4">
            <a:extLst>
              <a:ext uri="{FF2B5EF4-FFF2-40B4-BE49-F238E27FC236}">
                <a16:creationId xmlns:a16="http://schemas.microsoft.com/office/drawing/2014/main" id="{132C97DC-9C8A-47AD-8B50-CE4286CEEC95}"/>
              </a:ext>
            </a:extLst>
          </p:cNvPr>
          <p:cNvSpPr/>
          <p:nvPr/>
        </p:nvSpPr>
        <p:spPr>
          <a:xfrm>
            <a:off x="608489" y="2152118"/>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3-coloring</a:t>
            </a:r>
          </a:p>
        </p:txBody>
      </p:sp>
    </p:spTree>
    <p:extLst>
      <p:ext uri="{BB962C8B-B14F-4D97-AF65-F5344CB8AC3E}">
        <p14:creationId xmlns:p14="http://schemas.microsoft.com/office/powerpoint/2010/main" val="2133631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23DA-6FD1-46AB-BEA8-3446E2C0BD04}"/>
              </a:ext>
            </a:extLst>
          </p:cNvPr>
          <p:cNvSpPr>
            <a:spLocks noGrp="1"/>
          </p:cNvSpPr>
          <p:nvPr>
            <p:ph type="title"/>
          </p:nvPr>
        </p:nvSpPr>
        <p:spPr/>
        <p:txBody>
          <a:bodyPr/>
          <a:lstStyle/>
          <a:p>
            <a:r>
              <a:rPr lang="en-US" dirty="0"/>
              <a:t>Some New Problems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C4BA5B-286E-4E3A-8D5B-FC2C70744245}"/>
                  </a:ext>
                </a:extLst>
              </p:cNvPr>
              <p:cNvSpPr>
                <a:spLocks noGrp="1"/>
              </p:cNvSpPr>
              <p:nvPr>
                <p:ph idx="1"/>
              </p:nvPr>
            </p:nvSpPr>
            <p:spPr/>
            <p:txBody>
              <a:bodyPr/>
              <a:lstStyle/>
              <a:p>
                <a:r>
                  <a:rPr lang="en-US" dirty="0"/>
                  <a:t>Here are some new problems. Are they in NP? </a:t>
                </a:r>
              </a:p>
              <a:p>
                <a:r>
                  <a:rPr lang="en-US" dirty="0"/>
                  <a:t>If they’re in NP, what is the “certificate” when the answer is yes?</a:t>
                </a:r>
              </a:p>
              <a:p>
                <a:endParaRPr lang="en-US" dirty="0"/>
              </a:p>
              <a:p>
                <a:r>
                  <a:rPr lang="en-US" dirty="0"/>
                  <a:t>COMPOSITE – given an integer </a:t>
                </a:r>
                <a14:m>
                  <m:oMath xmlns:m="http://schemas.openxmlformats.org/officeDocument/2006/math">
                    <m:r>
                      <a:rPr lang="en-US" b="0" i="1" smtClean="0">
                        <a:latin typeface="Cambria Math" panose="02040503050406030204" pitchFamily="18" charset="0"/>
                      </a:rPr>
                      <m:t>𝑛</m:t>
                    </m:r>
                  </m:oMath>
                </a14:m>
                <a:r>
                  <a:rPr lang="en-US" dirty="0"/>
                  <a:t> is it composite (i.e. not prime)?</a:t>
                </a:r>
              </a:p>
              <a:p>
                <a:r>
                  <a:rPr lang="en-US" dirty="0"/>
                  <a:t>MAX-FLOW – find a maximum flow in a graph.</a:t>
                </a:r>
              </a:p>
              <a:p>
                <a:r>
                  <a:rPr lang="en-US" dirty="0"/>
                  <a:t>VERTEX-COVER – given a graph </a:t>
                </a:r>
                <a14:m>
                  <m:oMath xmlns:m="http://schemas.openxmlformats.org/officeDocument/2006/math">
                    <m:r>
                      <a:rPr lang="en-US" b="0" i="1" smtClean="0">
                        <a:latin typeface="Cambria Math" panose="02040503050406030204" pitchFamily="18" charset="0"/>
                      </a:rPr>
                      <m:t>𝐺</m:t>
                    </m:r>
                  </m:oMath>
                </a14:m>
                <a:r>
                  <a:rPr lang="en-US" dirty="0"/>
                  <a:t> and an integer </a:t>
                </a:r>
                <a14:m>
                  <m:oMath xmlns:m="http://schemas.openxmlformats.org/officeDocument/2006/math">
                    <m:r>
                      <a:rPr lang="en-US" b="0" i="1" smtClean="0">
                        <a:latin typeface="Cambria Math" panose="02040503050406030204" pitchFamily="18" charset="0"/>
                      </a:rPr>
                      <m:t>𝑘</m:t>
                    </m:r>
                  </m:oMath>
                </a14:m>
                <a:r>
                  <a:rPr lang="en-US" dirty="0"/>
                  <a:t>, does </a:t>
                </a:r>
                <a14:m>
                  <m:oMath xmlns:m="http://schemas.openxmlformats.org/officeDocument/2006/math">
                    <m:r>
                      <a:rPr lang="en-US" b="0" i="1" smtClean="0">
                        <a:latin typeface="Cambria Math" panose="02040503050406030204" pitchFamily="18" charset="0"/>
                      </a:rPr>
                      <m:t>𝐺</m:t>
                    </m:r>
                  </m:oMath>
                </a14:m>
                <a:r>
                  <a:rPr lang="en-US" dirty="0"/>
                  <a:t> have a vertex cover of size at most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dirty="0"/>
              </a:p>
              <a:p>
                <a:r>
                  <a:rPr lang="en-US" dirty="0"/>
                  <a:t>NON-3-Color – given a graph </a:t>
                </a:r>
                <a14:m>
                  <m:oMath xmlns:m="http://schemas.openxmlformats.org/officeDocument/2006/math">
                    <m:r>
                      <a:rPr lang="en-US" b="0" i="1" smtClean="0">
                        <a:latin typeface="Cambria Math" panose="02040503050406030204" pitchFamily="18" charset="0"/>
                      </a:rPr>
                      <m:t>𝐺</m:t>
                    </m:r>
                  </m:oMath>
                </a14:m>
                <a:r>
                  <a:rPr lang="en-US" dirty="0"/>
                  <a:t>, is it not 3-colorable?  </a:t>
                </a:r>
              </a:p>
            </p:txBody>
          </p:sp>
        </mc:Choice>
        <mc:Fallback xmlns="">
          <p:sp>
            <p:nvSpPr>
              <p:cNvPr id="3" name="Content Placeholder 2">
                <a:extLst>
                  <a:ext uri="{FF2B5EF4-FFF2-40B4-BE49-F238E27FC236}">
                    <a16:creationId xmlns:a16="http://schemas.microsoft.com/office/drawing/2014/main" id="{B7C4BA5B-286E-4E3A-8D5B-FC2C7074424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82957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EA72-1F98-465A-8ED2-172A28868F19}"/>
              </a:ext>
            </a:extLst>
          </p:cNvPr>
          <p:cNvSpPr>
            <a:spLocks noGrp="1"/>
          </p:cNvSpPr>
          <p:nvPr>
            <p:ph type="title"/>
          </p:nvPr>
        </p:nvSpPr>
        <p:spPr/>
        <p:txBody>
          <a:bodyPr/>
          <a:lstStyle/>
          <a:p>
            <a:r>
              <a:rPr lang="en-US" dirty="0"/>
              <a:t>Some New Problems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855B2C-FED9-47FE-9FDB-083319841E62}"/>
                  </a:ext>
                </a:extLst>
              </p:cNvPr>
              <p:cNvSpPr>
                <a:spLocks noGrp="1"/>
              </p:cNvSpPr>
              <p:nvPr>
                <p:ph idx="1"/>
              </p:nvPr>
            </p:nvSpPr>
            <p:spPr/>
            <p:txBody>
              <a:bodyPr/>
              <a:lstStyle/>
              <a:p>
                <a:r>
                  <a:rPr lang="en-US" dirty="0"/>
                  <a:t>COMPOSITE – given an integer </a:t>
                </a:r>
                <a14:m>
                  <m:oMath xmlns:m="http://schemas.openxmlformats.org/officeDocument/2006/math">
                    <m:r>
                      <a:rPr lang="en-US" i="1">
                        <a:latin typeface="Cambria Math" panose="02040503050406030204" pitchFamily="18" charset="0"/>
                      </a:rPr>
                      <m:t>𝑛</m:t>
                    </m:r>
                  </m:oMath>
                </a14:m>
                <a:r>
                  <a:rPr lang="en-US" dirty="0"/>
                  <a:t> is it composite (i.e. not prime)?</a:t>
                </a:r>
              </a:p>
              <a:p>
                <a:r>
                  <a:rPr lang="en-US" dirty="0"/>
                  <a:t>In </a:t>
                </a:r>
                <a14:m>
                  <m:oMath xmlns:m="http://schemas.openxmlformats.org/officeDocument/2006/math">
                    <m:r>
                      <a:rPr lang="en-US" b="0" i="1" smtClean="0">
                        <a:latin typeface="Cambria Math" panose="02040503050406030204" pitchFamily="18" charset="0"/>
                      </a:rPr>
                      <m:t>𝑁𝑃</m:t>
                    </m:r>
                  </m:oMath>
                </a14:m>
                <a:r>
                  <a:rPr lang="en-US" dirty="0"/>
                  <a:t> (certificate is factors). </a:t>
                </a:r>
              </a:p>
              <a:p>
                <a:r>
                  <a:rPr lang="en-US" dirty="0"/>
                  <a:t>MAX-FLOW – find a maximum flow in a graph.</a:t>
                </a:r>
              </a:p>
              <a:p>
                <a:r>
                  <a:rPr lang="en-US" dirty="0"/>
                  <a:t>Not in </a:t>
                </a:r>
                <a14:m>
                  <m:oMath xmlns:m="http://schemas.openxmlformats.org/officeDocument/2006/math">
                    <m:r>
                      <a:rPr lang="en-US" b="0" i="1" smtClean="0">
                        <a:latin typeface="Cambria Math" panose="02040503050406030204" pitchFamily="18" charset="0"/>
                      </a:rPr>
                      <m:t>𝑁𝑃</m:t>
                    </m:r>
                  </m:oMath>
                </a14:m>
                <a:r>
                  <a:rPr lang="en-US" dirty="0"/>
                  <a:t> (not a decision problem)</a:t>
                </a:r>
              </a:p>
              <a:p>
                <a:r>
                  <a:rPr lang="en-US" dirty="0"/>
                  <a:t>VERTEX-COVER – given a graph </a:t>
                </a:r>
                <a14:m>
                  <m:oMath xmlns:m="http://schemas.openxmlformats.org/officeDocument/2006/math">
                    <m:r>
                      <a:rPr lang="en-US" i="1">
                        <a:latin typeface="Cambria Math" panose="02040503050406030204" pitchFamily="18" charset="0"/>
                      </a:rPr>
                      <m:t>𝐺</m:t>
                    </m:r>
                  </m:oMath>
                </a14:m>
                <a:r>
                  <a:rPr lang="en-US" dirty="0"/>
                  <a:t> and an integer </a:t>
                </a:r>
                <a14:m>
                  <m:oMath xmlns:m="http://schemas.openxmlformats.org/officeDocument/2006/math">
                    <m:r>
                      <a:rPr lang="en-US" i="1">
                        <a:latin typeface="Cambria Math" panose="02040503050406030204" pitchFamily="18" charset="0"/>
                      </a:rPr>
                      <m:t>𝑘</m:t>
                    </m:r>
                  </m:oMath>
                </a14:m>
                <a:r>
                  <a:rPr lang="en-US" dirty="0"/>
                  <a:t>, does </a:t>
                </a:r>
                <a14:m>
                  <m:oMath xmlns:m="http://schemas.openxmlformats.org/officeDocument/2006/math">
                    <m:r>
                      <a:rPr lang="en-US" i="1">
                        <a:latin typeface="Cambria Math" panose="02040503050406030204" pitchFamily="18" charset="0"/>
                      </a:rPr>
                      <m:t>𝐺</m:t>
                    </m:r>
                  </m:oMath>
                </a14:m>
                <a:r>
                  <a:rPr lang="en-US" dirty="0"/>
                  <a:t> have a vertex cover of size at most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m:t>
                    </m:r>
                  </m:oMath>
                </a14:m>
                <a:endParaRPr lang="en-US" dirty="0"/>
              </a:p>
              <a:p>
                <a:r>
                  <a:rPr lang="en-US" dirty="0"/>
                  <a:t>In </a:t>
                </a:r>
                <a14:m>
                  <m:oMath xmlns:m="http://schemas.openxmlformats.org/officeDocument/2006/math">
                    <m:r>
                      <a:rPr lang="en-US" b="0" i="1" smtClean="0">
                        <a:latin typeface="Cambria Math" panose="02040503050406030204" pitchFamily="18" charset="0"/>
                      </a:rPr>
                      <m:t>𝑁𝑃</m:t>
                    </m:r>
                  </m:oMath>
                </a14:m>
                <a:r>
                  <a:rPr lang="en-US" dirty="0"/>
                  <a:t> (certificate is cover)</a:t>
                </a:r>
              </a:p>
              <a:p>
                <a:r>
                  <a:rPr lang="en-US" dirty="0"/>
                  <a:t>NON-3-Color – given a graph </a:t>
                </a:r>
                <a14:m>
                  <m:oMath xmlns:m="http://schemas.openxmlformats.org/officeDocument/2006/math">
                    <m:r>
                      <a:rPr lang="en-US" i="1">
                        <a:latin typeface="Cambria Math" panose="02040503050406030204" pitchFamily="18" charset="0"/>
                      </a:rPr>
                      <m:t>𝐺</m:t>
                    </m:r>
                  </m:oMath>
                </a14:m>
                <a:r>
                  <a:rPr lang="en-US" dirty="0"/>
                  <a:t>, is it not 3-colorable?  </a:t>
                </a:r>
              </a:p>
              <a:p>
                <a:r>
                  <a:rPr lang="en-US" dirty="0"/>
                  <a:t>Not known to be in </a:t>
                </a:r>
                <a14:m>
                  <m:oMath xmlns:m="http://schemas.openxmlformats.org/officeDocument/2006/math">
                    <m:r>
                      <a:rPr lang="en-US" b="0" i="1" smtClean="0">
                        <a:latin typeface="Cambria Math" panose="02040503050406030204" pitchFamily="18" charset="0"/>
                      </a:rPr>
                      <m:t>𝑁𝑃</m:t>
                    </m:r>
                  </m:oMath>
                </a14:m>
                <a:r>
                  <a:rPr lang="en-US" dirty="0"/>
                  <a:t>.</a:t>
                </a:r>
              </a:p>
            </p:txBody>
          </p:sp>
        </mc:Choice>
        <mc:Fallback xmlns="">
          <p:sp>
            <p:nvSpPr>
              <p:cNvPr id="3" name="Content Placeholder 2">
                <a:extLst>
                  <a:ext uri="{FF2B5EF4-FFF2-40B4-BE49-F238E27FC236}">
                    <a16:creationId xmlns:a16="http://schemas.microsoft.com/office/drawing/2014/main" id="{F2855B2C-FED9-47FE-9FDB-083319841E62}"/>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2783524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grpSp>
        <p:nvGrpSpPr>
          <p:cNvPr id="3" name="Group 2">
            <a:extLst>
              <a:ext uri="{FF2B5EF4-FFF2-40B4-BE49-F238E27FC236}">
                <a16:creationId xmlns:a16="http://schemas.microsoft.com/office/drawing/2014/main" id="{FEF9FEE3-6925-47EA-A548-FD27120B8934}"/>
              </a:ext>
            </a:extLst>
          </p:cNvPr>
          <p:cNvGrpSpPr/>
          <p:nvPr/>
        </p:nvGrpSpPr>
        <p:grpSpPr>
          <a:xfrm>
            <a:off x="575238" y="2566314"/>
            <a:ext cx="9778437" cy="1536356"/>
            <a:chOff x="575238" y="1718589"/>
            <a:chExt cx="5140063" cy="1536356"/>
          </a:xfrm>
        </p:grpSpPr>
        <p:sp>
          <p:nvSpPr>
            <p:cNvPr id="15" name="Rectangle 14">
              <a:extLst>
                <a:ext uri="{FF2B5EF4-FFF2-40B4-BE49-F238E27FC236}">
                  <a16:creationId xmlns:a16="http://schemas.microsoft.com/office/drawing/2014/main" id="{7E781696-D243-1148-8F65-F3A42C61482F}"/>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if the answer is YES, there is a proof of that which can be verified in polynomial time.</a:t>
              </a:r>
            </a:p>
          </p:txBody>
        </p:sp>
        <p:sp>
          <p:nvSpPr>
            <p:cNvPr id="16" name="Rectangle 15">
              <a:extLst>
                <a:ext uri="{FF2B5EF4-FFF2-40B4-BE49-F238E27FC236}">
                  <a16:creationId xmlns:a16="http://schemas.microsoft.com/office/drawing/2014/main" id="{E749240B-44A3-434D-9114-19B508432F4F}"/>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2677656"/>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It’s a common misconception that NP stands for “not polynomial”</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Never, ever, ever, ever say “NP” stands for “not polynomial” </a:t>
            </a:r>
          </a:p>
          <a:p>
            <a:r>
              <a:rPr lang="en-US" sz="2400" dirty="0">
                <a:latin typeface="Segoe UI Semilight" panose="020B0402040204020203" pitchFamily="34" charset="0"/>
                <a:cs typeface="Segoe UI Semilight" panose="020B0402040204020203" pitchFamily="34" charset="0"/>
              </a:rPr>
              <a:t>Please</a:t>
            </a:r>
          </a:p>
          <a:p>
            <a:r>
              <a:rPr lang="en-US" sz="2400" dirty="0">
                <a:latin typeface="Segoe UI Semilight" panose="020B0402040204020203" pitchFamily="34" charset="0"/>
                <a:cs typeface="Segoe UI Semilight" panose="020B0402040204020203" pitchFamily="34" charset="0"/>
              </a:rPr>
              <a:t>Every time someone says that, a theoretical computer scientist sheds a single tear</a:t>
            </a:r>
          </a:p>
          <a:p>
            <a:r>
              <a:rPr lang="en-US" sz="2400" dirty="0">
                <a:latin typeface="Segoe UI Semilight" panose="020B0402040204020203" pitchFamily="34" charset="0"/>
                <a:cs typeface="Segoe UI Semilight" panose="020B0402040204020203" pitchFamily="34" charset="0"/>
              </a:rPr>
              <a:t>(That theoretical computer scientist is me)</a:t>
            </a:r>
          </a:p>
          <a:p>
            <a:endParaRPr lang="en-US" sz="2400" dirty="0">
              <a:latin typeface="Segoe UI Semilight" panose="020B0402040204020203" pitchFamily="34" charset="0"/>
              <a:cs typeface="Segoe UI Semilight" panose="020B0402040204020203" pitchFamily="34" charset="0"/>
            </a:endParaRP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87704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vs. NP</a:t>
            </a:r>
          </a:p>
        </p:txBody>
      </p:sp>
      <p:sp>
        <p:nvSpPr>
          <p:cNvPr id="3" name="Content Placeholder 2"/>
          <p:cNvSpPr>
            <a:spLocks noGrp="1"/>
          </p:cNvSpPr>
          <p:nvPr>
            <p:ph idx="1"/>
          </p:nvPr>
        </p:nvSpPr>
        <p:spPr>
          <a:xfrm>
            <a:off x="575240" y="3367143"/>
            <a:ext cx="11187258" cy="2942217"/>
          </a:xfrm>
        </p:spPr>
        <p:txBody>
          <a:bodyPr>
            <a:normAutofit/>
          </a:bodyPr>
          <a:lstStyle/>
          <a:p>
            <a:r>
              <a:rPr lang="en-US" sz="2600" dirty="0"/>
              <a:t>If you’ll know it when you see it, can you also search to find it efficiently?</a:t>
            </a:r>
            <a:br>
              <a:rPr lang="en-US" sz="2600" dirty="0"/>
            </a:br>
            <a:endParaRPr lang="en-US" sz="2600" dirty="0"/>
          </a:p>
          <a:p>
            <a:br>
              <a:rPr lang="en-US" sz="2600" dirty="0"/>
            </a:br>
            <a:r>
              <a:rPr lang="en-US" sz="2600" dirty="0"/>
              <a:t>No one knows the answer to this question. </a:t>
            </a:r>
          </a:p>
          <a:p>
            <a:r>
              <a:rPr lang="en-US" sz="2600" dirty="0"/>
              <a:t>In fact, it’s the biggest unsolved question in Computer Science.</a:t>
            </a:r>
          </a:p>
        </p:txBody>
      </p:sp>
      <p:sp>
        <p:nvSpPr>
          <p:cNvPr id="4" name="Rectangle 3"/>
          <p:cNvSpPr/>
          <p:nvPr/>
        </p:nvSpPr>
        <p:spPr>
          <a:xfrm>
            <a:off x="575238" y="1372686"/>
            <a:ext cx="10168961" cy="199445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b="1" dirty="0"/>
              <a:t>Are P and NP the same complexity class? </a:t>
            </a:r>
          </a:p>
          <a:p>
            <a:r>
              <a:rPr lang="en-US" sz="2800" b="1" dirty="0"/>
              <a:t>That is, can every problem that can be </a:t>
            </a:r>
            <a:r>
              <a:rPr lang="en-US" sz="2800" dirty="0"/>
              <a:t>verified </a:t>
            </a:r>
            <a:r>
              <a:rPr lang="en-US" sz="2800" b="1" dirty="0"/>
              <a:t>in polynomial time also be </a:t>
            </a:r>
            <a:r>
              <a:rPr lang="en-US" sz="2800" dirty="0"/>
              <a:t>solved </a:t>
            </a:r>
            <a:r>
              <a:rPr lang="en-US" sz="2800" b="1" dirty="0"/>
              <a:t>in polynomial time.</a:t>
            </a:r>
            <a:endParaRPr lang="en-US" sz="2800" dirty="0"/>
          </a:p>
        </p:txBody>
      </p:sp>
      <p:sp>
        <p:nvSpPr>
          <p:cNvPr id="5" name="Rectangle 4"/>
          <p:cNvSpPr/>
          <p:nvPr/>
        </p:nvSpPr>
        <p:spPr>
          <a:xfrm>
            <a:off x="575237" y="137903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vs. NP</a:t>
            </a:r>
          </a:p>
        </p:txBody>
      </p:sp>
    </p:spTree>
    <p:extLst>
      <p:ext uri="{BB962C8B-B14F-4D97-AF65-F5344CB8AC3E}">
        <p14:creationId xmlns:p14="http://schemas.microsoft.com/office/powerpoint/2010/main" val="3868912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Let’s say we want to figure out if every problem in NP can actually be solved efficiently.</a:t>
                </a:r>
              </a:p>
              <a:p>
                <a:r>
                  <a:rPr lang="en-US" sz="2800" dirty="0"/>
                  <a:t>We might want to start with a really hard problem in NP. </a:t>
                </a:r>
              </a:p>
              <a:p>
                <a:r>
                  <a:rPr lang="en-US" sz="2800" dirty="0"/>
                  <a:t>What is the hardest problem in NP?</a:t>
                </a:r>
              </a:p>
              <a:p>
                <a:r>
                  <a:rPr lang="en-US" sz="2800" dirty="0"/>
                  <a:t>What does it mean to be a hard problem?</a:t>
                </a:r>
              </a:p>
              <a:p>
                <a:r>
                  <a:rPr lang="en-US" sz="2800" dirty="0"/>
                  <a:t>Reductions are a good definition:</a:t>
                </a:r>
              </a:p>
              <a:p>
                <a:pPr lvl="1"/>
                <a:r>
                  <a:rPr lang="en-US" sz="2400" dirty="0"/>
                  <a:t>If A reduces to B then “A </a:t>
                </a:r>
                <a14:m>
                  <m:oMath xmlns:m="http://schemas.openxmlformats.org/officeDocument/2006/math">
                    <m:r>
                      <a:rPr lang="en-US" sz="2400" b="0" i="1" smtClean="0">
                        <a:latin typeface="Cambria Math" panose="02040503050406030204" pitchFamily="18" charset="0"/>
                      </a:rPr>
                      <m:t>≤</m:t>
                    </m:r>
                  </m:oMath>
                </a14:m>
                <a:r>
                  <a:rPr lang="en-US" sz="2400" dirty="0"/>
                  <a:t> B” (in terms of difficulty)</a:t>
                </a:r>
              </a:p>
              <a:p>
                <a:pPr lvl="2"/>
                <a:r>
                  <a:rPr lang="en-US" sz="2000" dirty="0"/>
                  <a:t>Once you have an algorithm for B, you have one for A automatically from the reduction!</a:t>
                </a:r>
              </a:p>
              <a:p>
                <a:pPr marL="0" indent="0">
                  <a:buNone/>
                </a:pPr>
                <a:endParaRPr lang="en-US"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6966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NP-hardness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233859"/>
                <a:ext cx="11187258" cy="3075502"/>
              </a:xfrm>
            </p:spPr>
            <p:txBody>
              <a:bodyPr>
                <a:normAutofit lnSpcReduction="10000"/>
              </a:bodyPr>
              <a:lstStyle/>
              <a:p>
                <a:r>
                  <a:rPr lang="en-US" sz="2800" dirty="0"/>
                  <a:t>An NP-hard problem is “hard enough” to design algorithms for that if you write an efficient algorithm for it, you’ve (by accident) designed an algorithm that works for every problem in NP. </a:t>
                </a:r>
              </a:p>
              <a:p>
                <a:endParaRPr lang="en-US" dirty="0"/>
              </a:p>
              <a:p>
                <a:r>
                  <a:rPr lang="en-US" sz="2800" dirty="0"/>
                  <a:t>What does it look like? Let </a:t>
                </a:r>
                <a14:m>
                  <m:oMath xmlns:m="http://schemas.openxmlformats.org/officeDocument/2006/math">
                    <m:r>
                      <a:rPr lang="en-US" sz="2800" b="0" i="1" smtClean="0">
                        <a:latin typeface="Cambria Math" panose="02040503050406030204" pitchFamily="18" charset="0"/>
                      </a:rPr>
                      <m:t>𝐴</m:t>
                    </m:r>
                  </m:oMath>
                </a14:m>
                <a:r>
                  <a:rPr lang="en-US" sz="2800" dirty="0"/>
                  <a:t> be in NP, and let </a:t>
                </a:r>
                <a14:m>
                  <m:oMath xmlns:m="http://schemas.openxmlformats.org/officeDocument/2006/math">
                    <m:r>
                      <a:rPr lang="en-US" sz="2800" b="0" i="1" smtClean="0">
                        <a:latin typeface="Cambria Math" panose="02040503050406030204" pitchFamily="18" charset="0"/>
                      </a:rPr>
                      <m:t>𝐵</m:t>
                    </m:r>
                  </m:oMath>
                </a14:m>
                <a:r>
                  <a:rPr lang="en-US" sz="2800" dirty="0"/>
                  <a:t> be the NP-hard problem you solved, on an input to </a:t>
                </a:r>
                <a14:m>
                  <m:oMath xmlns:m="http://schemas.openxmlformats.org/officeDocument/2006/math">
                    <m:r>
                      <a:rPr lang="en-US" sz="2800" b="0" i="1" smtClean="0">
                        <a:latin typeface="Cambria Math" panose="02040503050406030204" pitchFamily="18" charset="0"/>
                      </a:rPr>
                      <m:t>𝐴</m:t>
                    </m:r>
                  </m:oMath>
                </a14:m>
                <a:r>
                  <a:rPr lang="en-US" sz="2800" dirty="0"/>
                  <a:t>, “run the reduction” and plug in your actual algorithm for </a:t>
                </a:r>
                <a14:m>
                  <m:oMath xmlns:m="http://schemas.openxmlformats.org/officeDocument/2006/math">
                    <m:r>
                      <a:rPr lang="en-US" sz="2800" b="0" i="1" smtClean="0">
                        <a:latin typeface="Cambria Math" panose="02040503050406030204" pitchFamily="18" charset="0"/>
                      </a:rPr>
                      <m:t>𝐵</m:t>
                    </m:r>
                  </m:oMath>
                </a14:m>
                <a:r>
                  <a:rPr lang="en-US" sz="28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233859"/>
                <a:ext cx="11187258" cy="3075502"/>
              </a:xfrm>
              <a:blipFill>
                <a:blip r:embed="rId2"/>
                <a:stretch>
                  <a:fillRect l="-708" t="-4752"/>
                </a:stretch>
              </a:blipFill>
            </p:spPr>
            <p:txBody>
              <a:bodyPr/>
              <a:lstStyle/>
              <a:p>
                <a:r>
                  <a:rPr lang="en-US">
                    <a:noFill/>
                  </a:rPr>
                  <a:t> </a:t>
                </a:r>
              </a:p>
            </p:txBody>
          </p:sp>
        </mc:Fallback>
      </mc:AlternateContent>
      <p:sp>
        <p:nvSpPr>
          <p:cNvPr id="8" name="Rectangle 7"/>
          <p:cNvSpPr/>
          <p:nvPr/>
        </p:nvSpPr>
        <p:spPr>
          <a:xfrm>
            <a:off x="575237" y="1454812"/>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NP-hard if</a:t>
            </a:r>
            <a:br>
              <a:rPr lang="en-US" sz="2800" dirty="0"/>
            </a:br>
            <a:r>
              <a:rPr lang="en-US" sz="2800" dirty="0"/>
              <a:t>for all problems A in NP, A reduces to B. </a:t>
            </a:r>
          </a:p>
        </p:txBody>
      </p:sp>
      <p:sp>
        <p:nvSpPr>
          <p:cNvPr id="9" name="Rectangle 8"/>
          <p:cNvSpPr/>
          <p:nvPr/>
        </p:nvSpPr>
        <p:spPr>
          <a:xfrm>
            <a:off x="575237" y="1454812"/>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Tree>
    <p:extLst>
      <p:ext uri="{BB962C8B-B14F-4D97-AF65-F5344CB8AC3E}">
        <p14:creationId xmlns:p14="http://schemas.microsoft.com/office/powerpoint/2010/main" val="132419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3233859"/>
            <a:ext cx="11187258" cy="3075502"/>
          </a:xfrm>
        </p:spPr>
        <p:txBody>
          <a:bodyPr>
            <a:normAutofit/>
          </a:bodyPr>
          <a:lstStyle/>
          <a:p>
            <a:r>
              <a:rPr lang="en-US" sz="2800" dirty="0"/>
              <a:t>An NP-complete problem is a “hardest” problem in NP.</a:t>
            </a:r>
          </a:p>
          <a:p>
            <a:r>
              <a:rPr lang="en-US" sz="2800" dirty="0"/>
              <a:t>If you have an algorithm to solve an NP-complete problem, you have an algorithm for </a:t>
            </a:r>
            <a:r>
              <a:rPr lang="en-US" sz="2800" b="1" dirty="0"/>
              <a:t>every </a:t>
            </a:r>
            <a:r>
              <a:rPr lang="en-US" sz="2800" dirty="0"/>
              <a:t>problem in NP. </a:t>
            </a:r>
          </a:p>
          <a:p>
            <a:r>
              <a:rPr lang="en-US" sz="2800" dirty="0"/>
              <a:t>An NP-complete problem is a </a:t>
            </a:r>
            <a:r>
              <a:rPr lang="en-US" sz="2800" b="1" dirty="0"/>
              <a:t>universal language </a:t>
            </a:r>
            <a:r>
              <a:rPr lang="en-US" sz="2800" dirty="0"/>
              <a:t>for encoding “I’ll know it when I see it” problems.</a:t>
            </a:r>
          </a:p>
        </p:txBody>
      </p:sp>
      <p:sp>
        <p:nvSpPr>
          <p:cNvPr id="8" name="Rectangle 7"/>
          <p:cNvSpPr/>
          <p:nvPr/>
        </p:nvSpPr>
        <p:spPr>
          <a:xfrm>
            <a:off x="575237" y="1454812"/>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NP-complete if B is in NP</a:t>
            </a:r>
            <a:br>
              <a:rPr lang="en-US" sz="2800" dirty="0"/>
            </a:br>
            <a:r>
              <a:rPr lang="en-US" sz="2800" dirty="0"/>
              <a:t>and B is NP-hard</a:t>
            </a:r>
          </a:p>
        </p:txBody>
      </p:sp>
      <p:sp>
        <p:nvSpPr>
          <p:cNvPr id="9" name="Rectangle 8"/>
          <p:cNvSpPr/>
          <p:nvPr/>
        </p:nvSpPr>
        <p:spPr>
          <a:xfrm>
            <a:off x="575237" y="1454812"/>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p:spTree>
    <p:extLst>
      <p:ext uri="{BB962C8B-B14F-4D97-AF65-F5344CB8AC3E}">
        <p14:creationId xmlns:p14="http://schemas.microsoft.com/office/powerpoint/2010/main" val="181986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B078-8BF1-4D7E-9247-16F15367066A}"/>
              </a:ext>
            </a:extLst>
          </p:cNvPr>
          <p:cNvSpPr>
            <a:spLocks noGrp="1"/>
          </p:cNvSpPr>
          <p:nvPr>
            <p:ph type="title"/>
          </p:nvPr>
        </p:nvSpPr>
        <p:spPr/>
        <p:txBody>
          <a:bodyPr>
            <a:normAutofit fontScale="90000"/>
          </a:bodyPr>
          <a:lstStyle/>
          <a:p>
            <a:r>
              <a:rPr lang="en-US" dirty="0"/>
              <a:t>Why is being NP-hard/-complete interesting?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1A476C-4FCC-421D-9E48-54637BDCB6E3}"/>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𝐵</m:t>
                    </m:r>
                  </m:oMath>
                </a14:m>
                <a:r>
                  <a:rPr lang="en-US" dirty="0"/>
                  <a:t> be an NP-hard problem. Suppose you found a polynomial time algorithm for </a:t>
                </a:r>
                <a14:m>
                  <m:oMath xmlns:m="http://schemas.openxmlformats.org/officeDocument/2006/math">
                    <m:r>
                      <a:rPr lang="en-US" b="0" i="1" smtClean="0">
                        <a:latin typeface="Cambria Math" panose="02040503050406030204" pitchFamily="18" charset="0"/>
                      </a:rPr>
                      <m:t>𝐵</m:t>
                    </m:r>
                  </m:oMath>
                </a14:m>
                <a:r>
                  <a:rPr lang="en-US" dirty="0"/>
                  <a:t>. Why is that interesting?</a:t>
                </a:r>
              </a:p>
              <a:p>
                <a:endParaRPr lang="en-US" dirty="0"/>
              </a:p>
              <a:p>
                <a:r>
                  <a:rPr lang="en-US" dirty="0"/>
                  <a:t>You now have for free a polynomial time algorithm for </a:t>
                </a:r>
                <a:r>
                  <a:rPr lang="en-US" b="1" dirty="0"/>
                  <a:t>every </a:t>
                </a:r>
                <a:r>
                  <a:rPr lang="en-US" dirty="0"/>
                  <a:t>problem in NP. (if </a:t>
                </a:r>
                <a14:m>
                  <m:oMath xmlns:m="http://schemas.openxmlformats.org/officeDocument/2006/math">
                    <m:r>
                      <a:rPr lang="en-US" b="0" i="1" smtClean="0">
                        <a:latin typeface="Cambria Math" panose="02040503050406030204" pitchFamily="18" charset="0"/>
                      </a:rPr>
                      <m:t>𝐴</m:t>
                    </m:r>
                  </m:oMath>
                </a14:m>
                <a:r>
                  <a:rPr lang="en-US" b="1" dirty="0"/>
                  <a:t> </a:t>
                </a:r>
                <a:r>
                  <a:rPr lang="en-US" dirty="0"/>
                  <a:t>is in NP,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So plug in your algorithm for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So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(if you find a polynomial time algorithm for an NP-hard problem).</a:t>
                </a:r>
              </a:p>
              <a:p>
                <a:r>
                  <a:rPr lang="en-US" dirty="0"/>
                  <a:t>On the other hand, if any problem in </a:t>
                </a:r>
                <a14:m>
                  <m:oMath xmlns:m="http://schemas.openxmlformats.org/officeDocument/2006/math">
                    <m:r>
                      <a:rPr lang="en-US" b="0" i="1" smtClean="0">
                        <a:latin typeface="Cambria Math" panose="02040503050406030204" pitchFamily="18" charset="0"/>
                      </a:rPr>
                      <m:t>𝑁𝑃</m:t>
                    </m:r>
                  </m:oMath>
                </a14:m>
                <a:r>
                  <a:rPr lang="en-US" dirty="0"/>
                  <a:t> is not in </a:t>
                </a:r>
                <a14:m>
                  <m:oMath xmlns:m="http://schemas.openxmlformats.org/officeDocument/2006/math">
                    <m:r>
                      <a:rPr lang="en-US" b="0" i="1" smtClean="0">
                        <a:latin typeface="Cambria Math" panose="02040503050406030204" pitchFamily="18" charset="0"/>
                      </a:rPr>
                      <m:t>𝑃</m:t>
                    </m:r>
                  </m:oMath>
                </a14:m>
                <a:r>
                  <a:rPr lang="en-US" dirty="0"/>
                  <a:t> (any doesn’t have a polynomial time algorithm), then no NP-complete problem is in </a:t>
                </a:r>
                <a14:m>
                  <m:oMath xmlns:m="http://schemas.openxmlformats.org/officeDocument/2006/math">
                    <m:r>
                      <a:rPr lang="en-US" b="0" i="1" smtClean="0">
                        <a:latin typeface="Cambria Math" panose="02040503050406030204" pitchFamily="18" charset="0"/>
                      </a:rPr>
                      <m:t>𝑃</m:t>
                    </m:r>
                  </m:oMath>
                </a14:m>
                <a:r>
                  <a:rPr lang="en-US" dirty="0"/>
                  <a:t>.</a:t>
                </a:r>
              </a:p>
            </p:txBody>
          </p:sp>
        </mc:Choice>
        <mc:Fallback xmlns="">
          <p:sp>
            <p:nvSpPr>
              <p:cNvPr id="3" name="Content Placeholder 2">
                <a:extLst>
                  <a:ext uri="{FF2B5EF4-FFF2-40B4-BE49-F238E27FC236}">
                    <a16:creationId xmlns:a16="http://schemas.microsoft.com/office/drawing/2014/main" id="{C51A476C-4FCC-421D-9E48-54637BDCB6E3}"/>
                  </a:ext>
                </a:extLst>
              </p:cNvPr>
              <p:cNvSpPr>
                <a:spLocks noGrp="1" noRot="1" noChangeAspect="1" noMove="1" noResize="1" noEditPoints="1" noAdjustHandles="1" noChangeArrowheads="1" noChangeShapeType="1" noTextEdit="1"/>
              </p:cNvSpPr>
              <p:nvPr>
                <p:ph idx="1"/>
              </p:nvPr>
            </p:nvSpPr>
            <p:spPr>
              <a:blipFill>
                <a:blip r:embed="rId2"/>
                <a:stretch>
                  <a:fillRect l="-708"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3226575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1389195"/>
            <a:ext cx="11187258" cy="1921164"/>
          </a:xfrm>
        </p:spPr>
        <p:txBody>
          <a:bodyPr>
            <a:noAutofit/>
          </a:bodyPr>
          <a:lstStyle/>
          <a:p>
            <a:r>
              <a:rPr lang="en-US" sz="2800" dirty="0"/>
              <a:t>An NP-complete problem does exist!</a:t>
            </a:r>
          </a:p>
        </p:txBody>
      </p:sp>
      <p:sp>
        <p:nvSpPr>
          <p:cNvPr id="8" name="Rectangle 7"/>
          <p:cNvSpPr/>
          <p:nvPr/>
        </p:nvSpPr>
        <p:spPr>
          <a:xfrm>
            <a:off x="575239" y="2079146"/>
            <a:ext cx="6111311" cy="101346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3-SAT is NP-complete </a:t>
            </a:r>
          </a:p>
        </p:txBody>
      </p:sp>
      <p:sp>
        <p:nvSpPr>
          <p:cNvPr id="9" name="Rectangle 8"/>
          <p:cNvSpPr/>
          <p:nvPr/>
        </p:nvSpPr>
        <p:spPr>
          <a:xfrm>
            <a:off x="584764" y="207914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Cook-Levin Theorem (1971)</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39" y="3410289"/>
            <a:ext cx="7472604" cy="1505403"/>
          </a:xfrm>
          <a:prstGeom prst="rect">
            <a:avLst/>
          </a:prstGeom>
        </p:spPr>
      </p:pic>
      <p:sp>
        <p:nvSpPr>
          <p:cNvPr id="7" name="TextBox 6"/>
          <p:cNvSpPr txBox="1"/>
          <p:nvPr/>
        </p:nvSpPr>
        <p:spPr>
          <a:xfrm>
            <a:off x="748145" y="5033818"/>
            <a:ext cx="9984510" cy="523220"/>
          </a:xfrm>
          <a:prstGeom prst="rect">
            <a:avLst/>
          </a:prstGeom>
          <a:noFill/>
        </p:spPr>
        <p:txBody>
          <a:bodyPr wrap="square" rtlCol="0">
            <a:spAutoFit/>
          </a:bodyPr>
          <a:lstStyle/>
          <a:p>
            <a:r>
              <a:rPr lang="en-US" sz="2800" dirty="0"/>
              <a:t>This sentence (and the proof of it) won Cook the Turing Award.</a:t>
            </a:r>
          </a:p>
        </p:txBody>
      </p:sp>
    </p:spTree>
    <p:extLst>
      <p:ext uri="{BB962C8B-B14F-4D97-AF65-F5344CB8AC3E}">
        <p14:creationId xmlns:p14="http://schemas.microsoft.com/office/powerpoint/2010/main" val="41097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A33A-6C49-4CC1-8E73-BE55FD665319}"/>
              </a:ext>
            </a:extLst>
          </p:cNvPr>
          <p:cNvSpPr>
            <a:spLocks noGrp="1"/>
          </p:cNvSpPr>
          <p:nvPr>
            <p:ph type="title"/>
          </p:nvPr>
        </p:nvSpPr>
        <p:spPr/>
        <p:txBody>
          <a:bodyPr/>
          <a:lstStyle/>
          <a:p>
            <a:r>
              <a:rPr lang="en-US" dirty="0"/>
              <a:t>What’s 3-SAT?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76A4C6-63F1-4C6F-82EC-732257D76A52}"/>
                  </a:ext>
                </a:extLst>
              </p:cNvPr>
              <p:cNvSpPr>
                <a:spLocks noGrp="1"/>
              </p:cNvSpPr>
              <p:nvPr>
                <p:ph idx="1"/>
              </p:nvPr>
            </p:nvSpPr>
            <p:spPr/>
            <p:txBody>
              <a:bodyPr/>
              <a:lstStyle/>
              <a:p>
                <a:r>
                  <a:rPr lang="en-US" b="1" dirty="0"/>
                  <a:t>Input</a:t>
                </a:r>
                <a:r>
                  <a:rPr lang="en-US" dirty="0"/>
                  <a:t>: A list of Boolean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endParaRPr lang="en-US" dirty="0"/>
              </a:p>
              <a:p>
                <a:r>
                  <a:rPr lang="en-US" dirty="0"/>
                  <a:t>A list of constraints, all of which must be met.</a:t>
                </a:r>
              </a:p>
              <a:p>
                <a:pPr lvl="1"/>
                <a:r>
                  <a:rPr lang="en-US" dirty="0"/>
                  <a:t>Each constraint is of the form:</a:t>
                </a:r>
              </a:p>
              <a:p>
                <a:pPr lvl="1"/>
                <a:r>
                  <a:rPr lang="en-US" dirty="0">
                    <a:latin typeface="Courier New" panose="02070309020205020404" pitchFamily="49" charset="0"/>
                    <a:cs typeface="Courier New" panose="02070309020205020404" pitchFamily="49" charset="0"/>
                  </a:rPr>
                  <a:t>( (xi == &lt;T,F&gt;) || (</a:t>
                </a:r>
                <a:r>
                  <a:rPr lang="en-US" dirty="0" err="1">
                    <a:latin typeface="Courier New" panose="02070309020205020404" pitchFamily="49" charset="0"/>
                    <a:cs typeface="Courier New" panose="02070309020205020404" pitchFamily="49" charset="0"/>
                  </a:rPr>
                  <a:t>xj</a:t>
                </a:r>
                <a:r>
                  <a:rPr lang="en-US" dirty="0">
                    <a:latin typeface="Courier New" panose="02070309020205020404" pitchFamily="49" charset="0"/>
                    <a:cs typeface="Courier New" panose="02070309020205020404" pitchFamily="49" charset="0"/>
                  </a:rPr>
                  <a:t> == &lt;T,F&gt;) || (</a:t>
                </a:r>
                <a:r>
                  <a:rPr lang="en-US" dirty="0" err="1">
                    <a:latin typeface="Courier New" panose="02070309020205020404" pitchFamily="49" charset="0"/>
                    <a:cs typeface="Courier New" panose="02070309020205020404" pitchFamily="49" charset="0"/>
                  </a:rPr>
                  <a:t>xk</a:t>
                </a:r>
                <a:r>
                  <a:rPr lang="en-US" dirty="0">
                    <a:latin typeface="Courier New" panose="02070309020205020404" pitchFamily="49" charset="0"/>
                    <a:cs typeface="Courier New" panose="02070309020205020404" pitchFamily="49" charset="0"/>
                  </a:rPr>
                  <a:t> == &lt;T/F&gt;) )</a:t>
                </a:r>
              </a:p>
              <a:p>
                <a:pPr lvl="1"/>
                <a:r>
                  <a:rPr lang="en-US" dirty="0"/>
                  <a:t> 	</a:t>
                </a:r>
                <a:r>
                  <a:rPr lang="en-US" dirty="0" err="1"/>
                  <a:t>ORed</a:t>
                </a:r>
                <a:r>
                  <a:rPr lang="en-US" dirty="0"/>
                  <a:t> together, always exactly three variables, you can choose T/F independently for each.</a:t>
                </a:r>
              </a:p>
              <a:p>
                <a:pPr lvl="1"/>
                <a:endParaRPr lang="en-US" dirty="0"/>
              </a:p>
              <a:p>
                <a:pPr lvl="1"/>
                <a:r>
                  <a:rPr lang="en-US" b="1" dirty="0"/>
                  <a:t>Output</a:t>
                </a:r>
                <a:r>
                  <a:rPr lang="en-US" dirty="0"/>
                  <a:t>: true if there is a setting of the variables where all constraints are met, false otherwise.</a:t>
                </a:r>
              </a:p>
              <a:p>
                <a:pPr lvl="1"/>
                <a:endParaRPr lang="en-US" dirty="0"/>
              </a:p>
              <a:p>
                <a:pPr lvl="1"/>
                <a:r>
                  <a:rPr lang="en-US" dirty="0"/>
                  <a:t>Why is it called </a:t>
                </a:r>
                <a14:m>
                  <m:oMath xmlns:m="http://schemas.openxmlformats.org/officeDocument/2006/math">
                    <m:r>
                      <a:rPr lang="en-US" b="0" i="1" smtClean="0">
                        <a:latin typeface="Cambria Math" panose="02040503050406030204" pitchFamily="18" charset="0"/>
                      </a:rPr>
                      <m:t>3</m:t>
                    </m:r>
                  </m:oMath>
                </a14:m>
                <a:r>
                  <a:rPr lang="en-US" dirty="0"/>
                  <a:t>-SAT? 3 because you have 3 variables per constraint</a:t>
                </a:r>
                <a:br>
                  <a:rPr lang="en-US" dirty="0"/>
                </a:br>
                <a:r>
                  <a:rPr lang="en-US" dirty="0"/>
                  <a:t>SAT is short for “satisfiability” can you satisfy all of the constraints?</a:t>
                </a:r>
              </a:p>
            </p:txBody>
          </p:sp>
        </mc:Choice>
        <mc:Fallback xmlns="">
          <p:sp>
            <p:nvSpPr>
              <p:cNvPr id="3" name="Content Placeholder 2">
                <a:extLst>
                  <a:ext uri="{FF2B5EF4-FFF2-40B4-BE49-F238E27FC236}">
                    <a16:creationId xmlns:a16="http://schemas.microsoft.com/office/drawing/2014/main" id="{4F76A4C6-63F1-4C6F-82EC-732257D76A52}"/>
                  </a:ext>
                </a:extLst>
              </p:cNvPr>
              <p:cNvSpPr>
                <a:spLocks noGrp="1" noRot="1" noChangeAspect="1" noMove="1" noResize="1" noEditPoints="1" noAdjustHandles="1" noChangeArrowheads="1" noChangeShapeType="1" noTextEdit="1"/>
              </p:cNvSpPr>
              <p:nvPr>
                <p:ph idx="1"/>
              </p:nvPr>
            </p:nvSpPr>
            <p:spPr>
              <a:blipFill>
                <a:blip r:embed="rId2"/>
                <a:stretch>
                  <a:fillRect l="-654" t="-2138" r="-54" b="-2767"/>
                </a:stretch>
              </a:blipFill>
            </p:spPr>
            <p:txBody>
              <a:bodyPr/>
              <a:lstStyle/>
              <a:p>
                <a:r>
                  <a:rPr lang="en-US">
                    <a:noFill/>
                  </a:rPr>
                  <a:t> </a:t>
                </a:r>
              </a:p>
            </p:txBody>
          </p:sp>
        </mc:Fallback>
      </mc:AlternateContent>
    </p:spTree>
    <p:extLst>
      <p:ext uri="{BB962C8B-B14F-4D97-AF65-F5344CB8AC3E}">
        <p14:creationId xmlns:p14="http://schemas.microsoft.com/office/powerpoint/2010/main" val="4012955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3CD2-60B6-4789-8F9E-0F0DE030FF21}"/>
              </a:ext>
            </a:extLst>
          </p:cNvPr>
          <p:cNvSpPr>
            <a:spLocks noGrp="1"/>
          </p:cNvSpPr>
          <p:nvPr>
            <p:ph type="title"/>
          </p:nvPr>
        </p:nvSpPr>
        <p:spPr/>
        <p:txBody>
          <a:bodyPr/>
          <a:lstStyle/>
          <a:p>
            <a:r>
              <a:rPr lang="en-US" dirty="0"/>
              <a:t>Reduce 2-coloring to 3-coloring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610B74-1F96-4F79-86FA-6FAB23994658}"/>
                  </a:ext>
                </a:extLst>
              </p:cNvPr>
              <p:cNvSpPr>
                <a:spLocks noGrp="1"/>
              </p:cNvSpPr>
              <p:nvPr>
                <p:ph idx="1"/>
              </p:nvPr>
            </p:nvSpPr>
            <p:spPr/>
            <p:txBody>
              <a:bodyPr/>
              <a:lstStyle/>
              <a:p>
                <a:r>
                  <a:rPr lang="en-US" dirty="0"/>
                  <a:t>Given a graph </a:t>
                </a:r>
                <a14:m>
                  <m:oMath xmlns:m="http://schemas.openxmlformats.org/officeDocument/2006/math">
                    <m:r>
                      <a:rPr lang="en-US" b="0" i="1" smtClean="0">
                        <a:latin typeface="Cambria Math" panose="02040503050406030204" pitchFamily="18" charset="0"/>
                      </a:rPr>
                      <m:t>𝐺</m:t>
                    </m:r>
                  </m:oMath>
                </a14:m>
                <a:r>
                  <a:rPr lang="en-US" dirty="0"/>
                  <a:t>, figure out whether it can be 2-colored, by using an algorithm that figures out whether it can be 3-colored.</a:t>
                </a:r>
              </a:p>
              <a:p>
                <a:endParaRPr lang="en-US" dirty="0"/>
              </a:p>
              <a:p>
                <a:r>
                  <a:rPr lang="en-US" dirty="0"/>
                  <a:t>Usual outline:</a:t>
                </a:r>
              </a:p>
              <a:p>
                <a:r>
                  <a:rPr lang="en-US" dirty="0"/>
                  <a:t>Transform </a:t>
                </a:r>
                <a14:m>
                  <m:oMath xmlns:m="http://schemas.openxmlformats.org/officeDocument/2006/math">
                    <m:r>
                      <a:rPr lang="en-US" b="0" i="1" smtClean="0">
                        <a:latin typeface="Cambria Math" panose="02040503050406030204" pitchFamily="18" charset="0"/>
                      </a:rPr>
                      <m:t>𝐺</m:t>
                    </m:r>
                  </m:oMath>
                </a14:m>
                <a:r>
                  <a:rPr lang="en-US" dirty="0"/>
                  <a:t> into an input for the 3-coloring algorithm</a:t>
                </a:r>
              </a:p>
              <a:p>
                <a:r>
                  <a:rPr lang="en-US" dirty="0"/>
                  <a:t>Run the 3-coloring algorithm</a:t>
                </a:r>
              </a:p>
              <a:p>
                <a:r>
                  <a:rPr lang="en-US" dirty="0"/>
                  <a:t>Transform the answer from the 3-coloring algorithm into the answer for </a:t>
                </a:r>
                <a14:m>
                  <m:oMath xmlns:m="http://schemas.openxmlformats.org/officeDocument/2006/math">
                    <m:r>
                      <a:rPr lang="en-US" b="0" i="1" smtClean="0">
                        <a:latin typeface="Cambria Math" panose="02040503050406030204" pitchFamily="18" charset="0"/>
                      </a:rPr>
                      <m:t>𝐺</m:t>
                    </m:r>
                  </m:oMath>
                </a14:m>
                <a:r>
                  <a:rPr lang="en-US" dirty="0"/>
                  <a:t> for 2-coloring</a:t>
                </a:r>
              </a:p>
            </p:txBody>
          </p:sp>
        </mc:Choice>
        <mc:Fallback xmlns="">
          <p:sp>
            <p:nvSpPr>
              <p:cNvPr id="3" name="Content Placeholder 2">
                <a:extLst>
                  <a:ext uri="{FF2B5EF4-FFF2-40B4-BE49-F238E27FC236}">
                    <a16:creationId xmlns:a16="http://schemas.microsoft.com/office/drawing/2014/main" id="{9F610B74-1F96-4F79-86FA-6FAB23994658}"/>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1746406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5565E-450D-4A74-A032-2386AAB1A425}"/>
              </a:ext>
            </a:extLst>
          </p:cNvPr>
          <p:cNvSpPr>
            <a:spLocks noGrp="1"/>
          </p:cNvSpPr>
          <p:nvPr>
            <p:ph type="title"/>
          </p:nvPr>
        </p:nvSpPr>
        <p:spPr/>
        <p:txBody>
          <a:bodyPr/>
          <a:lstStyle/>
          <a:p>
            <a:r>
              <a:rPr lang="en-US" dirty="0"/>
              <a:t>More Starting Points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230238-C862-4BAA-AFE5-FA479D57A994}"/>
                  </a:ext>
                </a:extLst>
              </p:cNvPr>
              <p:cNvSpPr>
                <a:spLocks noGrp="1"/>
              </p:cNvSpPr>
              <p:nvPr>
                <p:ph idx="1"/>
              </p:nvPr>
            </p:nvSpPr>
            <p:spPr/>
            <p:txBody>
              <a:bodyPr/>
              <a:lstStyle/>
              <a:p>
                <a:r>
                  <a:rPr lang="en-US" dirty="0"/>
                  <a:t>We have one NP-hard problem (</a:t>
                </a:r>
                <a14:m>
                  <m:oMath xmlns:m="http://schemas.openxmlformats.org/officeDocument/2006/math">
                    <m:r>
                      <a:rPr lang="en-US" b="0" i="1" smtClean="0">
                        <a:latin typeface="Cambria Math" panose="02040503050406030204" pitchFamily="18" charset="0"/>
                      </a:rPr>
                      <m:t>3</m:t>
                    </m:r>
                  </m:oMath>
                </a14:m>
                <a:r>
                  <a:rPr lang="en-US" dirty="0"/>
                  <a:t>-SAT). It’d be nice if we had more…</a:t>
                </a:r>
              </a:p>
              <a:p>
                <a:r>
                  <a:rPr lang="en-US" dirty="0"/>
                  <a:t>I’m just going to give us more (if you’re interested in proving these NP-complete, many are </a:t>
                </a:r>
                <a:r>
                  <a:rPr lang="en-US" dirty="0">
                    <a:hlinkClick r:id="rId2"/>
                  </a:rPr>
                  <a:t>here</a:t>
                </a:r>
                <a:r>
                  <a:rPr lang="en-US" dirty="0"/>
                  <a:t>)</a:t>
                </a:r>
              </a:p>
              <a:p>
                <a:endParaRPr lang="en-US" dirty="0"/>
              </a:p>
              <a:p>
                <a:r>
                  <a:rPr lang="en-US" dirty="0"/>
                  <a:t>3-coloring is NP-complete.</a:t>
                </a:r>
              </a:p>
              <a:p>
                <a:r>
                  <a:rPr lang="en-US" dirty="0"/>
                  <a:t>Hamiltonian Path (given a directed graph, is there a path that visits every vertex exactly once?) is NP-complete.		</a:t>
                </a:r>
              </a:p>
            </p:txBody>
          </p:sp>
        </mc:Choice>
        <mc:Fallback xmlns="">
          <p:sp>
            <p:nvSpPr>
              <p:cNvPr id="3" name="Content Placeholder 2">
                <a:extLst>
                  <a:ext uri="{FF2B5EF4-FFF2-40B4-BE49-F238E27FC236}">
                    <a16:creationId xmlns:a16="http://schemas.microsoft.com/office/drawing/2014/main" id="{04230238-C862-4BAA-AFE5-FA479D57A994}"/>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25112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667124-C271-4090-9FF8-A07797264A36}"/>
              </a:ext>
            </a:extLst>
          </p:cNvPr>
          <p:cNvSpPr>
            <a:spLocks noGrp="1"/>
          </p:cNvSpPr>
          <p:nvPr>
            <p:ph type="title"/>
          </p:nvPr>
        </p:nvSpPr>
        <p:spPr/>
        <p:txBody>
          <a:bodyPr/>
          <a:lstStyle/>
          <a:p>
            <a:r>
              <a:rPr lang="en-US" dirty="0"/>
              <a:t>More Reduction Facts</a:t>
            </a:r>
          </a:p>
        </p:txBody>
      </p:sp>
      <p:sp>
        <p:nvSpPr>
          <p:cNvPr id="5" name="Text Placeholder 4">
            <a:extLst>
              <a:ext uri="{FF2B5EF4-FFF2-40B4-BE49-F238E27FC236}">
                <a16:creationId xmlns:a16="http://schemas.microsoft.com/office/drawing/2014/main" id="{BF884AD2-21D4-4EAA-98F4-EAF497B521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69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1F86B-9AE3-4143-B78D-16F7FF241D3B}"/>
              </a:ext>
            </a:extLst>
          </p:cNvPr>
          <p:cNvSpPr>
            <a:spLocks noGrp="1"/>
          </p:cNvSpPr>
          <p:nvPr>
            <p:ph type="title"/>
          </p:nvPr>
        </p:nvSpPr>
        <p:spPr/>
        <p:txBody>
          <a:bodyPr/>
          <a:lstStyle/>
          <a:p>
            <a:r>
              <a:rPr lang="en-US" dirty="0"/>
              <a:t>I have a problem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7CB1653-695E-4860-9FB2-DEE520ADD72B}"/>
                  </a:ext>
                </a:extLst>
              </p:cNvPr>
              <p:cNvSpPr>
                <a:spLocks noGrp="1"/>
              </p:cNvSpPr>
              <p:nvPr>
                <p:ph idx="1"/>
              </p:nvPr>
            </p:nvSpPr>
            <p:spPr/>
            <p:txBody>
              <a:bodyPr/>
              <a:lstStyle/>
              <a:p>
                <a:r>
                  <a:rPr lang="en-US" dirty="0"/>
                  <a:t>My problem </a:t>
                </a:r>
                <a14:m>
                  <m:oMath xmlns:m="http://schemas.openxmlformats.org/officeDocument/2006/math">
                    <m:r>
                      <a:rPr lang="en-US" b="0" i="1" smtClean="0">
                        <a:latin typeface="Cambria Math" panose="02040503050406030204" pitchFamily="18" charset="0"/>
                      </a:rPr>
                      <m:t>𝐶</m:t>
                    </m:r>
                  </m:oMath>
                </a14:m>
                <a:r>
                  <a:rPr lang="en-US" dirty="0"/>
                  <a:t> is hard. </a:t>
                </a:r>
              </a:p>
              <a:p>
                <a:r>
                  <a:rPr lang="en-US" dirty="0"/>
                  <a:t>So hard, it’s probably NP-hard. How do I show it?</a:t>
                </a:r>
              </a:p>
              <a:p>
                <a:endParaRPr lang="en-US" dirty="0"/>
              </a:p>
              <a:p>
                <a:r>
                  <a:rPr lang="en-US" dirty="0"/>
                  <a:t>What does it mean to be NP-hard? </a:t>
                </a:r>
              </a:p>
              <a:p>
                <a:r>
                  <a:rPr lang="en-US" dirty="0"/>
                  <a:t>We need to be able to reduce any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a:t>
                </a:r>
              </a:p>
              <a:p>
                <a:endParaRPr lang="en-US" dirty="0"/>
              </a:p>
              <a:p>
                <a:r>
                  <a:rPr lang="en-US" dirty="0"/>
                  <a:t>Let’s choose </a:t>
                </a:r>
                <a14:m>
                  <m:oMath xmlns:m="http://schemas.openxmlformats.org/officeDocument/2006/math">
                    <m:r>
                      <a:rPr lang="en-US" b="0" i="1" smtClean="0">
                        <a:latin typeface="Cambria Math" panose="02040503050406030204" pitchFamily="18" charset="0"/>
                      </a:rPr>
                      <m:t>𝐵</m:t>
                    </m:r>
                  </m:oMath>
                </a14:m>
                <a:r>
                  <a:rPr lang="en-US" dirty="0"/>
                  <a:t> to be a </a:t>
                </a:r>
                <a:r>
                  <a:rPr lang="en-US" b="1" dirty="0"/>
                  <a:t>known </a:t>
                </a:r>
                <a:r>
                  <a:rPr lang="en-US" dirty="0"/>
                  <a:t>NP-hard problem. Since </a:t>
                </a:r>
                <a14:m>
                  <m:oMath xmlns:m="http://schemas.openxmlformats.org/officeDocument/2006/math">
                    <m:r>
                      <a:rPr lang="en-US" b="0" i="1" smtClean="0">
                        <a:latin typeface="Cambria Math" panose="02040503050406030204" pitchFamily="18" charset="0"/>
                      </a:rPr>
                      <m:t>𝐵</m:t>
                    </m:r>
                  </m:oMath>
                </a14:m>
                <a:r>
                  <a:rPr lang="en-US" b="1" dirty="0"/>
                  <a:t> is known </a:t>
                </a:r>
                <a:r>
                  <a:rPr lang="en-US" dirty="0"/>
                  <a:t>to be NP-hard, </a:t>
                </a:r>
                <a14:m>
                  <m:oMath xmlns:m="http://schemas.openxmlformats.org/officeDocument/2006/math">
                    <m:r>
                      <a:rPr lang="en-US" b="0" i="1" smtClean="0">
                        <a:latin typeface="Cambria Math" panose="02040503050406030204" pitchFamily="18" charset="0"/>
                      </a:rPr>
                      <m:t>𝐴</m:t>
                    </m:r>
                    <m:r>
                      <a:rPr lang="en-US" b="1"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for every possible </a:t>
                </a:r>
                <a14:m>
                  <m:oMath xmlns:m="http://schemas.openxmlformats.org/officeDocument/2006/math">
                    <m:r>
                      <a:rPr lang="en-US" b="0" i="1" smtClean="0">
                        <a:latin typeface="Cambria Math" panose="02040503050406030204" pitchFamily="18" charset="0"/>
                      </a:rPr>
                      <m:t>𝐴</m:t>
                    </m:r>
                  </m:oMath>
                </a14:m>
                <a:r>
                  <a:rPr lang="en-US" b="1" dirty="0"/>
                  <a:t>. </a:t>
                </a:r>
                <a:r>
                  <a:rPr lang="en-US" dirty="0"/>
                  <a:t>So if </a:t>
                </a:r>
                <a:r>
                  <a:rPr lang="en-US" b="1" dirty="0"/>
                  <a:t>we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dirty="0"/>
                  <a:t>too </a:t>
                </a:r>
                <a:br>
                  <a:rPr lang="en-US" dirty="0"/>
                </a:br>
                <a:r>
                  <a:rPr lang="en-US" dirty="0"/>
                  <a:t>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so every NP problem reduces to </a:t>
                </a:r>
                <a14:m>
                  <m:oMath xmlns:m="http://schemas.openxmlformats.org/officeDocument/2006/math">
                    <m:r>
                      <a:rPr lang="en-US" b="0" i="1" smtClean="0">
                        <a:latin typeface="Cambria Math" panose="02040503050406030204" pitchFamily="18" charset="0"/>
                      </a:rPr>
                      <m:t>𝐶</m:t>
                    </m:r>
                  </m:oMath>
                </a14:m>
                <a:r>
                  <a:rPr lang="en-US" dirty="0"/>
                  <a:t>!</a:t>
                </a:r>
              </a:p>
            </p:txBody>
          </p:sp>
        </mc:Choice>
        <mc:Fallback xmlns="">
          <p:sp>
            <p:nvSpPr>
              <p:cNvPr id="5" name="Content Placeholder 4">
                <a:extLst>
                  <a:ext uri="{FF2B5EF4-FFF2-40B4-BE49-F238E27FC236}">
                    <a16:creationId xmlns:a16="http://schemas.microsoft.com/office/drawing/2014/main" id="{67CB1653-695E-4860-9FB2-DEE520ADD72B}"/>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3898804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Is that true? </a:t>
            </a:r>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290"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390035" y="2642856"/>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390035" y="2642856"/>
                <a:ext cx="2396012" cy="369332"/>
              </a:xfrm>
              <a:prstGeom prst="rect">
                <a:avLst/>
              </a:prstGeom>
              <a:blipFill>
                <a:blip r:embed="rId5"/>
                <a:stretch>
                  <a:fillRect l="-2036" t="-10000" b="-26667"/>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9D459C8-86FB-4471-8F85-8BF61FAEDA0F}"/>
                  </a:ext>
                </a:extLst>
              </p:cNvPr>
              <p:cNvSpPr txBox="1"/>
              <p:nvPr/>
            </p:nvSpPr>
            <p:spPr>
              <a:xfrm>
                <a:off x="3893933" y="1996106"/>
                <a:ext cx="4144707" cy="369332"/>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Because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latin typeface="Segoe UI Semilight" panose="020B0402040204020203" pitchFamily="34" charset="0"/>
                    <a:cs typeface="Segoe UI Semilight" panose="020B0402040204020203" pitchFamily="34" charset="0"/>
                  </a:rPr>
                  <a:t> we have this reduction.</a:t>
                </a:r>
              </a:p>
            </p:txBody>
          </p:sp>
        </mc:Choice>
        <mc:Fallback xmlns="">
          <p:sp>
            <p:nvSpPr>
              <p:cNvPr id="19" name="TextBox 18">
                <a:extLst>
                  <a:ext uri="{FF2B5EF4-FFF2-40B4-BE49-F238E27FC236}">
                    <a16:creationId xmlns:a16="http://schemas.microsoft.com/office/drawing/2014/main" id="{19D459C8-86FB-4471-8F85-8BF61FAEDA0F}"/>
                  </a:ext>
                </a:extLst>
              </p:cNvPr>
              <p:cNvSpPr txBox="1">
                <a:spLocks noRot="1" noChangeAspect="1" noMove="1" noResize="1" noEditPoints="1" noAdjustHandles="1" noChangeArrowheads="1" noChangeShapeType="1" noTextEdit="1"/>
              </p:cNvSpPr>
              <p:nvPr/>
            </p:nvSpPr>
            <p:spPr>
              <a:xfrm>
                <a:off x="3893933" y="1996106"/>
                <a:ext cx="4144707" cy="369332"/>
              </a:xfrm>
              <a:prstGeom prst="rect">
                <a:avLst/>
              </a:prstGeom>
              <a:blipFill>
                <a:blip r:embed="rId6"/>
                <a:stretch>
                  <a:fillRect l="-1324" t="-6557" b="-26230"/>
                </a:stretch>
              </a:blipFill>
            </p:spPr>
            <p:txBody>
              <a:bodyPr/>
              <a:lstStyle/>
              <a:p>
                <a:r>
                  <a:rPr lang="en-US">
                    <a:noFill/>
                  </a:rPr>
                  <a:t> </a:t>
                </a:r>
              </a:p>
            </p:txBody>
          </p:sp>
        </mc:Fallback>
      </mc:AlternateContent>
    </p:spTree>
    <p:extLst>
      <p:ext uri="{BB962C8B-B14F-4D97-AF65-F5344CB8AC3E}">
        <p14:creationId xmlns:p14="http://schemas.microsoft.com/office/powerpoint/2010/main" val="386663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4" grpId="0" animBg="1"/>
      <p:bldP spid="6" grpId="0"/>
      <p:bldP spid="7" grpId="0" animBg="1"/>
      <p:bldP spid="8" grpId="0"/>
      <p:bldP spid="9"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438650" y="2551148"/>
                  <a:ext cx="2396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551148"/>
                  <a:ext cx="2396012" cy="369332"/>
                </a:xfrm>
                <a:prstGeom prst="rect">
                  <a:avLst/>
                </a:prstGeom>
                <a:blipFill>
                  <a:blip r:embed="rId5"/>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6904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Why does it work? Because our reductions work! </a:t>
                </a:r>
              </a:p>
              <a:p>
                <a:r>
                  <a:rPr lang="en-US" dirty="0"/>
                  <a:t>How long does it take? Still polynomial time! (Even if the input gets bigger at each step, it still can’t get bigger than a polynomial). And we don’t need a </a:t>
                </a:r>
                <a14:m>
                  <m:oMath xmlns:m="http://schemas.openxmlformats.org/officeDocument/2006/math">
                    <m:r>
                      <a:rPr lang="en-US" b="0" i="1" smtClean="0">
                        <a:latin typeface="Cambria Math" panose="02040503050406030204" pitchFamily="18" charset="0"/>
                      </a:rPr>
                      <m:t>𝐵</m:t>
                    </m:r>
                  </m:oMath>
                </a14:m>
                <a:r>
                  <a:rPr lang="en-US" dirty="0"/>
                  <a:t> solver, the reduction is the solver! We only use a </a:t>
                </a:r>
                <a14:m>
                  <m:oMath xmlns:m="http://schemas.openxmlformats.org/officeDocument/2006/math">
                    <m:r>
                      <a:rPr lang="en-US" b="0" i="1" smtClean="0">
                        <a:latin typeface="Cambria Math" panose="02040503050406030204" pitchFamily="18" charset="0"/>
                      </a:rPr>
                      <m:t>𝐶</m:t>
                    </m:r>
                  </m:oMath>
                </a14:m>
                <a:r>
                  <a:rPr lang="en-US" dirty="0"/>
                  <a:t> solver so it’s “really” a reduction.</a:t>
                </a:r>
              </a:p>
            </p:txBody>
          </p:sp>
        </mc:Choice>
        <mc:Fallback xmlns="">
          <p:sp>
            <p:nvSpPr>
              <p:cNvPr id="3" name="Content Placeholder 2">
                <a:extLst>
                  <a:ext uri="{FF2B5EF4-FFF2-40B4-BE49-F238E27FC236}">
                    <a16:creationId xmlns:a16="http://schemas.microsoft.com/office/drawing/2014/main" id="{D5DE9279-DFF2-4915-A127-DBAAF3108324}"/>
                  </a:ext>
                </a:extLst>
              </p:cNvPr>
              <p:cNvSpPr>
                <a:spLocks noGrp="1" noRot="1" noChangeAspect="1" noMove="1" noResize="1" noEditPoints="1" noAdjustHandles="1" noChangeArrowheads="1" noChangeShapeType="1" noTextEdit="1"/>
              </p:cNvSpPr>
              <p:nvPr>
                <p:ph idx="1"/>
              </p:nvPr>
            </p:nvSpPr>
            <p:spPr>
              <a:blipFill>
                <a:blip r:embed="rId3"/>
                <a:stretch>
                  <a:fillRect l="-708" t="-2138" r="-2233"/>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52724" y="3568219"/>
            <a:ext cx="8880771" cy="2927056"/>
            <a:chOff x="223206" y="1879764"/>
            <a:chExt cx="11410290" cy="4615511"/>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879764"/>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879764"/>
                  <a:ext cx="2396012" cy="369332"/>
                </a:xfrm>
                <a:prstGeom prst="rect">
                  <a:avLst/>
                </a:prstGeom>
                <a:blipFill>
                  <a:blip r:embed="rId4"/>
                  <a:stretch>
                    <a:fillRect l="-2941" t="-12821" b="-948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438650" y="2395294"/>
                  <a:ext cx="2396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395294"/>
                  <a:ext cx="2396012" cy="369332"/>
                </a:xfrm>
                <a:prstGeom prst="rect">
                  <a:avLst/>
                </a:prstGeom>
                <a:blipFill>
                  <a:blip r:embed="rId6"/>
                  <a:stretch>
                    <a:fillRect b="-52632"/>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6422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3951-FC23-4CB5-BB31-37375487B7E9}"/>
              </a:ext>
            </a:extLst>
          </p:cNvPr>
          <p:cNvSpPr>
            <a:spLocks noGrp="1"/>
          </p:cNvSpPr>
          <p:nvPr>
            <p:ph type="title"/>
          </p:nvPr>
        </p:nvSpPr>
        <p:spPr/>
        <p:txBody>
          <a:bodyPr/>
          <a:lstStyle/>
          <a:p>
            <a:r>
              <a:rPr lang="en-US" dirty="0"/>
              <a:t>Said Differently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13B3C4-F2A8-4BC8-8BA6-DB983DC17DA7}"/>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𝐵</m:t>
                    </m:r>
                  </m:oMath>
                </a14:m>
                <a:r>
                  <a:rPr lang="en-US" dirty="0"/>
                  <a:t> is not hard [I have an algorithm for it]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also not hard.</a:t>
                </a:r>
              </a:p>
              <a:p>
                <a:r>
                  <a:rPr lang="en-US" dirty="0"/>
                  <a:t>This is how we usually use reductions</a:t>
                </a:r>
              </a:p>
              <a:p>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𝐴</m:t>
                    </m:r>
                  </m:oMath>
                </a14:m>
                <a:r>
                  <a:rPr lang="en-US" dirty="0"/>
                  <a:t> is hard, then </a:t>
                </a:r>
                <a14:m>
                  <m:oMath xmlns:m="http://schemas.openxmlformats.org/officeDocument/2006/math">
                    <m:r>
                      <a:rPr lang="en-US" b="0" i="1" smtClean="0">
                        <a:latin typeface="Cambria Math" panose="02040503050406030204" pitchFamily="18" charset="0"/>
                      </a:rPr>
                      <m:t>𝐵</m:t>
                    </m:r>
                  </m:oMath>
                </a14:m>
                <a:r>
                  <a:rPr lang="en-US" dirty="0"/>
                  <a:t> also must be hard.</a:t>
                </a:r>
              </a:p>
              <a:p>
                <a:r>
                  <a:rPr lang="en-US" dirty="0"/>
                  <a:t>(contrapositive of the last statement)</a:t>
                </a:r>
              </a:p>
            </p:txBody>
          </p:sp>
        </mc:Choice>
        <mc:Fallback xmlns="">
          <p:sp>
            <p:nvSpPr>
              <p:cNvPr id="3" name="Content Placeholder 2">
                <a:extLst>
                  <a:ext uri="{FF2B5EF4-FFF2-40B4-BE49-F238E27FC236}">
                    <a16:creationId xmlns:a16="http://schemas.microsoft.com/office/drawing/2014/main" id="{5613B3C4-F2A8-4BC8-8BA6-DB983DC17DA7}"/>
                  </a:ext>
                </a:extLst>
              </p:cNvPr>
              <p:cNvSpPr>
                <a:spLocks noGrp="1" noRot="1" noChangeAspect="1" noMove="1" noResize="1" noEditPoints="1" noAdjustHandles="1" noChangeArrowheads="1" noChangeShapeType="1" noTextEdit="1"/>
              </p:cNvSpPr>
              <p:nvPr>
                <p:ph idx="1"/>
              </p:nvPr>
            </p:nvSpPr>
            <p:spPr>
              <a:blipFill>
                <a:blip r:embed="rId2"/>
                <a:stretch>
                  <a:fillRect l="-654" r="-1416"/>
                </a:stretch>
              </a:blipFill>
            </p:spPr>
            <p:txBody>
              <a:bodyPr/>
              <a:lstStyle/>
              <a:p>
                <a:r>
                  <a:rPr lang="en-US">
                    <a:noFill/>
                  </a:rPr>
                  <a:t> </a:t>
                </a:r>
              </a:p>
            </p:txBody>
          </p:sp>
        </mc:Fallback>
      </mc:AlternateContent>
    </p:spTree>
    <p:extLst>
      <p:ext uri="{BB962C8B-B14F-4D97-AF65-F5344CB8AC3E}">
        <p14:creationId xmlns:p14="http://schemas.microsoft.com/office/powerpoint/2010/main" val="513459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6284E-3C8E-456E-87AB-4378F661E8F4}"/>
              </a:ext>
            </a:extLst>
          </p:cNvPr>
          <p:cNvSpPr>
            <a:spLocks noGrp="1"/>
          </p:cNvSpPr>
          <p:nvPr>
            <p:ph type="title"/>
          </p:nvPr>
        </p:nvSpPr>
        <p:spPr/>
        <p:txBody>
          <a:bodyPr>
            <a:normAutofit/>
          </a:bodyPr>
          <a:lstStyle/>
          <a:p>
            <a:r>
              <a:rPr lang="en-US" dirty="0"/>
              <a:t>Want to prove your problem is hard?</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AB66FC9-D629-477C-B859-A78A82749038}"/>
                  </a:ext>
                </a:extLst>
              </p:cNvPr>
              <p:cNvSpPr>
                <a:spLocks noGrp="1"/>
              </p:cNvSpPr>
              <p:nvPr>
                <p:ph idx="1"/>
              </p:nvPr>
            </p:nvSpPr>
            <p:spPr/>
            <p:txBody>
              <a:bodyPr/>
              <a:lstStyle/>
              <a:p>
                <a:r>
                  <a:rPr lang="en-US" dirty="0"/>
                  <a:t>To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is hard, </a:t>
                </a:r>
              </a:p>
              <a:p>
                <a:endParaRPr lang="en-US" dirty="0"/>
              </a:p>
              <a:p>
                <a:r>
                  <a:rPr lang="en-US" dirty="0"/>
                  <a:t>Reduce </a:t>
                </a:r>
                <a:r>
                  <a:rPr lang="en-US" b="1" dirty="0"/>
                  <a:t>FROM </a:t>
                </a:r>
                <a:r>
                  <a:rPr lang="en-US" dirty="0"/>
                  <a:t>the known hard problem </a:t>
                </a:r>
                <a:r>
                  <a:rPr lang="en-US" b="1" dirty="0"/>
                  <a:t>TO </a:t>
                </a:r>
                <a:r>
                  <a:rPr lang="en-US" dirty="0"/>
                  <a:t>the problem you care about</a:t>
                </a:r>
              </a:p>
              <a:p>
                <a:r>
                  <a:rPr lang="en-US" dirty="0"/>
                  <a:t>A reduction </a:t>
                </a:r>
                <a:r>
                  <a:rPr lang="en-US" b="1" dirty="0"/>
                  <a:t>From</a:t>
                </a:r>
                <a:r>
                  <a:rPr lang="en-US" dirty="0"/>
                  <a:t> an NP-hard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 </m:t>
                    </m:r>
                  </m:oMath>
                </a14:m>
                <a:r>
                  <a:rPr lang="en-US" dirty="0"/>
                  <a:t>shows </a:t>
                </a:r>
                <a14:m>
                  <m:oMath xmlns:m="http://schemas.openxmlformats.org/officeDocument/2006/math">
                    <m:r>
                      <a:rPr lang="en-US" b="0" i="1" smtClean="0">
                        <a:latin typeface="Cambria Math" panose="02040503050406030204" pitchFamily="18" charset="0"/>
                      </a:rPr>
                      <m:t>𝐵</m:t>
                    </m:r>
                  </m:oMath>
                </a14:m>
                <a:r>
                  <a:rPr lang="en-US" dirty="0"/>
                  <a:t> is also NP-hard.</a:t>
                </a:r>
              </a:p>
            </p:txBody>
          </p:sp>
        </mc:Choice>
        <mc:Fallback xmlns="">
          <p:sp>
            <p:nvSpPr>
              <p:cNvPr id="5" name="Content Placeholder 4">
                <a:extLst>
                  <a:ext uri="{FF2B5EF4-FFF2-40B4-BE49-F238E27FC236}">
                    <a16:creationId xmlns:a16="http://schemas.microsoft.com/office/drawing/2014/main" id="{2AB66FC9-D629-477C-B859-A78A82749038}"/>
                  </a:ext>
                </a:extLst>
              </p:cNvPr>
              <p:cNvSpPr>
                <a:spLocks noGrp="1" noRot="1" noChangeAspect="1" noMove="1" noResize="1" noEditPoints="1" noAdjustHandles="1" noChangeArrowheads="1" noChangeShapeType="1" noTextEdit="1"/>
              </p:cNvSpPr>
              <p:nvPr>
                <p:ph idx="1"/>
              </p:nvPr>
            </p:nvSpPr>
            <p:spPr>
              <a:blipFill>
                <a:blip r:embed="rId2"/>
                <a:stretch>
                  <a:fillRect l="-654" t="-2138" r="-763"/>
                </a:stretch>
              </a:blipFill>
            </p:spPr>
            <p:txBody>
              <a:bodyPr/>
              <a:lstStyle/>
              <a:p>
                <a:r>
                  <a:rPr lang="en-US">
                    <a:noFill/>
                  </a:rPr>
                  <a:t> </a:t>
                </a:r>
              </a:p>
            </p:txBody>
          </p:sp>
        </mc:Fallback>
      </mc:AlternateContent>
    </p:spTree>
    <p:extLst>
      <p:ext uri="{BB962C8B-B14F-4D97-AF65-F5344CB8AC3E}">
        <p14:creationId xmlns:p14="http://schemas.microsoft.com/office/powerpoint/2010/main" val="2726695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B02C1E-4FAD-472B-9B5D-582DCC743B77}"/>
              </a:ext>
            </a:extLst>
          </p:cNvPr>
          <p:cNvSpPr>
            <a:spLocks noGrp="1"/>
          </p:cNvSpPr>
          <p:nvPr>
            <p:ph type="title"/>
          </p:nvPr>
        </p:nvSpPr>
        <p:spPr/>
        <p:txBody>
          <a:bodyPr/>
          <a:lstStyle/>
          <a:p>
            <a:r>
              <a:rPr lang="en-US" dirty="0"/>
              <a:t>More Reduction Practice</a:t>
            </a:r>
          </a:p>
        </p:txBody>
      </p:sp>
      <p:sp>
        <p:nvSpPr>
          <p:cNvPr id="5" name="Text Placeholder 4">
            <a:extLst>
              <a:ext uri="{FF2B5EF4-FFF2-40B4-BE49-F238E27FC236}">
                <a16:creationId xmlns:a16="http://schemas.microsoft.com/office/drawing/2014/main" id="{B6F74C1D-11E6-4D3F-8B5E-4CBAE9435F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72347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C9156-9281-4C34-B585-A7BB111C0E24}"/>
              </a:ext>
            </a:extLst>
          </p:cNvPr>
          <p:cNvSpPr>
            <a:spLocks noGrp="1"/>
          </p:cNvSpPr>
          <p:nvPr>
            <p:ph type="title"/>
          </p:nvPr>
        </p:nvSpPr>
        <p:spPr/>
        <p:txBody>
          <a:bodyPr/>
          <a:lstStyle/>
          <a:p>
            <a:r>
              <a:rPr lang="en-US" dirty="0"/>
              <a:t>Reductions</a:t>
            </a:r>
          </a:p>
        </p:txBody>
      </p:sp>
      <p:sp>
        <p:nvSpPr>
          <p:cNvPr id="5" name="Content Placeholder 4">
            <a:extLst>
              <a:ext uri="{FF2B5EF4-FFF2-40B4-BE49-F238E27FC236}">
                <a16:creationId xmlns:a16="http://schemas.microsoft.com/office/drawing/2014/main" id="{3AF908BD-704F-4F6A-9D7B-961701CBD435}"/>
              </a:ext>
            </a:extLst>
          </p:cNvPr>
          <p:cNvSpPr>
            <a:spLocks noGrp="1"/>
          </p:cNvSpPr>
          <p:nvPr>
            <p:ph idx="1"/>
          </p:nvPr>
        </p:nvSpPr>
        <p:spPr/>
        <p:txBody>
          <a:bodyPr>
            <a:normAutofit lnSpcReduction="10000"/>
          </a:bodyPr>
          <a:lstStyle/>
          <a:p>
            <a:r>
              <a:rPr lang="en-US" dirty="0"/>
              <a:t>We saw a reduction between two very similar (on the surface) problems when we reduced from 2-coloring to 3-coloring.</a:t>
            </a:r>
          </a:p>
          <a:p>
            <a:r>
              <a:rPr lang="en-US" dirty="0"/>
              <a:t>The real power of reductions is when problems look very different on the surface but you can still reduce from one to the other.</a:t>
            </a:r>
          </a:p>
          <a:p>
            <a:endParaRPr lang="en-US" dirty="0"/>
          </a:p>
          <a:p>
            <a:r>
              <a:rPr lang="en-US" dirty="0"/>
              <a:t>We’re going to do a couple more reductions with varying levels of differences between the problems.</a:t>
            </a:r>
          </a:p>
          <a:p>
            <a:r>
              <a:rPr lang="en-US" b="1" dirty="0">
                <a:solidFill>
                  <a:srgbClr val="FF0000"/>
                </a:solidFill>
              </a:rPr>
              <a:t>A lot of our reductions in this section go “the wrong way”</a:t>
            </a:r>
            <a:r>
              <a:rPr lang="en-US" dirty="0"/>
              <a:t> that is, they don’t show a problem is hard – focusing on the practice/mechanics of reductions first. Remember that step at the beginning to decide your direction if your goal is showing a problem is hard.</a:t>
            </a:r>
          </a:p>
        </p:txBody>
      </p:sp>
    </p:spTree>
    <p:extLst>
      <p:ext uri="{BB962C8B-B14F-4D97-AF65-F5344CB8AC3E}">
        <p14:creationId xmlns:p14="http://schemas.microsoft.com/office/powerpoint/2010/main" val="334397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98F8-FEA4-48F9-8F26-AD896D60B9B0}"/>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879CE0-4042-42A4-992F-743E72FA702C}"/>
                  </a:ext>
                </a:extLst>
              </p:cNvPr>
              <p:cNvSpPr>
                <a:spLocks noGrp="1"/>
              </p:cNvSpPr>
              <p:nvPr>
                <p:ph idx="1"/>
              </p:nvPr>
            </p:nvSpPr>
            <p:spPr/>
            <p:txBody>
              <a:bodyPr/>
              <a:lstStyle/>
              <a:p>
                <a:pPr marL="0" indent="0">
                  <a:buNone/>
                </a:pPr>
                <a:r>
                  <a:rPr lang="en-US" dirty="0"/>
                  <a:t> If we just ask the 3-coloring algorithm about </a:t>
                </a:r>
                <a14:m>
                  <m:oMath xmlns:m="http://schemas.openxmlformats.org/officeDocument/2006/math">
                    <m:r>
                      <a:rPr lang="en-US" b="0" i="1" smtClean="0">
                        <a:latin typeface="Cambria Math" panose="02040503050406030204" pitchFamily="18" charset="0"/>
                      </a:rPr>
                      <m:t>𝐺</m:t>
                    </m:r>
                  </m:oMath>
                </a14:m>
                <a:r>
                  <a:rPr lang="en-US" dirty="0"/>
                  <a:t>, it might use 3 colors…we can’t get it to use just </a:t>
                </a:r>
                <a14:m>
                  <m:oMath xmlns:m="http://schemas.openxmlformats.org/officeDocument/2006/math">
                    <m:r>
                      <a:rPr lang="en-US" b="0" i="1" smtClean="0">
                        <a:latin typeface="Cambria Math" panose="02040503050406030204" pitchFamily="18" charset="0"/>
                      </a:rPr>
                      <m:t>2</m:t>
                    </m:r>
                  </m:oMath>
                </a14:m>
                <a:r>
                  <a:rPr lang="en-US" dirty="0"/>
                  <a:t>…</a:t>
                </a:r>
              </a:p>
              <a:p>
                <a:pPr marL="0" indent="0">
                  <a:buNone/>
                </a:pPr>
                <a:r>
                  <a:rPr lang="en-US" dirty="0"/>
                  <a:t>…unless…</a:t>
                </a:r>
              </a:p>
              <a:p>
                <a:pPr marL="0" indent="0">
                  <a:buNone/>
                </a:pPr>
                <a:r>
                  <a:rPr lang="en-US" dirty="0"/>
                  <a:t>Unless we force it not to, by adding extra vertices that </a:t>
                </a:r>
                <a:r>
                  <a:rPr lang="en-US" b="1" dirty="0"/>
                  <a:t>force </a:t>
                </a:r>
                <a:r>
                  <a:rPr lang="en-US" dirty="0"/>
                  <a:t>the 3-coloring algorithm to “use up” one color on the extra vertices, leaving only two colors for the “real” vertices.</a:t>
                </a:r>
              </a:p>
              <a:p>
                <a:pPr marL="0" indent="0">
                  <a:buNone/>
                </a:pPr>
                <a:endParaRPr lang="en-US" dirty="0"/>
              </a:p>
              <a:p>
                <a:pPr marL="0" indent="0">
                  <a:buNone/>
                </a:pPr>
                <a:r>
                  <a:rPr lang="en-US" dirty="0"/>
                  <a:t>Add an extra vertex </a:t>
                </a:r>
                <a14:m>
                  <m:oMath xmlns:m="http://schemas.openxmlformats.org/officeDocument/2006/math">
                    <m:r>
                      <a:rPr lang="en-US" b="0" i="1" smtClean="0">
                        <a:latin typeface="Cambria Math" panose="02040503050406030204" pitchFamily="18" charset="0"/>
                      </a:rPr>
                      <m:t>𝑣</m:t>
                    </m:r>
                  </m:oMath>
                </a14:m>
                <a:r>
                  <a:rPr lang="en-US" dirty="0"/>
                  <a:t>, and attach it to </a:t>
                </a:r>
                <a:r>
                  <a:rPr lang="en-US" b="1" dirty="0"/>
                  <a:t>everything </a:t>
                </a:r>
                <a:r>
                  <a:rPr lang="en-US" dirty="0"/>
                  <a:t>in </a:t>
                </a:r>
                <a14:m>
                  <m:oMath xmlns:m="http://schemas.openxmlformats.org/officeDocument/2006/math">
                    <m:r>
                      <a:rPr lang="en-US" b="0" i="1" smtClean="0">
                        <a:latin typeface="Cambria Math" panose="02040503050406030204" pitchFamily="18" charset="0"/>
                      </a:rPr>
                      <m:t>𝐺</m:t>
                    </m:r>
                  </m:oMath>
                </a14:m>
                <a:r>
                  <a:rPr lang="en-US" b="1" dirty="0"/>
                  <a:t>.</a:t>
                </a:r>
              </a:p>
            </p:txBody>
          </p:sp>
        </mc:Choice>
        <mc:Fallback xmlns="">
          <p:sp>
            <p:nvSpPr>
              <p:cNvPr id="3" name="Content Placeholder 2">
                <a:extLst>
                  <a:ext uri="{FF2B5EF4-FFF2-40B4-BE49-F238E27FC236}">
                    <a16:creationId xmlns:a16="http://schemas.microsoft.com/office/drawing/2014/main" id="{6A879CE0-4042-42A4-992F-743E72FA702C}"/>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235380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AC81539B-0E1E-469A-9B4B-648AE85C481B}"/>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 </m:t>
                    </m:r>
                  </m:oMath>
                </a14:m>
                <a:r>
                  <a:rPr lang="en-US" dirty="0"/>
                  <a:t>3-SAT</a:t>
                </a:r>
              </a:p>
            </p:txBody>
          </p:sp>
        </mc:Choice>
        <mc:Fallback xmlns="">
          <p:sp>
            <p:nvSpPr>
              <p:cNvPr id="4" name="Title 3">
                <a:extLst>
                  <a:ext uri="{FF2B5EF4-FFF2-40B4-BE49-F238E27FC236}">
                    <a16:creationId xmlns:a16="http://schemas.microsoft.com/office/drawing/2014/main" id="{AC81539B-0E1E-469A-9B4B-648AE85C481B}"/>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p:sp>
        <p:nvSpPr>
          <p:cNvPr id="5" name="Content Placeholder 4">
            <a:extLst>
              <a:ext uri="{FF2B5EF4-FFF2-40B4-BE49-F238E27FC236}">
                <a16:creationId xmlns:a16="http://schemas.microsoft.com/office/drawing/2014/main" id="{241E5388-2522-461A-ADB7-497079C2E429}"/>
              </a:ext>
            </a:extLst>
          </p:cNvPr>
          <p:cNvSpPr>
            <a:spLocks noGrp="1"/>
          </p:cNvSpPr>
          <p:nvPr>
            <p:ph idx="1"/>
          </p:nvPr>
        </p:nvSpPr>
        <p:spPr/>
        <p:txBody>
          <a:bodyPr>
            <a:normAutofit lnSpcReduction="10000"/>
          </a:bodyPr>
          <a:lstStyle/>
          <a:p>
            <a:r>
              <a:rPr lang="en-US" dirty="0"/>
              <a:t>Need to transform a 3-coloring instance (a problem about a graph)</a:t>
            </a:r>
          </a:p>
          <a:p>
            <a:r>
              <a:rPr lang="en-US" dirty="0"/>
              <a:t>To a 3-SAT instance (a problem about variables and constraints)</a:t>
            </a:r>
          </a:p>
          <a:p>
            <a:endParaRPr lang="en-US" dirty="0"/>
          </a:p>
          <a:p>
            <a:r>
              <a:rPr lang="en-US" dirty="0"/>
              <a:t>Those look very different!!</a:t>
            </a:r>
          </a:p>
          <a:p>
            <a:r>
              <a:rPr lang="en-US" dirty="0"/>
              <a:t>It’s going to take some creativity to make the conversion.</a:t>
            </a:r>
          </a:p>
          <a:p>
            <a:endParaRPr lang="en-US" dirty="0"/>
          </a:p>
          <a:p>
            <a:r>
              <a:rPr lang="en-US" dirty="0"/>
              <a:t>Your main takeaway from this lecture is </a:t>
            </a:r>
            <a:r>
              <a:rPr lang="en-US" b="1" dirty="0"/>
              <a:t>not </a:t>
            </a:r>
            <a:r>
              <a:rPr lang="en-US" dirty="0"/>
              <a:t>these particular reductions or these particular techniques.</a:t>
            </a:r>
          </a:p>
          <a:p>
            <a:r>
              <a:rPr lang="en-US" dirty="0"/>
              <a:t>Your takeaway is “wow, even if problems can look pretty different, they can be closely related!”</a:t>
            </a:r>
          </a:p>
        </p:txBody>
      </p:sp>
    </p:spTree>
    <p:extLst>
      <p:ext uri="{BB962C8B-B14F-4D97-AF65-F5344CB8AC3E}">
        <p14:creationId xmlns:p14="http://schemas.microsoft.com/office/powerpoint/2010/main" val="3025106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525E2DE-9CB4-464C-B82A-ABC24400260A}"/>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 </m:t>
                    </m:r>
                  </m:oMath>
                </a14:m>
                <a:r>
                  <a:rPr lang="en-US" dirty="0"/>
                  <a:t>3-SAT</a:t>
                </a:r>
              </a:p>
            </p:txBody>
          </p:sp>
        </mc:Choice>
        <mc:Fallback xmlns="">
          <p:sp>
            <p:nvSpPr>
              <p:cNvPr id="2" name="Title 1">
                <a:extLst>
                  <a:ext uri="{FF2B5EF4-FFF2-40B4-BE49-F238E27FC236}">
                    <a16:creationId xmlns:a16="http://schemas.microsoft.com/office/drawing/2014/main" id="{5525E2DE-9CB4-464C-B82A-ABC24400260A}"/>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0C46895B-B729-434F-AF8A-A3FEEDAC0D96}"/>
              </a:ext>
            </a:extLst>
          </p:cNvPr>
          <p:cNvSpPr>
            <a:spLocks noGrp="1"/>
          </p:cNvSpPr>
          <p:nvPr>
            <p:ph idx="1"/>
          </p:nvPr>
        </p:nvSpPr>
        <p:spPr/>
        <p:txBody>
          <a:bodyPr/>
          <a:lstStyle/>
          <a:p>
            <a:r>
              <a:rPr lang="en-US" dirty="0"/>
              <a:t>Need to transform a 3-coloring instance (a problem about a graph)</a:t>
            </a:r>
          </a:p>
          <a:p>
            <a:r>
              <a:rPr lang="en-US" dirty="0"/>
              <a:t>To a 3-SAT instance (a problem about variables and constraints).</a:t>
            </a:r>
          </a:p>
          <a:p>
            <a:endParaRPr lang="en-US" dirty="0"/>
          </a:p>
          <a:p>
            <a:r>
              <a:rPr lang="en-US" dirty="0"/>
              <a:t>3-SAT talks about Boolean variables and constraints.</a:t>
            </a:r>
          </a:p>
          <a:p>
            <a:r>
              <a:rPr lang="en-US" dirty="0"/>
              <a:t>What variables could we use to describe coloring? </a:t>
            </a:r>
          </a:p>
          <a:p>
            <a:r>
              <a:rPr lang="en-US" dirty="0"/>
              <a:t>What constraints would the coloring impose?</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881969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C642AB3-8EE4-4CE7-9633-E629827131A5}"/>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m:t>
                    </m:r>
                  </m:oMath>
                </a14:m>
                <a:r>
                  <a:rPr lang="en-US" dirty="0"/>
                  <a:t> 3-SAT</a:t>
                </a:r>
              </a:p>
            </p:txBody>
          </p:sp>
        </mc:Choice>
        <mc:Fallback xmlns="">
          <p:sp>
            <p:nvSpPr>
              <p:cNvPr id="2" name="Title 1">
                <a:extLst>
                  <a:ext uri="{FF2B5EF4-FFF2-40B4-BE49-F238E27FC236}">
                    <a16:creationId xmlns:a16="http://schemas.microsoft.com/office/drawing/2014/main" id="{AC642AB3-8EE4-4CE7-9633-E629827131A5}"/>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32CC23-75E9-4A90-9C30-29FBE57DF631}"/>
                  </a:ext>
                </a:extLst>
              </p:cNvPr>
              <p:cNvSpPr>
                <a:spLocks noGrp="1"/>
              </p:cNvSpPr>
              <p:nvPr>
                <p:ph idx="1"/>
              </p:nvPr>
            </p:nvSpPr>
            <p:spPr/>
            <p:txBody>
              <a:bodyPr/>
              <a:lstStyle/>
              <a:p>
                <a:r>
                  <a:rPr lang="en-US" dirty="0"/>
                  <a:t>Variables: is this vertex red? Blue? Green? (can’t have just one variable, let’s just have three).</a:t>
                </a:r>
              </a:p>
              <a:p>
                <a:endParaRPr lang="en-US" dirty="0"/>
              </a:p>
              <a:p>
                <a:r>
                  <a:rPr lang="en-US" dirty="0"/>
                  <a:t>Constraints?</a:t>
                </a:r>
              </a:p>
              <a:p>
                <a:r>
                  <a:rPr lang="en-US" dirty="0"/>
                  <a:t>If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is an edge, then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are different colors.</a:t>
                </a:r>
              </a:p>
              <a:p>
                <a14:m>
                  <m:oMath xmlns:m="http://schemas.openxmlformats.org/officeDocument/2006/math">
                    <m:r>
                      <a:rPr lang="en-US" b="0" i="1" smtClean="0">
                        <a:latin typeface="Cambria Math" panose="02040503050406030204" pitchFamily="18" charset="0"/>
                      </a:rPr>
                      <m:t>𝑢</m:t>
                    </m:r>
                  </m:oMath>
                </a14:m>
                <a:r>
                  <a:rPr lang="en-US" dirty="0"/>
                  <a:t> gets exactly one color. </a:t>
                </a:r>
              </a:p>
            </p:txBody>
          </p:sp>
        </mc:Choice>
        <mc:Fallback xmlns="">
          <p:sp>
            <p:nvSpPr>
              <p:cNvPr id="3" name="Content Placeholder 2">
                <a:extLst>
                  <a:ext uri="{FF2B5EF4-FFF2-40B4-BE49-F238E27FC236}">
                    <a16:creationId xmlns:a16="http://schemas.microsoft.com/office/drawing/2014/main" id="{6132CC23-75E9-4A90-9C30-29FBE57DF631}"/>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51790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C642AB3-8EE4-4CE7-9633-E629827131A5}"/>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m:t>
                    </m:r>
                  </m:oMath>
                </a14:m>
                <a:r>
                  <a:rPr lang="en-US" dirty="0"/>
                  <a:t> 3-SAT</a:t>
                </a:r>
              </a:p>
            </p:txBody>
          </p:sp>
        </mc:Choice>
        <mc:Fallback xmlns="">
          <p:sp>
            <p:nvSpPr>
              <p:cNvPr id="2" name="Title 1">
                <a:extLst>
                  <a:ext uri="{FF2B5EF4-FFF2-40B4-BE49-F238E27FC236}">
                    <a16:creationId xmlns:a16="http://schemas.microsoft.com/office/drawing/2014/main" id="{AC642AB3-8EE4-4CE7-9633-E629827131A5}"/>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32CC23-75E9-4A90-9C30-29FBE57DF631}"/>
                  </a:ext>
                </a:extLst>
              </p:cNvPr>
              <p:cNvSpPr>
                <a:spLocks noGrp="1"/>
              </p:cNvSpPr>
              <p:nvPr>
                <p:ph idx="1"/>
              </p:nvPr>
            </p:nvSpPr>
            <p:spPr/>
            <p:txBody>
              <a:bodyPr>
                <a:normAutofit/>
              </a:bodyPr>
              <a:lstStyle/>
              <a:p>
                <a:r>
                  <a:rPr lang="en-US" dirty="0"/>
                  <a:t>Variables: is this vertex red? Blue? Green? (can’t have just one variable, let’s just have three).</a:t>
                </a:r>
              </a:p>
              <a:p>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𝑏</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oMath>
                </a14:m>
                <a:endParaRPr lang="en-US" dirty="0"/>
              </a:p>
              <a:p>
                <a:r>
                  <a:rPr lang="en-US" dirty="0"/>
                  <a:t>Constraints?</a:t>
                </a:r>
              </a:p>
              <a:p>
                <a:r>
                  <a:rPr lang="en-US" dirty="0">
                    <a:solidFill>
                      <a:schemeClr val="accent2"/>
                    </a:solidFill>
                  </a:rPr>
                  <a:t>If </a:t>
                </a:r>
                <a14:m>
                  <m:oMath xmlns:m="http://schemas.openxmlformats.org/officeDocument/2006/math">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𝑣</m:t>
                    </m:r>
                    <m:r>
                      <a:rPr lang="en-US" b="0" i="1" smtClean="0">
                        <a:solidFill>
                          <a:schemeClr val="accent2"/>
                        </a:solidFill>
                        <a:latin typeface="Cambria Math" panose="02040503050406030204" pitchFamily="18" charset="0"/>
                      </a:rPr>
                      <m:t>)</m:t>
                    </m:r>
                  </m:oMath>
                </a14:m>
                <a:r>
                  <a:rPr lang="en-US" dirty="0">
                    <a:solidFill>
                      <a:schemeClr val="accent2"/>
                    </a:solidFill>
                  </a:rPr>
                  <a:t> is an edge, then </a:t>
                </a:r>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and </a:t>
                </a:r>
                <a14:m>
                  <m:oMath xmlns:m="http://schemas.openxmlformats.org/officeDocument/2006/math">
                    <m:r>
                      <a:rPr lang="en-US" b="0" i="1" smtClean="0">
                        <a:solidFill>
                          <a:schemeClr val="accent2"/>
                        </a:solidFill>
                        <a:latin typeface="Cambria Math" panose="02040503050406030204" pitchFamily="18" charset="0"/>
                      </a:rPr>
                      <m:t>𝑣</m:t>
                    </m:r>
                  </m:oMath>
                </a14:m>
                <a:r>
                  <a:rPr lang="en-US" dirty="0">
                    <a:solidFill>
                      <a:schemeClr val="accent2"/>
                    </a:solidFill>
                  </a:rPr>
                  <a:t> are different colors.</a:t>
                </a:r>
              </a:p>
              <a:p>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gets exactly one color. </a:t>
                </a:r>
                <a:endParaRPr lang="en-US" dirty="0"/>
              </a:p>
              <a:p>
                <a:r>
                  <a:rPr lang="en-US" dirty="0"/>
                  <a:t>These are going to take a bit of work:</a:t>
                </a:r>
              </a:p>
            </p:txBody>
          </p:sp>
        </mc:Choice>
        <mc:Fallback xmlns="">
          <p:sp>
            <p:nvSpPr>
              <p:cNvPr id="3" name="Content Placeholder 2">
                <a:extLst>
                  <a:ext uri="{FF2B5EF4-FFF2-40B4-BE49-F238E27FC236}">
                    <a16:creationId xmlns:a16="http://schemas.microsoft.com/office/drawing/2014/main" id="{6132CC23-75E9-4A90-9C30-29FBE57DF631}"/>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063331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4340A-A2B9-4002-BC37-81342D7217D0}"/>
              </a:ext>
            </a:extLst>
          </p:cNvPr>
          <p:cNvSpPr>
            <a:spLocks noGrp="1"/>
          </p:cNvSpPr>
          <p:nvPr>
            <p:ph type="title"/>
          </p:nvPr>
        </p:nvSpPr>
        <p:spPr/>
        <p:txBody>
          <a:bodyPr/>
          <a:lstStyle/>
          <a:p>
            <a:r>
              <a:rPr lang="en-US" dirty="0"/>
              <a:t>Edge Requirements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63E509-32DE-42C8-AF39-687010EBEF43}"/>
                  </a:ext>
                </a:extLst>
              </p:cNvPr>
              <p:cNvSpPr>
                <a:spLocks noGrp="1"/>
              </p:cNvSpPr>
              <p:nvPr>
                <p:ph idx="1"/>
              </p:nvPr>
            </p:nvSpPr>
            <p:spPr/>
            <p:txBody>
              <a:bodyPr/>
              <a:lstStyle/>
              <a:p>
                <a:r>
                  <a:rPr lang="en-US" dirty="0"/>
                  <a:t>We need to make sure the edges are different colors.</a:t>
                </a:r>
              </a:p>
              <a:p>
                <a:r>
                  <a:rPr lang="en-US" dirty="0"/>
                  <a:t>As an example</a:t>
                </a:r>
              </a:p>
              <a:p>
                <a:r>
                  <a:rPr lang="en-US" dirty="0"/>
                  <a:t>If </a:t>
                </a:r>
                <a14:m>
                  <m:oMath xmlns:m="http://schemas.openxmlformats.org/officeDocument/2006/math">
                    <m:r>
                      <a:rPr lang="en-US" b="0" i="1" smtClean="0">
                        <a:latin typeface="Cambria Math" panose="02040503050406030204" pitchFamily="18" charset="0"/>
                      </a:rPr>
                      <m:t>𝑢</m:t>
                    </m:r>
                  </m:oMath>
                </a14:m>
                <a:r>
                  <a:rPr lang="en-US" dirty="0"/>
                  <a:t> is red,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is an edge, then </a:t>
                </a:r>
                <a14:m>
                  <m:oMath xmlns:m="http://schemas.openxmlformats.org/officeDocument/2006/math">
                    <m:r>
                      <a:rPr lang="en-US" b="0" i="1" smtClean="0">
                        <a:latin typeface="Cambria Math" panose="02040503050406030204" pitchFamily="18" charset="0"/>
                      </a:rPr>
                      <m:t>𝑣</m:t>
                    </m:r>
                  </m:oMath>
                </a14:m>
                <a:r>
                  <a:rPr lang="en-US" dirty="0"/>
                  <a:t> is blue OR </a:t>
                </a:r>
                <a14:m>
                  <m:oMath xmlns:m="http://schemas.openxmlformats.org/officeDocument/2006/math">
                    <m:r>
                      <a:rPr lang="en-US" b="0" i="1" smtClean="0">
                        <a:latin typeface="Cambria Math" panose="02040503050406030204" pitchFamily="18" charset="0"/>
                      </a:rPr>
                      <m:t>𝑣</m:t>
                    </m:r>
                  </m:oMath>
                </a14:m>
                <a:r>
                  <a:rPr lang="en-US" dirty="0"/>
                  <a:t> is green.</a:t>
                </a:r>
              </a:p>
              <a:p>
                <a:endParaRPr lang="en-US" b="0" i="1" dirty="0">
                  <a:latin typeface="Cambria Math" panose="02040503050406030204" pitchFamily="18" charset="0"/>
                </a:endParaRPr>
              </a:p>
              <a:p>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𝐹𝑎𝑙𝑠𝑒</m:t>
                    </m:r>
                    <m:r>
                      <a:rPr lang="en-US" b="0" i="1" smtClean="0">
                        <a:solidFill>
                          <a:schemeClr val="accent2"/>
                        </a:solidFill>
                        <a:latin typeface="Cambria Math" panose="02040503050406030204" pitchFamily="18" charset="0"/>
                      </a:rPr>
                      <m:t> </m:t>
                    </m:r>
                  </m:oMath>
                </a14:m>
                <a:r>
                  <a:rPr lang="en-US" dirty="0">
                    <a:solidFill>
                      <a:schemeClr val="accent2"/>
                    </a:solidFill>
                  </a:rPr>
                  <a: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𝑣</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𝑏</m:t>
                        </m:r>
                      </m:sub>
                    </m:sSub>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𝑇𝑟𝑢𝑒</m:t>
                    </m:r>
                  </m:oMath>
                </a14:m>
                <a:r>
                  <a:rPr lang="en-US" dirty="0">
                    <a:solidFill>
                      <a:schemeClr val="accent2"/>
                    </a:solidFill>
                  </a:rPr>
                  <a: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𝑣</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𝑇𝑟𝑢𝑒</m:t>
                    </m:r>
                  </m:oMath>
                </a14:m>
                <a:r>
                  <a:rPr lang="en-US" dirty="0">
                    <a:solidFill>
                      <a:schemeClr val="accent2"/>
                    </a:solidFill>
                  </a:rPr>
                  <a:t> </a:t>
                </a:r>
              </a:p>
              <a:p>
                <a:endParaRPr lang="en-US" dirty="0">
                  <a:solidFill>
                    <a:schemeClr val="accent2"/>
                  </a:solidFill>
                </a:endParaRPr>
              </a:p>
              <a:p>
                <a:r>
                  <a:rPr lang="en-US" dirty="0"/>
                  <a:t>Law of implication: “if </a:t>
                </a:r>
                <a14:m>
                  <m:oMath xmlns:m="http://schemas.openxmlformats.org/officeDocument/2006/math">
                    <m:r>
                      <a:rPr lang="en-US" b="0" i="1" smtClean="0">
                        <a:latin typeface="Cambria Math" panose="02040503050406030204" pitchFamily="18" charset="0"/>
                      </a:rPr>
                      <m:t>𝑝</m:t>
                    </m:r>
                  </m:oMath>
                </a14:m>
                <a:r>
                  <a:rPr lang="en-US" dirty="0"/>
                  <a:t> then </a:t>
                </a:r>
                <a14:m>
                  <m:oMath xmlns:m="http://schemas.openxmlformats.org/officeDocument/2006/math">
                    <m:r>
                      <a:rPr lang="en-US" b="0" i="1" smtClean="0">
                        <a:latin typeface="Cambria Math" panose="02040503050406030204" pitchFamily="18" charset="0"/>
                      </a:rPr>
                      <m:t>𝑞</m:t>
                    </m:r>
                  </m:oMath>
                </a14:m>
                <a:r>
                  <a:rPr lang="en-US" dirty="0"/>
                  <a:t>” is equivalent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a:t>.</a:t>
                </a:r>
              </a:p>
            </p:txBody>
          </p:sp>
        </mc:Choice>
        <mc:Fallback xmlns="">
          <p:sp>
            <p:nvSpPr>
              <p:cNvPr id="3" name="Content Placeholder 2">
                <a:extLst>
                  <a:ext uri="{FF2B5EF4-FFF2-40B4-BE49-F238E27FC236}">
                    <a16:creationId xmlns:a16="http://schemas.microsoft.com/office/drawing/2014/main" id="{4D63E509-32DE-42C8-AF39-687010EBEF43}"/>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4008447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A290-2FBD-4658-A4AE-A20FDA75FF94}"/>
              </a:ext>
            </a:extLst>
          </p:cNvPr>
          <p:cNvSpPr>
            <a:spLocks noGrp="1"/>
          </p:cNvSpPr>
          <p:nvPr>
            <p:ph type="title"/>
          </p:nvPr>
        </p:nvSpPr>
        <p:spPr/>
        <p:txBody>
          <a:bodyPr/>
          <a:lstStyle/>
          <a:p>
            <a:r>
              <a:rPr lang="en-US" dirty="0"/>
              <a:t>Edge Constraints</a:t>
            </a:r>
          </a:p>
        </p:txBody>
      </p:sp>
      <p:sp>
        <p:nvSpPr>
          <p:cNvPr id="3" name="Content Placeholder 2">
            <a:extLst>
              <a:ext uri="{FF2B5EF4-FFF2-40B4-BE49-F238E27FC236}">
                <a16:creationId xmlns:a16="http://schemas.microsoft.com/office/drawing/2014/main" id="{9DFEFE90-BD2F-41E4-9588-824C081B7AE5}"/>
              </a:ext>
            </a:extLst>
          </p:cNvPr>
          <p:cNvSpPr>
            <a:spLocks noGrp="1"/>
          </p:cNvSpPr>
          <p:nvPr>
            <p:ph idx="1"/>
          </p:nvPr>
        </p:nvSpPr>
        <p:spPr>
          <a:xfrm>
            <a:off x="575240" y="1463857"/>
            <a:ext cx="11187258" cy="558192"/>
          </a:xfrm>
        </p:spPr>
        <p:txBody>
          <a:bodyPr/>
          <a:lstStyle/>
          <a:p>
            <a:r>
              <a:rPr lang="en-US" dirty="0"/>
              <a:t>All combinations constraints:</a:t>
            </a:r>
          </a:p>
          <a:p>
            <a:endParaRPr lang="en-US" dirty="0"/>
          </a:p>
          <a:p>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ext uri="{D42A27DB-BD31-4B8C-83A1-F6EECF244321}">
                    <p14:modId xmlns:p14="http://schemas.microsoft.com/office/powerpoint/2010/main" val="4111460019"/>
                  </p:ext>
                </p:extLst>
              </p:nvPr>
            </p:nvGraphicFramePr>
            <p:xfrm>
              <a:off x="245096" y="2207963"/>
              <a:ext cx="11517402" cy="3379092"/>
            </p:xfrm>
            <a:graphic>
              <a:graphicData uri="http://schemas.openxmlformats.org/drawingml/2006/table">
                <a:tbl>
                  <a:tblPr firstRow="1" bandRow="1">
                    <a:tableStyleId>{5C22544A-7EE6-4342-B048-85BDC9FD1C3A}</a:tableStyleId>
                  </a:tblPr>
                  <a:tblGrid>
                    <a:gridCol w="5090475">
                      <a:extLst>
                        <a:ext uri="{9D8B030D-6E8A-4147-A177-3AD203B41FA5}">
                          <a16:colId xmlns:a16="http://schemas.microsoft.com/office/drawing/2014/main" val="3865755891"/>
                        </a:ext>
                      </a:extLst>
                    </a:gridCol>
                    <a:gridCol w="6426927">
                      <a:extLst>
                        <a:ext uri="{9D8B030D-6E8A-4147-A177-3AD203B41FA5}">
                          <a16:colId xmlns:a16="http://schemas.microsoft.com/office/drawing/2014/main" val="1471404130"/>
                        </a:ext>
                      </a:extLst>
                    </a:gridCol>
                  </a:tblGrid>
                  <a:tr h="370840">
                    <a:tc>
                      <a:txBody>
                        <a:bodyPr/>
                        <a:lstStyle/>
                        <a:p>
                          <a:r>
                            <a:rPr lang="en-US" sz="2400" dirty="0">
                              <a:latin typeface="Segoe UI Semilight" panose="020B0402040204020203" pitchFamily="34" charset="0"/>
                              <a:cs typeface="Segoe UI Semilight" panose="020B0402040204020203" pitchFamily="34" charset="0"/>
                            </a:rPr>
                            <a:t>English – for each edge </a:t>
                          </a:r>
                          <a14:m>
                            <m:oMath xmlns:m="http://schemas.openxmlformats.org/officeDocument/2006/math">
                              <m:r>
                                <a:rPr lang="en-US" sz="2400" b="1" i="1" smtClean="0">
                                  <a:latin typeface="Cambria Math" panose="02040503050406030204" pitchFamily="18" charset="0"/>
                                  <a:cs typeface="Segoe UI Semilight" panose="020B0402040204020203" pitchFamily="34" charset="0"/>
                                </a:rPr>
                                <m:t>(</m:t>
                              </m:r>
                              <m:r>
                                <a:rPr lang="en-US" sz="2400" b="1" i="1" smtClean="0">
                                  <a:latin typeface="Cambria Math" panose="02040503050406030204" pitchFamily="18" charset="0"/>
                                  <a:cs typeface="Segoe UI Semilight" panose="020B0402040204020203" pitchFamily="34" charset="0"/>
                                </a:rPr>
                                <m:t>𝒖</m:t>
                              </m:r>
                              <m:r>
                                <a:rPr lang="en-US" sz="2400" b="1" i="1" smtClean="0">
                                  <a:latin typeface="Cambria Math" panose="02040503050406030204" pitchFamily="18" charset="0"/>
                                  <a:cs typeface="Segoe UI Semilight" panose="020B0402040204020203" pitchFamily="34" charset="0"/>
                                </a:rPr>
                                <m:t>,</m:t>
                              </m:r>
                              <m:r>
                                <a:rPr lang="en-US" sz="2400" b="1" i="1" smtClean="0">
                                  <a:latin typeface="Cambria Math" panose="02040503050406030204" pitchFamily="18" charset="0"/>
                                  <a:cs typeface="Segoe UI Semilight" panose="020B0402040204020203" pitchFamily="34" charset="0"/>
                                </a:rPr>
                                <m:t>𝒗</m:t>
                              </m:r>
                              <m:r>
                                <a:rPr lang="en-US" sz="2400" b="1"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latin typeface="Segoe UI Semilight" panose="020B0402040204020203" pitchFamily="34" charset="0"/>
                              <a:cs typeface="Segoe UI Semilight" panose="020B0402040204020203" pitchFamily="34" charset="0"/>
                            </a:rPr>
                            <a:t>SAT </a:t>
                          </a:r>
                        </a:p>
                      </a:txBody>
                      <a:tcPr/>
                    </a:tc>
                    <a:extLst>
                      <a:ext uri="{0D108BD9-81ED-4DB2-BD59-A6C34878D82A}">
                        <a16:rowId xmlns:a16="http://schemas.microsoft.com/office/drawing/2014/main" val="1106734181"/>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rPr>
                                <m:t>𝑢</m:t>
                              </m:r>
                            </m:oMath>
                          </a14:m>
                          <a:r>
                            <a:rPr lang="en-US" sz="2400" dirty="0">
                              <a:latin typeface="Segoe UI Semilight" panose="020B0402040204020203" pitchFamily="34" charset="0"/>
                              <a:cs typeface="Segoe UI Semilight" panose="020B0402040204020203" pitchFamily="34" charset="0"/>
                            </a:rPr>
                            <a:t> is red,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blue or green</a:t>
                          </a:r>
                        </a:p>
                      </a:txBody>
                      <a:tcPr/>
                    </a:tc>
                    <a:tc>
                      <a:txBody>
                        <a:bodyPr/>
                        <a:lstStyle/>
                        <a:p>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989585035"/>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blue,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red or green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122762175"/>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green, then</a:t>
                          </a:r>
                          <a:r>
                            <a:rPr lang="en-US" sz="2400" baseline="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baseline="0"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red or blue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968665760"/>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red,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blue or green</a:t>
                          </a:r>
                        </a:p>
                      </a:txBody>
                      <a:tcPr/>
                    </a:tc>
                    <a:tc>
                      <a:txBody>
                        <a:bodyPr/>
                        <a:lstStyle/>
                        <a:p>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24052586"/>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blue,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red or green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481723040"/>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green, then</a:t>
                          </a:r>
                          <a:r>
                            <a:rPr lang="en-US" sz="2400" baseline="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baseline="0"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red or blue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432921544"/>
                      </a:ext>
                    </a:extLst>
                  </a:tr>
                </a:tbl>
              </a:graphicData>
            </a:graphic>
          </p:graphicFrame>
        </mc:Choice>
        <mc:Fallback xmlns="">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ext uri="{D42A27DB-BD31-4B8C-83A1-F6EECF244321}">
                    <p14:modId xmlns:p14="http://schemas.microsoft.com/office/powerpoint/2010/main" val="4111460019"/>
                  </p:ext>
                </p:extLst>
              </p:nvPr>
            </p:nvGraphicFramePr>
            <p:xfrm>
              <a:off x="245096" y="2207963"/>
              <a:ext cx="11517402" cy="3379092"/>
            </p:xfrm>
            <a:graphic>
              <a:graphicData uri="http://schemas.openxmlformats.org/drawingml/2006/table">
                <a:tbl>
                  <a:tblPr firstRow="1" bandRow="1">
                    <a:tableStyleId>{5C22544A-7EE6-4342-B048-85BDC9FD1C3A}</a:tableStyleId>
                  </a:tblPr>
                  <a:tblGrid>
                    <a:gridCol w="5090475">
                      <a:extLst>
                        <a:ext uri="{9D8B030D-6E8A-4147-A177-3AD203B41FA5}">
                          <a16:colId xmlns:a16="http://schemas.microsoft.com/office/drawing/2014/main" val="3865755891"/>
                        </a:ext>
                      </a:extLst>
                    </a:gridCol>
                    <a:gridCol w="6426927">
                      <a:extLst>
                        <a:ext uri="{9D8B030D-6E8A-4147-A177-3AD203B41FA5}">
                          <a16:colId xmlns:a16="http://schemas.microsoft.com/office/drawing/2014/main" val="1471404130"/>
                        </a:ext>
                      </a:extLst>
                    </a:gridCol>
                  </a:tblGrid>
                  <a:tr h="457200">
                    <a:tc>
                      <a:txBody>
                        <a:bodyPr/>
                        <a:lstStyle/>
                        <a:p>
                          <a:endParaRPr lang="en-US"/>
                        </a:p>
                      </a:txBody>
                      <a:tcPr>
                        <a:blipFill>
                          <a:blip r:embed="rId2"/>
                          <a:stretch>
                            <a:fillRect l="-120" t="-9333" r="-126826" b="-665333"/>
                          </a:stretch>
                        </a:blipFill>
                      </a:tcPr>
                    </a:tc>
                    <a:tc>
                      <a:txBody>
                        <a:bodyPr/>
                        <a:lstStyle/>
                        <a:p>
                          <a:r>
                            <a:rPr lang="en-US" sz="2400" dirty="0">
                              <a:latin typeface="Segoe UI Semilight" panose="020B0402040204020203" pitchFamily="34" charset="0"/>
                              <a:cs typeface="Segoe UI Semilight" panose="020B0402040204020203" pitchFamily="34" charset="0"/>
                            </a:rPr>
                            <a:t>SAT </a:t>
                          </a:r>
                        </a:p>
                      </a:txBody>
                      <a:tcPr/>
                    </a:tc>
                    <a:extLst>
                      <a:ext uri="{0D108BD9-81ED-4DB2-BD59-A6C34878D82A}">
                        <a16:rowId xmlns:a16="http://schemas.microsoft.com/office/drawing/2014/main" val="1106734181"/>
                      </a:ext>
                    </a:extLst>
                  </a:tr>
                  <a:tr h="486982">
                    <a:tc>
                      <a:txBody>
                        <a:bodyPr/>
                        <a:lstStyle/>
                        <a:p>
                          <a:endParaRPr lang="en-US"/>
                        </a:p>
                      </a:txBody>
                      <a:tcPr>
                        <a:blipFill>
                          <a:blip r:embed="rId2"/>
                          <a:stretch>
                            <a:fillRect l="-120" t="-102500" r="-126826" b="-523750"/>
                          </a:stretch>
                        </a:blipFill>
                      </a:tcPr>
                    </a:tc>
                    <a:tc>
                      <a:txBody>
                        <a:bodyPr/>
                        <a:lstStyle/>
                        <a:p>
                          <a:endParaRPr lang="en-US"/>
                        </a:p>
                      </a:txBody>
                      <a:tcPr>
                        <a:blipFill>
                          <a:blip r:embed="rId2"/>
                          <a:stretch>
                            <a:fillRect l="-79242" t="-102500" r="-379" b="-523750"/>
                          </a:stretch>
                        </a:blipFill>
                      </a:tcPr>
                    </a:tc>
                    <a:extLst>
                      <a:ext uri="{0D108BD9-81ED-4DB2-BD59-A6C34878D82A}">
                        <a16:rowId xmlns:a16="http://schemas.microsoft.com/office/drawing/2014/main" val="2989585035"/>
                      </a:ext>
                    </a:extLst>
                  </a:tr>
                  <a:tr h="486982">
                    <a:tc>
                      <a:txBody>
                        <a:bodyPr/>
                        <a:lstStyle/>
                        <a:p>
                          <a:endParaRPr lang="en-US"/>
                        </a:p>
                      </a:txBody>
                      <a:tcPr>
                        <a:blipFill>
                          <a:blip r:embed="rId2"/>
                          <a:stretch>
                            <a:fillRect l="-120" t="-202500" r="-126826" b="-423750"/>
                          </a:stretch>
                        </a:blipFill>
                      </a:tcPr>
                    </a:tc>
                    <a:tc>
                      <a:txBody>
                        <a:bodyPr/>
                        <a:lstStyle/>
                        <a:p>
                          <a:endParaRPr lang="en-US"/>
                        </a:p>
                      </a:txBody>
                      <a:tcPr>
                        <a:blipFill>
                          <a:blip r:embed="rId2"/>
                          <a:stretch>
                            <a:fillRect l="-79242" t="-202500" r="-379" b="-423750"/>
                          </a:stretch>
                        </a:blipFill>
                      </a:tcPr>
                    </a:tc>
                    <a:extLst>
                      <a:ext uri="{0D108BD9-81ED-4DB2-BD59-A6C34878D82A}">
                        <a16:rowId xmlns:a16="http://schemas.microsoft.com/office/drawing/2014/main" val="3122762175"/>
                      </a:ext>
                    </a:extLst>
                  </a:tr>
                  <a:tr h="486982">
                    <a:tc>
                      <a:txBody>
                        <a:bodyPr/>
                        <a:lstStyle/>
                        <a:p>
                          <a:endParaRPr lang="en-US"/>
                        </a:p>
                      </a:txBody>
                      <a:tcPr>
                        <a:blipFill>
                          <a:blip r:embed="rId2"/>
                          <a:stretch>
                            <a:fillRect l="-120" t="-302500" r="-126826" b="-323750"/>
                          </a:stretch>
                        </a:blipFill>
                      </a:tcPr>
                    </a:tc>
                    <a:tc>
                      <a:txBody>
                        <a:bodyPr/>
                        <a:lstStyle/>
                        <a:p>
                          <a:endParaRPr lang="en-US"/>
                        </a:p>
                      </a:txBody>
                      <a:tcPr>
                        <a:blipFill>
                          <a:blip r:embed="rId2"/>
                          <a:stretch>
                            <a:fillRect l="-79242" t="-302500" r="-379" b="-323750"/>
                          </a:stretch>
                        </a:blipFill>
                      </a:tcPr>
                    </a:tc>
                    <a:extLst>
                      <a:ext uri="{0D108BD9-81ED-4DB2-BD59-A6C34878D82A}">
                        <a16:rowId xmlns:a16="http://schemas.microsoft.com/office/drawing/2014/main" val="1968665760"/>
                      </a:ext>
                    </a:extLst>
                  </a:tr>
                  <a:tr h="486982">
                    <a:tc>
                      <a:txBody>
                        <a:bodyPr/>
                        <a:lstStyle/>
                        <a:p>
                          <a:endParaRPr lang="en-US"/>
                        </a:p>
                      </a:txBody>
                      <a:tcPr>
                        <a:blipFill>
                          <a:blip r:embed="rId2"/>
                          <a:stretch>
                            <a:fillRect l="-120" t="-402500" r="-126826" b="-223750"/>
                          </a:stretch>
                        </a:blipFill>
                      </a:tcPr>
                    </a:tc>
                    <a:tc>
                      <a:txBody>
                        <a:bodyPr/>
                        <a:lstStyle/>
                        <a:p>
                          <a:endParaRPr lang="en-US"/>
                        </a:p>
                      </a:txBody>
                      <a:tcPr>
                        <a:blipFill>
                          <a:blip r:embed="rId2"/>
                          <a:stretch>
                            <a:fillRect l="-79242" t="-402500" r="-379" b="-223750"/>
                          </a:stretch>
                        </a:blipFill>
                      </a:tcPr>
                    </a:tc>
                    <a:extLst>
                      <a:ext uri="{0D108BD9-81ED-4DB2-BD59-A6C34878D82A}">
                        <a16:rowId xmlns:a16="http://schemas.microsoft.com/office/drawing/2014/main" val="3024052586"/>
                      </a:ext>
                    </a:extLst>
                  </a:tr>
                  <a:tr h="486982">
                    <a:tc>
                      <a:txBody>
                        <a:bodyPr/>
                        <a:lstStyle/>
                        <a:p>
                          <a:endParaRPr lang="en-US"/>
                        </a:p>
                      </a:txBody>
                      <a:tcPr>
                        <a:blipFill>
                          <a:blip r:embed="rId2"/>
                          <a:stretch>
                            <a:fillRect l="-120" t="-502500" r="-126826" b="-123750"/>
                          </a:stretch>
                        </a:blipFill>
                      </a:tcPr>
                    </a:tc>
                    <a:tc>
                      <a:txBody>
                        <a:bodyPr/>
                        <a:lstStyle/>
                        <a:p>
                          <a:endParaRPr lang="en-US"/>
                        </a:p>
                      </a:txBody>
                      <a:tcPr>
                        <a:blipFill>
                          <a:blip r:embed="rId2"/>
                          <a:stretch>
                            <a:fillRect l="-79242" t="-502500" r="-379" b="-123750"/>
                          </a:stretch>
                        </a:blipFill>
                      </a:tcPr>
                    </a:tc>
                    <a:extLst>
                      <a:ext uri="{0D108BD9-81ED-4DB2-BD59-A6C34878D82A}">
                        <a16:rowId xmlns:a16="http://schemas.microsoft.com/office/drawing/2014/main" val="1481723040"/>
                      </a:ext>
                    </a:extLst>
                  </a:tr>
                  <a:tr h="486982">
                    <a:tc>
                      <a:txBody>
                        <a:bodyPr/>
                        <a:lstStyle/>
                        <a:p>
                          <a:endParaRPr lang="en-US"/>
                        </a:p>
                      </a:txBody>
                      <a:tcPr>
                        <a:blipFill>
                          <a:blip r:embed="rId2"/>
                          <a:stretch>
                            <a:fillRect l="-120" t="-602500" r="-126826" b="-23750"/>
                          </a:stretch>
                        </a:blipFill>
                      </a:tcPr>
                    </a:tc>
                    <a:tc>
                      <a:txBody>
                        <a:bodyPr/>
                        <a:lstStyle/>
                        <a:p>
                          <a:endParaRPr lang="en-US"/>
                        </a:p>
                      </a:txBody>
                      <a:tcPr>
                        <a:blipFill>
                          <a:blip r:embed="rId2"/>
                          <a:stretch>
                            <a:fillRect l="-79242" t="-602500" r="-379" b="-23750"/>
                          </a:stretch>
                        </a:blipFill>
                      </a:tcPr>
                    </a:tc>
                    <a:extLst>
                      <a:ext uri="{0D108BD9-81ED-4DB2-BD59-A6C34878D82A}">
                        <a16:rowId xmlns:a16="http://schemas.microsoft.com/office/drawing/2014/main" val="1432921544"/>
                      </a:ext>
                    </a:extLst>
                  </a:tr>
                </a:tbl>
              </a:graphicData>
            </a:graphic>
          </p:graphicFrame>
        </mc:Fallback>
      </mc:AlternateContent>
      <p:sp>
        <p:nvSpPr>
          <p:cNvPr id="5" name="Content Placeholder 2">
            <a:extLst>
              <a:ext uri="{FF2B5EF4-FFF2-40B4-BE49-F238E27FC236}">
                <a16:creationId xmlns:a16="http://schemas.microsoft.com/office/drawing/2014/main" id="{F37BE6FC-53DE-4BFA-B340-B88B31D76BAB}"/>
              </a:ext>
            </a:extLst>
          </p:cNvPr>
          <p:cNvSpPr txBox="1">
            <a:spLocks/>
          </p:cNvSpPr>
          <p:nvPr/>
        </p:nvSpPr>
        <p:spPr>
          <a:xfrm>
            <a:off x="245096" y="5929654"/>
            <a:ext cx="11187258" cy="558192"/>
          </a:xfrm>
          <a:prstGeom prst="rect">
            <a:avLst/>
          </a:prstGeom>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Some of these aren’t strictly necessary (are implied by the others) but better safe than sorry.</a:t>
            </a:r>
          </a:p>
        </p:txBody>
      </p:sp>
    </p:spTree>
    <p:extLst>
      <p:ext uri="{BB962C8B-B14F-4D97-AF65-F5344CB8AC3E}">
        <p14:creationId xmlns:p14="http://schemas.microsoft.com/office/powerpoint/2010/main" val="3510139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654A-DF89-438F-B003-F9579B24547E}"/>
              </a:ext>
            </a:extLst>
          </p:cNvPr>
          <p:cNvSpPr>
            <a:spLocks noGrp="1"/>
          </p:cNvSpPr>
          <p:nvPr>
            <p:ph type="title"/>
          </p:nvPr>
        </p:nvSpPr>
        <p:spPr/>
        <p:txBody>
          <a:bodyPr/>
          <a:lstStyle/>
          <a:p>
            <a:r>
              <a:rPr lang="en-US" dirty="0"/>
              <a:t>Are those constraints enough?</a:t>
            </a:r>
          </a:p>
        </p:txBody>
      </p:sp>
      <p:sp>
        <p:nvSpPr>
          <p:cNvPr id="3" name="Content Placeholder 2">
            <a:extLst>
              <a:ext uri="{FF2B5EF4-FFF2-40B4-BE49-F238E27FC236}">
                <a16:creationId xmlns:a16="http://schemas.microsoft.com/office/drawing/2014/main" id="{F234EEB8-A199-4592-90A8-9D48B26592B0}"/>
              </a:ext>
            </a:extLst>
          </p:cNvPr>
          <p:cNvSpPr>
            <a:spLocks noGrp="1"/>
          </p:cNvSpPr>
          <p:nvPr>
            <p:ph idx="1"/>
          </p:nvPr>
        </p:nvSpPr>
        <p:spPr/>
        <p:txBody>
          <a:bodyPr/>
          <a:lstStyle/>
          <a:p>
            <a:r>
              <a:rPr lang="en-US" dirty="0"/>
              <a:t>Suppose we used those constraints, ran the 3-SAT solver on what we got.</a:t>
            </a:r>
          </a:p>
          <a:p>
            <a:endParaRPr lang="en-US" dirty="0"/>
          </a:p>
          <a:p>
            <a:r>
              <a:rPr lang="en-US" dirty="0"/>
              <a:t>If the graph is 3-colorable, then the 3-SAT instance has a solution (pick your favorite coloring and set the variables to match that coloring). </a:t>
            </a:r>
          </a:p>
          <a:p>
            <a:r>
              <a:rPr lang="en-US" dirty="0"/>
              <a:t>If the graph is not 3-colorable</a:t>
            </a:r>
          </a:p>
          <a:p>
            <a:r>
              <a:rPr lang="en-US" dirty="0"/>
              <a:t>The 3-SAT solver will still say there’s a solution for this instance. Just set every variable to false!</a:t>
            </a:r>
          </a:p>
        </p:txBody>
      </p:sp>
    </p:spTree>
    <p:extLst>
      <p:ext uri="{BB962C8B-B14F-4D97-AF65-F5344CB8AC3E}">
        <p14:creationId xmlns:p14="http://schemas.microsoft.com/office/powerpoint/2010/main" val="29163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F15B9-20CB-4240-9F3F-B54682B8C572}"/>
              </a:ext>
            </a:extLst>
          </p:cNvPr>
          <p:cNvSpPr>
            <a:spLocks noGrp="1"/>
          </p:cNvSpPr>
          <p:nvPr>
            <p:ph type="title"/>
          </p:nvPr>
        </p:nvSpPr>
        <p:spPr/>
        <p:txBody>
          <a:bodyPr/>
          <a:lstStyle/>
          <a:p>
            <a:r>
              <a:rPr lang="en-US" dirty="0"/>
              <a:t>Consistency Constraints</a:t>
            </a:r>
          </a:p>
        </p:txBody>
      </p:sp>
      <p:sp>
        <p:nvSpPr>
          <p:cNvPr id="3" name="Content Placeholder 2">
            <a:extLst>
              <a:ext uri="{FF2B5EF4-FFF2-40B4-BE49-F238E27FC236}">
                <a16:creationId xmlns:a16="http://schemas.microsoft.com/office/drawing/2014/main" id="{244162AF-4C48-4E54-8214-3CBDA0D6C33D}"/>
              </a:ext>
            </a:extLst>
          </p:cNvPr>
          <p:cNvSpPr>
            <a:spLocks noGrp="1"/>
          </p:cNvSpPr>
          <p:nvPr>
            <p:ph idx="1"/>
          </p:nvPr>
        </p:nvSpPr>
        <p:spPr/>
        <p:txBody>
          <a:bodyPr/>
          <a:lstStyle/>
          <a:p>
            <a:r>
              <a:rPr lang="en-US" dirty="0"/>
              <a:t>Reductions often need extra constraints/structures.</a:t>
            </a:r>
          </a:p>
          <a:p>
            <a:r>
              <a:rPr lang="en-US" dirty="0"/>
              <a:t>When you say “I want this variable to mean X” you really need to force the variable to mean X.</a:t>
            </a:r>
          </a:p>
          <a:p>
            <a:endParaRPr lang="en-US" dirty="0"/>
          </a:p>
          <a:p>
            <a:r>
              <a:rPr lang="en-US" dirty="0"/>
              <a:t>So if you want a coloring, you need to make sure even “well, yeah of course that’s what I meant” requirements are explicit. </a:t>
            </a:r>
          </a:p>
          <a:p>
            <a:endParaRPr lang="en-US" dirty="0"/>
          </a:p>
          <a:p>
            <a:r>
              <a:rPr lang="en-US" dirty="0"/>
              <a:t>What are we missing? Every vertex needs exactly one color.</a:t>
            </a:r>
          </a:p>
        </p:txBody>
      </p:sp>
    </p:spTree>
    <p:extLst>
      <p:ext uri="{BB962C8B-B14F-4D97-AF65-F5344CB8AC3E}">
        <p14:creationId xmlns:p14="http://schemas.microsoft.com/office/powerpoint/2010/main" val="368758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A290-2FBD-4658-A4AE-A20FDA75FF94}"/>
              </a:ext>
            </a:extLst>
          </p:cNvPr>
          <p:cNvSpPr>
            <a:spLocks noGrp="1"/>
          </p:cNvSpPr>
          <p:nvPr>
            <p:ph type="title"/>
          </p:nvPr>
        </p:nvSpPr>
        <p:spPr/>
        <p:txBody>
          <a:bodyPr/>
          <a:lstStyle/>
          <a:p>
            <a:r>
              <a:rPr lang="en-US" dirty="0"/>
              <a:t>Consistency</a:t>
            </a:r>
          </a:p>
        </p:txBody>
      </p:sp>
      <p:sp>
        <p:nvSpPr>
          <p:cNvPr id="3" name="Content Placeholder 2">
            <a:extLst>
              <a:ext uri="{FF2B5EF4-FFF2-40B4-BE49-F238E27FC236}">
                <a16:creationId xmlns:a16="http://schemas.microsoft.com/office/drawing/2014/main" id="{9DFEFE90-BD2F-41E4-9588-824C081B7AE5}"/>
              </a:ext>
            </a:extLst>
          </p:cNvPr>
          <p:cNvSpPr>
            <a:spLocks noGrp="1"/>
          </p:cNvSpPr>
          <p:nvPr>
            <p:ph idx="1"/>
          </p:nvPr>
        </p:nvSpPr>
        <p:spPr>
          <a:xfrm>
            <a:off x="575240" y="1463857"/>
            <a:ext cx="11187258" cy="558192"/>
          </a:xfrm>
        </p:spPr>
        <p:txBody>
          <a:bodyPr/>
          <a:lstStyle/>
          <a:p>
            <a:r>
              <a:rPr lang="en-US" dirty="0"/>
              <a:t>More constraints:</a:t>
            </a:r>
          </a:p>
          <a:p>
            <a:endParaRPr lang="en-US" dirty="0"/>
          </a:p>
          <a:p>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ext uri="{D42A27DB-BD31-4B8C-83A1-F6EECF244321}">
                    <p14:modId xmlns:p14="http://schemas.microsoft.com/office/powerpoint/2010/main" val="4219826725"/>
                  </p:ext>
                </p:extLst>
              </p:nvPr>
            </p:nvGraphicFramePr>
            <p:xfrm>
              <a:off x="688678" y="1911019"/>
              <a:ext cx="11358778" cy="3838642"/>
            </p:xfrm>
            <a:graphic>
              <a:graphicData uri="http://schemas.openxmlformats.org/drawingml/2006/table">
                <a:tbl>
                  <a:tblPr firstRow="1" bandRow="1">
                    <a:tableStyleId>{7DF18680-E054-41AD-8BC1-D1AEF772440D}</a:tableStyleId>
                  </a:tblPr>
                  <a:tblGrid>
                    <a:gridCol w="4670460">
                      <a:extLst>
                        <a:ext uri="{9D8B030D-6E8A-4147-A177-3AD203B41FA5}">
                          <a16:colId xmlns:a16="http://schemas.microsoft.com/office/drawing/2014/main" val="3865755891"/>
                        </a:ext>
                      </a:extLst>
                    </a:gridCol>
                    <a:gridCol w="6688318">
                      <a:extLst>
                        <a:ext uri="{9D8B030D-6E8A-4147-A177-3AD203B41FA5}">
                          <a16:colId xmlns:a16="http://schemas.microsoft.com/office/drawing/2014/main" val="1471404130"/>
                        </a:ext>
                      </a:extLst>
                    </a:gridCol>
                  </a:tblGrid>
                  <a:tr h="370840">
                    <a:tc>
                      <a:txBody>
                        <a:bodyPr/>
                        <a:lstStyle/>
                        <a:p>
                          <a:r>
                            <a:rPr lang="en-US" sz="2400" dirty="0"/>
                            <a:t>English – for each vertex</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t>SAT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06734181"/>
                      </a:ext>
                    </a:extLst>
                  </a:tr>
                  <a:tr h="370840">
                    <a:tc>
                      <a:txBody>
                        <a:bodyPr/>
                        <a:lstStyle/>
                        <a:p>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red, then </a:t>
                          </a:r>
                          <a14:m>
                            <m:oMath xmlns:m="http://schemas.openxmlformats.org/officeDocument/2006/math">
                              <m:r>
                                <a:rPr lang="en-US" sz="2400" smtClean="0">
                                  <a:latin typeface="Cambria Math" panose="02040503050406030204" pitchFamily="18" charset="0"/>
                                </a:rPr>
                                <m:t>𝑢</m:t>
                              </m:r>
                            </m:oMath>
                          </a14:m>
                          <a:r>
                            <a:rPr lang="en-US" sz="2400" dirty="0"/>
                            <a:t> cannot be blue</a:t>
                          </a:r>
                          <a:endParaRPr lang="en-US" sz="2400" dirty="0">
                            <a:latin typeface="Segoe UI Semilight" panose="020B0402040204020203" pitchFamily="34" charset="0"/>
                            <a:cs typeface="Segoe UI Semilight" panose="020B0402040204020203" pitchFamily="34" charset="0"/>
                          </a:endParaRPr>
                        </a:p>
                      </a:txBody>
                      <a:tcPr/>
                    </a:tc>
                    <a:tc>
                      <a:txBody>
                        <a:bodyPr/>
                        <a:lstStyle/>
                        <a:p>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989585035"/>
                      </a:ext>
                    </a:extLst>
                  </a:tr>
                  <a:tr h="370840">
                    <a:tc>
                      <a:txBody>
                        <a:bodyPr/>
                        <a:lstStyle/>
                        <a:p>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red, then </a:t>
                          </a:r>
                          <a14:m>
                            <m:oMath xmlns:m="http://schemas.openxmlformats.org/officeDocument/2006/math">
                              <m:r>
                                <a:rPr lang="en-US" sz="2400" smtClean="0">
                                  <a:latin typeface="Cambria Math" panose="02040503050406030204" pitchFamily="18" charset="0"/>
                                </a:rPr>
                                <m:t>𝑢</m:t>
                              </m:r>
                            </m:oMath>
                          </a14:m>
                          <a:r>
                            <a:rPr lang="en-US" sz="2400" dirty="0"/>
                            <a:t> cannot be green</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122762175"/>
                      </a:ext>
                    </a:extLst>
                  </a:tr>
                  <a:tr h="370840">
                    <a:tc>
                      <a:txBody>
                        <a:bodyPr/>
                        <a:lstStyle/>
                        <a:p>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blue, then </a:t>
                          </a:r>
                          <a14:m>
                            <m:oMath xmlns:m="http://schemas.openxmlformats.org/officeDocument/2006/math">
                              <m:r>
                                <a:rPr lang="en-US" sz="2400" smtClean="0">
                                  <a:latin typeface="Cambria Math" panose="02040503050406030204" pitchFamily="18" charset="0"/>
                                </a:rPr>
                                <m:t>𝑢</m:t>
                              </m:r>
                            </m:oMath>
                          </a14:m>
                          <a:r>
                            <a:rPr lang="en-US" sz="2400" dirty="0"/>
                            <a:t> cannot be red</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9686657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blue, then </a:t>
                          </a:r>
                          <a14:m>
                            <m:oMath xmlns:m="http://schemas.openxmlformats.org/officeDocument/2006/math">
                              <m:r>
                                <a:rPr lang="en-US" sz="2400" smtClean="0">
                                  <a:latin typeface="Cambria Math" panose="02040503050406030204" pitchFamily="18" charset="0"/>
                                </a:rPr>
                                <m:t>𝑢</m:t>
                              </m:r>
                            </m:oMath>
                          </a14:m>
                          <a:r>
                            <a:rPr lang="en-US" sz="2400" dirty="0"/>
                            <a:t> cannot be green</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240525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green, then </a:t>
                          </a:r>
                          <a14:m>
                            <m:oMath xmlns:m="http://schemas.openxmlformats.org/officeDocument/2006/math">
                              <m:r>
                                <a:rPr lang="en-US" sz="2400" smtClean="0">
                                  <a:latin typeface="Cambria Math" panose="02040503050406030204" pitchFamily="18" charset="0"/>
                                </a:rPr>
                                <m:t>𝑢</m:t>
                              </m:r>
                            </m:oMath>
                          </a14:m>
                          <a:r>
                            <a:rPr lang="en-US" sz="2400" dirty="0"/>
                            <a:t> cannot be red</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202864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green, then </a:t>
                          </a:r>
                          <a14:m>
                            <m:oMath xmlns:m="http://schemas.openxmlformats.org/officeDocument/2006/math">
                              <m:r>
                                <a:rPr lang="en-US" sz="2400" smtClean="0">
                                  <a:latin typeface="Cambria Math" panose="02040503050406030204" pitchFamily="18" charset="0"/>
                                </a:rPr>
                                <m:t>𝑢</m:t>
                              </m:r>
                            </m:oMath>
                          </a14:m>
                          <a:r>
                            <a:rPr lang="en-US" sz="2400" dirty="0"/>
                            <a:t> cannot be blue</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7968766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smtClean="0">
                                  <a:latin typeface="Cambria Math" panose="02040503050406030204" pitchFamily="18" charset="0"/>
                                </a:rPr>
                                <m:t>𝑢</m:t>
                              </m:r>
                            </m:oMath>
                          </a14:m>
                          <a:r>
                            <a:rPr lang="en-US" sz="2400" dirty="0"/>
                            <a:t> gets a</a:t>
                          </a:r>
                          <a:r>
                            <a:rPr lang="en-US" sz="2400" baseline="0" dirty="0"/>
                            <a:t> color!</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a:rPr lang="en-US" sz="2400" smtClean="0">
                                  <a:latin typeface="Cambria Math" panose="02040503050406030204" pitchFamily="18" charset="0"/>
                                </a:rPr>
                                <m:t>𝑇𝑟𝑢𝑒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a:rPr lang="en-US" sz="2400" smtClean="0">
                                  <a:latin typeface="Cambria Math" panose="02040503050406030204" pitchFamily="18" charset="0"/>
                                </a:rPr>
                                <m:t>𝑇𝑟𝑢𝑒</m:t>
                              </m:r>
                            </m:oMath>
                          </a14:m>
                          <a:r>
                            <a:rPr lang="en-US" sz="2400" dirty="0"/>
                            <a:t>||</a:t>
                          </a:r>
                          <a:r>
                            <a:rPr lang="en-US" sz="2400" baseline="0" dirty="0"/>
                            <a:t> </a:t>
                          </a:r>
                          <a14:m>
                            <m:oMath xmlns:m="http://schemas.openxmlformats.org/officeDocument/2006/math">
                              <m:sSub>
                                <m:sSubPr>
                                  <m:ctrlPr>
                                    <a:rPr lang="en-US" sz="2400" i="1" baseline="0" smtClean="0">
                                      <a:latin typeface="Cambria Math" panose="02040503050406030204" pitchFamily="18" charset="0"/>
                                    </a:rPr>
                                  </m:ctrlPr>
                                </m:sSubPr>
                                <m:e>
                                  <m:r>
                                    <a:rPr lang="en-US" sz="2400" baseline="0" smtClean="0">
                                      <a:latin typeface="Cambria Math" panose="02040503050406030204" pitchFamily="18" charset="0"/>
                                    </a:rPr>
                                    <m:t>𝑥</m:t>
                                  </m:r>
                                </m:e>
                                <m:sub>
                                  <m:r>
                                    <a:rPr lang="en-US" sz="2400" baseline="0" smtClean="0">
                                      <a:latin typeface="Cambria Math" panose="02040503050406030204" pitchFamily="18" charset="0"/>
                                    </a:rPr>
                                    <m:t>𝑢</m:t>
                                  </m:r>
                                  <m:r>
                                    <a:rPr lang="en-US" sz="2400" baseline="0" smtClean="0">
                                      <a:latin typeface="Cambria Math" panose="02040503050406030204" pitchFamily="18" charset="0"/>
                                    </a:rPr>
                                    <m:t>,</m:t>
                                  </m:r>
                                  <m:r>
                                    <a:rPr lang="en-US" sz="2400" baseline="0" smtClean="0">
                                      <a:latin typeface="Cambria Math" panose="02040503050406030204" pitchFamily="18" charset="0"/>
                                    </a:rPr>
                                    <m:t>𝑏</m:t>
                                  </m:r>
                                </m:sub>
                              </m:sSub>
                              <m:r>
                                <a:rPr lang="en-US" sz="2400" baseline="0" smtClean="0">
                                  <a:latin typeface="Cambria Math" panose="02040503050406030204" pitchFamily="18" charset="0"/>
                                </a:rPr>
                                <m:t>==</m:t>
                              </m:r>
                              <m:r>
                                <a:rPr lang="en-US" sz="2400" baseline="0" smtClean="0">
                                  <a:latin typeface="Cambria Math" panose="02040503050406030204" pitchFamily="18"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621177661"/>
                      </a:ext>
                    </a:extLst>
                  </a:tr>
                </a:tbl>
              </a:graphicData>
            </a:graphic>
          </p:graphicFrame>
        </mc:Choice>
        <mc:Fallback xmlns="">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ext uri="{D42A27DB-BD31-4B8C-83A1-F6EECF244321}">
                    <p14:modId xmlns:p14="http://schemas.microsoft.com/office/powerpoint/2010/main" val="4219826725"/>
                  </p:ext>
                </p:extLst>
              </p:nvPr>
            </p:nvGraphicFramePr>
            <p:xfrm>
              <a:off x="688678" y="1911019"/>
              <a:ext cx="11358778" cy="3863087"/>
            </p:xfrm>
            <a:graphic>
              <a:graphicData uri="http://schemas.openxmlformats.org/drawingml/2006/table">
                <a:tbl>
                  <a:tblPr firstRow="1" bandRow="1">
                    <a:tableStyleId>{7DF18680-E054-41AD-8BC1-D1AEF772440D}</a:tableStyleId>
                  </a:tblPr>
                  <a:tblGrid>
                    <a:gridCol w="4670460">
                      <a:extLst>
                        <a:ext uri="{9D8B030D-6E8A-4147-A177-3AD203B41FA5}">
                          <a16:colId xmlns:a16="http://schemas.microsoft.com/office/drawing/2014/main" val="3865755891"/>
                        </a:ext>
                      </a:extLst>
                    </a:gridCol>
                    <a:gridCol w="6688318">
                      <a:extLst>
                        <a:ext uri="{9D8B030D-6E8A-4147-A177-3AD203B41FA5}">
                          <a16:colId xmlns:a16="http://schemas.microsoft.com/office/drawing/2014/main" val="1471404130"/>
                        </a:ext>
                      </a:extLst>
                    </a:gridCol>
                  </a:tblGrid>
                  <a:tr h="457200">
                    <a:tc>
                      <a:txBody>
                        <a:bodyPr/>
                        <a:lstStyle/>
                        <a:p>
                          <a:r>
                            <a:rPr lang="en-US" sz="2400" dirty="0"/>
                            <a:t>English – for each vertex</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t>SAT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06734181"/>
                      </a:ext>
                    </a:extLst>
                  </a:tr>
                  <a:tr h="473266">
                    <a:tc>
                      <a:txBody>
                        <a:bodyPr/>
                        <a:lstStyle/>
                        <a:p>
                          <a:endParaRPr lang="en-US"/>
                        </a:p>
                      </a:txBody>
                      <a:tcPr>
                        <a:blipFill>
                          <a:blip r:embed="rId2"/>
                          <a:stretch>
                            <a:fillRect l="-130" t="-106410" r="-143677" b="-641026"/>
                          </a:stretch>
                        </a:blipFill>
                      </a:tcPr>
                    </a:tc>
                    <a:tc>
                      <a:txBody>
                        <a:bodyPr/>
                        <a:lstStyle/>
                        <a:p>
                          <a:endParaRPr lang="en-US"/>
                        </a:p>
                      </a:txBody>
                      <a:tcPr>
                        <a:blipFill>
                          <a:blip r:embed="rId2"/>
                          <a:stretch>
                            <a:fillRect l="-69945" t="-106410" r="-364" b="-641026"/>
                          </a:stretch>
                        </a:blipFill>
                      </a:tcPr>
                    </a:tc>
                    <a:extLst>
                      <a:ext uri="{0D108BD9-81ED-4DB2-BD59-A6C34878D82A}">
                        <a16:rowId xmlns:a16="http://schemas.microsoft.com/office/drawing/2014/main" val="2989585035"/>
                      </a:ext>
                    </a:extLst>
                  </a:tr>
                  <a:tr h="491871">
                    <a:tc>
                      <a:txBody>
                        <a:bodyPr/>
                        <a:lstStyle/>
                        <a:p>
                          <a:endParaRPr lang="en-US"/>
                        </a:p>
                      </a:txBody>
                      <a:tcPr>
                        <a:blipFill>
                          <a:blip r:embed="rId2"/>
                          <a:stretch>
                            <a:fillRect l="-130" t="-198765" r="-143677" b="-517284"/>
                          </a:stretch>
                        </a:blipFill>
                      </a:tcPr>
                    </a:tc>
                    <a:tc>
                      <a:txBody>
                        <a:bodyPr/>
                        <a:lstStyle/>
                        <a:p>
                          <a:endParaRPr lang="en-US"/>
                        </a:p>
                      </a:txBody>
                      <a:tcPr>
                        <a:blipFill>
                          <a:blip r:embed="rId2"/>
                          <a:stretch>
                            <a:fillRect l="-69945" t="-198765" r="-364" b="-517284"/>
                          </a:stretch>
                        </a:blipFill>
                      </a:tcPr>
                    </a:tc>
                    <a:extLst>
                      <a:ext uri="{0D108BD9-81ED-4DB2-BD59-A6C34878D82A}">
                        <a16:rowId xmlns:a16="http://schemas.microsoft.com/office/drawing/2014/main" val="3122762175"/>
                      </a:ext>
                    </a:extLst>
                  </a:tr>
                  <a:tr h="473266">
                    <a:tc>
                      <a:txBody>
                        <a:bodyPr/>
                        <a:lstStyle/>
                        <a:p>
                          <a:endParaRPr lang="en-US"/>
                        </a:p>
                      </a:txBody>
                      <a:tcPr>
                        <a:blipFill>
                          <a:blip r:embed="rId2"/>
                          <a:stretch>
                            <a:fillRect l="-130" t="-310256" r="-143677" b="-437179"/>
                          </a:stretch>
                        </a:blipFill>
                      </a:tcPr>
                    </a:tc>
                    <a:tc>
                      <a:txBody>
                        <a:bodyPr/>
                        <a:lstStyle/>
                        <a:p>
                          <a:endParaRPr lang="en-US"/>
                        </a:p>
                      </a:txBody>
                      <a:tcPr>
                        <a:blipFill>
                          <a:blip r:embed="rId2"/>
                          <a:stretch>
                            <a:fillRect l="-69945" t="-310256" r="-364" b="-437179"/>
                          </a:stretch>
                        </a:blipFill>
                      </a:tcPr>
                    </a:tc>
                    <a:extLst>
                      <a:ext uri="{0D108BD9-81ED-4DB2-BD59-A6C34878D82A}">
                        <a16:rowId xmlns:a16="http://schemas.microsoft.com/office/drawing/2014/main" val="1968665760"/>
                      </a:ext>
                    </a:extLst>
                  </a:tr>
                  <a:tr h="491871">
                    <a:tc>
                      <a:txBody>
                        <a:bodyPr/>
                        <a:lstStyle/>
                        <a:p>
                          <a:endParaRPr lang="en-US"/>
                        </a:p>
                      </a:txBody>
                      <a:tcPr>
                        <a:blipFill>
                          <a:blip r:embed="rId2"/>
                          <a:stretch>
                            <a:fillRect l="-130" t="-400000" r="-143677" b="-326250"/>
                          </a:stretch>
                        </a:blipFill>
                      </a:tcPr>
                    </a:tc>
                    <a:tc>
                      <a:txBody>
                        <a:bodyPr/>
                        <a:lstStyle/>
                        <a:p>
                          <a:endParaRPr lang="en-US"/>
                        </a:p>
                      </a:txBody>
                      <a:tcPr>
                        <a:blipFill>
                          <a:blip r:embed="rId2"/>
                          <a:stretch>
                            <a:fillRect l="-69945" t="-400000" r="-364" b="-326250"/>
                          </a:stretch>
                        </a:blipFill>
                      </a:tcPr>
                    </a:tc>
                    <a:extLst>
                      <a:ext uri="{0D108BD9-81ED-4DB2-BD59-A6C34878D82A}">
                        <a16:rowId xmlns:a16="http://schemas.microsoft.com/office/drawing/2014/main" val="3024052586"/>
                      </a:ext>
                    </a:extLst>
                  </a:tr>
                  <a:tr h="491871">
                    <a:tc>
                      <a:txBody>
                        <a:bodyPr/>
                        <a:lstStyle/>
                        <a:p>
                          <a:endParaRPr lang="en-US"/>
                        </a:p>
                      </a:txBody>
                      <a:tcPr>
                        <a:blipFill>
                          <a:blip r:embed="rId2"/>
                          <a:stretch>
                            <a:fillRect l="-130" t="-493827" r="-143677" b="-222222"/>
                          </a:stretch>
                        </a:blipFill>
                      </a:tcPr>
                    </a:tc>
                    <a:tc>
                      <a:txBody>
                        <a:bodyPr/>
                        <a:lstStyle/>
                        <a:p>
                          <a:endParaRPr lang="en-US"/>
                        </a:p>
                      </a:txBody>
                      <a:tcPr>
                        <a:blipFill>
                          <a:blip r:embed="rId2"/>
                          <a:stretch>
                            <a:fillRect l="-69945" t="-493827" r="-364" b="-222222"/>
                          </a:stretch>
                        </a:blipFill>
                      </a:tcPr>
                    </a:tc>
                    <a:extLst>
                      <a:ext uri="{0D108BD9-81ED-4DB2-BD59-A6C34878D82A}">
                        <a16:rowId xmlns:a16="http://schemas.microsoft.com/office/drawing/2014/main" val="620286432"/>
                      </a:ext>
                    </a:extLst>
                  </a:tr>
                  <a:tr h="491871">
                    <a:tc>
                      <a:txBody>
                        <a:bodyPr/>
                        <a:lstStyle/>
                        <a:p>
                          <a:endParaRPr lang="en-US"/>
                        </a:p>
                      </a:txBody>
                      <a:tcPr>
                        <a:blipFill>
                          <a:blip r:embed="rId2"/>
                          <a:stretch>
                            <a:fillRect l="-130" t="-593827" r="-143677" b="-122222"/>
                          </a:stretch>
                        </a:blipFill>
                      </a:tcPr>
                    </a:tc>
                    <a:tc>
                      <a:txBody>
                        <a:bodyPr/>
                        <a:lstStyle/>
                        <a:p>
                          <a:endParaRPr lang="en-US"/>
                        </a:p>
                      </a:txBody>
                      <a:tcPr>
                        <a:blipFill>
                          <a:blip r:embed="rId2"/>
                          <a:stretch>
                            <a:fillRect l="-69945" t="-593827" r="-364" b="-122222"/>
                          </a:stretch>
                        </a:blipFill>
                      </a:tcPr>
                    </a:tc>
                    <a:extLst>
                      <a:ext uri="{0D108BD9-81ED-4DB2-BD59-A6C34878D82A}">
                        <a16:rowId xmlns:a16="http://schemas.microsoft.com/office/drawing/2014/main" val="796876694"/>
                      </a:ext>
                    </a:extLst>
                  </a:tr>
                  <a:tr h="491871">
                    <a:tc>
                      <a:txBody>
                        <a:bodyPr/>
                        <a:lstStyle/>
                        <a:p>
                          <a:endParaRPr lang="en-US"/>
                        </a:p>
                      </a:txBody>
                      <a:tcPr>
                        <a:blipFill>
                          <a:blip r:embed="rId2"/>
                          <a:stretch>
                            <a:fillRect l="-130" t="-693827" r="-143677" b="-22222"/>
                          </a:stretch>
                        </a:blipFill>
                      </a:tcPr>
                    </a:tc>
                    <a:tc>
                      <a:txBody>
                        <a:bodyPr/>
                        <a:lstStyle/>
                        <a:p>
                          <a:endParaRPr lang="en-US"/>
                        </a:p>
                      </a:txBody>
                      <a:tcPr>
                        <a:blipFill>
                          <a:blip r:embed="rId2"/>
                          <a:stretch>
                            <a:fillRect l="-69945" t="-693827" r="-364" b="-22222"/>
                          </a:stretch>
                        </a:blipFill>
                      </a:tcPr>
                    </a:tc>
                    <a:extLst>
                      <a:ext uri="{0D108BD9-81ED-4DB2-BD59-A6C34878D82A}">
                        <a16:rowId xmlns:a16="http://schemas.microsoft.com/office/drawing/2014/main" val="2621177661"/>
                      </a:ext>
                    </a:extLst>
                  </a:tr>
                </a:tbl>
              </a:graphicData>
            </a:graphic>
          </p:graphicFrame>
        </mc:Fallback>
      </mc:AlternateContent>
    </p:spTree>
    <p:extLst>
      <p:ext uri="{BB962C8B-B14F-4D97-AF65-F5344CB8AC3E}">
        <p14:creationId xmlns:p14="http://schemas.microsoft.com/office/powerpoint/2010/main" val="405843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F9EA5A9-0B3E-4915-8FF9-1B6BC85DEC60}"/>
                  </a:ext>
                </a:extLst>
              </p:cNvPr>
              <p:cNvSpPr>
                <a:spLocks noGrp="1"/>
              </p:cNvSpPr>
              <p:nvPr>
                <p:ph type="title"/>
              </p:nvPr>
            </p:nvSpPr>
            <p:spPr/>
            <p:txBody>
              <a:bodyPr/>
              <a:lstStyle/>
              <a:p>
                <a:r>
                  <a:rPr lang="en-US" dirty="0"/>
                  <a:t>From </a:t>
                </a:r>
                <a14:m>
                  <m:oMath xmlns:m="http://schemas.openxmlformats.org/officeDocument/2006/math">
                    <m:r>
                      <a:rPr lang="en-US" b="0" i="1" smtClean="0">
                        <a:latin typeface="Cambria Math" panose="02040503050406030204" pitchFamily="18" charset="0"/>
                      </a:rPr>
                      <m:t>2</m:t>
                    </m:r>
                  </m:oMath>
                </a14:m>
                <a:r>
                  <a:rPr lang="en-US" dirty="0"/>
                  <a:t> to </a:t>
                </a:r>
                <a14:m>
                  <m:oMath xmlns:m="http://schemas.openxmlformats.org/officeDocument/2006/math">
                    <m:r>
                      <a:rPr lang="en-US" b="0" i="1" smtClean="0">
                        <a:latin typeface="Cambria Math" panose="02040503050406030204" pitchFamily="18" charset="0"/>
                      </a:rPr>
                      <m:t>3</m:t>
                    </m:r>
                  </m:oMath>
                </a14:m>
                <a:r>
                  <a:rPr lang="en-US" dirty="0"/>
                  <a:t>.</a:t>
                </a:r>
              </a:p>
            </p:txBody>
          </p:sp>
        </mc:Choice>
        <mc:Fallback xmlns="">
          <p:sp>
            <p:nvSpPr>
              <p:cNvPr id="2" name="Title 1">
                <a:extLst>
                  <a:ext uri="{FF2B5EF4-FFF2-40B4-BE49-F238E27FC236}">
                    <a16:creationId xmlns:a16="http://schemas.microsoft.com/office/drawing/2014/main" id="{3F9EA5A9-0B3E-4915-8FF9-1B6BC85DEC60}"/>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F48356-B815-4141-87DA-85D1BCED5EC2}"/>
                  </a:ext>
                </a:extLst>
              </p:cNvPr>
              <p:cNvSpPr>
                <a:spLocks noGrp="1"/>
              </p:cNvSpPr>
              <p:nvPr>
                <p:ph idx="1"/>
              </p:nvPr>
            </p:nvSpPr>
            <p:spPr/>
            <p:txBody>
              <a:bodyPr>
                <a:normAutofit lnSpcReduction="10000"/>
              </a:bodyPr>
              <a:lstStyle/>
              <a:p>
                <a:r>
                  <a:rPr lang="en-US" dirty="0"/>
                  <a:t>Hang on! Is this allowed in </a:t>
                </a:r>
                <a14:m>
                  <m:oMath xmlns:m="http://schemas.openxmlformats.org/officeDocument/2006/math">
                    <m:r>
                      <a:rPr lang="en-US" b="0" i="1" smtClean="0">
                        <a:latin typeface="Cambria Math" panose="02040503050406030204" pitchFamily="18" charset="0"/>
                      </a:rPr>
                      <m:t>3</m:t>
                    </m:r>
                  </m:oMath>
                </a14:m>
                <a:r>
                  <a:rPr lang="en-US" dirty="0"/>
                  <a:t>-SAT?</a:t>
                </a:r>
                <a:endParaRPr lang="en-US" i="1" dirty="0">
                  <a:latin typeface="Cambria Math" panose="02040503050406030204" pitchFamily="18" charset="0"/>
                </a:endParaRPr>
              </a:p>
              <a:p>
                <a14:m>
                  <m:oMath xmlns:m="http://schemas.openxmlformats.org/officeDocument/2006/math">
                    <m:sSub>
                      <m:sSubPr>
                        <m:ctrlPr>
                          <a:rPr lang="en-US" i="1" smtClean="0">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𝑟</m:t>
                        </m:r>
                      </m:sub>
                    </m:sSub>
                    <m:r>
                      <a:rPr lang="en-US">
                        <a:latin typeface="Cambria Math" panose="02040503050406030204" pitchFamily="18" charset="0"/>
                      </a:rPr>
                      <m:t>==</m:t>
                    </m:r>
                    <m:r>
                      <a:rPr lang="en-US">
                        <a:latin typeface="Cambria Math" panose="02040503050406030204" pitchFamily="18" charset="0"/>
                      </a:rPr>
                      <m:t>𝐹𝑎𝑙𝑠𝑒</m:t>
                    </m:r>
                  </m:oMath>
                </a14:m>
                <a:r>
                  <a:rPr lang="en-US" dirty="0"/>
                  <a:t> ||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𝑏</m:t>
                        </m:r>
                      </m:sub>
                    </m:sSub>
                    <m:r>
                      <a:rPr lang="en-US">
                        <a:latin typeface="Cambria Math" panose="02040503050406030204" pitchFamily="18" charset="0"/>
                      </a:rPr>
                      <m:t>==</m:t>
                    </m:r>
                    <m:r>
                      <m:rPr>
                        <m:sty m:val="p"/>
                      </m:rPr>
                      <a:rPr lang="en-US">
                        <a:latin typeface="Cambria Math" panose="02040503050406030204" pitchFamily="18" charset="0"/>
                      </a:rPr>
                      <m:t>False</m:t>
                    </m:r>
                  </m:oMath>
                </a14:m>
                <a:endParaRPr lang="en-US" dirty="0"/>
              </a:p>
              <a:p>
                <a:r>
                  <a:rPr lang="en-US" dirty="0"/>
                  <a:t>The definition said 3 items each…</a:t>
                </a:r>
              </a:p>
              <a:p>
                <a:endParaRPr lang="en-US" dirty="0"/>
              </a:p>
              <a:p>
                <a:r>
                  <a:rPr lang="en-US" dirty="0"/>
                  <a:t>A trick to fix it. Make two copies, or in a dummy variable </a:t>
                </a:r>
                <a14:m>
                  <m:oMath xmlns:m="http://schemas.openxmlformats.org/officeDocument/2006/math">
                    <m:r>
                      <a:rPr lang="en-US" b="0" i="1" smtClean="0">
                        <a:latin typeface="Cambria Math" panose="02040503050406030204" pitchFamily="18" charset="0"/>
                      </a:rPr>
                      <m:t>𝑑</m:t>
                    </m:r>
                  </m:oMath>
                </a14:m>
                <a:r>
                  <a:rPr lang="en-US" dirty="0"/>
                  <a:t> being True in one and false in the other.</a:t>
                </a:r>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𝑟</m:t>
                        </m:r>
                      </m:sub>
                    </m:sSub>
                    <m:r>
                      <a:rPr lang="en-US">
                        <a:latin typeface="Cambria Math" panose="02040503050406030204" pitchFamily="18" charset="0"/>
                      </a:rPr>
                      <m:t>==</m:t>
                    </m:r>
                    <m:r>
                      <a:rPr lang="en-US">
                        <a:latin typeface="Cambria Math" panose="02040503050406030204" pitchFamily="18" charset="0"/>
                      </a:rPr>
                      <m:t>𝐹𝑎𝑙𝑠𝑒</m:t>
                    </m:r>
                  </m:oMath>
                </a14:m>
                <a:r>
                  <a:rPr lang="en-US" dirty="0"/>
                  <a:t> ||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𝑏</m:t>
                        </m:r>
                      </m:sub>
                    </m:sSub>
                    <m:r>
                      <a:rPr lang="en-US">
                        <a:latin typeface="Cambria Math" panose="02040503050406030204" pitchFamily="18" charset="0"/>
                      </a:rPr>
                      <m:t>==</m:t>
                    </m:r>
                    <m:r>
                      <m:rPr>
                        <m:sty m:val="p"/>
                      </m:rPr>
                      <a:rPr lang="en-US">
                        <a:latin typeface="Cambria Math" panose="02040503050406030204" pitchFamily="18" charset="0"/>
                      </a:rPr>
                      <m:t>False</m:t>
                    </m:r>
                  </m:oMath>
                </a14:m>
                <a:r>
                  <a:rPr lang="en-US" dirty="0"/>
                  <a:t> ||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𝑇𝑟𝑢𝑒</m:t>
                    </m:r>
                  </m:oMath>
                </a14:m>
                <a:endParaRPr lang="en-US" dirty="0"/>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𝑟</m:t>
                        </m:r>
                      </m:sub>
                    </m:sSub>
                    <m:r>
                      <a:rPr lang="en-US">
                        <a:latin typeface="Cambria Math" panose="02040503050406030204" pitchFamily="18" charset="0"/>
                      </a:rPr>
                      <m:t>==</m:t>
                    </m:r>
                    <m:r>
                      <a:rPr lang="en-US">
                        <a:latin typeface="Cambria Math" panose="02040503050406030204" pitchFamily="18" charset="0"/>
                      </a:rPr>
                      <m:t>𝐹𝑎𝑙𝑠𝑒</m:t>
                    </m:r>
                  </m:oMath>
                </a14:m>
                <a:r>
                  <a:rPr lang="en-US" dirty="0"/>
                  <a:t> ||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𝑏</m:t>
                        </m:r>
                      </m:sub>
                    </m:sSub>
                    <m:r>
                      <a:rPr lang="en-US">
                        <a:latin typeface="Cambria Math" panose="02040503050406030204" pitchFamily="18" charset="0"/>
                      </a:rPr>
                      <m:t>==</m:t>
                    </m:r>
                    <m:r>
                      <m:rPr>
                        <m:sty m:val="p"/>
                      </m:rPr>
                      <a:rPr lang="en-US">
                        <a:latin typeface="Cambria Math" panose="02040503050406030204" pitchFamily="18" charset="0"/>
                      </a:rPr>
                      <m:t>False</m:t>
                    </m:r>
                  </m:oMath>
                </a14:m>
                <a:r>
                  <a:rPr lang="en-US" dirty="0"/>
                  <a:t> ||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𝐹𝑎𝑙𝑠𝑒</m:t>
                    </m:r>
                  </m:oMath>
                </a14:m>
                <a:endParaRPr lang="en-US" dirty="0"/>
              </a:p>
              <a:p>
                <a14:m>
                  <m:oMath xmlns:m="http://schemas.openxmlformats.org/officeDocument/2006/math">
                    <m:r>
                      <a:rPr lang="en-US" b="0" i="1" smtClean="0">
                        <a:latin typeface="Cambria Math" panose="02040503050406030204" pitchFamily="18" charset="0"/>
                      </a:rPr>
                      <m:t>𝑑</m:t>
                    </m:r>
                  </m:oMath>
                </a14:m>
                <a:r>
                  <a:rPr lang="en-US" dirty="0"/>
                  <a:t> will make one of the two true. The other copy is satisfied if and only if the original one was.</a:t>
                </a:r>
              </a:p>
            </p:txBody>
          </p:sp>
        </mc:Choice>
        <mc:Fallback xmlns="">
          <p:sp>
            <p:nvSpPr>
              <p:cNvPr id="3" name="Content Placeholder 2">
                <a:extLst>
                  <a:ext uri="{FF2B5EF4-FFF2-40B4-BE49-F238E27FC236}">
                    <a16:creationId xmlns:a16="http://schemas.microsoft.com/office/drawing/2014/main" id="{CBF48356-B815-4141-87DA-85D1BCED5EC2}"/>
                  </a:ext>
                </a:extLst>
              </p:cNvPr>
              <p:cNvSpPr>
                <a:spLocks noGrp="1" noRot="1" noChangeAspect="1" noMove="1" noResize="1" noEditPoints="1" noAdjustHandles="1" noChangeArrowheads="1" noChangeShapeType="1" noTextEdit="1"/>
              </p:cNvSpPr>
              <p:nvPr>
                <p:ph idx="1"/>
              </p:nvPr>
            </p:nvSpPr>
            <p:spPr>
              <a:blipFill>
                <a:blip r:embed="rId3"/>
                <a:stretch>
                  <a:fillRect l="-708" t="-3019" r="-1634" b="-2390"/>
                </a:stretch>
              </a:blipFill>
            </p:spPr>
            <p:txBody>
              <a:bodyPr/>
              <a:lstStyle/>
              <a:p>
                <a:r>
                  <a:rPr lang="en-US">
                    <a:noFill/>
                  </a:rPr>
                  <a:t> </a:t>
                </a:r>
              </a:p>
            </p:txBody>
          </p:sp>
        </mc:Fallback>
      </mc:AlternateContent>
    </p:spTree>
    <p:extLst>
      <p:ext uri="{BB962C8B-B14F-4D97-AF65-F5344CB8AC3E}">
        <p14:creationId xmlns:p14="http://schemas.microsoft.com/office/powerpoint/2010/main" val="19294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824F-8C35-445C-8F7C-B1F821C8C389}"/>
              </a:ext>
            </a:extLst>
          </p:cNvPr>
          <p:cNvSpPr>
            <a:spLocks noGrp="1"/>
          </p:cNvSpPr>
          <p:nvPr>
            <p:ph type="title"/>
          </p:nvPr>
        </p:nvSpPr>
        <p:spPr/>
        <p:txBody>
          <a:bodyPr/>
          <a:lstStyle/>
          <a:p>
            <a:r>
              <a:rPr lang="en-US" dirty="0"/>
              <a:t>Reduction</a:t>
            </a:r>
          </a:p>
        </p:txBody>
      </p:sp>
      <p:sp>
        <p:nvSpPr>
          <p:cNvPr id="3" name="Content Placeholder 2">
            <a:extLst>
              <a:ext uri="{FF2B5EF4-FFF2-40B4-BE49-F238E27FC236}">
                <a16:creationId xmlns:a16="http://schemas.microsoft.com/office/drawing/2014/main" id="{80B91DB2-C9AE-4A64-8F3A-8DD8335C252F}"/>
              </a:ext>
            </a:extLst>
          </p:cNvPr>
          <p:cNvSpPr>
            <a:spLocks noGrp="1"/>
          </p:cNvSpPr>
          <p:nvPr>
            <p:ph idx="1"/>
          </p:nvPr>
        </p:nvSpPr>
        <p:spPr/>
        <p:txBody>
          <a:bodyPr/>
          <a:lstStyle/>
          <a:p>
            <a:pPr marL="0" indent="0">
              <a:buNone/>
            </a:pPr>
            <a:r>
              <a:rPr lang="en-US" dirty="0">
                <a:latin typeface="Courier New" panose="02070309020205020404" pitchFamily="49" charset="0"/>
                <a:cs typeface="Courier New" panose="02070309020205020404" pitchFamily="49" charset="0"/>
              </a:rPr>
              <a:t>2ColorCheck(Graph G)</a:t>
            </a:r>
          </a:p>
          <a:p>
            <a:pPr marL="0" indent="0">
              <a:buNone/>
            </a:pPr>
            <a:r>
              <a:rPr lang="en-US" dirty="0">
                <a:latin typeface="Courier New" panose="02070309020205020404" pitchFamily="49" charset="0"/>
                <a:cs typeface="Courier New" panose="02070309020205020404" pitchFamily="49" charset="0"/>
              </a:rPr>
              <a:t>	Let H be a copy of G</a:t>
            </a:r>
          </a:p>
          <a:p>
            <a:pPr marL="0" indent="0">
              <a:buNone/>
            </a:pPr>
            <a:r>
              <a:rPr lang="en-US" dirty="0">
                <a:latin typeface="Courier New" panose="02070309020205020404" pitchFamily="49" charset="0"/>
                <a:cs typeface="Courier New" panose="02070309020205020404" pitchFamily="49" charset="0"/>
              </a:rPr>
              <a:t>	Add a vertex to H, attach it to all other 	  		  vertices.</a:t>
            </a:r>
          </a:p>
          <a:p>
            <a:pPr marL="0" indent="0">
              <a:buNone/>
            </a:pPr>
            <a:r>
              <a:rPr lang="en-US" dirty="0">
                <a:latin typeface="Courier New" panose="02070309020205020404" pitchFamily="49" charset="0"/>
                <a:cs typeface="Courier New" panose="02070309020205020404" pitchFamily="49" charset="0"/>
              </a:rPr>
              <a:t>	Bool answer = 3ColorCheck(H)</a:t>
            </a:r>
          </a:p>
          <a:p>
            <a:pPr marL="0" indent="0">
              <a:buNone/>
            </a:pPr>
            <a:r>
              <a:rPr lang="en-US" dirty="0">
                <a:latin typeface="Courier New" panose="02070309020205020404" pitchFamily="49" charset="0"/>
                <a:cs typeface="Courier New" panose="02070309020205020404" pitchFamily="49" charset="0"/>
              </a:rPr>
              <a:t>	return answer //don’t need any modification!</a:t>
            </a:r>
          </a:p>
        </p:txBody>
      </p:sp>
    </p:spTree>
    <p:extLst>
      <p:ext uri="{BB962C8B-B14F-4D97-AF65-F5344CB8AC3E}">
        <p14:creationId xmlns:p14="http://schemas.microsoft.com/office/powerpoint/2010/main" val="28569353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DDFB-B10E-407D-A0E7-23F10946FB91}"/>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C891F9-3201-4710-B1E1-FE6C714C0C48}"/>
                  </a:ext>
                </a:extLst>
              </p:cNvPr>
              <p:cNvSpPr>
                <a:spLocks noGrp="1"/>
              </p:cNvSpPr>
              <p:nvPr>
                <p:ph idx="1"/>
              </p:nvPr>
            </p:nvSpPr>
            <p:spPr/>
            <p:txBody>
              <a:bodyPr/>
              <a:lstStyle/>
              <a:p>
                <a:r>
                  <a:rPr lang="en-US" dirty="0"/>
                  <a:t>Given a graph </a:t>
                </a:r>
                <a14:m>
                  <m:oMath xmlns:m="http://schemas.openxmlformats.org/officeDocument/2006/math">
                    <m:r>
                      <a:rPr lang="en-US" b="0" i="1" smtClean="0">
                        <a:latin typeface="Cambria Math" panose="02040503050406030204" pitchFamily="18" charset="0"/>
                      </a:rPr>
                      <m:t>𝐺</m:t>
                    </m:r>
                  </m:oMath>
                </a14:m>
                <a:r>
                  <a:rPr lang="en-US" dirty="0"/>
                  <a:t>, we make the following 3-SAT instance</a:t>
                </a:r>
              </a:p>
              <a:p>
                <a:endParaRPr lang="en-US" dirty="0"/>
              </a:p>
              <a:p>
                <a:r>
                  <a:rPr lang="en-US" dirty="0"/>
                  <a:t>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𝑔</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𝑏</m:t>
                        </m:r>
                      </m:sub>
                    </m:sSub>
                    <m:r>
                      <a:rPr lang="en-US" b="0" i="1" smtClean="0">
                        <a:latin typeface="Cambria Math" panose="02040503050406030204" pitchFamily="18" charset="0"/>
                      </a:rPr>
                      <m:t> </m:t>
                    </m:r>
                  </m:oMath>
                </a14:m>
                <a:r>
                  <a:rPr lang="en-US" dirty="0"/>
                  <a:t>for each vertex </a:t>
                </a:r>
                <a14:m>
                  <m:oMath xmlns:m="http://schemas.openxmlformats.org/officeDocument/2006/math">
                    <m:r>
                      <a:rPr lang="en-US" b="0" i="1" smtClean="0">
                        <a:latin typeface="Cambria Math" panose="02040503050406030204" pitchFamily="18" charset="0"/>
                      </a:rPr>
                      <m:t>𝑢</m:t>
                    </m:r>
                  </m:oMath>
                </a14:m>
                <a:endParaRPr lang="en-US" dirty="0"/>
              </a:p>
              <a:p>
                <a:r>
                  <a:rPr lang="en-US" dirty="0"/>
                  <a:t>Constraints: As described on the last few slides.</a:t>
                </a:r>
              </a:p>
              <a:p>
                <a:endParaRPr lang="en-US" dirty="0"/>
              </a:p>
              <a:p>
                <a:r>
                  <a:rPr lang="en-US" dirty="0"/>
                  <a:t>Run a 3SATSolver. </a:t>
                </a:r>
              </a:p>
              <a:p>
                <a:endParaRPr lang="en-US" dirty="0"/>
              </a:p>
              <a:p>
                <a:r>
                  <a:rPr lang="en-US" dirty="0"/>
                  <a:t>Return whatever it returns.</a:t>
                </a:r>
              </a:p>
            </p:txBody>
          </p:sp>
        </mc:Choice>
        <mc:Fallback xmlns="">
          <p:sp>
            <p:nvSpPr>
              <p:cNvPr id="3" name="Content Placeholder 2">
                <a:extLst>
                  <a:ext uri="{FF2B5EF4-FFF2-40B4-BE49-F238E27FC236}">
                    <a16:creationId xmlns:a16="http://schemas.microsoft.com/office/drawing/2014/main" id="{F9C891F9-3201-4710-B1E1-FE6C714C0C4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4265086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2500C-59A2-4660-95D5-8EA84DE68091}"/>
              </a:ext>
            </a:extLst>
          </p:cNvPr>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421BD4-0440-4246-AE3F-DD098AE44E36}"/>
                  </a:ext>
                </a:extLst>
              </p:cNvPr>
              <p:cNvSpPr>
                <a:spLocks noGrp="1"/>
              </p:cNvSpPr>
              <p:nvPr>
                <p:ph idx="1"/>
              </p:nvPr>
            </p:nvSpPr>
            <p:spPr/>
            <p:txBody>
              <a:bodyPr/>
              <a:lstStyle/>
              <a:p>
                <a:r>
                  <a:rPr lang="en-US" dirty="0"/>
                  <a:t>We need </a:t>
                </a:r>
                <a14:m>
                  <m:oMath xmlns:m="http://schemas.openxmlformats.org/officeDocument/2006/math">
                    <m:r>
                      <a:rPr lang="en-US" b="0" i="1" smtClean="0">
                        <a:latin typeface="Cambria Math" panose="02040503050406030204" pitchFamily="18" charset="0"/>
                      </a:rPr>
                      <m:t>𝑛</m:t>
                    </m:r>
                  </m:oMath>
                </a14:m>
                <a:r>
                  <a:rPr lang="en-US" dirty="0"/>
                  <a:t> variables and </a:t>
                </a:r>
                <a14:m>
                  <m:oMath xmlns:m="http://schemas.openxmlformats.org/officeDocument/2006/math">
                    <m:r>
                      <a:rPr lang="en-US" b="0" i="1" smtClean="0">
                        <a:latin typeface="Cambria Math" panose="02040503050406030204" pitchFamily="18" charset="0"/>
                      </a:rPr>
                      <m:t>6</m:t>
                    </m:r>
                    <m:r>
                      <a:rPr lang="en-US" b="0" i="1" smtClean="0">
                        <a:latin typeface="Cambria Math" panose="02040503050406030204" pitchFamily="18" charset="0"/>
                      </a:rPr>
                      <m:t>𝑚</m:t>
                    </m:r>
                    <m:r>
                      <a:rPr lang="en-US" b="0" i="1" smtClean="0">
                        <a:latin typeface="Cambria Math" panose="02040503050406030204" pitchFamily="18" charset="0"/>
                      </a:rPr>
                      <m:t>+13</m:t>
                    </m:r>
                    <m:r>
                      <a:rPr lang="en-US" b="0" i="1" smtClean="0">
                        <a:latin typeface="Cambria Math" panose="02040503050406030204" pitchFamily="18" charset="0"/>
                      </a:rPr>
                      <m:t>𝑛</m:t>
                    </m:r>
                  </m:oMath>
                </a14:m>
                <a:r>
                  <a:rPr lang="en-US" dirty="0"/>
                  <a:t> constraints.</a:t>
                </a:r>
              </a:p>
              <a:p>
                <a:r>
                  <a:rPr lang="en-US" dirty="0"/>
                  <a:t>Making them is mechanical, definitely polynomial time.</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DD421BD4-0440-4246-AE3F-DD098AE44E36}"/>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098904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3C6F-44BF-4361-B3CE-7AB0017916F9}"/>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41FF78-9F85-4603-AD1B-DD966C29433A}"/>
                  </a:ext>
                </a:extLst>
              </p:cNvPr>
              <p:cNvSpPr>
                <a:spLocks noGrp="1"/>
              </p:cNvSpPr>
              <p:nvPr>
                <p:ph idx="1"/>
              </p:nvPr>
            </p:nvSpPr>
            <p:spPr/>
            <p:txBody>
              <a:bodyPr/>
              <a:lstStyle/>
              <a:p>
                <a:r>
                  <a:rPr lang="en-US" dirty="0"/>
                  <a:t>Our correctness proofs are usually:</a:t>
                </a:r>
              </a:p>
              <a:p>
                <a:r>
                  <a:rPr lang="en-US" dirty="0"/>
                  <a:t>Certificate for </a:t>
                </a:r>
                <a14:m>
                  <m:oMath xmlns:m="http://schemas.openxmlformats.org/officeDocument/2006/math">
                    <m:r>
                      <a:rPr lang="en-US" b="0" i="1" smtClean="0">
                        <a:latin typeface="Cambria Math" panose="02040503050406030204" pitchFamily="18" charset="0"/>
                      </a:rPr>
                      <m:t>3</m:t>
                    </m:r>
                  </m:oMath>
                </a14:m>
                <a:r>
                  <a:rPr lang="en-US" dirty="0"/>
                  <a:t>-coloring becomes a certificate for </a:t>
                </a:r>
                <a14:m>
                  <m:oMath xmlns:m="http://schemas.openxmlformats.org/officeDocument/2006/math">
                    <m:r>
                      <a:rPr lang="en-US" b="0" i="1" smtClean="0">
                        <a:latin typeface="Cambria Math" panose="02040503050406030204" pitchFamily="18" charset="0"/>
                      </a:rPr>
                      <m:t>3</m:t>
                    </m:r>
                  </m:oMath>
                </a14:m>
                <a:r>
                  <a:rPr lang="en-US" dirty="0"/>
                  <a:t>-SAT</a:t>
                </a:r>
              </a:p>
              <a:p>
                <a:r>
                  <a:rPr lang="en-US" dirty="0"/>
                  <a:t>The only certificates for </a:t>
                </a:r>
                <a14:m>
                  <m:oMath xmlns:m="http://schemas.openxmlformats.org/officeDocument/2006/math">
                    <m:r>
                      <a:rPr lang="en-US" b="0" i="1" smtClean="0">
                        <a:latin typeface="Cambria Math" panose="02040503050406030204" pitchFamily="18" charset="0"/>
                      </a:rPr>
                      <m:t>3</m:t>
                    </m:r>
                  </m:oMath>
                </a14:m>
                <a:r>
                  <a:rPr lang="en-US" dirty="0"/>
                  <a:t>-SAT come from certificates for </a:t>
                </a:r>
                <a14:m>
                  <m:oMath xmlns:m="http://schemas.openxmlformats.org/officeDocument/2006/math">
                    <m:r>
                      <a:rPr lang="en-US" b="0" i="1" smtClean="0">
                        <a:latin typeface="Cambria Math" panose="02040503050406030204" pitchFamily="18" charset="0"/>
                      </a:rPr>
                      <m:t>3</m:t>
                    </m:r>
                  </m:oMath>
                </a14:m>
                <a:r>
                  <a:rPr lang="en-US" dirty="0"/>
                  <a:t>-coloring</a:t>
                </a:r>
              </a:p>
              <a:p>
                <a:endParaRPr lang="en-US" dirty="0"/>
              </a:p>
              <a:p>
                <a:r>
                  <a:rPr lang="en-US" dirty="0"/>
                  <a:t>Let’s start with</a:t>
                </a:r>
              </a:p>
              <a:p>
                <a:r>
                  <a:rPr lang="en-US" dirty="0"/>
                  <a:t>If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a:t>is </a:t>
                </a:r>
                <a14:m>
                  <m:oMath xmlns:m="http://schemas.openxmlformats.org/officeDocument/2006/math">
                    <m:r>
                      <a:rPr lang="en-US" b="0" i="1" smtClean="0">
                        <a:latin typeface="Cambria Math" panose="02040503050406030204" pitchFamily="18" charset="0"/>
                      </a:rPr>
                      <m:t>3</m:t>
                    </m:r>
                  </m:oMath>
                </a14:m>
                <a:r>
                  <a:rPr lang="en-US" dirty="0"/>
                  <a:t>-colorable, then the reduction says YES.</a:t>
                </a:r>
              </a:p>
              <a:p>
                <a:endParaRPr lang="en-US" dirty="0"/>
              </a:p>
            </p:txBody>
          </p:sp>
        </mc:Choice>
        <mc:Fallback xmlns="">
          <p:sp>
            <p:nvSpPr>
              <p:cNvPr id="3" name="Content Placeholder 2">
                <a:extLst>
                  <a:ext uri="{FF2B5EF4-FFF2-40B4-BE49-F238E27FC236}">
                    <a16:creationId xmlns:a16="http://schemas.microsoft.com/office/drawing/2014/main" id="{4641FF78-9F85-4603-AD1B-DD966C29433A}"/>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5147057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3C6F-44BF-4361-B3CE-7AB0017916F9}"/>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41FF78-9F85-4603-AD1B-DD966C29433A}"/>
                  </a:ext>
                </a:extLst>
              </p:cNvPr>
              <p:cNvSpPr>
                <a:spLocks noGrp="1"/>
              </p:cNvSpPr>
              <p:nvPr>
                <p:ph idx="1"/>
              </p:nvPr>
            </p:nvSpPr>
            <p:spPr/>
            <p:txBody>
              <a:bodyPr/>
              <a:lstStyle/>
              <a:p>
                <a:r>
                  <a:rPr lang="en-US" dirty="0"/>
                  <a:t>If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a:t>is </a:t>
                </a:r>
                <a14:m>
                  <m:oMath xmlns:m="http://schemas.openxmlformats.org/officeDocument/2006/math">
                    <m:r>
                      <a:rPr lang="en-US" b="0" i="1" smtClean="0">
                        <a:latin typeface="Cambria Math" panose="02040503050406030204" pitchFamily="18" charset="0"/>
                      </a:rPr>
                      <m:t>3</m:t>
                    </m:r>
                  </m:oMath>
                </a14:m>
                <a:r>
                  <a:rPr lang="en-US" dirty="0"/>
                  <a:t>-colorable, then the reduction says YES.</a:t>
                </a:r>
              </a:p>
              <a:p>
                <a:r>
                  <a:rPr lang="en-US" dirty="0">
                    <a:solidFill>
                      <a:schemeClr val="accent2"/>
                    </a:solidFill>
                  </a:rPr>
                  <a:t>If </a:t>
                </a:r>
                <a14:m>
                  <m:oMath xmlns:m="http://schemas.openxmlformats.org/officeDocument/2006/math">
                    <m:r>
                      <a:rPr lang="en-US" b="0" i="1" smtClean="0">
                        <a:solidFill>
                          <a:schemeClr val="accent2"/>
                        </a:solidFill>
                        <a:latin typeface="Cambria Math" panose="02040503050406030204" pitchFamily="18" charset="0"/>
                      </a:rPr>
                      <m:t>𝐺</m:t>
                    </m:r>
                  </m:oMath>
                </a14:m>
                <a:r>
                  <a:rPr lang="en-US" dirty="0">
                    <a:solidFill>
                      <a:schemeClr val="accent2"/>
                    </a:solidFill>
                  </a:rPr>
                  <a:t> is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-colorable, then there is a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-coloring. From any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-coloring, set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oMath>
                </a14:m>
                <a:r>
                  <a:rPr lang="en-US" dirty="0">
                    <a:solidFill>
                      <a:schemeClr val="accent2"/>
                    </a:solidFill>
                  </a:rPr>
                  <a:t> to be true if </a:t>
                </a:r>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is red and false otherwise.</a:t>
                </a:r>
              </a:p>
              <a:p>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oMath>
                </a14:m>
                <a:r>
                  <a:rPr lang="en-US" dirty="0">
                    <a:solidFill>
                      <a:schemeClr val="accent2"/>
                    </a:solidFill>
                  </a:rPr>
                  <a:t> to be true if </a:t>
                </a:r>
                <a14:m>
                  <m:oMath xmlns:m="http://schemas.openxmlformats.org/officeDocument/2006/math">
                    <m:r>
                      <a:rPr lang="en-US" i="1">
                        <a:solidFill>
                          <a:schemeClr val="accent2"/>
                        </a:solidFill>
                        <a:latin typeface="Cambria Math" panose="02040503050406030204" pitchFamily="18" charset="0"/>
                      </a:rPr>
                      <m:t>𝑢</m:t>
                    </m:r>
                  </m:oMath>
                </a14:m>
                <a:r>
                  <a:rPr lang="en-US" dirty="0">
                    <a:solidFill>
                      <a:schemeClr val="accent2"/>
                    </a:solidFill>
                  </a:rPr>
                  <a:t> is green and false otherwise.</a:t>
                </a:r>
              </a:p>
              <a:p>
                <a14:m>
                  <m:oMath xmlns:m="http://schemas.openxmlformats.org/officeDocument/2006/math">
                    <m:sSub>
                      <m:sSubPr>
                        <m:ctrlPr>
                          <a:rPr lang="en-US" i="1">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𝑥</m:t>
                        </m:r>
                      </m:e>
                      <m:sub>
                        <m:r>
                          <a:rPr lang="en-US" i="1">
                            <a:solidFill>
                              <a:schemeClr val="accent2"/>
                            </a:solidFill>
                            <a:latin typeface="Cambria Math" panose="02040503050406030204" pitchFamily="18" charset="0"/>
                          </a:rPr>
                          <m:t>𝑢</m:t>
                        </m:r>
                        <m:r>
                          <a:rPr lang="en-US" i="1">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𝑏</m:t>
                        </m:r>
                      </m:sub>
                    </m:sSub>
                  </m:oMath>
                </a14:m>
                <a:r>
                  <a:rPr lang="en-US" dirty="0">
                    <a:solidFill>
                      <a:schemeClr val="accent2"/>
                    </a:solidFill>
                  </a:rPr>
                  <a:t> to be true if </a:t>
                </a:r>
                <a14:m>
                  <m:oMath xmlns:m="http://schemas.openxmlformats.org/officeDocument/2006/math">
                    <m:r>
                      <a:rPr lang="en-US" i="1">
                        <a:solidFill>
                          <a:schemeClr val="accent2"/>
                        </a:solidFill>
                        <a:latin typeface="Cambria Math" panose="02040503050406030204" pitchFamily="18" charset="0"/>
                      </a:rPr>
                      <m:t>𝑢</m:t>
                    </m:r>
                  </m:oMath>
                </a14:m>
                <a:r>
                  <a:rPr lang="en-US" dirty="0">
                    <a:solidFill>
                      <a:schemeClr val="accent2"/>
                    </a:solidFill>
                  </a:rPr>
                  <a:t> is blue and false otherwise.</a:t>
                </a:r>
              </a:p>
              <a:p>
                <a:endParaRPr lang="en-US" dirty="0">
                  <a:solidFill>
                    <a:schemeClr val="accent2"/>
                  </a:solidFill>
                </a:endParaRPr>
              </a:p>
              <a:p>
                <a:r>
                  <a:rPr lang="en-US" dirty="0">
                    <a:solidFill>
                      <a:schemeClr val="accent2"/>
                    </a:solidFill>
                  </a:rPr>
                  <a:t>The constraints are satisfied (for the reasons listed on the prior slides)</a:t>
                </a:r>
              </a:p>
              <a:p>
                <a:r>
                  <a:rPr lang="en-US" dirty="0">
                    <a:solidFill>
                      <a:schemeClr val="accent2"/>
                    </a:solidFill>
                  </a:rPr>
                  <a:t>So the 3-SAT algorithm must say the constraints are satisfiable, and the reduction returns true!</a:t>
                </a:r>
              </a:p>
            </p:txBody>
          </p:sp>
        </mc:Choice>
        <mc:Fallback xmlns="">
          <p:sp>
            <p:nvSpPr>
              <p:cNvPr id="3" name="Content Placeholder 2">
                <a:extLst>
                  <a:ext uri="{FF2B5EF4-FFF2-40B4-BE49-F238E27FC236}">
                    <a16:creationId xmlns:a16="http://schemas.microsoft.com/office/drawing/2014/main" id="{4641FF78-9F85-4603-AD1B-DD966C29433A}"/>
                  </a:ext>
                </a:extLst>
              </p:cNvPr>
              <p:cNvSpPr>
                <a:spLocks noGrp="1" noRot="1" noChangeAspect="1" noMove="1" noResize="1" noEditPoints="1" noAdjustHandles="1" noChangeArrowheads="1" noChangeShapeType="1" noTextEdit="1"/>
              </p:cNvSpPr>
              <p:nvPr>
                <p:ph idx="1"/>
              </p:nvPr>
            </p:nvSpPr>
            <p:spPr>
              <a:blipFill>
                <a:blip r:embed="rId2"/>
                <a:stretch>
                  <a:fillRect l="-708" t="-2138" r="-545"/>
                </a:stretch>
              </a:blipFill>
            </p:spPr>
            <p:txBody>
              <a:bodyPr/>
              <a:lstStyle/>
              <a:p>
                <a:r>
                  <a:rPr lang="en-US">
                    <a:noFill/>
                  </a:rPr>
                  <a:t> </a:t>
                </a:r>
              </a:p>
            </p:txBody>
          </p:sp>
        </mc:Fallback>
      </mc:AlternateContent>
    </p:spTree>
    <p:extLst>
      <p:ext uri="{BB962C8B-B14F-4D97-AF65-F5344CB8AC3E}">
        <p14:creationId xmlns:p14="http://schemas.microsoft.com/office/powerpoint/2010/main" val="215358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A116-7930-4D1B-9204-156AB6F9FABA}"/>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21E27B-D332-4F01-A295-2AB8E8E03BD7}"/>
                  </a:ext>
                </a:extLst>
              </p:cNvPr>
              <p:cNvSpPr>
                <a:spLocks noGrp="1"/>
              </p:cNvSpPr>
              <p:nvPr>
                <p:ph idx="1"/>
              </p:nvPr>
            </p:nvSpPr>
            <p:spPr/>
            <p:txBody>
              <a:bodyPr/>
              <a:lstStyle/>
              <a:p>
                <a:r>
                  <a:rPr lang="en-US" dirty="0"/>
                  <a:t>If the reduction returns YES, then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a:t>was </a:t>
                </a:r>
                <a14:m>
                  <m:oMath xmlns:m="http://schemas.openxmlformats.org/officeDocument/2006/math">
                    <m:r>
                      <a:rPr lang="en-US" b="0" i="1" smtClean="0">
                        <a:latin typeface="Cambria Math" panose="02040503050406030204" pitchFamily="18" charset="0"/>
                      </a:rPr>
                      <m:t>3</m:t>
                    </m:r>
                  </m:oMath>
                </a14:m>
                <a:r>
                  <a:rPr lang="en-US" dirty="0"/>
                  <a:t>-colorable.</a:t>
                </a:r>
              </a:p>
              <a:p>
                <a:r>
                  <a:rPr lang="en-US" dirty="0">
                    <a:solidFill>
                      <a:schemeClr val="accent2"/>
                    </a:solidFill>
                  </a:rPr>
                  <a:t>If the reduction returns YES, then the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-SAT algorithm returned YES, so the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-SAT instance had a satisfying assignment.</a:t>
                </a:r>
              </a:p>
              <a:p>
                <a:r>
                  <a:rPr lang="en-US" dirty="0">
                    <a:solidFill>
                      <a:schemeClr val="accent2"/>
                    </a:solidFill>
                  </a:rPr>
                  <a:t>We can convert the variables to a coloring:</a:t>
                </a:r>
              </a:p>
              <a:p>
                <a:r>
                  <a:rPr lang="en-US" dirty="0">
                    <a:solidFill>
                      <a:schemeClr val="accent2"/>
                    </a:solidFill>
                  </a:rPr>
                  <a:t>For every </a:t>
                </a:r>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exactly one of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oMath>
                </a14:m>
                <a:r>
                  <a:rPr lang="en-US" dirty="0">
                    <a:solidFill>
                      <a:schemeClr val="accent2"/>
                    </a:solidFill>
                  </a:rPr>
                  <a:t> is true. We have a constraint requiring at least one, and constraints preventing more than one variable for the same vertex being true. </a:t>
                </a:r>
              </a:p>
              <a:p>
                <a:r>
                  <a:rPr lang="en-US" dirty="0">
                    <a:solidFill>
                      <a:schemeClr val="accent2"/>
                    </a:solidFill>
                  </a:rPr>
                  <a:t>Color the vertices the associated colors. Since every vertex is colored, at least one of the constraints is active for each edge, so we have a valid coloring.</a:t>
                </a:r>
              </a:p>
            </p:txBody>
          </p:sp>
        </mc:Choice>
        <mc:Fallback xmlns="">
          <p:sp>
            <p:nvSpPr>
              <p:cNvPr id="3" name="Content Placeholder 2">
                <a:extLst>
                  <a:ext uri="{FF2B5EF4-FFF2-40B4-BE49-F238E27FC236}">
                    <a16:creationId xmlns:a16="http://schemas.microsoft.com/office/drawing/2014/main" id="{AF21E27B-D332-4F01-A295-2AB8E8E03BD7}"/>
                  </a:ext>
                </a:extLst>
              </p:cNvPr>
              <p:cNvSpPr>
                <a:spLocks noGrp="1" noRot="1" noChangeAspect="1" noMove="1" noResize="1" noEditPoints="1" noAdjustHandles="1" noChangeArrowheads="1" noChangeShapeType="1" noTextEdit="1"/>
              </p:cNvSpPr>
              <p:nvPr>
                <p:ph idx="1"/>
              </p:nvPr>
            </p:nvSpPr>
            <p:spPr>
              <a:blipFill>
                <a:blip r:embed="rId2"/>
                <a:stretch>
                  <a:fillRect l="-708" t="-2138" r="-1471"/>
                </a:stretch>
              </a:blipFill>
            </p:spPr>
            <p:txBody>
              <a:bodyPr/>
              <a:lstStyle/>
              <a:p>
                <a:r>
                  <a:rPr lang="en-US">
                    <a:noFill/>
                  </a:rPr>
                  <a:t> </a:t>
                </a:r>
              </a:p>
            </p:txBody>
          </p:sp>
        </mc:Fallback>
      </mc:AlternateContent>
    </p:spTree>
    <p:extLst>
      <p:ext uri="{BB962C8B-B14F-4D97-AF65-F5344CB8AC3E}">
        <p14:creationId xmlns:p14="http://schemas.microsoft.com/office/powerpoint/2010/main" val="392966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E6E5-FA97-4E7F-A3CE-EA667F5DCD89}"/>
              </a:ext>
            </a:extLst>
          </p:cNvPr>
          <p:cNvSpPr>
            <a:spLocks noGrp="1"/>
          </p:cNvSpPr>
          <p:nvPr>
            <p:ph type="title"/>
          </p:nvPr>
        </p:nvSpPr>
        <p:spPr/>
        <p:txBody>
          <a:bodyPr/>
          <a:lstStyle/>
          <a:p>
            <a:r>
              <a:rPr lang="en-US" dirty="0"/>
              <a:t>Hamilton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B52BF7-DFEA-4616-A398-C0AEAEE86F28}"/>
                  </a:ext>
                </a:extLst>
              </p:cNvPr>
              <p:cNvSpPr>
                <a:spLocks noGrp="1"/>
              </p:cNvSpPr>
              <p:nvPr>
                <p:ph idx="1"/>
              </p:nvPr>
            </p:nvSpPr>
            <p:spPr/>
            <p:txBody>
              <a:bodyPr/>
              <a:lstStyle/>
              <a:p>
                <a:r>
                  <a:rPr lang="en-US" dirty="0"/>
                  <a:t>On a directed graph </a:t>
                </a:r>
                <a14:m>
                  <m:oMath xmlns:m="http://schemas.openxmlformats.org/officeDocument/2006/math">
                    <m:r>
                      <a:rPr lang="en-US" b="0" i="1" smtClean="0">
                        <a:latin typeface="Cambria Math" panose="02040503050406030204" pitchFamily="18" charset="0"/>
                      </a:rPr>
                      <m:t>𝐺</m:t>
                    </m:r>
                    <m:r>
                      <a:rPr lang="en-US" b="0" i="0" smtClean="0">
                        <a:latin typeface="Cambria Math" panose="02040503050406030204" pitchFamily="18" charset="0"/>
                      </a:rPr>
                      <m:t>:</m:t>
                    </m:r>
                  </m:oMath>
                </a14:m>
                <a:r>
                  <a:rPr lang="en-US" dirty="0"/>
                  <a:t> </a:t>
                </a:r>
              </a:p>
              <a:p>
                <a:r>
                  <a:rPr lang="en-US" dirty="0"/>
                  <a:t>A Hamiltonian Path is a path that visits every vertex exactly once.</a:t>
                </a:r>
              </a:p>
              <a:p>
                <a:r>
                  <a:rPr lang="en-US" dirty="0"/>
                  <a:t>A Hamiltonian Cycle is a Hamiltonian Path with an extra edge connecting the first vertex to the last vertex. </a:t>
                </a:r>
              </a:p>
              <a:p>
                <a:endParaRPr lang="en-US" dirty="0"/>
              </a:p>
              <a:p>
                <a:r>
                  <a:rPr lang="en-US" dirty="0"/>
                  <a:t>Assume that Hamiltonian Path is NP-hard (it is)</a:t>
                </a:r>
              </a:p>
              <a:p>
                <a:r>
                  <a:rPr lang="en-US" dirty="0"/>
                  <a:t>Use that to prove Hamiltonian Cycle is NP-hard.</a:t>
                </a:r>
              </a:p>
            </p:txBody>
          </p:sp>
        </mc:Choice>
        <mc:Fallback xmlns="">
          <p:sp>
            <p:nvSpPr>
              <p:cNvPr id="3" name="Content Placeholder 2">
                <a:extLst>
                  <a:ext uri="{FF2B5EF4-FFF2-40B4-BE49-F238E27FC236}">
                    <a16:creationId xmlns:a16="http://schemas.microsoft.com/office/drawing/2014/main" id="{4DB52BF7-DFEA-4616-A398-C0AEAEE86F2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C324DDD6-DF34-4FEF-A41C-1C3080784A2A}"/>
              </a:ext>
            </a:extLst>
          </p:cNvPr>
          <p:cNvSpPr/>
          <p:nvPr/>
        </p:nvSpPr>
        <p:spPr>
          <a:xfrm>
            <a:off x="7018588" y="5173484"/>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12170612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A94F-AF78-4F64-854A-194FF2242950}"/>
              </a:ext>
            </a:extLst>
          </p:cNvPr>
          <p:cNvSpPr>
            <a:spLocks noGrp="1"/>
          </p:cNvSpPr>
          <p:nvPr>
            <p:ph type="title"/>
          </p:nvPr>
        </p:nvSpPr>
        <p:spPr/>
        <p:txBody>
          <a:bodyPr/>
          <a:lstStyle/>
          <a:p>
            <a:r>
              <a:rPr lang="en-US" dirty="0"/>
              <a:t>Which direction?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5562B0-AC70-4A67-8E34-F9ABB2A5A55C}"/>
                  </a:ext>
                </a:extLst>
              </p:cNvPr>
              <p:cNvSpPr>
                <a:spLocks noGrp="1"/>
              </p:cNvSpPr>
              <p:nvPr>
                <p:ph idx="1"/>
              </p:nvPr>
            </p:nvSpPr>
            <p:spPr/>
            <p:txBody>
              <a:bodyPr/>
              <a:lstStyle/>
              <a:p>
                <a:r>
                  <a:rPr lang="en-US" dirty="0"/>
                  <a:t>Reduce FROM the known hard problem TO the new problem.</a:t>
                </a:r>
              </a:p>
              <a:p>
                <a:r>
                  <a:rPr lang="en-US" dirty="0"/>
                  <a:t>Want to show Hamiltonian Path </a:t>
                </a:r>
                <a14:m>
                  <m:oMath xmlns:m="http://schemas.openxmlformats.org/officeDocument/2006/math">
                    <m:r>
                      <a:rPr lang="en-US" b="0" i="1" smtClean="0">
                        <a:latin typeface="Cambria Math" panose="02040503050406030204" pitchFamily="18" charset="0"/>
                      </a:rPr>
                      <m:t>≤</m:t>
                    </m:r>
                  </m:oMath>
                </a14:m>
                <a:r>
                  <a:rPr lang="en-US" dirty="0"/>
                  <a:t> Hamiltonian Cycle.</a:t>
                </a:r>
              </a:p>
            </p:txBody>
          </p:sp>
        </mc:Choice>
        <mc:Fallback xmlns="">
          <p:sp>
            <p:nvSpPr>
              <p:cNvPr id="3" name="Content Placeholder 2">
                <a:extLst>
                  <a:ext uri="{FF2B5EF4-FFF2-40B4-BE49-F238E27FC236}">
                    <a16:creationId xmlns:a16="http://schemas.microsoft.com/office/drawing/2014/main" id="{175562B0-AC70-4A67-8E34-F9ABB2A5A55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828458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4C76D-74D8-40AD-80E5-1BCA25FBD803}"/>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52474D-AE25-4ECE-8DD9-47E539F484FC}"/>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𝐺</m:t>
                    </m:r>
                  </m:oMath>
                </a14:m>
                <a:r>
                  <a:rPr lang="en-US" dirty="0"/>
                  <a:t> be the instance for Hamiltonian Path</a:t>
                </a:r>
              </a:p>
              <a:p>
                <a:endParaRPr lang="en-US" dirty="0"/>
              </a:p>
              <a:p>
                <a:r>
                  <a:rPr lang="en-US" dirty="0"/>
                  <a:t>Make </a:t>
                </a:r>
                <a14:m>
                  <m:oMath xmlns:m="http://schemas.openxmlformats.org/officeDocument/2006/math">
                    <m:r>
                      <a:rPr lang="en-US" b="0" i="1" smtClean="0">
                        <a:latin typeface="Cambria Math" panose="02040503050406030204" pitchFamily="18" charset="0"/>
                      </a:rPr>
                      <m:t>𝐻</m:t>
                    </m:r>
                  </m:oMath>
                </a14:m>
                <a:r>
                  <a:rPr lang="en-US" dirty="0"/>
                  <a:t> a copy of </a:t>
                </a:r>
                <a14:m>
                  <m:oMath xmlns:m="http://schemas.openxmlformats.org/officeDocument/2006/math">
                    <m:r>
                      <a:rPr lang="en-US" b="0" i="1" smtClean="0">
                        <a:latin typeface="Cambria Math" panose="02040503050406030204" pitchFamily="18" charset="0"/>
                      </a:rPr>
                      <m:t>𝐺</m:t>
                    </m:r>
                  </m:oMath>
                </a14:m>
                <a:r>
                  <a:rPr lang="en-US" dirty="0"/>
                  <a:t> with an extra vertex </a:t>
                </a:r>
                <a14:m>
                  <m:oMath xmlns:m="http://schemas.openxmlformats.org/officeDocument/2006/math">
                    <m:r>
                      <a:rPr lang="en-US" b="0" i="1" smtClean="0">
                        <a:latin typeface="Cambria Math" panose="02040503050406030204" pitchFamily="18" charset="0"/>
                      </a:rPr>
                      <m:t>𝑢</m:t>
                    </m:r>
                  </m:oMath>
                </a14:m>
                <a:r>
                  <a:rPr lang="en-US" dirty="0"/>
                  <a:t> added.</a:t>
                </a:r>
              </a:p>
              <a:p>
                <a:r>
                  <a:rPr lang="en-US" dirty="0"/>
                  <a:t>For every vertex </a:t>
                </a:r>
                <a14:m>
                  <m:oMath xmlns:m="http://schemas.openxmlformats.org/officeDocument/2006/math">
                    <m:r>
                      <a:rPr lang="en-US" b="0" i="1" smtClean="0">
                        <a:latin typeface="Cambria Math" panose="02040503050406030204" pitchFamily="18" charset="0"/>
                      </a:rPr>
                      <m:t>𝑣</m:t>
                    </m:r>
                  </m:oMath>
                </a14:m>
                <a:r>
                  <a:rPr lang="en-US" dirty="0"/>
                  <a:t>, add an edge from </a:t>
                </a:r>
                <a14:m>
                  <m:oMath xmlns:m="http://schemas.openxmlformats.org/officeDocument/2006/math">
                    <m:r>
                      <a:rPr lang="en-US" b="0" i="1" smtClean="0">
                        <a:latin typeface="Cambria Math" panose="02040503050406030204" pitchFamily="18" charset="0"/>
                      </a:rPr>
                      <m:t>𝑣</m:t>
                    </m:r>
                  </m:oMath>
                </a14:m>
                <a:r>
                  <a:rPr lang="en-US" dirty="0"/>
                  <a:t> to </a:t>
                </a:r>
                <a14:m>
                  <m:oMath xmlns:m="http://schemas.openxmlformats.org/officeDocument/2006/math">
                    <m:r>
                      <a:rPr lang="en-US" b="0" i="1" smtClean="0">
                        <a:latin typeface="Cambria Math" panose="02040503050406030204" pitchFamily="18" charset="0"/>
                      </a:rPr>
                      <m:t>𝑢</m:t>
                    </m:r>
                  </m:oMath>
                </a14:m>
                <a:r>
                  <a:rPr lang="en-US" dirty="0"/>
                  <a:t> and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endParaRPr lang="en-US" dirty="0"/>
              </a:p>
              <a:p>
                <a:endParaRPr lang="en-US" dirty="0"/>
              </a:p>
              <a:p>
                <a:r>
                  <a:rPr lang="en-US" dirty="0"/>
                  <a:t>Run the Hamiltonian Cycle Solver on </a:t>
                </a:r>
                <a14:m>
                  <m:oMath xmlns:m="http://schemas.openxmlformats.org/officeDocument/2006/math">
                    <m:r>
                      <a:rPr lang="en-US" b="0" i="1" smtClean="0">
                        <a:latin typeface="Cambria Math" panose="02040503050406030204" pitchFamily="18" charset="0"/>
                      </a:rPr>
                      <m:t>𝐻</m:t>
                    </m:r>
                  </m:oMath>
                </a14:m>
                <a:endParaRPr lang="en-US" dirty="0"/>
              </a:p>
              <a:p>
                <a:r>
                  <a:rPr lang="en-US" dirty="0"/>
                  <a:t>Return what it returns.</a:t>
                </a:r>
              </a:p>
            </p:txBody>
          </p:sp>
        </mc:Choice>
        <mc:Fallback xmlns="">
          <p:sp>
            <p:nvSpPr>
              <p:cNvPr id="3" name="Content Placeholder 2">
                <a:extLst>
                  <a:ext uri="{FF2B5EF4-FFF2-40B4-BE49-F238E27FC236}">
                    <a16:creationId xmlns:a16="http://schemas.microsoft.com/office/drawing/2014/main" id="{9C52474D-AE25-4ECE-8DD9-47E539F484F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8298891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04617-4B0B-497C-BBD9-46E209C26032}"/>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4FCE08-6354-4A98-B121-2C5B72FF3C17}"/>
                  </a:ext>
                </a:extLst>
              </p:cNvPr>
              <p:cNvSpPr>
                <a:spLocks noGrp="1"/>
              </p:cNvSpPr>
              <p:nvPr>
                <p:ph idx="1"/>
              </p:nvPr>
            </p:nvSpPr>
            <p:spPr/>
            <p:txBody>
              <a:bodyPr/>
              <a:lstStyle/>
              <a:p>
                <a:r>
                  <a:rPr lang="en-US" dirty="0"/>
                  <a:t>If </a:t>
                </a:r>
                <a14:m>
                  <m:oMath xmlns:m="http://schemas.openxmlformats.org/officeDocument/2006/math">
                    <m:r>
                      <a:rPr lang="en-US" b="0" i="1" smtClean="0">
                        <a:latin typeface="Cambria Math" panose="02040503050406030204" pitchFamily="18" charset="0"/>
                      </a:rPr>
                      <m:t>𝐺</m:t>
                    </m:r>
                  </m:oMath>
                </a14:m>
                <a:r>
                  <a:rPr lang="en-US" dirty="0"/>
                  <a:t> has a Hamiltonian Path,</a:t>
                </a:r>
              </a:p>
              <a:p>
                <a:endParaRPr lang="en-US" dirty="0"/>
              </a:p>
              <a:p>
                <a:r>
                  <a:rPr lang="en-US" dirty="0"/>
                  <a:t>Then there is a Hamiltonian Cycle in </a:t>
                </a:r>
                <a14:m>
                  <m:oMath xmlns:m="http://schemas.openxmlformats.org/officeDocument/2006/math">
                    <m:r>
                      <a:rPr lang="en-US" b="0" i="1" smtClean="0">
                        <a:latin typeface="Cambria Math" panose="02040503050406030204" pitchFamily="18" charset="0"/>
                      </a:rPr>
                      <m:t>𝐻</m:t>
                    </m:r>
                  </m:oMath>
                </a14:m>
                <a:r>
                  <a:rPr lang="en-US" dirty="0"/>
                  <a:t> by following the path in </a:t>
                </a:r>
                <a14:m>
                  <m:oMath xmlns:m="http://schemas.openxmlformats.org/officeDocument/2006/math">
                    <m:r>
                      <a:rPr lang="en-US" b="0" i="1" smtClean="0">
                        <a:latin typeface="Cambria Math" panose="02040503050406030204" pitchFamily="18" charset="0"/>
                      </a:rPr>
                      <m:t>𝐺</m:t>
                    </m:r>
                  </m:oMath>
                </a14:m>
                <a:r>
                  <a:rPr lang="en-US" dirty="0"/>
                  <a:t> going to </a:t>
                </a:r>
                <a14:m>
                  <m:oMath xmlns:m="http://schemas.openxmlformats.org/officeDocument/2006/math">
                    <m:r>
                      <a:rPr lang="en-US" b="0" i="1" smtClean="0">
                        <a:latin typeface="Cambria Math" panose="02040503050406030204" pitchFamily="18" charset="0"/>
                      </a:rPr>
                      <m:t>𝑢</m:t>
                    </m:r>
                  </m:oMath>
                </a14:m>
                <a:r>
                  <a:rPr lang="en-US" dirty="0"/>
                  <a:t> and going back to the start.</a:t>
                </a:r>
              </a:p>
              <a:p>
                <a:r>
                  <a:rPr lang="en-US" dirty="0"/>
                  <a:t>So we correctly return YES.</a:t>
                </a:r>
              </a:p>
            </p:txBody>
          </p:sp>
        </mc:Choice>
        <mc:Fallback xmlns="">
          <p:sp>
            <p:nvSpPr>
              <p:cNvPr id="3" name="Content Placeholder 2">
                <a:extLst>
                  <a:ext uri="{FF2B5EF4-FFF2-40B4-BE49-F238E27FC236}">
                    <a16:creationId xmlns:a16="http://schemas.microsoft.com/office/drawing/2014/main" id="{D24FCE08-6354-4A98-B121-2C5B72FF3C17}"/>
                  </a:ext>
                </a:extLst>
              </p:cNvPr>
              <p:cNvSpPr>
                <a:spLocks noGrp="1" noRot="1" noChangeAspect="1" noMove="1" noResize="1" noEditPoints="1" noAdjustHandles="1" noChangeArrowheads="1" noChangeShapeType="1" noTextEdit="1"/>
              </p:cNvSpPr>
              <p:nvPr>
                <p:ph idx="1"/>
              </p:nvPr>
            </p:nvSpPr>
            <p:spPr>
              <a:blipFill>
                <a:blip r:embed="rId2"/>
                <a:stretch>
                  <a:fillRect l="-708" t="-2138" r="-980"/>
                </a:stretch>
              </a:blipFill>
            </p:spPr>
            <p:txBody>
              <a:bodyPr/>
              <a:lstStyle/>
              <a:p>
                <a:r>
                  <a:rPr lang="en-US">
                    <a:noFill/>
                  </a:rPr>
                  <a:t> </a:t>
                </a:r>
              </a:p>
            </p:txBody>
          </p:sp>
        </mc:Fallback>
      </mc:AlternateContent>
    </p:spTree>
    <p:extLst>
      <p:ext uri="{BB962C8B-B14F-4D97-AF65-F5344CB8AC3E}">
        <p14:creationId xmlns:p14="http://schemas.microsoft.com/office/powerpoint/2010/main" val="32092290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EBA9-C340-4396-BFF1-23198F4B9A2F}"/>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852F09-F459-494D-BBA7-CB19F602D034}"/>
                  </a:ext>
                </a:extLst>
              </p:cNvPr>
              <p:cNvSpPr>
                <a:spLocks noGrp="1"/>
              </p:cNvSpPr>
              <p:nvPr>
                <p:ph idx="1"/>
              </p:nvPr>
            </p:nvSpPr>
            <p:spPr/>
            <p:txBody>
              <a:bodyPr/>
              <a:lstStyle/>
              <a:p>
                <a:r>
                  <a:rPr lang="en-US" dirty="0"/>
                  <a:t>If our reduction returns YES, then </a:t>
                </a:r>
                <a14:m>
                  <m:oMath xmlns:m="http://schemas.openxmlformats.org/officeDocument/2006/math">
                    <m:r>
                      <a:rPr lang="en-US" b="0" i="1" smtClean="0">
                        <a:latin typeface="Cambria Math" panose="02040503050406030204" pitchFamily="18" charset="0"/>
                      </a:rPr>
                      <m:t>𝐻</m:t>
                    </m:r>
                  </m:oMath>
                </a14:m>
                <a:r>
                  <a:rPr lang="en-US" dirty="0"/>
                  <a:t> had a Hamiltonian Cycle.</a:t>
                </a:r>
              </a:p>
              <a:p>
                <a:r>
                  <a:rPr lang="en-US" dirty="0"/>
                  <a:t>Delete </a:t>
                </a:r>
                <a14:m>
                  <m:oMath xmlns:m="http://schemas.openxmlformats.org/officeDocument/2006/math">
                    <m:r>
                      <a:rPr lang="en-US" b="0" i="1" smtClean="0">
                        <a:latin typeface="Cambria Math" panose="02040503050406030204" pitchFamily="18" charset="0"/>
                      </a:rPr>
                      <m:t>𝑢</m:t>
                    </m:r>
                  </m:oMath>
                </a14:m>
                <a:r>
                  <a:rPr lang="en-US" dirty="0"/>
                  <a:t> (and its edges from the cycle)</a:t>
                </a:r>
              </a:p>
              <a:p>
                <a:r>
                  <a:rPr lang="en-US" dirty="0"/>
                  <a:t>Since a Hamiltonian Cycle visits each vertex exactly once, what remains is a path that visits each vertex (except </a:t>
                </a:r>
                <a14:m>
                  <m:oMath xmlns:m="http://schemas.openxmlformats.org/officeDocument/2006/math">
                    <m:r>
                      <a:rPr lang="en-US" b="0" i="1" smtClean="0">
                        <a:latin typeface="Cambria Math" panose="02040503050406030204" pitchFamily="18" charset="0"/>
                      </a:rPr>
                      <m:t>𝑢</m:t>
                    </m:r>
                  </m:oMath>
                </a14:m>
                <a:r>
                  <a:rPr lang="en-US" dirty="0"/>
                  <a:t>) exactly once.</a:t>
                </a:r>
              </a:p>
              <a:p>
                <a:r>
                  <a:rPr lang="en-US" dirty="0"/>
                  <a:t>That’s a Hamiltonian Path! </a:t>
                </a:r>
              </a:p>
              <a:p>
                <a:endParaRPr lang="en-US" dirty="0"/>
              </a:p>
              <a:p>
                <a:r>
                  <a:rPr lang="en-US" dirty="0"/>
                  <a:t>So </a:t>
                </a:r>
                <a14:m>
                  <m:oMath xmlns:m="http://schemas.openxmlformats.org/officeDocument/2006/math">
                    <m:r>
                      <a:rPr lang="en-US" b="0" i="1" smtClean="0">
                        <a:latin typeface="Cambria Math" panose="02040503050406030204" pitchFamily="18" charset="0"/>
                      </a:rPr>
                      <m:t>𝐺</m:t>
                    </m:r>
                  </m:oMath>
                </a14:m>
                <a:r>
                  <a:rPr lang="en-US" dirty="0"/>
                  <a:t> has a Hamiltonian Path.</a:t>
                </a:r>
              </a:p>
            </p:txBody>
          </p:sp>
        </mc:Choice>
        <mc:Fallback xmlns="">
          <p:sp>
            <p:nvSpPr>
              <p:cNvPr id="3" name="Content Placeholder 2">
                <a:extLst>
                  <a:ext uri="{FF2B5EF4-FFF2-40B4-BE49-F238E27FC236}">
                    <a16:creationId xmlns:a16="http://schemas.microsoft.com/office/drawing/2014/main" id="{FC852F09-F459-494D-BBA7-CB19F602D034}"/>
                  </a:ext>
                </a:extLst>
              </p:cNvPr>
              <p:cNvSpPr>
                <a:spLocks noGrp="1" noRot="1" noChangeAspect="1" noMove="1" noResize="1" noEditPoints="1" noAdjustHandles="1" noChangeArrowheads="1" noChangeShapeType="1" noTextEdit="1"/>
              </p:cNvSpPr>
              <p:nvPr>
                <p:ph idx="1"/>
              </p:nvPr>
            </p:nvSpPr>
            <p:spPr>
              <a:blipFill>
                <a:blip r:embed="rId2"/>
                <a:stretch>
                  <a:fillRect l="-708" t="-2138" r="-109"/>
                </a:stretch>
              </a:blipFill>
            </p:spPr>
            <p:txBody>
              <a:bodyPr/>
              <a:lstStyle/>
              <a:p>
                <a:r>
                  <a:rPr lang="en-US">
                    <a:noFill/>
                  </a:rPr>
                  <a:t> </a:t>
                </a:r>
              </a:p>
            </p:txBody>
          </p:sp>
        </mc:Fallback>
      </mc:AlternateContent>
    </p:spTree>
    <p:extLst>
      <p:ext uri="{BB962C8B-B14F-4D97-AF65-F5344CB8AC3E}">
        <p14:creationId xmlns:p14="http://schemas.microsoft.com/office/powerpoint/2010/main" val="2034745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32415" y="1057792"/>
            <a:ext cx="3041836" cy="1229932"/>
            <a:chOff x="291745" y="2525991"/>
            <a:chExt cx="5081809" cy="2054772"/>
          </a:xfrm>
        </p:grpSpPr>
        <p:sp>
          <p:nvSpPr>
            <p:cNvPr id="10" name="Oval 9"/>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11" name="Oval 10"/>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2" name="Oval 11"/>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3" name="Oval 12"/>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14" name="Oval 13"/>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5" name="Straight Arrow Connector 14"/>
            <p:cNvCxnSpPr>
              <a:endCxn id="10"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6"/>
              <a:endCxn id="12"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6"/>
              <a:endCxn id="11"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7"/>
              <a:endCxn id="10"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2D48D65E-F3BD-4C19-8470-758C37EB5EB8}"/>
              </a:ext>
            </a:extLst>
          </p:cNvPr>
          <p:cNvGrpSpPr/>
          <p:nvPr/>
        </p:nvGrpSpPr>
        <p:grpSpPr>
          <a:xfrm>
            <a:off x="4896515" y="703102"/>
            <a:ext cx="3041836" cy="1774868"/>
            <a:chOff x="532415" y="3022161"/>
            <a:chExt cx="3041836" cy="1774868"/>
          </a:xfrm>
        </p:grpSpPr>
        <p:grpSp>
          <p:nvGrpSpPr>
            <p:cNvPr id="33" name="Group 32">
              <a:extLst>
                <a:ext uri="{FF2B5EF4-FFF2-40B4-BE49-F238E27FC236}">
                  <a16:creationId xmlns:a16="http://schemas.microsoft.com/office/drawing/2014/main" id="{46B28174-4375-41B8-9206-326A1BFAFC97}"/>
                </a:ext>
              </a:extLst>
            </p:cNvPr>
            <p:cNvGrpSpPr/>
            <p:nvPr/>
          </p:nvGrpSpPr>
          <p:grpSpPr>
            <a:xfrm>
              <a:off x="532415" y="3567097"/>
              <a:ext cx="3041836" cy="1229932"/>
              <a:chOff x="291745" y="2525991"/>
              <a:chExt cx="5081809" cy="2054772"/>
            </a:xfrm>
          </p:grpSpPr>
          <p:sp>
            <p:nvSpPr>
              <p:cNvPr id="34" name="Oval 33">
                <a:extLst>
                  <a:ext uri="{FF2B5EF4-FFF2-40B4-BE49-F238E27FC236}">
                    <a16:creationId xmlns:a16="http://schemas.microsoft.com/office/drawing/2014/main" id="{CCE4D2FF-AD18-49FE-87F7-599E7C5BAF54}"/>
                  </a:ext>
                </a:extLst>
              </p:cNvPr>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5" name="Oval 34">
                <a:extLst>
                  <a:ext uri="{FF2B5EF4-FFF2-40B4-BE49-F238E27FC236}">
                    <a16:creationId xmlns:a16="http://schemas.microsoft.com/office/drawing/2014/main" id="{00233FB6-B779-464A-9779-94C37B6CB331}"/>
                  </a:ext>
                </a:extLst>
              </p:cNvPr>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6" name="Oval 35">
                <a:extLst>
                  <a:ext uri="{FF2B5EF4-FFF2-40B4-BE49-F238E27FC236}">
                    <a16:creationId xmlns:a16="http://schemas.microsoft.com/office/drawing/2014/main" id="{C15A1706-0842-4F29-9186-DF0FF73A16BD}"/>
                  </a:ext>
                </a:extLst>
              </p:cNvPr>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37" name="Oval 36">
                <a:extLst>
                  <a:ext uri="{FF2B5EF4-FFF2-40B4-BE49-F238E27FC236}">
                    <a16:creationId xmlns:a16="http://schemas.microsoft.com/office/drawing/2014/main" id="{BDE4E9FD-F420-498E-8646-7EDAA5C4778F}"/>
                  </a:ext>
                </a:extLst>
              </p:cNvPr>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8" name="Oval 37">
                <a:extLst>
                  <a:ext uri="{FF2B5EF4-FFF2-40B4-BE49-F238E27FC236}">
                    <a16:creationId xmlns:a16="http://schemas.microsoft.com/office/drawing/2014/main" id="{07DB9A5F-3F56-4F2D-BED5-BE776F5F2007}"/>
                  </a:ext>
                </a:extLst>
              </p:cNvPr>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39" name="Straight Arrow Connector 38">
                <a:extLst>
                  <a:ext uri="{FF2B5EF4-FFF2-40B4-BE49-F238E27FC236}">
                    <a16:creationId xmlns:a16="http://schemas.microsoft.com/office/drawing/2014/main" id="{C10F6E4F-835A-4FA1-8247-15D75AB03D32}"/>
                  </a:ext>
                </a:extLst>
              </p:cNvPr>
              <p:cNvCxnSpPr>
                <a:endCxn id="34"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7EA5E9C-4585-4A24-8690-1F29C6147903}"/>
                  </a:ext>
                </a:extLst>
              </p:cNvPr>
              <p:cNvCxnSpPr>
                <a:stCxn id="34"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76EA427-7129-4348-8854-CD493F6F7C8D}"/>
                  </a:ext>
                </a:extLst>
              </p:cNvPr>
              <p:cNvCxnSpPr>
                <a:stCxn id="35" idx="6"/>
                <a:endCxn id="36"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2EBE90E-D821-4694-AF4E-231CC1860AA7}"/>
                  </a:ext>
                </a:extLst>
              </p:cNvPr>
              <p:cNvCxnSpPr>
                <a:stCxn id="37" idx="6"/>
                <a:endCxn id="35"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F43313A-52D8-47C0-A0BC-968C70C9B907}"/>
                  </a:ext>
                </a:extLst>
              </p:cNvPr>
              <p:cNvCxnSpPr>
                <a:stCxn id="37" idx="7"/>
                <a:endCxn id="34"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4" name="Oval 43">
                  <a:extLst>
                    <a:ext uri="{FF2B5EF4-FFF2-40B4-BE49-F238E27FC236}">
                      <a16:creationId xmlns:a16="http://schemas.microsoft.com/office/drawing/2014/main" id="{3C402AD7-F21F-49E9-AA63-92C6BD09B52B}"/>
                    </a:ext>
                  </a:extLst>
                </p:cNvPr>
                <p:cNvSpPr/>
                <p:nvPr/>
              </p:nvSpPr>
              <p:spPr>
                <a:xfrm>
                  <a:off x="1656621" y="3022161"/>
                  <a:ext cx="453506" cy="45350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lang="en-US" sz="2400" dirty="0">
                    <a:solidFill>
                      <a:schemeClr val="tx1"/>
                    </a:solidFill>
                  </a:endParaRPr>
                </a:p>
              </p:txBody>
            </p:sp>
          </mc:Choice>
          <mc:Fallback xmlns="">
            <p:sp>
              <p:nvSpPr>
                <p:cNvPr id="44" name="Oval 43">
                  <a:extLst>
                    <a:ext uri="{FF2B5EF4-FFF2-40B4-BE49-F238E27FC236}">
                      <a16:creationId xmlns:a16="http://schemas.microsoft.com/office/drawing/2014/main" id="{3C402AD7-F21F-49E9-AA63-92C6BD09B52B}"/>
                    </a:ext>
                  </a:extLst>
                </p:cNvPr>
                <p:cNvSpPr>
                  <a:spLocks noRot="1" noChangeAspect="1" noMove="1" noResize="1" noEditPoints="1" noAdjustHandles="1" noChangeArrowheads="1" noChangeShapeType="1" noTextEdit="1"/>
                </p:cNvSpPr>
                <p:nvPr/>
              </p:nvSpPr>
              <p:spPr>
                <a:xfrm>
                  <a:off x="1656621" y="3022161"/>
                  <a:ext cx="453506" cy="453506"/>
                </a:xfrm>
                <a:prstGeom prst="ellipse">
                  <a:avLst/>
                </a:prstGeom>
                <a:blipFill>
                  <a:blip r:embed="rId2"/>
                  <a:stretch>
                    <a:fillRect/>
                  </a:stretch>
                </a:blipFill>
                <a:ln w="38100">
                  <a:solidFill>
                    <a:srgbClr val="FF0000"/>
                  </a:solidFill>
                </a:ln>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2D316836-D0B3-4CFA-85E5-9755C8EF41DA}"/>
                </a:ext>
              </a:extLst>
            </p:cNvPr>
            <p:cNvCxnSpPr>
              <a:cxnSpLocks/>
              <a:stCxn id="34" idx="7"/>
              <a:endCxn id="44" idx="4"/>
            </p:cNvCxnSpPr>
            <p:nvPr/>
          </p:nvCxnSpPr>
          <p:spPr>
            <a:xfrm flipV="1">
              <a:off x="1475348" y="3475667"/>
              <a:ext cx="408026" cy="20660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47AC1AB-5195-4951-9227-F0D53D9AC5CA}"/>
                </a:ext>
              </a:extLst>
            </p:cNvPr>
            <p:cNvCxnSpPr>
              <a:cxnSpLocks/>
              <a:stCxn id="38" idx="1"/>
              <a:endCxn id="44" idx="4"/>
            </p:cNvCxnSpPr>
            <p:nvPr/>
          </p:nvCxnSpPr>
          <p:spPr>
            <a:xfrm flipH="1" flipV="1">
              <a:off x="1883374" y="3475667"/>
              <a:ext cx="287014" cy="15784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6080A55-6054-4A69-B6AF-D609657C7132}"/>
                </a:ext>
              </a:extLst>
            </p:cNvPr>
            <p:cNvCxnSpPr>
              <a:cxnSpLocks/>
              <a:stCxn id="36" idx="0"/>
              <a:endCxn id="44" idx="5"/>
            </p:cNvCxnSpPr>
            <p:nvPr/>
          </p:nvCxnSpPr>
          <p:spPr>
            <a:xfrm flipH="1" flipV="1">
              <a:off x="2043713" y="3409253"/>
              <a:ext cx="1303785" cy="740120"/>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FA816E1-07BC-4634-9920-3DD5E78BB486}"/>
                </a:ext>
              </a:extLst>
            </p:cNvPr>
            <p:cNvCxnSpPr>
              <a:cxnSpLocks/>
              <a:stCxn id="35" idx="0"/>
              <a:endCxn id="44" idx="4"/>
            </p:cNvCxnSpPr>
            <p:nvPr/>
          </p:nvCxnSpPr>
          <p:spPr>
            <a:xfrm flipH="1" flipV="1">
              <a:off x="1883374" y="3475667"/>
              <a:ext cx="299639" cy="86785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B3A6FAE-CC43-474B-9A4C-15260CDD0844}"/>
                </a:ext>
              </a:extLst>
            </p:cNvPr>
            <p:cNvCxnSpPr>
              <a:cxnSpLocks/>
              <a:stCxn id="37" idx="0"/>
              <a:endCxn id="44" idx="1"/>
            </p:cNvCxnSpPr>
            <p:nvPr/>
          </p:nvCxnSpPr>
          <p:spPr>
            <a:xfrm flipV="1">
              <a:off x="759168" y="3088575"/>
              <a:ext cx="963867" cy="120335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3E6F912B-A73F-40ED-A3FF-1071494334C0}"/>
              </a:ext>
            </a:extLst>
          </p:cNvPr>
          <p:cNvGrpSpPr/>
          <p:nvPr/>
        </p:nvGrpSpPr>
        <p:grpSpPr>
          <a:xfrm>
            <a:off x="8646250" y="2683066"/>
            <a:ext cx="3041836" cy="1775645"/>
            <a:chOff x="3272596" y="2949803"/>
            <a:chExt cx="3041836" cy="1775645"/>
          </a:xfrm>
        </p:grpSpPr>
        <p:grpSp>
          <p:nvGrpSpPr>
            <p:cNvPr id="81" name="Group 80">
              <a:extLst>
                <a:ext uri="{FF2B5EF4-FFF2-40B4-BE49-F238E27FC236}">
                  <a16:creationId xmlns:a16="http://schemas.microsoft.com/office/drawing/2014/main" id="{F6AE9294-B0F2-407C-BA63-212859FCBE6C}"/>
                </a:ext>
              </a:extLst>
            </p:cNvPr>
            <p:cNvGrpSpPr/>
            <p:nvPr/>
          </p:nvGrpSpPr>
          <p:grpSpPr>
            <a:xfrm>
              <a:off x="3272596" y="2949803"/>
              <a:ext cx="3041836" cy="1775645"/>
              <a:chOff x="532415" y="3021384"/>
              <a:chExt cx="3041836" cy="1775645"/>
            </a:xfrm>
          </p:grpSpPr>
          <p:grpSp>
            <p:nvGrpSpPr>
              <p:cNvPr id="82" name="Group 81">
                <a:extLst>
                  <a:ext uri="{FF2B5EF4-FFF2-40B4-BE49-F238E27FC236}">
                    <a16:creationId xmlns:a16="http://schemas.microsoft.com/office/drawing/2014/main" id="{BF842811-AA2D-4BCE-A62E-276D25BE5737}"/>
                  </a:ext>
                </a:extLst>
              </p:cNvPr>
              <p:cNvGrpSpPr/>
              <p:nvPr/>
            </p:nvGrpSpPr>
            <p:grpSpPr>
              <a:xfrm>
                <a:off x="532415" y="3567097"/>
                <a:ext cx="3041836" cy="1229932"/>
                <a:chOff x="291745" y="2525991"/>
                <a:chExt cx="5081809" cy="2054772"/>
              </a:xfrm>
            </p:grpSpPr>
            <p:sp>
              <p:nvSpPr>
                <p:cNvPr id="89" name="Oval 88">
                  <a:extLst>
                    <a:ext uri="{FF2B5EF4-FFF2-40B4-BE49-F238E27FC236}">
                      <a16:creationId xmlns:a16="http://schemas.microsoft.com/office/drawing/2014/main" id="{930363A7-3DFA-4A38-A1BB-989576B7B0CE}"/>
                    </a:ext>
                  </a:extLst>
                </p:cNvPr>
                <p:cNvSpPr/>
                <p:nvPr/>
              </p:nvSpPr>
              <p:spPr>
                <a:xfrm>
                  <a:off x="1220354" y="2607457"/>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0" name="Oval 89">
                  <a:extLst>
                    <a:ext uri="{FF2B5EF4-FFF2-40B4-BE49-F238E27FC236}">
                      <a16:creationId xmlns:a16="http://schemas.microsoft.com/office/drawing/2014/main" id="{54412649-73BA-4C73-A548-69157741336E}"/>
                    </a:ext>
                  </a:extLst>
                </p:cNvPr>
                <p:cNvSpPr/>
                <p:nvPr/>
              </p:nvSpPr>
              <p:spPr>
                <a:xfrm>
                  <a:off x="2670476" y="3823118"/>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1" name="Oval 90">
                  <a:extLst>
                    <a:ext uri="{FF2B5EF4-FFF2-40B4-BE49-F238E27FC236}">
                      <a16:creationId xmlns:a16="http://schemas.microsoft.com/office/drawing/2014/main" id="{478E4A54-0EDE-45D3-ADB8-9BD2E64F2227}"/>
                    </a:ext>
                  </a:extLst>
                </p:cNvPr>
                <p:cNvSpPr/>
                <p:nvPr/>
              </p:nvSpPr>
              <p:spPr>
                <a:xfrm>
                  <a:off x="4615909" y="3498764"/>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92" name="Oval 91">
                  <a:extLst>
                    <a:ext uri="{FF2B5EF4-FFF2-40B4-BE49-F238E27FC236}">
                      <a16:creationId xmlns:a16="http://schemas.microsoft.com/office/drawing/2014/main" id="{F6AF492B-BC48-4ACF-A8C5-3D05C9F97627}"/>
                    </a:ext>
                  </a:extLst>
                </p:cNvPr>
                <p:cNvSpPr/>
                <p:nvPr/>
              </p:nvSpPr>
              <p:spPr>
                <a:xfrm>
                  <a:off x="291745" y="3736930"/>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93" name="Oval 92">
                  <a:extLst>
                    <a:ext uri="{FF2B5EF4-FFF2-40B4-BE49-F238E27FC236}">
                      <a16:creationId xmlns:a16="http://schemas.microsoft.com/office/drawing/2014/main" id="{90A351FA-3FDC-4BCC-81FD-1AC46EF2D161}"/>
                    </a:ext>
                  </a:extLst>
                </p:cNvPr>
                <p:cNvSpPr/>
                <p:nvPr/>
              </p:nvSpPr>
              <p:spPr>
                <a:xfrm>
                  <a:off x="2917253" y="2525991"/>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94" name="Straight Arrow Connector 93">
                  <a:extLst>
                    <a:ext uri="{FF2B5EF4-FFF2-40B4-BE49-F238E27FC236}">
                      <a16:creationId xmlns:a16="http://schemas.microsoft.com/office/drawing/2014/main" id="{0CF1ABC7-0FF0-484F-8D25-F4039E738935}"/>
                    </a:ext>
                  </a:extLst>
                </p:cNvPr>
                <p:cNvCxnSpPr>
                  <a:endCxn id="89"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045C3D7-2DA5-4BD1-AA80-474A315C83A8}"/>
                    </a:ext>
                  </a:extLst>
                </p:cNvPr>
                <p:cNvCxnSpPr>
                  <a:stCxn id="89"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B161F35-9838-4019-90BC-3B4FE0D99542}"/>
                    </a:ext>
                  </a:extLst>
                </p:cNvPr>
                <p:cNvCxnSpPr>
                  <a:stCxn id="90" idx="6"/>
                  <a:endCxn id="91"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DC42BD04-C6B3-4744-A951-96222A8E7C01}"/>
                    </a:ext>
                  </a:extLst>
                </p:cNvPr>
                <p:cNvCxnSpPr>
                  <a:stCxn id="92" idx="6"/>
                  <a:endCxn id="90"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22C1587-9FD9-4501-9603-F3C5EC4BAE7D}"/>
                    </a:ext>
                  </a:extLst>
                </p:cNvPr>
                <p:cNvCxnSpPr>
                  <a:stCxn id="92" idx="7"/>
                  <a:endCxn id="89"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3" name="Oval 82">
                    <a:extLst>
                      <a:ext uri="{FF2B5EF4-FFF2-40B4-BE49-F238E27FC236}">
                        <a16:creationId xmlns:a16="http://schemas.microsoft.com/office/drawing/2014/main" id="{242E67E8-9421-4414-B788-9E14FB0B9845}"/>
                      </a:ext>
                    </a:extLst>
                  </p:cNvPr>
                  <p:cNvSpPr/>
                  <p:nvPr/>
                </p:nvSpPr>
                <p:spPr>
                  <a:xfrm>
                    <a:off x="1650468" y="3021384"/>
                    <a:ext cx="453506" cy="453506"/>
                  </a:xfrm>
                  <a:prstGeom prst="ellipse">
                    <a:avLst/>
                  </a:prstGeom>
                  <a:solidFill>
                    <a:schemeClr val="accent5"/>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lang="en-US" sz="2400" dirty="0">
                      <a:solidFill>
                        <a:schemeClr val="tx1"/>
                      </a:solidFill>
                    </a:endParaRPr>
                  </a:p>
                </p:txBody>
              </p:sp>
            </mc:Choice>
            <mc:Fallback xmlns="">
              <p:sp>
                <p:nvSpPr>
                  <p:cNvPr id="83" name="Oval 82">
                    <a:extLst>
                      <a:ext uri="{FF2B5EF4-FFF2-40B4-BE49-F238E27FC236}">
                        <a16:creationId xmlns:a16="http://schemas.microsoft.com/office/drawing/2014/main" id="{242E67E8-9421-4414-B788-9E14FB0B9845}"/>
                      </a:ext>
                    </a:extLst>
                  </p:cNvPr>
                  <p:cNvSpPr>
                    <a:spLocks noRot="1" noChangeAspect="1" noMove="1" noResize="1" noEditPoints="1" noAdjustHandles="1" noChangeArrowheads="1" noChangeShapeType="1" noTextEdit="1"/>
                  </p:cNvSpPr>
                  <p:nvPr/>
                </p:nvSpPr>
                <p:spPr>
                  <a:xfrm>
                    <a:off x="1650468" y="3021384"/>
                    <a:ext cx="453506" cy="453506"/>
                  </a:xfrm>
                  <a:prstGeom prst="ellipse">
                    <a:avLst/>
                  </a:prstGeom>
                  <a:blipFill>
                    <a:blip r:embed="rId3"/>
                    <a:stretch>
                      <a:fillRect/>
                    </a:stretch>
                  </a:blipFill>
                  <a:ln w="38100">
                    <a:solidFill>
                      <a:srgbClr val="FF0000"/>
                    </a:solidFill>
                  </a:ln>
                </p:spPr>
                <p:txBody>
                  <a:bodyPr/>
                  <a:lstStyle/>
                  <a:p>
                    <a:r>
                      <a:rPr lang="en-US">
                        <a:noFill/>
                      </a:rPr>
                      <a:t> </a:t>
                    </a:r>
                  </a:p>
                </p:txBody>
              </p:sp>
            </mc:Fallback>
          </mc:AlternateContent>
          <p:cxnSp>
            <p:nvCxnSpPr>
              <p:cNvPr id="84" name="Straight Arrow Connector 83">
                <a:extLst>
                  <a:ext uri="{FF2B5EF4-FFF2-40B4-BE49-F238E27FC236}">
                    <a16:creationId xmlns:a16="http://schemas.microsoft.com/office/drawing/2014/main" id="{3DAC8DC8-6BBC-48FB-B2D1-DC346691AAB5}"/>
                  </a:ext>
                </a:extLst>
              </p:cNvPr>
              <p:cNvCxnSpPr>
                <a:cxnSpLocks/>
                <a:stCxn id="89" idx="7"/>
                <a:endCxn id="83" idx="4"/>
              </p:cNvCxnSpPr>
              <p:nvPr/>
            </p:nvCxnSpPr>
            <p:spPr>
              <a:xfrm flipV="1">
                <a:off x="1475348" y="3474890"/>
                <a:ext cx="401873" cy="20738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F64245B-9BEF-4474-9B35-D8ECA51FFA41}"/>
                  </a:ext>
                </a:extLst>
              </p:cNvPr>
              <p:cNvCxnSpPr>
                <a:cxnSpLocks/>
                <a:stCxn id="93" idx="1"/>
                <a:endCxn id="83" idx="4"/>
              </p:cNvCxnSpPr>
              <p:nvPr/>
            </p:nvCxnSpPr>
            <p:spPr>
              <a:xfrm flipH="1" flipV="1">
                <a:off x="1877221" y="3474890"/>
                <a:ext cx="293167" cy="158621"/>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10940FC-D1EB-469C-A6F2-4B1D6E4CAB4B}"/>
                  </a:ext>
                </a:extLst>
              </p:cNvPr>
              <p:cNvCxnSpPr>
                <a:cxnSpLocks/>
                <a:stCxn id="91" idx="0"/>
                <a:endCxn id="83" idx="5"/>
              </p:cNvCxnSpPr>
              <p:nvPr/>
            </p:nvCxnSpPr>
            <p:spPr>
              <a:xfrm flipH="1" flipV="1">
                <a:off x="2037560" y="3408476"/>
                <a:ext cx="1309938" cy="74089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B7CB8F6-642D-47DE-9649-0EA5CB542BBE}"/>
                  </a:ext>
                </a:extLst>
              </p:cNvPr>
              <p:cNvCxnSpPr>
                <a:cxnSpLocks/>
                <a:stCxn id="90" idx="0"/>
                <a:endCxn id="83" idx="4"/>
              </p:cNvCxnSpPr>
              <p:nvPr/>
            </p:nvCxnSpPr>
            <p:spPr>
              <a:xfrm flipH="1" flipV="1">
                <a:off x="1877221" y="3474890"/>
                <a:ext cx="305792" cy="868633"/>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629B118-7FA3-4BAB-B9F5-7F291DA82E72}"/>
                  </a:ext>
                </a:extLst>
              </p:cNvPr>
              <p:cNvCxnSpPr>
                <a:cxnSpLocks/>
                <a:stCxn id="92" idx="0"/>
                <a:endCxn id="83" idx="1"/>
              </p:cNvCxnSpPr>
              <p:nvPr/>
            </p:nvCxnSpPr>
            <p:spPr>
              <a:xfrm flipV="1">
                <a:off x="759168" y="3087798"/>
                <a:ext cx="957714" cy="1204135"/>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24" name="Rectangle 123">
              <a:extLst>
                <a:ext uri="{FF2B5EF4-FFF2-40B4-BE49-F238E27FC236}">
                  <a16:creationId xmlns:a16="http://schemas.microsoft.com/office/drawing/2014/main" id="{4135F302-AA64-41C7-871C-92C2C6C7015A}"/>
                </a:ext>
              </a:extLst>
            </p:cNvPr>
            <p:cNvSpPr/>
            <p:nvPr/>
          </p:nvSpPr>
          <p:spPr>
            <a:xfrm>
              <a:off x="5262380" y="3072708"/>
              <a:ext cx="938676" cy="4535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YES!</a:t>
              </a:r>
            </a:p>
          </p:txBody>
        </p:sp>
      </p:grpSp>
      <p:sp>
        <p:nvSpPr>
          <p:cNvPr id="126" name="Rectangle 125">
            <a:extLst>
              <a:ext uri="{FF2B5EF4-FFF2-40B4-BE49-F238E27FC236}">
                <a16:creationId xmlns:a16="http://schemas.microsoft.com/office/drawing/2014/main" id="{53B79878-C9EE-4B89-9360-B7BFFE0AD686}"/>
              </a:ext>
            </a:extLst>
          </p:cNvPr>
          <p:cNvSpPr/>
          <p:nvPr/>
        </p:nvSpPr>
        <p:spPr>
          <a:xfrm>
            <a:off x="4318726" y="5364304"/>
            <a:ext cx="1133630" cy="500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Yes! </a:t>
            </a:r>
          </a:p>
        </p:txBody>
      </p:sp>
      <p:sp>
        <p:nvSpPr>
          <p:cNvPr id="6" name="Rectangle 5"/>
          <p:cNvSpPr/>
          <p:nvPr/>
        </p:nvSpPr>
        <p:spPr>
          <a:xfrm>
            <a:off x="3860104" y="689331"/>
            <a:ext cx="4107081"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7" name="Rectangle 6"/>
          <p:cNvSpPr/>
          <p:nvPr/>
        </p:nvSpPr>
        <p:spPr>
          <a:xfrm>
            <a:off x="8142337" y="2609174"/>
            <a:ext cx="4049663" cy="18943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3ColorCheck algorithm</a:t>
            </a:r>
          </a:p>
        </p:txBody>
      </p:sp>
      <p:sp>
        <p:nvSpPr>
          <p:cNvPr id="8" name="Rectangle 7"/>
          <p:cNvSpPr/>
          <p:nvPr/>
        </p:nvSpPr>
        <p:spPr>
          <a:xfrm>
            <a:off x="4018798" y="4670583"/>
            <a:ext cx="3789692" cy="1874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Tree>
    <p:extLst>
      <p:ext uri="{BB962C8B-B14F-4D97-AF65-F5344CB8AC3E}">
        <p14:creationId xmlns:p14="http://schemas.microsoft.com/office/powerpoint/2010/main" val="184535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6.25E-7 0 L 0.32604 -0.01667 " pathEditMode="relative" rAng="0" ptsTypes="AA">
                                      <p:cBhvr>
                                        <p:cTn id="6" dur="2000" fill="hold"/>
                                        <p:tgtEl>
                                          <p:spTgt spid="9"/>
                                        </p:tgtEl>
                                        <p:attrNameLst>
                                          <p:attrName>ppt_x</p:attrName>
                                          <p:attrName>ppt_y</p:attrName>
                                        </p:attrNameLst>
                                      </p:cBhvr>
                                      <p:rCtr x="16302" y="-83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08333E-6 -4.44444E-6 L 0.30899 -0.00046 " pathEditMode="relative" rAng="0" ptsTypes="AA">
                                      <p:cBhvr>
                                        <p:cTn id="10" dur="2000" fill="hold"/>
                                        <p:tgtEl>
                                          <p:spTgt spid="80"/>
                                        </p:tgtEl>
                                        <p:attrNameLst>
                                          <p:attrName>ppt_x</p:attrName>
                                          <p:attrName>ppt_y</p:attrName>
                                        </p:attrNameLst>
                                      </p:cBhvr>
                                      <p:rCtr x="15443" y="-2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30964 -0.00046 L 0.30821 0.28866 " pathEditMode="relative" rAng="0" ptsTypes="AA">
                                      <p:cBhvr>
                                        <p:cTn id="14" dur="2000" fill="hold"/>
                                        <p:tgtEl>
                                          <p:spTgt spid="80"/>
                                        </p:tgtEl>
                                        <p:attrNameLst>
                                          <p:attrName>ppt_x</p:attrName>
                                          <p:attrName>ppt_y</p:attrName>
                                        </p:attrNameLst>
                                      </p:cBhvr>
                                      <p:rCtr x="-78" y="1444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6 -1.85185E-6 L -0.00143 0.30116 " pathEditMode="relative" rAng="0" ptsTypes="AA">
                                      <p:cBhvr>
                                        <p:cTn id="18" dur="2000" fill="hold"/>
                                        <p:tgtEl>
                                          <p:spTgt spid="125"/>
                                        </p:tgtEl>
                                        <p:attrNameLst>
                                          <p:attrName>ppt_x</p:attrName>
                                          <p:attrName>ppt_y</p:attrName>
                                        </p:attrNameLst>
                                      </p:cBhvr>
                                      <p:rCtr x="-78" y="1504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0143 0.30116 L -0.35481 0.30463 " pathEditMode="relative" rAng="0" ptsTypes="AA">
                                      <p:cBhvr>
                                        <p:cTn id="22" dur="2000" fill="hold"/>
                                        <p:tgtEl>
                                          <p:spTgt spid="125"/>
                                        </p:tgtEl>
                                        <p:attrNameLst>
                                          <p:attrName>ppt_x</p:attrName>
                                          <p:attrName>ppt_y</p:attrName>
                                        </p:attrNameLst>
                                      </p:cBhvr>
                                      <p:rCtr x="-17682" y="11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04167E-6 1.11022E-16 L -0.21146 0.00486 " pathEditMode="relative" rAng="0" ptsTypes="AA">
                                      <p:cBhvr>
                                        <p:cTn id="26" dur="2000" fill="hold"/>
                                        <p:tgtEl>
                                          <p:spTgt spid="126"/>
                                        </p:tgtEl>
                                        <p:attrNameLst>
                                          <p:attrName>ppt_x</p:attrName>
                                          <p:attrName>ppt_y</p:attrName>
                                        </p:attrNameLst>
                                      </p:cBhvr>
                                      <p:rCtr x="-10573"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CA3A-2E32-42C1-86BD-8842B3767FA2}"/>
              </a:ext>
            </a:extLst>
          </p:cNvPr>
          <p:cNvSpPr>
            <a:spLocks noGrp="1"/>
          </p:cNvSpPr>
          <p:nvPr>
            <p:ph type="title"/>
          </p:nvPr>
        </p:nvSpPr>
        <p:spPr/>
        <p:txBody>
          <a:bodyPr/>
          <a:lstStyle/>
          <a:p>
            <a:r>
              <a:rPr lang="en-US" dirty="0"/>
              <a:t>One More Thought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157C17-A45D-461E-B1D6-1CEEEBAA3863}"/>
                  </a:ext>
                </a:extLst>
              </p:cNvPr>
              <p:cNvSpPr>
                <a:spLocks noGrp="1"/>
              </p:cNvSpPr>
              <p:nvPr>
                <p:ph idx="1"/>
              </p:nvPr>
            </p:nvSpPr>
            <p:spPr/>
            <p:txBody>
              <a:bodyPr>
                <a:normAutofit/>
              </a:bodyPr>
              <a:lstStyle/>
              <a:p>
                <a:r>
                  <a:rPr lang="en-US" dirty="0"/>
                  <a:t>Vertex Cover is NP-complete (you can do a reduction from independent set. It’s good practice!)</a:t>
                </a:r>
                <a:br>
                  <a:rPr lang="en-US" dirty="0"/>
                </a:br>
                <a:br>
                  <a:rPr lang="en-US" dirty="0"/>
                </a:br>
                <a:r>
                  <a:rPr lang="en-US" dirty="0"/>
                  <a:t>But we wrote a polynomial time algorithm for vertex cover didn’t we? We wrote two– a DP one and an LP one. What’s going on? </a:t>
                </a:r>
              </a:p>
              <a:p>
                <a:endParaRPr lang="en-US" dirty="0"/>
              </a:p>
              <a:p>
                <a:r>
                  <a:rPr lang="en-US" dirty="0"/>
                  <a:t>The algorithms we saw only handled special cases – Vertex cover on trees or vertex cover on bipartite graphs. We didn’t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We carved off part of the problem that was easy and solved that (solved only the “easy” instances).</a:t>
                </a:r>
              </a:p>
            </p:txBody>
          </p:sp>
        </mc:Choice>
        <mc:Fallback xmlns="">
          <p:sp>
            <p:nvSpPr>
              <p:cNvPr id="3" name="Content Placeholder 2">
                <a:extLst>
                  <a:ext uri="{FF2B5EF4-FFF2-40B4-BE49-F238E27FC236}">
                    <a16:creationId xmlns:a16="http://schemas.microsoft.com/office/drawing/2014/main" id="{85157C17-A45D-461E-B1D6-1CEEEBAA3863}"/>
                  </a:ext>
                </a:extLst>
              </p:cNvPr>
              <p:cNvSpPr>
                <a:spLocks noGrp="1" noRot="1" noChangeAspect="1" noMove="1" noResize="1" noEditPoints="1" noAdjustHandles="1" noChangeArrowheads="1" noChangeShapeType="1" noTextEdit="1"/>
              </p:cNvSpPr>
              <p:nvPr>
                <p:ph idx="1"/>
              </p:nvPr>
            </p:nvSpPr>
            <p:spPr>
              <a:blipFill>
                <a:blip r:embed="rId2"/>
                <a:stretch>
                  <a:fillRect l="-708" t="-2138" r="-1961"/>
                </a:stretch>
              </a:blipFill>
            </p:spPr>
            <p:txBody>
              <a:bodyPr/>
              <a:lstStyle/>
              <a:p>
                <a:r>
                  <a:rPr lang="en-US">
                    <a:noFill/>
                  </a:rPr>
                  <a:t> </a:t>
                </a:r>
              </a:p>
            </p:txBody>
          </p:sp>
        </mc:Fallback>
      </mc:AlternateContent>
    </p:spTree>
    <p:extLst>
      <p:ext uri="{BB962C8B-B14F-4D97-AF65-F5344CB8AC3E}">
        <p14:creationId xmlns:p14="http://schemas.microsoft.com/office/powerpoint/2010/main" val="42692465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C15927-4768-4F37-8172-B466C7602F35}"/>
              </a:ext>
            </a:extLst>
          </p:cNvPr>
          <p:cNvSpPr>
            <a:spLocks noGrp="1"/>
          </p:cNvSpPr>
          <p:nvPr>
            <p:ph type="title"/>
          </p:nvPr>
        </p:nvSpPr>
        <p:spPr/>
        <p:txBody>
          <a:bodyPr/>
          <a:lstStyle/>
          <a:p>
            <a:r>
              <a:rPr lang="en-US" dirty="0"/>
              <a:t>Why are P and NP interesting?</a:t>
            </a:r>
          </a:p>
        </p:txBody>
      </p:sp>
      <p:sp>
        <p:nvSpPr>
          <p:cNvPr id="5" name="Text Placeholder 4">
            <a:extLst>
              <a:ext uri="{FF2B5EF4-FFF2-40B4-BE49-F238E27FC236}">
                <a16:creationId xmlns:a16="http://schemas.microsoft.com/office/drawing/2014/main" id="{435439E0-02DC-45A2-8CB9-ECB74E3C3D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503125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3B6B27-6BA0-49FE-BC4B-6946F6C6A18C}"/>
              </a:ext>
            </a:extLst>
          </p:cNvPr>
          <p:cNvSpPr>
            <a:spLocks noGrp="1"/>
          </p:cNvSpPr>
          <p:nvPr>
            <p:ph type="title"/>
          </p:nvPr>
        </p:nvSpPr>
        <p:spPr/>
        <p:txBody>
          <a:bodyPr/>
          <a:lstStyle/>
          <a:p>
            <a:r>
              <a:rPr lang="en-US" dirty="0"/>
              <a:t>Why do we care?</a:t>
            </a:r>
          </a:p>
        </p:txBody>
      </p:sp>
      <p:sp>
        <p:nvSpPr>
          <p:cNvPr id="5" name="Content Placeholder 4">
            <a:extLst>
              <a:ext uri="{FF2B5EF4-FFF2-40B4-BE49-F238E27FC236}">
                <a16:creationId xmlns:a16="http://schemas.microsoft.com/office/drawing/2014/main" id="{0E609834-97E5-45D3-B3D0-0BF3B9AA6E06}"/>
              </a:ext>
            </a:extLst>
          </p:cNvPr>
          <p:cNvSpPr>
            <a:spLocks noGrp="1"/>
          </p:cNvSpPr>
          <p:nvPr>
            <p:ph idx="1"/>
          </p:nvPr>
        </p:nvSpPr>
        <p:spPr/>
        <p:txBody>
          <a:bodyPr/>
          <a:lstStyle/>
          <a:p>
            <a:r>
              <a:rPr lang="en-US" dirty="0"/>
              <a:t>We’ve seen a few NP-complete problems.</a:t>
            </a:r>
          </a:p>
          <a:p>
            <a:r>
              <a:rPr lang="en-US" dirty="0"/>
              <a:t>But why should we care about those few?</a:t>
            </a:r>
          </a:p>
          <a:p>
            <a:endParaRPr lang="en-US" dirty="0"/>
          </a:p>
          <a:p>
            <a:endParaRPr lang="en-US" dirty="0"/>
          </a:p>
          <a:p>
            <a:r>
              <a:rPr lang="en-US" dirty="0"/>
              <a:t>Just memorize them and avoid them, right?</a:t>
            </a:r>
          </a:p>
          <a:p>
            <a:endParaRPr lang="en-US" dirty="0"/>
          </a:p>
          <a:p>
            <a:r>
              <a:rPr lang="en-US" dirty="0"/>
              <a:t>It’s more than just a few…</a:t>
            </a:r>
          </a:p>
        </p:txBody>
      </p:sp>
    </p:spTree>
    <p:extLst>
      <p:ext uri="{BB962C8B-B14F-4D97-AF65-F5344CB8AC3E}">
        <p14:creationId xmlns:p14="http://schemas.microsoft.com/office/powerpoint/2010/main" val="3223073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7660" y="1907517"/>
            <a:ext cx="5091215" cy="2039242"/>
          </a:xfrm>
          <a:prstGeom prst="rect">
            <a:avLst/>
          </a:prstGeom>
        </p:spPr>
      </p:pic>
      <p:sp>
        <p:nvSpPr>
          <p:cNvPr id="2" name="Title 1"/>
          <p:cNvSpPr>
            <a:spLocks noGrp="1"/>
          </p:cNvSpPr>
          <p:nvPr>
            <p:ph type="title"/>
          </p:nvPr>
        </p:nvSpPr>
        <p:spPr/>
        <p:txBody>
          <a:bodyPr/>
          <a:lstStyle/>
          <a:p>
            <a:r>
              <a:rPr lang="en-US" dirty="0"/>
              <a:t>NP-Complete Problems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7517"/>
            <a:ext cx="3941179" cy="495962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179" y="1907517"/>
            <a:ext cx="3977311" cy="4959627"/>
          </a:xfrm>
          <a:prstGeom prst="rect">
            <a:avLst/>
          </a:prstGeom>
        </p:spPr>
      </p:pic>
      <p:sp>
        <p:nvSpPr>
          <p:cNvPr id="11" name="Content Placeholder 2"/>
          <p:cNvSpPr>
            <a:spLocks noGrp="1"/>
          </p:cNvSpPr>
          <p:nvPr>
            <p:ph idx="1"/>
          </p:nvPr>
        </p:nvSpPr>
        <p:spPr>
          <a:xfrm>
            <a:off x="575240" y="1344169"/>
            <a:ext cx="11187258" cy="491552"/>
          </a:xfrm>
        </p:spPr>
        <p:txBody>
          <a:bodyPr>
            <a:noAutofit/>
          </a:bodyPr>
          <a:lstStyle/>
          <a:p>
            <a:r>
              <a:rPr lang="en-US" sz="2800" dirty="0"/>
              <a:t>But Wait! There’s more!</a:t>
            </a:r>
          </a:p>
        </p:txBody>
      </p:sp>
      <p:sp>
        <p:nvSpPr>
          <p:cNvPr id="12" name="Rectangle 11"/>
          <p:cNvSpPr/>
          <p:nvPr/>
        </p:nvSpPr>
        <p:spPr>
          <a:xfrm>
            <a:off x="7929301" y="4088891"/>
            <a:ext cx="4092293" cy="195309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A lot of problems are NP-complete</a:t>
            </a:r>
          </a:p>
        </p:txBody>
      </p:sp>
      <p:sp>
        <p:nvSpPr>
          <p:cNvPr id="13" name="Rectangle 12"/>
          <p:cNvSpPr/>
          <p:nvPr/>
        </p:nvSpPr>
        <p:spPr>
          <a:xfrm>
            <a:off x="7929301" y="4088891"/>
            <a:ext cx="4085915" cy="57570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Karp’s Theorem (1972)</a:t>
            </a:r>
          </a:p>
        </p:txBody>
      </p:sp>
    </p:spTree>
    <p:extLst>
      <p:ext uri="{BB962C8B-B14F-4D97-AF65-F5344CB8AC3E}">
        <p14:creationId xmlns:p14="http://schemas.microsoft.com/office/powerpoint/2010/main" val="143326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 Problems</a:t>
            </a:r>
          </a:p>
        </p:txBody>
      </p:sp>
      <p:sp>
        <p:nvSpPr>
          <p:cNvPr id="7" name="Content Placeholder 2"/>
          <p:cNvSpPr>
            <a:spLocks noGrp="1"/>
          </p:cNvSpPr>
          <p:nvPr>
            <p:ph idx="1"/>
          </p:nvPr>
        </p:nvSpPr>
        <p:spPr>
          <a:xfrm>
            <a:off x="370390" y="1463857"/>
            <a:ext cx="6898511" cy="4845504"/>
          </a:xfrm>
        </p:spPr>
        <p:txBody>
          <a:bodyPr>
            <a:noAutofit/>
          </a:bodyPr>
          <a:lstStyle/>
          <a:p>
            <a:r>
              <a:rPr lang="en-US" sz="2800" dirty="0"/>
              <a:t>But Wait! There’s more!</a:t>
            </a:r>
          </a:p>
          <a:p>
            <a:pPr marL="0" indent="0">
              <a:buNone/>
            </a:pPr>
            <a:r>
              <a:rPr lang="en-US" sz="2800" dirty="0"/>
              <a:t> By 1979, at least 300 problems had been proven NP-complete.</a:t>
            </a:r>
            <a:br>
              <a:rPr lang="en-US" sz="2800" dirty="0"/>
            </a:br>
            <a:endParaRPr lang="en-US" sz="2800" dirty="0"/>
          </a:p>
          <a:p>
            <a:pPr marL="0" indent="0">
              <a:buNone/>
            </a:pPr>
            <a:r>
              <a:rPr lang="en-US" sz="2800" dirty="0" err="1"/>
              <a:t>Garey</a:t>
            </a:r>
            <a:r>
              <a:rPr lang="en-US" sz="2800" dirty="0"/>
              <a:t> and Johnson put a list of all the NP-complete problems they could find in this textbook.</a:t>
            </a:r>
          </a:p>
          <a:p>
            <a:pPr marL="0" indent="0">
              <a:buNone/>
            </a:pPr>
            <a:r>
              <a:rPr lang="en-US" sz="2800" dirty="0"/>
              <a:t>Took almost 100 pages to just list them all.</a:t>
            </a:r>
          </a:p>
          <a:p>
            <a:pPr marL="0" indent="0">
              <a:buNone/>
            </a:pPr>
            <a:endParaRPr lang="en-US" sz="2800" dirty="0"/>
          </a:p>
          <a:p>
            <a:pPr marL="0" indent="0">
              <a:buNone/>
            </a:pPr>
            <a:r>
              <a:rPr lang="en-US" sz="2800" dirty="0"/>
              <a:t>No one has made </a:t>
            </a:r>
            <a:r>
              <a:rPr lang="en-US" sz="2600" dirty="0"/>
              <a:t>a comprehensive list since.</a:t>
            </a:r>
            <a:endParaRPr lang="en-US" dirty="0"/>
          </a:p>
        </p:txBody>
      </p:sp>
      <p:pic>
        <p:nvPicPr>
          <p:cNvPr id="1026" name="Picture 2" descr="Image result for garey johnson computers and intractability"/>
          <p:cNvPicPr>
            <a:picLocks noChangeAspect="1" noChangeArrowheads="1"/>
          </p:cNvPicPr>
          <p:nvPr/>
        </p:nvPicPr>
        <p:blipFill rotWithShape="1">
          <a:blip r:embed="rId2">
            <a:extLst>
              <a:ext uri="{28A0092B-C50C-407E-A947-70E740481C1C}">
                <a14:useLocalDpi xmlns:a14="http://schemas.microsoft.com/office/drawing/2010/main" val="0"/>
              </a:ext>
            </a:extLst>
          </a:blip>
          <a:srcRect t="7356" b="7628"/>
          <a:stretch/>
        </p:blipFill>
        <p:spPr bwMode="auto">
          <a:xfrm>
            <a:off x="7268901" y="601884"/>
            <a:ext cx="4923100" cy="627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2235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 Problems</a:t>
            </a:r>
          </a:p>
        </p:txBody>
      </p:sp>
      <p:sp>
        <p:nvSpPr>
          <p:cNvPr id="3" name="Content Placeholder 2"/>
          <p:cNvSpPr>
            <a:spLocks noGrp="1"/>
          </p:cNvSpPr>
          <p:nvPr>
            <p:ph idx="1"/>
          </p:nvPr>
        </p:nvSpPr>
        <p:spPr>
          <a:xfrm>
            <a:off x="372045" y="1463857"/>
            <a:ext cx="11187258" cy="4845504"/>
          </a:xfrm>
        </p:spPr>
        <p:txBody>
          <a:bodyPr>
            <a:normAutofit/>
          </a:bodyPr>
          <a:lstStyle/>
          <a:p>
            <a:r>
              <a:rPr lang="en-US" sz="2800" dirty="0"/>
              <a:t>But Wait! There’s more!</a:t>
            </a:r>
          </a:p>
          <a:p>
            <a:endParaRPr lang="en-US" sz="2800" dirty="0"/>
          </a:p>
          <a:p>
            <a:r>
              <a:rPr lang="en-US" sz="2800" dirty="0"/>
              <a:t>In December 2018, mathematicians and computer scientists put papers on the </a:t>
            </a:r>
            <a:r>
              <a:rPr lang="en-US" sz="2800" dirty="0" err="1"/>
              <a:t>arXiv</a:t>
            </a:r>
            <a:r>
              <a:rPr lang="en-US" sz="2800" dirty="0"/>
              <a:t> claiming to show (at least) 25 more problems are NP-complete.</a:t>
            </a:r>
          </a:p>
          <a:p>
            <a:pPr marL="0" indent="0">
              <a:buNone/>
            </a:pPr>
            <a:endParaRPr lang="en-US" sz="2800" dirty="0"/>
          </a:p>
          <a:p>
            <a:r>
              <a:rPr lang="en-US" sz="2800" dirty="0"/>
              <a:t>There are literally thousands of NP-complete problems known. </a:t>
            </a:r>
          </a:p>
        </p:txBody>
      </p:sp>
    </p:spTree>
    <p:extLst>
      <p:ext uri="{BB962C8B-B14F-4D97-AF65-F5344CB8AC3E}">
        <p14:creationId xmlns:p14="http://schemas.microsoft.com/office/powerpoint/2010/main" val="349308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50524" y="3554715"/>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50524" y="3554715"/>
                <a:ext cx="4729930" cy="1841075"/>
              </a:xfrm>
              <a:prstGeom prst="rect">
                <a:avLst/>
              </a:prstGeom>
              <a:blipFill rotWithShape="0">
                <a:blip r:embed="rId2"/>
                <a:stretch>
                  <a:fillRect l="-2577" b="-8278"/>
                </a:stretch>
              </a:blipFill>
              <a:ln>
                <a:noFill/>
              </a:ln>
            </p:spPr>
            <p:txBody>
              <a:bodyPr/>
              <a:lstStyle/>
              <a:p>
                <a:r>
                  <a:rPr lang="en-US">
                    <a:noFill/>
                  </a:rPr>
                  <a:t> </a:t>
                </a:r>
              </a:p>
            </p:txBody>
          </p:sp>
        </mc:Fallback>
      </mc:AlternateContent>
      <p:sp>
        <p:nvSpPr>
          <p:cNvPr id="5" name="Rectangle 4"/>
          <p:cNvSpPr/>
          <p:nvPr/>
        </p:nvSpPr>
        <p:spPr>
          <a:xfrm>
            <a:off x="550524" y="3554716"/>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Short Path</a:t>
            </a:r>
          </a:p>
        </p:txBody>
      </p:sp>
      <mc:AlternateContent xmlns:mc="http://schemas.openxmlformats.org/markup-compatibility/2006" xmlns:a14="http://schemas.microsoft.com/office/drawing/2010/main">
        <mc:Choice Requires="a14">
          <p:sp>
            <p:nvSpPr>
              <p:cNvPr id="6" name="Rectangle 5"/>
              <p:cNvSpPr/>
              <p:nvPr/>
            </p:nvSpPr>
            <p:spPr>
              <a:xfrm>
                <a:off x="6226378" y="3562948"/>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least</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226378" y="3562948"/>
                <a:ext cx="4729930" cy="1841075"/>
              </a:xfrm>
              <a:prstGeom prst="rect">
                <a:avLst/>
              </a:prstGeom>
              <a:blipFill rotWithShape="0">
                <a:blip r:embed="rId3"/>
                <a:stretch>
                  <a:fillRect l="-2577" b="-8278"/>
                </a:stretch>
              </a:blipFill>
              <a:ln>
                <a:noFill/>
              </a:ln>
            </p:spPr>
            <p:txBody>
              <a:bodyPr/>
              <a:lstStyle/>
              <a:p>
                <a:r>
                  <a:rPr lang="en-US">
                    <a:noFill/>
                  </a:rPr>
                  <a:t> </a:t>
                </a:r>
              </a:p>
            </p:txBody>
          </p:sp>
        </mc:Fallback>
      </mc:AlternateContent>
      <p:sp>
        <p:nvSpPr>
          <p:cNvPr id="7" name="Rectangle 6"/>
          <p:cNvSpPr/>
          <p:nvPr/>
        </p:nvSpPr>
        <p:spPr>
          <a:xfrm>
            <a:off x="6226378" y="3562949"/>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Long Path</a:t>
            </a:r>
          </a:p>
        </p:txBody>
      </p:sp>
      <p:sp>
        <p:nvSpPr>
          <p:cNvPr id="12" name="TextBox 11"/>
          <p:cNvSpPr txBox="1"/>
          <p:nvPr/>
        </p:nvSpPr>
        <p:spPr>
          <a:xfrm>
            <a:off x="575239" y="3040845"/>
            <a:ext cx="4659905" cy="523220"/>
          </a:xfrm>
          <a:prstGeom prst="rect">
            <a:avLst/>
          </a:prstGeom>
          <a:noFill/>
        </p:spPr>
        <p:txBody>
          <a:bodyPr wrap="square" rtlCol="0">
            <a:spAutoFit/>
          </a:bodyPr>
          <a:lstStyle/>
          <a:p>
            <a:r>
              <a:rPr lang="en-US" sz="2800" dirty="0"/>
              <a:t>In P</a:t>
            </a:r>
          </a:p>
        </p:txBody>
      </p:sp>
      <p:sp>
        <p:nvSpPr>
          <p:cNvPr id="13" name="TextBox 12"/>
          <p:cNvSpPr txBox="1"/>
          <p:nvPr/>
        </p:nvSpPr>
        <p:spPr>
          <a:xfrm>
            <a:off x="6181068" y="3031495"/>
            <a:ext cx="4659905" cy="523220"/>
          </a:xfrm>
          <a:prstGeom prst="rect">
            <a:avLst/>
          </a:prstGeom>
          <a:noFill/>
        </p:spPr>
        <p:txBody>
          <a:bodyPr wrap="square" rtlCol="0">
            <a:spAutoFit/>
          </a:bodyPr>
          <a:lstStyle/>
          <a:p>
            <a:r>
              <a:rPr lang="en-US" sz="2800" dirty="0"/>
              <a:t>NP-Complete</a:t>
            </a:r>
          </a:p>
        </p:txBody>
      </p:sp>
      <p:sp>
        <p:nvSpPr>
          <p:cNvPr id="14" name="TextBox 13"/>
          <p:cNvSpPr txBox="1"/>
          <p:nvPr/>
        </p:nvSpPr>
        <p:spPr>
          <a:xfrm>
            <a:off x="575239" y="1433384"/>
            <a:ext cx="10446988" cy="1384995"/>
          </a:xfrm>
          <a:prstGeom prst="rect">
            <a:avLst/>
          </a:prstGeom>
          <a:noFill/>
        </p:spPr>
        <p:txBody>
          <a:bodyPr wrap="square" rtlCol="0">
            <a:spAutoFit/>
          </a:bodyPr>
          <a:lstStyle/>
          <a:p>
            <a:r>
              <a:rPr lang="en-US" sz="2800" dirty="0"/>
              <a:t>There are literally thousands of NP-complete problems.</a:t>
            </a:r>
          </a:p>
          <a:p>
            <a:r>
              <a:rPr lang="en-US" sz="2800" dirty="0"/>
              <a:t>And some of them look weirdly similar to problems we do know efficient algorithms for.</a:t>
            </a:r>
          </a:p>
        </p:txBody>
      </p:sp>
    </p:spTree>
    <p:extLst>
      <p:ext uri="{BB962C8B-B14F-4D97-AF65-F5344CB8AC3E}">
        <p14:creationId xmlns:p14="http://schemas.microsoft.com/office/powerpoint/2010/main" val="344623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spanning tree (a set of edges that connect all vertices)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05214" y="2110830"/>
                <a:ext cx="4729930" cy="2371412"/>
              </a:xfrm>
              <a:prstGeom prst="rect">
                <a:avLst/>
              </a:prstGeom>
              <a:blipFill rotWithShape="0">
                <a:blip r:embed="rId2"/>
                <a:stretch>
                  <a:fillRect l="-2706" r="-1418" b="-4113"/>
                </a:stretch>
              </a:blipFill>
              <a:ln>
                <a:noFill/>
              </a:ln>
            </p:spPr>
            <p:txBody>
              <a:bodyPr/>
              <a:lstStyle/>
              <a:p>
                <a:r>
                  <a:rPr lang="en-US">
                    <a:noFill/>
                  </a:rPr>
                  <a:t> </a:t>
                </a:r>
              </a:p>
            </p:txBody>
          </p:sp>
        </mc:Fallback>
      </mc:AlternateContent>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Light Spanning Tree</a:t>
            </a:r>
          </a:p>
        </p:txBody>
      </p:sp>
      <mc:AlternateContent xmlns:mc="http://schemas.openxmlformats.org/markup-compatibility/2006" xmlns:a14="http://schemas.microsoft.com/office/drawing/2010/main">
        <mc:Choice Requires="a14">
          <p:sp>
            <p:nvSpPr>
              <p:cNvPr id="6" name="Rectangle 5"/>
              <p:cNvSpPr/>
              <p:nvPr/>
            </p:nvSpPr>
            <p:spPr>
              <a:xfrm>
                <a:off x="6181068" y="2119063"/>
                <a:ext cx="4729930"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181068" y="2119063"/>
                <a:ext cx="4729930" cy="2363179"/>
              </a:xfrm>
              <a:prstGeom prst="rect">
                <a:avLst/>
              </a:prstGeom>
              <a:blipFill rotWithShape="0">
                <a:blip r:embed="rId3"/>
                <a:stretch>
                  <a:fillRect l="-2706" r="-3479" b="-4393"/>
                </a:stretch>
              </a:blipFill>
              <a:ln>
                <a:noFill/>
              </a:ln>
            </p:spPr>
            <p:txBody>
              <a:bodyPr/>
              <a:lstStyle/>
              <a:p>
                <a:r>
                  <a:rPr lang="en-US">
                    <a:noFill/>
                  </a:rPr>
                  <a:t> </a:t>
                </a:r>
              </a:p>
            </p:txBody>
          </p:sp>
        </mc:Fallback>
      </mc:AlternateContent>
      <p:sp>
        <p:nvSpPr>
          <p:cNvPr id="7" name="Rectangle 6"/>
          <p:cNvSpPr/>
          <p:nvPr/>
        </p:nvSpPr>
        <p:spPr>
          <a:xfrm>
            <a:off x="6181068" y="2119064"/>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
        <p:nvSpPr>
          <p:cNvPr id="8" name="TextBox 7"/>
          <p:cNvSpPr txBox="1"/>
          <p:nvPr/>
        </p:nvSpPr>
        <p:spPr>
          <a:xfrm>
            <a:off x="504825" y="4761533"/>
            <a:ext cx="10620375" cy="954107"/>
          </a:xfrm>
          <a:prstGeom prst="rect">
            <a:avLst/>
          </a:prstGeom>
          <a:noFill/>
        </p:spPr>
        <p:txBody>
          <a:bodyPr wrap="square" rtlCol="0">
            <a:spAutoFit/>
          </a:bodyPr>
          <a:lstStyle/>
          <a:p>
            <a:r>
              <a:rPr lang="en-US" sz="2800" dirty="0"/>
              <a:t>The electric company just needs a greedy algorithm to lay its wires.</a:t>
            </a:r>
          </a:p>
          <a:p>
            <a:r>
              <a:rPr lang="en-US" sz="2800" dirty="0"/>
              <a:t>Amazon doesn’t know a way to optimally route its delivery trucks.</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350470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an undirected graph, can the vertices be labeled red and blue with no edge having the same colors on both endpoints?</a:t>
            </a:r>
          </a:p>
        </p:txBody>
      </p:sp>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2-Coloring</a:t>
            </a:r>
          </a:p>
        </p:txBody>
      </p:sp>
      <p:sp>
        <p:nvSpPr>
          <p:cNvPr id="6" name="Rectangle 5"/>
          <p:cNvSpPr/>
          <p:nvPr/>
        </p:nvSpPr>
        <p:spPr>
          <a:xfrm>
            <a:off x="6181068" y="2119063"/>
            <a:ext cx="5266294"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endParaRPr lang="en-US" sz="2800" dirty="0"/>
          </a:p>
          <a:p>
            <a:r>
              <a:rPr lang="en-US" sz="2800" dirty="0"/>
              <a:t>Given an undirected graph, can the vertices be labeled red, blue, and green with no edge having the same colors on both endpoints?</a:t>
            </a:r>
          </a:p>
          <a:p>
            <a:endParaRPr lang="en-US" sz="2800" dirty="0"/>
          </a:p>
        </p:txBody>
      </p:sp>
      <p:sp>
        <p:nvSpPr>
          <p:cNvPr id="7" name="Rectangle 6"/>
          <p:cNvSpPr/>
          <p:nvPr/>
        </p:nvSpPr>
        <p:spPr>
          <a:xfrm>
            <a:off x="6181067" y="2119064"/>
            <a:ext cx="5266293"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3-Coloring</a:t>
            </a:r>
          </a:p>
        </p:txBody>
      </p:sp>
      <p:sp>
        <p:nvSpPr>
          <p:cNvPr id="8" name="TextBox 7"/>
          <p:cNvSpPr txBox="1"/>
          <p:nvPr/>
        </p:nvSpPr>
        <p:spPr>
          <a:xfrm>
            <a:off x="504825" y="4761533"/>
            <a:ext cx="10620375" cy="1384995"/>
          </a:xfrm>
          <a:prstGeom prst="rect">
            <a:avLst/>
          </a:prstGeom>
          <a:noFill/>
        </p:spPr>
        <p:txBody>
          <a:bodyPr wrap="square" rtlCol="0">
            <a:spAutoFit/>
          </a:bodyPr>
          <a:lstStyle/>
          <a:p>
            <a:r>
              <a:rPr lang="en-US" sz="2800" dirty="0"/>
              <a:t>Just changing a number by one takes us from one of the first problems we solved (and one of the fastest algorithms we’ve seen) to something we don’t know how to solve efficiently at all.</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195826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NP-completeness</a:t>
            </a:r>
          </a:p>
        </p:txBody>
      </p:sp>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NP-complete.</a:t>
            </a:r>
          </a:p>
          <a:p>
            <a:endParaRPr lang="en-US" dirty="0"/>
          </a:p>
          <a:p>
            <a:r>
              <a:rPr lang="en-US" dirty="0"/>
              <a:t>Sooner or later it will happen to one of you.</a:t>
            </a:r>
          </a:p>
          <a:p>
            <a:r>
              <a:rPr lang="en-US" dirty="0"/>
              <a:t>What do you do if you think your problem is NP-complete?</a:t>
            </a:r>
          </a:p>
          <a:p>
            <a:endParaRPr lang="en-US" dirty="0"/>
          </a:p>
          <a:p>
            <a:r>
              <a:rPr lang="en-US" dirty="0"/>
              <a:t>We’ll discuss options next week!</a:t>
            </a:r>
          </a:p>
        </p:txBody>
      </p:sp>
    </p:spTree>
    <p:extLst>
      <p:ext uri="{BB962C8B-B14F-4D97-AF65-F5344CB8AC3E}">
        <p14:creationId xmlns:p14="http://schemas.microsoft.com/office/powerpoint/2010/main" val="204074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endParaRPr lang="en-US" dirty="0"/>
              </a:p>
              <a:p>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Tree>
    <p:extLst>
      <p:ext uri="{BB962C8B-B14F-4D97-AF65-F5344CB8AC3E}">
        <p14:creationId xmlns:p14="http://schemas.microsoft.com/office/powerpoint/2010/main" val="28538517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2E27AD-17C1-4756-91B7-1321E7D3FE03}"/>
              </a:ext>
            </a:extLst>
          </p:cNvPr>
          <p:cNvSpPr/>
          <p:nvPr/>
        </p:nvSpPr>
        <p:spPr>
          <a:xfrm>
            <a:off x="575237" y="3239899"/>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NP-hard if</a:t>
            </a:r>
            <a:br>
              <a:rPr lang="en-US" sz="2800" dirty="0"/>
            </a:br>
            <a:r>
              <a:rPr lang="en-US" sz="2800" dirty="0"/>
              <a:t>for all problems A in NP, A reduces to B. </a:t>
            </a:r>
          </a:p>
        </p:txBody>
      </p:sp>
      <p:sp>
        <p:nvSpPr>
          <p:cNvPr id="5" name="Rectangle 4">
            <a:extLst>
              <a:ext uri="{FF2B5EF4-FFF2-40B4-BE49-F238E27FC236}">
                <a16:creationId xmlns:a16="http://schemas.microsoft.com/office/drawing/2014/main" id="{0476841A-FC99-4B9E-A94F-B805A0AB1A9A}"/>
              </a:ext>
            </a:extLst>
          </p:cNvPr>
          <p:cNvSpPr/>
          <p:nvPr/>
        </p:nvSpPr>
        <p:spPr>
          <a:xfrm>
            <a:off x="575237" y="3239899"/>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
        <p:nvSpPr>
          <p:cNvPr id="6" name="Rectangle 5">
            <a:extLst>
              <a:ext uri="{FF2B5EF4-FFF2-40B4-BE49-F238E27FC236}">
                <a16:creationId xmlns:a16="http://schemas.microsoft.com/office/drawing/2014/main" id="{17A1BC8B-87B5-4503-B4A5-0E0DD00697E5}"/>
              </a:ext>
            </a:extLst>
          </p:cNvPr>
          <p:cNvSpPr/>
          <p:nvPr/>
        </p:nvSpPr>
        <p:spPr>
          <a:xfrm>
            <a:off x="564634" y="4946793"/>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NP-complete if B is in NP</a:t>
            </a:r>
            <a:br>
              <a:rPr lang="en-US" sz="2800" dirty="0"/>
            </a:br>
            <a:r>
              <a:rPr lang="en-US" sz="2800" dirty="0"/>
              <a:t>and B is NP-hard</a:t>
            </a:r>
          </a:p>
        </p:txBody>
      </p:sp>
      <p:sp>
        <p:nvSpPr>
          <p:cNvPr id="7" name="Rectangle 6">
            <a:extLst>
              <a:ext uri="{FF2B5EF4-FFF2-40B4-BE49-F238E27FC236}">
                <a16:creationId xmlns:a16="http://schemas.microsoft.com/office/drawing/2014/main" id="{8E98F534-544B-4645-9B38-5BCF256FBFD4}"/>
              </a:ext>
            </a:extLst>
          </p:cNvPr>
          <p:cNvSpPr/>
          <p:nvPr/>
        </p:nvSpPr>
        <p:spPr>
          <a:xfrm>
            <a:off x="564634" y="4946793"/>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3D97DD9-CC9E-4056-AE32-8A0F6B1B5771}"/>
                  </a:ext>
                </a:extLst>
              </p:cNvPr>
              <p:cNvSpPr/>
              <p:nvPr/>
            </p:nvSpPr>
            <p:spPr>
              <a:xfrm>
                <a:off x="579214" y="40827"/>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8" name="Rectangle 7">
                <a:extLst>
                  <a:ext uri="{FF2B5EF4-FFF2-40B4-BE49-F238E27FC236}">
                    <a16:creationId xmlns:a16="http://schemas.microsoft.com/office/drawing/2014/main" id="{E3D97DD9-CC9E-4056-AE32-8A0F6B1B5771}"/>
                  </a:ext>
                </a:extLst>
              </p:cNvPr>
              <p:cNvSpPr>
                <a:spLocks noRot="1" noChangeAspect="1" noMove="1" noResize="1" noEditPoints="1" noAdjustHandles="1" noChangeArrowheads="1" noChangeShapeType="1" noTextEdit="1"/>
              </p:cNvSpPr>
              <p:nvPr/>
            </p:nvSpPr>
            <p:spPr>
              <a:xfrm>
                <a:off x="579214" y="40827"/>
                <a:ext cx="10168961" cy="1485900"/>
              </a:xfrm>
              <a:prstGeom prst="rect">
                <a:avLst/>
              </a:prstGeom>
              <a:blipFill>
                <a:blip r:embed="rId2"/>
                <a:stretch>
                  <a:fillRect l="-1199" b="-8230"/>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73793488-124B-48F8-9336-9A3F46D82794}"/>
              </a:ext>
            </a:extLst>
          </p:cNvPr>
          <p:cNvSpPr/>
          <p:nvPr/>
        </p:nvSpPr>
        <p:spPr>
          <a:xfrm>
            <a:off x="579213" y="47178"/>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grpSp>
        <p:nvGrpSpPr>
          <p:cNvPr id="10" name="Group 9">
            <a:extLst>
              <a:ext uri="{FF2B5EF4-FFF2-40B4-BE49-F238E27FC236}">
                <a16:creationId xmlns:a16="http://schemas.microsoft.com/office/drawing/2014/main" id="{28FD37B8-D271-4924-B211-A7B35F82C3F2}"/>
              </a:ext>
            </a:extLst>
          </p:cNvPr>
          <p:cNvGrpSpPr/>
          <p:nvPr/>
        </p:nvGrpSpPr>
        <p:grpSpPr>
          <a:xfrm>
            <a:off x="587142" y="1626546"/>
            <a:ext cx="9778437" cy="1536356"/>
            <a:chOff x="575238" y="1718589"/>
            <a:chExt cx="5140063" cy="1536356"/>
          </a:xfrm>
        </p:grpSpPr>
        <p:sp>
          <p:nvSpPr>
            <p:cNvPr id="11" name="Rectangle 10">
              <a:extLst>
                <a:ext uri="{FF2B5EF4-FFF2-40B4-BE49-F238E27FC236}">
                  <a16:creationId xmlns:a16="http://schemas.microsoft.com/office/drawing/2014/main" id="{AB9011D8-ED88-448C-B2A5-2519E9041A9B}"/>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if the answer is YES, there is a proof of that which can be verified in polynomial time.</a:t>
              </a:r>
            </a:p>
          </p:txBody>
        </p:sp>
        <p:sp>
          <p:nvSpPr>
            <p:cNvPr id="12" name="Rectangle 11">
              <a:extLst>
                <a:ext uri="{FF2B5EF4-FFF2-40B4-BE49-F238E27FC236}">
                  <a16:creationId xmlns:a16="http://schemas.microsoft.com/office/drawing/2014/main" id="{023C5681-D303-4EAF-BD27-489B90CEBAA8}"/>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Tree>
    <p:extLst>
      <p:ext uri="{BB962C8B-B14F-4D97-AF65-F5344CB8AC3E}">
        <p14:creationId xmlns:p14="http://schemas.microsoft.com/office/powerpoint/2010/main" val="31131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endParaRPr lang="en-US" dirty="0"/>
              </a:p>
              <a:p>
                <a:endParaRPr lang="en-US" dirty="0"/>
              </a:p>
              <a:p>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b="-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1446550"/>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If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is 2-colorable, then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will be 3-colorable – you can extend a 2-color labeling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to 3 colors on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by making the new vertex the new color. All the edges in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have different colors (because we started with a 2-coloring) and any added edge has different endpoints (because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𝑣</m:t>
                    </m:r>
                  </m:oMath>
                </a14:m>
                <a:r>
                  <a:rPr lang="en-US" sz="2200" dirty="0">
                    <a:solidFill>
                      <a:schemeClr val="accent2"/>
                    </a:solidFill>
                    <a:latin typeface="Segoe UI Semilight" panose="020B0402040204020203" pitchFamily="34" charset="0"/>
                    <a:cs typeface="Segoe UI Semilight" panose="020B0402040204020203" pitchFamily="34" charset="0"/>
                  </a:rPr>
                  <a:t> is a new color) so 3ColorCheck returns True and we return True!</a:t>
                </a:r>
              </a:p>
            </p:txBody>
          </p:sp>
        </mc:Choice>
        <mc:Fallback xmlns="">
          <p:sp>
            <p:nvSpPr>
              <p:cNvPr id="5" name="TextBox 4">
                <a:extLst>
                  <a:ext uri="{FF2B5EF4-FFF2-40B4-BE49-F238E27FC236}">
                    <a16:creationId xmlns:a16="http://schemas.microsoft.com/office/drawing/2014/main" id="{B7897C07-E2D9-4EDF-B69F-B200ABAB6938}"/>
                  </a:ext>
                </a:extLst>
              </p:cNvPr>
              <p:cNvSpPr txBox="1">
                <a:spLocks noRot="1" noChangeAspect="1" noMove="1" noResize="1" noEditPoints="1" noAdjustHandles="1" noChangeArrowheads="1" noChangeShapeType="1" noTextEdit="1"/>
              </p:cNvSpPr>
              <p:nvPr/>
            </p:nvSpPr>
            <p:spPr>
              <a:xfrm>
                <a:off x="774095" y="4044648"/>
                <a:ext cx="11113105" cy="1446550"/>
              </a:xfrm>
              <a:prstGeom prst="rect">
                <a:avLst/>
              </a:prstGeom>
              <a:blipFill>
                <a:blip r:embed="rId3"/>
                <a:stretch>
                  <a:fillRect l="-713" t="-2101" r="-55" b="-7983"/>
                </a:stretch>
              </a:blipFill>
            </p:spPr>
            <p:txBody>
              <a:bodyPr/>
              <a:lstStyle/>
              <a:p>
                <a:r>
                  <a:rPr lang="en-US">
                    <a:noFill/>
                  </a:rPr>
                  <a:t> </a:t>
                </a:r>
              </a:p>
            </p:txBody>
          </p:sp>
        </mc:Fallback>
      </mc:AlternateContent>
    </p:spTree>
    <p:extLst>
      <p:ext uri="{BB962C8B-B14F-4D97-AF65-F5344CB8AC3E}">
        <p14:creationId xmlns:p14="http://schemas.microsoft.com/office/powerpoint/2010/main" val="588698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pPr marL="0" indent="0">
                  <a:buNone/>
                </a:pPr>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430887"/>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The new vertex can be a new color!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9C4952D-B7E3-4312-8B2A-29AD545525D4}"/>
                  </a:ext>
                </a:extLst>
              </p:cNvPr>
              <p:cNvSpPr txBox="1"/>
              <p:nvPr/>
            </p:nvSpPr>
            <p:spPr>
              <a:xfrm>
                <a:off x="711744" y="5177004"/>
                <a:ext cx="11113105" cy="769441"/>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So we </a:t>
                </a:r>
                <a:r>
                  <a:rPr lang="en-US" sz="2200" b="1" dirty="0">
                    <a:solidFill>
                      <a:schemeClr val="accent2"/>
                    </a:solidFill>
                    <a:latin typeface="Segoe UI Semilight" panose="020B0402040204020203" pitchFamily="34" charset="0"/>
                    <a:cs typeface="Segoe UI Semilight" panose="020B0402040204020203" pitchFamily="34" charset="0"/>
                  </a:rPr>
                  <a:t>can’t 2-color </a:t>
                </a:r>
                <a14:m>
                  <m:oMath xmlns:m="http://schemas.openxmlformats.org/officeDocument/2006/math">
                    <m:r>
                      <a:rPr lang="en-US" sz="2200" b="1" i="1" smtClean="0">
                        <a:solidFill>
                          <a:schemeClr val="accent2"/>
                        </a:solidFill>
                        <a:latin typeface="Cambria Math" panose="02040503050406030204" pitchFamily="18" charset="0"/>
                        <a:cs typeface="Segoe UI Semilight" panose="020B0402040204020203" pitchFamily="34" charset="0"/>
                      </a:rPr>
                      <m:t>𝑮</m:t>
                    </m:r>
                  </m:oMath>
                </a14:m>
                <a:r>
                  <a:rPr lang="en-US" sz="2200" b="1" dirty="0">
                    <a:solidFill>
                      <a:schemeClr val="accent2"/>
                    </a:solidFill>
                    <a:latin typeface="Segoe UI Semilight" panose="020B0402040204020203" pitchFamily="34" charset="0"/>
                    <a:cs typeface="Segoe UI Semilight" panose="020B0402040204020203" pitchFamily="34" charset="0"/>
                  </a:rPr>
                  <a:t>. </a:t>
                </a:r>
                <a:r>
                  <a:rPr lang="en-US" sz="2200" dirty="0">
                    <a:solidFill>
                      <a:schemeClr val="accent2"/>
                    </a:solidFill>
                    <a:latin typeface="Segoe UI Semilight" panose="020B0402040204020203" pitchFamily="34" charset="0"/>
                    <a:cs typeface="Segoe UI Semilight" panose="020B0402040204020203" pitchFamily="34" charset="0"/>
                  </a:rPr>
                  <a:t>That’s going to be hard to work with.</a:t>
                </a:r>
              </a:p>
              <a:p>
                <a:r>
                  <a:rPr lang="en-US" sz="2200" b="1" dirty="0">
                    <a:solidFill>
                      <a:schemeClr val="accent2"/>
                    </a:solidFill>
                    <a:latin typeface="Segoe UI Semilight" panose="020B0402040204020203" pitchFamily="34" charset="0"/>
                    <a:cs typeface="Segoe UI Semilight" panose="020B0402040204020203" pitchFamily="34" charset="0"/>
                  </a:rPr>
                  <a:t>Take the contrapositive!!</a:t>
                </a:r>
              </a:p>
            </p:txBody>
          </p:sp>
        </mc:Choice>
        <mc:Fallback xmlns="">
          <p:sp>
            <p:nvSpPr>
              <p:cNvPr id="6" name="TextBox 5">
                <a:extLst>
                  <a:ext uri="{FF2B5EF4-FFF2-40B4-BE49-F238E27FC236}">
                    <a16:creationId xmlns:a16="http://schemas.microsoft.com/office/drawing/2014/main" id="{39C4952D-B7E3-4312-8B2A-29AD545525D4}"/>
                  </a:ext>
                </a:extLst>
              </p:cNvPr>
              <p:cNvSpPr txBox="1">
                <a:spLocks noRot="1" noChangeAspect="1" noMove="1" noResize="1" noEditPoints="1" noAdjustHandles="1" noChangeArrowheads="1" noChangeShapeType="1" noTextEdit="1"/>
              </p:cNvSpPr>
              <p:nvPr/>
            </p:nvSpPr>
            <p:spPr>
              <a:xfrm>
                <a:off x="711744" y="5177004"/>
                <a:ext cx="11113105" cy="769441"/>
              </a:xfrm>
              <a:prstGeom prst="rect">
                <a:avLst/>
              </a:prstGeom>
              <a:blipFill>
                <a:blip r:embed="rId3"/>
                <a:stretch>
                  <a:fillRect l="-713" t="-4762" b="-16667"/>
                </a:stretch>
              </a:blipFill>
            </p:spPr>
            <p:txBody>
              <a:bodyPr/>
              <a:lstStyle/>
              <a:p>
                <a:r>
                  <a:rPr lang="en-US">
                    <a:noFill/>
                  </a:rPr>
                  <a:t> </a:t>
                </a:r>
              </a:p>
            </p:txBody>
          </p:sp>
        </mc:Fallback>
      </mc:AlternateContent>
    </p:spTree>
    <p:extLst>
      <p:ext uri="{BB962C8B-B14F-4D97-AF65-F5344CB8AC3E}">
        <p14:creationId xmlns:p14="http://schemas.microsoft.com/office/powerpoint/2010/main" val="11293828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3703</TotalTime>
  <Words>5504</Words>
  <Application>Microsoft Office PowerPoint</Application>
  <PresentationFormat>Widescreen</PresentationFormat>
  <Paragraphs>577</Paragraphs>
  <Slides>70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Cambria Math</vt:lpstr>
      <vt:lpstr>Courier New</vt:lpstr>
      <vt:lpstr>Segoe UI</vt:lpstr>
      <vt:lpstr>Segoe UI Light</vt:lpstr>
      <vt:lpstr>Segoe UI Semibold</vt:lpstr>
      <vt:lpstr>Segoe UI Semilight</vt:lpstr>
      <vt:lpstr>Tw Cen MT</vt:lpstr>
      <vt:lpstr>Wingdings</vt:lpstr>
      <vt:lpstr>Wingdings 3</vt:lpstr>
      <vt:lpstr>Integral</vt:lpstr>
      <vt:lpstr>More Reductions</vt:lpstr>
      <vt:lpstr>Reduce 2-coloring to 3-coloring</vt:lpstr>
      <vt:lpstr>Reduce 2-coloring to 3-coloring</vt:lpstr>
      <vt:lpstr>Reduction</vt:lpstr>
      <vt:lpstr>Reduction</vt:lpstr>
      <vt:lpstr>PowerPoint Presentation</vt:lpstr>
      <vt:lpstr>Correctness?</vt:lpstr>
      <vt:lpstr>Correctness?</vt:lpstr>
      <vt:lpstr>Correctness?</vt:lpstr>
      <vt:lpstr>Correctness?</vt:lpstr>
      <vt:lpstr>Correctness</vt:lpstr>
      <vt:lpstr>Write two separate arguments</vt:lpstr>
      <vt:lpstr>Argument Outlines</vt:lpstr>
      <vt:lpstr>Back to Problem Ranking</vt:lpstr>
      <vt:lpstr>P (can be solved efficiently)</vt:lpstr>
      <vt:lpstr>NP</vt:lpstr>
      <vt:lpstr>Verify vs. Solve</vt:lpstr>
      <vt:lpstr>NP</vt:lpstr>
      <vt:lpstr>NP</vt:lpstr>
      <vt:lpstr>Some New Problems</vt:lpstr>
      <vt:lpstr>Some New Problems</vt:lpstr>
      <vt:lpstr>NP</vt:lpstr>
      <vt:lpstr>P vs. NP</vt:lpstr>
      <vt:lpstr>Hard Problems</vt:lpstr>
      <vt:lpstr>NP-hardness</vt:lpstr>
      <vt:lpstr>NP-Completeness</vt:lpstr>
      <vt:lpstr>Why is being NP-hard/-complete interesting?</vt:lpstr>
      <vt:lpstr>NP-Completeness</vt:lpstr>
      <vt:lpstr>What’s 3-SAT?</vt:lpstr>
      <vt:lpstr>More Starting Points</vt:lpstr>
      <vt:lpstr>More Reduction Facts</vt:lpstr>
      <vt:lpstr>I have a problem</vt:lpstr>
      <vt:lpstr>A≤B≤C →A≤C</vt:lpstr>
      <vt:lpstr>A≤B≤C →A≤C</vt:lpstr>
      <vt:lpstr>A≤B≤C →A≤C</vt:lpstr>
      <vt:lpstr>Said Differently</vt:lpstr>
      <vt:lpstr>Want to prove your problem is hard?</vt:lpstr>
      <vt:lpstr>More Reduction Practice</vt:lpstr>
      <vt:lpstr>Reductions</vt:lpstr>
      <vt:lpstr>3-Coloring ≤ 3-SAT</vt:lpstr>
      <vt:lpstr>3-Coloring ≤ 3-SAT</vt:lpstr>
      <vt:lpstr>3-Coloring ≤ 3-SAT</vt:lpstr>
      <vt:lpstr>3-Coloring ≤ 3-SAT</vt:lpstr>
      <vt:lpstr>Edge Requirements</vt:lpstr>
      <vt:lpstr>Edge Constraints</vt:lpstr>
      <vt:lpstr>Are those constraints enough?</vt:lpstr>
      <vt:lpstr>Consistency Constraints</vt:lpstr>
      <vt:lpstr>Consistency</vt:lpstr>
      <vt:lpstr>From 2 to 3.</vt:lpstr>
      <vt:lpstr>Reduction</vt:lpstr>
      <vt:lpstr>Running Time?</vt:lpstr>
      <vt:lpstr>Correctness</vt:lpstr>
      <vt:lpstr>Correctness</vt:lpstr>
      <vt:lpstr>Correctness</vt:lpstr>
      <vt:lpstr>Hamilton</vt:lpstr>
      <vt:lpstr>Which direction?</vt:lpstr>
      <vt:lpstr>Reduction</vt:lpstr>
      <vt:lpstr>Correctness</vt:lpstr>
      <vt:lpstr>Correctness</vt:lpstr>
      <vt:lpstr>One More Thought</vt:lpstr>
      <vt:lpstr>Why are P and NP interesting?</vt:lpstr>
      <vt:lpstr>Why do we care?</vt:lpstr>
      <vt:lpstr>NP-Complete Problems</vt:lpstr>
      <vt:lpstr>NP-Complete Problems</vt:lpstr>
      <vt:lpstr>NP-Complete Problems</vt:lpstr>
      <vt:lpstr>Examples</vt:lpstr>
      <vt:lpstr>Examples</vt:lpstr>
      <vt:lpstr>Examples</vt:lpstr>
      <vt:lpstr>Dealing with NP-completeness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34</cp:revision>
  <cp:lastPrinted>2022-11-21T17:38:44Z</cp:lastPrinted>
  <dcterms:created xsi:type="dcterms:W3CDTF">2021-02-24T05:33:30Z</dcterms:created>
  <dcterms:modified xsi:type="dcterms:W3CDTF">2022-11-21T17:42:27Z</dcterms:modified>
</cp:coreProperties>
</file>