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275" r:id="rId3"/>
    <p:sldId id="276" r:id="rId4"/>
    <p:sldId id="278" r:id="rId5"/>
    <p:sldId id="279" r:id="rId6"/>
    <p:sldId id="280" r:id="rId7"/>
    <p:sldId id="281" r:id="rId8"/>
    <p:sldId id="392" r:id="rId9"/>
    <p:sldId id="282" r:id="rId10"/>
    <p:sldId id="289" r:id="rId11"/>
    <p:sldId id="291" r:id="rId12"/>
    <p:sldId id="295" r:id="rId13"/>
    <p:sldId id="290" r:id="rId14"/>
    <p:sldId id="292" r:id="rId15"/>
    <p:sldId id="293" r:id="rId16"/>
    <p:sldId id="294" r:id="rId17"/>
    <p:sldId id="296" r:id="rId18"/>
    <p:sldId id="297" r:id="rId19"/>
    <p:sldId id="283" r:id="rId20"/>
    <p:sldId id="298" r:id="rId21"/>
    <p:sldId id="299" r:id="rId22"/>
    <p:sldId id="303" r:id="rId23"/>
    <p:sldId id="300" r:id="rId24"/>
    <p:sldId id="284" r:id="rId25"/>
    <p:sldId id="393" r:id="rId26"/>
    <p:sldId id="286" r:id="rId27"/>
    <p:sldId id="394" r:id="rId28"/>
    <p:sldId id="258" r:id="rId29"/>
    <p:sldId id="259" r:id="rId30"/>
    <p:sldId id="355" r:id="rId31"/>
    <p:sldId id="287" r:id="rId32"/>
    <p:sldId id="306" r:id="rId33"/>
    <p:sldId id="348" r:id="rId34"/>
    <p:sldId id="307" r:id="rId35"/>
    <p:sldId id="349" r:id="rId36"/>
    <p:sldId id="352" r:id="rId37"/>
    <p:sldId id="360" r:id="rId38"/>
    <p:sldId id="361" r:id="rId39"/>
    <p:sldId id="362" r:id="rId40"/>
    <p:sldId id="363" r:id="rId41"/>
    <p:sldId id="364" r:id="rId42"/>
    <p:sldId id="285" r:id="rId43"/>
    <p:sldId id="365" r:id="rId44"/>
    <p:sldId id="366" r:id="rId45"/>
    <p:sldId id="367" r:id="rId46"/>
    <p:sldId id="368" r:id="rId47"/>
    <p:sldId id="369" r:id="rId48"/>
    <p:sldId id="370" r:id="rId49"/>
    <p:sldId id="371" r:id="rId50"/>
    <p:sldId id="373" r:id="rId51"/>
    <p:sldId id="322" r:id="rId52"/>
    <p:sldId id="325" r:id="rId53"/>
    <p:sldId id="382" r:id="rId54"/>
    <p:sldId id="338" r:id="rId55"/>
    <p:sldId id="381" r:id="rId56"/>
    <p:sldId id="315" r:id="rId57"/>
    <p:sldId id="354" r:id="rId58"/>
    <p:sldId id="391" r:id="rId59"/>
    <p:sldId id="288" r:id="rId60"/>
    <p:sldId id="329" r:id="rId61"/>
    <p:sldId id="356" r:id="rId62"/>
    <p:sldId id="383" r:id="rId63"/>
    <p:sldId id="339" r:id="rId64"/>
    <p:sldId id="357" r:id="rId65"/>
    <p:sldId id="377" r:id="rId66"/>
    <p:sldId id="358" r:id="rId67"/>
    <p:sldId id="374" r:id="rId68"/>
    <p:sldId id="375" r:id="rId69"/>
    <p:sldId id="379" r:id="rId70"/>
    <p:sldId id="380" r:id="rId71"/>
    <p:sldId id="376" r:id="rId72"/>
    <p:sldId id="35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6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837CC-3C91-4233-96E5-ACA620F4F592}"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D8AC9-D3DC-4E07-B6E4-9135121F1B1F}" type="slidenum">
              <a:rPr lang="en-US" smtClean="0"/>
              <a:t>‹#›</a:t>
            </a:fld>
            <a:endParaRPr lang="en-US"/>
          </a:p>
        </p:txBody>
      </p:sp>
    </p:spTree>
    <p:extLst>
      <p:ext uri="{BB962C8B-B14F-4D97-AF65-F5344CB8AC3E}">
        <p14:creationId xmlns:p14="http://schemas.microsoft.com/office/powerpoint/2010/main" val="33796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9:55</a:t>
            </a:r>
          </a:p>
        </p:txBody>
      </p:sp>
      <p:sp>
        <p:nvSpPr>
          <p:cNvPr id="4" name="Slide Number Placeholder 3"/>
          <p:cNvSpPr>
            <a:spLocks noGrp="1"/>
          </p:cNvSpPr>
          <p:nvPr>
            <p:ph type="sldNum" sz="quarter" idx="10"/>
          </p:nvPr>
        </p:nvSpPr>
        <p:spPr/>
        <p:txBody>
          <a:bodyPr/>
          <a:lstStyle/>
          <a:p>
            <a:fld id="{93B336D0-BB87-4158-9DDA-BA914A234D18}" type="slidenum">
              <a:rPr lang="en-US" smtClean="0"/>
              <a:t>32</a:t>
            </a:fld>
            <a:endParaRPr lang="en-US"/>
          </a:p>
        </p:txBody>
      </p:sp>
    </p:spTree>
    <p:extLst>
      <p:ext uri="{BB962C8B-B14F-4D97-AF65-F5344CB8AC3E}">
        <p14:creationId xmlns:p14="http://schemas.microsoft.com/office/powerpoint/2010/main" val="47436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202E474-4840-4350-9A61-DD42451B29D0}" type="datetime1">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78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B639927-0591-4824-8BC4-3D9E811B0A7E}" type="datetime1">
              <a:rPr lang="en-US" smtClean="0"/>
              <a:t>11/17/2022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1F75C52-CE67-470B-B3DD-4B9B3381BD5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43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ABB3F85-0FDB-4913-B24E-7EB07A063E5C}" type="datetime1">
              <a:rPr lang="en-US" smtClean="0"/>
              <a:t>11/17/2022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1F75C52-CE67-470B-B3DD-4B9B3381BD5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9257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7098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9497BD-EC6F-419E-AE20-4A233254FFC2}" type="datetime1">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126731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69E29B08-EF5E-4E12-950B-E081A2C86141}" type="datetime1">
              <a:rPr lang="en-US" smtClean="0"/>
              <a:t>11/17/2022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1F75C52-CE67-470B-B3DD-4B9B3381BD5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7372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C89CA352-DCC8-48AC-9332-98DD04A1CD1E}" type="datetime1">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75C52-CE67-470B-B3DD-4B9B3381BD5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218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8CE6B7-AF37-4EB2-BD3D-91664894C7B1}" type="datetime1">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291163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10F63F5-6F82-4E34-943A-5D538D65B6DC}" type="datetime1">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75C52-CE67-470B-B3DD-4B9B3381BD5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1600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6CA466-5A3E-43C6-B3E2-83615BB89C89}" type="datetime1">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43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BB72B-A432-4737-96B3-EC8EFC550091}" type="datetime1">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415997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762BB8-6C47-4129-8F7F-3DA97A38FD2F}" type="datetime1">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61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CA2E592-E401-42BB-9CEC-C5E85571EC96}" type="datetime1">
              <a:rPr lang="en-US" smtClean="0"/>
              <a:t>11/17/2022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1F75C52-CE67-470B-B3DD-4B9B3381BD5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736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10.png"/><Relationship Id="rId7" Type="http://schemas.openxmlformats.org/officeDocument/2006/relationships/image" Target="../media/image150.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180.png"/><Relationship Id="rId7" Type="http://schemas.openxmlformats.org/officeDocument/2006/relationships/image" Target="../media/image220.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190.pn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hyperlink" Target="http://jeffe.cs.illinois.edu/teaching/algorithms/book/12-nphard.pd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490.png"/></Relationships>
</file>

<file path=ppt/slides/_rels/slide69.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0.png"/></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0.png"/><Relationship Id="rId2"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0284-1C35-4837-9011-B0C7619AE8EF}"/>
              </a:ext>
            </a:extLst>
          </p:cNvPr>
          <p:cNvSpPr>
            <a:spLocks noGrp="1"/>
          </p:cNvSpPr>
          <p:nvPr>
            <p:ph type="ctrTitle"/>
          </p:nvPr>
        </p:nvSpPr>
        <p:spPr/>
        <p:txBody>
          <a:bodyPr/>
          <a:lstStyle/>
          <a:p>
            <a:r>
              <a:rPr lang="en-US" dirty="0"/>
              <a:t>Flow, P vs. NP, Reductions</a:t>
            </a:r>
          </a:p>
        </p:txBody>
      </p:sp>
      <p:sp>
        <p:nvSpPr>
          <p:cNvPr id="3" name="Subtitle 2">
            <a:extLst>
              <a:ext uri="{FF2B5EF4-FFF2-40B4-BE49-F238E27FC236}">
                <a16:creationId xmlns:a16="http://schemas.microsoft.com/office/drawing/2014/main" id="{95F82F28-7886-485C-966F-FC1CED45BA3F}"/>
              </a:ext>
            </a:extLst>
          </p:cNvPr>
          <p:cNvSpPr>
            <a:spLocks noGrp="1"/>
          </p:cNvSpPr>
          <p:nvPr>
            <p:ph type="subTitle" idx="1"/>
          </p:nvPr>
        </p:nvSpPr>
        <p:spPr/>
        <p:txBody>
          <a:bodyPr/>
          <a:lstStyle/>
          <a:p>
            <a:r>
              <a:rPr lang="en-US" dirty="0"/>
              <a:t>CSE 417 Fall 22</a:t>
            </a:r>
          </a:p>
          <a:p>
            <a:r>
              <a:rPr lang="en-US" dirty="0"/>
              <a:t>Lecture 22</a:t>
            </a:r>
          </a:p>
        </p:txBody>
      </p:sp>
    </p:spTree>
    <p:extLst>
      <p:ext uri="{BB962C8B-B14F-4D97-AF65-F5344CB8AC3E}">
        <p14:creationId xmlns:p14="http://schemas.microsoft.com/office/powerpoint/2010/main" val="333306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Network</a:t>
            </a:r>
          </a:p>
        </p:txBody>
      </p:sp>
      <p:graphicFrame>
        <p:nvGraphicFramePr>
          <p:cNvPr id="4" name="Content Placeholder 3"/>
          <p:cNvGraphicFramePr>
            <a:graphicFrameLocks noGrp="1"/>
          </p:cNvGraphicFramePr>
          <p:nvPr>
            <p:ph idx="1"/>
          </p:nvPr>
        </p:nvGraphicFramePr>
        <p:xfrm>
          <a:off x="6797962" y="113706"/>
          <a:ext cx="5264730" cy="1760550"/>
        </p:xfrm>
        <a:graphic>
          <a:graphicData uri="http://schemas.openxmlformats.org/drawingml/2006/table">
            <a:tbl>
              <a:tblPr bandRow="1">
                <a:tableStyleId>{5C22544A-7EE6-4342-B048-85BDC9FD1C3A}</a:tableStyleId>
              </a:tblPr>
              <a:tblGrid>
                <a:gridCol w="1052946">
                  <a:extLst>
                    <a:ext uri="{9D8B030D-6E8A-4147-A177-3AD203B41FA5}">
                      <a16:colId xmlns:a16="http://schemas.microsoft.com/office/drawing/2014/main" val="2122688099"/>
                    </a:ext>
                  </a:extLst>
                </a:gridCol>
                <a:gridCol w="1052946">
                  <a:extLst>
                    <a:ext uri="{9D8B030D-6E8A-4147-A177-3AD203B41FA5}">
                      <a16:colId xmlns:a16="http://schemas.microsoft.com/office/drawing/2014/main" val="3651888169"/>
                    </a:ext>
                  </a:extLst>
                </a:gridCol>
                <a:gridCol w="1052946">
                  <a:extLst>
                    <a:ext uri="{9D8B030D-6E8A-4147-A177-3AD203B41FA5}">
                      <a16:colId xmlns:a16="http://schemas.microsoft.com/office/drawing/2014/main" val="3963314380"/>
                    </a:ext>
                  </a:extLst>
                </a:gridCol>
                <a:gridCol w="1052946">
                  <a:extLst>
                    <a:ext uri="{9D8B030D-6E8A-4147-A177-3AD203B41FA5}">
                      <a16:colId xmlns:a16="http://schemas.microsoft.com/office/drawing/2014/main" val="2365230938"/>
                    </a:ext>
                  </a:extLst>
                </a:gridCol>
                <a:gridCol w="1052946">
                  <a:extLst>
                    <a:ext uri="{9D8B030D-6E8A-4147-A177-3AD203B41FA5}">
                      <a16:colId xmlns:a16="http://schemas.microsoft.com/office/drawing/2014/main" val="1054430375"/>
                    </a:ext>
                  </a:extLst>
                </a:gridCol>
              </a:tblGrid>
              <a:tr h="352110">
                <a:tc>
                  <a:txBody>
                    <a:bodyPr/>
                    <a:lstStyle/>
                    <a:p>
                      <a:pPr algn="ctr"/>
                      <a:endParaRPr lang="en-US" sz="1700" dirty="0"/>
                    </a:p>
                  </a:txBody>
                  <a:tcPr marL="88028" marR="88028" marT="44014" marB="44014"/>
                </a:tc>
                <a:tc>
                  <a:txBody>
                    <a:bodyPr/>
                    <a:lstStyle/>
                    <a:p>
                      <a:pPr algn="ctr"/>
                      <a:r>
                        <a:rPr lang="en-US" sz="1700" dirty="0"/>
                        <a:t>Angels</a:t>
                      </a:r>
                    </a:p>
                  </a:txBody>
                  <a:tcPr marL="88028" marR="88028" marT="44014" marB="44014"/>
                </a:tc>
                <a:tc>
                  <a:txBody>
                    <a:bodyPr/>
                    <a:lstStyle/>
                    <a:p>
                      <a:pPr algn="ctr"/>
                      <a:r>
                        <a:rPr lang="en-US" sz="1700" dirty="0"/>
                        <a:t>Rangers</a:t>
                      </a:r>
                    </a:p>
                  </a:txBody>
                  <a:tcPr marL="88028" marR="88028" marT="44014" marB="44014"/>
                </a:tc>
                <a:tc>
                  <a:txBody>
                    <a:bodyPr/>
                    <a:lstStyle/>
                    <a:p>
                      <a:pPr algn="ctr"/>
                      <a:r>
                        <a:rPr lang="en-US" sz="1700" dirty="0"/>
                        <a:t>Mariners</a:t>
                      </a:r>
                    </a:p>
                  </a:txBody>
                  <a:tcPr marL="88028" marR="88028" marT="44014" marB="44014"/>
                </a:tc>
                <a:tc>
                  <a:txBody>
                    <a:bodyPr/>
                    <a:lstStyle/>
                    <a:p>
                      <a:pPr algn="ctr"/>
                      <a:r>
                        <a:rPr lang="en-US" sz="1700" dirty="0"/>
                        <a:t>A’s</a:t>
                      </a:r>
                    </a:p>
                  </a:txBody>
                  <a:tcPr marL="88028" marR="88028" marT="44014" marB="44014"/>
                </a:tc>
                <a:extLst>
                  <a:ext uri="{0D108BD9-81ED-4DB2-BD59-A6C34878D82A}">
                    <a16:rowId xmlns:a16="http://schemas.microsoft.com/office/drawing/2014/main" val="3737117909"/>
                  </a:ext>
                </a:extLst>
              </a:tr>
              <a:tr h="352110">
                <a:tc>
                  <a:txBody>
                    <a:bodyPr/>
                    <a:lstStyle/>
                    <a:p>
                      <a:pPr algn="ctr"/>
                      <a:r>
                        <a:rPr lang="en-US" sz="1700" dirty="0"/>
                        <a:t>Angels</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extLst>
                  <a:ext uri="{0D108BD9-81ED-4DB2-BD59-A6C34878D82A}">
                    <a16:rowId xmlns:a16="http://schemas.microsoft.com/office/drawing/2014/main" val="4028813496"/>
                  </a:ext>
                </a:extLst>
              </a:tr>
              <a:tr h="352110">
                <a:tc>
                  <a:txBody>
                    <a:bodyPr/>
                    <a:lstStyle/>
                    <a:p>
                      <a:pPr algn="ctr"/>
                      <a:r>
                        <a:rPr lang="en-US" sz="1700" dirty="0"/>
                        <a:t>Rangers</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extLst>
                  <a:ext uri="{0D108BD9-81ED-4DB2-BD59-A6C34878D82A}">
                    <a16:rowId xmlns:a16="http://schemas.microsoft.com/office/drawing/2014/main" val="303949064"/>
                  </a:ext>
                </a:extLst>
              </a:tr>
              <a:tr h="352110">
                <a:tc>
                  <a:txBody>
                    <a:bodyPr/>
                    <a:lstStyle/>
                    <a:p>
                      <a:pPr algn="ctr"/>
                      <a:r>
                        <a:rPr lang="en-US" sz="1700" dirty="0"/>
                        <a:t>Mariners</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extLst>
                  <a:ext uri="{0D108BD9-81ED-4DB2-BD59-A6C34878D82A}">
                    <a16:rowId xmlns:a16="http://schemas.microsoft.com/office/drawing/2014/main" val="3058376035"/>
                  </a:ext>
                </a:extLst>
              </a:tr>
              <a:tr h="352110">
                <a:tc>
                  <a:txBody>
                    <a:bodyPr/>
                    <a:lstStyle/>
                    <a:p>
                      <a:pPr algn="ctr"/>
                      <a:r>
                        <a:rPr lang="en-US" sz="1700" dirty="0"/>
                        <a:t>A’s</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extLst>
                  <a:ext uri="{0D108BD9-81ED-4DB2-BD59-A6C34878D82A}">
                    <a16:rowId xmlns:a16="http://schemas.microsoft.com/office/drawing/2014/main" val="3657204110"/>
                  </a:ext>
                </a:extLst>
              </a:tr>
            </a:tbl>
          </a:graphicData>
        </a:graphic>
      </p:graphicFrame>
      <mc:AlternateContent xmlns:mc="http://schemas.openxmlformats.org/markup-compatibility/2006" xmlns:a14="http://schemas.microsoft.com/office/drawing/2010/main">
        <mc:Choice Requires="a14">
          <p:graphicFrame>
            <p:nvGraphicFramePr>
              <p:cNvPr id="15" name="Content Placeholder 4"/>
              <p:cNvGraphicFramePr>
                <a:graphicFrameLocks/>
              </p:cNvGraphicFramePr>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r>
                            <a:rPr lang="en-US" sz="2000" dirty="0"/>
                            <a:t>Wins (</a:t>
                          </a:r>
                          <a14:m>
                            <m:oMath xmlns:m="http://schemas.openxmlformats.org/officeDocument/2006/math">
                              <m:r>
                                <a:rPr lang="en-US" sz="2000" b="1" i="1" smtClean="0">
                                  <a:latin typeface="Cambria Math" panose="02040503050406030204" pitchFamily="18" charset="0"/>
                                </a:rPr>
                                <m:t>𝒘</m:t>
                              </m:r>
                              <m:r>
                                <a:rPr lang="en-US" sz="2000" b="1" i="1" smtClean="0">
                                  <a:latin typeface="Cambria Math" panose="02040503050406030204" pitchFamily="18" charset="0"/>
                                </a:rPr>
                                <m:t>)</m:t>
                              </m:r>
                            </m:oMath>
                          </a14:m>
                          <a:endParaRPr lang="en-US" sz="2000" dirty="0"/>
                        </a:p>
                      </a:txBody>
                      <a:tcPr/>
                    </a:tc>
                    <a:tc>
                      <a:txBody>
                        <a:bodyPr/>
                        <a:lstStyle/>
                        <a:p>
                          <a:r>
                            <a:rPr lang="en-US" sz="2000" dirty="0"/>
                            <a:t>Possible</a:t>
                          </a:r>
                          <a:r>
                            <a:rPr lang="en-US" sz="2000" baseline="0" dirty="0"/>
                            <a:t> Wins (</a:t>
                          </a:r>
                          <a14:m>
                            <m:oMath xmlns:m="http://schemas.openxmlformats.org/officeDocument/2006/math">
                              <m:r>
                                <a:rPr lang="en-US" sz="2000" b="1" i="1" baseline="0" smtClean="0">
                                  <a:latin typeface="Cambria Math" panose="02040503050406030204" pitchFamily="18" charset="0"/>
                                </a:rPr>
                                <m:t>𝑷</m:t>
                              </m:r>
                              <m:r>
                                <a:rPr lang="en-US" sz="2000" b="1" i="1" baseline="0" smtClean="0">
                                  <a:latin typeface="Cambria Math" panose="02040503050406030204" pitchFamily="18" charset="0"/>
                                </a:rPr>
                                <m:t>)</m:t>
                              </m:r>
                            </m:oMath>
                          </a14:m>
                          <a:endParaRPr lang="en-US" sz="2000" dirty="0"/>
                        </a:p>
                      </a:txBody>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15" name="Content Placeholder 4"/>
              <p:cNvGraphicFramePr>
                <a:graphicFrameLocks/>
              </p:cNvGraphicFramePr>
              <p:nvPr>
                <p:extLst>
                  <p:ext uri="{D42A27DB-BD31-4B8C-83A1-F6EECF244321}">
                    <p14:modId xmlns:p14="http://schemas.microsoft.com/office/powerpoint/2010/main" val="2022408768"/>
                  </p:ext>
                </p:extLst>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endParaRPr lang="en-US"/>
                        </a:p>
                      </a:txBody>
                      <a:tcPr>
                        <a:blipFill>
                          <a:blip r:embed="rId2"/>
                          <a:stretch>
                            <a:fillRect l="-100000" t="-5000" r="-175000" b="-412500"/>
                          </a:stretch>
                        </a:blipFill>
                      </a:tcPr>
                    </a:tc>
                    <a:tc>
                      <a:txBody>
                        <a:bodyPr/>
                        <a:lstStyle/>
                        <a:p>
                          <a:endParaRPr lang="en-US"/>
                        </a:p>
                      </a:txBody>
                      <a:tcPr>
                        <a:blipFill>
                          <a:blip r:embed="rId2"/>
                          <a:stretch>
                            <a:fillRect l="-115531" t="-5000" r="-1090" b="-412500"/>
                          </a:stretch>
                        </a:blipFill>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Fallback>
      </mc:AlternateContent>
      <p:sp>
        <p:nvSpPr>
          <p:cNvPr id="6" name="Oval 5"/>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Rangers</a:t>
            </a:r>
          </a:p>
        </p:txBody>
      </p:sp>
      <p:sp>
        <p:nvSpPr>
          <p:cNvPr id="8" name="Oval 7"/>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a:t>
            </a:r>
            <a:br>
              <a:rPr lang="en-US" sz="1600" dirty="0"/>
            </a:br>
            <a:r>
              <a:rPr lang="en-US" sz="1600" dirty="0"/>
              <a:t>A’s</a:t>
            </a:r>
          </a:p>
        </p:txBody>
      </p:sp>
      <p:sp>
        <p:nvSpPr>
          <p:cNvPr id="9" name="Oval 8"/>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 vs. </a:t>
            </a:r>
            <a:br>
              <a:rPr lang="en-US" sz="1600" dirty="0"/>
            </a:br>
            <a:r>
              <a:rPr lang="en-US" sz="1600" dirty="0"/>
              <a:t>A’s</a:t>
            </a:r>
          </a:p>
        </p:txBody>
      </p:sp>
      <p:sp>
        <p:nvSpPr>
          <p:cNvPr id="10" name="Oval 9"/>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a:t>
            </a:r>
          </a:p>
        </p:txBody>
      </p:sp>
      <p:sp>
        <p:nvSpPr>
          <p:cNvPr id="11" name="Oval 10"/>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a:t>
            </a:r>
          </a:p>
        </p:txBody>
      </p:sp>
      <p:sp>
        <p:nvSpPr>
          <p:cNvPr id="12" name="Oval 11"/>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a:t>
            </a:r>
          </a:p>
        </p:txBody>
      </p:sp>
      <p:sp>
        <p:nvSpPr>
          <p:cNvPr id="13" name="Oval 12"/>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stCxn id="13" idx="7"/>
            <a:endCxn id="6"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6"/>
            <a:endCxn id="8"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5"/>
            <a:endCxn id="9"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6"/>
            <a:endCxn id="10"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6"/>
            <a:endCxn id="11"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6"/>
            <a:endCxn id="11"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6"/>
            <a:endCxn id="12"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6"/>
            <a:endCxn id="14"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1" idx="6"/>
            <a:endCxn id="14"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2" idx="6"/>
            <a:endCxn id="14"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FEABC94-9C00-44F4-BC23-7165D00FA323}"/>
                  </a:ext>
                </a:extLst>
              </p:cNvPr>
              <p:cNvSpPr txBox="1"/>
              <p:nvPr/>
            </p:nvSpPr>
            <p:spPr>
              <a:xfrm>
                <a:off x="7251033" y="4462272"/>
                <a:ext cx="4581303"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Put number of games to be played from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𝑠</m:t>
                    </m:r>
                  </m:oMath>
                </a14:m>
                <a:r>
                  <a:rPr lang="en-US" sz="2400" dirty="0">
                    <a:latin typeface="Segoe UI Semilight" panose="020B0402040204020203" pitchFamily="34" charset="0"/>
                    <a:cs typeface="Segoe UI Semilight" panose="020B0402040204020203" pitchFamily="34" charset="0"/>
                  </a:rPr>
                  <a:t> to pairs</a:t>
                </a:r>
              </a:p>
            </p:txBody>
          </p:sp>
        </mc:Choice>
        <mc:Fallback xmlns="">
          <p:sp>
            <p:nvSpPr>
              <p:cNvPr id="3" name="TextBox 2">
                <a:extLst>
                  <a:ext uri="{FF2B5EF4-FFF2-40B4-BE49-F238E27FC236}">
                    <a16:creationId xmlns:a16="http://schemas.microsoft.com/office/drawing/2014/main" id="{AFEABC94-9C00-44F4-BC23-7165D00FA323}"/>
                  </a:ext>
                </a:extLst>
              </p:cNvPr>
              <p:cNvSpPr txBox="1">
                <a:spLocks noRot="1" noChangeAspect="1" noMove="1" noResize="1" noEditPoints="1" noAdjustHandles="1" noChangeArrowheads="1" noChangeShapeType="1" noTextEdit="1"/>
              </p:cNvSpPr>
              <p:nvPr/>
            </p:nvSpPr>
            <p:spPr>
              <a:xfrm>
                <a:off x="7251033" y="4462272"/>
                <a:ext cx="4581303" cy="830997"/>
              </a:xfrm>
              <a:prstGeom prst="rect">
                <a:avLst/>
              </a:prstGeom>
              <a:blipFill>
                <a:blip r:embed="rId3"/>
                <a:stretch>
                  <a:fillRect l="-1995" t="-5147" b="-16912"/>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C606D780-0143-4A36-8294-73F4C86F7480}"/>
              </a:ext>
            </a:extLst>
          </p:cNvPr>
          <p:cNvSpPr txBox="1"/>
          <p:nvPr/>
        </p:nvSpPr>
        <p:spPr>
          <a:xfrm>
            <a:off x="824463" y="2862966"/>
            <a:ext cx="388883" cy="46166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A7BAB41C-D9B4-4739-AC6C-E8FC55B81F3F}"/>
              </a:ext>
            </a:extLst>
          </p:cNvPr>
          <p:cNvSpPr txBox="1"/>
          <p:nvPr/>
        </p:nvSpPr>
        <p:spPr>
          <a:xfrm>
            <a:off x="1018904" y="3783198"/>
            <a:ext cx="388883" cy="461665"/>
          </a:xfrm>
          <a:prstGeom prst="rect">
            <a:avLst/>
          </a:prstGeom>
          <a:noFill/>
        </p:spPr>
        <p:txBody>
          <a:bodyPr wrap="square" rtlCol="0">
            <a:spAutoFit/>
          </a:bodyPr>
          <a:lstStyle/>
          <a:p>
            <a:r>
              <a:rPr lang="en-US" sz="2400" dirty="0"/>
              <a:t>4</a:t>
            </a:r>
          </a:p>
        </p:txBody>
      </p:sp>
      <p:sp>
        <p:nvSpPr>
          <p:cNvPr id="30" name="TextBox 29">
            <a:extLst>
              <a:ext uri="{FF2B5EF4-FFF2-40B4-BE49-F238E27FC236}">
                <a16:creationId xmlns:a16="http://schemas.microsoft.com/office/drawing/2014/main" id="{B5CBA8AD-E3EB-48A6-8E76-5B27F1A0E3ED}"/>
              </a:ext>
            </a:extLst>
          </p:cNvPr>
          <p:cNvSpPr txBox="1"/>
          <p:nvPr/>
        </p:nvSpPr>
        <p:spPr>
          <a:xfrm>
            <a:off x="824463" y="5001557"/>
            <a:ext cx="388883" cy="461665"/>
          </a:xfrm>
          <a:prstGeom prst="rect">
            <a:avLst/>
          </a:prstGeom>
          <a:noFill/>
        </p:spPr>
        <p:txBody>
          <a:bodyPr wrap="square" rtlCol="0">
            <a:spAutoFit/>
          </a:bodyPr>
          <a:lstStyle/>
          <a:p>
            <a:r>
              <a:rPr lang="en-US" sz="2400" dirty="0"/>
              <a:t>3</a:t>
            </a:r>
          </a:p>
        </p:txBody>
      </p:sp>
    </p:spTree>
    <p:extLst>
      <p:ext uri="{BB962C8B-B14F-4D97-AF65-F5344CB8AC3E}">
        <p14:creationId xmlns:p14="http://schemas.microsoft.com/office/powerpoint/2010/main" val="290793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Network</a:t>
            </a:r>
          </a:p>
        </p:txBody>
      </p:sp>
      <p:graphicFrame>
        <p:nvGraphicFramePr>
          <p:cNvPr id="4" name="Content Placeholder 3"/>
          <p:cNvGraphicFramePr>
            <a:graphicFrameLocks noGrp="1"/>
          </p:cNvGraphicFramePr>
          <p:nvPr>
            <p:ph idx="1"/>
          </p:nvPr>
        </p:nvGraphicFramePr>
        <p:xfrm>
          <a:off x="6797962" y="113706"/>
          <a:ext cx="5264730" cy="1760550"/>
        </p:xfrm>
        <a:graphic>
          <a:graphicData uri="http://schemas.openxmlformats.org/drawingml/2006/table">
            <a:tbl>
              <a:tblPr bandRow="1">
                <a:tableStyleId>{5C22544A-7EE6-4342-B048-85BDC9FD1C3A}</a:tableStyleId>
              </a:tblPr>
              <a:tblGrid>
                <a:gridCol w="1052946">
                  <a:extLst>
                    <a:ext uri="{9D8B030D-6E8A-4147-A177-3AD203B41FA5}">
                      <a16:colId xmlns:a16="http://schemas.microsoft.com/office/drawing/2014/main" val="2122688099"/>
                    </a:ext>
                  </a:extLst>
                </a:gridCol>
                <a:gridCol w="1052946">
                  <a:extLst>
                    <a:ext uri="{9D8B030D-6E8A-4147-A177-3AD203B41FA5}">
                      <a16:colId xmlns:a16="http://schemas.microsoft.com/office/drawing/2014/main" val="3651888169"/>
                    </a:ext>
                  </a:extLst>
                </a:gridCol>
                <a:gridCol w="1052946">
                  <a:extLst>
                    <a:ext uri="{9D8B030D-6E8A-4147-A177-3AD203B41FA5}">
                      <a16:colId xmlns:a16="http://schemas.microsoft.com/office/drawing/2014/main" val="3963314380"/>
                    </a:ext>
                  </a:extLst>
                </a:gridCol>
                <a:gridCol w="1052946">
                  <a:extLst>
                    <a:ext uri="{9D8B030D-6E8A-4147-A177-3AD203B41FA5}">
                      <a16:colId xmlns:a16="http://schemas.microsoft.com/office/drawing/2014/main" val="2365230938"/>
                    </a:ext>
                  </a:extLst>
                </a:gridCol>
                <a:gridCol w="1052946">
                  <a:extLst>
                    <a:ext uri="{9D8B030D-6E8A-4147-A177-3AD203B41FA5}">
                      <a16:colId xmlns:a16="http://schemas.microsoft.com/office/drawing/2014/main" val="1054430375"/>
                    </a:ext>
                  </a:extLst>
                </a:gridCol>
              </a:tblGrid>
              <a:tr h="352110">
                <a:tc>
                  <a:txBody>
                    <a:bodyPr/>
                    <a:lstStyle/>
                    <a:p>
                      <a:pPr algn="ctr"/>
                      <a:endParaRPr lang="en-US" sz="1700" dirty="0"/>
                    </a:p>
                  </a:txBody>
                  <a:tcPr marL="88028" marR="88028" marT="44014" marB="44014"/>
                </a:tc>
                <a:tc>
                  <a:txBody>
                    <a:bodyPr/>
                    <a:lstStyle/>
                    <a:p>
                      <a:pPr algn="ctr"/>
                      <a:r>
                        <a:rPr lang="en-US" sz="1700" dirty="0"/>
                        <a:t>Angels</a:t>
                      </a:r>
                    </a:p>
                  </a:txBody>
                  <a:tcPr marL="88028" marR="88028" marT="44014" marB="44014"/>
                </a:tc>
                <a:tc>
                  <a:txBody>
                    <a:bodyPr/>
                    <a:lstStyle/>
                    <a:p>
                      <a:pPr algn="ctr"/>
                      <a:r>
                        <a:rPr lang="en-US" sz="1700" dirty="0"/>
                        <a:t>Rangers</a:t>
                      </a:r>
                    </a:p>
                  </a:txBody>
                  <a:tcPr marL="88028" marR="88028" marT="44014" marB="44014"/>
                </a:tc>
                <a:tc>
                  <a:txBody>
                    <a:bodyPr/>
                    <a:lstStyle/>
                    <a:p>
                      <a:pPr algn="ctr"/>
                      <a:r>
                        <a:rPr lang="en-US" sz="1700" dirty="0"/>
                        <a:t>Mariners</a:t>
                      </a:r>
                    </a:p>
                  </a:txBody>
                  <a:tcPr marL="88028" marR="88028" marT="44014" marB="44014"/>
                </a:tc>
                <a:tc>
                  <a:txBody>
                    <a:bodyPr/>
                    <a:lstStyle/>
                    <a:p>
                      <a:pPr algn="ctr"/>
                      <a:r>
                        <a:rPr lang="en-US" sz="1700" dirty="0"/>
                        <a:t>A’s</a:t>
                      </a:r>
                    </a:p>
                  </a:txBody>
                  <a:tcPr marL="88028" marR="88028" marT="44014" marB="44014"/>
                </a:tc>
                <a:extLst>
                  <a:ext uri="{0D108BD9-81ED-4DB2-BD59-A6C34878D82A}">
                    <a16:rowId xmlns:a16="http://schemas.microsoft.com/office/drawing/2014/main" val="3737117909"/>
                  </a:ext>
                </a:extLst>
              </a:tr>
              <a:tr h="352110">
                <a:tc>
                  <a:txBody>
                    <a:bodyPr/>
                    <a:lstStyle/>
                    <a:p>
                      <a:pPr algn="ctr"/>
                      <a:r>
                        <a:rPr lang="en-US" sz="1700" dirty="0"/>
                        <a:t>Angels</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extLst>
                  <a:ext uri="{0D108BD9-81ED-4DB2-BD59-A6C34878D82A}">
                    <a16:rowId xmlns:a16="http://schemas.microsoft.com/office/drawing/2014/main" val="4028813496"/>
                  </a:ext>
                </a:extLst>
              </a:tr>
              <a:tr h="352110">
                <a:tc>
                  <a:txBody>
                    <a:bodyPr/>
                    <a:lstStyle/>
                    <a:p>
                      <a:pPr algn="ctr"/>
                      <a:r>
                        <a:rPr lang="en-US" sz="1700" dirty="0"/>
                        <a:t>Rangers</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extLst>
                  <a:ext uri="{0D108BD9-81ED-4DB2-BD59-A6C34878D82A}">
                    <a16:rowId xmlns:a16="http://schemas.microsoft.com/office/drawing/2014/main" val="303949064"/>
                  </a:ext>
                </a:extLst>
              </a:tr>
              <a:tr h="352110">
                <a:tc>
                  <a:txBody>
                    <a:bodyPr/>
                    <a:lstStyle/>
                    <a:p>
                      <a:pPr algn="ctr"/>
                      <a:r>
                        <a:rPr lang="en-US" sz="1700" dirty="0"/>
                        <a:t>Mariners</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extLst>
                  <a:ext uri="{0D108BD9-81ED-4DB2-BD59-A6C34878D82A}">
                    <a16:rowId xmlns:a16="http://schemas.microsoft.com/office/drawing/2014/main" val="3058376035"/>
                  </a:ext>
                </a:extLst>
              </a:tr>
              <a:tr h="352110">
                <a:tc>
                  <a:txBody>
                    <a:bodyPr/>
                    <a:lstStyle/>
                    <a:p>
                      <a:pPr algn="ctr"/>
                      <a:r>
                        <a:rPr lang="en-US" sz="1700" dirty="0"/>
                        <a:t>A’s</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extLst>
                  <a:ext uri="{0D108BD9-81ED-4DB2-BD59-A6C34878D82A}">
                    <a16:rowId xmlns:a16="http://schemas.microsoft.com/office/drawing/2014/main" val="3657204110"/>
                  </a:ext>
                </a:extLst>
              </a:tr>
            </a:tbl>
          </a:graphicData>
        </a:graphic>
      </p:graphicFrame>
      <mc:AlternateContent xmlns:mc="http://schemas.openxmlformats.org/markup-compatibility/2006" xmlns:a14="http://schemas.microsoft.com/office/drawing/2010/main">
        <mc:Choice Requires="a14">
          <p:graphicFrame>
            <p:nvGraphicFramePr>
              <p:cNvPr id="15" name="Content Placeholder 4"/>
              <p:cNvGraphicFramePr>
                <a:graphicFrameLocks/>
              </p:cNvGraphicFramePr>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r>
                            <a:rPr lang="en-US" sz="2000" dirty="0"/>
                            <a:t>Wins (</a:t>
                          </a:r>
                          <a14:m>
                            <m:oMath xmlns:m="http://schemas.openxmlformats.org/officeDocument/2006/math">
                              <m:r>
                                <a:rPr lang="en-US" sz="2000" b="1" i="1" smtClean="0">
                                  <a:latin typeface="Cambria Math" panose="02040503050406030204" pitchFamily="18" charset="0"/>
                                </a:rPr>
                                <m:t>𝒘</m:t>
                              </m:r>
                              <m:r>
                                <a:rPr lang="en-US" sz="2000" b="1" i="1" smtClean="0">
                                  <a:latin typeface="Cambria Math" panose="02040503050406030204" pitchFamily="18" charset="0"/>
                                </a:rPr>
                                <m:t>)</m:t>
                              </m:r>
                            </m:oMath>
                          </a14:m>
                          <a:endParaRPr lang="en-US" sz="2000" dirty="0"/>
                        </a:p>
                      </a:txBody>
                      <a:tcPr/>
                    </a:tc>
                    <a:tc>
                      <a:txBody>
                        <a:bodyPr/>
                        <a:lstStyle/>
                        <a:p>
                          <a:r>
                            <a:rPr lang="en-US" sz="2000" dirty="0"/>
                            <a:t>Possible</a:t>
                          </a:r>
                          <a:r>
                            <a:rPr lang="en-US" sz="2000" baseline="0" dirty="0"/>
                            <a:t> Wins (</a:t>
                          </a:r>
                          <a14:m>
                            <m:oMath xmlns:m="http://schemas.openxmlformats.org/officeDocument/2006/math">
                              <m:r>
                                <a:rPr lang="en-US" sz="2000" b="1" i="1" baseline="0" smtClean="0">
                                  <a:latin typeface="Cambria Math" panose="02040503050406030204" pitchFamily="18" charset="0"/>
                                </a:rPr>
                                <m:t>𝑷</m:t>
                              </m:r>
                              <m:r>
                                <a:rPr lang="en-US" sz="2000" b="1" i="1" baseline="0" smtClean="0">
                                  <a:latin typeface="Cambria Math" panose="02040503050406030204" pitchFamily="18" charset="0"/>
                                </a:rPr>
                                <m:t>)</m:t>
                              </m:r>
                            </m:oMath>
                          </a14:m>
                          <a:endParaRPr lang="en-US" sz="2000" dirty="0"/>
                        </a:p>
                      </a:txBody>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15" name="Content Placeholder 4"/>
              <p:cNvGraphicFramePr>
                <a:graphicFrameLocks/>
              </p:cNvGraphicFramePr>
              <p:nvPr>
                <p:extLst>
                  <p:ext uri="{D42A27DB-BD31-4B8C-83A1-F6EECF244321}">
                    <p14:modId xmlns:p14="http://schemas.microsoft.com/office/powerpoint/2010/main" val="2022408768"/>
                  </p:ext>
                </p:extLst>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endParaRPr lang="en-US"/>
                        </a:p>
                      </a:txBody>
                      <a:tcPr>
                        <a:blipFill>
                          <a:blip r:embed="rId2"/>
                          <a:stretch>
                            <a:fillRect l="-100000" t="-5000" r="-175000" b="-412500"/>
                          </a:stretch>
                        </a:blipFill>
                      </a:tcPr>
                    </a:tc>
                    <a:tc>
                      <a:txBody>
                        <a:bodyPr/>
                        <a:lstStyle/>
                        <a:p>
                          <a:endParaRPr lang="en-US"/>
                        </a:p>
                      </a:txBody>
                      <a:tcPr>
                        <a:blipFill>
                          <a:blip r:embed="rId2"/>
                          <a:stretch>
                            <a:fillRect l="-115531" t="-5000" r="-1090" b="-412500"/>
                          </a:stretch>
                        </a:blipFill>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Fallback>
      </mc:AlternateContent>
      <p:sp>
        <p:nvSpPr>
          <p:cNvPr id="6" name="Oval 5"/>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Rangers</a:t>
            </a:r>
          </a:p>
        </p:txBody>
      </p:sp>
      <p:sp>
        <p:nvSpPr>
          <p:cNvPr id="8" name="Oval 7"/>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a:t>
            </a:r>
            <a:br>
              <a:rPr lang="en-US" sz="1600" dirty="0"/>
            </a:br>
            <a:r>
              <a:rPr lang="en-US" sz="1600" dirty="0"/>
              <a:t>A’s</a:t>
            </a:r>
          </a:p>
        </p:txBody>
      </p:sp>
      <p:sp>
        <p:nvSpPr>
          <p:cNvPr id="9" name="Oval 8"/>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 vs. </a:t>
            </a:r>
            <a:br>
              <a:rPr lang="en-US" sz="1600" dirty="0"/>
            </a:br>
            <a:r>
              <a:rPr lang="en-US" sz="1600" dirty="0"/>
              <a:t>A’s</a:t>
            </a:r>
          </a:p>
        </p:txBody>
      </p:sp>
      <p:sp>
        <p:nvSpPr>
          <p:cNvPr id="10" name="Oval 9"/>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a:t>
            </a:r>
          </a:p>
        </p:txBody>
      </p:sp>
      <p:sp>
        <p:nvSpPr>
          <p:cNvPr id="11" name="Oval 10"/>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a:t>
            </a:r>
          </a:p>
        </p:txBody>
      </p:sp>
      <p:sp>
        <p:nvSpPr>
          <p:cNvPr id="12" name="Oval 11"/>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a:t>
            </a:r>
          </a:p>
        </p:txBody>
      </p:sp>
      <p:sp>
        <p:nvSpPr>
          <p:cNvPr id="13" name="Oval 12"/>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stCxn id="13" idx="7"/>
            <a:endCxn id="6"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6"/>
            <a:endCxn id="8"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5"/>
            <a:endCxn id="9"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6"/>
            <a:endCxn id="10"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6"/>
            <a:endCxn id="11"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6"/>
            <a:endCxn id="11"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6"/>
            <a:endCxn id="12"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6"/>
            <a:endCxn id="14"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1" idx="6"/>
            <a:endCxn id="14"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2" idx="6"/>
            <a:endCxn id="14"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FEABC94-9C00-44F4-BC23-7165D00FA323}"/>
              </a:ext>
            </a:extLst>
          </p:cNvPr>
          <p:cNvSpPr txBox="1"/>
          <p:nvPr/>
        </p:nvSpPr>
        <p:spPr>
          <a:xfrm>
            <a:off x="7251033" y="4462272"/>
            <a:ext cx="4811659"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How do we make sure Mariners win? They’ll end the season with 82 wins (current + games left). </a:t>
            </a:r>
          </a:p>
          <a:p>
            <a:r>
              <a:rPr lang="en-US" sz="2400" dirty="0">
                <a:latin typeface="Segoe UI Semilight" panose="020B0402040204020203" pitchFamily="34" charset="0"/>
                <a:cs typeface="Segoe UI Semilight" panose="020B0402040204020203" pitchFamily="34" charset="0"/>
              </a:rPr>
              <a:t>How many more can each team win?</a:t>
            </a:r>
          </a:p>
          <a:p>
            <a:r>
              <a:rPr lang="en-US" sz="2400" dirty="0">
                <a:latin typeface="Segoe UI Semilight" panose="020B0402040204020203" pitchFamily="34" charset="0"/>
                <a:cs typeface="Segoe UI Semilight" panose="020B0402040204020203" pitchFamily="34" charset="0"/>
              </a:rPr>
              <a:t>Mariners </a:t>
            </a:r>
            <a:r>
              <a:rPr lang="en-US" sz="2400" dirty="0" err="1">
                <a:latin typeface="Segoe UI Semilight" panose="020B0402040204020203" pitchFamily="34" charset="0"/>
                <a:cs typeface="Segoe UI Semilight" panose="020B0402040204020203" pitchFamily="34" charset="0"/>
              </a:rPr>
              <a:t>poss</a:t>
            </a:r>
            <a:r>
              <a:rPr lang="en-US" sz="2400" dirty="0">
                <a:latin typeface="Segoe UI Semilight" panose="020B0402040204020203" pitchFamily="34" charset="0"/>
                <a:cs typeface="Segoe UI Semilight" panose="020B0402040204020203" pitchFamily="34" charset="0"/>
              </a:rPr>
              <a:t> total – team current</a:t>
            </a:r>
          </a:p>
        </p:txBody>
      </p:sp>
      <p:sp>
        <p:nvSpPr>
          <p:cNvPr id="27" name="TextBox 26">
            <a:extLst>
              <a:ext uri="{FF2B5EF4-FFF2-40B4-BE49-F238E27FC236}">
                <a16:creationId xmlns:a16="http://schemas.microsoft.com/office/drawing/2014/main" id="{C606D780-0143-4A36-8294-73F4C86F7480}"/>
              </a:ext>
            </a:extLst>
          </p:cNvPr>
          <p:cNvSpPr txBox="1"/>
          <p:nvPr/>
        </p:nvSpPr>
        <p:spPr>
          <a:xfrm>
            <a:off x="824463" y="2862966"/>
            <a:ext cx="388883" cy="46166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A7BAB41C-D9B4-4739-AC6C-E8FC55B81F3F}"/>
              </a:ext>
            </a:extLst>
          </p:cNvPr>
          <p:cNvSpPr txBox="1"/>
          <p:nvPr/>
        </p:nvSpPr>
        <p:spPr>
          <a:xfrm>
            <a:off x="1018904" y="3783198"/>
            <a:ext cx="388883" cy="461665"/>
          </a:xfrm>
          <a:prstGeom prst="rect">
            <a:avLst/>
          </a:prstGeom>
          <a:noFill/>
        </p:spPr>
        <p:txBody>
          <a:bodyPr wrap="square" rtlCol="0">
            <a:spAutoFit/>
          </a:bodyPr>
          <a:lstStyle/>
          <a:p>
            <a:r>
              <a:rPr lang="en-US" sz="2400" dirty="0"/>
              <a:t>4</a:t>
            </a:r>
          </a:p>
        </p:txBody>
      </p:sp>
      <p:sp>
        <p:nvSpPr>
          <p:cNvPr id="30" name="TextBox 29">
            <a:extLst>
              <a:ext uri="{FF2B5EF4-FFF2-40B4-BE49-F238E27FC236}">
                <a16:creationId xmlns:a16="http://schemas.microsoft.com/office/drawing/2014/main" id="{B5CBA8AD-E3EB-48A6-8E76-5B27F1A0E3ED}"/>
              </a:ext>
            </a:extLst>
          </p:cNvPr>
          <p:cNvSpPr txBox="1"/>
          <p:nvPr/>
        </p:nvSpPr>
        <p:spPr>
          <a:xfrm>
            <a:off x="824463" y="5001557"/>
            <a:ext cx="388883" cy="461665"/>
          </a:xfrm>
          <a:prstGeom prst="rect">
            <a:avLst/>
          </a:prstGeom>
          <a:noFill/>
        </p:spPr>
        <p:txBody>
          <a:bodyPr wrap="square" rtlCol="0">
            <a:spAutoFit/>
          </a:bodyPr>
          <a:lstStyle/>
          <a:p>
            <a:r>
              <a:rPr lang="en-US" sz="2400" dirty="0"/>
              <a:t>3</a:t>
            </a:r>
          </a:p>
        </p:txBody>
      </p:sp>
    </p:spTree>
    <p:extLst>
      <p:ext uri="{BB962C8B-B14F-4D97-AF65-F5344CB8AC3E}">
        <p14:creationId xmlns:p14="http://schemas.microsoft.com/office/powerpoint/2010/main" val="91201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Network</a:t>
            </a:r>
          </a:p>
        </p:txBody>
      </p:sp>
      <p:graphicFrame>
        <p:nvGraphicFramePr>
          <p:cNvPr id="4" name="Content Placeholder 3"/>
          <p:cNvGraphicFramePr>
            <a:graphicFrameLocks noGrp="1"/>
          </p:cNvGraphicFramePr>
          <p:nvPr>
            <p:ph idx="1"/>
          </p:nvPr>
        </p:nvGraphicFramePr>
        <p:xfrm>
          <a:off x="6797962" y="113706"/>
          <a:ext cx="5264730" cy="1760550"/>
        </p:xfrm>
        <a:graphic>
          <a:graphicData uri="http://schemas.openxmlformats.org/drawingml/2006/table">
            <a:tbl>
              <a:tblPr bandRow="1">
                <a:tableStyleId>{5C22544A-7EE6-4342-B048-85BDC9FD1C3A}</a:tableStyleId>
              </a:tblPr>
              <a:tblGrid>
                <a:gridCol w="1052946">
                  <a:extLst>
                    <a:ext uri="{9D8B030D-6E8A-4147-A177-3AD203B41FA5}">
                      <a16:colId xmlns:a16="http://schemas.microsoft.com/office/drawing/2014/main" val="2122688099"/>
                    </a:ext>
                  </a:extLst>
                </a:gridCol>
                <a:gridCol w="1052946">
                  <a:extLst>
                    <a:ext uri="{9D8B030D-6E8A-4147-A177-3AD203B41FA5}">
                      <a16:colId xmlns:a16="http://schemas.microsoft.com/office/drawing/2014/main" val="3651888169"/>
                    </a:ext>
                  </a:extLst>
                </a:gridCol>
                <a:gridCol w="1052946">
                  <a:extLst>
                    <a:ext uri="{9D8B030D-6E8A-4147-A177-3AD203B41FA5}">
                      <a16:colId xmlns:a16="http://schemas.microsoft.com/office/drawing/2014/main" val="3963314380"/>
                    </a:ext>
                  </a:extLst>
                </a:gridCol>
                <a:gridCol w="1052946">
                  <a:extLst>
                    <a:ext uri="{9D8B030D-6E8A-4147-A177-3AD203B41FA5}">
                      <a16:colId xmlns:a16="http://schemas.microsoft.com/office/drawing/2014/main" val="2365230938"/>
                    </a:ext>
                  </a:extLst>
                </a:gridCol>
                <a:gridCol w="1052946">
                  <a:extLst>
                    <a:ext uri="{9D8B030D-6E8A-4147-A177-3AD203B41FA5}">
                      <a16:colId xmlns:a16="http://schemas.microsoft.com/office/drawing/2014/main" val="1054430375"/>
                    </a:ext>
                  </a:extLst>
                </a:gridCol>
              </a:tblGrid>
              <a:tr h="352110">
                <a:tc>
                  <a:txBody>
                    <a:bodyPr/>
                    <a:lstStyle/>
                    <a:p>
                      <a:pPr algn="ctr"/>
                      <a:endParaRPr lang="en-US" sz="1700" dirty="0"/>
                    </a:p>
                  </a:txBody>
                  <a:tcPr marL="88028" marR="88028" marT="44014" marB="44014"/>
                </a:tc>
                <a:tc>
                  <a:txBody>
                    <a:bodyPr/>
                    <a:lstStyle/>
                    <a:p>
                      <a:pPr algn="ctr"/>
                      <a:r>
                        <a:rPr lang="en-US" sz="1700" dirty="0"/>
                        <a:t>Angels</a:t>
                      </a:r>
                    </a:p>
                  </a:txBody>
                  <a:tcPr marL="88028" marR="88028" marT="44014" marB="44014"/>
                </a:tc>
                <a:tc>
                  <a:txBody>
                    <a:bodyPr/>
                    <a:lstStyle/>
                    <a:p>
                      <a:pPr algn="ctr"/>
                      <a:r>
                        <a:rPr lang="en-US" sz="1700" dirty="0"/>
                        <a:t>Rangers</a:t>
                      </a:r>
                    </a:p>
                  </a:txBody>
                  <a:tcPr marL="88028" marR="88028" marT="44014" marB="44014"/>
                </a:tc>
                <a:tc>
                  <a:txBody>
                    <a:bodyPr/>
                    <a:lstStyle/>
                    <a:p>
                      <a:pPr algn="ctr"/>
                      <a:r>
                        <a:rPr lang="en-US" sz="1700" dirty="0"/>
                        <a:t>Mariners</a:t>
                      </a:r>
                    </a:p>
                  </a:txBody>
                  <a:tcPr marL="88028" marR="88028" marT="44014" marB="44014"/>
                </a:tc>
                <a:tc>
                  <a:txBody>
                    <a:bodyPr/>
                    <a:lstStyle/>
                    <a:p>
                      <a:pPr algn="ctr"/>
                      <a:r>
                        <a:rPr lang="en-US" sz="1700" dirty="0"/>
                        <a:t>A’s</a:t>
                      </a:r>
                    </a:p>
                  </a:txBody>
                  <a:tcPr marL="88028" marR="88028" marT="44014" marB="44014"/>
                </a:tc>
                <a:extLst>
                  <a:ext uri="{0D108BD9-81ED-4DB2-BD59-A6C34878D82A}">
                    <a16:rowId xmlns:a16="http://schemas.microsoft.com/office/drawing/2014/main" val="3737117909"/>
                  </a:ext>
                </a:extLst>
              </a:tr>
              <a:tr h="352110">
                <a:tc>
                  <a:txBody>
                    <a:bodyPr/>
                    <a:lstStyle/>
                    <a:p>
                      <a:pPr algn="ctr"/>
                      <a:r>
                        <a:rPr lang="en-US" sz="1700" dirty="0"/>
                        <a:t>Angels</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extLst>
                  <a:ext uri="{0D108BD9-81ED-4DB2-BD59-A6C34878D82A}">
                    <a16:rowId xmlns:a16="http://schemas.microsoft.com/office/drawing/2014/main" val="4028813496"/>
                  </a:ext>
                </a:extLst>
              </a:tr>
              <a:tr h="352110">
                <a:tc>
                  <a:txBody>
                    <a:bodyPr/>
                    <a:lstStyle/>
                    <a:p>
                      <a:pPr algn="ctr"/>
                      <a:r>
                        <a:rPr lang="en-US" sz="1700" dirty="0"/>
                        <a:t>Rangers</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extLst>
                  <a:ext uri="{0D108BD9-81ED-4DB2-BD59-A6C34878D82A}">
                    <a16:rowId xmlns:a16="http://schemas.microsoft.com/office/drawing/2014/main" val="303949064"/>
                  </a:ext>
                </a:extLst>
              </a:tr>
              <a:tr h="352110">
                <a:tc>
                  <a:txBody>
                    <a:bodyPr/>
                    <a:lstStyle/>
                    <a:p>
                      <a:pPr algn="ctr"/>
                      <a:r>
                        <a:rPr lang="en-US" sz="1700" dirty="0"/>
                        <a:t>Mariners</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extLst>
                  <a:ext uri="{0D108BD9-81ED-4DB2-BD59-A6C34878D82A}">
                    <a16:rowId xmlns:a16="http://schemas.microsoft.com/office/drawing/2014/main" val="3058376035"/>
                  </a:ext>
                </a:extLst>
              </a:tr>
              <a:tr h="352110">
                <a:tc>
                  <a:txBody>
                    <a:bodyPr/>
                    <a:lstStyle/>
                    <a:p>
                      <a:pPr algn="ctr"/>
                      <a:r>
                        <a:rPr lang="en-US" sz="1700" dirty="0"/>
                        <a:t>A’s</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extLst>
                  <a:ext uri="{0D108BD9-81ED-4DB2-BD59-A6C34878D82A}">
                    <a16:rowId xmlns:a16="http://schemas.microsoft.com/office/drawing/2014/main" val="3657204110"/>
                  </a:ext>
                </a:extLst>
              </a:tr>
            </a:tbl>
          </a:graphicData>
        </a:graphic>
      </p:graphicFrame>
      <mc:AlternateContent xmlns:mc="http://schemas.openxmlformats.org/markup-compatibility/2006" xmlns:a14="http://schemas.microsoft.com/office/drawing/2010/main">
        <mc:Choice Requires="a14">
          <p:graphicFrame>
            <p:nvGraphicFramePr>
              <p:cNvPr id="15" name="Content Placeholder 4"/>
              <p:cNvGraphicFramePr>
                <a:graphicFrameLocks/>
              </p:cNvGraphicFramePr>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r>
                            <a:rPr lang="en-US" sz="2000" dirty="0"/>
                            <a:t>Wins (</a:t>
                          </a:r>
                          <a14:m>
                            <m:oMath xmlns:m="http://schemas.openxmlformats.org/officeDocument/2006/math">
                              <m:r>
                                <a:rPr lang="en-US" sz="2000" b="1" i="1" smtClean="0">
                                  <a:latin typeface="Cambria Math" panose="02040503050406030204" pitchFamily="18" charset="0"/>
                                </a:rPr>
                                <m:t>𝒘</m:t>
                              </m:r>
                              <m:r>
                                <a:rPr lang="en-US" sz="2000" b="1" i="1" smtClean="0">
                                  <a:latin typeface="Cambria Math" panose="02040503050406030204" pitchFamily="18" charset="0"/>
                                </a:rPr>
                                <m:t>)</m:t>
                              </m:r>
                            </m:oMath>
                          </a14:m>
                          <a:endParaRPr lang="en-US" sz="2000" dirty="0"/>
                        </a:p>
                      </a:txBody>
                      <a:tcPr/>
                    </a:tc>
                    <a:tc>
                      <a:txBody>
                        <a:bodyPr/>
                        <a:lstStyle/>
                        <a:p>
                          <a:r>
                            <a:rPr lang="en-US" sz="2000" dirty="0"/>
                            <a:t>Possible</a:t>
                          </a:r>
                          <a:r>
                            <a:rPr lang="en-US" sz="2000" baseline="0" dirty="0"/>
                            <a:t> Wins (</a:t>
                          </a:r>
                          <a14:m>
                            <m:oMath xmlns:m="http://schemas.openxmlformats.org/officeDocument/2006/math">
                              <m:r>
                                <a:rPr lang="en-US" sz="2000" b="1" i="1" baseline="0" smtClean="0">
                                  <a:latin typeface="Cambria Math" panose="02040503050406030204" pitchFamily="18" charset="0"/>
                                </a:rPr>
                                <m:t>𝑷</m:t>
                              </m:r>
                              <m:r>
                                <a:rPr lang="en-US" sz="2000" b="1" i="1" baseline="0" smtClean="0">
                                  <a:latin typeface="Cambria Math" panose="02040503050406030204" pitchFamily="18" charset="0"/>
                                </a:rPr>
                                <m:t>)</m:t>
                              </m:r>
                            </m:oMath>
                          </a14:m>
                          <a:endParaRPr lang="en-US" sz="2000" dirty="0"/>
                        </a:p>
                      </a:txBody>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15" name="Content Placeholder 4"/>
              <p:cNvGraphicFramePr>
                <a:graphicFrameLocks/>
              </p:cNvGraphicFramePr>
              <p:nvPr>
                <p:extLst>
                  <p:ext uri="{D42A27DB-BD31-4B8C-83A1-F6EECF244321}">
                    <p14:modId xmlns:p14="http://schemas.microsoft.com/office/powerpoint/2010/main" val="2022408768"/>
                  </p:ext>
                </p:extLst>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endParaRPr lang="en-US"/>
                        </a:p>
                      </a:txBody>
                      <a:tcPr>
                        <a:blipFill>
                          <a:blip r:embed="rId2"/>
                          <a:stretch>
                            <a:fillRect l="-100000" t="-5000" r="-175000" b="-412500"/>
                          </a:stretch>
                        </a:blipFill>
                      </a:tcPr>
                    </a:tc>
                    <a:tc>
                      <a:txBody>
                        <a:bodyPr/>
                        <a:lstStyle/>
                        <a:p>
                          <a:endParaRPr lang="en-US"/>
                        </a:p>
                      </a:txBody>
                      <a:tcPr>
                        <a:blipFill>
                          <a:blip r:embed="rId2"/>
                          <a:stretch>
                            <a:fillRect l="-115531" t="-5000" r="-1090" b="-412500"/>
                          </a:stretch>
                        </a:blipFill>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Fallback>
      </mc:AlternateContent>
      <p:sp>
        <p:nvSpPr>
          <p:cNvPr id="6" name="Oval 5"/>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Rangers</a:t>
            </a:r>
          </a:p>
        </p:txBody>
      </p:sp>
      <p:sp>
        <p:nvSpPr>
          <p:cNvPr id="8" name="Oval 7"/>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a:t>
            </a:r>
            <a:br>
              <a:rPr lang="en-US" sz="1600" dirty="0"/>
            </a:br>
            <a:r>
              <a:rPr lang="en-US" sz="1600" dirty="0"/>
              <a:t>A’s</a:t>
            </a:r>
          </a:p>
        </p:txBody>
      </p:sp>
      <p:sp>
        <p:nvSpPr>
          <p:cNvPr id="9" name="Oval 8"/>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 vs. </a:t>
            </a:r>
            <a:br>
              <a:rPr lang="en-US" sz="1600" dirty="0"/>
            </a:br>
            <a:r>
              <a:rPr lang="en-US" sz="1600" dirty="0"/>
              <a:t>A’s</a:t>
            </a:r>
          </a:p>
        </p:txBody>
      </p:sp>
      <p:sp>
        <p:nvSpPr>
          <p:cNvPr id="10" name="Oval 9"/>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a:t>
            </a:r>
          </a:p>
        </p:txBody>
      </p:sp>
      <p:sp>
        <p:nvSpPr>
          <p:cNvPr id="11" name="Oval 10"/>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a:t>
            </a:r>
          </a:p>
        </p:txBody>
      </p:sp>
      <p:sp>
        <p:nvSpPr>
          <p:cNvPr id="12" name="Oval 11"/>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a:t>
            </a:r>
          </a:p>
        </p:txBody>
      </p:sp>
      <p:sp>
        <p:nvSpPr>
          <p:cNvPr id="13" name="Oval 12"/>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stCxn id="13" idx="7"/>
            <a:endCxn id="6"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6"/>
            <a:endCxn id="8"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5"/>
            <a:endCxn id="9"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6"/>
            <a:endCxn id="10"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6"/>
            <a:endCxn id="11"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6"/>
            <a:endCxn id="11"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6"/>
            <a:endCxn id="12"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6"/>
            <a:endCxn id="14"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1" idx="6"/>
            <a:endCxn id="14"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2" idx="6"/>
            <a:endCxn id="14"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FEABC94-9C00-44F4-BC23-7165D00FA323}"/>
              </a:ext>
            </a:extLst>
          </p:cNvPr>
          <p:cNvSpPr txBox="1"/>
          <p:nvPr/>
        </p:nvSpPr>
        <p:spPr>
          <a:xfrm>
            <a:off x="7251033" y="4462272"/>
            <a:ext cx="4811659"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How do we make sure Mariners win? They’ll end the season with 82 wins (current + games left). </a:t>
            </a:r>
          </a:p>
          <a:p>
            <a:r>
              <a:rPr lang="en-US" sz="2400" dirty="0">
                <a:latin typeface="Segoe UI Semilight" panose="020B0402040204020203" pitchFamily="34" charset="0"/>
                <a:cs typeface="Segoe UI Semilight" panose="020B0402040204020203" pitchFamily="34" charset="0"/>
              </a:rPr>
              <a:t>How many more can each team win?</a:t>
            </a:r>
          </a:p>
          <a:p>
            <a:r>
              <a:rPr lang="en-US" sz="2400" dirty="0">
                <a:latin typeface="Segoe UI Semilight" panose="020B0402040204020203" pitchFamily="34" charset="0"/>
                <a:cs typeface="Segoe UI Semilight" panose="020B0402040204020203" pitchFamily="34" charset="0"/>
              </a:rPr>
              <a:t>Mariners </a:t>
            </a:r>
            <a:r>
              <a:rPr lang="en-US" sz="2400" dirty="0" err="1">
                <a:latin typeface="Segoe UI Semilight" panose="020B0402040204020203" pitchFamily="34" charset="0"/>
                <a:cs typeface="Segoe UI Semilight" panose="020B0402040204020203" pitchFamily="34" charset="0"/>
              </a:rPr>
              <a:t>poss</a:t>
            </a:r>
            <a:r>
              <a:rPr lang="en-US" sz="2400" dirty="0">
                <a:latin typeface="Segoe UI Semilight" panose="020B0402040204020203" pitchFamily="34" charset="0"/>
                <a:cs typeface="Segoe UI Semilight" panose="020B0402040204020203" pitchFamily="34" charset="0"/>
              </a:rPr>
              <a:t> total – team current</a:t>
            </a:r>
          </a:p>
        </p:txBody>
      </p:sp>
      <p:sp>
        <p:nvSpPr>
          <p:cNvPr id="27" name="TextBox 26">
            <a:extLst>
              <a:ext uri="{FF2B5EF4-FFF2-40B4-BE49-F238E27FC236}">
                <a16:creationId xmlns:a16="http://schemas.microsoft.com/office/drawing/2014/main" id="{C606D780-0143-4A36-8294-73F4C86F7480}"/>
              </a:ext>
            </a:extLst>
          </p:cNvPr>
          <p:cNvSpPr txBox="1"/>
          <p:nvPr/>
        </p:nvSpPr>
        <p:spPr>
          <a:xfrm>
            <a:off x="824463" y="2862966"/>
            <a:ext cx="388883" cy="46166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A7BAB41C-D9B4-4739-AC6C-E8FC55B81F3F}"/>
              </a:ext>
            </a:extLst>
          </p:cNvPr>
          <p:cNvSpPr txBox="1"/>
          <p:nvPr/>
        </p:nvSpPr>
        <p:spPr>
          <a:xfrm>
            <a:off x="1018904" y="3783198"/>
            <a:ext cx="388883" cy="461665"/>
          </a:xfrm>
          <a:prstGeom prst="rect">
            <a:avLst/>
          </a:prstGeom>
          <a:noFill/>
        </p:spPr>
        <p:txBody>
          <a:bodyPr wrap="square" rtlCol="0">
            <a:spAutoFit/>
          </a:bodyPr>
          <a:lstStyle/>
          <a:p>
            <a:r>
              <a:rPr lang="en-US" sz="2400" dirty="0"/>
              <a:t>4</a:t>
            </a:r>
          </a:p>
        </p:txBody>
      </p:sp>
      <p:sp>
        <p:nvSpPr>
          <p:cNvPr id="30" name="TextBox 29">
            <a:extLst>
              <a:ext uri="{FF2B5EF4-FFF2-40B4-BE49-F238E27FC236}">
                <a16:creationId xmlns:a16="http://schemas.microsoft.com/office/drawing/2014/main" id="{B5CBA8AD-E3EB-48A6-8E76-5B27F1A0E3ED}"/>
              </a:ext>
            </a:extLst>
          </p:cNvPr>
          <p:cNvSpPr txBox="1"/>
          <p:nvPr/>
        </p:nvSpPr>
        <p:spPr>
          <a:xfrm>
            <a:off x="824463" y="5001557"/>
            <a:ext cx="388883" cy="461665"/>
          </a:xfrm>
          <a:prstGeom prst="rect">
            <a:avLst/>
          </a:prstGeom>
          <a:noFill/>
        </p:spPr>
        <p:txBody>
          <a:bodyPr wrap="square" rtlCol="0">
            <a:spAutoFit/>
          </a:bodyPr>
          <a:lstStyle/>
          <a:p>
            <a:r>
              <a:rPr lang="en-US" sz="2400" dirty="0"/>
              <a:t>3</a:t>
            </a:r>
          </a:p>
        </p:txBody>
      </p:sp>
      <p:sp>
        <p:nvSpPr>
          <p:cNvPr id="5" name="TextBox 4">
            <a:extLst>
              <a:ext uri="{FF2B5EF4-FFF2-40B4-BE49-F238E27FC236}">
                <a16:creationId xmlns:a16="http://schemas.microsoft.com/office/drawing/2014/main" id="{AD297D37-E4BB-4A71-9375-90D3753F205C}"/>
              </a:ext>
            </a:extLst>
          </p:cNvPr>
          <p:cNvSpPr txBox="1"/>
          <p:nvPr/>
        </p:nvSpPr>
        <p:spPr>
          <a:xfrm>
            <a:off x="1634647" y="1152395"/>
            <a:ext cx="5010411" cy="646331"/>
          </a:xfrm>
          <a:prstGeom prst="rect">
            <a:avLst/>
          </a:prstGeom>
          <a:noFill/>
        </p:spPr>
        <p:txBody>
          <a:bodyPr wrap="square" rtlCol="0">
            <a:spAutoFit/>
          </a:bodyPr>
          <a:lstStyle/>
          <a:p>
            <a:r>
              <a:rPr lang="en-US" dirty="0"/>
              <a:t>Angels have 81 wins, 1 more is ok (total matches Mariners possible) 2 is not. Capacity is 1.</a:t>
            </a:r>
          </a:p>
        </p:txBody>
      </p:sp>
      <p:sp>
        <p:nvSpPr>
          <p:cNvPr id="31" name="TextBox 30">
            <a:extLst>
              <a:ext uri="{FF2B5EF4-FFF2-40B4-BE49-F238E27FC236}">
                <a16:creationId xmlns:a16="http://schemas.microsoft.com/office/drawing/2014/main" id="{A590E4D7-877F-448A-9AF2-47351EF0264E}"/>
              </a:ext>
            </a:extLst>
          </p:cNvPr>
          <p:cNvSpPr txBox="1"/>
          <p:nvPr/>
        </p:nvSpPr>
        <p:spPr>
          <a:xfrm>
            <a:off x="6127069" y="2776619"/>
            <a:ext cx="388883" cy="461665"/>
          </a:xfrm>
          <a:prstGeom prst="rect">
            <a:avLst/>
          </a:prstGeom>
          <a:noFill/>
        </p:spPr>
        <p:txBody>
          <a:bodyPr wrap="square" rtlCol="0">
            <a:spAutoFit/>
          </a:bodyPr>
          <a:lstStyle/>
          <a:p>
            <a:r>
              <a:rPr lang="en-US" sz="2400" dirty="0"/>
              <a:t>1</a:t>
            </a:r>
          </a:p>
        </p:txBody>
      </p:sp>
    </p:spTree>
    <p:extLst>
      <p:ext uri="{BB962C8B-B14F-4D97-AF65-F5344CB8AC3E}">
        <p14:creationId xmlns:p14="http://schemas.microsoft.com/office/powerpoint/2010/main" val="363506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Network</a:t>
            </a:r>
          </a:p>
        </p:txBody>
      </p:sp>
      <p:graphicFrame>
        <p:nvGraphicFramePr>
          <p:cNvPr id="4" name="Content Placeholder 3"/>
          <p:cNvGraphicFramePr>
            <a:graphicFrameLocks noGrp="1"/>
          </p:cNvGraphicFramePr>
          <p:nvPr>
            <p:ph idx="1"/>
          </p:nvPr>
        </p:nvGraphicFramePr>
        <p:xfrm>
          <a:off x="6797962" y="113706"/>
          <a:ext cx="5264730" cy="1760550"/>
        </p:xfrm>
        <a:graphic>
          <a:graphicData uri="http://schemas.openxmlformats.org/drawingml/2006/table">
            <a:tbl>
              <a:tblPr bandRow="1">
                <a:tableStyleId>{5C22544A-7EE6-4342-B048-85BDC9FD1C3A}</a:tableStyleId>
              </a:tblPr>
              <a:tblGrid>
                <a:gridCol w="1052946">
                  <a:extLst>
                    <a:ext uri="{9D8B030D-6E8A-4147-A177-3AD203B41FA5}">
                      <a16:colId xmlns:a16="http://schemas.microsoft.com/office/drawing/2014/main" val="2122688099"/>
                    </a:ext>
                  </a:extLst>
                </a:gridCol>
                <a:gridCol w="1052946">
                  <a:extLst>
                    <a:ext uri="{9D8B030D-6E8A-4147-A177-3AD203B41FA5}">
                      <a16:colId xmlns:a16="http://schemas.microsoft.com/office/drawing/2014/main" val="3651888169"/>
                    </a:ext>
                  </a:extLst>
                </a:gridCol>
                <a:gridCol w="1052946">
                  <a:extLst>
                    <a:ext uri="{9D8B030D-6E8A-4147-A177-3AD203B41FA5}">
                      <a16:colId xmlns:a16="http://schemas.microsoft.com/office/drawing/2014/main" val="3963314380"/>
                    </a:ext>
                  </a:extLst>
                </a:gridCol>
                <a:gridCol w="1052946">
                  <a:extLst>
                    <a:ext uri="{9D8B030D-6E8A-4147-A177-3AD203B41FA5}">
                      <a16:colId xmlns:a16="http://schemas.microsoft.com/office/drawing/2014/main" val="2365230938"/>
                    </a:ext>
                  </a:extLst>
                </a:gridCol>
                <a:gridCol w="1052946">
                  <a:extLst>
                    <a:ext uri="{9D8B030D-6E8A-4147-A177-3AD203B41FA5}">
                      <a16:colId xmlns:a16="http://schemas.microsoft.com/office/drawing/2014/main" val="1054430375"/>
                    </a:ext>
                  </a:extLst>
                </a:gridCol>
              </a:tblGrid>
              <a:tr h="352110">
                <a:tc>
                  <a:txBody>
                    <a:bodyPr/>
                    <a:lstStyle/>
                    <a:p>
                      <a:pPr algn="ctr"/>
                      <a:endParaRPr lang="en-US" sz="1700" dirty="0"/>
                    </a:p>
                  </a:txBody>
                  <a:tcPr marL="88028" marR="88028" marT="44014" marB="44014"/>
                </a:tc>
                <a:tc>
                  <a:txBody>
                    <a:bodyPr/>
                    <a:lstStyle/>
                    <a:p>
                      <a:pPr algn="ctr"/>
                      <a:r>
                        <a:rPr lang="en-US" sz="1700" dirty="0"/>
                        <a:t>Angels</a:t>
                      </a:r>
                    </a:p>
                  </a:txBody>
                  <a:tcPr marL="88028" marR="88028" marT="44014" marB="44014"/>
                </a:tc>
                <a:tc>
                  <a:txBody>
                    <a:bodyPr/>
                    <a:lstStyle/>
                    <a:p>
                      <a:pPr algn="ctr"/>
                      <a:r>
                        <a:rPr lang="en-US" sz="1700" dirty="0"/>
                        <a:t>Rangers</a:t>
                      </a:r>
                    </a:p>
                  </a:txBody>
                  <a:tcPr marL="88028" marR="88028" marT="44014" marB="44014"/>
                </a:tc>
                <a:tc>
                  <a:txBody>
                    <a:bodyPr/>
                    <a:lstStyle/>
                    <a:p>
                      <a:pPr algn="ctr"/>
                      <a:r>
                        <a:rPr lang="en-US" sz="1700" dirty="0"/>
                        <a:t>Mariners</a:t>
                      </a:r>
                    </a:p>
                  </a:txBody>
                  <a:tcPr marL="88028" marR="88028" marT="44014" marB="44014"/>
                </a:tc>
                <a:tc>
                  <a:txBody>
                    <a:bodyPr/>
                    <a:lstStyle/>
                    <a:p>
                      <a:pPr algn="ctr"/>
                      <a:r>
                        <a:rPr lang="en-US" sz="1700" dirty="0"/>
                        <a:t>A’s</a:t>
                      </a:r>
                    </a:p>
                  </a:txBody>
                  <a:tcPr marL="88028" marR="88028" marT="44014" marB="44014"/>
                </a:tc>
                <a:extLst>
                  <a:ext uri="{0D108BD9-81ED-4DB2-BD59-A6C34878D82A}">
                    <a16:rowId xmlns:a16="http://schemas.microsoft.com/office/drawing/2014/main" val="3737117909"/>
                  </a:ext>
                </a:extLst>
              </a:tr>
              <a:tr h="352110">
                <a:tc>
                  <a:txBody>
                    <a:bodyPr/>
                    <a:lstStyle/>
                    <a:p>
                      <a:pPr algn="ctr"/>
                      <a:r>
                        <a:rPr lang="en-US" sz="1700" dirty="0"/>
                        <a:t>Angels</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extLst>
                  <a:ext uri="{0D108BD9-81ED-4DB2-BD59-A6C34878D82A}">
                    <a16:rowId xmlns:a16="http://schemas.microsoft.com/office/drawing/2014/main" val="4028813496"/>
                  </a:ext>
                </a:extLst>
              </a:tr>
              <a:tr h="352110">
                <a:tc>
                  <a:txBody>
                    <a:bodyPr/>
                    <a:lstStyle/>
                    <a:p>
                      <a:pPr algn="ctr"/>
                      <a:r>
                        <a:rPr lang="en-US" sz="1700" dirty="0"/>
                        <a:t>Rangers</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extLst>
                  <a:ext uri="{0D108BD9-81ED-4DB2-BD59-A6C34878D82A}">
                    <a16:rowId xmlns:a16="http://schemas.microsoft.com/office/drawing/2014/main" val="303949064"/>
                  </a:ext>
                </a:extLst>
              </a:tr>
              <a:tr h="352110">
                <a:tc>
                  <a:txBody>
                    <a:bodyPr/>
                    <a:lstStyle/>
                    <a:p>
                      <a:pPr algn="ctr"/>
                      <a:r>
                        <a:rPr lang="en-US" sz="1700" dirty="0"/>
                        <a:t>Mariners</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extLst>
                  <a:ext uri="{0D108BD9-81ED-4DB2-BD59-A6C34878D82A}">
                    <a16:rowId xmlns:a16="http://schemas.microsoft.com/office/drawing/2014/main" val="3058376035"/>
                  </a:ext>
                </a:extLst>
              </a:tr>
              <a:tr h="352110">
                <a:tc>
                  <a:txBody>
                    <a:bodyPr/>
                    <a:lstStyle/>
                    <a:p>
                      <a:pPr algn="ctr"/>
                      <a:r>
                        <a:rPr lang="en-US" sz="1700" dirty="0"/>
                        <a:t>A’s</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extLst>
                  <a:ext uri="{0D108BD9-81ED-4DB2-BD59-A6C34878D82A}">
                    <a16:rowId xmlns:a16="http://schemas.microsoft.com/office/drawing/2014/main" val="3657204110"/>
                  </a:ext>
                </a:extLst>
              </a:tr>
            </a:tbl>
          </a:graphicData>
        </a:graphic>
      </p:graphicFrame>
      <mc:AlternateContent xmlns:mc="http://schemas.openxmlformats.org/markup-compatibility/2006" xmlns:a14="http://schemas.microsoft.com/office/drawing/2010/main">
        <mc:Choice Requires="a14">
          <p:graphicFrame>
            <p:nvGraphicFramePr>
              <p:cNvPr id="15" name="Content Placeholder 4"/>
              <p:cNvGraphicFramePr>
                <a:graphicFrameLocks/>
              </p:cNvGraphicFramePr>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r>
                            <a:rPr lang="en-US" sz="2000" dirty="0"/>
                            <a:t>Wins (</a:t>
                          </a:r>
                          <a14:m>
                            <m:oMath xmlns:m="http://schemas.openxmlformats.org/officeDocument/2006/math">
                              <m:r>
                                <a:rPr lang="en-US" sz="2000" b="1" i="1" smtClean="0">
                                  <a:latin typeface="Cambria Math" panose="02040503050406030204" pitchFamily="18" charset="0"/>
                                </a:rPr>
                                <m:t>𝒘</m:t>
                              </m:r>
                              <m:r>
                                <a:rPr lang="en-US" sz="2000" b="1" i="1" smtClean="0">
                                  <a:latin typeface="Cambria Math" panose="02040503050406030204" pitchFamily="18" charset="0"/>
                                </a:rPr>
                                <m:t>)</m:t>
                              </m:r>
                            </m:oMath>
                          </a14:m>
                          <a:endParaRPr lang="en-US" sz="2000" dirty="0"/>
                        </a:p>
                      </a:txBody>
                      <a:tcPr/>
                    </a:tc>
                    <a:tc>
                      <a:txBody>
                        <a:bodyPr/>
                        <a:lstStyle/>
                        <a:p>
                          <a:r>
                            <a:rPr lang="en-US" sz="2000" dirty="0"/>
                            <a:t>Possible</a:t>
                          </a:r>
                          <a:r>
                            <a:rPr lang="en-US" sz="2000" baseline="0" dirty="0"/>
                            <a:t> Wins (</a:t>
                          </a:r>
                          <a14:m>
                            <m:oMath xmlns:m="http://schemas.openxmlformats.org/officeDocument/2006/math">
                              <m:r>
                                <a:rPr lang="en-US" sz="2000" b="1" i="1" baseline="0" smtClean="0">
                                  <a:latin typeface="Cambria Math" panose="02040503050406030204" pitchFamily="18" charset="0"/>
                                </a:rPr>
                                <m:t>𝑷</m:t>
                              </m:r>
                              <m:r>
                                <a:rPr lang="en-US" sz="2000" b="1" i="1" baseline="0" smtClean="0">
                                  <a:latin typeface="Cambria Math" panose="02040503050406030204" pitchFamily="18" charset="0"/>
                                </a:rPr>
                                <m:t>)</m:t>
                              </m:r>
                            </m:oMath>
                          </a14:m>
                          <a:endParaRPr lang="en-US" sz="2000" dirty="0"/>
                        </a:p>
                      </a:txBody>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15" name="Content Placeholder 4"/>
              <p:cNvGraphicFramePr>
                <a:graphicFrameLocks/>
              </p:cNvGraphicFramePr>
              <p:nvPr>
                <p:extLst>
                  <p:ext uri="{D42A27DB-BD31-4B8C-83A1-F6EECF244321}">
                    <p14:modId xmlns:p14="http://schemas.microsoft.com/office/powerpoint/2010/main" val="2022408768"/>
                  </p:ext>
                </p:extLst>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endParaRPr lang="en-US"/>
                        </a:p>
                      </a:txBody>
                      <a:tcPr>
                        <a:blipFill>
                          <a:blip r:embed="rId2"/>
                          <a:stretch>
                            <a:fillRect l="-100000" t="-5000" r="-175000" b="-412500"/>
                          </a:stretch>
                        </a:blipFill>
                      </a:tcPr>
                    </a:tc>
                    <a:tc>
                      <a:txBody>
                        <a:bodyPr/>
                        <a:lstStyle/>
                        <a:p>
                          <a:endParaRPr lang="en-US"/>
                        </a:p>
                      </a:txBody>
                      <a:tcPr>
                        <a:blipFill>
                          <a:blip r:embed="rId2"/>
                          <a:stretch>
                            <a:fillRect l="-115531" t="-5000" r="-1090" b="-412500"/>
                          </a:stretch>
                        </a:blipFill>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Fallback>
      </mc:AlternateContent>
      <p:sp>
        <p:nvSpPr>
          <p:cNvPr id="6" name="Oval 5"/>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Rangers</a:t>
            </a:r>
          </a:p>
        </p:txBody>
      </p:sp>
      <p:sp>
        <p:nvSpPr>
          <p:cNvPr id="8" name="Oval 7"/>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a:t>
            </a:r>
            <a:br>
              <a:rPr lang="en-US" sz="1600" dirty="0"/>
            </a:br>
            <a:r>
              <a:rPr lang="en-US" sz="1600" dirty="0"/>
              <a:t>A’s</a:t>
            </a:r>
          </a:p>
        </p:txBody>
      </p:sp>
      <p:sp>
        <p:nvSpPr>
          <p:cNvPr id="9" name="Oval 8"/>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 vs. </a:t>
            </a:r>
            <a:br>
              <a:rPr lang="en-US" sz="1600" dirty="0"/>
            </a:br>
            <a:r>
              <a:rPr lang="en-US" sz="1600" dirty="0"/>
              <a:t>A’s</a:t>
            </a:r>
          </a:p>
        </p:txBody>
      </p:sp>
      <p:sp>
        <p:nvSpPr>
          <p:cNvPr id="10" name="Oval 9"/>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a:t>
            </a:r>
          </a:p>
        </p:txBody>
      </p:sp>
      <p:sp>
        <p:nvSpPr>
          <p:cNvPr id="11" name="Oval 10"/>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a:t>
            </a:r>
          </a:p>
        </p:txBody>
      </p:sp>
      <p:sp>
        <p:nvSpPr>
          <p:cNvPr id="12" name="Oval 11"/>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a:t>
            </a:r>
          </a:p>
        </p:txBody>
      </p:sp>
      <p:sp>
        <p:nvSpPr>
          <p:cNvPr id="13" name="Oval 12"/>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stCxn id="13" idx="7"/>
            <a:endCxn id="6"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6"/>
            <a:endCxn id="8"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5"/>
            <a:endCxn id="9"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6"/>
            <a:endCxn id="10"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6"/>
            <a:endCxn id="11"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6"/>
            <a:endCxn id="11"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6"/>
            <a:endCxn id="12"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6"/>
            <a:endCxn id="14"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1" idx="6"/>
            <a:endCxn id="14"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2" idx="6"/>
            <a:endCxn id="14"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FEABC94-9C00-44F4-BC23-7165D00FA323}"/>
              </a:ext>
            </a:extLst>
          </p:cNvPr>
          <p:cNvSpPr txBox="1"/>
          <p:nvPr/>
        </p:nvSpPr>
        <p:spPr>
          <a:xfrm>
            <a:off x="7251033" y="4462272"/>
            <a:ext cx="4811659"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How do we make sure Mariners win? They’ll end the season with 82 wins (current + games left). </a:t>
            </a:r>
          </a:p>
          <a:p>
            <a:r>
              <a:rPr lang="en-US" sz="2400" dirty="0">
                <a:latin typeface="Segoe UI Semilight" panose="020B0402040204020203" pitchFamily="34" charset="0"/>
                <a:cs typeface="Segoe UI Semilight" panose="020B0402040204020203" pitchFamily="34" charset="0"/>
              </a:rPr>
              <a:t>How many more can each team win?</a:t>
            </a:r>
          </a:p>
          <a:p>
            <a:r>
              <a:rPr lang="en-US" sz="2400" dirty="0">
                <a:latin typeface="Segoe UI Semilight" panose="020B0402040204020203" pitchFamily="34" charset="0"/>
                <a:cs typeface="Segoe UI Semilight" panose="020B0402040204020203" pitchFamily="34" charset="0"/>
              </a:rPr>
              <a:t>Mariners </a:t>
            </a:r>
            <a:r>
              <a:rPr lang="en-US" sz="2400" dirty="0" err="1">
                <a:latin typeface="Segoe UI Semilight" panose="020B0402040204020203" pitchFamily="34" charset="0"/>
                <a:cs typeface="Segoe UI Semilight" panose="020B0402040204020203" pitchFamily="34" charset="0"/>
              </a:rPr>
              <a:t>poss</a:t>
            </a:r>
            <a:r>
              <a:rPr lang="en-US" sz="2400" dirty="0">
                <a:latin typeface="Segoe UI Semilight" panose="020B0402040204020203" pitchFamily="34" charset="0"/>
                <a:cs typeface="Segoe UI Semilight" panose="020B0402040204020203" pitchFamily="34" charset="0"/>
              </a:rPr>
              <a:t> total – team current</a:t>
            </a:r>
          </a:p>
        </p:txBody>
      </p:sp>
      <p:sp>
        <p:nvSpPr>
          <p:cNvPr id="27" name="TextBox 26">
            <a:extLst>
              <a:ext uri="{FF2B5EF4-FFF2-40B4-BE49-F238E27FC236}">
                <a16:creationId xmlns:a16="http://schemas.microsoft.com/office/drawing/2014/main" id="{C606D780-0143-4A36-8294-73F4C86F7480}"/>
              </a:ext>
            </a:extLst>
          </p:cNvPr>
          <p:cNvSpPr txBox="1"/>
          <p:nvPr/>
        </p:nvSpPr>
        <p:spPr>
          <a:xfrm>
            <a:off x="824463" y="2862966"/>
            <a:ext cx="388883" cy="46166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A7BAB41C-D9B4-4739-AC6C-E8FC55B81F3F}"/>
              </a:ext>
            </a:extLst>
          </p:cNvPr>
          <p:cNvSpPr txBox="1"/>
          <p:nvPr/>
        </p:nvSpPr>
        <p:spPr>
          <a:xfrm>
            <a:off x="1018904" y="3783198"/>
            <a:ext cx="388883" cy="461665"/>
          </a:xfrm>
          <a:prstGeom prst="rect">
            <a:avLst/>
          </a:prstGeom>
          <a:noFill/>
        </p:spPr>
        <p:txBody>
          <a:bodyPr wrap="square" rtlCol="0">
            <a:spAutoFit/>
          </a:bodyPr>
          <a:lstStyle/>
          <a:p>
            <a:r>
              <a:rPr lang="en-US" sz="2400" dirty="0"/>
              <a:t>4</a:t>
            </a:r>
          </a:p>
        </p:txBody>
      </p:sp>
      <p:sp>
        <p:nvSpPr>
          <p:cNvPr id="30" name="TextBox 29">
            <a:extLst>
              <a:ext uri="{FF2B5EF4-FFF2-40B4-BE49-F238E27FC236}">
                <a16:creationId xmlns:a16="http://schemas.microsoft.com/office/drawing/2014/main" id="{B5CBA8AD-E3EB-48A6-8E76-5B27F1A0E3ED}"/>
              </a:ext>
            </a:extLst>
          </p:cNvPr>
          <p:cNvSpPr txBox="1"/>
          <p:nvPr/>
        </p:nvSpPr>
        <p:spPr>
          <a:xfrm>
            <a:off x="824463" y="5001557"/>
            <a:ext cx="388883" cy="461665"/>
          </a:xfrm>
          <a:prstGeom prst="rect">
            <a:avLst/>
          </a:prstGeom>
          <a:noFill/>
        </p:spPr>
        <p:txBody>
          <a:bodyPr wrap="square" rtlCol="0">
            <a:spAutoFit/>
          </a:bodyPr>
          <a:lstStyle/>
          <a:p>
            <a:r>
              <a:rPr lang="en-US" sz="2400" dirty="0"/>
              <a:t>3</a:t>
            </a:r>
          </a:p>
        </p:txBody>
      </p:sp>
      <p:sp>
        <p:nvSpPr>
          <p:cNvPr id="31" name="TextBox 30">
            <a:extLst>
              <a:ext uri="{FF2B5EF4-FFF2-40B4-BE49-F238E27FC236}">
                <a16:creationId xmlns:a16="http://schemas.microsoft.com/office/drawing/2014/main" id="{13214EBE-C53E-4099-848C-CBD5F86AE3DB}"/>
              </a:ext>
            </a:extLst>
          </p:cNvPr>
          <p:cNvSpPr txBox="1"/>
          <p:nvPr/>
        </p:nvSpPr>
        <p:spPr>
          <a:xfrm>
            <a:off x="6127069" y="2776619"/>
            <a:ext cx="388883" cy="461665"/>
          </a:xfrm>
          <a:prstGeom prst="rect">
            <a:avLst/>
          </a:prstGeom>
          <a:noFill/>
        </p:spPr>
        <p:txBody>
          <a:bodyPr wrap="square" rtlCol="0">
            <a:spAutoFit/>
          </a:bodyPr>
          <a:lstStyle/>
          <a:p>
            <a:r>
              <a:rPr lang="en-US" sz="2400" dirty="0"/>
              <a:t>1</a:t>
            </a:r>
          </a:p>
        </p:txBody>
      </p:sp>
      <p:sp>
        <p:nvSpPr>
          <p:cNvPr id="33" name="TextBox 32">
            <a:extLst>
              <a:ext uri="{FF2B5EF4-FFF2-40B4-BE49-F238E27FC236}">
                <a16:creationId xmlns:a16="http://schemas.microsoft.com/office/drawing/2014/main" id="{50327890-D0FA-4BD0-BB0C-E6C9F5AC6189}"/>
              </a:ext>
            </a:extLst>
          </p:cNvPr>
          <p:cNvSpPr txBox="1"/>
          <p:nvPr/>
        </p:nvSpPr>
        <p:spPr>
          <a:xfrm>
            <a:off x="5942676" y="3800087"/>
            <a:ext cx="388883" cy="461665"/>
          </a:xfrm>
          <a:prstGeom prst="rect">
            <a:avLst/>
          </a:prstGeom>
          <a:noFill/>
        </p:spPr>
        <p:txBody>
          <a:bodyPr wrap="square" rtlCol="0">
            <a:spAutoFit/>
          </a:bodyPr>
          <a:lstStyle/>
          <a:p>
            <a:r>
              <a:rPr lang="en-US" sz="2400" dirty="0"/>
              <a:t>2</a:t>
            </a:r>
          </a:p>
        </p:txBody>
      </p:sp>
      <p:sp>
        <p:nvSpPr>
          <p:cNvPr id="34" name="TextBox 33">
            <a:extLst>
              <a:ext uri="{FF2B5EF4-FFF2-40B4-BE49-F238E27FC236}">
                <a16:creationId xmlns:a16="http://schemas.microsoft.com/office/drawing/2014/main" id="{9F400261-F4E3-4700-B7C8-B749CCF3060D}"/>
              </a:ext>
            </a:extLst>
          </p:cNvPr>
          <p:cNvSpPr txBox="1"/>
          <p:nvPr/>
        </p:nvSpPr>
        <p:spPr>
          <a:xfrm>
            <a:off x="5820950" y="4804730"/>
            <a:ext cx="521120" cy="461665"/>
          </a:xfrm>
          <a:prstGeom prst="rect">
            <a:avLst/>
          </a:prstGeom>
          <a:noFill/>
        </p:spPr>
        <p:txBody>
          <a:bodyPr wrap="square" rtlCol="0">
            <a:spAutoFit/>
          </a:bodyPr>
          <a:lstStyle/>
          <a:p>
            <a:r>
              <a:rPr lang="en-US" sz="2400" dirty="0"/>
              <a:t>13</a:t>
            </a:r>
          </a:p>
        </p:txBody>
      </p:sp>
    </p:spTree>
    <p:extLst>
      <p:ext uri="{BB962C8B-B14F-4D97-AF65-F5344CB8AC3E}">
        <p14:creationId xmlns:p14="http://schemas.microsoft.com/office/powerpoint/2010/main" val="2012119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Network</a:t>
            </a:r>
          </a:p>
        </p:txBody>
      </p:sp>
      <p:graphicFrame>
        <p:nvGraphicFramePr>
          <p:cNvPr id="4" name="Content Placeholder 3"/>
          <p:cNvGraphicFramePr>
            <a:graphicFrameLocks noGrp="1"/>
          </p:cNvGraphicFramePr>
          <p:nvPr>
            <p:ph idx="1"/>
          </p:nvPr>
        </p:nvGraphicFramePr>
        <p:xfrm>
          <a:off x="6797962" y="113706"/>
          <a:ext cx="5264730" cy="1760550"/>
        </p:xfrm>
        <a:graphic>
          <a:graphicData uri="http://schemas.openxmlformats.org/drawingml/2006/table">
            <a:tbl>
              <a:tblPr bandRow="1">
                <a:tableStyleId>{5C22544A-7EE6-4342-B048-85BDC9FD1C3A}</a:tableStyleId>
              </a:tblPr>
              <a:tblGrid>
                <a:gridCol w="1052946">
                  <a:extLst>
                    <a:ext uri="{9D8B030D-6E8A-4147-A177-3AD203B41FA5}">
                      <a16:colId xmlns:a16="http://schemas.microsoft.com/office/drawing/2014/main" val="2122688099"/>
                    </a:ext>
                  </a:extLst>
                </a:gridCol>
                <a:gridCol w="1052946">
                  <a:extLst>
                    <a:ext uri="{9D8B030D-6E8A-4147-A177-3AD203B41FA5}">
                      <a16:colId xmlns:a16="http://schemas.microsoft.com/office/drawing/2014/main" val="3651888169"/>
                    </a:ext>
                  </a:extLst>
                </a:gridCol>
                <a:gridCol w="1052946">
                  <a:extLst>
                    <a:ext uri="{9D8B030D-6E8A-4147-A177-3AD203B41FA5}">
                      <a16:colId xmlns:a16="http://schemas.microsoft.com/office/drawing/2014/main" val="3963314380"/>
                    </a:ext>
                  </a:extLst>
                </a:gridCol>
                <a:gridCol w="1052946">
                  <a:extLst>
                    <a:ext uri="{9D8B030D-6E8A-4147-A177-3AD203B41FA5}">
                      <a16:colId xmlns:a16="http://schemas.microsoft.com/office/drawing/2014/main" val="2365230938"/>
                    </a:ext>
                  </a:extLst>
                </a:gridCol>
                <a:gridCol w="1052946">
                  <a:extLst>
                    <a:ext uri="{9D8B030D-6E8A-4147-A177-3AD203B41FA5}">
                      <a16:colId xmlns:a16="http://schemas.microsoft.com/office/drawing/2014/main" val="1054430375"/>
                    </a:ext>
                  </a:extLst>
                </a:gridCol>
              </a:tblGrid>
              <a:tr h="352110">
                <a:tc>
                  <a:txBody>
                    <a:bodyPr/>
                    <a:lstStyle/>
                    <a:p>
                      <a:pPr algn="ctr"/>
                      <a:endParaRPr lang="en-US" sz="1700" dirty="0"/>
                    </a:p>
                  </a:txBody>
                  <a:tcPr marL="88028" marR="88028" marT="44014" marB="44014"/>
                </a:tc>
                <a:tc>
                  <a:txBody>
                    <a:bodyPr/>
                    <a:lstStyle/>
                    <a:p>
                      <a:pPr algn="ctr"/>
                      <a:r>
                        <a:rPr lang="en-US" sz="1700" dirty="0"/>
                        <a:t>Angels</a:t>
                      </a:r>
                    </a:p>
                  </a:txBody>
                  <a:tcPr marL="88028" marR="88028" marT="44014" marB="44014"/>
                </a:tc>
                <a:tc>
                  <a:txBody>
                    <a:bodyPr/>
                    <a:lstStyle/>
                    <a:p>
                      <a:pPr algn="ctr"/>
                      <a:r>
                        <a:rPr lang="en-US" sz="1700" dirty="0"/>
                        <a:t>Rangers</a:t>
                      </a:r>
                    </a:p>
                  </a:txBody>
                  <a:tcPr marL="88028" marR="88028" marT="44014" marB="44014"/>
                </a:tc>
                <a:tc>
                  <a:txBody>
                    <a:bodyPr/>
                    <a:lstStyle/>
                    <a:p>
                      <a:pPr algn="ctr"/>
                      <a:r>
                        <a:rPr lang="en-US" sz="1700" dirty="0"/>
                        <a:t>Mariners</a:t>
                      </a:r>
                    </a:p>
                  </a:txBody>
                  <a:tcPr marL="88028" marR="88028" marT="44014" marB="44014"/>
                </a:tc>
                <a:tc>
                  <a:txBody>
                    <a:bodyPr/>
                    <a:lstStyle/>
                    <a:p>
                      <a:pPr algn="ctr"/>
                      <a:r>
                        <a:rPr lang="en-US" sz="1700" dirty="0"/>
                        <a:t>A’s</a:t>
                      </a:r>
                    </a:p>
                  </a:txBody>
                  <a:tcPr marL="88028" marR="88028" marT="44014" marB="44014"/>
                </a:tc>
                <a:extLst>
                  <a:ext uri="{0D108BD9-81ED-4DB2-BD59-A6C34878D82A}">
                    <a16:rowId xmlns:a16="http://schemas.microsoft.com/office/drawing/2014/main" val="3737117909"/>
                  </a:ext>
                </a:extLst>
              </a:tr>
              <a:tr h="352110">
                <a:tc>
                  <a:txBody>
                    <a:bodyPr/>
                    <a:lstStyle/>
                    <a:p>
                      <a:pPr algn="ctr"/>
                      <a:r>
                        <a:rPr lang="en-US" sz="1700" dirty="0"/>
                        <a:t>Angels</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extLst>
                  <a:ext uri="{0D108BD9-81ED-4DB2-BD59-A6C34878D82A}">
                    <a16:rowId xmlns:a16="http://schemas.microsoft.com/office/drawing/2014/main" val="4028813496"/>
                  </a:ext>
                </a:extLst>
              </a:tr>
              <a:tr h="352110">
                <a:tc>
                  <a:txBody>
                    <a:bodyPr/>
                    <a:lstStyle/>
                    <a:p>
                      <a:pPr algn="ctr"/>
                      <a:r>
                        <a:rPr lang="en-US" sz="1700" dirty="0"/>
                        <a:t>Rangers</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extLst>
                  <a:ext uri="{0D108BD9-81ED-4DB2-BD59-A6C34878D82A}">
                    <a16:rowId xmlns:a16="http://schemas.microsoft.com/office/drawing/2014/main" val="303949064"/>
                  </a:ext>
                </a:extLst>
              </a:tr>
              <a:tr h="352110">
                <a:tc>
                  <a:txBody>
                    <a:bodyPr/>
                    <a:lstStyle/>
                    <a:p>
                      <a:pPr algn="ctr"/>
                      <a:r>
                        <a:rPr lang="en-US" sz="1700" dirty="0"/>
                        <a:t>Mariners</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extLst>
                  <a:ext uri="{0D108BD9-81ED-4DB2-BD59-A6C34878D82A}">
                    <a16:rowId xmlns:a16="http://schemas.microsoft.com/office/drawing/2014/main" val="3058376035"/>
                  </a:ext>
                </a:extLst>
              </a:tr>
              <a:tr h="352110">
                <a:tc>
                  <a:txBody>
                    <a:bodyPr/>
                    <a:lstStyle/>
                    <a:p>
                      <a:pPr algn="ctr"/>
                      <a:r>
                        <a:rPr lang="en-US" sz="1700" dirty="0"/>
                        <a:t>A’s</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extLst>
                  <a:ext uri="{0D108BD9-81ED-4DB2-BD59-A6C34878D82A}">
                    <a16:rowId xmlns:a16="http://schemas.microsoft.com/office/drawing/2014/main" val="3657204110"/>
                  </a:ext>
                </a:extLst>
              </a:tr>
            </a:tbl>
          </a:graphicData>
        </a:graphic>
      </p:graphicFrame>
      <mc:AlternateContent xmlns:mc="http://schemas.openxmlformats.org/markup-compatibility/2006" xmlns:a14="http://schemas.microsoft.com/office/drawing/2010/main">
        <mc:Choice Requires="a14">
          <p:graphicFrame>
            <p:nvGraphicFramePr>
              <p:cNvPr id="15" name="Content Placeholder 4"/>
              <p:cNvGraphicFramePr>
                <a:graphicFrameLocks/>
              </p:cNvGraphicFramePr>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r>
                            <a:rPr lang="en-US" sz="2000" dirty="0"/>
                            <a:t>Wins (</a:t>
                          </a:r>
                          <a14:m>
                            <m:oMath xmlns:m="http://schemas.openxmlformats.org/officeDocument/2006/math">
                              <m:r>
                                <a:rPr lang="en-US" sz="2000" b="1" i="1" smtClean="0">
                                  <a:latin typeface="Cambria Math" panose="02040503050406030204" pitchFamily="18" charset="0"/>
                                </a:rPr>
                                <m:t>𝒘</m:t>
                              </m:r>
                              <m:r>
                                <a:rPr lang="en-US" sz="2000" b="1" i="1" smtClean="0">
                                  <a:latin typeface="Cambria Math" panose="02040503050406030204" pitchFamily="18" charset="0"/>
                                </a:rPr>
                                <m:t>)</m:t>
                              </m:r>
                            </m:oMath>
                          </a14:m>
                          <a:endParaRPr lang="en-US" sz="2000" dirty="0"/>
                        </a:p>
                      </a:txBody>
                      <a:tcPr/>
                    </a:tc>
                    <a:tc>
                      <a:txBody>
                        <a:bodyPr/>
                        <a:lstStyle/>
                        <a:p>
                          <a:r>
                            <a:rPr lang="en-US" sz="2000" dirty="0"/>
                            <a:t>Possible</a:t>
                          </a:r>
                          <a:r>
                            <a:rPr lang="en-US" sz="2000" baseline="0" dirty="0"/>
                            <a:t> Wins (</a:t>
                          </a:r>
                          <a14:m>
                            <m:oMath xmlns:m="http://schemas.openxmlformats.org/officeDocument/2006/math">
                              <m:r>
                                <a:rPr lang="en-US" sz="2000" b="1" i="1" baseline="0" smtClean="0">
                                  <a:latin typeface="Cambria Math" panose="02040503050406030204" pitchFamily="18" charset="0"/>
                                </a:rPr>
                                <m:t>𝑷</m:t>
                              </m:r>
                              <m:r>
                                <a:rPr lang="en-US" sz="2000" b="1" i="1" baseline="0" smtClean="0">
                                  <a:latin typeface="Cambria Math" panose="02040503050406030204" pitchFamily="18" charset="0"/>
                                </a:rPr>
                                <m:t>)</m:t>
                              </m:r>
                            </m:oMath>
                          </a14:m>
                          <a:endParaRPr lang="en-US" sz="2000" dirty="0"/>
                        </a:p>
                      </a:txBody>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15" name="Content Placeholder 4"/>
              <p:cNvGraphicFramePr>
                <a:graphicFrameLocks/>
              </p:cNvGraphicFramePr>
              <p:nvPr>
                <p:extLst>
                  <p:ext uri="{D42A27DB-BD31-4B8C-83A1-F6EECF244321}">
                    <p14:modId xmlns:p14="http://schemas.microsoft.com/office/powerpoint/2010/main" val="2022408768"/>
                  </p:ext>
                </p:extLst>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endParaRPr lang="en-US"/>
                        </a:p>
                      </a:txBody>
                      <a:tcPr>
                        <a:blipFill>
                          <a:blip r:embed="rId2"/>
                          <a:stretch>
                            <a:fillRect l="-100000" t="-5000" r="-175000" b="-412500"/>
                          </a:stretch>
                        </a:blipFill>
                      </a:tcPr>
                    </a:tc>
                    <a:tc>
                      <a:txBody>
                        <a:bodyPr/>
                        <a:lstStyle/>
                        <a:p>
                          <a:endParaRPr lang="en-US"/>
                        </a:p>
                      </a:txBody>
                      <a:tcPr>
                        <a:blipFill>
                          <a:blip r:embed="rId2"/>
                          <a:stretch>
                            <a:fillRect l="-115531" t="-5000" r="-1090" b="-412500"/>
                          </a:stretch>
                        </a:blipFill>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Fallback>
      </mc:AlternateContent>
      <p:sp>
        <p:nvSpPr>
          <p:cNvPr id="6" name="Oval 5"/>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Rangers</a:t>
            </a:r>
          </a:p>
        </p:txBody>
      </p:sp>
      <p:sp>
        <p:nvSpPr>
          <p:cNvPr id="8" name="Oval 7"/>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a:t>
            </a:r>
            <a:br>
              <a:rPr lang="en-US" sz="1600" dirty="0"/>
            </a:br>
            <a:r>
              <a:rPr lang="en-US" sz="1600" dirty="0"/>
              <a:t>A’s</a:t>
            </a:r>
          </a:p>
        </p:txBody>
      </p:sp>
      <p:sp>
        <p:nvSpPr>
          <p:cNvPr id="9" name="Oval 8"/>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 vs. </a:t>
            </a:r>
            <a:br>
              <a:rPr lang="en-US" sz="1600" dirty="0"/>
            </a:br>
            <a:r>
              <a:rPr lang="en-US" sz="1600" dirty="0"/>
              <a:t>A’s</a:t>
            </a:r>
          </a:p>
        </p:txBody>
      </p:sp>
      <p:sp>
        <p:nvSpPr>
          <p:cNvPr id="10" name="Oval 9"/>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a:t>
            </a:r>
          </a:p>
        </p:txBody>
      </p:sp>
      <p:sp>
        <p:nvSpPr>
          <p:cNvPr id="11" name="Oval 10"/>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a:t>
            </a:r>
          </a:p>
        </p:txBody>
      </p:sp>
      <p:sp>
        <p:nvSpPr>
          <p:cNvPr id="12" name="Oval 11"/>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a:t>
            </a:r>
          </a:p>
        </p:txBody>
      </p:sp>
      <p:sp>
        <p:nvSpPr>
          <p:cNvPr id="13" name="Oval 12"/>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stCxn id="13" idx="7"/>
            <a:endCxn id="6"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6"/>
            <a:endCxn id="8"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5"/>
            <a:endCxn id="9"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6"/>
            <a:endCxn id="10"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6"/>
            <a:endCxn id="11"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6"/>
            <a:endCxn id="11"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6"/>
            <a:endCxn id="12"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6"/>
            <a:endCxn id="14"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1" idx="6"/>
            <a:endCxn id="14"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2" idx="6"/>
            <a:endCxn id="14"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FEABC94-9C00-44F4-BC23-7165D00FA323}"/>
                  </a:ext>
                </a:extLst>
              </p:cNvPr>
              <p:cNvSpPr txBox="1"/>
              <p:nvPr/>
            </p:nvSpPr>
            <p:spPr>
              <a:xfrm>
                <a:off x="7251033" y="4462272"/>
                <a:ext cx="4811659"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Edges in the middle?</a:t>
                </a:r>
              </a:p>
              <a:p>
                <a:r>
                  <a:rPr lang="en-US" sz="2400" dirty="0">
                    <a:latin typeface="Segoe UI Semilight" panose="020B0402040204020203" pitchFamily="34" charset="0"/>
                    <a:cs typeface="Segoe UI Semilight" panose="020B0402040204020203" pitchFamily="34" charset="0"/>
                  </a:rPr>
                  <a:t>Only to the two teams playing.</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We’ve handled are constraints, can leave capacities at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a:extLst>
                  <a:ext uri="{FF2B5EF4-FFF2-40B4-BE49-F238E27FC236}">
                    <a16:creationId xmlns:a16="http://schemas.microsoft.com/office/drawing/2014/main" id="{AFEABC94-9C00-44F4-BC23-7165D00FA323}"/>
                  </a:ext>
                </a:extLst>
              </p:cNvPr>
              <p:cNvSpPr txBox="1">
                <a:spLocks noRot="1" noChangeAspect="1" noMove="1" noResize="1" noEditPoints="1" noAdjustHandles="1" noChangeArrowheads="1" noChangeShapeType="1" noTextEdit="1"/>
              </p:cNvSpPr>
              <p:nvPr/>
            </p:nvSpPr>
            <p:spPr>
              <a:xfrm>
                <a:off x="7251033" y="4462272"/>
                <a:ext cx="4811659" cy="1938992"/>
              </a:xfrm>
              <a:prstGeom prst="rect">
                <a:avLst/>
              </a:prstGeom>
              <a:blipFill>
                <a:blip r:embed="rId3"/>
                <a:stretch>
                  <a:fillRect l="-1899" t="-2201" r="-1899" b="-660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C606D780-0143-4A36-8294-73F4C86F7480}"/>
              </a:ext>
            </a:extLst>
          </p:cNvPr>
          <p:cNvSpPr txBox="1"/>
          <p:nvPr/>
        </p:nvSpPr>
        <p:spPr>
          <a:xfrm>
            <a:off x="824463" y="2862966"/>
            <a:ext cx="388883" cy="46166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A7BAB41C-D9B4-4739-AC6C-E8FC55B81F3F}"/>
              </a:ext>
            </a:extLst>
          </p:cNvPr>
          <p:cNvSpPr txBox="1"/>
          <p:nvPr/>
        </p:nvSpPr>
        <p:spPr>
          <a:xfrm>
            <a:off x="1018904" y="3783198"/>
            <a:ext cx="388883" cy="461665"/>
          </a:xfrm>
          <a:prstGeom prst="rect">
            <a:avLst/>
          </a:prstGeom>
          <a:noFill/>
        </p:spPr>
        <p:txBody>
          <a:bodyPr wrap="square" rtlCol="0">
            <a:spAutoFit/>
          </a:bodyPr>
          <a:lstStyle/>
          <a:p>
            <a:r>
              <a:rPr lang="en-US" sz="2400" dirty="0"/>
              <a:t>4</a:t>
            </a:r>
          </a:p>
        </p:txBody>
      </p:sp>
      <p:sp>
        <p:nvSpPr>
          <p:cNvPr id="30" name="TextBox 29">
            <a:extLst>
              <a:ext uri="{FF2B5EF4-FFF2-40B4-BE49-F238E27FC236}">
                <a16:creationId xmlns:a16="http://schemas.microsoft.com/office/drawing/2014/main" id="{B5CBA8AD-E3EB-48A6-8E76-5B27F1A0E3ED}"/>
              </a:ext>
            </a:extLst>
          </p:cNvPr>
          <p:cNvSpPr txBox="1"/>
          <p:nvPr/>
        </p:nvSpPr>
        <p:spPr>
          <a:xfrm>
            <a:off x="824463" y="5001557"/>
            <a:ext cx="388883" cy="461665"/>
          </a:xfrm>
          <a:prstGeom prst="rect">
            <a:avLst/>
          </a:prstGeom>
          <a:noFill/>
        </p:spPr>
        <p:txBody>
          <a:bodyPr wrap="square" rtlCol="0">
            <a:spAutoFit/>
          </a:bodyPr>
          <a:lstStyle/>
          <a:p>
            <a:r>
              <a:rPr lang="en-US" sz="2400" dirty="0"/>
              <a:t>3</a:t>
            </a:r>
          </a:p>
        </p:txBody>
      </p:sp>
      <p:sp>
        <p:nvSpPr>
          <p:cNvPr id="31" name="TextBox 30">
            <a:extLst>
              <a:ext uri="{FF2B5EF4-FFF2-40B4-BE49-F238E27FC236}">
                <a16:creationId xmlns:a16="http://schemas.microsoft.com/office/drawing/2014/main" id="{13214EBE-C53E-4099-848C-CBD5F86AE3DB}"/>
              </a:ext>
            </a:extLst>
          </p:cNvPr>
          <p:cNvSpPr txBox="1"/>
          <p:nvPr/>
        </p:nvSpPr>
        <p:spPr>
          <a:xfrm>
            <a:off x="6127069" y="2776619"/>
            <a:ext cx="388883" cy="461665"/>
          </a:xfrm>
          <a:prstGeom prst="rect">
            <a:avLst/>
          </a:prstGeom>
          <a:noFill/>
        </p:spPr>
        <p:txBody>
          <a:bodyPr wrap="square" rtlCol="0">
            <a:spAutoFit/>
          </a:bodyPr>
          <a:lstStyle/>
          <a:p>
            <a:r>
              <a:rPr lang="en-US" sz="2400" dirty="0"/>
              <a:t>1</a:t>
            </a:r>
          </a:p>
        </p:txBody>
      </p:sp>
      <p:sp>
        <p:nvSpPr>
          <p:cNvPr id="33" name="TextBox 32">
            <a:extLst>
              <a:ext uri="{FF2B5EF4-FFF2-40B4-BE49-F238E27FC236}">
                <a16:creationId xmlns:a16="http://schemas.microsoft.com/office/drawing/2014/main" id="{50327890-D0FA-4BD0-BB0C-E6C9F5AC6189}"/>
              </a:ext>
            </a:extLst>
          </p:cNvPr>
          <p:cNvSpPr txBox="1"/>
          <p:nvPr/>
        </p:nvSpPr>
        <p:spPr>
          <a:xfrm>
            <a:off x="5942676" y="3800087"/>
            <a:ext cx="388883" cy="461665"/>
          </a:xfrm>
          <a:prstGeom prst="rect">
            <a:avLst/>
          </a:prstGeom>
          <a:noFill/>
        </p:spPr>
        <p:txBody>
          <a:bodyPr wrap="square" rtlCol="0">
            <a:spAutoFit/>
          </a:bodyPr>
          <a:lstStyle/>
          <a:p>
            <a:r>
              <a:rPr lang="en-US" sz="2400" dirty="0"/>
              <a:t>2</a:t>
            </a:r>
          </a:p>
        </p:txBody>
      </p:sp>
      <p:sp>
        <p:nvSpPr>
          <p:cNvPr id="34" name="TextBox 33">
            <a:extLst>
              <a:ext uri="{FF2B5EF4-FFF2-40B4-BE49-F238E27FC236}">
                <a16:creationId xmlns:a16="http://schemas.microsoft.com/office/drawing/2014/main" id="{9F400261-F4E3-4700-B7C8-B749CCF3060D}"/>
              </a:ext>
            </a:extLst>
          </p:cNvPr>
          <p:cNvSpPr txBox="1"/>
          <p:nvPr/>
        </p:nvSpPr>
        <p:spPr>
          <a:xfrm>
            <a:off x="5820950" y="4804730"/>
            <a:ext cx="521120" cy="461665"/>
          </a:xfrm>
          <a:prstGeom prst="rect">
            <a:avLst/>
          </a:prstGeom>
          <a:noFill/>
        </p:spPr>
        <p:txBody>
          <a:bodyPr wrap="square" rtlCol="0">
            <a:spAutoFit/>
          </a:bodyPr>
          <a:lstStyle/>
          <a:p>
            <a:r>
              <a:rPr lang="en-US" sz="2400" dirty="0"/>
              <a:t>13</a:t>
            </a:r>
          </a:p>
        </p:txBody>
      </p:sp>
    </p:spTree>
    <p:extLst>
      <p:ext uri="{BB962C8B-B14F-4D97-AF65-F5344CB8AC3E}">
        <p14:creationId xmlns:p14="http://schemas.microsoft.com/office/powerpoint/2010/main" val="1468607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Network</a:t>
            </a:r>
          </a:p>
        </p:txBody>
      </p:sp>
      <p:graphicFrame>
        <p:nvGraphicFramePr>
          <p:cNvPr id="4" name="Content Placeholder 3"/>
          <p:cNvGraphicFramePr>
            <a:graphicFrameLocks noGrp="1"/>
          </p:cNvGraphicFramePr>
          <p:nvPr>
            <p:ph idx="1"/>
          </p:nvPr>
        </p:nvGraphicFramePr>
        <p:xfrm>
          <a:off x="6797962" y="113706"/>
          <a:ext cx="5264730" cy="1760550"/>
        </p:xfrm>
        <a:graphic>
          <a:graphicData uri="http://schemas.openxmlformats.org/drawingml/2006/table">
            <a:tbl>
              <a:tblPr bandRow="1">
                <a:tableStyleId>{5C22544A-7EE6-4342-B048-85BDC9FD1C3A}</a:tableStyleId>
              </a:tblPr>
              <a:tblGrid>
                <a:gridCol w="1052946">
                  <a:extLst>
                    <a:ext uri="{9D8B030D-6E8A-4147-A177-3AD203B41FA5}">
                      <a16:colId xmlns:a16="http://schemas.microsoft.com/office/drawing/2014/main" val="2122688099"/>
                    </a:ext>
                  </a:extLst>
                </a:gridCol>
                <a:gridCol w="1052946">
                  <a:extLst>
                    <a:ext uri="{9D8B030D-6E8A-4147-A177-3AD203B41FA5}">
                      <a16:colId xmlns:a16="http://schemas.microsoft.com/office/drawing/2014/main" val="3651888169"/>
                    </a:ext>
                  </a:extLst>
                </a:gridCol>
                <a:gridCol w="1052946">
                  <a:extLst>
                    <a:ext uri="{9D8B030D-6E8A-4147-A177-3AD203B41FA5}">
                      <a16:colId xmlns:a16="http://schemas.microsoft.com/office/drawing/2014/main" val="3963314380"/>
                    </a:ext>
                  </a:extLst>
                </a:gridCol>
                <a:gridCol w="1052946">
                  <a:extLst>
                    <a:ext uri="{9D8B030D-6E8A-4147-A177-3AD203B41FA5}">
                      <a16:colId xmlns:a16="http://schemas.microsoft.com/office/drawing/2014/main" val="2365230938"/>
                    </a:ext>
                  </a:extLst>
                </a:gridCol>
                <a:gridCol w="1052946">
                  <a:extLst>
                    <a:ext uri="{9D8B030D-6E8A-4147-A177-3AD203B41FA5}">
                      <a16:colId xmlns:a16="http://schemas.microsoft.com/office/drawing/2014/main" val="1054430375"/>
                    </a:ext>
                  </a:extLst>
                </a:gridCol>
              </a:tblGrid>
              <a:tr h="352110">
                <a:tc>
                  <a:txBody>
                    <a:bodyPr/>
                    <a:lstStyle/>
                    <a:p>
                      <a:pPr algn="ctr"/>
                      <a:endParaRPr lang="en-US" sz="1700" dirty="0"/>
                    </a:p>
                  </a:txBody>
                  <a:tcPr marL="88028" marR="88028" marT="44014" marB="44014"/>
                </a:tc>
                <a:tc>
                  <a:txBody>
                    <a:bodyPr/>
                    <a:lstStyle/>
                    <a:p>
                      <a:pPr algn="ctr"/>
                      <a:r>
                        <a:rPr lang="en-US" sz="1700" dirty="0"/>
                        <a:t>Angels</a:t>
                      </a:r>
                    </a:p>
                  </a:txBody>
                  <a:tcPr marL="88028" marR="88028" marT="44014" marB="44014"/>
                </a:tc>
                <a:tc>
                  <a:txBody>
                    <a:bodyPr/>
                    <a:lstStyle/>
                    <a:p>
                      <a:pPr algn="ctr"/>
                      <a:r>
                        <a:rPr lang="en-US" sz="1700" dirty="0"/>
                        <a:t>Rangers</a:t>
                      </a:r>
                    </a:p>
                  </a:txBody>
                  <a:tcPr marL="88028" marR="88028" marT="44014" marB="44014"/>
                </a:tc>
                <a:tc>
                  <a:txBody>
                    <a:bodyPr/>
                    <a:lstStyle/>
                    <a:p>
                      <a:pPr algn="ctr"/>
                      <a:r>
                        <a:rPr lang="en-US" sz="1700" dirty="0"/>
                        <a:t>Mariners</a:t>
                      </a:r>
                    </a:p>
                  </a:txBody>
                  <a:tcPr marL="88028" marR="88028" marT="44014" marB="44014"/>
                </a:tc>
                <a:tc>
                  <a:txBody>
                    <a:bodyPr/>
                    <a:lstStyle/>
                    <a:p>
                      <a:pPr algn="ctr"/>
                      <a:r>
                        <a:rPr lang="en-US" sz="1700" dirty="0"/>
                        <a:t>A’s</a:t>
                      </a:r>
                    </a:p>
                  </a:txBody>
                  <a:tcPr marL="88028" marR="88028" marT="44014" marB="44014"/>
                </a:tc>
                <a:extLst>
                  <a:ext uri="{0D108BD9-81ED-4DB2-BD59-A6C34878D82A}">
                    <a16:rowId xmlns:a16="http://schemas.microsoft.com/office/drawing/2014/main" val="3737117909"/>
                  </a:ext>
                </a:extLst>
              </a:tr>
              <a:tr h="352110">
                <a:tc>
                  <a:txBody>
                    <a:bodyPr/>
                    <a:lstStyle/>
                    <a:p>
                      <a:pPr algn="ctr"/>
                      <a:r>
                        <a:rPr lang="en-US" sz="1700" dirty="0"/>
                        <a:t>Angels</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extLst>
                  <a:ext uri="{0D108BD9-81ED-4DB2-BD59-A6C34878D82A}">
                    <a16:rowId xmlns:a16="http://schemas.microsoft.com/office/drawing/2014/main" val="4028813496"/>
                  </a:ext>
                </a:extLst>
              </a:tr>
              <a:tr h="352110">
                <a:tc>
                  <a:txBody>
                    <a:bodyPr/>
                    <a:lstStyle/>
                    <a:p>
                      <a:pPr algn="ctr"/>
                      <a:r>
                        <a:rPr lang="en-US" sz="1700" dirty="0"/>
                        <a:t>Rangers</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extLst>
                  <a:ext uri="{0D108BD9-81ED-4DB2-BD59-A6C34878D82A}">
                    <a16:rowId xmlns:a16="http://schemas.microsoft.com/office/drawing/2014/main" val="303949064"/>
                  </a:ext>
                </a:extLst>
              </a:tr>
              <a:tr h="352110">
                <a:tc>
                  <a:txBody>
                    <a:bodyPr/>
                    <a:lstStyle/>
                    <a:p>
                      <a:pPr algn="ctr"/>
                      <a:r>
                        <a:rPr lang="en-US" sz="1700" dirty="0"/>
                        <a:t>Mariners</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extLst>
                  <a:ext uri="{0D108BD9-81ED-4DB2-BD59-A6C34878D82A}">
                    <a16:rowId xmlns:a16="http://schemas.microsoft.com/office/drawing/2014/main" val="3058376035"/>
                  </a:ext>
                </a:extLst>
              </a:tr>
              <a:tr h="352110">
                <a:tc>
                  <a:txBody>
                    <a:bodyPr/>
                    <a:lstStyle/>
                    <a:p>
                      <a:pPr algn="ctr"/>
                      <a:r>
                        <a:rPr lang="en-US" sz="1700" dirty="0"/>
                        <a:t>A’s</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extLst>
                  <a:ext uri="{0D108BD9-81ED-4DB2-BD59-A6C34878D82A}">
                    <a16:rowId xmlns:a16="http://schemas.microsoft.com/office/drawing/2014/main" val="3657204110"/>
                  </a:ext>
                </a:extLst>
              </a:tr>
            </a:tbl>
          </a:graphicData>
        </a:graphic>
      </p:graphicFrame>
      <mc:AlternateContent xmlns:mc="http://schemas.openxmlformats.org/markup-compatibility/2006" xmlns:a14="http://schemas.microsoft.com/office/drawing/2010/main">
        <mc:Choice Requires="a14">
          <p:graphicFrame>
            <p:nvGraphicFramePr>
              <p:cNvPr id="15" name="Content Placeholder 4"/>
              <p:cNvGraphicFramePr>
                <a:graphicFrameLocks/>
              </p:cNvGraphicFramePr>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r>
                            <a:rPr lang="en-US" sz="2000" dirty="0"/>
                            <a:t>Wins (</a:t>
                          </a:r>
                          <a14:m>
                            <m:oMath xmlns:m="http://schemas.openxmlformats.org/officeDocument/2006/math">
                              <m:r>
                                <a:rPr lang="en-US" sz="2000" b="1" i="1" smtClean="0">
                                  <a:latin typeface="Cambria Math" panose="02040503050406030204" pitchFamily="18" charset="0"/>
                                </a:rPr>
                                <m:t>𝒘</m:t>
                              </m:r>
                              <m:r>
                                <a:rPr lang="en-US" sz="2000" b="1" i="1" smtClean="0">
                                  <a:latin typeface="Cambria Math" panose="02040503050406030204" pitchFamily="18" charset="0"/>
                                </a:rPr>
                                <m:t>)</m:t>
                              </m:r>
                            </m:oMath>
                          </a14:m>
                          <a:endParaRPr lang="en-US" sz="2000" dirty="0"/>
                        </a:p>
                      </a:txBody>
                      <a:tcPr/>
                    </a:tc>
                    <a:tc>
                      <a:txBody>
                        <a:bodyPr/>
                        <a:lstStyle/>
                        <a:p>
                          <a:r>
                            <a:rPr lang="en-US" sz="2000" dirty="0"/>
                            <a:t>Possible</a:t>
                          </a:r>
                          <a:r>
                            <a:rPr lang="en-US" sz="2000" baseline="0" dirty="0"/>
                            <a:t> Wins (</a:t>
                          </a:r>
                          <a14:m>
                            <m:oMath xmlns:m="http://schemas.openxmlformats.org/officeDocument/2006/math">
                              <m:r>
                                <a:rPr lang="en-US" sz="2000" b="1" i="1" baseline="0" smtClean="0">
                                  <a:latin typeface="Cambria Math" panose="02040503050406030204" pitchFamily="18" charset="0"/>
                                </a:rPr>
                                <m:t>𝑷</m:t>
                              </m:r>
                              <m:r>
                                <a:rPr lang="en-US" sz="2000" b="1" i="1" baseline="0" smtClean="0">
                                  <a:latin typeface="Cambria Math" panose="02040503050406030204" pitchFamily="18" charset="0"/>
                                </a:rPr>
                                <m:t>)</m:t>
                              </m:r>
                            </m:oMath>
                          </a14:m>
                          <a:endParaRPr lang="en-US" sz="2000" dirty="0"/>
                        </a:p>
                      </a:txBody>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15" name="Content Placeholder 4"/>
              <p:cNvGraphicFramePr>
                <a:graphicFrameLocks/>
              </p:cNvGraphicFramePr>
              <p:nvPr>
                <p:extLst>
                  <p:ext uri="{D42A27DB-BD31-4B8C-83A1-F6EECF244321}">
                    <p14:modId xmlns:p14="http://schemas.microsoft.com/office/powerpoint/2010/main" val="2022408768"/>
                  </p:ext>
                </p:extLst>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endParaRPr lang="en-US"/>
                        </a:p>
                      </a:txBody>
                      <a:tcPr>
                        <a:blipFill>
                          <a:blip r:embed="rId2"/>
                          <a:stretch>
                            <a:fillRect l="-100000" t="-5000" r="-175000" b="-412500"/>
                          </a:stretch>
                        </a:blipFill>
                      </a:tcPr>
                    </a:tc>
                    <a:tc>
                      <a:txBody>
                        <a:bodyPr/>
                        <a:lstStyle/>
                        <a:p>
                          <a:endParaRPr lang="en-US"/>
                        </a:p>
                      </a:txBody>
                      <a:tcPr>
                        <a:blipFill>
                          <a:blip r:embed="rId2"/>
                          <a:stretch>
                            <a:fillRect l="-115531" t="-5000" r="-1090" b="-412500"/>
                          </a:stretch>
                        </a:blipFill>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Fallback>
      </mc:AlternateContent>
      <p:sp>
        <p:nvSpPr>
          <p:cNvPr id="6" name="Oval 5"/>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Rangers</a:t>
            </a:r>
          </a:p>
        </p:txBody>
      </p:sp>
      <p:sp>
        <p:nvSpPr>
          <p:cNvPr id="8" name="Oval 7"/>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a:t>
            </a:r>
            <a:br>
              <a:rPr lang="en-US" sz="1600" dirty="0"/>
            </a:br>
            <a:r>
              <a:rPr lang="en-US" sz="1600" dirty="0"/>
              <a:t>A’s</a:t>
            </a:r>
          </a:p>
        </p:txBody>
      </p:sp>
      <p:sp>
        <p:nvSpPr>
          <p:cNvPr id="9" name="Oval 8"/>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 vs. </a:t>
            </a:r>
            <a:br>
              <a:rPr lang="en-US" sz="1600" dirty="0"/>
            </a:br>
            <a:r>
              <a:rPr lang="en-US" sz="1600" dirty="0"/>
              <a:t>A’s</a:t>
            </a:r>
          </a:p>
        </p:txBody>
      </p:sp>
      <p:sp>
        <p:nvSpPr>
          <p:cNvPr id="10" name="Oval 9"/>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a:t>
            </a:r>
          </a:p>
        </p:txBody>
      </p:sp>
      <p:sp>
        <p:nvSpPr>
          <p:cNvPr id="11" name="Oval 10"/>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a:t>
            </a:r>
          </a:p>
        </p:txBody>
      </p:sp>
      <p:sp>
        <p:nvSpPr>
          <p:cNvPr id="12" name="Oval 11"/>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a:t>
            </a:r>
          </a:p>
        </p:txBody>
      </p:sp>
      <p:sp>
        <p:nvSpPr>
          <p:cNvPr id="13" name="Oval 12"/>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stCxn id="13" idx="7"/>
            <a:endCxn id="6"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6"/>
            <a:endCxn id="8"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5"/>
            <a:endCxn id="9"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6"/>
            <a:endCxn id="10"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6"/>
            <a:endCxn id="11"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6"/>
            <a:endCxn id="11"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6"/>
            <a:endCxn id="12"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6"/>
            <a:endCxn id="14"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1" idx="6"/>
            <a:endCxn id="14"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2" idx="6"/>
            <a:endCxn id="14"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FEABC94-9C00-44F4-BC23-7165D00FA323}"/>
                  </a:ext>
                </a:extLst>
              </p:cNvPr>
              <p:cNvSpPr txBox="1"/>
              <p:nvPr/>
            </p:nvSpPr>
            <p:spPr>
              <a:xfrm>
                <a:off x="7251033" y="4462272"/>
                <a:ext cx="4811659"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Edges in the middle?</a:t>
                </a:r>
              </a:p>
              <a:p>
                <a:r>
                  <a:rPr lang="en-US" sz="2400" dirty="0">
                    <a:latin typeface="Segoe UI Semilight" panose="020B0402040204020203" pitchFamily="34" charset="0"/>
                    <a:cs typeface="Segoe UI Semilight" panose="020B0402040204020203" pitchFamily="34" charset="0"/>
                  </a:rPr>
                  <a:t>Only to the two teams playing.</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We’ve handled are constraints, can leave capacities at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a:extLst>
                  <a:ext uri="{FF2B5EF4-FFF2-40B4-BE49-F238E27FC236}">
                    <a16:creationId xmlns:a16="http://schemas.microsoft.com/office/drawing/2014/main" id="{AFEABC94-9C00-44F4-BC23-7165D00FA323}"/>
                  </a:ext>
                </a:extLst>
              </p:cNvPr>
              <p:cNvSpPr txBox="1">
                <a:spLocks noRot="1" noChangeAspect="1" noMove="1" noResize="1" noEditPoints="1" noAdjustHandles="1" noChangeArrowheads="1" noChangeShapeType="1" noTextEdit="1"/>
              </p:cNvSpPr>
              <p:nvPr/>
            </p:nvSpPr>
            <p:spPr>
              <a:xfrm>
                <a:off x="7251033" y="4462272"/>
                <a:ext cx="4811659" cy="1938992"/>
              </a:xfrm>
              <a:prstGeom prst="rect">
                <a:avLst/>
              </a:prstGeom>
              <a:blipFill>
                <a:blip r:embed="rId3"/>
                <a:stretch>
                  <a:fillRect l="-1899" t="-2201" r="-1899" b="-660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C606D780-0143-4A36-8294-73F4C86F7480}"/>
              </a:ext>
            </a:extLst>
          </p:cNvPr>
          <p:cNvSpPr txBox="1"/>
          <p:nvPr/>
        </p:nvSpPr>
        <p:spPr>
          <a:xfrm>
            <a:off x="824463" y="2862966"/>
            <a:ext cx="388883" cy="46166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A7BAB41C-D9B4-4739-AC6C-E8FC55B81F3F}"/>
              </a:ext>
            </a:extLst>
          </p:cNvPr>
          <p:cNvSpPr txBox="1"/>
          <p:nvPr/>
        </p:nvSpPr>
        <p:spPr>
          <a:xfrm>
            <a:off x="1018904" y="3783198"/>
            <a:ext cx="388883" cy="461665"/>
          </a:xfrm>
          <a:prstGeom prst="rect">
            <a:avLst/>
          </a:prstGeom>
          <a:noFill/>
        </p:spPr>
        <p:txBody>
          <a:bodyPr wrap="square" rtlCol="0">
            <a:spAutoFit/>
          </a:bodyPr>
          <a:lstStyle/>
          <a:p>
            <a:r>
              <a:rPr lang="en-US" sz="2400" dirty="0"/>
              <a:t>4</a:t>
            </a:r>
          </a:p>
        </p:txBody>
      </p:sp>
      <p:sp>
        <p:nvSpPr>
          <p:cNvPr id="30" name="TextBox 29">
            <a:extLst>
              <a:ext uri="{FF2B5EF4-FFF2-40B4-BE49-F238E27FC236}">
                <a16:creationId xmlns:a16="http://schemas.microsoft.com/office/drawing/2014/main" id="{B5CBA8AD-E3EB-48A6-8E76-5B27F1A0E3ED}"/>
              </a:ext>
            </a:extLst>
          </p:cNvPr>
          <p:cNvSpPr txBox="1"/>
          <p:nvPr/>
        </p:nvSpPr>
        <p:spPr>
          <a:xfrm>
            <a:off x="824463" y="5001557"/>
            <a:ext cx="388883" cy="461665"/>
          </a:xfrm>
          <a:prstGeom prst="rect">
            <a:avLst/>
          </a:prstGeom>
          <a:noFill/>
        </p:spPr>
        <p:txBody>
          <a:bodyPr wrap="square" rtlCol="0">
            <a:spAutoFit/>
          </a:bodyPr>
          <a:lstStyle/>
          <a:p>
            <a:r>
              <a:rPr lang="en-US" sz="2400" dirty="0"/>
              <a:t>3</a:t>
            </a:r>
          </a:p>
        </p:txBody>
      </p:sp>
      <p:sp>
        <p:nvSpPr>
          <p:cNvPr id="31" name="TextBox 30">
            <a:extLst>
              <a:ext uri="{FF2B5EF4-FFF2-40B4-BE49-F238E27FC236}">
                <a16:creationId xmlns:a16="http://schemas.microsoft.com/office/drawing/2014/main" id="{13214EBE-C53E-4099-848C-CBD5F86AE3DB}"/>
              </a:ext>
            </a:extLst>
          </p:cNvPr>
          <p:cNvSpPr txBox="1"/>
          <p:nvPr/>
        </p:nvSpPr>
        <p:spPr>
          <a:xfrm>
            <a:off x="6127069" y="2776619"/>
            <a:ext cx="388883" cy="461665"/>
          </a:xfrm>
          <a:prstGeom prst="rect">
            <a:avLst/>
          </a:prstGeom>
          <a:noFill/>
        </p:spPr>
        <p:txBody>
          <a:bodyPr wrap="square" rtlCol="0">
            <a:spAutoFit/>
          </a:bodyPr>
          <a:lstStyle/>
          <a:p>
            <a:r>
              <a:rPr lang="en-US" sz="2400" dirty="0"/>
              <a:t>1</a:t>
            </a:r>
          </a:p>
        </p:txBody>
      </p:sp>
      <p:sp>
        <p:nvSpPr>
          <p:cNvPr id="33" name="TextBox 32">
            <a:extLst>
              <a:ext uri="{FF2B5EF4-FFF2-40B4-BE49-F238E27FC236}">
                <a16:creationId xmlns:a16="http://schemas.microsoft.com/office/drawing/2014/main" id="{50327890-D0FA-4BD0-BB0C-E6C9F5AC6189}"/>
              </a:ext>
            </a:extLst>
          </p:cNvPr>
          <p:cNvSpPr txBox="1"/>
          <p:nvPr/>
        </p:nvSpPr>
        <p:spPr>
          <a:xfrm>
            <a:off x="5942676" y="3800087"/>
            <a:ext cx="388883" cy="461665"/>
          </a:xfrm>
          <a:prstGeom prst="rect">
            <a:avLst/>
          </a:prstGeom>
          <a:noFill/>
        </p:spPr>
        <p:txBody>
          <a:bodyPr wrap="square" rtlCol="0">
            <a:spAutoFit/>
          </a:bodyPr>
          <a:lstStyle/>
          <a:p>
            <a:r>
              <a:rPr lang="en-US" sz="2400" dirty="0"/>
              <a:t>2</a:t>
            </a:r>
          </a:p>
        </p:txBody>
      </p:sp>
      <p:sp>
        <p:nvSpPr>
          <p:cNvPr id="34" name="TextBox 33">
            <a:extLst>
              <a:ext uri="{FF2B5EF4-FFF2-40B4-BE49-F238E27FC236}">
                <a16:creationId xmlns:a16="http://schemas.microsoft.com/office/drawing/2014/main" id="{9F400261-F4E3-4700-B7C8-B749CCF3060D}"/>
              </a:ext>
            </a:extLst>
          </p:cNvPr>
          <p:cNvSpPr txBox="1"/>
          <p:nvPr/>
        </p:nvSpPr>
        <p:spPr>
          <a:xfrm>
            <a:off x="5820950" y="4804730"/>
            <a:ext cx="521120" cy="461665"/>
          </a:xfrm>
          <a:prstGeom prst="rect">
            <a:avLst/>
          </a:prstGeom>
          <a:noFill/>
        </p:spPr>
        <p:txBody>
          <a:bodyPr wrap="square" rtlCol="0">
            <a:spAutoFit/>
          </a:bodyPr>
          <a:lstStyle/>
          <a:p>
            <a:r>
              <a:rPr lang="en-US" sz="2400" dirty="0"/>
              <a:t>13</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0F079C0-4A20-45CE-BA45-5F84E89B765A}"/>
                  </a:ext>
                </a:extLst>
              </p:cNvPr>
              <p:cNvSpPr txBox="1"/>
              <p:nvPr/>
            </p:nvSpPr>
            <p:spPr>
              <a:xfrm>
                <a:off x="3571103" y="5550441"/>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6" name="TextBox 35">
                <a:extLst>
                  <a:ext uri="{FF2B5EF4-FFF2-40B4-BE49-F238E27FC236}">
                    <a16:creationId xmlns:a16="http://schemas.microsoft.com/office/drawing/2014/main" id="{50F079C0-4A20-45CE-BA45-5F84E89B765A}"/>
                  </a:ext>
                </a:extLst>
              </p:cNvPr>
              <p:cNvSpPr txBox="1">
                <a:spLocks noRot="1" noChangeAspect="1" noMove="1" noResize="1" noEditPoints="1" noAdjustHandles="1" noChangeArrowheads="1" noChangeShapeType="1" noTextEdit="1"/>
              </p:cNvSpPr>
              <p:nvPr/>
            </p:nvSpPr>
            <p:spPr>
              <a:xfrm>
                <a:off x="3571103" y="5550441"/>
                <a:ext cx="388883" cy="461665"/>
              </a:xfrm>
              <a:prstGeom prst="rect">
                <a:avLst/>
              </a:prstGeom>
              <a:blipFill>
                <a:blip r:embed="rId4"/>
                <a:stretch>
                  <a:fillRect r="-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7EDB4E7-AC6F-4A34-AAE8-DEAC3D5DAEBE}"/>
                  </a:ext>
                </a:extLst>
              </p:cNvPr>
              <p:cNvSpPr txBox="1"/>
              <p:nvPr/>
            </p:nvSpPr>
            <p:spPr>
              <a:xfrm>
                <a:off x="3882018" y="4908211"/>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7" name="TextBox 36">
                <a:extLst>
                  <a:ext uri="{FF2B5EF4-FFF2-40B4-BE49-F238E27FC236}">
                    <a16:creationId xmlns:a16="http://schemas.microsoft.com/office/drawing/2014/main" id="{67EDB4E7-AC6F-4A34-AAE8-DEAC3D5DAEBE}"/>
                  </a:ext>
                </a:extLst>
              </p:cNvPr>
              <p:cNvSpPr txBox="1">
                <a:spLocks noRot="1" noChangeAspect="1" noMove="1" noResize="1" noEditPoints="1" noAdjustHandles="1" noChangeArrowheads="1" noChangeShapeType="1" noTextEdit="1"/>
              </p:cNvSpPr>
              <p:nvPr/>
            </p:nvSpPr>
            <p:spPr>
              <a:xfrm>
                <a:off x="3882018" y="4908211"/>
                <a:ext cx="388883" cy="461665"/>
              </a:xfrm>
              <a:prstGeom prst="rect">
                <a:avLst/>
              </a:prstGeom>
              <a:blipFill>
                <a:blip r:embed="rId5"/>
                <a:stretch>
                  <a:fillRect r="-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3107138-94E0-4B32-AC28-A1B08FDBF79B}"/>
                  </a:ext>
                </a:extLst>
              </p:cNvPr>
              <p:cNvSpPr txBox="1"/>
              <p:nvPr/>
            </p:nvSpPr>
            <p:spPr>
              <a:xfrm>
                <a:off x="3802433" y="4288718"/>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9" name="TextBox 38">
                <a:extLst>
                  <a:ext uri="{FF2B5EF4-FFF2-40B4-BE49-F238E27FC236}">
                    <a16:creationId xmlns:a16="http://schemas.microsoft.com/office/drawing/2014/main" id="{23107138-94E0-4B32-AC28-A1B08FDBF79B}"/>
                  </a:ext>
                </a:extLst>
              </p:cNvPr>
              <p:cNvSpPr txBox="1">
                <a:spLocks noRot="1" noChangeAspect="1" noMove="1" noResize="1" noEditPoints="1" noAdjustHandles="1" noChangeArrowheads="1" noChangeShapeType="1" noTextEdit="1"/>
              </p:cNvSpPr>
              <p:nvPr/>
            </p:nvSpPr>
            <p:spPr>
              <a:xfrm>
                <a:off x="3802433" y="4288718"/>
                <a:ext cx="388883" cy="461665"/>
              </a:xfrm>
              <a:prstGeom prst="rect">
                <a:avLst/>
              </a:prstGeom>
              <a:blipFill>
                <a:blip r:embed="rId6"/>
                <a:stretch>
                  <a:fillRect r="-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B90E408-F7DA-414A-9BFC-9734EB79DB06}"/>
                  </a:ext>
                </a:extLst>
              </p:cNvPr>
              <p:cNvSpPr txBox="1"/>
              <p:nvPr/>
            </p:nvSpPr>
            <p:spPr>
              <a:xfrm>
                <a:off x="3182220" y="3359268"/>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40" name="TextBox 39">
                <a:extLst>
                  <a:ext uri="{FF2B5EF4-FFF2-40B4-BE49-F238E27FC236}">
                    <a16:creationId xmlns:a16="http://schemas.microsoft.com/office/drawing/2014/main" id="{1B90E408-F7DA-414A-9BFC-9734EB79DB06}"/>
                  </a:ext>
                </a:extLst>
              </p:cNvPr>
              <p:cNvSpPr txBox="1">
                <a:spLocks noRot="1" noChangeAspect="1" noMove="1" noResize="1" noEditPoints="1" noAdjustHandles="1" noChangeArrowheads="1" noChangeShapeType="1" noTextEdit="1"/>
              </p:cNvSpPr>
              <p:nvPr/>
            </p:nvSpPr>
            <p:spPr>
              <a:xfrm>
                <a:off x="3182220" y="3359268"/>
                <a:ext cx="388883" cy="461665"/>
              </a:xfrm>
              <a:prstGeom prst="rect">
                <a:avLst/>
              </a:prstGeom>
              <a:blipFill>
                <a:blip r:embed="rId7"/>
                <a:stretch>
                  <a:fillRect r="-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9DFDCF5-593D-4B8E-A471-D89DE9094567}"/>
                  </a:ext>
                </a:extLst>
              </p:cNvPr>
              <p:cNvSpPr txBox="1"/>
              <p:nvPr/>
            </p:nvSpPr>
            <p:spPr>
              <a:xfrm>
                <a:off x="3323005" y="2668737"/>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42" name="TextBox 41">
                <a:extLst>
                  <a:ext uri="{FF2B5EF4-FFF2-40B4-BE49-F238E27FC236}">
                    <a16:creationId xmlns:a16="http://schemas.microsoft.com/office/drawing/2014/main" id="{39DFDCF5-593D-4B8E-A471-D89DE9094567}"/>
                  </a:ext>
                </a:extLst>
              </p:cNvPr>
              <p:cNvSpPr txBox="1">
                <a:spLocks noRot="1" noChangeAspect="1" noMove="1" noResize="1" noEditPoints="1" noAdjustHandles="1" noChangeArrowheads="1" noChangeShapeType="1" noTextEdit="1"/>
              </p:cNvSpPr>
              <p:nvPr/>
            </p:nvSpPr>
            <p:spPr>
              <a:xfrm>
                <a:off x="3323005" y="2668737"/>
                <a:ext cx="388883" cy="461665"/>
              </a:xfrm>
              <a:prstGeom prst="rect">
                <a:avLst/>
              </a:prstGeom>
              <a:blipFill>
                <a:blip r:embed="rId8"/>
                <a:stretch>
                  <a:fillRect r="-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B3453EE-02F0-4200-8BE2-2E0A9FBBD4CD}"/>
                  </a:ext>
                </a:extLst>
              </p:cNvPr>
              <p:cNvSpPr txBox="1"/>
              <p:nvPr/>
            </p:nvSpPr>
            <p:spPr>
              <a:xfrm>
                <a:off x="3514202" y="2088873"/>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43" name="TextBox 42">
                <a:extLst>
                  <a:ext uri="{FF2B5EF4-FFF2-40B4-BE49-F238E27FC236}">
                    <a16:creationId xmlns:a16="http://schemas.microsoft.com/office/drawing/2014/main" id="{EB3453EE-02F0-4200-8BE2-2E0A9FBBD4CD}"/>
                  </a:ext>
                </a:extLst>
              </p:cNvPr>
              <p:cNvSpPr txBox="1">
                <a:spLocks noRot="1" noChangeAspect="1" noMove="1" noResize="1" noEditPoints="1" noAdjustHandles="1" noChangeArrowheads="1" noChangeShapeType="1" noTextEdit="1"/>
              </p:cNvSpPr>
              <p:nvPr/>
            </p:nvSpPr>
            <p:spPr>
              <a:xfrm>
                <a:off x="3514202" y="2088873"/>
                <a:ext cx="388883" cy="461665"/>
              </a:xfrm>
              <a:prstGeom prst="rect">
                <a:avLst/>
              </a:prstGeom>
              <a:blipFill>
                <a:blip r:embed="rId9"/>
                <a:stretch>
                  <a:fillRect r="-10938"/>
                </a:stretch>
              </a:blipFill>
            </p:spPr>
            <p:txBody>
              <a:bodyPr/>
              <a:lstStyle/>
              <a:p>
                <a:r>
                  <a:rPr lang="en-US">
                    <a:noFill/>
                  </a:rPr>
                  <a:t> </a:t>
                </a:r>
              </a:p>
            </p:txBody>
          </p:sp>
        </mc:Fallback>
      </mc:AlternateContent>
    </p:spTree>
    <p:extLst>
      <p:ext uri="{BB962C8B-B14F-4D97-AF65-F5344CB8AC3E}">
        <p14:creationId xmlns:p14="http://schemas.microsoft.com/office/powerpoint/2010/main" val="2650398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Network</a:t>
            </a:r>
          </a:p>
        </p:txBody>
      </p:sp>
      <p:graphicFrame>
        <p:nvGraphicFramePr>
          <p:cNvPr id="4" name="Content Placeholder 3"/>
          <p:cNvGraphicFramePr>
            <a:graphicFrameLocks noGrp="1"/>
          </p:cNvGraphicFramePr>
          <p:nvPr>
            <p:ph idx="1"/>
          </p:nvPr>
        </p:nvGraphicFramePr>
        <p:xfrm>
          <a:off x="6797962" y="113706"/>
          <a:ext cx="5264730" cy="1760550"/>
        </p:xfrm>
        <a:graphic>
          <a:graphicData uri="http://schemas.openxmlformats.org/drawingml/2006/table">
            <a:tbl>
              <a:tblPr bandRow="1">
                <a:tableStyleId>{5C22544A-7EE6-4342-B048-85BDC9FD1C3A}</a:tableStyleId>
              </a:tblPr>
              <a:tblGrid>
                <a:gridCol w="1052946">
                  <a:extLst>
                    <a:ext uri="{9D8B030D-6E8A-4147-A177-3AD203B41FA5}">
                      <a16:colId xmlns:a16="http://schemas.microsoft.com/office/drawing/2014/main" val="2122688099"/>
                    </a:ext>
                  </a:extLst>
                </a:gridCol>
                <a:gridCol w="1052946">
                  <a:extLst>
                    <a:ext uri="{9D8B030D-6E8A-4147-A177-3AD203B41FA5}">
                      <a16:colId xmlns:a16="http://schemas.microsoft.com/office/drawing/2014/main" val="3651888169"/>
                    </a:ext>
                  </a:extLst>
                </a:gridCol>
                <a:gridCol w="1052946">
                  <a:extLst>
                    <a:ext uri="{9D8B030D-6E8A-4147-A177-3AD203B41FA5}">
                      <a16:colId xmlns:a16="http://schemas.microsoft.com/office/drawing/2014/main" val="3963314380"/>
                    </a:ext>
                  </a:extLst>
                </a:gridCol>
                <a:gridCol w="1052946">
                  <a:extLst>
                    <a:ext uri="{9D8B030D-6E8A-4147-A177-3AD203B41FA5}">
                      <a16:colId xmlns:a16="http://schemas.microsoft.com/office/drawing/2014/main" val="2365230938"/>
                    </a:ext>
                  </a:extLst>
                </a:gridCol>
                <a:gridCol w="1052946">
                  <a:extLst>
                    <a:ext uri="{9D8B030D-6E8A-4147-A177-3AD203B41FA5}">
                      <a16:colId xmlns:a16="http://schemas.microsoft.com/office/drawing/2014/main" val="1054430375"/>
                    </a:ext>
                  </a:extLst>
                </a:gridCol>
              </a:tblGrid>
              <a:tr h="352110">
                <a:tc>
                  <a:txBody>
                    <a:bodyPr/>
                    <a:lstStyle/>
                    <a:p>
                      <a:pPr algn="ctr"/>
                      <a:endParaRPr lang="en-US" sz="1700" dirty="0"/>
                    </a:p>
                  </a:txBody>
                  <a:tcPr marL="88028" marR="88028" marT="44014" marB="44014"/>
                </a:tc>
                <a:tc>
                  <a:txBody>
                    <a:bodyPr/>
                    <a:lstStyle/>
                    <a:p>
                      <a:pPr algn="ctr"/>
                      <a:r>
                        <a:rPr lang="en-US" sz="1700" dirty="0"/>
                        <a:t>Angels</a:t>
                      </a:r>
                    </a:p>
                  </a:txBody>
                  <a:tcPr marL="88028" marR="88028" marT="44014" marB="44014"/>
                </a:tc>
                <a:tc>
                  <a:txBody>
                    <a:bodyPr/>
                    <a:lstStyle/>
                    <a:p>
                      <a:pPr algn="ctr"/>
                      <a:r>
                        <a:rPr lang="en-US" sz="1700" dirty="0"/>
                        <a:t>Rangers</a:t>
                      </a:r>
                    </a:p>
                  </a:txBody>
                  <a:tcPr marL="88028" marR="88028" marT="44014" marB="44014"/>
                </a:tc>
                <a:tc>
                  <a:txBody>
                    <a:bodyPr/>
                    <a:lstStyle/>
                    <a:p>
                      <a:pPr algn="ctr"/>
                      <a:r>
                        <a:rPr lang="en-US" sz="1700" dirty="0"/>
                        <a:t>Mariners</a:t>
                      </a:r>
                    </a:p>
                  </a:txBody>
                  <a:tcPr marL="88028" marR="88028" marT="44014" marB="44014"/>
                </a:tc>
                <a:tc>
                  <a:txBody>
                    <a:bodyPr/>
                    <a:lstStyle/>
                    <a:p>
                      <a:pPr algn="ctr"/>
                      <a:r>
                        <a:rPr lang="en-US" sz="1700" dirty="0"/>
                        <a:t>A’s</a:t>
                      </a:r>
                    </a:p>
                  </a:txBody>
                  <a:tcPr marL="88028" marR="88028" marT="44014" marB="44014"/>
                </a:tc>
                <a:extLst>
                  <a:ext uri="{0D108BD9-81ED-4DB2-BD59-A6C34878D82A}">
                    <a16:rowId xmlns:a16="http://schemas.microsoft.com/office/drawing/2014/main" val="3737117909"/>
                  </a:ext>
                </a:extLst>
              </a:tr>
              <a:tr h="352110">
                <a:tc>
                  <a:txBody>
                    <a:bodyPr/>
                    <a:lstStyle/>
                    <a:p>
                      <a:pPr algn="ctr"/>
                      <a:r>
                        <a:rPr lang="en-US" sz="1700" dirty="0"/>
                        <a:t>Angels</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extLst>
                  <a:ext uri="{0D108BD9-81ED-4DB2-BD59-A6C34878D82A}">
                    <a16:rowId xmlns:a16="http://schemas.microsoft.com/office/drawing/2014/main" val="4028813496"/>
                  </a:ext>
                </a:extLst>
              </a:tr>
              <a:tr h="352110">
                <a:tc>
                  <a:txBody>
                    <a:bodyPr/>
                    <a:lstStyle/>
                    <a:p>
                      <a:pPr algn="ctr"/>
                      <a:r>
                        <a:rPr lang="en-US" sz="1700" dirty="0"/>
                        <a:t>Rangers</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extLst>
                  <a:ext uri="{0D108BD9-81ED-4DB2-BD59-A6C34878D82A}">
                    <a16:rowId xmlns:a16="http://schemas.microsoft.com/office/drawing/2014/main" val="303949064"/>
                  </a:ext>
                </a:extLst>
              </a:tr>
              <a:tr h="352110">
                <a:tc>
                  <a:txBody>
                    <a:bodyPr/>
                    <a:lstStyle/>
                    <a:p>
                      <a:pPr algn="ctr"/>
                      <a:r>
                        <a:rPr lang="en-US" sz="1700" dirty="0"/>
                        <a:t>Mariners</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extLst>
                  <a:ext uri="{0D108BD9-81ED-4DB2-BD59-A6C34878D82A}">
                    <a16:rowId xmlns:a16="http://schemas.microsoft.com/office/drawing/2014/main" val="3058376035"/>
                  </a:ext>
                </a:extLst>
              </a:tr>
              <a:tr h="352110">
                <a:tc>
                  <a:txBody>
                    <a:bodyPr/>
                    <a:lstStyle/>
                    <a:p>
                      <a:pPr algn="ctr"/>
                      <a:r>
                        <a:rPr lang="en-US" sz="1700" dirty="0"/>
                        <a:t>A’s</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extLst>
                  <a:ext uri="{0D108BD9-81ED-4DB2-BD59-A6C34878D82A}">
                    <a16:rowId xmlns:a16="http://schemas.microsoft.com/office/drawing/2014/main" val="3657204110"/>
                  </a:ext>
                </a:extLst>
              </a:tr>
            </a:tbl>
          </a:graphicData>
        </a:graphic>
      </p:graphicFrame>
      <mc:AlternateContent xmlns:mc="http://schemas.openxmlformats.org/markup-compatibility/2006" xmlns:a14="http://schemas.microsoft.com/office/drawing/2010/main">
        <mc:Choice Requires="a14">
          <p:graphicFrame>
            <p:nvGraphicFramePr>
              <p:cNvPr id="15" name="Content Placeholder 4"/>
              <p:cNvGraphicFramePr>
                <a:graphicFrameLocks/>
              </p:cNvGraphicFramePr>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r>
                            <a:rPr lang="en-US" sz="2000" dirty="0"/>
                            <a:t>Wins (</a:t>
                          </a:r>
                          <a14:m>
                            <m:oMath xmlns:m="http://schemas.openxmlformats.org/officeDocument/2006/math">
                              <m:r>
                                <a:rPr lang="en-US" sz="2000" b="1" i="1" smtClean="0">
                                  <a:latin typeface="Cambria Math" panose="02040503050406030204" pitchFamily="18" charset="0"/>
                                </a:rPr>
                                <m:t>𝒘</m:t>
                              </m:r>
                              <m:r>
                                <a:rPr lang="en-US" sz="2000" b="1" i="1" smtClean="0">
                                  <a:latin typeface="Cambria Math" panose="02040503050406030204" pitchFamily="18" charset="0"/>
                                </a:rPr>
                                <m:t>)</m:t>
                              </m:r>
                            </m:oMath>
                          </a14:m>
                          <a:endParaRPr lang="en-US" sz="2000" dirty="0"/>
                        </a:p>
                      </a:txBody>
                      <a:tcPr/>
                    </a:tc>
                    <a:tc>
                      <a:txBody>
                        <a:bodyPr/>
                        <a:lstStyle/>
                        <a:p>
                          <a:r>
                            <a:rPr lang="en-US" sz="2000" dirty="0"/>
                            <a:t>Possible</a:t>
                          </a:r>
                          <a:r>
                            <a:rPr lang="en-US" sz="2000" baseline="0" dirty="0"/>
                            <a:t> Wins (</a:t>
                          </a:r>
                          <a14:m>
                            <m:oMath xmlns:m="http://schemas.openxmlformats.org/officeDocument/2006/math">
                              <m:r>
                                <a:rPr lang="en-US" sz="2000" b="1" i="1" baseline="0" smtClean="0">
                                  <a:latin typeface="Cambria Math" panose="02040503050406030204" pitchFamily="18" charset="0"/>
                                </a:rPr>
                                <m:t>𝑷</m:t>
                              </m:r>
                              <m:r>
                                <a:rPr lang="en-US" sz="2000" b="1" i="1" baseline="0" smtClean="0">
                                  <a:latin typeface="Cambria Math" panose="02040503050406030204" pitchFamily="18" charset="0"/>
                                </a:rPr>
                                <m:t>)</m:t>
                              </m:r>
                            </m:oMath>
                          </a14:m>
                          <a:endParaRPr lang="en-US" sz="2000" dirty="0"/>
                        </a:p>
                      </a:txBody>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15" name="Content Placeholder 4"/>
              <p:cNvGraphicFramePr>
                <a:graphicFrameLocks/>
              </p:cNvGraphicFramePr>
              <p:nvPr>
                <p:extLst>
                  <p:ext uri="{D42A27DB-BD31-4B8C-83A1-F6EECF244321}">
                    <p14:modId xmlns:p14="http://schemas.microsoft.com/office/powerpoint/2010/main" val="2022408768"/>
                  </p:ext>
                </p:extLst>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endParaRPr lang="en-US"/>
                        </a:p>
                      </a:txBody>
                      <a:tcPr>
                        <a:blipFill>
                          <a:blip r:embed="rId2"/>
                          <a:stretch>
                            <a:fillRect l="-100000" t="-5000" r="-175000" b="-412500"/>
                          </a:stretch>
                        </a:blipFill>
                      </a:tcPr>
                    </a:tc>
                    <a:tc>
                      <a:txBody>
                        <a:bodyPr/>
                        <a:lstStyle/>
                        <a:p>
                          <a:endParaRPr lang="en-US"/>
                        </a:p>
                      </a:txBody>
                      <a:tcPr>
                        <a:blipFill>
                          <a:blip r:embed="rId2"/>
                          <a:stretch>
                            <a:fillRect l="-115531" t="-5000" r="-1090" b="-412500"/>
                          </a:stretch>
                        </a:blipFill>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Fallback>
      </mc:AlternateContent>
      <p:sp>
        <p:nvSpPr>
          <p:cNvPr id="6" name="Oval 5"/>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Rangers</a:t>
            </a:r>
          </a:p>
        </p:txBody>
      </p:sp>
      <p:sp>
        <p:nvSpPr>
          <p:cNvPr id="8" name="Oval 7"/>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a:t>
            </a:r>
            <a:br>
              <a:rPr lang="en-US" sz="1600" dirty="0"/>
            </a:br>
            <a:r>
              <a:rPr lang="en-US" sz="1600" dirty="0"/>
              <a:t>A’s</a:t>
            </a:r>
          </a:p>
        </p:txBody>
      </p:sp>
      <p:sp>
        <p:nvSpPr>
          <p:cNvPr id="9" name="Oval 8"/>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 vs. </a:t>
            </a:r>
            <a:br>
              <a:rPr lang="en-US" sz="1600" dirty="0"/>
            </a:br>
            <a:r>
              <a:rPr lang="en-US" sz="1600" dirty="0"/>
              <a:t>A’s</a:t>
            </a:r>
          </a:p>
        </p:txBody>
      </p:sp>
      <p:sp>
        <p:nvSpPr>
          <p:cNvPr id="10" name="Oval 9"/>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a:t>
            </a:r>
          </a:p>
        </p:txBody>
      </p:sp>
      <p:sp>
        <p:nvSpPr>
          <p:cNvPr id="11" name="Oval 10"/>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a:t>
            </a:r>
          </a:p>
        </p:txBody>
      </p:sp>
      <p:sp>
        <p:nvSpPr>
          <p:cNvPr id="12" name="Oval 11"/>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a:t>
            </a:r>
          </a:p>
        </p:txBody>
      </p:sp>
      <p:sp>
        <p:nvSpPr>
          <p:cNvPr id="13" name="Oval 12"/>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stCxn id="13" idx="7"/>
            <a:endCxn id="6"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6"/>
            <a:endCxn id="8"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5"/>
            <a:endCxn id="9"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6"/>
            <a:endCxn id="10"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6"/>
            <a:endCxn id="11"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6"/>
            <a:endCxn id="11"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6"/>
            <a:endCxn id="12"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6"/>
            <a:endCxn id="14"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1" idx="6"/>
            <a:endCxn id="14"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2" idx="6"/>
            <a:endCxn id="14"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FEABC94-9C00-44F4-BC23-7165D00FA323}"/>
              </a:ext>
            </a:extLst>
          </p:cNvPr>
          <p:cNvSpPr txBox="1"/>
          <p:nvPr/>
        </p:nvSpPr>
        <p:spPr>
          <a:xfrm>
            <a:off x="7251033" y="4462272"/>
            <a:ext cx="4811659"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We’re done!</a:t>
            </a:r>
          </a:p>
        </p:txBody>
      </p:sp>
      <p:sp>
        <p:nvSpPr>
          <p:cNvPr id="27" name="TextBox 26">
            <a:extLst>
              <a:ext uri="{FF2B5EF4-FFF2-40B4-BE49-F238E27FC236}">
                <a16:creationId xmlns:a16="http://schemas.microsoft.com/office/drawing/2014/main" id="{C606D780-0143-4A36-8294-73F4C86F7480}"/>
              </a:ext>
            </a:extLst>
          </p:cNvPr>
          <p:cNvSpPr txBox="1"/>
          <p:nvPr/>
        </p:nvSpPr>
        <p:spPr>
          <a:xfrm>
            <a:off x="824463" y="2862966"/>
            <a:ext cx="388883" cy="46166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A7BAB41C-D9B4-4739-AC6C-E8FC55B81F3F}"/>
              </a:ext>
            </a:extLst>
          </p:cNvPr>
          <p:cNvSpPr txBox="1"/>
          <p:nvPr/>
        </p:nvSpPr>
        <p:spPr>
          <a:xfrm>
            <a:off x="1018904" y="3783198"/>
            <a:ext cx="388883" cy="461665"/>
          </a:xfrm>
          <a:prstGeom prst="rect">
            <a:avLst/>
          </a:prstGeom>
          <a:noFill/>
        </p:spPr>
        <p:txBody>
          <a:bodyPr wrap="square" rtlCol="0">
            <a:spAutoFit/>
          </a:bodyPr>
          <a:lstStyle/>
          <a:p>
            <a:r>
              <a:rPr lang="en-US" sz="2400" dirty="0"/>
              <a:t>4</a:t>
            </a:r>
          </a:p>
        </p:txBody>
      </p:sp>
      <p:sp>
        <p:nvSpPr>
          <p:cNvPr id="30" name="TextBox 29">
            <a:extLst>
              <a:ext uri="{FF2B5EF4-FFF2-40B4-BE49-F238E27FC236}">
                <a16:creationId xmlns:a16="http://schemas.microsoft.com/office/drawing/2014/main" id="{B5CBA8AD-E3EB-48A6-8E76-5B27F1A0E3ED}"/>
              </a:ext>
            </a:extLst>
          </p:cNvPr>
          <p:cNvSpPr txBox="1"/>
          <p:nvPr/>
        </p:nvSpPr>
        <p:spPr>
          <a:xfrm>
            <a:off x="824463" y="5001557"/>
            <a:ext cx="388883" cy="461665"/>
          </a:xfrm>
          <a:prstGeom prst="rect">
            <a:avLst/>
          </a:prstGeom>
          <a:noFill/>
        </p:spPr>
        <p:txBody>
          <a:bodyPr wrap="square" rtlCol="0">
            <a:spAutoFit/>
          </a:bodyPr>
          <a:lstStyle/>
          <a:p>
            <a:r>
              <a:rPr lang="en-US" sz="2400" dirty="0"/>
              <a:t>3</a:t>
            </a:r>
          </a:p>
        </p:txBody>
      </p:sp>
      <p:sp>
        <p:nvSpPr>
          <p:cNvPr id="31" name="TextBox 30">
            <a:extLst>
              <a:ext uri="{FF2B5EF4-FFF2-40B4-BE49-F238E27FC236}">
                <a16:creationId xmlns:a16="http://schemas.microsoft.com/office/drawing/2014/main" id="{13214EBE-C53E-4099-848C-CBD5F86AE3DB}"/>
              </a:ext>
            </a:extLst>
          </p:cNvPr>
          <p:cNvSpPr txBox="1"/>
          <p:nvPr/>
        </p:nvSpPr>
        <p:spPr>
          <a:xfrm>
            <a:off x="6127069" y="2776619"/>
            <a:ext cx="388883" cy="461665"/>
          </a:xfrm>
          <a:prstGeom prst="rect">
            <a:avLst/>
          </a:prstGeom>
          <a:noFill/>
        </p:spPr>
        <p:txBody>
          <a:bodyPr wrap="square" rtlCol="0">
            <a:spAutoFit/>
          </a:bodyPr>
          <a:lstStyle/>
          <a:p>
            <a:r>
              <a:rPr lang="en-US" sz="2400" dirty="0"/>
              <a:t>1</a:t>
            </a:r>
          </a:p>
        </p:txBody>
      </p:sp>
      <p:sp>
        <p:nvSpPr>
          <p:cNvPr id="33" name="TextBox 32">
            <a:extLst>
              <a:ext uri="{FF2B5EF4-FFF2-40B4-BE49-F238E27FC236}">
                <a16:creationId xmlns:a16="http://schemas.microsoft.com/office/drawing/2014/main" id="{50327890-D0FA-4BD0-BB0C-E6C9F5AC6189}"/>
              </a:ext>
            </a:extLst>
          </p:cNvPr>
          <p:cNvSpPr txBox="1"/>
          <p:nvPr/>
        </p:nvSpPr>
        <p:spPr>
          <a:xfrm>
            <a:off x="5942676" y="3800087"/>
            <a:ext cx="388883" cy="461665"/>
          </a:xfrm>
          <a:prstGeom prst="rect">
            <a:avLst/>
          </a:prstGeom>
          <a:noFill/>
        </p:spPr>
        <p:txBody>
          <a:bodyPr wrap="square" rtlCol="0">
            <a:spAutoFit/>
          </a:bodyPr>
          <a:lstStyle/>
          <a:p>
            <a:r>
              <a:rPr lang="en-US" sz="2400" dirty="0"/>
              <a:t>2</a:t>
            </a:r>
          </a:p>
        </p:txBody>
      </p:sp>
      <p:sp>
        <p:nvSpPr>
          <p:cNvPr id="34" name="TextBox 33">
            <a:extLst>
              <a:ext uri="{FF2B5EF4-FFF2-40B4-BE49-F238E27FC236}">
                <a16:creationId xmlns:a16="http://schemas.microsoft.com/office/drawing/2014/main" id="{9F400261-F4E3-4700-B7C8-B749CCF3060D}"/>
              </a:ext>
            </a:extLst>
          </p:cNvPr>
          <p:cNvSpPr txBox="1"/>
          <p:nvPr/>
        </p:nvSpPr>
        <p:spPr>
          <a:xfrm>
            <a:off x="5820950" y="4804730"/>
            <a:ext cx="521120" cy="461665"/>
          </a:xfrm>
          <a:prstGeom prst="rect">
            <a:avLst/>
          </a:prstGeom>
          <a:noFill/>
        </p:spPr>
        <p:txBody>
          <a:bodyPr wrap="square" rtlCol="0">
            <a:spAutoFit/>
          </a:bodyPr>
          <a:lstStyle/>
          <a:p>
            <a:r>
              <a:rPr lang="en-US" sz="2400" dirty="0"/>
              <a:t>13</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0F079C0-4A20-45CE-BA45-5F84E89B765A}"/>
                  </a:ext>
                </a:extLst>
              </p:cNvPr>
              <p:cNvSpPr txBox="1"/>
              <p:nvPr/>
            </p:nvSpPr>
            <p:spPr>
              <a:xfrm>
                <a:off x="3571103" y="5550441"/>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6" name="TextBox 35">
                <a:extLst>
                  <a:ext uri="{FF2B5EF4-FFF2-40B4-BE49-F238E27FC236}">
                    <a16:creationId xmlns:a16="http://schemas.microsoft.com/office/drawing/2014/main" id="{50F079C0-4A20-45CE-BA45-5F84E89B765A}"/>
                  </a:ext>
                </a:extLst>
              </p:cNvPr>
              <p:cNvSpPr txBox="1">
                <a:spLocks noRot="1" noChangeAspect="1" noMove="1" noResize="1" noEditPoints="1" noAdjustHandles="1" noChangeArrowheads="1" noChangeShapeType="1" noTextEdit="1"/>
              </p:cNvSpPr>
              <p:nvPr/>
            </p:nvSpPr>
            <p:spPr>
              <a:xfrm>
                <a:off x="3571103" y="5550441"/>
                <a:ext cx="388883" cy="461665"/>
              </a:xfrm>
              <a:prstGeom prst="rect">
                <a:avLst/>
              </a:prstGeom>
              <a:blipFill>
                <a:blip r:embed="rId3"/>
                <a:stretch>
                  <a:fillRect r="-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7EDB4E7-AC6F-4A34-AAE8-DEAC3D5DAEBE}"/>
                  </a:ext>
                </a:extLst>
              </p:cNvPr>
              <p:cNvSpPr txBox="1"/>
              <p:nvPr/>
            </p:nvSpPr>
            <p:spPr>
              <a:xfrm>
                <a:off x="3882018" y="4908211"/>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7" name="TextBox 36">
                <a:extLst>
                  <a:ext uri="{FF2B5EF4-FFF2-40B4-BE49-F238E27FC236}">
                    <a16:creationId xmlns:a16="http://schemas.microsoft.com/office/drawing/2014/main" id="{67EDB4E7-AC6F-4A34-AAE8-DEAC3D5DAEBE}"/>
                  </a:ext>
                </a:extLst>
              </p:cNvPr>
              <p:cNvSpPr txBox="1">
                <a:spLocks noRot="1" noChangeAspect="1" noMove="1" noResize="1" noEditPoints="1" noAdjustHandles="1" noChangeArrowheads="1" noChangeShapeType="1" noTextEdit="1"/>
              </p:cNvSpPr>
              <p:nvPr/>
            </p:nvSpPr>
            <p:spPr>
              <a:xfrm>
                <a:off x="3882018" y="4908211"/>
                <a:ext cx="388883" cy="461665"/>
              </a:xfrm>
              <a:prstGeom prst="rect">
                <a:avLst/>
              </a:prstGeom>
              <a:blipFill>
                <a:blip r:embed="rId4"/>
                <a:stretch>
                  <a:fillRect r="-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3107138-94E0-4B32-AC28-A1B08FDBF79B}"/>
                  </a:ext>
                </a:extLst>
              </p:cNvPr>
              <p:cNvSpPr txBox="1"/>
              <p:nvPr/>
            </p:nvSpPr>
            <p:spPr>
              <a:xfrm>
                <a:off x="3802433" y="4288718"/>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9" name="TextBox 38">
                <a:extLst>
                  <a:ext uri="{FF2B5EF4-FFF2-40B4-BE49-F238E27FC236}">
                    <a16:creationId xmlns:a16="http://schemas.microsoft.com/office/drawing/2014/main" id="{23107138-94E0-4B32-AC28-A1B08FDBF79B}"/>
                  </a:ext>
                </a:extLst>
              </p:cNvPr>
              <p:cNvSpPr txBox="1">
                <a:spLocks noRot="1" noChangeAspect="1" noMove="1" noResize="1" noEditPoints="1" noAdjustHandles="1" noChangeArrowheads="1" noChangeShapeType="1" noTextEdit="1"/>
              </p:cNvSpPr>
              <p:nvPr/>
            </p:nvSpPr>
            <p:spPr>
              <a:xfrm>
                <a:off x="3802433" y="4288718"/>
                <a:ext cx="388883" cy="461665"/>
              </a:xfrm>
              <a:prstGeom prst="rect">
                <a:avLst/>
              </a:prstGeom>
              <a:blipFill>
                <a:blip r:embed="rId5"/>
                <a:stretch>
                  <a:fillRect r="-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B90E408-F7DA-414A-9BFC-9734EB79DB06}"/>
                  </a:ext>
                </a:extLst>
              </p:cNvPr>
              <p:cNvSpPr txBox="1"/>
              <p:nvPr/>
            </p:nvSpPr>
            <p:spPr>
              <a:xfrm>
                <a:off x="3182220" y="3359268"/>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40" name="TextBox 39">
                <a:extLst>
                  <a:ext uri="{FF2B5EF4-FFF2-40B4-BE49-F238E27FC236}">
                    <a16:creationId xmlns:a16="http://schemas.microsoft.com/office/drawing/2014/main" id="{1B90E408-F7DA-414A-9BFC-9734EB79DB06}"/>
                  </a:ext>
                </a:extLst>
              </p:cNvPr>
              <p:cNvSpPr txBox="1">
                <a:spLocks noRot="1" noChangeAspect="1" noMove="1" noResize="1" noEditPoints="1" noAdjustHandles="1" noChangeArrowheads="1" noChangeShapeType="1" noTextEdit="1"/>
              </p:cNvSpPr>
              <p:nvPr/>
            </p:nvSpPr>
            <p:spPr>
              <a:xfrm>
                <a:off x="3182220" y="3359268"/>
                <a:ext cx="388883" cy="461665"/>
              </a:xfrm>
              <a:prstGeom prst="rect">
                <a:avLst/>
              </a:prstGeom>
              <a:blipFill>
                <a:blip r:embed="rId6"/>
                <a:stretch>
                  <a:fillRect r="-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9DFDCF5-593D-4B8E-A471-D89DE9094567}"/>
                  </a:ext>
                </a:extLst>
              </p:cNvPr>
              <p:cNvSpPr txBox="1"/>
              <p:nvPr/>
            </p:nvSpPr>
            <p:spPr>
              <a:xfrm>
                <a:off x="3323005" y="2668737"/>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42" name="TextBox 41">
                <a:extLst>
                  <a:ext uri="{FF2B5EF4-FFF2-40B4-BE49-F238E27FC236}">
                    <a16:creationId xmlns:a16="http://schemas.microsoft.com/office/drawing/2014/main" id="{39DFDCF5-593D-4B8E-A471-D89DE9094567}"/>
                  </a:ext>
                </a:extLst>
              </p:cNvPr>
              <p:cNvSpPr txBox="1">
                <a:spLocks noRot="1" noChangeAspect="1" noMove="1" noResize="1" noEditPoints="1" noAdjustHandles="1" noChangeArrowheads="1" noChangeShapeType="1" noTextEdit="1"/>
              </p:cNvSpPr>
              <p:nvPr/>
            </p:nvSpPr>
            <p:spPr>
              <a:xfrm>
                <a:off x="3323005" y="2668737"/>
                <a:ext cx="388883" cy="461665"/>
              </a:xfrm>
              <a:prstGeom prst="rect">
                <a:avLst/>
              </a:prstGeom>
              <a:blipFill>
                <a:blip r:embed="rId7"/>
                <a:stretch>
                  <a:fillRect r="-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B3453EE-02F0-4200-8BE2-2E0A9FBBD4CD}"/>
                  </a:ext>
                </a:extLst>
              </p:cNvPr>
              <p:cNvSpPr txBox="1"/>
              <p:nvPr/>
            </p:nvSpPr>
            <p:spPr>
              <a:xfrm>
                <a:off x="3514202" y="2088873"/>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43" name="TextBox 42">
                <a:extLst>
                  <a:ext uri="{FF2B5EF4-FFF2-40B4-BE49-F238E27FC236}">
                    <a16:creationId xmlns:a16="http://schemas.microsoft.com/office/drawing/2014/main" id="{EB3453EE-02F0-4200-8BE2-2E0A9FBBD4CD}"/>
                  </a:ext>
                </a:extLst>
              </p:cNvPr>
              <p:cNvSpPr txBox="1">
                <a:spLocks noRot="1" noChangeAspect="1" noMove="1" noResize="1" noEditPoints="1" noAdjustHandles="1" noChangeArrowheads="1" noChangeShapeType="1" noTextEdit="1"/>
              </p:cNvSpPr>
              <p:nvPr/>
            </p:nvSpPr>
            <p:spPr>
              <a:xfrm>
                <a:off x="3514202" y="2088873"/>
                <a:ext cx="388883" cy="461665"/>
              </a:xfrm>
              <a:prstGeom prst="rect">
                <a:avLst/>
              </a:prstGeom>
              <a:blipFill>
                <a:blip r:embed="rId8"/>
                <a:stretch>
                  <a:fillRect r="-10938"/>
                </a:stretch>
              </a:blipFill>
            </p:spPr>
            <p:txBody>
              <a:bodyPr/>
              <a:lstStyle/>
              <a:p>
                <a:r>
                  <a:rPr lang="en-US">
                    <a:noFill/>
                  </a:rPr>
                  <a:t> </a:t>
                </a:r>
              </a:p>
            </p:txBody>
          </p:sp>
        </mc:Fallback>
      </mc:AlternateContent>
    </p:spTree>
    <p:extLst>
      <p:ext uri="{BB962C8B-B14F-4D97-AF65-F5344CB8AC3E}">
        <p14:creationId xmlns:p14="http://schemas.microsoft.com/office/powerpoint/2010/main" val="157822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D4269-870D-48C3-8D0A-0B34E7B154E3}"/>
              </a:ext>
            </a:extLst>
          </p:cNvPr>
          <p:cNvSpPr>
            <a:spLocks noGrp="1"/>
          </p:cNvSpPr>
          <p:nvPr>
            <p:ph type="title"/>
          </p:nvPr>
        </p:nvSpPr>
        <p:spPr/>
        <p:txBody>
          <a:bodyPr/>
          <a:lstStyle/>
          <a:p>
            <a:r>
              <a:rPr lang="en-US" dirty="0"/>
              <a:t>Why are all the constraints met?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EDCB98-D7E0-4552-AD5C-47FE72B1100D}"/>
                  </a:ext>
                </a:extLst>
              </p:cNvPr>
              <p:cNvSpPr>
                <a:spLocks noGrp="1"/>
              </p:cNvSpPr>
              <p:nvPr>
                <p:ph idx="1"/>
              </p:nvPr>
            </p:nvSpPr>
            <p:spPr/>
            <p:txBody>
              <a:bodyPr/>
              <a:lstStyle/>
              <a:p>
                <a:r>
                  <a:rPr lang="en-US" dirty="0"/>
                  <a:t>How many games are there to play? Equal to the capacities leaving </a:t>
                </a:r>
                <a14:m>
                  <m:oMath xmlns:m="http://schemas.openxmlformats.org/officeDocument/2006/math">
                    <m:r>
                      <a:rPr lang="en-US" b="0" i="1" smtClean="0">
                        <a:latin typeface="Cambria Math" panose="02040503050406030204" pitchFamily="18" charset="0"/>
                      </a:rPr>
                      <m:t>𝑠</m:t>
                    </m:r>
                  </m:oMath>
                </a14:m>
                <a:r>
                  <a:rPr lang="en-US" dirty="0"/>
                  <a:t>.</a:t>
                </a:r>
              </a:p>
              <a:p>
                <a:r>
                  <a:rPr lang="en-US" dirty="0">
                    <a:solidFill>
                      <a:schemeClr val="accent2"/>
                    </a:solidFill>
                  </a:rPr>
                  <a:t>So if we have a flow of at least that value, we’ll assign winners to all the games. </a:t>
                </a:r>
              </a:p>
              <a:p>
                <a:endParaRPr lang="en-US" dirty="0"/>
              </a:p>
              <a:p>
                <a:r>
                  <a:rPr lang="en-US" dirty="0"/>
                  <a:t>Why will the Mariners win with this assignment?</a:t>
                </a:r>
              </a:p>
              <a:p>
                <a:r>
                  <a:rPr lang="en-US" dirty="0">
                    <a:solidFill>
                      <a:schemeClr val="accent2"/>
                    </a:solidFill>
                  </a:rPr>
                  <a:t>The capacity from team A to </a:t>
                </a:r>
                <a14:m>
                  <m:oMath xmlns:m="http://schemas.openxmlformats.org/officeDocument/2006/math">
                    <m:r>
                      <a:rPr lang="en-US" b="0" i="1" smtClean="0">
                        <a:solidFill>
                          <a:schemeClr val="accent2"/>
                        </a:solidFill>
                        <a:latin typeface="Cambria Math" panose="02040503050406030204" pitchFamily="18" charset="0"/>
                      </a:rPr>
                      <m:t>𝑡</m:t>
                    </m:r>
                  </m:oMath>
                </a14:m>
                <a:r>
                  <a:rPr lang="en-US" dirty="0">
                    <a:solidFill>
                      <a:schemeClr val="accent2"/>
                    </a:solidFill>
                  </a:rPr>
                  <a:t> ensures A will not end with more wins.</a:t>
                </a:r>
              </a:p>
              <a:p>
                <a:endParaRPr lang="en-US" dirty="0">
                  <a:solidFill>
                    <a:schemeClr val="accent2"/>
                  </a:solidFill>
                </a:endParaRPr>
              </a:p>
              <a:p>
                <a:r>
                  <a:rPr lang="en-US" dirty="0"/>
                  <a:t>No “half-wins” or anything weird?</a:t>
                </a:r>
              </a:p>
              <a:p>
                <a:r>
                  <a:rPr lang="en-US" dirty="0">
                    <a:solidFill>
                      <a:schemeClr val="accent2"/>
                    </a:solidFill>
                  </a:rPr>
                  <a:t>All capacities are integers, so we’ll get an integer solution!</a:t>
                </a:r>
                <a:endParaRPr lang="en-US" dirty="0"/>
              </a:p>
              <a:p>
                <a:endParaRPr lang="en-US" dirty="0"/>
              </a:p>
            </p:txBody>
          </p:sp>
        </mc:Choice>
        <mc:Fallback xmlns="">
          <p:sp>
            <p:nvSpPr>
              <p:cNvPr id="3" name="Content Placeholder 2">
                <a:extLst>
                  <a:ext uri="{FF2B5EF4-FFF2-40B4-BE49-F238E27FC236}">
                    <a16:creationId xmlns:a16="http://schemas.microsoft.com/office/drawing/2014/main" id="{84EDCB98-D7E0-4552-AD5C-47FE72B1100D}"/>
                  </a:ext>
                </a:extLst>
              </p:cNvPr>
              <p:cNvSpPr>
                <a:spLocks noGrp="1" noRot="1" noChangeAspect="1" noMove="1" noResize="1" noEditPoints="1" noAdjustHandles="1" noChangeArrowheads="1" noChangeShapeType="1" noTextEdit="1"/>
              </p:cNvSpPr>
              <p:nvPr>
                <p:ph idx="1"/>
              </p:nvPr>
            </p:nvSpPr>
            <p:spPr>
              <a:blipFill>
                <a:blip r:embed="rId2"/>
                <a:stretch>
                  <a:fillRect l="-708" t="-2138" r="-272" b="-2390"/>
                </a:stretch>
              </a:blipFill>
            </p:spPr>
            <p:txBody>
              <a:bodyPr/>
              <a:lstStyle/>
              <a:p>
                <a:r>
                  <a:rPr lang="en-US">
                    <a:noFill/>
                  </a:rPr>
                  <a:t> </a:t>
                </a:r>
              </a:p>
            </p:txBody>
          </p:sp>
        </mc:Fallback>
      </mc:AlternateContent>
    </p:spTree>
    <p:extLst>
      <p:ext uri="{BB962C8B-B14F-4D97-AF65-F5344CB8AC3E}">
        <p14:creationId xmlns:p14="http://schemas.microsoft.com/office/powerpoint/2010/main" val="2831458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10D4-9D55-4582-A28F-931DE584F1A1}"/>
              </a:ext>
            </a:extLst>
          </p:cNvPr>
          <p:cNvSpPr>
            <a:spLocks noGrp="1"/>
          </p:cNvSpPr>
          <p:nvPr>
            <p:ph type="title"/>
          </p:nvPr>
        </p:nvSpPr>
        <p:spPr/>
        <p:txBody>
          <a:bodyPr/>
          <a:lstStyle/>
          <a:p>
            <a:r>
              <a:rPr lang="en-US" dirty="0"/>
              <a:t>Interpreting the answer</a:t>
            </a:r>
          </a:p>
        </p:txBody>
      </p:sp>
      <p:sp>
        <p:nvSpPr>
          <p:cNvPr id="3" name="Content Placeholder 2">
            <a:extLst>
              <a:ext uri="{FF2B5EF4-FFF2-40B4-BE49-F238E27FC236}">
                <a16:creationId xmlns:a16="http://schemas.microsoft.com/office/drawing/2014/main" id="{648E3331-E769-444F-8BAD-0ABFE663076F}"/>
              </a:ext>
            </a:extLst>
          </p:cNvPr>
          <p:cNvSpPr>
            <a:spLocks noGrp="1"/>
          </p:cNvSpPr>
          <p:nvPr>
            <p:ph idx="1"/>
          </p:nvPr>
        </p:nvSpPr>
        <p:spPr/>
        <p:txBody>
          <a:bodyPr/>
          <a:lstStyle/>
          <a:p>
            <a:r>
              <a:rPr lang="en-US" dirty="0"/>
              <a:t>If the max flow has value equal to number of games, we know how the Mariners can still win the division.</a:t>
            </a:r>
          </a:p>
          <a:p>
            <a:endParaRPr lang="en-US" dirty="0"/>
          </a:p>
          <a:p>
            <a:r>
              <a:rPr lang="en-US" dirty="0"/>
              <a:t>If the max flow is less than that, the Mariners can’t win the division!</a:t>
            </a:r>
          </a:p>
          <a:p>
            <a:r>
              <a:rPr lang="en-US" dirty="0"/>
              <a:t>(if they could win the division, then there is a way that the remaining games could play out with the mariners having as many wins as anyone else, but then we could make a feasible flow by assigning a unit of flow for each winner).</a:t>
            </a:r>
          </a:p>
          <a:p>
            <a:endParaRPr lang="en-US" dirty="0"/>
          </a:p>
          <a:p>
            <a:endParaRPr lang="en-US" dirty="0"/>
          </a:p>
        </p:txBody>
      </p:sp>
    </p:spTree>
    <p:extLst>
      <p:ext uri="{BB962C8B-B14F-4D97-AF65-F5344CB8AC3E}">
        <p14:creationId xmlns:p14="http://schemas.microsoft.com/office/powerpoint/2010/main" val="180469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Flow</a:t>
            </a:r>
          </a:p>
        </p:txBody>
      </p:sp>
      <p:graphicFrame>
        <p:nvGraphicFramePr>
          <p:cNvPr id="4" name="Content Placeholder 3"/>
          <p:cNvGraphicFramePr>
            <a:graphicFrameLocks noGrp="1"/>
          </p:cNvGraphicFramePr>
          <p:nvPr>
            <p:ph idx="1"/>
          </p:nvPr>
        </p:nvGraphicFramePr>
        <p:xfrm>
          <a:off x="6797962" y="113706"/>
          <a:ext cx="5264730" cy="1760550"/>
        </p:xfrm>
        <a:graphic>
          <a:graphicData uri="http://schemas.openxmlformats.org/drawingml/2006/table">
            <a:tbl>
              <a:tblPr bandRow="1">
                <a:tableStyleId>{5C22544A-7EE6-4342-B048-85BDC9FD1C3A}</a:tableStyleId>
              </a:tblPr>
              <a:tblGrid>
                <a:gridCol w="1052946">
                  <a:extLst>
                    <a:ext uri="{9D8B030D-6E8A-4147-A177-3AD203B41FA5}">
                      <a16:colId xmlns:a16="http://schemas.microsoft.com/office/drawing/2014/main" val="2122688099"/>
                    </a:ext>
                  </a:extLst>
                </a:gridCol>
                <a:gridCol w="1052946">
                  <a:extLst>
                    <a:ext uri="{9D8B030D-6E8A-4147-A177-3AD203B41FA5}">
                      <a16:colId xmlns:a16="http://schemas.microsoft.com/office/drawing/2014/main" val="3651888169"/>
                    </a:ext>
                  </a:extLst>
                </a:gridCol>
                <a:gridCol w="1052946">
                  <a:extLst>
                    <a:ext uri="{9D8B030D-6E8A-4147-A177-3AD203B41FA5}">
                      <a16:colId xmlns:a16="http://schemas.microsoft.com/office/drawing/2014/main" val="3963314380"/>
                    </a:ext>
                  </a:extLst>
                </a:gridCol>
                <a:gridCol w="1052946">
                  <a:extLst>
                    <a:ext uri="{9D8B030D-6E8A-4147-A177-3AD203B41FA5}">
                      <a16:colId xmlns:a16="http://schemas.microsoft.com/office/drawing/2014/main" val="2365230938"/>
                    </a:ext>
                  </a:extLst>
                </a:gridCol>
                <a:gridCol w="1052946">
                  <a:extLst>
                    <a:ext uri="{9D8B030D-6E8A-4147-A177-3AD203B41FA5}">
                      <a16:colId xmlns:a16="http://schemas.microsoft.com/office/drawing/2014/main" val="1054430375"/>
                    </a:ext>
                  </a:extLst>
                </a:gridCol>
              </a:tblGrid>
              <a:tr h="352110">
                <a:tc>
                  <a:txBody>
                    <a:bodyPr/>
                    <a:lstStyle/>
                    <a:p>
                      <a:pPr algn="ctr"/>
                      <a:endParaRPr lang="en-US" sz="1700" dirty="0"/>
                    </a:p>
                  </a:txBody>
                  <a:tcPr marL="88028" marR="88028" marT="44014" marB="44014"/>
                </a:tc>
                <a:tc>
                  <a:txBody>
                    <a:bodyPr/>
                    <a:lstStyle/>
                    <a:p>
                      <a:pPr algn="ctr"/>
                      <a:r>
                        <a:rPr lang="en-US" sz="1700" dirty="0"/>
                        <a:t>Angels</a:t>
                      </a:r>
                    </a:p>
                  </a:txBody>
                  <a:tcPr marL="88028" marR="88028" marT="44014" marB="44014"/>
                </a:tc>
                <a:tc>
                  <a:txBody>
                    <a:bodyPr/>
                    <a:lstStyle/>
                    <a:p>
                      <a:pPr algn="ctr"/>
                      <a:r>
                        <a:rPr lang="en-US" sz="1700" dirty="0"/>
                        <a:t>Rangers</a:t>
                      </a:r>
                    </a:p>
                  </a:txBody>
                  <a:tcPr marL="88028" marR="88028" marT="44014" marB="44014"/>
                </a:tc>
                <a:tc>
                  <a:txBody>
                    <a:bodyPr/>
                    <a:lstStyle/>
                    <a:p>
                      <a:pPr algn="ctr"/>
                      <a:r>
                        <a:rPr lang="en-US" sz="1700" dirty="0"/>
                        <a:t>Mariners</a:t>
                      </a:r>
                    </a:p>
                  </a:txBody>
                  <a:tcPr marL="88028" marR="88028" marT="44014" marB="44014"/>
                </a:tc>
                <a:tc>
                  <a:txBody>
                    <a:bodyPr/>
                    <a:lstStyle/>
                    <a:p>
                      <a:pPr algn="ctr"/>
                      <a:r>
                        <a:rPr lang="en-US" sz="1700" dirty="0"/>
                        <a:t>A’s</a:t>
                      </a:r>
                    </a:p>
                  </a:txBody>
                  <a:tcPr marL="88028" marR="88028" marT="44014" marB="44014"/>
                </a:tc>
                <a:extLst>
                  <a:ext uri="{0D108BD9-81ED-4DB2-BD59-A6C34878D82A}">
                    <a16:rowId xmlns:a16="http://schemas.microsoft.com/office/drawing/2014/main" val="3737117909"/>
                  </a:ext>
                </a:extLst>
              </a:tr>
              <a:tr h="352110">
                <a:tc>
                  <a:txBody>
                    <a:bodyPr/>
                    <a:lstStyle/>
                    <a:p>
                      <a:pPr algn="ctr"/>
                      <a:r>
                        <a:rPr lang="en-US" sz="1700" dirty="0"/>
                        <a:t>Angels</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extLst>
                  <a:ext uri="{0D108BD9-81ED-4DB2-BD59-A6C34878D82A}">
                    <a16:rowId xmlns:a16="http://schemas.microsoft.com/office/drawing/2014/main" val="4028813496"/>
                  </a:ext>
                </a:extLst>
              </a:tr>
              <a:tr h="352110">
                <a:tc>
                  <a:txBody>
                    <a:bodyPr/>
                    <a:lstStyle/>
                    <a:p>
                      <a:pPr algn="ctr"/>
                      <a:r>
                        <a:rPr lang="en-US" sz="1700" dirty="0"/>
                        <a:t>Rangers</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extLst>
                  <a:ext uri="{0D108BD9-81ED-4DB2-BD59-A6C34878D82A}">
                    <a16:rowId xmlns:a16="http://schemas.microsoft.com/office/drawing/2014/main" val="303949064"/>
                  </a:ext>
                </a:extLst>
              </a:tr>
              <a:tr h="352110">
                <a:tc>
                  <a:txBody>
                    <a:bodyPr/>
                    <a:lstStyle/>
                    <a:p>
                      <a:pPr algn="ctr"/>
                      <a:r>
                        <a:rPr lang="en-US" sz="1700" dirty="0"/>
                        <a:t>Mariners</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extLst>
                  <a:ext uri="{0D108BD9-81ED-4DB2-BD59-A6C34878D82A}">
                    <a16:rowId xmlns:a16="http://schemas.microsoft.com/office/drawing/2014/main" val="3058376035"/>
                  </a:ext>
                </a:extLst>
              </a:tr>
              <a:tr h="352110">
                <a:tc>
                  <a:txBody>
                    <a:bodyPr/>
                    <a:lstStyle/>
                    <a:p>
                      <a:pPr algn="ctr"/>
                      <a:r>
                        <a:rPr lang="en-US" sz="1700" dirty="0"/>
                        <a:t>A’s</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extLst>
                  <a:ext uri="{0D108BD9-81ED-4DB2-BD59-A6C34878D82A}">
                    <a16:rowId xmlns:a16="http://schemas.microsoft.com/office/drawing/2014/main" val="3657204110"/>
                  </a:ext>
                </a:extLst>
              </a:tr>
            </a:tbl>
          </a:graphicData>
        </a:graphic>
      </p:graphicFrame>
      <mc:AlternateContent xmlns:mc="http://schemas.openxmlformats.org/markup-compatibility/2006" xmlns:a14="http://schemas.microsoft.com/office/drawing/2010/main">
        <mc:Choice Requires="a14">
          <p:graphicFrame>
            <p:nvGraphicFramePr>
              <p:cNvPr id="15" name="Content Placeholder 4"/>
              <p:cNvGraphicFramePr>
                <a:graphicFrameLocks/>
              </p:cNvGraphicFramePr>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r>
                            <a:rPr lang="en-US" sz="2000" dirty="0"/>
                            <a:t>Wins (</a:t>
                          </a:r>
                          <a14:m>
                            <m:oMath xmlns:m="http://schemas.openxmlformats.org/officeDocument/2006/math">
                              <m:r>
                                <a:rPr lang="en-US" sz="2000" b="1" i="1" smtClean="0">
                                  <a:latin typeface="Cambria Math" panose="02040503050406030204" pitchFamily="18" charset="0"/>
                                </a:rPr>
                                <m:t>𝒘</m:t>
                              </m:r>
                              <m:r>
                                <a:rPr lang="en-US" sz="2000" b="1" i="1" smtClean="0">
                                  <a:latin typeface="Cambria Math" panose="02040503050406030204" pitchFamily="18" charset="0"/>
                                </a:rPr>
                                <m:t>)</m:t>
                              </m:r>
                            </m:oMath>
                          </a14:m>
                          <a:endParaRPr lang="en-US" sz="2000" dirty="0"/>
                        </a:p>
                      </a:txBody>
                      <a:tcPr/>
                    </a:tc>
                    <a:tc>
                      <a:txBody>
                        <a:bodyPr/>
                        <a:lstStyle/>
                        <a:p>
                          <a:r>
                            <a:rPr lang="en-US" sz="2000" dirty="0"/>
                            <a:t>Possible</a:t>
                          </a:r>
                          <a:r>
                            <a:rPr lang="en-US" sz="2000" baseline="0" dirty="0"/>
                            <a:t> Wins (</a:t>
                          </a:r>
                          <a14:m>
                            <m:oMath xmlns:m="http://schemas.openxmlformats.org/officeDocument/2006/math">
                              <m:r>
                                <a:rPr lang="en-US" sz="2000" b="1" i="1" baseline="0" smtClean="0">
                                  <a:latin typeface="Cambria Math" panose="02040503050406030204" pitchFamily="18" charset="0"/>
                                </a:rPr>
                                <m:t>𝑷</m:t>
                              </m:r>
                              <m:r>
                                <a:rPr lang="en-US" sz="2000" b="1" i="1" baseline="0" smtClean="0">
                                  <a:latin typeface="Cambria Math" panose="02040503050406030204" pitchFamily="18" charset="0"/>
                                </a:rPr>
                                <m:t>)</m:t>
                              </m:r>
                            </m:oMath>
                          </a14:m>
                          <a:endParaRPr lang="en-US" sz="2000" dirty="0"/>
                        </a:p>
                      </a:txBody>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15" name="Content Placeholder 4"/>
              <p:cNvGraphicFramePr>
                <a:graphicFrameLocks/>
              </p:cNvGraphicFramePr>
              <p:nvPr>
                <p:extLst>
                  <p:ext uri="{D42A27DB-BD31-4B8C-83A1-F6EECF244321}">
                    <p14:modId xmlns:p14="http://schemas.microsoft.com/office/powerpoint/2010/main" val="1181916189"/>
                  </p:ext>
                </p:extLst>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endParaRPr lang="en-US"/>
                        </a:p>
                      </a:txBody>
                      <a:tcPr>
                        <a:blipFill>
                          <a:blip r:embed="rId2"/>
                          <a:stretch>
                            <a:fillRect l="-100000" t="-5000" r="-175000" b="-412500"/>
                          </a:stretch>
                        </a:blipFill>
                      </a:tcPr>
                    </a:tc>
                    <a:tc>
                      <a:txBody>
                        <a:bodyPr/>
                        <a:lstStyle/>
                        <a:p>
                          <a:endParaRPr lang="en-US"/>
                        </a:p>
                      </a:txBody>
                      <a:tcPr>
                        <a:blipFill>
                          <a:blip r:embed="rId2"/>
                          <a:stretch>
                            <a:fillRect l="-115531" t="-5000" r="-1090" b="-412500"/>
                          </a:stretch>
                        </a:blipFill>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Fallback>
      </mc:AlternateContent>
      <p:grpSp>
        <p:nvGrpSpPr>
          <p:cNvPr id="88" name="Group 87"/>
          <p:cNvGrpSpPr/>
          <p:nvPr/>
        </p:nvGrpSpPr>
        <p:grpSpPr>
          <a:xfrm>
            <a:off x="336108" y="1874256"/>
            <a:ext cx="6701999" cy="4715164"/>
            <a:chOff x="336108" y="1874256"/>
            <a:chExt cx="6701999" cy="4715164"/>
          </a:xfrm>
        </p:grpSpPr>
        <p:sp>
          <p:nvSpPr>
            <p:cNvPr id="6" name="Oval 5"/>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Rangers</a:t>
              </a:r>
            </a:p>
          </p:txBody>
        </p:sp>
        <p:sp>
          <p:nvSpPr>
            <p:cNvPr id="8" name="Oval 7"/>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a:t>
              </a:r>
              <a:br>
                <a:rPr lang="en-US" sz="1600" dirty="0"/>
              </a:br>
              <a:r>
                <a:rPr lang="en-US" sz="1600" dirty="0"/>
                <a:t>A’s</a:t>
              </a:r>
            </a:p>
          </p:txBody>
        </p:sp>
        <p:sp>
          <p:nvSpPr>
            <p:cNvPr id="9" name="Oval 8"/>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 vs. </a:t>
              </a:r>
              <a:br>
                <a:rPr lang="en-US" sz="1600" dirty="0"/>
              </a:br>
              <a:r>
                <a:rPr lang="en-US" sz="1600" dirty="0"/>
                <a:t>A’s</a:t>
              </a:r>
            </a:p>
          </p:txBody>
        </p:sp>
        <p:sp>
          <p:nvSpPr>
            <p:cNvPr id="10" name="Oval 9"/>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a:t>
              </a:r>
            </a:p>
          </p:txBody>
        </p:sp>
        <p:sp>
          <p:nvSpPr>
            <p:cNvPr id="11" name="Oval 10"/>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a:t>
              </a:r>
            </a:p>
          </p:txBody>
        </p:sp>
        <p:sp>
          <p:nvSpPr>
            <p:cNvPr id="12" name="Oval 11"/>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a:t>
              </a:r>
            </a:p>
          </p:txBody>
        </p:sp>
        <p:sp>
          <p:nvSpPr>
            <p:cNvPr id="13" name="Oval 12"/>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stCxn id="13" idx="7"/>
              <a:endCxn id="6" idx="2"/>
            </p:cNvCxnSpPr>
            <p:nvPr/>
          </p:nvCxnSpPr>
          <p:spPr>
            <a:xfrm flipV="1">
              <a:off x="541085" y="2502329"/>
              <a:ext cx="1263900" cy="164460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6"/>
              <a:endCxn id="8" idx="2"/>
            </p:cNvCxnSpPr>
            <p:nvPr/>
          </p:nvCxnSpPr>
          <p:spPr>
            <a:xfrm>
              <a:off x="576253" y="4231838"/>
              <a:ext cx="122873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5"/>
              <a:endCxn id="9" idx="2"/>
            </p:cNvCxnSpPr>
            <p:nvPr/>
          </p:nvCxnSpPr>
          <p:spPr>
            <a:xfrm>
              <a:off x="541085" y="4316742"/>
              <a:ext cx="1263900" cy="164460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6"/>
              <a:endCxn id="10" idx="2"/>
            </p:cNvCxnSpPr>
            <p:nvPr/>
          </p:nvCxnSpPr>
          <p:spPr>
            <a:xfrm>
              <a:off x="3061131" y="2502329"/>
              <a:ext cx="1356721"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6"/>
              <a:endCxn id="11" idx="2"/>
            </p:cNvCxnSpPr>
            <p:nvPr/>
          </p:nvCxnSpPr>
          <p:spPr>
            <a:xfrm>
              <a:off x="3061131" y="2502329"/>
              <a:ext cx="1356721" cy="172950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6"/>
            </p:cNvCxnSpPr>
            <p:nvPr/>
          </p:nvCxnSpPr>
          <p:spPr>
            <a:xfrm flipV="1">
              <a:off x="3061131" y="2692400"/>
              <a:ext cx="1356721" cy="153943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6"/>
            </p:cNvCxnSpPr>
            <p:nvPr/>
          </p:nvCxnSpPr>
          <p:spPr>
            <a:xfrm>
              <a:off x="3061131" y="4231838"/>
              <a:ext cx="1429589" cy="153943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6"/>
              <a:endCxn id="11" idx="2"/>
            </p:cNvCxnSpPr>
            <p:nvPr/>
          </p:nvCxnSpPr>
          <p:spPr>
            <a:xfrm flipV="1">
              <a:off x="3061131" y="4231838"/>
              <a:ext cx="1356721" cy="172950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6"/>
              <a:endCxn id="12" idx="2"/>
            </p:cNvCxnSpPr>
            <p:nvPr/>
          </p:nvCxnSpPr>
          <p:spPr>
            <a:xfrm>
              <a:off x="3061131" y="5961347"/>
              <a:ext cx="1356721"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6"/>
              <a:endCxn id="14" idx="2"/>
            </p:cNvCxnSpPr>
            <p:nvPr/>
          </p:nvCxnSpPr>
          <p:spPr>
            <a:xfrm>
              <a:off x="5673998" y="2502329"/>
              <a:ext cx="1123964" cy="177435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1" idx="6"/>
              <a:endCxn id="14" idx="2"/>
            </p:cNvCxnSpPr>
            <p:nvPr/>
          </p:nvCxnSpPr>
          <p:spPr>
            <a:xfrm>
              <a:off x="5673998" y="4231838"/>
              <a:ext cx="1123964" cy="4484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2" idx="6"/>
              <a:endCxn id="14" idx="2"/>
            </p:cNvCxnSpPr>
            <p:nvPr/>
          </p:nvCxnSpPr>
          <p:spPr>
            <a:xfrm flipV="1">
              <a:off x="5673998" y="4276686"/>
              <a:ext cx="1123964" cy="16846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24463" y="2862966"/>
              <a:ext cx="388883" cy="461665"/>
            </a:xfrm>
            <a:prstGeom prst="rect">
              <a:avLst/>
            </a:prstGeom>
            <a:noFill/>
          </p:spPr>
          <p:txBody>
            <a:bodyPr wrap="square" rtlCol="0">
              <a:spAutoFit/>
            </a:bodyPr>
            <a:lstStyle/>
            <a:p>
              <a:r>
                <a:rPr lang="en-US" sz="2400" dirty="0"/>
                <a:t>5</a:t>
              </a:r>
            </a:p>
          </p:txBody>
        </p:sp>
        <p:sp>
          <p:nvSpPr>
            <p:cNvPr id="76" name="TextBox 75"/>
            <p:cNvSpPr txBox="1"/>
            <p:nvPr/>
          </p:nvSpPr>
          <p:spPr>
            <a:xfrm>
              <a:off x="1018904" y="3783198"/>
              <a:ext cx="388883" cy="461665"/>
            </a:xfrm>
            <a:prstGeom prst="rect">
              <a:avLst/>
            </a:prstGeom>
            <a:noFill/>
          </p:spPr>
          <p:txBody>
            <a:bodyPr wrap="square" rtlCol="0">
              <a:spAutoFit/>
            </a:bodyPr>
            <a:lstStyle/>
            <a:p>
              <a:r>
                <a:rPr lang="en-US" sz="2400" dirty="0"/>
                <a:t>4</a:t>
              </a:r>
            </a:p>
          </p:txBody>
        </p:sp>
        <p:sp>
          <p:nvSpPr>
            <p:cNvPr id="77" name="TextBox 76"/>
            <p:cNvSpPr txBox="1"/>
            <p:nvPr/>
          </p:nvSpPr>
          <p:spPr>
            <a:xfrm>
              <a:off x="824463" y="5001557"/>
              <a:ext cx="388883" cy="461665"/>
            </a:xfrm>
            <a:prstGeom prst="rect">
              <a:avLst/>
            </a:prstGeom>
            <a:noFill/>
          </p:spPr>
          <p:txBody>
            <a:bodyPr wrap="square" rtlCol="0">
              <a:spAutoFit/>
            </a:bodyPr>
            <a:lstStyle/>
            <a:p>
              <a:r>
                <a:rPr lang="en-US" sz="2400" dirty="0"/>
                <a:t>3</a:t>
              </a:r>
            </a:p>
          </p:txBody>
        </p:sp>
        <mc:AlternateContent xmlns:mc="http://schemas.openxmlformats.org/markup-compatibility/2006" xmlns:a14="http://schemas.microsoft.com/office/drawing/2010/main">
          <mc:Choice Requires="a14">
            <p:sp>
              <p:nvSpPr>
                <p:cNvPr id="78" name="TextBox 77"/>
                <p:cNvSpPr txBox="1"/>
                <p:nvPr/>
              </p:nvSpPr>
              <p:spPr>
                <a:xfrm>
                  <a:off x="3571103" y="5550441"/>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3571103" y="5550441"/>
                  <a:ext cx="388883" cy="461665"/>
                </a:xfrm>
                <a:prstGeom prst="rect">
                  <a:avLst/>
                </a:prstGeom>
                <a:blipFill>
                  <a:blip r:embed="rId3"/>
                  <a:stretch>
                    <a:fillRect r="-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882018" y="4908211"/>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3882018" y="4908211"/>
                  <a:ext cx="388883" cy="461665"/>
                </a:xfrm>
                <a:prstGeom prst="rect">
                  <a:avLst/>
                </a:prstGeom>
                <a:blipFill>
                  <a:blip r:embed="rId4"/>
                  <a:stretch>
                    <a:fillRect r="-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3802433" y="4288718"/>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3802433" y="4288718"/>
                  <a:ext cx="388883" cy="461665"/>
                </a:xfrm>
                <a:prstGeom prst="rect">
                  <a:avLst/>
                </a:prstGeom>
                <a:blipFill>
                  <a:blip r:embed="rId5"/>
                  <a:stretch>
                    <a:fillRect r="-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3182220" y="3359268"/>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81" name="TextBox 80"/>
                <p:cNvSpPr txBox="1">
                  <a:spLocks noRot="1" noChangeAspect="1" noMove="1" noResize="1" noEditPoints="1" noAdjustHandles="1" noChangeArrowheads="1" noChangeShapeType="1" noTextEdit="1"/>
                </p:cNvSpPr>
                <p:nvPr/>
              </p:nvSpPr>
              <p:spPr>
                <a:xfrm>
                  <a:off x="3182220" y="3359268"/>
                  <a:ext cx="388883" cy="461665"/>
                </a:xfrm>
                <a:prstGeom prst="rect">
                  <a:avLst/>
                </a:prstGeom>
                <a:blipFill>
                  <a:blip r:embed="rId6"/>
                  <a:stretch>
                    <a:fillRect r="-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3323005" y="2668737"/>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3323005" y="2668737"/>
                  <a:ext cx="388883" cy="461665"/>
                </a:xfrm>
                <a:prstGeom prst="rect">
                  <a:avLst/>
                </a:prstGeom>
                <a:blipFill>
                  <a:blip r:embed="rId7"/>
                  <a:stretch>
                    <a:fillRect r="-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3514202" y="2088873"/>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3514202" y="2088873"/>
                  <a:ext cx="388883" cy="461665"/>
                </a:xfrm>
                <a:prstGeom prst="rect">
                  <a:avLst/>
                </a:prstGeom>
                <a:blipFill>
                  <a:blip r:embed="rId8"/>
                  <a:stretch>
                    <a:fillRect r="-10938"/>
                  </a:stretch>
                </a:blipFill>
              </p:spPr>
              <p:txBody>
                <a:bodyPr/>
                <a:lstStyle/>
                <a:p>
                  <a:r>
                    <a:rPr lang="en-US">
                      <a:noFill/>
                    </a:rPr>
                    <a:t> </a:t>
                  </a:r>
                </a:p>
              </p:txBody>
            </p:sp>
          </mc:Fallback>
        </mc:AlternateContent>
        <p:sp>
          <p:nvSpPr>
            <p:cNvPr id="84" name="TextBox 83"/>
            <p:cNvSpPr txBox="1"/>
            <p:nvPr/>
          </p:nvSpPr>
          <p:spPr>
            <a:xfrm>
              <a:off x="6127069" y="2776619"/>
              <a:ext cx="388883" cy="461665"/>
            </a:xfrm>
            <a:prstGeom prst="rect">
              <a:avLst/>
            </a:prstGeom>
            <a:noFill/>
          </p:spPr>
          <p:txBody>
            <a:bodyPr wrap="square" rtlCol="0">
              <a:spAutoFit/>
            </a:bodyPr>
            <a:lstStyle/>
            <a:p>
              <a:r>
                <a:rPr lang="en-US" sz="2400" dirty="0"/>
                <a:t>1</a:t>
              </a:r>
            </a:p>
          </p:txBody>
        </p:sp>
        <p:sp>
          <p:nvSpPr>
            <p:cNvPr id="85" name="TextBox 84"/>
            <p:cNvSpPr txBox="1"/>
            <p:nvPr/>
          </p:nvSpPr>
          <p:spPr>
            <a:xfrm>
              <a:off x="5942676" y="3800087"/>
              <a:ext cx="388883" cy="461665"/>
            </a:xfrm>
            <a:prstGeom prst="rect">
              <a:avLst/>
            </a:prstGeom>
            <a:noFill/>
          </p:spPr>
          <p:txBody>
            <a:bodyPr wrap="square" rtlCol="0">
              <a:spAutoFit/>
            </a:bodyPr>
            <a:lstStyle/>
            <a:p>
              <a:r>
                <a:rPr lang="en-US" sz="2400" dirty="0"/>
                <a:t>2</a:t>
              </a:r>
            </a:p>
          </p:txBody>
        </p:sp>
        <p:sp>
          <p:nvSpPr>
            <p:cNvPr id="86" name="TextBox 85"/>
            <p:cNvSpPr txBox="1"/>
            <p:nvPr/>
          </p:nvSpPr>
          <p:spPr>
            <a:xfrm>
              <a:off x="5820950" y="4804730"/>
              <a:ext cx="521120" cy="461665"/>
            </a:xfrm>
            <a:prstGeom prst="rect">
              <a:avLst/>
            </a:prstGeom>
            <a:noFill/>
          </p:spPr>
          <p:txBody>
            <a:bodyPr wrap="square" rtlCol="0">
              <a:spAutoFit/>
            </a:bodyPr>
            <a:lstStyle/>
            <a:p>
              <a:r>
                <a:rPr lang="en-US" sz="2400" dirty="0"/>
                <a:t>13</a:t>
              </a:r>
            </a:p>
          </p:txBody>
        </p:sp>
      </p:grpSp>
      <p:sp>
        <p:nvSpPr>
          <p:cNvPr id="3" name="TextBox 2"/>
          <p:cNvSpPr txBox="1"/>
          <p:nvPr/>
        </p:nvSpPr>
        <p:spPr>
          <a:xfrm>
            <a:off x="491882" y="4996869"/>
            <a:ext cx="568312" cy="461665"/>
          </a:xfrm>
          <a:prstGeom prst="rect">
            <a:avLst/>
          </a:prstGeom>
          <a:noFill/>
        </p:spPr>
        <p:txBody>
          <a:bodyPr wrap="square" rtlCol="0">
            <a:spAutoFit/>
          </a:bodyPr>
          <a:lstStyle/>
          <a:p>
            <a:r>
              <a:rPr lang="en-US" sz="2400" dirty="0">
                <a:solidFill>
                  <a:srgbClr val="7030A0"/>
                </a:solidFill>
              </a:rPr>
              <a:t>3/</a:t>
            </a:r>
          </a:p>
        </p:txBody>
      </p:sp>
      <p:sp>
        <p:nvSpPr>
          <p:cNvPr id="39" name="TextBox 38"/>
          <p:cNvSpPr txBox="1"/>
          <p:nvPr/>
        </p:nvSpPr>
        <p:spPr>
          <a:xfrm>
            <a:off x="3306571" y="5541631"/>
            <a:ext cx="568312" cy="461665"/>
          </a:xfrm>
          <a:prstGeom prst="rect">
            <a:avLst/>
          </a:prstGeom>
          <a:noFill/>
        </p:spPr>
        <p:txBody>
          <a:bodyPr wrap="square" rtlCol="0">
            <a:spAutoFit/>
          </a:bodyPr>
          <a:lstStyle/>
          <a:p>
            <a:r>
              <a:rPr lang="en-US" sz="2400" dirty="0">
                <a:solidFill>
                  <a:srgbClr val="7030A0"/>
                </a:solidFill>
              </a:rPr>
              <a:t>3/</a:t>
            </a:r>
          </a:p>
        </p:txBody>
      </p:sp>
      <p:sp>
        <p:nvSpPr>
          <p:cNvPr id="40" name="TextBox 39"/>
          <p:cNvSpPr txBox="1"/>
          <p:nvPr/>
        </p:nvSpPr>
        <p:spPr>
          <a:xfrm>
            <a:off x="5524181" y="4789107"/>
            <a:ext cx="568312" cy="461665"/>
          </a:xfrm>
          <a:prstGeom prst="rect">
            <a:avLst/>
          </a:prstGeom>
          <a:noFill/>
        </p:spPr>
        <p:txBody>
          <a:bodyPr wrap="square" rtlCol="0">
            <a:spAutoFit/>
          </a:bodyPr>
          <a:lstStyle/>
          <a:p>
            <a:r>
              <a:rPr lang="en-US" sz="2400" dirty="0">
                <a:solidFill>
                  <a:srgbClr val="7030A0"/>
                </a:solidFill>
              </a:rPr>
              <a:t>7/</a:t>
            </a:r>
          </a:p>
        </p:txBody>
      </p:sp>
      <p:sp>
        <p:nvSpPr>
          <p:cNvPr id="42" name="TextBox 41"/>
          <p:cNvSpPr txBox="1"/>
          <p:nvPr/>
        </p:nvSpPr>
        <p:spPr>
          <a:xfrm>
            <a:off x="530709" y="2858278"/>
            <a:ext cx="568312" cy="461665"/>
          </a:xfrm>
          <a:prstGeom prst="rect">
            <a:avLst/>
          </a:prstGeom>
          <a:noFill/>
        </p:spPr>
        <p:txBody>
          <a:bodyPr wrap="square" rtlCol="0">
            <a:spAutoFit/>
          </a:bodyPr>
          <a:lstStyle/>
          <a:p>
            <a:r>
              <a:rPr lang="en-US" sz="2400" dirty="0">
                <a:solidFill>
                  <a:srgbClr val="7030A0"/>
                </a:solidFill>
              </a:rPr>
              <a:t>3/</a:t>
            </a:r>
          </a:p>
        </p:txBody>
      </p:sp>
      <p:sp>
        <p:nvSpPr>
          <p:cNvPr id="43" name="TextBox 42"/>
          <p:cNvSpPr txBox="1"/>
          <p:nvPr/>
        </p:nvSpPr>
        <p:spPr>
          <a:xfrm>
            <a:off x="3657959" y="4907661"/>
            <a:ext cx="568312" cy="461665"/>
          </a:xfrm>
          <a:prstGeom prst="rect">
            <a:avLst/>
          </a:prstGeom>
          <a:noFill/>
        </p:spPr>
        <p:txBody>
          <a:bodyPr wrap="square" rtlCol="0">
            <a:spAutoFit/>
          </a:bodyPr>
          <a:lstStyle/>
          <a:p>
            <a:r>
              <a:rPr lang="en-US" sz="2400" dirty="0">
                <a:solidFill>
                  <a:srgbClr val="7030A0"/>
                </a:solidFill>
              </a:rPr>
              <a:t>4/</a:t>
            </a:r>
          </a:p>
        </p:txBody>
      </p:sp>
      <p:sp>
        <p:nvSpPr>
          <p:cNvPr id="44" name="TextBox 43"/>
          <p:cNvSpPr txBox="1"/>
          <p:nvPr/>
        </p:nvSpPr>
        <p:spPr>
          <a:xfrm>
            <a:off x="3071488" y="2692567"/>
            <a:ext cx="568312" cy="461665"/>
          </a:xfrm>
          <a:prstGeom prst="rect">
            <a:avLst/>
          </a:prstGeom>
          <a:noFill/>
        </p:spPr>
        <p:txBody>
          <a:bodyPr wrap="square" rtlCol="0">
            <a:spAutoFit/>
          </a:bodyPr>
          <a:lstStyle/>
          <a:p>
            <a:r>
              <a:rPr lang="en-US" sz="2400" dirty="0">
                <a:solidFill>
                  <a:srgbClr val="7030A0"/>
                </a:solidFill>
              </a:rPr>
              <a:t>2/</a:t>
            </a:r>
          </a:p>
        </p:txBody>
      </p:sp>
      <p:sp>
        <p:nvSpPr>
          <p:cNvPr id="45" name="TextBox 44"/>
          <p:cNvSpPr txBox="1"/>
          <p:nvPr/>
        </p:nvSpPr>
        <p:spPr>
          <a:xfrm>
            <a:off x="5706728" y="3805936"/>
            <a:ext cx="568312" cy="461665"/>
          </a:xfrm>
          <a:prstGeom prst="rect">
            <a:avLst/>
          </a:prstGeom>
          <a:noFill/>
        </p:spPr>
        <p:txBody>
          <a:bodyPr wrap="square" rtlCol="0">
            <a:spAutoFit/>
          </a:bodyPr>
          <a:lstStyle/>
          <a:p>
            <a:r>
              <a:rPr lang="en-US" sz="2400" dirty="0">
                <a:solidFill>
                  <a:srgbClr val="7030A0"/>
                </a:solidFill>
              </a:rPr>
              <a:t>2/</a:t>
            </a:r>
          </a:p>
        </p:txBody>
      </p:sp>
      <p:sp>
        <p:nvSpPr>
          <p:cNvPr id="47" name="TextBox 46"/>
          <p:cNvSpPr txBox="1"/>
          <p:nvPr/>
        </p:nvSpPr>
        <p:spPr>
          <a:xfrm>
            <a:off x="3221467" y="2064327"/>
            <a:ext cx="568312" cy="461665"/>
          </a:xfrm>
          <a:prstGeom prst="rect">
            <a:avLst/>
          </a:prstGeom>
          <a:noFill/>
        </p:spPr>
        <p:txBody>
          <a:bodyPr wrap="square" rtlCol="0">
            <a:spAutoFit/>
          </a:bodyPr>
          <a:lstStyle/>
          <a:p>
            <a:r>
              <a:rPr lang="en-US" sz="2400" dirty="0">
                <a:solidFill>
                  <a:srgbClr val="7030A0"/>
                </a:solidFill>
              </a:rPr>
              <a:t>1/</a:t>
            </a:r>
          </a:p>
        </p:txBody>
      </p:sp>
      <p:sp>
        <p:nvSpPr>
          <p:cNvPr id="48" name="TextBox 47"/>
          <p:cNvSpPr txBox="1"/>
          <p:nvPr/>
        </p:nvSpPr>
        <p:spPr>
          <a:xfrm rot="10800000" flipV="1">
            <a:off x="5837223" y="2732594"/>
            <a:ext cx="1020052" cy="461665"/>
          </a:xfrm>
          <a:prstGeom prst="rect">
            <a:avLst/>
          </a:prstGeom>
          <a:noFill/>
        </p:spPr>
        <p:txBody>
          <a:bodyPr wrap="square" rtlCol="0">
            <a:spAutoFit/>
          </a:bodyPr>
          <a:lstStyle/>
          <a:p>
            <a:r>
              <a:rPr lang="en-US" sz="2400" dirty="0">
                <a:solidFill>
                  <a:srgbClr val="7030A0"/>
                </a:solidFill>
              </a:rPr>
              <a:t>1/</a:t>
            </a:r>
          </a:p>
        </p:txBody>
      </p:sp>
      <p:sp>
        <p:nvSpPr>
          <p:cNvPr id="50" name="TextBox 49"/>
          <p:cNvSpPr txBox="1"/>
          <p:nvPr/>
        </p:nvSpPr>
        <p:spPr>
          <a:xfrm>
            <a:off x="773257" y="3778613"/>
            <a:ext cx="568312" cy="461665"/>
          </a:xfrm>
          <a:prstGeom prst="rect">
            <a:avLst/>
          </a:prstGeom>
          <a:noFill/>
        </p:spPr>
        <p:txBody>
          <a:bodyPr wrap="square" rtlCol="0">
            <a:spAutoFit/>
          </a:bodyPr>
          <a:lstStyle/>
          <a:p>
            <a:r>
              <a:rPr lang="en-US" sz="2400" dirty="0">
                <a:solidFill>
                  <a:srgbClr val="7030A0"/>
                </a:solidFill>
              </a:rPr>
              <a:t>4/</a:t>
            </a:r>
          </a:p>
        </p:txBody>
      </p:sp>
      <p:sp>
        <p:nvSpPr>
          <p:cNvPr id="5" name="TextBox 4">
            <a:extLst>
              <a:ext uri="{FF2B5EF4-FFF2-40B4-BE49-F238E27FC236}">
                <a16:creationId xmlns:a16="http://schemas.microsoft.com/office/drawing/2014/main" id="{79044BDB-8700-4AF2-9A36-C1C6FCCCE3EC}"/>
              </a:ext>
            </a:extLst>
          </p:cNvPr>
          <p:cNvSpPr txBox="1"/>
          <p:nvPr/>
        </p:nvSpPr>
        <p:spPr>
          <a:xfrm>
            <a:off x="7139836" y="4553211"/>
            <a:ext cx="4722312" cy="2031325"/>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This is the maximum flow. What’s the min-cut?</a:t>
            </a: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{s, Angels vs. Rangers, Angels, Rangers} is one side of the cut.</a:t>
            </a: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The Angels and Rangers were enough to prove that the Mariners couldn’t win!</a:t>
            </a:r>
          </a:p>
        </p:txBody>
      </p:sp>
    </p:spTree>
    <p:extLst>
      <p:ext uri="{BB962C8B-B14F-4D97-AF65-F5344CB8AC3E}">
        <p14:creationId xmlns:p14="http://schemas.microsoft.com/office/powerpoint/2010/main" val="318296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50EB-B9EB-401B-9646-E482AE3F342A}"/>
              </a:ext>
            </a:extLst>
          </p:cNvPr>
          <p:cNvSpPr>
            <a:spLocks noGrp="1"/>
          </p:cNvSpPr>
          <p:nvPr>
            <p:ph type="title"/>
          </p:nvPr>
        </p:nvSpPr>
        <p:spPr/>
        <p:txBody>
          <a:bodyPr/>
          <a:lstStyle/>
          <a:p>
            <a:r>
              <a:rPr lang="en-US" dirty="0"/>
              <a:t>One More Example</a:t>
            </a:r>
          </a:p>
        </p:txBody>
      </p:sp>
      <p:sp>
        <p:nvSpPr>
          <p:cNvPr id="3" name="Content Placeholder 2">
            <a:extLst>
              <a:ext uri="{FF2B5EF4-FFF2-40B4-BE49-F238E27FC236}">
                <a16:creationId xmlns:a16="http://schemas.microsoft.com/office/drawing/2014/main" id="{1427D38E-2E7F-45E1-AE97-B42C87CEDFCB}"/>
              </a:ext>
            </a:extLst>
          </p:cNvPr>
          <p:cNvSpPr>
            <a:spLocks noGrp="1"/>
          </p:cNvSpPr>
          <p:nvPr>
            <p:ph idx="1"/>
          </p:nvPr>
        </p:nvSpPr>
        <p:spPr/>
        <p:txBody>
          <a:bodyPr/>
          <a:lstStyle/>
          <a:p>
            <a:r>
              <a:rPr lang="en-US" dirty="0"/>
              <a:t>A classic example</a:t>
            </a:r>
          </a:p>
          <a:p>
            <a:r>
              <a:rPr lang="en-US" dirty="0"/>
              <a:t>We’ll also be able to use the min-cut in addition to the flow!</a:t>
            </a:r>
          </a:p>
          <a:p>
            <a:endParaRPr lang="en-US" dirty="0"/>
          </a:p>
          <a:p>
            <a:r>
              <a:rPr lang="en-US" dirty="0"/>
              <a:t>Question: Can the Mariners still win* the division?</a:t>
            </a:r>
          </a:p>
          <a:p>
            <a:r>
              <a:rPr lang="en-US" dirty="0"/>
              <a:t>*or at least tie for first place. </a:t>
            </a:r>
          </a:p>
          <a:p>
            <a:endParaRPr lang="en-US" dirty="0"/>
          </a:p>
          <a:p>
            <a:r>
              <a:rPr lang="en-US" dirty="0"/>
              <a:t>And if they can’t, can you explain why.</a:t>
            </a:r>
          </a:p>
        </p:txBody>
      </p:sp>
    </p:spTree>
    <p:extLst>
      <p:ext uri="{BB962C8B-B14F-4D97-AF65-F5344CB8AC3E}">
        <p14:creationId xmlns:p14="http://schemas.microsoft.com/office/powerpoint/2010/main" val="4175146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C3C9-0AD0-40CF-B7B8-24330D5455ED}"/>
              </a:ext>
            </a:extLst>
          </p:cNvPr>
          <p:cNvSpPr>
            <a:spLocks noGrp="1"/>
          </p:cNvSpPr>
          <p:nvPr>
            <p:ph type="title"/>
          </p:nvPr>
        </p:nvSpPr>
        <p:spPr/>
        <p:txBody>
          <a:bodyPr/>
          <a:lstStyle/>
          <a:p>
            <a:r>
              <a:rPr lang="en-US" dirty="0"/>
              <a:t>Generating Proof that you’re eliminated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74A2C8-EEAA-4A34-A289-F55A00C53141}"/>
                  </a:ext>
                </a:extLst>
              </p:cNvPr>
              <p:cNvSpPr>
                <a:spLocks noGrp="1"/>
              </p:cNvSpPr>
              <p:nvPr>
                <p:ph idx="1"/>
              </p:nvPr>
            </p:nvSpPr>
            <p:spPr/>
            <p:txBody>
              <a:bodyPr>
                <a:normAutofit fontScale="92500"/>
              </a:bodyPr>
              <a:lstStyle/>
              <a:p>
                <a:r>
                  <a:rPr lang="en-US" dirty="0"/>
                  <a:t>How do you describe to the general public that the Mariners are eliminated. </a:t>
                </a:r>
              </a:p>
              <a:p>
                <a:r>
                  <a:rPr lang="en-US" dirty="0"/>
                  <a:t>People are going to say “the Mariners can still win 82 games, no one has one 82, it’s not over yet!”</a:t>
                </a:r>
              </a:p>
              <a:p>
                <a:endParaRPr lang="en-US" dirty="0"/>
              </a:p>
              <a:p>
                <a:r>
                  <a:rPr lang="en-US" dirty="0"/>
                  <a:t>Of the Angels and Rangers, they will win (combined) at least</a:t>
                </a:r>
              </a:p>
              <a:p>
                <a14:m>
                  <m:oMath xmlns:m="http://schemas.openxmlformats.org/officeDocument/2006/math">
                    <m:r>
                      <a:rPr lang="en-US" b="0" i="1" smtClean="0">
                        <a:latin typeface="Cambria Math" panose="02040503050406030204" pitchFamily="18" charset="0"/>
                      </a:rPr>
                      <m:t>81+80+5 </m:t>
                    </m:r>
                  </m:oMath>
                </a14:m>
                <a:r>
                  <a:rPr lang="en-US" dirty="0"/>
                  <a:t>games (Angels wins, Rangers wins, games to be played among these teams)</a:t>
                </a:r>
              </a:p>
              <a:p>
                <a:r>
                  <a:rPr lang="en-US" b="1" dirty="0"/>
                  <a:t>On average </a:t>
                </a:r>
                <a:r>
                  <a:rPr lang="en-US" dirty="0"/>
                  <a:t>they win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166</m:t>
                        </m:r>
                      </m:num>
                      <m:den>
                        <m:r>
                          <a:rPr lang="en-US" b="0" i="1" smtClean="0">
                            <a:latin typeface="Cambria Math" panose="02040503050406030204" pitchFamily="18" charset="0"/>
                          </a:rPr>
                          <m:t>2</m:t>
                        </m:r>
                      </m:den>
                    </m:f>
                    <m:r>
                      <a:rPr lang="en-US" b="0" i="1" smtClean="0">
                        <a:latin typeface="Cambria Math" panose="02040503050406030204" pitchFamily="18" charset="0"/>
                      </a:rPr>
                      <m:t>=83</m:t>
                    </m:r>
                  </m:oMath>
                </a14:m>
                <a:r>
                  <a:rPr lang="en-US" b="1" dirty="0"/>
                  <a:t> </a:t>
                </a:r>
                <a:r>
                  <a:rPr lang="en-US" dirty="0"/>
                  <a:t>games. That’s more than </a:t>
                </a:r>
                <a14:m>
                  <m:oMath xmlns:m="http://schemas.openxmlformats.org/officeDocument/2006/math">
                    <m:r>
                      <a:rPr lang="en-US" b="0" i="1" smtClean="0">
                        <a:latin typeface="Cambria Math" panose="02040503050406030204" pitchFamily="18" charset="0"/>
                      </a:rPr>
                      <m:t>82</m:t>
                    </m:r>
                    <m:r>
                      <a:rPr lang="en-US" b="0" i="0" smtClean="0">
                        <a:latin typeface="Cambria Math" panose="02040503050406030204" pitchFamily="18" charset="0"/>
                      </a:rPr>
                      <m:t>.</m:t>
                    </m:r>
                  </m:oMath>
                </a14:m>
                <a:r>
                  <a:rPr lang="en-US" dirty="0"/>
                  <a:t> Someone is beating that average, and whoever that is the Mariners won’t catch them.</a:t>
                </a:r>
              </a:p>
            </p:txBody>
          </p:sp>
        </mc:Choice>
        <mc:Fallback xmlns="">
          <p:sp>
            <p:nvSpPr>
              <p:cNvPr id="3" name="Content Placeholder 2">
                <a:extLst>
                  <a:ext uri="{FF2B5EF4-FFF2-40B4-BE49-F238E27FC236}">
                    <a16:creationId xmlns:a16="http://schemas.microsoft.com/office/drawing/2014/main" id="{9474A2C8-EEAA-4A34-A289-F55A00C53141}"/>
                  </a:ext>
                </a:extLst>
              </p:cNvPr>
              <p:cNvSpPr>
                <a:spLocks noGrp="1" noRot="1" noChangeAspect="1" noMove="1" noResize="1" noEditPoints="1" noAdjustHandles="1" noChangeArrowheads="1" noChangeShapeType="1" noTextEdit="1"/>
              </p:cNvSpPr>
              <p:nvPr>
                <p:ph idx="1"/>
              </p:nvPr>
            </p:nvSpPr>
            <p:spPr>
              <a:blipFill>
                <a:blip r:embed="rId2"/>
                <a:stretch>
                  <a:fillRect l="-545" t="-1887" r="-1035"/>
                </a:stretch>
              </a:blipFill>
            </p:spPr>
            <p:txBody>
              <a:bodyPr/>
              <a:lstStyle/>
              <a:p>
                <a:r>
                  <a:rPr lang="en-US">
                    <a:noFill/>
                  </a:rPr>
                  <a:t> </a:t>
                </a:r>
              </a:p>
            </p:txBody>
          </p:sp>
        </mc:Fallback>
      </mc:AlternateContent>
    </p:spTree>
    <p:extLst>
      <p:ext uri="{BB962C8B-B14F-4D97-AF65-F5344CB8AC3E}">
        <p14:creationId xmlns:p14="http://schemas.microsoft.com/office/powerpoint/2010/main" val="925780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4F36-0871-4813-8F61-1648ECC72B87}"/>
              </a:ext>
            </a:extLst>
          </p:cNvPr>
          <p:cNvSpPr>
            <a:spLocks noGrp="1"/>
          </p:cNvSpPr>
          <p:nvPr>
            <p:ph type="title"/>
          </p:nvPr>
        </p:nvSpPr>
        <p:spPr/>
        <p:txBody>
          <a:bodyPr/>
          <a:lstStyle/>
          <a:p>
            <a:r>
              <a:rPr lang="en-US" dirty="0"/>
              <a:t>In General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C528AB-2237-4B2A-9085-D3E8C594624C}"/>
                  </a:ext>
                </a:extLst>
              </p:cNvPr>
              <p:cNvSpPr>
                <a:spLocks noGrp="1"/>
              </p:cNvSpPr>
              <p:nvPr>
                <p:ph idx="1"/>
              </p:nvPr>
            </p:nvSpPr>
            <p:spPr/>
            <p:txBody>
              <a:bodyPr/>
              <a:lstStyle/>
              <a:p>
                <a:r>
                  <a:rPr lang="en-US" dirty="0"/>
                  <a:t>Find the max flow. If its value is the number of games remaining, great!</a:t>
                </a:r>
              </a:p>
              <a:p>
                <a:r>
                  <a:rPr lang="en-US" dirty="0"/>
                  <a:t>Mariners can still win.</a:t>
                </a:r>
              </a:p>
              <a:p>
                <a:endParaRPr lang="en-US" dirty="0"/>
              </a:p>
              <a:p>
                <a:r>
                  <a:rPr lang="en-US" dirty="0"/>
                  <a:t>If its value is less than that, find the min cut. The set of all teams reachable from </a:t>
                </a:r>
                <a14:m>
                  <m:oMath xmlns:m="http://schemas.openxmlformats.org/officeDocument/2006/math">
                    <m:r>
                      <a:rPr lang="en-US" b="0" i="1" smtClean="0">
                        <a:latin typeface="Cambria Math" panose="02040503050406030204" pitchFamily="18" charset="0"/>
                      </a:rPr>
                      <m:t>𝑠</m:t>
                    </m:r>
                  </m:oMath>
                </a14:m>
                <a:r>
                  <a:rPr lang="en-US" dirty="0"/>
                  <a:t> in the residual graph will show you </a:t>
                </a:r>
                <a:r>
                  <a:rPr lang="en-US" b="1" dirty="0"/>
                  <a:t>why</a:t>
                </a:r>
                <a:r>
                  <a:rPr lang="en-US" dirty="0"/>
                  <a:t> the Mariners are eliminated.</a:t>
                </a:r>
              </a:p>
            </p:txBody>
          </p:sp>
        </mc:Choice>
        <mc:Fallback xmlns="">
          <p:sp>
            <p:nvSpPr>
              <p:cNvPr id="3" name="Content Placeholder 2">
                <a:extLst>
                  <a:ext uri="{FF2B5EF4-FFF2-40B4-BE49-F238E27FC236}">
                    <a16:creationId xmlns:a16="http://schemas.microsoft.com/office/drawing/2014/main" id="{62C528AB-2237-4B2A-9085-D3E8C594624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947263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65BB-F01E-4EE4-AFC2-2B29C93B918C}"/>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BDF9DA8F-2F1A-4039-90A6-1236A34CDE8E}"/>
              </a:ext>
            </a:extLst>
          </p:cNvPr>
          <p:cNvSpPr>
            <a:spLocks noGrp="1"/>
          </p:cNvSpPr>
          <p:nvPr>
            <p:ph idx="1"/>
          </p:nvPr>
        </p:nvSpPr>
        <p:spPr/>
        <p:txBody>
          <a:bodyPr/>
          <a:lstStyle/>
          <a:p>
            <a:r>
              <a:rPr lang="en-US" dirty="0"/>
              <a:t>If you want to “assign” things, max-flow might be a good option.</a:t>
            </a:r>
          </a:p>
          <a:p>
            <a:r>
              <a:rPr lang="en-US" dirty="0"/>
              <a:t>If you say “at most” you can probably just make a capacity constraint</a:t>
            </a:r>
          </a:p>
          <a:p>
            <a:r>
              <a:rPr lang="en-US" i="1" dirty="0"/>
              <a:t>Once</a:t>
            </a:r>
            <a:r>
              <a:rPr lang="en-US" dirty="0"/>
              <a:t> you can do an “exactly equal” or “at most” by checking the value of the max-flow. </a:t>
            </a:r>
          </a:p>
          <a:p>
            <a:endParaRPr lang="en-US" i="1" dirty="0"/>
          </a:p>
          <a:p>
            <a:r>
              <a:rPr lang="en-US" i="1" dirty="0"/>
              <a:t>Sometimes </a:t>
            </a:r>
            <a:r>
              <a:rPr lang="en-US" dirty="0"/>
              <a:t>you want an extra layer or two if you have a multiple types of assignments.</a:t>
            </a:r>
          </a:p>
          <a:p>
            <a:r>
              <a:rPr lang="en-US" i="1" dirty="0"/>
              <a:t>Sometimes </a:t>
            </a:r>
            <a:r>
              <a:rPr lang="en-US" dirty="0"/>
              <a:t>you can convert an “at least” in one group into an “at most” on another group.</a:t>
            </a:r>
            <a:endParaRPr lang="en-US" i="1" dirty="0"/>
          </a:p>
        </p:txBody>
      </p:sp>
    </p:spTree>
    <p:extLst>
      <p:ext uri="{BB962C8B-B14F-4D97-AF65-F5344CB8AC3E}">
        <p14:creationId xmlns:p14="http://schemas.microsoft.com/office/powerpoint/2010/main" val="2543723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0D6E56-B582-4EC9-B6BD-1DBC75618D98}"/>
              </a:ext>
            </a:extLst>
          </p:cNvPr>
          <p:cNvSpPr>
            <a:spLocks noGrp="1"/>
          </p:cNvSpPr>
          <p:nvPr>
            <p:ph type="title"/>
          </p:nvPr>
        </p:nvSpPr>
        <p:spPr/>
        <p:txBody>
          <a:bodyPr/>
          <a:lstStyle/>
          <a:p>
            <a:r>
              <a:rPr lang="en-US" dirty="0"/>
              <a:t>Optional – Why is there always an explanation?</a:t>
            </a:r>
          </a:p>
        </p:txBody>
      </p:sp>
      <p:sp>
        <p:nvSpPr>
          <p:cNvPr id="5" name="Text Placeholder 4">
            <a:extLst>
              <a:ext uri="{FF2B5EF4-FFF2-40B4-BE49-F238E27FC236}">
                <a16:creationId xmlns:a16="http://schemas.microsoft.com/office/drawing/2014/main" id="{769B4819-B7D6-42A6-8EEA-4A07667C2E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9731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Explanation Always Exists</a:t>
            </a:r>
          </a:p>
        </p:txBody>
      </p:sp>
      <mc:AlternateContent xmlns:mc="http://schemas.openxmlformats.org/markup-compatibility/2006" xmlns:a14="http://schemas.microsoft.com/office/drawing/2010/main">
        <mc:Choice Requires="a14">
          <p:sp>
            <p:nvSpPr>
              <p:cNvPr id="25" name="TextBox 24"/>
              <p:cNvSpPr txBox="1"/>
              <p:nvPr/>
            </p:nvSpPr>
            <p:spPr>
              <a:xfrm>
                <a:off x="294290" y="1566041"/>
                <a:ext cx="6201103" cy="4233659"/>
              </a:xfrm>
              <a:prstGeom prst="rect">
                <a:avLst/>
              </a:prstGeom>
              <a:noFill/>
            </p:spPr>
            <p:txBody>
              <a:bodyPr wrap="square" rtlCol="0">
                <a:spAutoFit/>
              </a:bodyPr>
              <a:lstStyle/>
              <a:p>
                <a:r>
                  <a:rPr lang="en-US" dirty="0"/>
                  <a:t>Let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𝑆</m:t>
                        </m:r>
                      </m:e>
                    </m:acc>
                    <m:r>
                      <a:rPr lang="en-US" b="0" i="1" smtClean="0">
                        <a:latin typeface="Cambria Math" panose="02040503050406030204" pitchFamily="18" charset="0"/>
                      </a:rPr>
                      <m:t>)</m:t>
                    </m:r>
                  </m:oMath>
                </a14:m>
                <a:r>
                  <a:rPr lang="en-US" dirty="0"/>
                  <a:t> be a min-cut. </a:t>
                </a:r>
              </a:p>
              <a:p>
                <a:r>
                  <a:rPr lang="en-US" dirty="0"/>
                  <a:t>There’s a lot of structure in the min-cut.</a:t>
                </a:r>
              </a:p>
              <a:p>
                <a:r>
                  <a:rPr lang="en-US" dirty="0"/>
                  <a:t>Let </a:t>
                </a:r>
                <a14:m>
                  <m:oMath xmlns:m="http://schemas.openxmlformats.org/officeDocument/2006/math">
                    <m:r>
                      <a:rPr lang="en-US" b="0" i="1" smtClean="0">
                        <a:latin typeface="Cambria Math" panose="02040503050406030204" pitchFamily="18" charset="0"/>
                      </a:rPr>
                      <m:t>𝑅</m:t>
                    </m:r>
                  </m:oMath>
                </a14:m>
                <a:r>
                  <a:rPr lang="en-US" dirty="0"/>
                  <a:t> be the set of teams whose vertices are reachable from </a:t>
                </a:r>
                <a14:m>
                  <m:oMath xmlns:m="http://schemas.openxmlformats.org/officeDocument/2006/math">
                    <m:r>
                      <a:rPr lang="en-US" b="0" i="1" smtClean="0">
                        <a:latin typeface="Cambria Math" panose="02040503050406030204" pitchFamily="18" charset="0"/>
                      </a:rPr>
                      <m:t>𝑠</m:t>
                    </m:r>
                  </m:oMath>
                </a14:m>
                <a:r>
                  <a:rPr lang="en-US" dirty="0"/>
                  <a:t> after the edges have been cut. </a:t>
                </a:r>
              </a:p>
              <a:p>
                <a:endParaRPr lang="en-US" dirty="0"/>
              </a:p>
              <a:p>
                <a:r>
                  <a:rPr lang="en-US" dirty="0"/>
                  <a:t>The capacity of the cut is</a:t>
                </a:r>
              </a:p>
              <a:p>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m:rPr>
                            <m:sty m:val="p"/>
                          </m:rPr>
                          <a:rPr lang="en-US" b="0" i="0" smtClean="0">
                            <a:latin typeface="Cambria Math" panose="02040503050406030204" pitchFamily="18" charset="0"/>
                          </a:rPr>
                          <m:t>or</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𝑅</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𝑖𝑗</m:t>
                            </m:r>
                          </m:sub>
                        </m:sSub>
                      </m:e>
                    </m:nary>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𝑅</m:t>
                        </m:r>
                      </m:sub>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e>
                    </m:nary>
                  </m:oMath>
                </a14:m>
                <a:r>
                  <a:rPr lang="en-US" dirty="0"/>
                  <a:t> </a:t>
                </a:r>
              </a:p>
              <a:p>
                <a:endParaRPr lang="en-US" dirty="0"/>
              </a:p>
              <a:p>
                <a:r>
                  <a:rPr lang="en-US" dirty="0"/>
                  <a:t>And the capacity of the cut is less than </a:t>
                </a:r>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𝑖𝑗</m:t>
                            </m:r>
                          </m:sub>
                        </m:sSub>
                      </m:e>
                    </m:nary>
                  </m:oMath>
                </a14:m>
                <a:r>
                  <a:rPr lang="en-US" dirty="0"/>
                  <a:t> (because that is a cut, and we can’t have a flow of that value).</a:t>
                </a:r>
              </a:p>
              <a:p>
                <a:endParaRPr lang="en-US" dirty="0"/>
              </a:p>
              <a:p>
                <a:endParaRPr lang="en-US" dirty="0"/>
              </a:p>
              <a:p>
                <a:r>
                  <a:rPr lang="en-US" dirty="0"/>
                  <a:t>If </a:t>
                </a:r>
                <a14:m>
                  <m:oMath xmlns:m="http://schemas.openxmlformats.org/officeDocument/2006/math">
                    <m:r>
                      <a:rPr lang="en-US" i="1">
                        <a:latin typeface="Cambria Math" panose="02040503050406030204" pitchFamily="18" charset="0"/>
                      </a:rPr>
                      <m:t>𝑅</m:t>
                    </m:r>
                  </m:oMath>
                </a14:m>
                <a:r>
                  <a:rPr lang="en-US" dirty="0"/>
                  <a:t> is a set of teams, let </a:t>
                </a:r>
                <a14:m>
                  <m:oMath xmlns:m="http://schemas.openxmlformats.org/officeDocument/2006/math">
                    <m:r>
                      <a:rPr lang="en-US" i="1">
                        <a:latin typeface="Cambria Math" panose="02040503050406030204" pitchFamily="18" charset="0"/>
                      </a:rPr>
                      <m:t>𝑎</m:t>
                    </m:r>
                    <m:d>
                      <m:dPr>
                        <m:ctrlPr>
                          <a:rPr lang="en-US" i="1">
                            <a:latin typeface="Cambria Math" panose="02040503050406030204" pitchFamily="18" charset="0"/>
                          </a:rPr>
                        </m:ctrlPr>
                      </m:dPr>
                      <m:e>
                        <m:r>
                          <a:rPr lang="en-US" i="1">
                            <a:latin typeface="Cambria Math" panose="02040503050406030204" pitchFamily="18" charset="0"/>
                          </a:rPr>
                          <m:t>𝑅</m:t>
                        </m:r>
                      </m:e>
                    </m:d>
                    <m:r>
                      <a:rPr lang="en-US" i="1">
                        <a:latin typeface="Cambria Math" panose="02040503050406030204" pitchFamily="18" charset="0"/>
                      </a:rPr>
                      <m:t>=</m:t>
                    </m:r>
                    <m:f>
                      <m:fPr>
                        <m:ctrlPr>
                          <a:rPr lang="en-US" i="1">
                            <a:latin typeface="Cambria Math" panose="02040503050406030204" pitchFamily="18" charset="0"/>
                          </a:rPr>
                        </m:ctrlPr>
                      </m:fPr>
                      <m:num>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𝑅</m:t>
                            </m:r>
                          </m: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nary>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𝑅</m:t>
                            </m:r>
                          </m:sub>
                          <m:sup/>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e>
                        </m:nary>
                      </m:num>
                      <m:den>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den>
                    </m:f>
                  </m:oMath>
                </a14:m>
                <a:r>
                  <a:rPr lang="en-US" dirty="0"/>
                  <a:t> the average number of games won be a team in </a:t>
                </a:r>
                <a14:m>
                  <m:oMath xmlns:m="http://schemas.openxmlformats.org/officeDocument/2006/math">
                    <m:r>
                      <a:rPr lang="en-US" i="1">
                        <a:latin typeface="Cambria Math" panose="02040503050406030204" pitchFamily="18" charset="0"/>
                      </a:rPr>
                      <m:t>𝑅</m:t>
                    </m:r>
                  </m:oMath>
                </a14:m>
                <a:r>
                  <a:rPr lang="en-US"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294290" y="1566041"/>
                <a:ext cx="6201103" cy="4233659"/>
              </a:xfrm>
              <a:prstGeom prst="rect">
                <a:avLst/>
              </a:prstGeom>
              <a:blipFill>
                <a:blip r:embed="rId2"/>
                <a:stretch>
                  <a:fillRect l="-5403" t="-720" b="-1441"/>
                </a:stretch>
              </a:blipFill>
            </p:spPr>
            <p:txBody>
              <a:bodyPr/>
              <a:lstStyle/>
              <a:p>
                <a:r>
                  <a:rPr lang="en-US">
                    <a:noFill/>
                  </a:rPr>
                  <a:t> </a:t>
                </a:r>
              </a:p>
            </p:txBody>
          </p:sp>
        </mc:Fallback>
      </mc:AlternateContent>
      <p:grpSp>
        <p:nvGrpSpPr>
          <p:cNvPr id="26" name="Group 25"/>
          <p:cNvGrpSpPr/>
          <p:nvPr/>
        </p:nvGrpSpPr>
        <p:grpSpPr>
          <a:xfrm>
            <a:off x="6629400" y="2722125"/>
            <a:ext cx="5383043" cy="4004455"/>
            <a:chOff x="336108" y="1874256"/>
            <a:chExt cx="6701999" cy="4715164"/>
          </a:xfrm>
        </p:grpSpPr>
        <p:sp>
          <p:nvSpPr>
            <p:cNvPr id="27" name="Oval 26"/>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Angels vs. Rangers</a:t>
              </a:r>
            </a:p>
          </p:txBody>
        </p:sp>
        <p:sp>
          <p:nvSpPr>
            <p:cNvPr id="28" name="Oval 27"/>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Angels vs. </a:t>
              </a:r>
              <a:br>
                <a:rPr lang="en-US" sz="1200" dirty="0"/>
              </a:br>
              <a:r>
                <a:rPr lang="en-US" sz="1200" dirty="0"/>
                <a:t>A’s</a:t>
              </a:r>
            </a:p>
          </p:txBody>
        </p:sp>
        <p:sp>
          <p:nvSpPr>
            <p:cNvPr id="29" name="Oval 28"/>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Rangers vs. </a:t>
              </a:r>
              <a:br>
                <a:rPr lang="en-US" sz="1200" dirty="0"/>
              </a:br>
              <a:r>
                <a:rPr lang="en-US" sz="1200" dirty="0"/>
                <a:t>A’s</a:t>
              </a:r>
            </a:p>
          </p:txBody>
        </p:sp>
        <p:sp>
          <p:nvSpPr>
            <p:cNvPr id="30" name="Oval 29"/>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Angels</a:t>
              </a:r>
            </a:p>
          </p:txBody>
        </p:sp>
        <p:sp>
          <p:nvSpPr>
            <p:cNvPr id="31" name="Oval 30"/>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Rangers</a:t>
              </a:r>
            </a:p>
          </p:txBody>
        </p:sp>
        <p:sp>
          <p:nvSpPr>
            <p:cNvPr id="32" name="Oval 31"/>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A’s</a:t>
              </a:r>
            </a:p>
          </p:txBody>
        </p:sp>
        <p:sp>
          <p:nvSpPr>
            <p:cNvPr id="33" name="Oval 32"/>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p:cNvCxnSpPr>
              <a:stCxn id="33" idx="7"/>
              <a:endCxn id="27" idx="2"/>
            </p:cNvCxnSpPr>
            <p:nvPr/>
          </p:nvCxnSpPr>
          <p:spPr>
            <a:xfrm flipV="1">
              <a:off x="541085" y="2502329"/>
              <a:ext cx="1263900" cy="164460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3" idx="6"/>
              <a:endCxn id="28" idx="2"/>
            </p:cNvCxnSpPr>
            <p:nvPr/>
          </p:nvCxnSpPr>
          <p:spPr>
            <a:xfrm>
              <a:off x="576253" y="4231838"/>
              <a:ext cx="122873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5"/>
              <a:endCxn id="29" idx="2"/>
            </p:cNvCxnSpPr>
            <p:nvPr/>
          </p:nvCxnSpPr>
          <p:spPr>
            <a:xfrm>
              <a:off x="541085" y="4316742"/>
              <a:ext cx="1263900" cy="164460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7" idx="6"/>
              <a:endCxn id="30" idx="2"/>
            </p:cNvCxnSpPr>
            <p:nvPr/>
          </p:nvCxnSpPr>
          <p:spPr>
            <a:xfrm>
              <a:off x="3061131" y="2502329"/>
              <a:ext cx="1356721"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7" idx="6"/>
              <a:endCxn id="31" idx="2"/>
            </p:cNvCxnSpPr>
            <p:nvPr/>
          </p:nvCxnSpPr>
          <p:spPr>
            <a:xfrm>
              <a:off x="3061131" y="2502329"/>
              <a:ext cx="1356721" cy="172950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8" idx="6"/>
            </p:cNvCxnSpPr>
            <p:nvPr/>
          </p:nvCxnSpPr>
          <p:spPr>
            <a:xfrm flipV="1">
              <a:off x="3061131" y="2692400"/>
              <a:ext cx="1356721" cy="153943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8" idx="6"/>
            </p:cNvCxnSpPr>
            <p:nvPr/>
          </p:nvCxnSpPr>
          <p:spPr>
            <a:xfrm>
              <a:off x="3061131" y="4231838"/>
              <a:ext cx="1429589" cy="153943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9" idx="6"/>
              <a:endCxn id="31" idx="2"/>
            </p:cNvCxnSpPr>
            <p:nvPr/>
          </p:nvCxnSpPr>
          <p:spPr>
            <a:xfrm flipV="1">
              <a:off x="3061131" y="4231838"/>
              <a:ext cx="1356721" cy="172950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9" idx="6"/>
              <a:endCxn id="32" idx="2"/>
            </p:cNvCxnSpPr>
            <p:nvPr/>
          </p:nvCxnSpPr>
          <p:spPr>
            <a:xfrm>
              <a:off x="3061131" y="5961347"/>
              <a:ext cx="1356721"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0" idx="6"/>
              <a:endCxn id="34" idx="2"/>
            </p:cNvCxnSpPr>
            <p:nvPr/>
          </p:nvCxnSpPr>
          <p:spPr>
            <a:xfrm>
              <a:off x="5673998" y="2502329"/>
              <a:ext cx="1123964" cy="177435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1" idx="6"/>
              <a:endCxn id="34" idx="2"/>
            </p:cNvCxnSpPr>
            <p:nvPr/>
          </p:nvCxnSpPr>
          <p:spPr>
            <a:xfrm>
              <a:off x="5673998" y="4231838"/>
              <a:ext cx="1123964" cy="4484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2" idx="6"/>
              <a:endCxn id="34" idx="2"/>
            </p:cNvCxnSpPr>
            <p:nvPr/>
          </p:nvCxnSpPr>
          <p:spPr>
            <a:xfrm flipV="1">
              <a:off x="5673998" y="4276686"/>
              <a:ext cx="1123964" cy="16846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24463" y="2862966"/>
              <a:ext cx="388883" cy="461665"/>
            </a:xfrm>
            <a:prstGeom prst="rect">
              <a:avLst/>
            </a:prstGeom>
            <a:noFill/>
          </p:spPr>
          <p:txBody>
            <a:bodyPr wrap="square" rtlCol="0">
              <a:spAutoFit/>
            </a:bodyPr>
            <a:lstStyle/>
            <a:p>
              <a:r>
                <a:rPr lang="en-US" sz="2400" dirty="0"/>
                <a:t>5</a:t>
              </a:r>
            </a:p>
          </p:txBody>
        </p:sp>
        <p:sp>
          <p:nvSpPr>
            <p:cNvPr id="48" name="TextBox 47"/>
            <p:cNvSpPr txBox="1"/>
            <p:nvPr/>
          </p:nvSpPr>
          <p:spPr>
            <a:xfrm>
              <a:off x="1018904" y="3783198"/>
              <a:ext cx="388883" cy="461665"/>
            </a:xfrm>
            <a:prstGeom prst="rect">
              <a:avLst/>
            </a:prstGeom>
            <a:noFill/>
          </p:spPr>
          <p:txBody>
            <a:bodyPr wrap="square" rtlCol="0">
              <a:spAutoFit/>
            </a:bodyPr>
            <a:lstStyle/>
            <a:p>
              <a:r>
                <a:rPr lang="en-US" sz="2400" dirty="0"/>
                <a:t>4</a:t>
              </a:r>
            </a:p>
          </p:txBody>
        </p:sp>
        <p:sp>
          <p:nvSpPr>
            <p:cNvPr id="49" name="TextBox 48"/>
            <p:cNvSpPr txBox="1"/>
            <p:nvPr/>
          </p:nvSpPr>
          <p:spPr>
            <a:xfrm>
              <a:off x="824463" y="5001557"/>
              <a:ext cx="388883" cy="461665"/>
            </a:xfrm>
            <a:prstGeom prst="rect">
              <a:avLst/>
            </a:prstGeom>
            <a:noFill/>
          </p:spPr>
          <p:txBody>
            <a:bodyPr wrap="square" rtlCol="0">
              <a:spAutoFit/>
            </a:bodyPr>
            <a:lstStyle/>
            <a:p>
              <a:r>
                <a:rPr lang="en-US" sz="2400" dirty="0"/>
                <a:t>3</a:t>
              </a:r>
            </a:p>
          </p:txBody>
        </p:sp>
        <mc:AlternateContent xmlns:mc="http://schemas.openxmlformats.org/markup-compatibility/2006" xmlns:a14="http://schemas.microsoft.com/office/drawing/2010/main">
          <mc:Choice Requires="a14">
            <p:sp>
              <p:nvSpPr>
                <p:cNvPr id="50" name="TextBox 49"/>
                <p:cNvSpPr txBox="1"/>
                <p:nvPr/>
              </p:nvSpPr>
              <p:spPr>
                <a:xfrm>
                  <a:off x="3571103" y="5550441"/>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3571103" y="5550441"/>
                  <a:ext cx="388883" cy="461665"/>
                </a:xfrm>
                <a:prstGeom prst="rect">
                  <a:avLst/>
                </a:prstGeom>
                <a:blipFill>
                  <a:blip r:embed="rId3"/>
                  <a:stretch>
                    <a:fillRect r="-37255"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882018" y="4908211"/>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882018" y="4908211"/>
                  <a:ext cx="388883" cy="461665"/>
                </a:xfrm>
                <a:prstGeom prst="rect">
                  <a:avLst/>
                </a:prstGeom>
                <a:blipFill>
                  <a:blip r:embed="rId4"/>
                  <a:stretch>
                    <a:fillRect r="-37255"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739491" y="4276685"/>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739491" y="4276685"/>
                  <a:ext cx="388883" cy="461665"/>
                </a:xfrm>
                <a:prstGeom prst="rect">
                  <a:avLst/>
                </a:prstGeom>
                <a:blipFill>
                  <a:blip r:embed="rId5"/>
                  <a:stretch>
                    <a:fillRect r="-37255"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3182220" y="3359268"/>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3182220" y="3359268"/>
                  <a:ext cx="388883" cy="461665"/>
                </a:xfrm>
                <a:prstGeom prst="rect">
                  <a:avLst/>
                </a:prstGeom>
                <a:blipFill>
                  <a:blip r:embed="rId6"/>
                  <a:stretch>
                    <a:fillRect r="-36538"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323005" y="2668737"/>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3323005" y="2668737"/>
                  <a:ext cx="388883" cy="461665"/>
                </a:xfrm>
                <a:prstGeom prst="rect">
                  <a:avLst/>
                </a:prstGeom>
                <a:blipFill>
                  <a:blip r:embed="rId7"/>
                  <a:stretch>
                    <a:fillRect r="-39216"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514202" y="2088873"/>
                  <a:ext cx="3888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514202" y="2088873"/>
                  <a:ext cx="388883" cy="461665"/>
                </a:xfrm>
                <a:prstGeom prst="rect">
                  <a:avLst/>
                </a:prstGeom>
                <a:blipFill>
                  <a:blip r:embed="rId8"/>
                  <a:stretch>
                    <a:fillRect r="-39216" b="-6154"/>
                  </a:stretch>
                </a:blipFill>
              </p:spPr>
              <p:txBody>
                <a:bodyPr/>
                <a:lstStyle/>
                <a:p>
                  <a:r>
                    <a:rPr lang="en-US">
                      <a:noFill/>
                    </a:rPr>
                    <a:t> </a:t>
                  </a:r>
                </a:p>
              </p:txBody>
            </p:sp>
          </mc:Fallback>
        </mc:AlternateContent>
        <p:sp>
          <p:nvSpPr>
            <p:cNvPr id="56" name="TextBox 55"/>
            <p:cNvSpPr txBox="1"/>
            <p:nvPr/>
          </p:nvSpPr>
          <p:spPr>
            <a:xfrm>
              <a:off x="6127069" y="2776619"/>
              <a:ext cx="388883" cy="461665"/>
            </a:xfrm>
            <a:prstGeom prst="rect">
              <a:avLst/>
            </a:prstGeom>
            <a:noFill/>
          </p:spPr>
          <p:txBody>
            <a:bodyPr wrap="square" rtlCol="0">
              <a:spAutoFit/>
            </a:bodyPr>
            <a:lstStyle/>
            <a:p>
              <a:r>
                <a:rPr lang="en-US" sz="2400" dirty="0"/>
                <a:t>1</a:t>
              </a:r>
            </a:p>
          </p:txBody>
        </p:sp>
        <p:sp>
          <p:nvSpPr>
            <p:cNvPr id="57" name="TextBox 56"/>
            <p:cNvSpPr txBox="1"/>
            <p:nvPr/>
          </p:nvSpPr>
          <p:spPr>
            <a:xfrm>
              <a:off x="5942676" y="3800087"/>
              <a:ext cx="388883" cy="543601"/>
            </a:xfrm>
            <a:prstGeom prst="rect">
              <a:avLst/>
            </a:prstGeom>
            <a:noFill/>
          </p:spPr>
          <p:txBody>
            <a:bodyPr wrap="square" rtlCol="0">
              <a:spAutoFit/>
            </a:bodyPr>
            <a:lstStyle/>
            <a:p>
              <a:r>
                <a:rPr lang="en-US" sz="2400" dirty="0"/>
                <a:t>2</a:t>
              </a:r>
            </a:p>
          </p:txBody>
        </p:sp>
        <p:sp>
          <p:nvSpPr>
            <p:cNvPr id="58" name="TextBox 57"/>
            <p:cNvSpPr txBox="1"/>
            <p:nvPr/>
          </p:nvSpPr>
          <p:spPr>
            <a:xfrm>
              <a:off x="5820950" y="4804730"/>
              <a:ext cx="695003" cy="543601"/>
            </a:xfrm>
            <a:prstGeom prst="rect">
              <a:avLst/>
            </a:prstGeom>
            <a:noFill/>
          </p:spPr>
          <p:txBody>
            <a:bodyPr wrap="square" rtlCol="0">
              <a:spAutoFit/>
            </a:bodyPr>
            <a:lstStyle/>
            <a:p>
              <a:r>
                <a:rPr lang="en-US" sz="2400" dirty="0"/>
                <a:t>13</a:t>
              </a: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6B694D4-0D15-46FD-B227-0F99A65B477A}"/>
                  </a:ext>
                </a:extLst>
              </p:cNvPr>
              <p:cNvSpPr txBox="1"/>
              <p:nvPr/>
            </p:nvSpPr>
            <p:spPr>
              <a:xfrm>
                <a:off x="8085551" y="148894"/>
                <a:ext cx="4822520" cy="945643"/>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𝑖𝑗</m:t>
                        </m:r>
                      </m:sub>
                    </m:sSub>
                  </m:oMath>
                </a14:m>
                <a:r>
                  <a:rPr lang="en-US" dirty="0"/>
                  <a:t> is games to be played between </a:t>
                </a:r>
                <a14:m>
                  <m:oMath xmlns:m="http://schemas.openxmlformats.org/officeDocument/2006/math">
                    <m:r>
                      <a:rPr lang="en-US" b="0" i="1" smtClean="0">
                        <a:latin typeface="Cambria Math" panose="02040503050406030204" pitchFamily="18" charset="0"/>
                      </a:rPr>
                      <m:t>𝑖</m:t>
                    </m:r>
                  </m:oMath>
                </a14:m>
                <a:r>
                  <a:rPr lang="en-US" dirty="0"/>
                  <a:t> and </a:t>
                </a:r>
                <a14:m>
                  <m:oMath xmlns:m="http://schemas.openxmlformats.org/officeDocument/2006/math">
                    <m:r>
                      <a:rPr lang="en-US" b="0" i="1" smtClean="0">
                        <a:latin typeface="Cambria Math" panose="02040503050406030204" pitchFamily="18" charset="0"/>
                      </a:rPr>
                      <m:t>𝑗</m:t>
                    </m:r>
                  </m:oMath>
                </a14:m>
                <a:endParaRPr lang="en-US" dirty="0"/>
              </a:p>
              <a:p>
                <a14:m>
                  <m:oMath xmlns:m="http://schemas.openxmlformats.org/officeDocument/2006/math">
                    <m:r>
                      <a:rPr lang="en-US" b="0" i="1" smtClean="0">
                        <a:latin typeface="Cambria Math" panose="02040503050406030204" pitchFamily="18" charset="0"/>
                      </a:rPr>
                      <m:t>𝑃</m:t>
                    </m:r>
                  </m:oMath>
                </a14:m>
                <a:r>
                  <a:rPr lang="en-US" dirty="0"/>
                  <a:t> is number of wins possible for Mariners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 is current number of wins for team </a:t>
                </a:r>
                <a14:m>
                  <m:oMath xmlns:m="http://schemas.openxmlformats.org/officeDocument/2006/math">
                    <m:r>
                      <a:rPr lang="en-US" b="0" i="1" smtClean="0">
                        <a:latin typeface="Cambria Math" panose="02040503050406030204" pitchFamily="18" charset="0"/>
                      </a:rPr>
                      <m:t>𝑖</m:t>
                    </m:r>
                  </m:oMath>
                </a14:m>
                <a:r>
                  <a:rPr lang="en-US" dirty="0"/>
                  <a:t>.</a:t>
                </a:r>
              </a:p>
            </p:txBody>
          </p:sp>
        </mc:Choice>
        <mc:Fallback xmlns="">
          <p:sp>
            <p:nvSpPr>
              <p:cNvPr id="3" name="TextBox 2">
                <a:extLst>
                  <a:ext uri="{FF2B5EF4-FFF2-40B4-BE49-F238E27FC236}">
                    <a16:creationId xmlns:a16="http://schemas.microsoft.com/office/drawing/2014/main" id="{76B694D4-0D15-46FD-B227-0F99A65B477A}"/>
                  </a:ext>
                </a:extLst>
              </p:cNvPr>
              <p:cNvSpPr txBox="1">
                <a:spLocks noRot="1" noChangeAspect="1" noMove="1" noResize="1" noEditPoints="1" noAdjustHandles="1" noChangeArrowheads="1" noChangeShapeType="1" noTextEdit="1"/>
              </p:cNvSpPr>
              <p:nvPr/>
            </p:nvSpPr>
            <p:spPr>
              <a:xfrm>
                <a:off x="8085551" y="148894"/>
                <a:ext cx="4822520" cy="945643"/>
              </a:xfrm>
              <a:prstGeom prst="rect">
                <a:avLst/>
              </a:prstGeom>
              <a:blipFill>
                <a:blip r:embed="rId9"/>
                <a:stretch>
                  <a:fillRect t="-2564" b="-8974"/>
                </a:stretch>
              </a:blipFill>
            </p:spPr>
            <p:txBody>
              <a:bodyPr/>
              <a:lstStyle/>
              <a:p>
                <a:r>
                  <a:rPr lang="en-US">
                    <a:noFill/>
                  </a:rPr>
                  <a:t> </a:t>
                </a:r>
              </a:p>
            </p:txBody>
          </p:sp>
        </mc:Fallback>
      </mc:AlternateContent>
    </p:spTree>
    <p:extLst>
      <p:ext uri="{BB962C8B-B14F-4D97-AF65-F5344CB8AC3E}">
        <p14:creationId xmlns:p14="http://schemas.microsoft.com/office/powerpoint/2010/main" val="48460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Explanation Always Exists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 </m:t>
                        </m:r>
                        <m:r>
                          <m:rPr>
                            <m:sty m:val="p"/>
                          </m:rPr>
                          <a:rPr lang="en-US">
                            <a:latin typeface="Cambria Math" panose="02040503050406030204" pitchFamily="18" charset="0"/>
                          </a:rPr>
                          <m:t>or</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𝑅</m:t>
                        </m:r>
                      </m:sub>
                      <m:sup/>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𝑖𝑗</m:t>
                            </m:r>
                          </m:sub>
                        </m:sSub>
                      </m:e>
                    </m:nary>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𝑅</m:t>
                        </m:r>
                      </m:sub>
                      <m:sup/>
                      <m:e>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nary>
                  </m:oMath>
                </a14:m>
                <a:r>
                  <a:rPr lang="en-US" dirty="0"/>
                  <a:t>  &lt; </a:t>
                </a:r>
                <a14:m>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𝑖𝑗</m:t>
                            </m:r>
                          </m:sub>
                        </m:sSub>
                      </m:e>
                    </m:nary>
                  </m:oMath>
                </a14:m>
                <a:endParaRPr lang="en-US" dirty="0"/>
              </a:p>
              <a:p>
                <a14:m>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𝑅</m:t>
                        </m:r>
                      </m:sub>
                      <m:sup/>
                      <m:e>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nary>
                  </m:oMath>
                </a14:m>
                <a:r>
                  <a:rPr lang="en-US" dirty="0"/>
                  <a:t> &lt; </a:t>
                </a:r>
                <a14:m>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𝑅</m:t>
                        </m:r>
                      </m:sub>
                      <m:sup/>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𝑖𝑗</m:t>
                            </m:r>
                          </m:sub>
                        </m:sSub>
                      </m:e>
                    </m:nary>
                  </m:oMath>
                </a14:m>
                <a:endParaRPr lang="en-US"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𝑃</m:t>
                    </m:r>
                    <m:r>
                      <a:rPr lang="en-US" b="0" i="1" smtClean="0">
                        <a:latin typeface="Cambria Math" panose="02040503050406030204" pitchFamily="18" charset="0"/>
                      </a:rPr>
                      <m:t>&lt;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 </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𝑅</m:t>
                        </m:r>
                      </m:sub>
                      <m:sup/>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𝑖𝑗</m:t>
                            </m:r>
                          </m:sub>
                        </m:sSub>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𝑅</m:t>
                        </m:r>
                      </m: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nary>
                  </m:oMath>
                </a14:m>
                <a:endParaRPr lang="en-US" dirty="0"/>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&lt; </m:t>
                    </m:r>
                    <m:f>
                      <m:fPr>
                        <m:ctrlPr>
                          <a:rPr lang="en-US" b="0" i="1" smtClean="0">
                            <a:latin typeface="Cambria Math" panose="02040503050406030204" pitchFamily="18" charset="0"/>
                          </a:rPr>
                        </m:ctrlPr>
                      </m:fPr>
                      <m:num>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 </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𝑅</m:t>
                            </m:r>
                          </m:sub>
                          <m:sup/>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𝑖𝑗</m:t>
                                </m:r>
                              </m:sub>
                            </m:sSub>
                          </m:e>
                        </m:nary>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𝑅</m:t>
                            </m:r>
                          </m: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nary>
                      </m:num>
                      <m:den>
                        <m:d>
                          <m:dPr>
                            <m:begChr m:val="|"/>
                            <m:endChr m:val="|"/>
                            <m:ctrlPr>
                              <a:rPr lang="en-US" i="1">
                                <a:latin typeface="Cambria Math" panose="02040503050406030204" pitchFamily="18" charset="0"/>
                              </a:rPr>
                            </m:ctrlPr>
                          </m:dPr>
                          <m:e>
                            <m:r>
                              <a:rPr lang="en-US" i="1">
                                <a:latin typeface="Cambria Math" panose="02040503050406030204" pitchFamily="18" charset="0"/>
                              </a:rPr>
                              <m:t>𝑅</m:t>
                            </m:r>
                          </m:e>
                        </m:d>
                      </m:den>
                    </m:f>
                  </m:oMath>
                </a14:m>
                <a:endParaRPr lang="en-US" dirty="0"/>
              </a:p>
              <a:p>
                <a:endParaRPr lang="en-US" dirty="0"/>
              </a:p>
              <a:p>
                <a:r>
                  <a:rPr lang="en-US" dirty="0"/>
                  <a:t>That is, the average number of wins for a team in </a:t>
                </a:r>
                <a14:m>
                  <m:oMath xmlns:m="http://schemas.openxmlformats.org/officeDocument/2006/math">
                    <m:r>
                      <a:rPr lang="en-US" b="0" i="1" smtClean="0">
                        <a:latin typeface="Cambria Math" panose="02040503050406030204" pitchFamily="18" charset="0"/>
                      </a:rPr>
                      <m:t>𝑅</m:t>
                    </m:r>
                  </m:oMath>
                </a14:m>
                <a:r>
                  <a:rPr lang="en-US" dirty="0"/>
                  <a:t> (after all games are played) is strictly more than the possible number of wins for the Mariners.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5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26C2A9-4814-463E-A1EE-3B1AA9C84195}"/>
                  </a:ext>
                </a:extLst>
              </p:cNvPr>
              <p:cNvSpPr txBox="1"/>
              <p:nvPr/>
            </p:nvSpPr>
            <p:spPr>
              <a:xfrm>
                <a:off x="8085551" y="148894"/>
                <a:ext cx="4822520" cy="945643"/>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𝑖𝑗</m:t>
                        </m:r>
                      </m:sub>
                    </m:sSub>
                  </m:oMath>
                </a14:m>
                <a:r>
                  <a:rPr lang="en-US" dirty="0"/>
                  <a:t> is games to be played between </a:t>
                </a:r>
                <a14:m>
                  <m:oMath xmlns:m="http://schemas.openxmlformats.org/officeDocument/2006/math">
                    <m:r>
                      <a:rPr lang="en-US" b="0" i="1" smtClean="0">
                        <a:latin typeface="Cambria Math" panose="02040503050406030204" pitchFamily="18" charset="0"/>
                      </a:rPr>
                      <m:t>𝑖</m:t>
                    </m:r>
                  </m:oMath>
                </a14:m>
                <a:r>
                  <a:rPr lang="en-US" dirty="0"/>
                  <a:t> and </a:t>
                </a:r>
                <a14:m>
                  <m:oMath xmlns:m="http://schemas.openxmlformats.org/officeDocument/2006/math">
                    <m:r>
                      <a:rPr lang="en-US" b="0" i="1" smtClean="0">
                        <a:latin typeface="Cambria Math" panose="02040503050406030204" pitchFamily="18" charset="0"/>
                      </a:rPr>
                      <m:t>𝑗</m:t>
                    </m:r>
                  </m:oMath>
                </a14:m>
                <a:endParaRPr lang="en-US" dirty="0"/>
              </a:p>
              <a:p>
                <a14:m>
                  <m:oMath xmlns:m="http://schemas.openxmlformats.org/officeDocument/2006/math">
                    <m:r>
                      <a:rPr lang="en-US" b="0" i="1" smtClean="0">
                        <a:latin typeface="Cambria Math" panose="02040503050406030204" pitchFamily="18" charset="0"/>
                      </a:rPr>
                      <m:t>𝑃</m:t>
                    </m:r>
                  </m:oMath>
                </a14:m>
                <a:r>
                  <a:rPr lang="en-US" dirty="0"/>
                  <a:t> is number of wins possible for Mariners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 is current number of wins for team </a:t>
                </a:r>
                <a14:m>
                  <m:oMath xmlns:m="http://schemas.openxmlformats.org/officeDocument/2006/math">
                    <m:r>
                      <a:rPr lang="en-US" b="0" i="1" smtClean="0">
                        <a:latin typeface="Cambria Math" panose="02040503050406030204" pitchFamily="18" charset="0"/>
                      </a:rPr>
                      <m:t>𝑖</m:t>
                    </m:r>
                  </m:oMath>
                </a14:m>
                <a:r>
                  <a:rPr lang="en-US" dirty="0"/>
                  <a:t>.</a:t>
                </a:r>
              </a:p>
            </p:txBody>
          </p:sp>
        </mc:Choice>
        <mc:Fallback xmlns="">
          <p:sp>
            <p:nvSpPr>
              <p:cNvPr id="4" name="TextBox 3">
                <a:extLst>
                  <a:ext uri="{FF2B5EF4-FFF2-40B4-BE49-F238E27FC236}">
                    <a16:creationId xmlns:a16="http://schemas.microsoft.com/office/drawing/2014/main" id="{3326C2A9-4814-463E-A1EE-3B1AA9C84195}"/>
                  </a:ext>
                </a:extLst>
              </p:cNvPr>
              <p:cNvSpPr txBox="1">
                <a:spLocks noRot="1" noChangeAspect="1" noMove="1" noResize="1" noEditPoints="1" noAdjustHandles="1" noChangeArrowheads="1" noChangeShapeType="1" noTextEdit="1"/>
              </p:cNvSpPr>
              <p:nvPr/>
            </p:nvSpPr>
            <p:spPr>
              <a:xfrm>
                <a:off x="8085551" y="148894"/>
                <a:ext cx="4822520" cy="945643"/>
              </a:xfrm>
              <a:prstGeom prst="rect">
                <a:avLst/>
              </a:prstGeom>
              <a:blipFill>
                <a:blip r:embed="rId3"/>
                <a:stretch>
                  <a:fillRect t="-2564" b="-8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E310FB7-CA6E-4824-BEAA-29ECDF8D28C2}"/>
                  </a:ext>
                </a:extLst>
              </p:cNvPr>
              <p:cNvSpPr txBox="1"/>
              <p:nvPr/>
            </p:nvSpPr>
            <p:spPr>
              <a:xfrm>
                <a:off x="5411244" y="1997901"/>
                <a:ext cx="6613742" cy="646331"/>
              </a:xfrm>
              <a:prstGeom prst="rect">
                <a:avLst/>
              </a:prstGeom>
              <a:noFill/>
            </p:spPr>
            <p:txBody>
              <a:bodyPr wrap="square" rtlCol="0">
                <a:spAutoFit/>
              </a:bodyPr>
              <a:lstStyle/>
              <a:p>
                <a:r>
                  <a:rPr lang="en-US" dirty="0"/>
                  <a:t>After subtracting pairs where at least one of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are not in </a:t>
                </a:r>
                <a14:m>
                  <m:oMath xmlns:m="http://schemas.openxmlformats.org/officeDocument/2006/math">
                    <m:r>
                      <a:rPr lang="en-US" b="0" i="1" smtClean="0">
                        <a:latin typeface="Cambria Math" panose="02040503050406030204" pitchFamily="18" charset="0"/>
                      </a:rPr>
                      <m:t>𝑅</m:t>
                    </m:r>
                  </m:oMath>
                </a14:m>
                <a:r>
                  <a:rPr lang="en-US" dirty="0"/>
                  <a:t> all that remains are pairs where both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are in </a:t>
                </a:r>
                <a14:m>
                  <m:oMath xmlns:m="http://schemas.openxmlformats.org/officeDocument/2006/math">
                    <m:r>
                      <a:rPr lang="en-US" b="0" i="1" smtClean="0">
                        <a:latin typeface="Cambria Math" panose="02040503050406030204" pitchFamily="18" charset="0"/>
                      </a:rPr>
                      <m:t>𝑅</m:t>
                    </m:r>
                  </m:oMath>
                </a14:m>
                <a:r>
                  <a:rPr lang="en-US" dirty="0"/>
                  <a:t>.</a:t>
                </a:r>
              </a:p>
            </p:txBody>
          </p:sp>
        </mc:Choice>
        <mc:Fallback xmlns="">
          <p:sp>
            <p:nvSpPr>
              <p:cNvPr id="5" name="TextBox 4">
                <a:extLst>
                  <a:ext uri="{FF2B5EF4-FFF2-40B4-BE49-F238E27FC236}">
                    <a16:creationId xmlns:a16="http://schemas.microsoft.com/office/drawing/2014/main" id="{3E310FB7-CA6E-4824-BEAA-29ECDF8D28C2}"/>
                  </a:ext>
                </a:extLst>
              </p:cNvPr>
              <p:cNvSpPr txBox="1">
                <a:spLocks noRot="1" noChangeAspect="1" noMove="1" noResize="1" noEditPoints="1" noAdjustHandles="1" noChangeArrowheads="1" noChangeShapeType="1" noTextEdit="1"/>
              </p:cNvSpPr>
              <p:nvPr/>
            </p:nvSpPr>
            <p:spPr>
              <a:xfrm>
                <a:off x="5411244" y="1997901"/>
                <a:ext cx="6613742" cy="646331"/>
              </a:xfrm>
              <a:prstGeom prst="rect">
                <a:avLst/>
              </a:prstGeom>
              <a:blipFill>
                <a:blip r:embed="rId4"/>
                <a:stretch>
                  <a:fillRect l="-829"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24A0CA8-3123-467E-A98A-6237A467FFA0}"/>
                  </a:ext>
                </a:extLst>
              </p:cNvPr>
              <p:cNvSpPr txBox="1"/>
              <p:nvPr/>
            </p:nvSpPr>
            <p:spPr>
              <a:xfrm>
                <a:off x="5411244" y="2685138"/>
                <a:ext cx="6613742" cy="646331"/>
              </a:xfrm>
              <a:prstGeom prst="rect">
                <a:avLst/>
              </a:prstGeom>
              <a:noFill/>
            </p:spPr>
            <p:txBody>
              <a:bodyPr wrap="square" rtlCol="0">
                <a:spAutoFit/>
              </a:bodyPr>
              <a:lstStyle/>
              <a:p>
                <a:r>
                  <a:rPr lang="en-US" dirty="0"/>
                  <a:t>Move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 to the other side. </a:t>
                </a:r>
                <a14:m>
                  <m:oMath xmlns:m="http://schemas.openxmlformats.org/officeDocument/2006/math">
                    <m:r>
                      <a:rPr lang="en-US" b="0" i="1" smtClean="0">
                        <a:latin typeface="Cambria Math" panose="02040503050406030204" pitchFamily="18" charset="0"/>
                      </a:rPr>
                      <m:t>𝑃</m:t>
                    </m:r>
                  </m:oMath>
                </a14:m>
                <a:r>
                  <a:rPr lang="en-US" dirty="0"/>
                  <a:t> is a constant, so we just add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 copies of </a:t>
                </a:r>
                <a14:m>
                  <m:oMath xmlns:m="http://schemas.openxmlformats.org/officeDocument/2006/math">
                    <m:r>
                      <a:rPr lang="en-US" b="0" i="1" smtClean="0">
                        <a:latin typeface="Cambria Math" panose="02040503050406030204" pitchFamily="18" charset="0"/>
                      </a:rPr>
                      <m:t>𝑃</m:t>
                    </m:r>
                  </m:oMath>
                </a14:m>
                <a:r>
                  <a:rPr lang="en-US" dirty="0"/>
                  <a:t>.</a:t>
                </a:r>
              </a:p>
            </p:txBody>
          </p:sp>
        </mc:Choice>
        <mc:Fallback xmlns="">
          <p:sp>
            <p:nvSpPr>
              <p:cNvPr id="6" name="TextBox 5">
                <a:extLst>
                  <a:ext uri="{FF2B5EF4-FFF2-40B4-BE49-F238E27FC236}">
                    <a16:creationId xmlns:a16="http://schemas.microsoft.com/office/drawing/2014/main" id="{424A0CA8-3123-467E-A98A-6237A467FFA0}"/>
                  </a:ext>
                </a:extLst>
              </p:cNvPr>
              <p:cNvSpPr txBox="1">
                <a:spLocks noRot="1" noChangeAspect="1" noMove="1" noResize="1" noEditPoints="1" noAdjustHandles="1" noChangeArrowheads="1" noChangeShapeType="1" noTextEdit="1"/>
              </p:cNvSpPr>
              <p:nvPr/>
            </p:nvSpPr>
            <p:spPr>
              <a:xfrm>
                <a:off x="5411244" y="2685138"/>
                <a:ext cx="6613742" cy="646331"/>
              </a:xfrm>
              <a:prstGeom prst="rect">
                <a:avLst/>
              </a:prstGeom>
              <a:blipFill>
                <a:blip r:embed="rId5"/>
                <a:stretch>
                  <a:fillRect l="-829" t="-4673" b="-13084"/>
                </a:stretch>
              </a:blipFill>
            </p:spPr>
            <p:txBody>
              <a:bodyPr/>
              <a:lstStyle/>
              <a:p>
                <a:r>
                  <a:rPr lang="en-US">
                    <a:noFill/>
                  </a:rPr>
                  <a:t> </a:t>
                </a:r>
              </a:p>
            </p:txBody>
          </p:sp>
        </mc:Fallback>
      </mc:AlternateContent>
    </p:spTree>
    <p:extLst>
      <p:ext uri="{BB962C8B-B14F-4D97-AF65-F5344CB8AC3E}">
        <p14:creationId xmlns:p14="http://schemas.microsoft.com/office/powerpoint/2010/main" val="11436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8756-377E-4DE7-80AD-74643ED569EB}"/>
              </a:ext>
            </a:extLst>
          </p:cNvPr>
          <p:cNvSpPr>
            <a:spLocks noGrp="1"/>
          </p:cNvSpPr>
          <p:nvPr>
            <p:ph type="title"/>
          </p:nvPr>
        </p:nvSpPr>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72D621-5BE4-4CAC-9522-FA66A484F4DF}"/>
                  </a:ext>
                </a:extLst>
              </p:cNvPr>
              <p:cNvSpPr>
                <a:spLocks noGrp="1"/>
              </p:cNvSpPr>
              <p:nvPr>
                <p:ph idx="1"/>
              </p:nvPr>
            </p:nvSpPr>
            <p:spPr/>
            <p:txBody>
              <a:bodyPr/>
              <a:lstStyle/>
              <a:p>
                <a:r>
                  <a:rPr lang="en-US" dirty="0"/>
                  <a:t>To tell whether your favorite team is eliminated, you can run a max-flow computation on a graph with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vertices and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edges.</a:t>
                </a:r>
              </a:p>
              <a:p>
                <a:r>
                  <a:rPr lang="en-US" dirty="0"/>
                  <a:t>If your team is eliminated, there is a witness set of teams that must average more wins than is possible for your team.</a:t>
                </a:r>
              </a:p>
            </p:txBody>
          </p:sp>
        </mc:Choice>
        <mc:Fallback xmlns="">
          <p:sp>
            <p:nvSpPr>
              <p:cNvPr id="3" name="Content Placeholder 2">
                <a:extLst>
                  <a:ext uri="{FF2B5EF4-FFF2-40B4-BE49-F238E27FC236}">
                    <a16:creationId xmlns:a16="http://schemas.microsoft.com/office/drawing/2014/main" id="{9F72D621-5BE4-4CAC-9522-FA66A484F4DF}"/>
                  </a:ext>
                </a:extLst>
              </p:cNvPr>
              <p:cNvSpPr>
                <a:spLocks noGrp="1" noRot="1" noChangeAspect="1" noMove="1" noResize="1" noEditPoints="1" noAdjustHandles="1" noChangeArrowheads="1" noChangeShapeType="1" noTextEdit="1"/>
              </p:cNvSpPr>
              <p:nvPr>
                <p:ph idx="1"/>
              </p:nvPr>
            </p:nvSpPr>
            <p:spPr>
              <a:blipFill>
                <a:blip r:embed="rId2"/>
                <a:stretch>
                  <a:fillRect l="-272" t="-1509" r="-763"/>
                </a:stretch>
              </a:blipFill>
            </p:spPr>
            <p:txBody>
              <a:bodyPr/>
              <a:lstStyle/>
              <a:p>
                <a:r>
                  <a:rPr lang="en-US">
                    <a:noFill/>
                  </a:rPr>
                  <a:t> </a:t>
                </a:r>
              </a:p>
            </p:txBody>
          </p:sp>
        </mc:Fallback>
      </mc:AlternateContent>
    </p:spTree>
    <p:extLst>
      <p:ext uri="{BB962C8B-B14F-4D97-AF65-F5344CB8AC3E}">
        <p14:creationId xmlns:p14="http://schemas.microsoft.com/office/powerpoint/2010/main" val="3619844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10E161-BBEB-E8E3-2A4F-0052F05D41DA}"/>
              </a:ext>
            </a:extLst>
          </p:cNvPr>
          <p:cNvSpPr>
            <a:spLocks noGrp="1"/>
          </p:cNvSpPr>
          <p:nvPr>
            <p:ph type="title"/>
          </p:nvPr>
        </p:nvSpPr>
        <p:spPr/>
        <p:txBody>
          <a:bodyPr/>
          <a:lstStyle/>
          <a:p>
            <a:r>
              <a:rPr lang="en-US" dirty="0"/>
              <a:t>P vs. NP and Reductions</a:t>
            </a:r>
          </a:p>
        </p:txBody>
      </p:sp>
      <p:sp>
        <p:nvSpPr>
          <p:cNvPr id="5" name="Text Placeholder 4">
            <a:extLst>
              <a:ext uri="{FF2B5EF4-FFF2-40B4-BE49-F238E27FC236}">
                <a16:creationId xmlns:a16="http://schemas.microsoft.com/office/drawing/2014/main" id="{60D722EE-B9FE-B4B7-68A3-13B551FF62D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4411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77E9-8EB1-4172-8DD8-DDD0FC96326F}"/>
              </a:ext>
            </a:extLst>
          </p:cNvPr>
          <p:cNvSpPr>
            <a:spLocks noGrp="1"/>
          </p:cNvSpPr>
          <p:nvPr>
            <p:ph type="title"/>
          </p:nvPr>
        </p:nvSpPr>
        <p:spPr/>
        <p:txBody>
          <a:bodyPr/>
          <a:lstStyle/>
          <a:p>
            <a:r>
              <a:rPr lang="en-US" dirty="0"/>
              <a:t>How do we know a problem is hard?</a:t>
            </a:r>
          </a:p>
        </p:txBody>
      </p:sp>
      <p:sp>
        <p:nvSpPr>
          <p:cNvPr id="3" name="Content Placeholder 2">
            <a:extLst>
              <a:ext uri="{FF2B5EF4-FFF2-40B4-BE49-F238E27FC236}">
                <a16:creationId xmlns:a16="http://schemas.microsoft.com/office/drawing/2014/main" id="{7990DB93-B7F8-473D-9C99-6B3336EBD50C}"/>
              </a:ext>
            </a:extLst>
          </p:cNvPr>
          <p:cNvSpPr>
            <a:spLocks noGrp="1"/>
          </p:cNvSpPr>
          <p:nvPr>
            <p:ph idx="1"/>
          </p:nvPr>
        </p:nvSpPr>
        <p:spPr/>
        <p:txBody>
          <a:bodyPr/>
          <a:lstStyle/>
          <a:p>
            <a:r>
              <a:rPr lang="en-US" dirty="0"/>
              <a:t>At this point in the quarter, you’ve probably at least once been banging your head against a problem.</a:t>
            </a:r>
          </a:p>
          <a:p>
            <a:r>
              <a:rPr lang="en-US" dirty="0"/>
              <a:t>For so long that you began to thought “there’s no way there’s actually an efficient algorithm for this problem.”</a:t>
            </a:r>
          </a:p>
          <a:p>
            <a:endParaRPr lang="en-US" dirty="0"/>
          </a:p>
          <a:p>
            <a:r>
              <a:rPr lang="en-US" dirty="0"/>
              <a:t>That wasn’t true for any of the problems we gave you so far.</a:t>
            </a:r>
          </a:p>
          <a:p>
            <a:r>
              <a:rPr lang="en-US" dirty="0"/>
              <a:t>But it </a:t>
            </a:r>
            <a:r>
              <a:rPr lang="en-US" b="1" dirty="0"/>
              <a:t>is </a:t>
            </a:r>
            <a:r>
              <a:rPr lang="en-US" dirty="0"/>
              <a:t>true for some problems. At least we think it is.</a:t>
            </a:r>
          </a:p>
          <a:p>
            <a:r>
              <a:rPr lang="en-US" dirty="0"/>
              <a:t>The next few lectures are: what problems do we think there aren’t efficient algorithms for, and how do we tell?</a:t>
            </a:r>
          </a:p>
        </p:txBody>
      </p:sp>
    </p:spTree>
    <p:extLst>
      <p:ext uri="{BB962C8B-B14F-4D97-AF65-F5344CB8AC3E}">
        <p14:creationId xmlns:p14="http://schemas.microsoft.com/office/powerpoint/2010/main" val="2148641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D974-8359-49FD-A964-4DACD0ABD00F}"/>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6245048B-5109-43EF-8AAD-6901001D54ED}"/>
              </a:ext>
            </a:extLst>
          </p:cNvPr>
          <p:cNvSpPr>
            <a:spLocks noGrp="1"/>
          </p:cNvSpPr>
          <p:nvPr>
            <p:ph idx="1"/>
          </p:nvPr>
        </p:nvSpPr>
        <p:spPr/>
        <p:txBody>
          <a:bodyPr/>
          <a:lstStyle/>
          <a:p>
            <a:r>
              <a:rPr lang="en-US" dirty="0"/>
              <a:t>A </a:t>
            </a:r>
            <a:r>
              <a:rPr lang="en-US" b="1" dirty="0">
                <a:solidFill>
                  <a:schemeClr val="accent2"/>
                </a:solidFill>
              </a:rPr>
              <a:t>problem </a:t>
            </a:r>
            <a:r>
              <a:rPr lang="en-US" dirty="0"/>
              <a:t>is a set of inputs and the correct outputs.</a:t>
            </a:r>
          </a:p>
          <a:p>
            <a:r>
              <a:rPr lang="en-US" dirty="0"/>
              <a:t>“Find a Minimum Spanning Tree” is a problem. </a:t>
            </a:r>
          </a:p>
          <a:p>
            <a:pPr lvl="1"/>
            <a:r>
              <a:rPr lang="en-US" dirty="0"/>
              <a:t>Input is a graph, output is the MST.</a:t>
            </a:r>
          </a:p>
          <a:p>
            <a:pPr lvl="1"/>
            <a:endParaRPr lang="en-US" dirty="0"/>
          </a:p>
          <a:p>
            <a:pPr lvl="1"/>
            <a:r>
              <a:rPr lang="en-US" sz="2800" dirty="0"/>
              <a:t>“Tell whether a graph is bipartite” is a problem.</a:t>
            </a:r>
          </a:p>
          <a:p>
            <a:pPr lvl="1"/>
            <a:r>
              <a:rPr lang="en-US" dirty="0"/>
              <a:t>Input is a graph, output is “yes” or “no”</a:t>
            </a:r>
          </a:p>
          <a:p>
            <a:pPr lvl="1"/>
            <a:endParaRPr lang="en-US" sz="2800" dirty="0"/>
          </a:p>
          <a:p>
            <a:pPr lvl="1"/>
            <a:r>
              <a:rPr lang="en-US" sz="2800" dirty="0"/>
              <a:t>“Find the ‘maximum subarray sum’” is a problem.</a:t>
            </a:r>
          </a:p>
          <a:p>
            <a:pPr lvl="1"/>
            <a:r>
              <a:rPr lang="en-US" dirty="0"/>
              <a:t>Input is an array, output is the number that represents the largest sum of a subarray.</a:t>
            </a:r>
          </a:p>
        </p:txBody>
      </p:sp>
    </p:spTree>
    <p:extLst>
      <p:ext uri="{BB962C8B-B14F-4D97-AF65-F5344CB8AC3E}">
        <p14:creationId xmlns:p14="http://schemas.microsoft.com/office/powerpoint/2010/main" val="320024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The Mariners Win The Division?</a:t>
            </a:r>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nvPr>
            </p:nvGraphicFramePr>
            <p:xfrm>
              <a:off x="526549" y="2955591"/>
              <a:ext cx="8136189" cy="2590800"/>
            </p:xfrm>
            <a:graphic>
              <a:graphicData uri="http://schemas.openxmlformats.org/drawingml/2006/table">
                <a:tbl>
                  <a:tblPr firstRow="1" bandRow="1">
                    <a:tableStyleId>{5C22544A-7EE6-4342-B048-85BDC9FD1C3A}</a:tableStyleId>
                  </a:tblPr>
                  <a:tblGrid>
                    <a:gridCol w="3553209">
                      <a:extLst>
                        <a:ext uri="{9D8B030D-6E8A-4147-A177-3AD203B41FA5}">
                          <a16:colId xmlns:a16="http://schemas.microsoft.com/office/drawing/2014/main" val="1156048979"/>
                        </a:ext>
                      </a:extLst>
                    </a:gridCol>
                    <a:gridCol w="2356096">
                      <a:extLst>
                        <a:ext uri="{9D8B030D-6E8A-4147-A177-3AD203B41FA5}">
                          <a16:colId xmlns:a16="http://schemas.microsoft.com/office/drawing/2014/main" val="2302543614"/>
                        </a:ext>
                      </a:extLst>
                    </a:gridCol>
                    <a:gridCol w="2226884">
                      <a:extLst>
                        <a:ext uri="{9D8B030D-6E8A-4147-A177-3AD203B41FA5}">
                          <a16:colId xmlns:a16="http://schemas.microsoft.com/office/drawing/2014/main" val="3296258072"/>
                        </a:ext>
                      </a:extLst>
                    </a:gridCol>
                  </a:tblGrid>
                  <a:tr h="370840">
                    <a:tc>
                      <a:txBody>
                        <a:bodyPr/>
                        <a:lstStyle/>
                        <a:p>
                          <a:r>
                            <a:rPr lang="en-US" sz="2800" dirty="0"/>
                            <a:t>Team</a:t>
                          </a:r>
                        </a:p>
                      </a:txBody>
                      <a:tcPr/>
                    </a:tc>
                    <a:tc>
                      <a:txBody>
                        <a:bodyPr/>
                        <a:lstStyle/>
                        <a:p>
                          <a:r>
                            <a:rPr lang="en-US" sz="2800" dirty="0"/>
                            <a:t>Wins (</a:t>
                          </a:r>
                          <a14:m>
                            <m:oMath xmlns:m="http://schemas.openxmlformats.org/officeDocument/2006/math">
                              <m:r>
                                <a:rPr lang="en-US" sz="2800" b="1" i="1" smtClean="0">
                                  <a:latin typeface="Cambria Math" panose="02040503050406030204" pitchFamily="18" charset="0"/>
                                </a:rPr>
                                <m:t>𝒘</m:t>
                              </m:r>
                            </m:oMath>
                          </a14:m>
                          <a:r>
                            <a:rPr lang="en-US" sz="2800" dirty="0"/>
                            <a:t>)</a:t>
                          </a:r>
                        </a:p>
                      </a:txBody>
                      <a:tcPr/>
                    </a:tc>
                    <a:tc>
                      <a:txBody>
                        <a:bodyPr/>
                        <a:lstStyle/>
                        <a:p>
                          <a:r>
                            <a:rPr lang="en-US" sz="2800" dirty="0"/>
                            <a:t>Games Left</a:t>
                          </a:r>
                        </a:p>
                      </a:txBody>
                      <a:tcPr/>
                    </a:tc>
                    <a:extLst>
                      <a:ext uri="{0D108BD9-81ED-4DB2-BD59-A6C34878D82A}">
                        <a16:rowId xmlns:a16="http://schemas.microsoft.com/office/drawing/2014/main" val="3460204973"/>
                      </a:ext>
                    </a:extLst>
                  </a:tr>
                  <a:tr h="370840">
                    <a:tc>
                      <a:txBody>
                        <a:bodyPr/>
                        <a:lstStyle/>
                        <a:p>
                          <a:r>
                            <a:rPr lang="en-US" sz="2800" dirty="0"/>
                            <a:t>Angels</a:t>
                          </a:r>
                        </a:p>
                      </a:txBody>
                      <a:tcPr/>
                    </a:tc>
                    <a:tc>
                      <a:txBody>
                        <a:bodyPr/>
                        <a:lstStyle/>
                        <a:p>
                          <a:r>
                            <a:rPr lang="en-US" sz="2800" dirty="0"/>
                            <a:t>81</a:t>
                          </a:r>
                        </a:p>
                      </a:txBody>
                      <a:tcPr/>
                    </a:tc>
                    <a:tc>
                      <a:txBody>
                        <a:bodyPr/>
                        <a:lstStyle/>
                        <a:p>
                          <a:r>
                            <a:rPr lang="en-US" sz="2800" dirty="0"/>
                            <a:t>12</a:t>
                          </a:r>
                        </a:p>
                      </a:txBody>
                      <a:tcPr/>
                    </a:tc>
                    <a:extLst>
                      <a:ext uri="{0D108BD9-81ED-4DB2-BD59-A6C34878D82A}">
                        <a16:rowId xmlns:a16="http://schemas.microsoft.com/office/drawing/2014/main" val="3695601799"/>
                      </a:ext>
                    </a:extLst>
                  </a:tr>
                  <a:tr h="370840">
                    <a:tc>
                      <a:txBody>
                        <a:bodyPr/>
                        <a:lstStyle/>
                        <a:p>
                          <a:r>
                            <a:rPr lang="en-US" sz="2800" dirty="0"/>
                            <a:t>Rangers</a:t>
                          </a:r>
                        </a:p>
                      </a:txBody>
                      <a:tcPr/>
                    </a:tc>
                    <a:tc>
                      <a:txBody>
                        <a:bodyPr/>
                        <a:lstStyle/>
                        <a:p>
                          <a:r>
                            <a:rPr lang="en-US" sz="2800" dirty="0"/>
                            <a:t>80</a:t>
                          </a:r>
                        </a:p>
                      </a:txBody>
                      <a:tcPr/>
                    </a:tc>
                    <a:tc>
                      <a:txBody>
                        <a:bodyPr/>
                        <a:lstStyle/>
                        <a:p>
                          <a:r>
                            <a:rPr lang="en-US" sz="2800" dirty="0"/>
                            <a:t>12</a:t>
                          </a:r>
                        </a:p>
                      </a:txBody>
                      <a:tcPr/>
                    </a:tc>
                    <a:extLst>
                      <a:ext uri="{0D108BD9-81ED-4DB2-BD59-A6C34878D82A}">
                        <a16:rowId xmlns:a16="http://schemas.microsoft.com/office/drawing/2014/main" val="3900270897"/>
                      </a:ext>
                    </a:extLst>
                  </a:tr>
                  <a:tr h="370840">
                    <a:tc>
                      <a:txBody>
                        <a:bodyPr/>
                        <a:lstStyle/>
                        <a:p>
                          <a:r>
                            <a:rPr lang="en-US" sz="2800" dirty="0"/>
                            <a:t>Mariners</a:t>
                          </a:r>
                        </a:p>
                      </a:txBody>
                      <a:tcPr/>
                    </a:tc>
                    <a:tc>
                      <a:txBody>
                        <a:bodyPr/>
                        <a:lstStyle/>
                        <a:p>
                          <a:r>
                            <a:rPr lang="en-US" sz="2800" dirty="0"/>
                            <a:t>70</a:t>
                          </a:r>
                        </a:p>
                      </a:txBody>
                      <a:tcPr/>
                    </a:tc>
                    <a:tc>
                      <a:txBody>
                        <a:bodyPr/>
                        <a:lstStyle/>
                        <a:p>
                          <a:r>
                            <a:rPr lang="en-US" sz="2800" dirty="0"/>
                            <a:t>12</a:t>
                          </a:r>
                        </a:p>
                      </a:txBody>
                      <a:tcPr/>
                    </a:tc>
                    <a:extLst>
                      <a:ext uri="{0D108BD9-81ED-4DB2-BD59-A6C34878D82A}">
                        <a16:rowId xmlns:a16="http://schemas.microsoft.com/office/drawing/2014/main" val="2851341751"/>
                      </a:ext>
                    </a:extLst>
                  </a:tr>
                  <a:tr h="370840">
                    <a:tc>
                      <a:txBody>
                        <a:bodyPr/>
                        <a:lstStyle/>
                        <a:p>
                          <a:r>
                            <a:rPr lang="en-US" sz="2800" dirty="0"/>
                            <a:t>A’s</a:t>
                          </a:r>
                        </a:p>
                      </a:txBody>
                      <a:tcPr/>
                    </a:tc>
                    <a:tc>
                      <a:txBody>
                        <a:bodyPr/>
                        <a:lstStyle/>
                        <a:p>
                          <a:r>
                            <a:rPr lang="en-US" sz="2800" dirty="0"/>
                            <a:t>69</a:t>
                          </a:r>
                        </a:p>
                      </a:txBody>
                      <a:tcPr/>
                    </a:tc>
                    <a:tc>
                      <a:txBody>
                        <a:bodyPr/>
                        <a:lstStyle/>
                        <a:p>
                          <a:r>
                            <a:rPr lang="en-US" sz="2800" dirty="0"/>
                            <a:t>12</a:t>
                          </a:r>
                        </a:p>
                      </a:txBody>
                      <a:tcPr/>
                    </a:tc>
                    <a:extLst>
                      <a:ext uri="{0D108BD9-81ED-4DB2-BD59-A6C34878D82A}">
                        <a16:rowId xmlns:a16="http://schemas.microsoft.com/office/drawing/2014/main" val="3472745724"/>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3494806519"/>
                  </p:ext>
                </p:extLst>
              </p:nvPr>
            </p:nvGraphicFramePr>
            <p:xfrm>
              <a:off x="526549" y="2955591"/>
              <a:ext cx="8136189" cy="2590800"/>
            </p:xfrm>
            <a:graphic>
              <a:graphicData uri="http://schemas.openxmlformats.org/drawingml/2006/table">
                <a:tbl>
                  <a:tblPr firstRow="1" bandRow="1">
                    <a:tableStyleId>{5C22544A-7EE6-4342-B048-85BDC9FD1C3A}</a:tableStyleId>
                  </a:tblPr>
                  <a:tblGrid>
                    <a:gridCol w="3553209">
                      <a:extLst>
                        <a:ext uri="{9D8B030D-6E8A-4147-A177-3AD203B41FA5}">
                          <a16:colId xmlns:a16="http://schemas.microsoft.com/office/drawing/2014/main" val="1156048979"/>
                        </a:ext>
                      </a:extLst>
                    </a:gridCol>
                    <a:gridCol w="2356096">
                      <a:extLst>
                        <a:ext uri="{9D8B030D-6E8A-4147-A177-3AD203B41FA5}">
                          <a16:colId xmlns:a16="http://schemas.microsoft.com/office/drawing/2014/main" val="2302543614"/>
                        </a:ext>
                      </a:extLst>
                    </a:gridCol>
                    <a:gridCol w="2226884">
                      <a:extLst>
                        <a:ext uri="{9D8B030D-6E8A-4147-A177-3AD203B41FA5}">
                          <a16:colId xmlns:a16="http://schemas.microsoft.com/office/drawing/2014/main" val="3296258072"/>
                        </a:ext>
                      </a:extLst>
                    </a:gridCol>
                  </a:tblGrid>
                  <a:tr h="518160">
                    <a:tc>
                      <a:txBody>
                        <a:bodyPr/>
                        <a:lstStyle/>
                        <a:p>
                          <a:r>
                            <a:rPr lang="en-US" sz="2800" dirty="0"/>
                            <a:t>Team</a:t>
                          </a:r>
                        </a:p>
                      </a:txBody>
                      <a:tcPr/>
                    </a:tc>
                    <a:tc>
                      <a:txBody>
                        <a:bodyPr/>
                        <a:lstStyle/>
                        <a:p>
                          <a:endParaRPr lang="en-US"/>
                        </a:p>
                      </a:txBody>
                      <a:tcPr>
                        <a:blipFill>
                          <a:blip r:embed="rId2"/>
                          <a:stretch>
                            <a:fillRect l="-150904" t="-11765" r="-95607" b="-434118"/>
                          </a:stretch>
                        </a:blipFill>
                      </a:tcPr>
                    </a:tc>
                    <a:tc>
                      <a:txBody>
                        <a:bodyPr/>
                        <a:lstStyle/>
                        <a:p>
                          <a:r>
                            <a:rPr lang="en-US" sz="2800" dirty="0"/>
                            <a:t>Games Left</a:t>
                          </a:r>
                        </a:p>
                      </a:txBody>
                      <a:tcPr/>
                    </a:tc>
                    <a:extLst>
                      <a:ext uri="{0D108BD9-81ED-4DB2-BD59-A6C34878D82A}">
                        <a16:rowId xmlns:a16="http://schemas.microsoft.com/office/drawing/2014/main" val="3460204973"/>
                      </a:ext>
                    </a:extLst>
                  </a:tr>
                  <a:tr h="518160">
                    <a:tc>
                      <a:txBody>
                        <a:bodyPr/>
                        <a:lstStyle/>
                        <a:p>
                          <a:r>
                            <a:rPr lang="en-US" sz="2800" dirty="0"/>
                            <a:t>Angels</a:t>
                          </a:r>
                        </a:p>
                      </a:txBody>
                      <a:tcPr/>
                    </a:tc>
                    <a:tc>
                      <a:txBody>
                        <a:bodyPr/>
                        <a:lstStyle/>
                        <a:p>
                          <a:r>
                            <a:rPr lang="en-US" sz="2800" dirty="0"/>
                            <a:t>81</a:t>
                          </a:r>
                        </a:p>
                      </a:txBody>
                      <a:tcPr/>
                    </a:tc>
                    <a:tc>
                      <a:txBody>
                        <a:bodyPr/>
                        <a:lstStyle/>
                        <a:p>
                          <a:r>
                            <a:rPr lang="en-US" sz="2800" dirty="0"/>
                            <a:t>12</a:t>
                          </a:r>
                        </a:p>
                      </a:txBody>
                      <a:tcPr/>
                    </a:tc>
                    <a:extLst>
                      <a:ext uri="{0D108BD9-81ED-4DB2-BD59-A6C34878D82A}">
                        <a16:rowId xmlns:a16="http://schemas.microsoft.com/office/drawing/2014/main" val="3695601799"/>
                      </a:ext>
                    </a:extLst>
                  </a:tr>
                  <a:tr h="518160">
                    <a:tc>
                      <a:txBody>
                        <a:bodyPr/>
                        <a:lstStyle/>
                        <a:p>
                          <a:r>
                            <a:rPr lang="en-US" sz="2800" dirty="0"/>
                            <a:t>Rangers</a:t>
                          </a:r>
                        </a:p>
                      </a:txBody>
                      <a:tcPr/>
                    </a:tc>
                    <a:tc>
                      <a:txBody>
                        <a:bodyPr/>
                        <a:lstStyle/>
                        <a:p>
                          <a:r>
                            <a:rPr lang="en-US" sz="2800" dirty="0"/>
                            <a:t>80</a:t>
                          </a:r>
                        </a:p>
                      </a:txBody>
                      <a:tcPr/>
                    </a:tc>
                    <a:tc>
                      <a:txBody>
                        <a:bodyPr/>
                        <a:lstStyle/>
                        <a:p>
                          <a:r>
                            <a:rPr lang="en-US" sz="2800" dirty="0"/>
                            <a:t>12</a:t>
                          </a:r>
                        </a:p>
                      </a:txBody>
                      <a:tcPr/>
                    </a:tc>
                    <a:extLst>
                      <a:ext uri="{0D108BD9-81ED-4DB2-BD59-A6C34878D82A}">
                        <a16:rowId xmlns:a16="http://schemas.microsoft.com/office/drawing/2014/main" val="3900270897"/>
                      </a:ext>
                    </a:extLst>
                  </a:tr>
                  <a:tr h="518160">
                    <a:tc>
                      <a:txBody>
                        <a:bodyPr/>
                        <a:lstStyle/>
                        <a:p>
                          <a:r>
                            <a:rPr lang="en-US" sz="2800" dirty="0"/>
                            <a:t>Mariners</a:t>
                          </a:r>
                        </a:p>
                      </a:txBody>
                      <a:tcPr/>
                    </a:tc>
                    <a:tc>
                      <a:txBody>
                        <a:bodyPr/>
                        <a:lstStyle/>
                        <a:p>
                          <a:r>
                            <a:rPr lang="en-US" sz="2800" dirty="0"/>
                            <a:t>70</a:t>
                          </a:r>
                        </a:p>
                      </a:txBody>
                      <a:tcPr/>
                    </a:tc>
                    <a:tc>
                      <a:txBody>
                        <a:bodyPr/>
                        <a:lstStyle/>
                        <a:p>
                          <a:r>
                            <a:rPr lang="en-US" sz="2800" dirty="0"/>
                            <a:t>12</a:t>
                          </a:r>
                        </a:p>
                      </a:txBody>
                      <a:tcPr/>
                    </a:tc>
                    <a:extLst>
                      <a:ext uri="{0D108BD9-81ED-4DB2-BD59-A6C34878D82A}">
                        <a16:rowId xmlns:a16="http://schemas.microsoft.com/office/drawing/2014/main" val="2851341751"/>
                      </a:ext>
                    </a:extLst>
                  </a:tr>
                  <a:tr h="518160">
                    <a:tc>
                      <a:txBody>
                        <a:bodyPr/>
                        <a:lstStyle/>
                        <a:p>
                          <a:r>
                            <a:rPr lang="en-US" sz="2800" dirty="0"/>
                            <a:t>A’s</a:t>
                          </a:r>
                        </a:p>
                      </a:txBody>
                      <a:tcPr/>
                    </a:tc>
                    <a:tc>
                      <a:txBody>
                        <a:bodyPr/>
                        <a:lstStyle/>
                        <a:p>
                          <a:r>
                            <a:rPr lang="en-US" sz="2800" dirty="0"/>
                            <a:t>69</a:t>
                          </a:r>
                        </a:p>
                      </a:txBody>
                      <a:tcPr/>
                    </a:tc>
                    <a:tc>
                      <a:txBody>
                        <a:bodyPr/>
                        <a:lstStyle/>
                        <a:p>
                          <a:r>
                            <a:rPr lang="en-US" sz="2800" dirty="0"/>
                            <a:t>12</a:t>
                          </a:r>
                        </a:p>
                      </a:txBody>
                      <a:tcPr/>
                    </a:tc>
                    <a:extLst>
                      <a:ext uri="{0D108BD9-81ED-4DB2-BD59-A6C34878D82A}">
                        <a16:rowId xmlns:a16="http://schemas.microsoft.com/office/drawing/2014/main" val="3472745724"/>
                      </a:ext>
                    </a:extLst>
                  </a:tr>
                </a:tbl>
              </a:graphicData>
            </a:graphic>
          </p:graphicFrame>
        </mc:Fallback>
      </mc:AlternateContent>
      <p:sp>
        <p:nvSpPr>
          <p:cNvPr id="3" name="TextBox 2">
            <a:extLst>
              <a:ext uri="{FF2B5EF4-FFF2-40B4-BE49-F238E27FC236}">
                <a16:creationId xmlns:a16="http://schemas.microsoft.com/office/drawing/2014/main" id="{7FC38FA0-4D27-466E-8935-683D91A243E5}"/>
              </a:ext>
            </a:extLst>
          </p:cNvPr>
          <p:cNvSpPr txBox="1"/>
          <p:nvPr/>
        </p:nvSpPr>
        <p:spPr>
          <a:xfrm>
            <a:off x="414254" y="1385931"/>
            <a:ext cx="10093325"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It’s late at night September 14, 1998. </a:t>
            </a:r>
          </a:p>
          <a:p>
            <a:r>
              <a:rPr lang="en-US" sz="2400" dirty="0">
                <a:latin typeface="Segoe UI Semilight" panose="020B0402040204020203" pitchFamily="34" charset="0"/>
                <a:cs typeface="Segoe UI Semilight" panose="020B0402040204020203" pitchFamily="34" charset="0"/>
              </a:rPr>
              <a:t>You’re working for the Seattle Times. </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The Mariners won! But the Angels did too. </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How do you frame the Mariners current situation in your postgame article?</a:t>
            </a:r>
          </a:p>
        </p:txBody>
      </p:sp>
      <p:sp>
        <p:nvSpPr>
          <p:cNvPr id="4" name="TextBox 3">
            <a:extLst>
              <a:ext uri="{FF2B5EF4-FFF2-40B4-BE49-F238E27FC236}">
                <a16:creationId xmlns:a16="http://schemas.microsoft.com/office/drawing/2014/main" id="{C6A54DD9-6054-4843-8D6C-B479E4E8D32F}"/>
              </a:ext>
            </a:extLst>
          </p:cNvPr>
          <p:cNvSpPr txBox="1"/>
          <p:nvPr/>
        </p:nvSpPr>
        <p:spPr>
          <a:xfrm>
            <a:off x="526549" y="5788152"/>
            <a:ext cx="110954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MLB rules say all games will be played (if they end up mattering) so you can assume those will happen.</a:t>
            </a:r>
          </a:p>
        </p:txBody>
      </p:sp>
    </p:spTree>
    <p:extLst>
      <p:ext uri="{BB962C8B-B14F-4D97-AF65-F5344CB8AC3E}">
        <p14:creationId xmlns:p14="http://schemas.microsoft.com/office/powerpoint/2010/main" val="2948657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D974-8359-49FD-A964-4DACD0ABD00F}"/>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6245048B-5109-43EF-8AAD-6901001D54ED}"/>
              </a:ext>
            </a:extLst>
          </p:cNvPr>
          <p:cNvSpPr>
            <a:spLocks noGrp="1"/>
          </p:cNvSpPr>
          <p:nvPr>
            <p:ph idx="1"/>
          </p:nvPr>
        </p:nvSpPr>
        <p:spPr/>
        <p:txBody>
          <a:bodyPr/>
          <a:lstStyle/>
          <a:p>
            <a:r>
              <a:rPr lang="en-US" dirty="0"/>
              <a:t>An </a:t>
            </a:r>
            <a:r>
              <a:rPr lang="en-US" b="1" dirty="0">
                <a:solidFill>
                  <a:schemeClr val="accent2"/>
                </a:solidFill>
              </a:rPr>
              <a:t>instance </a:t>
            </a:r>
            <a:r>
              <a:rPr lang="en-US" dirty="0"/>
              <a:t>is a single input to a problem.</a:t>
            </a:r>
          </a:p>
          <a:p>
            <a:r>
              <a:rPr lang="en-US" dirty="0"/>
              <a:t>A single, particular graph is an instance of the MST problem</a:t>
            </a:r>
          </a:p>
          <a:p>
            <a:pPr lvl="1"/>
            <a:endParaRPr lang="en-US" dirty="0"/>
          </a:p>
          <a:p>
            <a:pPr lvl="1"/>
            <a:r>
              <a:rPr lang="en-US" sz="2800" dirty="0"/>
              <a:t>A single, particular graph is an instance of the bipartite-checking problem.</a:t>
            </a:r>
            <a:endParaRPr lang="en-US" dirty="0"/>
          </a:p>
          <a:p>
            <a:pPr lvl="1"/>
            <a:endParaRPr lang="en-US" sz="2800" dirty="0"/>
          </a:p>
          <a:p>
            <a:pPr lvl="1"/>
            <a:r>
              <a:rPr lang="en-US" sz="2800" dirty="0"/>
              <a:t>A single, particular array is an instance of the maximum subarray sum problem.</a:t>
            </a:r>
          </a:p>
        </p:txBody>
      </p:sp>
    </p:spTree>
    <p:extLst>
      <p:ext uri="{BB962C8B-B14F-4D97-AF65-F5344CB8AC3E}">
        <p14:creationId xmlns:p14="http://schemas.microsoft.com/office/powerpoint/2010/main" val="888355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Our goal is to divide problems into solvable/not solvable.</a:t>
                </a:r>
                <a:br>
                  <a:rPr lang="en-US" sz="2800" dirty="0"/>
                </a:br>
                <a:r>
                  <a:rPr lang="en-US" sz="2800" dirty="0"/>
                  <a:t>We’re going to talk about </a:t>
                </a:r>
                <a:r>
                  <a:rPr lang="en-US" sz="2800" b="1" dirty="0">
                    <a:solidFill>
                      <a:schemeClr val="accent2"/>
                    </a:solidFill>
                  </a:rPr>
                  <a:t>decision problems</a:t>
                </a:r>
                <a:r>
                  <a:rPr lang="en-US" sz="2800" dirty="0"/>
                  <a:t>.</a:t>
                </a:r>
              </a:p>
              <a:p>
                <a:r>
                  <a:rPr lang="en-US" sz="2800" dirty="0"/>
                  <a:t>Problems that have a “yes” or “no” answer. (a correct algorithm has a Boolean return type)</a:t>
                </a:r>
              </a:p>
              <a:p>
                <a:r>
                  <a:rPr lang="en-US" sz="2800" dirty="0"/>
                  <a:t>Why?</a:t>
                </a:r>
              </a:p>
              <a:p>
                <a:r>
                  <a:rPr lang="en-US" sz="2800" dirty="0"/>
                  <a:t>Theory reasons (ask me later).</a:t>
                </a:r>
              </a:p>
              <a:p>
                <a:r>
                  <a:rPr lang="en-US" sz="2800" dirty="0"/>
                  <a:t>But it’s not too bad</a:t>
                </a:r>
              </a:p>
              <a:p>
                <a:pPr lvl="1"/>
                <a:r>
                  <a:rPr lang="en-US" sz="2400" dirty="0"/>
                  <a:t>most problems can be rephrased as very similar decision problems.</a:t>
                </a:r>
              </a:p>
              <a:p>
                <a:r>
                  <a:rPr lang="en-US" sz="2800" dirty="0"/>
                  <a:t>E.g. instead of “find the shortest path from s to t” ask</a:t>
                </a:r>
                <a:br>
                  <a:rPr lang="en-US" sz="2800" dirty="0"/>
                </a:br>
                <a:r>
                  <a:rPr lang="en-US" sz="2800" dirty="0"/>
                  <a:t>Is there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b="-3396"/>
                </a:stretch>
              </a:blipFill>
            </p:spPr>
            <p:txBody>
              <a:bodyPr/>
              <a:lstStyle/>
              <a:p>
                <a:r>
                  <a:rPr lang="en-US">
                    <a:noFill/>
                  </a:rPr>
                  <a:t> </a:t>
                </a:r>
              </a:p>
            </p:txBody>
          </p:sp>
        </mc:Fallback>
      </mc:AlternateContent>
    </p:spTree>
    <p:extLst>
      <p:ext uri="{BB962C8B-B14F-4D97-AF65-F5344CB8AC3E}">
        <p14:creationId xmlns:p14="http://schemas.microsoft.com/office/powerpoint/2010/main" val="15118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difficulty of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39" y="1688123"/>
                <a:ext cx="11187258" cy="4832904"/>
              </a:xfrm>
            </p:spPr>
            <p:txBody>
              <a:bodyPr>
                <a:noAutofit/>
              </a:bodyPr>
              <a:lstStyle/>
              <a:p>
                <a:r>
                  <a:rPr lang="en-US" sz="2800" dirty="0"/>
                  <a:t>We’ll use “reductions” to tell whether one problem is harder than another.</a:t>
                </a:r>
              </a:p>
              <a:p>
                <a:endParaRPr lang="en-US" dirty="0"/>
              </a:p>
              <a:p>
                <a:pPr marL="0" indent="0">
                  <a:buNone/>
                </a:pPr>
                <a:endParaRPr lang="en-US" dirty="0"/>
              </a:p>
              <a:p>
                <a:r>
                  <a:rPr lang="en-US" sz="2800" dirty="0"/>
                  <a:t>In that case, we’ll say “A reduces to B”</a:t>
                </a:r>
              </a:p>
              <a:p>
                <a:r>
                  <a:rPr lang="en-US" dirty="0"/>
                  <a:t>In difficulty (for us, as algorithm designers),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sz="2800" dirty="0"/>
                  <a:t> </a:t>
                </a:r>
              </a:p>
              <a:p>
                <a:r>
                  <a:rPr lang="en-US" dirty="0"/>
                  <a:t>ANY algorithm for </a:t>
                </a:r>
                <a14:m>
                  <m:oMath xmlns:m="http://schemas.openxmlformats.org/officeDocument/2006/math">
                    <m:r>
                      <a:rPr lang="en-US" i="1" dirty="0" smtClean="0">
                        <a:latin typeface="Cambria Math" panose="02040503050406030204" pitchFamily="18" charset="0"/>
                      </a:rPr>
                      <m:t>𝐵</m:t>
                    </m:r>
                    <m:r>
                      <a:rPr lang="en-US" b="0" i="1" dirty="0" smtClean="0">
                        <a:latin typeface="Cambria Math" panose="02040503050406030204" pitchFamily="18" charset="0"/>
                      </a:rPr>
                      <m:t> </m:t>
                    </m:r>
                  </m:oMath>
                </a14:m>
                <a:r>
                  <a:rPr lang="en-US" sz="2800" dirty="0"/>
                  <a:t>solves </a:t>
                </a:r>
                <a14:m>
                  <m:oMath xmlns:m="http://schemas.openxmlformats.org/officeDocument/2006/math">
                    <m:r>
                      <a:rPr lang="en-US" sz="2800" b="0" i="1" smtClean="0">
                        <a:latin typeface="Cambria Math" panose="02040503050406030204" pitchFamily="18" charset="0"/>
                      </a:rPr>
                      <m:t>𝐴</m:t>
                    </m:r>
                    <m:r>
                      <a:rPr lang="en-US" sz="2800" b="0" i="0" smtClean="0">
                        <a:latin typeface="Cambria Math" panose="02040503050406030204" pitchFamily="18" charset="0"/>
                      </a:rPr>
                      <m:t>.</m:t>
                    </m:r>
                  </m:oMath>
                </a14:m>
                <a:r>
                  <a:rPr lang="en-US" sz="2800" dirty="0"/>
                  <a:t> </a:t>
                </a:r>
                <a14:m>
                  <m:oMath xmlns:m="http://schemas.openxmlformats.org/officeDocument/2006/math">
                    <m:r>
                      <a:rPr lang="en-US" sz="2800" b="0" i="1" dirty="0" smtClean="0">
                        <a:latin typeface="Cambria Math" panose="02040503050406030204" pitchFamily="18" charset="0"/>
                      </a:rPr>
                      <m:t>𝐴</m:t>
                    </m:r>
                    <m:r>
                      <a:rPr lang="en-US" sz="2800" b="0" i="1" dirty="0" smtClean="0">
                        <a:latin typeface="Cambria Math" panose="02040503050406030204" pitchFamily="18" charset="0"/>
                      </a:rPr>
                      <m:t> </m:t>
                    </m:r>
                  </m:oMath>
                </a14:m>
                <a:r>
                  <a:rPr lang="en-US" sz="2800" dirty="0"/>
                  <a:t>is no harder to solve than </a:t>
                </a:r>
                <a14:m>
                  <m:oMath xmlns:m="http://schemas.openxmlformats.org/officeDocument/2006/math">
                    <m:r>
                      <a:rPr lang="en-US" sz="2800" b="0" i="1" smtClean="0">
                        <a:latin typeface="Cambria Math" panose="02040503050406030204" pitchFamily="18" charset="0"/>
                      </a:rPr>
                      <m:t>𝐵</m:t>
                    </m:r>
                  </m:oMath>
                </a14:m>
                <a:r>
                  <a:rPr lang="en-US" sz="2800" dirty="0"/>
                  <a:t>.</a:t>
                </a:r>
              </a:p>
              <a:p>
                <a14:m>
                  <m:oMath xmlns:m="http://schemas.openxmlformats.org/officeDocument/2006/math">
                    <m:r>
                      <a:rPr lang="en-US" sz="2800" b="0" i="1" smtClean="0">
                        <a:latin typeface="Cambria Math" panose="02040503050406030204" pitchFamily="18" charset="0"/>
                      </a:rPr>
                      <m:t>𝐴</m:t>
                    </m:r>
                  </m:oMath>
                </a14:m>
                <a:r>
                  <a:rPr lang="en-US" sz="2800" dirty="0"/>
                  <a:t> might be easier (maybe there’s another way to solve </a:t>
                </a:r>
                <a14:m>
                  <m:oMath xmlns:m="http://schemas.openxmlformats.org/officeDocument/2006/math">
                    <m:r>
                      <a:rPr lang="en-US" sz="2800" b="0" i="1" smtClean="0">
                        <a:latin typeface="Cambria Math" panose="02040503050406030204" pitchFamily="18" charset="0"/>
                      </a:rPr>
                      <m:t>𝐴</m:t>
                    </m:r>
                  </m:oMath>
                </a14:m>
                <a:r>
                  <a:rPr lang="en-US" sz="2800" dirty="0"/>
                  <a:t> without </a:t>
                </a:r>
                <a14:m>
                  <m:oMath xmlns:m="http://schemas.openxmlformats.org/officeDocument/2006/math">
                    <m:r>
                      <a:rPr lang="en-US" sz="2800" b="0" i="1" smtClean="0">
                        <a:latin typeface="Cambria Math" panose="02040503050406030204" pitchFamily="18" charset="0"/>
                      </a:rPr>
                      <m:t>𝐵</m:t>
                    </m:r>
                  </m:oMath>
                </a14:m>
                <a:r>
                  <a:rPr lang="en-US" sz="2800" dirty="0"/>
                  <a:t>) or they might be about the same (maybe </a:t>
                </a:r>
                <a14:m>
                  <m:oMath xmlns:m="http://schemas.openxmlformats.org/officeDocument/2006/math">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𝐴</m:t>
                    </m:r>
                  </m:oMath>
                </a14:m>
                <a:r>
                  <a:rPr lang="en-US" sz="2800" dirty="0"/>
                  <a:t> too!)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39" y="1688123"/>
                <a:ext cx="11187258" cy="4832904"/>
              </a:xfrm>
              <a:blipFill>
                <a:blip r:embed="rId3"/>
                <a:stretch>
                  <a:fillRect l="-708" t="-2270"/>
                </a:stretch>
              </a:blipFill>
            </p:spPr>
            <p:txBody>
              <a:bodyPr/>
              <a:lstStyle/>
              <a:p>
                <a:r>
                  <a:rPr lang="en-US">
                    <a:noFill/>
                  </a:rPr>
                  <a:t> </a:t>
                </a:r>
              </a:p>
            </p:txBody>
          </p:sp>
        </mc:Fallback>
      </mc:AlternateContent>
      <p:sp>
        <p:nvSpPr>
          <p:cNvPr id="6" name="Rectangle 5"/>
          <p:cNvSpPr/>
          <p:nvPr/>
        </p:nvSpPr>
        <p:spPr>
          <a:xfrm>
            <a:off x="575239" y="2684750"/>
            <a:ext cx="8559430" cy="100507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Using an algorithm for Problem B to solve Problem A.</a:t>
            </a:r>
          </a:p>
        </p:txBody>
      </p:sp>
      <p:sp>
        <p:nvSpPr>
          <p:cNvPr id="7" name="Rectangle 6"/>
          <p:cNvSpPr/>
          <p:nvPr/>
        </p:nvSpPr>
        <p:spPr>
          <a:xfrm>
            <a:off x="575239" y="2684750"/>
            <a:ext cx="8559430"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Reduction (informally)</a:t>
            </a:r>
          </a:p>
        </p:txBody>
      </p:sp>
    </p:spTree>
    <p:extLst>
      <p:ext uri="{BB962C8B-B14F-4D97-AF65-F5344CB8AC3E}">
        <p14:creationId xmlns:p14="http://schemas.microsoft.com/office/powerpoint/2010/main" val="32599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04F1-4C43-497C-B130-68C24697278B}"/>
              </a:ext>
            </a:extLst>
          </p:cNvPr>
          <p:cNvSpPr>
            <a:spLocks noGrp="1"/>
          </p:cNvSpPr>
          <p:nvPr>
            <p:ph type="title"/>
          </p:nvPr>
        </p:nvSpPr>
        <p:spPr/>
        <p:txBody>
          <a:bodyPr/>
          <a:lstStyle/>
          <a:p>
            <a:r>
              <a:rPr lang="en-US" dirty="0"/>
              <a:t>Reductions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E0376D4-39F1-4331-8A8B-A6F8222752F2}"/>
                  </a:ext>
                </a:extLst>
              </p:cNvPr>
              <p:cNvSpPr>
                <a:spLocks noGrp="1"/>
              </p:cNvSpPr>
              <p:nvPr>
                <p:ph idx="1"/>
              </p:nvPr>
            </p:nvSpPr>
            <p:spPr/>
            <p:txBody>
              <a:bodyPr/>
              <a:lstStyle/>
              <a:p>
                <a:r>
                  <a:rPr lang="en-US" dirty="0"/>
                  <a:t>Even less formally:</a:t>
                </a:r>
              </a:p>
              <a:p>
                <a:r>
                  <a:rPr lang="en-US" dirty="0"/>
                  <a:t>Calling a library.</a:t>
                </a:r>
              </a:p>
              <a:p>
                <a:r>
                  <a:rPr lang="en-US" dirty="0"/>
                  <a:t>If you wrote a library to solve problem </a:t>
                </a:r>
                <a14:m>
                  <m:oMath xmlns:m="http://schemas.openxmlformats.org/officeDocument/2006/math">
                    <m:r>
                      <a:rPr lang="en-US" b="0" i="1" smtClean="0">
                        <a:latin typeface="Cambria Math" panose="02040503050406030204" pitchFamily="18" charset="0"/>
                      </a:rPr>
                      <m:t>𝐵</m:t>
                    </m:r>
                  </m:oMath>
                </a14:m>
                <a:endParaRPr lang="en-US" dirty="0"/>
              </a:p>
              <a:p>
                <a:r>
                  <a:rPr lang="en-US" dirty="0"/>
                  <a:t>And your algorithm for </a:t>
                </a:r>
                <a14:m>
                  <m:oMath xmlns:m="http://schemas.openxmlformats.org/officeDocument/2006/math">
                    <m:r>
                      <a:rPr lang="en-US" b="0" i="1" smtClean="0">
                        <a:latin typeface="Cambria Math" panose="02040503050406030204" pitchFamily="18" charset="0"/>
                      </a:rPr>
                      <m:t>𝐴</m:t>
                    </m:r>
                  </m:oMath>
                </a14:m>
                <a:r>
                  <a:rPr lang="en-US" dirty="0"/>
                  <a:t> calls that library,</a:t>
                </a:r>
              </a:p>
              <a:p>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t>
                </a:r>
                <a14:m>
                  <m:oMath xmlns:m="http://schemas.openxmlformats.org/officeDocument/2006/math">
                    <m:r>
                      <a:rPr lang="en-US" b="0" i="1" dirty="0" smtClean="0">
                        <a:latin typeface="Cambria Math" panose="02040503050406030204" pitchFamily="18" charset="0"/>
                      </a:rPr>
                      <m:t>𝐴</m:t>
                    </m:r>
                    <m:r>
                      <a:rPr lang="en-US" b="0" i="1" dirty="0" smtClean="0">
                        <a:latin typeface="Cambria Math" panose="02040503050406030204" pitchFamily="18" charset="0"/>
                      </a:rPr>
                      <m:t> </m:t>
                    </m:r>
                  </m:oMath>
                </a14:m>
                <a:r>
                  <a:rPr lang="en-US" dirty="0"/>
                  <a:t>reduces to </a:t>
                </a:r>
                <a14:m>
                  <m:oMath xmlns:m="http://schemas.openxmlformats.org/officeDocument/2006/math">
                    <m:r>
                      <a:rPr lang="en-US" b="0" i="1" smtClean="0">
                        <a:latin typeface="Cambria Math" panose="02040503050406030204" pitchFamily="18" charset="0"/>
                      </a:rPr>
                      <m:t>𝐵</m:t>
                    </m:r>
                  </m:oMath>
                </a14:m>
                <a:r>
                  <a:rPr lang="en-US" dirty="0"/>
                  <a:t>).</a:t>
                </a:r>
              </a:p>
            </p:txBody>
          </p:sp>
        </mc:Choice>
        <mc:Fallback>
          <p:sp>
            <p:nvSpPr>
              <p:cNvPr id="3" name="Content Placeholder 2">
                <a:extLst>
                  <a:ext uri="{FF2B5EF4-FFF2-40B4-BE49-F238E27FC236}">
                    <a16:creationId xmlns:a16="http://schemas.microsoft.com/office/drawing/2014/main" id="{2E0376D4-39F1-4331-8A8B-A6F8222752F2}"/>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E091518B-F966-D74B-FF4E-D1F5B487F106}"/>
                  </a:ext>
                </a:extLst>
              </p:cNvPr>
              <p:cNvSpPr/>
              <p:nvPr/>
            </p:nvSpPr>
            <p:spPr>
              <a:xfrm>
                <a:off x="5796952" y="3623095"/>
                <a:ext cx="6189834" cy="3062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Does the name feel backwards?</a:t>
                </a:r>
              </a:p>
              <a:p>
                <a:pPr algn="ctr"/>
                <a:endParaRPr lang="en-US" sz="2400" dirty="0">
                  <a:latin typeface="Segoe UI Semilight" panose="020B0402040204020203" pitchFamily="34" charset="0"/>
                  <a:cs typeface="Segoe UI Semilight" panose="020B0402040204020203" pitchFamily="34" charset="0"/>
                </a:endParaRPr>
              </a:p>
              <a:p>
                <a:pPr algn="ctr"/>
                <a:r>
                  <a:rPr lang="en-US" sz="2400" dirty="0">
                    <a:latin typeface="Segoe UI Semilight" panose="020B0402040204020203" pitchFamily="34" charset="0"/>
                    <a:cs typeface="Segoe UI Semilight" panose="020B0402040204020203" pitchFamily="34" charset="0"/>
                  </a:rPr>
                  <a:t>When we think of </a:t>
                </a:r>
                <a14:m>
                  <m:oMath xmlns:m="http://schemas.openxmlformats.org/officeDocument/2006/math">
                    <m:r>
                      <a:rPr lang="en-US" sz="2400" b="0" i="1" smtClean="0">
                        <a:latin typeface="Cambria Math" panose="02040503050406030204" pitchFamily="18" charset="0"/>
                      </a:rPr>
                      <m:t>𝐵</m:t>
                    </m:r>
                  </m:oMath>
                </a14:m>
                <a:r>
                  <a:rPr lang="en-US" sz="2400" dirty="0">
                    <a:latin typeface="Segoe UI Semilight" panose="020B0402040204020203" pitchFamily="34" charset="0"/>
                    <a:cs typeface="Segoe UI Semilight" panose="020B0402040204020203" pitchFamily="34" charset="0"/>
                  </a:rPr>
                  <a:t> as already solved, the name makes sense. We reduced our job to someone else’s</a:t>
                </a:r>
              </a:p>
              <a:p>
                <a:pPr algn="ctr"/>
                <a:r>
                  <a:rPr lang="en-US" sz="2400" dirty="0">
                    <a:latin typeface="Segoe UI Semilight" panose="020B0402040204020203" pitchFamily="34" charset="0"/>
                    <a:cs typeface="Segoe UI Semilight" panose="020B0402040204020203" pitchFamily="34" charset="0"/>
                  </a:rPr>
                  <a:t>When we think of neither </a:t>
                </a:r>
                <a14:m>
                  <m:oMath xmlns:m="http://schemas.openxmlformats.org/officeDocument/2006/math">
                    <m:r>
                      <a:rPr lang="en-US" sz="2400" b="0" i="1" smtClean="0">
                        <a:latin typeface="Cambria Math" panose="02040503050406030204" pitchFamily="18" charset="0"/>
                      </a:rPr>
                      <m:t>𝐴</m:t>
                    </m:r>
                  </m:oMath>
                </a14:m>
                <a:r>
                  <a:rPr lang="en-US" sz="2400" dirty="0">
                    <a:latin typeface="Segoe UI Semilight" panose="020B0402040204020203" pitchFamily="34" charset="0"/>
                    <a:cs typeface="Segoe UI Semilight" panose="020B0402040204020203" pitchFamily="34" charset="0"/>
                  </a:rPr>
                  <a:t> nor </a:t>
                </a:r>
                <a14:m>
                  <m:oMath xmlns:m="http://schemas.openxmlformats.org/officeDocument/2006/math">
                    <m:r>
                      <a:rPr lang="en-US" sz="2400" b="0" i="1" smtClean="0">
                        <a:latin typeface="Cambria Math" panose="02040503050406030204" pitchFamily="18" charset="0"/>
                      </a:rPr>
                      <m:t>𝐵</m:t>
                    </m:r>
                  </m:oMath>
                </a14:m>
                <a:r>
                  <a:rPr lang="en-US" sz="2400" dirty="0">
                    <a:latin typeface="Segoe UI Semilight" panose="020B0402040204020203" pitchFamily="34" charset="0"/>
                    <a:cs typeface="Segoe UI Semilight" panose="020B0402040204020203" pitchFamily="34" charset="0"/>
                  </a:rPr>
                  <a:t> as solved then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oMath>
                </a14:m>
                <a:r>
                  <a:rPr lang="en-US" sz="2400" dirty="0">
                    <a:latin typeface="Segoe UI Semilight" panose="020B0402040204020203" pitchFamily="34" charset="0"/>
                    <a:cs typeface="Segoe UI Semilight" panose="020B0402040204020203" pitchFamily="34" charset="0"/>
                  </a:rPr>
                  <a:t> notation makes sense.</a:t>
                </a:r>
              </a:p>
            </p:txBody>
          </p:sp>
        </mc:Choice>
        <mc:Fallback>
          <p:sp>
            <p:nvSpPr>
              <p:cNvPr id="4" name="Rectangle: Rounded Corners 3">
                <a:extLst>
                  <a:ext uri="{FF2B5EF4-FFF2-40B4-BE49-F238E27FC236}">
                    <a16:creationId xmlns:a16="http://schemas.microsoft.com/office/drawing/2014/main" id="{E091518B-F966-D74B-FF4E-D1F5B487F106}"/>
                  </a:ext>
                </a:extLst>
              </p:cNvPr>
              <p:cNvSpPr>
                <a:spLocks noRot="1" noChangeAspect="1" noMove="1" noResize="1" noEditPoints="1" noAdjustHandles="1" noChangeArrowheads="1" noChangeShapeType="1" noTextEdit="1"/>
              </p:cNvSpPr>
              <p:nvPr/>
            </p:nvSpPr>
            <p:spPr>
              <a:xfrm>
                <a:off x="5796952" y="3623095"/>
                <a:ext cx="6189834" cy="3062378"/>
              </a:xfrm>
              <a:prstGeom prst="round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60620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9B5F70-A842-42AC-B05A-C3B8015FDC07}"/>
              </a:ext>
            </a:extLst>
          </p:cNvPr>
          <p:cNvSpPr txBox="1"/>
          <p:nvPr/>
        </p:nvSpPr>
        <p:spPr>
          <a:xfrm>
            <a:off x="4508469" y="5445329"/>
            <a:ext cx="2575560" cy="646331"/>
          </a:xfrm>
          <a:prstGeom prst="rect">
            <a:avLst/>
          </a:prstGeom>
          <a:noFill/>
          <a:ln w="28575">
            <a:solidFill>
              <a:schemeClr val="accent1"/>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Mariners cannot win the division </a:t>
            </a:r>
            <a:r>
              <a:rPr lang="en-US" dirty="0">
                <a:latin typeface="Segoe UI Semilight" panose="020B0402040204020203" pitchFamily="34" charset="0"/>
                <a:cs typeface="Segoe UI Semilight" panose="020B0402040204020203" pitchFamily="34" charset="0"/>
                <a:sym typeface="Wingdings" panose="05000000000000000000" pitchFamily="2" charset="2"/>
              </a:rPr>
              <a:t>.</a:t>
            </a:r>
            <a:endParaRPr lang="en-US" dirty="0">
              <a:latin typeface="Segoe UI Semilight" panose="020B0402040204020203" pitchFamily="34" charset="0"/>
              <a:cs typeface="Segoe UI Semilight" panose="020B0402040204020203" pitchFamily="34" charset="0"/>
            </a:endParaRPr>
          </a:p>
        </p:txBody>
      </p:sp>
      <p:sp>
        <p:nvSpPr>
          <p:cNvPr id="2" name="Title 1"/>
          <p:cNvSpPr>
            <a:spLocks noGrp="1"/>
          </p:cNvSpPr>
          <p:nvPr>
            <p:ph type="title"/>
          </p:nvPr>
        </p:nvSpPr>
        <p:spPr/>
        <p:txBody>
          <a:bodyPr>
            <a:normAutofit/>
          </a:bodyPr>
          <a:lstStyle/>
          <a:p>
            <a:r>
              <a:rPr lang="en-US" dirty="0"/>
              <a:t>Baseball Elimination</a:t>
            </a:r>
          </a:p>
        </p:txBody>
      </p:sp>
      <mc:AlternateContent xmlns:mc="http://schemas.openxmlformats.org/markup-compatibility/2006" xmlns:a14="http://schemas.microsoft.com/office/drawing/2010/main">
        <mc:Choice Requires="a14">
          <p:graphicFrame>
            <p:nvGraphicFramePr>
              <p:cNvPr id="74" name="Content Placeholder 3">
                <a:extLst>
                  <a:ext uri="{FF2B5EF4-FFF2-40B4-BE49-F238E27FC236}">
                    <a16:creationId xmlns:a16="http://schemas.microsoft.com/office/drawing/2014/main" id="{6E35C00A-7433-404C-B313-E46028A81BA8}"/>
                  </a:ext>
                </a:extLst>
              </p:cNvPr>
              <p:cNvGraphicFramePr>
                <a:graphicFrameLocks noGrp="1"/>
              </p:cNvGraphicFramePr>
              <p:nvPr>
                <p:ph idx="1"/>
                <p:extLst>
                  <p:ext uri="{D42A27DB-BD31-4B8C-83A1-F6EECF244321}">
                    <p14:modId xmlns:p14="http://schemas.microsoft.com/office/powerpoint/2010/main" val="2358047856"/>
                  </p:ext>
                </p:extLst>
              </p:nvPr>
            </p:nvGraphicFramePr>
            <p:xfrm>
              <a:off x="1141929" y="1329671"/>
              <a:ext cx="2038945" cy="844296"/>
            </p:xfrm>
            <a:graphic>
              <a:graphicData uri="http://schemas.openxmlformats.org/drawingml/2006/table">
                <a:tbl>
                  <a:tblPr bandRow="1">
                    <a:tableStyleId>{5C22544A-7EE6-4342-B048-85BDC9FD1C3A}</a:tableStyleId>
                  </a:tblPr>
                  <a:tblGrid>
                    <a:gridCol w="407789">
                      <a:extLst>
                        <a:ext uri="{9D8B030D-6E8A-4147-A177-3AD203B41FA5}">
                          <a16:colId xmlns:a16="http://schemas.microsoft.com/office/drawing/2014/main" val="2122688099"/>
                        </a:ext>
                      </a:extLst>
                    </a:gridCol>
                    <a:gridCol w="407789">
                      <a:extLst>
                        <a:ext uri="{9D8B030D-6E8A-4147-A177-3AD203B41FA5}">
                          <a16:colId xmlns:a16="http://schemas.microsoft.com/office/drawing/2014/main" val="3651888169"/>
                        </a:ext>
                      </a:extLst>
                    </a:gridCol>
                    <a:gridCol w="407789">
                      <a:extLst>
                        <a:ext uri="{9D8B030D-6E8A-4147-A177-3AD203B41FA5}">
                          <a16:colId xmlns:a16="http://schemas.microsoft.com/office/drawing/2014/main" val="3963314380"/>
                        </a:ext>
                      </a:extLst>
                    </a:gridCol>
                    <a:gridCol w="407789">
                      <a:extLst>
                        <a:ext uri="{9D8B030D-6E8A-4147-A177-3AD203B41FA5}">
                          <a16:colId xmlns:a16="http://schemas.microsoft.com/office/drawing/2014/main" val="2365230938"/>
                        </a:ext>
                      </a:extLst>
                    </a:gridCol>
                    <a:gridCol w="407789">
                      <a:extLst>
                        <a:ext uri="{9D8B030D-6E8A-4147-A177-3AD203B41FA5}">
                          <a16:colId xmlns:a16="http://schemas.microsoft.com/office/drawing/2014/main" val="1054430375"/>
                        </a:ext>
                      </a:extLst>
                    </a:gridCol>
                  </a:tblGrid>
                  <a:tr h="128232">
                    <a:tc>
                      <a:txBody>
                        <a:bodyPr/>
                        <a:lstStyle/>
                        <a:p>
                          <a:pPr algn="ctr"/>
                          <a14:m>
                            <m:oMathPara xmlns:m="http://schemas.openxmlformats.org/officeDocument/2006/math">
                              <m:oMathParaPr>
                                <m:jc m:val="centerGroup"/>
                              </m:oMathParaPr>
                              <m:oMath xmlns:m="http://schemas.openxmlformats.org/officeDocument/2006/math">
                                <m:sSub>
                                  <m:sSubPr>
                                    <m:ctrlPr>
                                      <a:rPr lang="en-US" sz="500" b="0" i="1" smtClean="0">
                                        <a:latin typeface="Cambria Math" panose="02040503050406030204" pitchFamily="18" charset="0"/>
                                      </a:rPr>
                                    </m:ctrlPr>
                                  </m:sSubPr>
                                  <m:e>
                                    <m:r>
                                      <a:rPr lang="en-US" sz="500" b="0" i="1" smtClean="0">
                                        <a:latin typeface="Cambria Math" panose="02040503050406030204" pitchFamily="18" charset="0"/>
                                      </a:rPr>
                                      <m:t>𝑔</m:t>
                                    </m:r>
                                  </m:e>
                                  <m:sub>
                                    <m:r>
                                      <a:rPr lang="en-US" sz="500" b="0" i="1" smtClean="0">
                                        <a:latin typeface="Cambria Math" panose="02040503050406030204" pitchFamily="18" charset="0"/>
                                      </a:rPr>
                                      <m:t>𝑖𝑗</m:t>
                                    </m:r>
                                  </m:sub>
                                </m:sSub>
                              </m:oMath>
                            </m:oMathPara>
                          </a14:m>
                          <a:endParaRPr lang="en-US" sz="500" dirty="0"/>
                        </a:p>
                      </a:txBody>
                      <a:tcPr/>
                    </a:tc>
                    <a:tc>
                      <a:txBody>
                        <a:bodyPr/>
                        <a:lstStyle/>
                        <a:p>
                          <a:pPr algn="ctr"/>
                          <a:r>
                            <a:rPr lang="en-US" sz="500" dirty="0"/>
                            <a:t>Angels</a:t>
                          </a:r>
                        </a:p>
                      </a:txBody>
                      <a:tcPr/>
                    </a:tc>
                    <a:tc>
                      <a:txBody>
                        <a:bodyPr/>
                        <a:lstStyle/>
                        <a:p>
                          <a:pPr algn="ctr"/>
                          <a:r>
                            <a:rPr lang="en-US" sz="500" dirty="0"/>
                            <a:t>Rangers</a:t>
                          </a:r>
                        </a:p>
                      </a:txBody>
                      <a:tcPr/>
                    </a:tc>
                    <a:tc>
                      <a:txBody>
                        <a:bodyPr/>
                        <a:lstStyle/>
                        <a:p>
                          <a:pPr algn="ctr"/>
                          <a:r>
                            <a:rPr lang="en-US" sz="500" dirty="0"/>
                            <a:t>Mariners</a:t>
                          </a:r>
                        </a:p>
                      </a:txBody>
                      <a:tcPr/>
                    </a:tc>
                    <a:tc>
                      <a:txBody>
                        <a:bodyPr/>
                        <a:lstStyle/>
                        <a:p>
                          <a:pPr algn="ctr"/>
                          <a:r>
                            <a:rPr lang="en-US" sz="500" dirty="0"/>
                            <a:t>A’s</a:t>
                          </a:r>
                        </a:p>
                      </a:txBody>
                      <a:tcPr/>
                    </a:tc>
                    <a:extLst>
                      <a:ext uri="{0D108BD9-81ED-4DB2-BD59-A6C34878D82A}">
                        <a16:rowId xmlns:a16="http://schemas.microsoft.com/office/drawing/2014/main" val="3737117909"/>
                      </a:ext>
                    </a:extLst>
                  </a:tr>
                  <a:tr h="123733">
                    <a:tc>
                      <a:txBody>
                        <a:bodyPr/>
                        <a:lstStyle/>
                        <a:p>
                          <a:pPr algn="ctr"/>
                          <a:r>
                            <a:rPr lang="en-US" sz="500" dirty="0"/>
                            <a:t>Angels</a:t>
                          </a:r>
                        </a:p>
                      </a:txBody>
                      <a:tcPr/>
                    </a:tc>
                    <a:tc>
                      <a:txBody>
                        <a:bodyPr/>
                        <a:lstStyle/>
                        <a:p>
                          <a:pPr algn="ctr"/>
                          <a:r>
                            <a:rPr lang="en-US" sz="500" dirty="0"/>
                            <a:t>-</a:t>
                          </a:r>
                        </a:p>
                      </a:txBody>
                      <a:tcPr/>
                    </a:tc>
                    <a:tc>
                      <a:txBody>
                        <a:bodyPr/>
                        <a:lstStyle/>
                        <a:p>
                          <a:pPr algn="ctr"/>
                          <a:r>
                            <a:rPr lang="en-US" sz="500" dirty="0"/>
                            <a:t>5</a:t>
                          </a:r>
                        </a:p>
                      </a:txBody>
                      <a:tcPr/>
                    </a:tc>
                    <a:tc>
                      <a:txBody>
                        <a:bodyPr/>
                        <a:lstStyle/>
                        <a:p>
                          <a:pPr algn="ctr"/>
                          <a:r>
                            <a:rPr lang="en-US" sz="500" dirty="0"/>
                            <a:t>3</a:t>
                          </a:r>
                        </a:p>
                      </a:txBody>
                      <a:tcPr/>
                    </a:tc>
                    <a:tc>
                      <a:txBody>
                        <a:bodyPr/>
                        <a:lstStyle/>
                        <a:p>
                          <a:pPr algn="ctr"/>
                          <a:r>
                            <a:rPr lang="en-US" sz="500" dirty="0"/>
                            <a:t>4</a:t>
                          </a:r>
                        </a:p>
                      </a:txBody>
                      <a:tcPr/>
                    </a:tc>
                    <a:extLst>
                      <a:ext uri="{0D108BD9-81ED-4DB2-BD59-A6C34878D82A}">
                        <a16:rowId xmlns:a16="http://schemas.microsoft.com/office/drawing/2014/main" val="4028813496"/>
                      </a:ext>
                    </a:extLst>
                  </a:tr>
                  <a:tr h="123733">
                    <a:tc>
                      <a:txBody>
                        <a:bodyPr/>
                        <a:lstStyle/>
                        <a:p>
                          <a:pPr algn="ctr"/>
                          <a:r>
                            <a:rPr lang="en-US" sz="500" dirty="0"/>
                            <a:t>Rangers</a:t>
                          </a:r>
                        </a:p>
                      </a:txBody>
                      <a:tcPr/>
                    </a:tc>
                    <a:tc>
                      <a:txBody>
                        <a:bodyPr/>
                        <a:lstStyle/>
                        <a:p>
                          <a:pPr algn="ctr"/>
                          <a:r>
                            <a:rPr lang="en-US" sz="500" dirty="0"/>
                            <a:t>5</a:t>
                          </a:r>
                        </a:p>
                      </a:txBody>
                      <a:tcPr/>
                    </a:tc>
                    <a:tc>
                      <a:txBody>
                        <a:bodyPr/>
                        <a:lstStyle/>
                        <a:p>
                          <a:pPr algn="ctr"/>
                          <a:r>
                            <a:rPr lang="en-US" sz="500" dirty="0"/>
                            <a:t>-</a:t>
                          </a:r>
                        </a:p>
                      </a:txBody>
                      <a:tcPr/>
                    </a:tc>
                    <a:tc>
                      <a:txBody>
                        <a:bodyPr/>
                        <a:lstStyle/>
                        <a:p>
                          <a:pPr algn="ctr"/>
                          <a:r>
                            <a:rPr lang="en-US" sz="500" dirty="0"/>
                            <a:t>4</a:t>
                          </a:r>
                        </a:p>
                      </a:txBody>
                      <a:tcPr/>
                    </a:tc>
                    <a:tc>
                      <a:txBody>
                        <a:bodyPr/>
                        <a:lstStyle/>
                        <a:p>
                          <a:pPr algn="ctr"/>
                          <a:r>
                            <a:rPr lang="en-US" sz="500" dirty="0"/>
                            <a:t>3</a:t>
                          </a:r>
                        </a:p>
                      </a:txBody>
                      <a:tcPr/>
                    </a:tc>
                    <a:extLst>
                      <a:ext uri="{0D108BD9-81ED-4DB2-BD59-A6C34878D82A}">
                        <a16:rowId xmlns:a16="http://schemas.microsoft.com/office/drawing/2014/main" val="303949064"/>
                      </a:ext>
                    </a:extLst>
                  </a:tr>
                  <a:tr h="123733">
                    <a:tc>
                      <a:txBody>
                        <a:bodyPr/>
                        <a:lstStyle/>
                        <a:p>
                          <a:pPr algn="ctr"/>
                          <a:r>
                            <a:rPr lang="en-US" sz="500" dirty="0"/>
                            <a:t>Mariners</a:t>
                          </a:r>
                        </a:p>
                      </a:txBody>
                      <a:tcPr/>
                    </a:tc>
                    <a:tc>
                      <a:txBody>
                        <a:bodyPr/>
                        <a:lstStyle/>
                        <a:p>
                          <a:pPr algn="ctr"/>
                          <a:r>
                            <a:rPr lang="en-US" sz="500" dirty="0"/>
                            <a:t>3</a:t>
                          </a:r>
                        </a:p>
                      </a:txBody>
                      <a:tcPr/>
                    </a:tc>
                    <a:tc>
                      <a:txBody>
                        <a:bodyPr/>
                        <a:lstStyle/>
                        <a:p>
                          <a:pPr algn="ctr"/>
                          <a:r>
                            <a:rPr lang="en-US" sz="500" dirty="0"/>
                            <a:t>4</a:t>
                          </a:r>
                        </a:p>
                      </a:txBody>
                      <a:tcPr/>
                    </a:tc>
                    <a:tc>
                      <a:txBody>
                        <a:bodyPr/>
                        <a:lstStyle/>
                        <a:p>
                          <a:pPr algn="ctr"/>
                          <a:r>
                            <a:rPr lang="en-US" sz="500" dirty="0"/>
                            <a:t>-</a:t>
                          </a:r>
                        </a:p>
                      </a:txBody>
                      <a:tcPr/>
                    </a:tc>
                    <a:tc>
                      <a:txBody>
                        <a:bodyPr/>
                        <a:lstStyle/>
                        <a:p>
                          <a:pPr algn="ctr"/>
                          <a:r>
                            <a:rPr lang="en-US" sz="500" dirty="0"/>
                            <a:t>5</a:t>
                          </a:r>
                        </a:p>
                      </a:txBody>
                      <a:tcPr/>
                    </a:tc>
                    <a:extLst>
                      <a:ext uri="{0D108BD9-81ED-4DB2-BD59-A6C34878D82A}">
                        <a16:rowId xmlns:a16="http://schemas.microsoft.com/office/drawing/2014/main" val="3058376035"/>
                      </a:ext>
                    </a:extLst>
                  </a:tr>
                  <a:tr h="123733">
                    <a:tc>
                      <a:txBody>
                        <a:bodyPr/>
                        <a:lstStyle/>
                        <a:p>
                          <a:pPr algn="ctr"/>
                          <a:r>
                            <a:rPr lang="en-US" sz="500" dirty="0"/>
                            <a:t>A’s</a:t>
                          </a:r>
                        </a:p>
                      </a:txBody>
                      <a:tcPr/>
                    </a:tc>
                    <a:tc>
                      <a:txBody>
                        <a:bodyPr/>
                        <a:lstStyle/>
                        <a:p>
                          <a:pPr algn="ctr"/>
                          <a:r>
                            <a:rPr lang="en-US" sz="500" dirty="0"/>
                            <a:t>4</a:t>
                          </a:r>
                        </a:p>
                      </a:txBody>
                      <a:tcPr/>
                    </a:tc>
                    <a:tc>
                      <a:txBody>
                        <a:bodyPr/>
                        <a:lstStyle/>
                        <a:p>
                          <a:pPr algn="ctr"/>
                          <a:r>
                            <a:rPr lang="en-US" sz="500" dirty="0"/>
                            <a:t>3</a:t>
                          </a:r>
                        </a:p>
                      </a:txBody>
                      <a:tcPr/>
                    </a:tc>
                    <a:tc>
                      <a:txBody>
                        <a:bodyPr/>
                        <a:lstStyle/>
                        <a:p>
                          <a:pPr algn="ctr"/>
                          <a:r>
                            <a:rPr lang="en-US" sz="500" dirty="0"/>
                            <a:t>5</a:t>
                          </a:r>
                        </a:p>
                      </a:txBody>
                      <a:tcPr/>
                    </a:tc>
                    <a:tc>
                      <a:txBody>
                        <a:bodyPr/>
                        <a:lstStyle/>
                        <a:p>
                          <a:pPr algn="ctr"/>
                          <a:r>
                            <a:rPr lang="en-US" sz="500" dirty="0"/>
                            <a:t>-</a:t>
                          </a:r>
                        </a:p>
                      </a:txBody>
                      <a:tcPr/>
                    </a:tc>
                    <a:extLst>
                      <a:ext uri="{0D108BD9-81ED-4DB2-BD59-A6C34878D82A}">
                        <a16:rowId xmlns:a16="http://schemas.microsoft.com/office/drawing/2014/main" val="3657204110"/>
                      </a:ext>
                    </a:extLst>
                  </a:tr>
                </a:tbl>
              </a:graphicData>
            </a:graphic>
          </p:graphicFrame>
        </mc:Choice>
        <mc:Fallback xmlns="">
          <p:graphicFrame>
            <p:nvGraphicFramePr>
              <p:cNvPr id="74" name="Content Placeholder 3">
                <a:extLst>
                  <a:ext uri="{FF2B5EF4-FFF2-40B4-BE49-F238E27FC236}">
                    <a16:creationId xmlns:a16="http://schemas.microsoft.com/office/drawing/2014/main" id="{6E35C00A-7433-404C-B313-E46028A81BA8}"/>
                  </a:ext>
                </a:extLst>
              </p:cNvPr>
              <p:cNvGraphicFramePr>
                <a:graphicFrameLocks noGrp="1"/>
              </p:cNvGraphicFramePr>
              <p:nvPr>
                <p:ph idx="1"/>
                <p:extLst>
                  <p:ext uri="{D42A27DB-BD31-4B8C-83A1-F6EECF244321}">
                    <p14:modId xmlns:p14="http://schemas.microsoft.com/office/powerpoint/2010/main" val="2358047856"/>
                  </p:ext>
                </p:extLst>
              </p:nvPr>
            </p:nvGraphicFramePr>
            <p:xfrm>
              <a:off x="1141929" y="1329671"/>
              <a:ext cx="2038945" cy="844296"/>
            </p:xfrm>
            <a:graphic>
              <a:graphicData uri="http://schemas.openxmlformats.org/drawingml/2006/table">
                <a:tbl>
                  <a:tblPr bandRow="1">
                    <a:tableStyleId>{5C22544A-7EE6-4342-B048-85BDC9FD1C3A}</a:tableStyleId>
                  </a:tblPr>
                  <a:tblGrid>
                    <a:gridCol w="407789">
                      <a:extLst>
                        <a:ext uri="{9D8B030D-6E8A-4147-A177-3AD203B41FA5}">
                          <a16:colId xmlns:a16="http://schemas.microsoft.com/office/drawing/2014/main" val="2122688099"/>
                        </a:ext>
                      </a:extLst>
                    </a:gridCol>
                    <a:gridCol w="407789">
                      <a:extLst>
                        <a:ext uri="{9D8B030D-6E8A-4147-A177-3AD203B41FA5}">
                          <a16:colId xmlns:a16="http://schemas.microsoft.com/office/drawing/2014/main" val="3651888169"/>
                        </a:ext>
                      </a:extLst>
                    </a:gridCol>
                    <a:gridCol w="407789">
                      <a:extLst>
                        <a:ext uri="{9D8B030D-6E8A-4147-A177-3AD203B41FA5}">
                          <a16:colId xmlns:a16="http://schemas.microsoft.com/office/drawing/2014/main" val="3963314380"/>
                        </a:ext>
                      </a:extLst>
                    </a:gridCol>
                    <a:gridCol w="407789">
                      <a:extLst>
                        <a:ext uri="{9D8B030D-6E8A-4147-A177-3AD203B41FA5}">
                          <a16:colId xmlns:a16="http://schemas.microsoft.com/office/drawing/2014/main" val="2365230938"/>
                        </a:ext>
                      </a:extLst>
                    </a:gridCol>
                    <a:gridCol w="407789">
                      <a:extLst>
                        <a:ext uri="{9D8B030D-6E8A-4147-A177-3AD203B41FA5}">
                          <a16:colId xmlns:a16="http://schemas.microsoft.com/office/drawing/2014/main" val="1054430375"/>
                        </a:ext>
                      </a:extLst>
                    </a:gridCol>
                  </a:tblGrid>
                  <a:tr h="173736">
                    <a:tc>
                      <a:txBody>
                        <a:bodyPr/>
                        <a:lstStyle/>
                        <a:p>
                          <a:endParaRPr lang="en-US"/>
                        </a:p>
                      </a:txBody>
                      <a:tcPr>
                        <a:blipFill>
                          <a:blip r:embed="rId2"/>
                          <a:stretch>
                            <a:fillRect l="-1493" t="-3448" r="-402985" b="-386207"/>
                          </a:stretch>
                        </a:blipFill>
                      </a:tcPr>
                    </a:tc>
                    <a:tc>
                      <a:txBody>
                        <a:bodyPr/>
                        <a:lstStyle/>
                        <a:p>
                          <a:pPr algn="ctr"/>
                          <a:r>
                            <a:rPr lang="en-US" sz="500" dirty="0"/>
                            <a:t>Angels</a:t>
                          </a:r>
                        </a:p>
                      </a:txBody>
                      <a:tcPr/>
                    </a:tc>
                    <a:tc>
                      <a:txBody>
                        <a:bodyPr/>
                        <a:lstStyle/>
                        <a:p>
                          <a:pPr algn="ctr"/>
                          <a:r>
                            <a:rPr lang="en-US" sz="500" dirty="0"/>
                            <a:t>Rangers</a:t>
                          </a:r>
                        </a:p>
                      </a:txBody>
                      <a:tcPr/>
                    </a:tc>
                    <a:tc>
                      <a:txBody>
                        <a:bodyPr/>
                        <a:lstStyle/>
                        <a:p>
                          <a:pPr algn="ctr"/>
                          <a:r>
                            <a:rPr lang="en-US" sz="500" dirty="0"/>
                            <a:t>Mariners</a:t>
                          </a:r>
                        </a:p>
                      </a:txBody>
                      <a:tcPr/>
                    </a:tc>
                    <a:tc>
                      <a:txBody>
                        <a:bodyPr/>
                        <a:lstStyle/>
                        <a:p>
                          <a:pPr algn="ctr"/>
                          <a:r>
                            <a:rPr lang="en-US" sz="500" dirty="0"/>
                            <a:t>A’s</a:t>
                          </a:r>
                        </a:p>
                      </a:txBody>
                      <a:tcPr/>
                    </a:tc>
                    <a:extLst>
                      <a:ext uri="{0D108BD9-81ED-4DB2-BD59-A6C34878D82A}">
                        <a16:rowId xmlns:a16="http://schemas.microsoft.com/office/drawing/2014/main" val="3737117909"/>
                      </a:ext>
                    </a:extLst>
                  </a:tr>
                  <a:tr h="167640">
                    <a:tc>
                      <a:txBody>
                        <a:bodyPr/>
                        <a:lstStyle/>
                        <a:p>
                          <a:pPr algn="ctr"/>
                          <a:r>
                            <a:rPr lang="en-US" sz="500" dirty="0"/>
                            <a:t>Angels</a:t>
                          </a:r>
                        </a:p>
                      </a:txBody>
                      <a:tcPr/>
                    </a:tc>
                    <a:tc>
                      <a:txBody>
                        <a:bodyPr/>
                        <a:lstStyle/>
                        <a:p>
                          <a:pPr algn="ctr"/>
                          <a:r>
                            <a:rPr lang="en-US" sz="500" dirty="0"/>
                            <a:t>-</a:t>
                          </a:r>
                        </a:p>
                      </a:txBody>
                      <a:tcPr/>
                    </a:tc>
                    <a:tc>
                      <a:txBody>
                        <a:bodyPr/>
                        <a:lstStyle/>
                        <a:p>
                          <a:pPr algn="ctr"/>
                          <a:r>
                            <a:rPr lang="en-US" sz="500" dirty="0"/>
                            <a:t>5</a:t>
                          </a:r>
                        </a:p>
                      </a:txBody>
                      <a:tcPr/>
                    </a:tc>
                    <a:tc>
                      <a:txBody>
                        <a:bodyPr/>
                        <a:lstStyle/>
                        <a:p>
                          <a:pPr algn="ctr"/>
                          <a:r>
                            <a:rPr lang="en-US" sz="500" dirty="0"/>
                            <a:t>3</a:t>
                          </a:r>
                        </a:p>
                      </a:txBody>
                      <a:tcPr/>
                    </a:tc>
                    <a:tc>
                      <a:txBody>
                        <a:bodyPr/>
                        <a:lstStyle/>
                        <a:p>
                          <a:pPr algn="ctr"/>
                          <a:r>
                            <a:rPr lang="en-US" sz="500" dirty="0"/>
                            <a:t>4</a:t>
                          </a:r>
                        </a:p>
                      </a:txBody>
                      <a:tcPr/>
                    </a:tc>
                    <a:extLst>
                      <a:ext uri="{0D108BD9-81ED-4DB2-BD59-A6C34878D82A}">
                        <a16:rowId xmlns:a16="http://schemas.microsoft.com/office/drawing/2014/main" val="4028813496"/>
                      </a:ext>
                    </a:extLst>
                  </a:tr>
                  <a:tr h="167640">
                    <a:tc>
                      <a:txBody>
                        <a:bodyPr/>
                        <a:lstStyle/>
                        <a:p>
                          <a:pPr algn="ctr"/>
                          <a:r>
                            <a:rPr lang="en-US" sz="500" dirty="0"/>
                            <a:t>Rangers</a:t>
                          </a:r>
                        </a:p>
                      </a:txBody>
                      <a:tcPr/>
                    </a:tc>
                    <a:tc>
                      <a:txBody>
                        <a:bodyPr/>
                        <a:lstStyle/>
                        <a:p>
                          <a:pPr algn="ctr"/>
                          <a:r>
                            <a:rPr lang="en-US" sz="500" dirty="0"/>
                            <a:t>5</a:t>
                          </a:r>
                        </a:p>
                      </a:txBody>
                      <a:tcPr/>
                    </a:tc>
                    <a:tc>
                      <a:txBody>
                        <a:bodyPr/>
                        <a:lstStyle/>
                        <a:p>
                          <a:pPr algn="ctr"/>
                          <a:r>
                            <a:rPr lang="en-US" sz="500" dirty="0"/>
                            <a:t>-</a:t>
                          </a:r>
                        </a:p>
                      </a:txBody>
                      <a:tcPr/>
                    </a:tc>
                    <a:tc>
                      <a:txBody>
                        <a:bodyPr/>
                        <a:lstStyle/>
                        <a:p>
                          <a:pPr algn="ctr"/>
                          <a:r>
                            <a:rPr lang="en-US" sz="500" dirty="0"/>
                            <a:t>4</a:t>
                          </a:r>
                        </a:p>
                      </a:txBody>
                      <a:tcPr/>
                    </a:tc>
                    <a:tc>
                      <a:txBody>
                        <a:bodyPr/>
                        <a:lstStyle/>
                        <a:p>
                          <a:pPr algn="ctr"/>
                          <a:r>
                            <a:rPr lang="en-US" sz="500" dirty="0"/>
                            <a:t>3</a:t>
                          </a:r>
                        </a:p>
                      </a:txBody>
                      <a:tcPr/>
                    </a:tc>
                    <a:extLst>
                      <a:ext uri="{0D108BD9-81ED-4DB2-BD59-A6C34878D82A}">
                        <a16:rowId xmlns:a16="http://schemas.microsoft.com/office/drawing/2014/main" val="303949064"/>
                      </a:ext>
                    </a:extLst>
                  </a:tr>
                  <a:tr h="167640">
                    <a:tc>
                      <a:txBody>
                        <a:bodyPr/>
                        <a:lstStyle/>
                        <a:p>
                          <a:pPr algn="ctr"/>
                          <a:r>
                            <a:rPr lang="en-US" sz="500" dirty="0"/>
                            <a:t>Mariners</a:t>
                          </a:r>
                        </a:p>
                      </a:txBody>
                      <a:tcPr/>
                    </a:tc>
                    <a:tc>
                      <a:txBody>
                        <a:bodyPr/>
                        <a:lstStyle/>
                        <a:p>
                          <a:pPr algn="ctr"/>
                          <a:r>
                            <a:rPr lang="en-US" sz="500" dirty="0"/>
                            <a:t>3</a:t>
                          </a:r>
                        </a:p>
                      </a:txBody>
                      <a:tcPr/>
                    </a:tc>
                    <a:tc>
                      <a:txBody>
                        <a:bodyPr/>
                        <a:lstStyle/>
                        <a:p>
                          <a:pPr algn="ctr"/>
                          <a:r>
                            <a:rPr lang="en-US" sz="500" dirty="0"/>
                            <a:t>4</a:t>
                          </a:r>
                        </a:p>
                      </a:txBody>
                      <a:tcPr/>
                    </a:tc>
                    <a:tc>
                      <a:txBody>
                        <a:bodyPr/>
                        <a:lstStyle/>
                        <a:p>
                          <a:pPr algn="ctr"/>
                          <a:r>
                            <a:rPr lang="en-US" sz="500" dirty="0"/>
                            <a:t>-</a:t>
                          </a:r>
                        </a:p>
                      </a:txBody>
                      <a:tcPr/>
                    </a:tc>
                    <a:tc>
                      <a:txBody>
                        <a:bodyPr/>
                        <a:lstStyle/>
                        <a:p>
                          <a:pPr algn="ctr"/>
                          <a:r>
                            <a:rPr lang="en-US" sz="500" dirty="0"/>
                            <a:t>5</a:t>
                          </a:r>
                        </a:p>
                      </a:txBody>
                      <a:tcPr/>
                    </a:tc>
                    <a:extLst>
                      <a:ext uri="{0D108BD9-81ED-4DB2-BD59-A6C34878D82A}">
                        <a16:rowId xmlns:a16="http://schemas.microsoft.com/office/drawing/2014/main" val="3058376035"/>
                      </a:ext>
                    </a:extLst>
                  </a:tr>
                  <a:tr h="167640">
                    <a:tc>
                      <a:txBody>
                        <a:bodyPr/>
                        <a:lstStyle/>
                        <a:p>
                          <a:pPr algn="ctr"/>
                          <a:r>
                            <a:rPr lang="en-US" sz="500" dirty="0"/>
                            <a:t>A’s</a:t>
                          </a:r>
                        </a:p>
                      </a:txBody>
                      <a:tcPr/>
                    </a:tc>
                    <a:tc>
                      <a:txBody>
                        <a:bodyPr/>
                        <a:lstStyle/>
                        <a:p>
                          <a:pPr algn="ctr"/>
                          <a:r>
                            <a:rPr lang="en-US" sz="500" dirty="0"/>
                            <a:t>4</a:t>
                          </a:r>
                        </a:p>
                      </a:txBody>
                      <a:tcPr/>
                    </a:tc>
                    <a:tc>
                      <a:txBody>
                        <a:bodyPr/>
                        <a:lstStyle/>
                        <a:p>
                          <a:pPr algn="ctr"/>
                          <a:r>
                            <a:rPr lang="en-US" sz="500" dirty="0"/>
                            <a:t>3</a:t>
                          </a:r>
                        </a:p>
                      </a:txBody>
                      <a:tcPr/>
                    </a:tc>
                    <a:tc>
                      <a:txBody>
                        <a:bodyPr/>
                        <a:lstStyle/>
                        <a:p>
                          <a:pPr algn="ctr"/>
                          <a:r>
                            <a:rPr lang="en-US" sz="500" dirty="0"/>
                            <a:t>5</a:t>
                          </a:r>
                        </a:p>
                      </a:txBody>
                      <a:tcPr/>
                    </a:tc>
                    <a:tc>
                      <a:txBody>
                        <a:bodyPr/>
                        <a:lstStyle/>
                        <a:p>
                          <a:pPr algn="ctr"/>
                          <a:r>
                            <a:rPr lang="en-US" sz="500" dirty="0"/>
                            <a:t>-</a:t>
                          </a:r>
                        </a:p>
                      </a:txBody>
                      <a:tcPr/>
                    </a:tc>
                    <a:extLst>
                      <a:ext uri="{0D108BD9-81ED-4DB2-BD59-A6C34878D82A}">
                        <a16:rowId xmlns:a16="http://schemas.microsoft.com/office/drawing/2014/main" val="365720411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5" name="Content Placeholder 4">
                <a:extLst>
                  <a:ext uri="{FF2B5EF4-FFF2-40B4-BE49-F238E27FC236}">
                    <a16:creationId xmlns:a16="http://schemas.microsoft.com/office/drawing/2014/main" id="{DC60DD1B-132A-4F69-B869-0A2DC98068AD}"/>
                  </a:ext>
                </a:extLst>
              </p:cNvPr>
              <p:cNvGraphicFramePr>
                <a:graphicFrameLocks/>
              </p:cNvGraphicFramePr>
              <p:nvPr>
                <p:extLst>
                  <p:ext uri="{D42A27DB-BD31-4B8C-83A1-F6EECF244321}">
                    <p14:modId xmlns:p14="http://schemas.microsoft.com/office/powerpoint/2010/main" val="4229991791"/>
                  </p:ext>
                </p:extLst>
              </p:nvPr>
            </p:nvGraphicFramePr>
            <p:xfrm>
              <a:off x="1298503" y="2173967"/>
              <a:ext cx="1602580" cy="838200"/>
            </p:xfrm>
            <a:graphic>
              <a:graphicData uri="http://schemas.openxmlformats.org/drawingml/2006/table">
                <a:tbl>
                  <a:tblPr firstRow="1" bandRow="1">
                    <a:tableStyleId>{5C22544A-7EE6-4342-B048-85BDC9FD1C3A}</a:tableStyleId>
                  </a:tblPr>
                  <a:tblGrid>
                    <a:gridCol w="549480">
                      <a:extLst>
                        <a:ext uri="{9D8B030D-6E8A-4147-A177-3AD203B41FA5}">
                          <a16:colId xmlns:a16="http://schemas.microsoft.com/office/drawing/2014/main" val="1156048979"/>
                        </a:ext>
                      </a:extLst>
                    </a:gridCol>
                    <a:gridCol w="311312">
                      <a:extLst>
                        <a:ext uri="{9D8B030D-6E8A-4147-A177-3AD203B41FA5}">
                          <a16:colId xmlns:a16="http://schemas.microsoft.com/office/drawing/2014/main" val="2302543614"/>
                        </a:ext>
                      </a:extLst>
                    </a:gridCol>
                    <a:gridCol w="314541">
                      <a:extLst>
                        <a:ext uri="{9D8B030D-6E8A-4147-A177-3AD203B41FA5}">
                          <a16:colId xmlns:a16="http://schemas.microsoft.com/office/drawing/2014/main" val="3296258072"/>
                        </a:ext>
                      </a:extLst>
                    </a:gridCol>
                    <a:gridCol w="427247">
                      <a:extLst>
                        <a:ext uri="{9D8B030D-6E8A-4147-A177-3AD203B41FA5}">
                          <a16:colId xmlns:a16="http://schemas.microsoft.com/office/drawing/2014/main" val="1784835326"/>
                        </a:ext>
                      </a:extLst>
                    </a:gridCol>
                  </a:tblGrid>
                  <a:tr h="155925">
                    <a:tc>
                      <a:txBody>
                        <a:bodyPr/>
                        <a:lstStyle/>
                        <a:p>
                          <a:r>
                            <a:rPr lang="en-US" sz="500" dirty="0"/>
                            <a:t>Team</a:t>
                          </a:r>
                        </a:p>
                      </a:txBody>
                      <a:tcPr/>
                    </a:tc>
                    <a:tc>
                      <a:txBody>
                        <a:bodyPr/>
                        <a:lstStyle/>
                        <a:p>
                          <a:pPr/>
                          <a14:m>
                            <m:oMathPara xmlns:m="http://schemas.openxmlformats.org/officeDocument/2006/math">
                              <m:oMathParaPr>
                                <m:jc m:val="centerGroup"/>
                              </m:oMathParaPr>
                              <m:oMath xmlns:m="http://schemas.openxmlformats.org/officeDocument/2006/math">
                                <m:r>
                                  <a:rPr lang="en-US" sz="500" b="1" i="1" smtClean="0">
                                    <a:latin typeface="Cambria Math" panose="02040503050406030204" pitchFamily="18" charset="0"/>
                                  </a:rPr>
                                  <m:t>𝒘</m:t>
                                </m:r>
                              </m:oMath>
                            </m:oMathPara>
                          </a14:m>
                          <a:endParaRPr lang="en-US" sz="500" dirty="0"/>
                        </a:p>
                      </a:txBody>
                      <a:tcPr/>
                    </a:tc>
                    <a:tc>
                      <a:txBody>
                        <a:bodyPr/>
                        <a:lstStyle/>
                        <a:p>
                          <a:pPr/>
                          <a14:m>
                            <m:oMathPara xmlns:m="http://schemas.openxmlformats.org/officeDocument/2006/math">
                              <m:oMathParaPr>
                                <m:jc m:val="centerGroup"/>
                              </m:oMathParaPr>
                              <m:oMath xmlns:m="http://schemas.openxmlformats.org/officeDocument/2006/math">
                                <m:r>
                                  <a:rPr lang="en-US" sz="500" b="1" i="1" smtClean="0">
                                    <a:latin typeface="Cambria Math" panose="02040503050406030204" pitchFamily="18" charset="0"/>
                                  </a:rPr>
                                  <m:t>𝒈</m:t>
                                </m:r>
                              </m:oMath>
                            </m:oMathPara>
                          </a14:m>
                          <a:endParaRPr lang="en-US" sz="500" dirty="0"/>
                        </a:p>
                      </a:txBody>
                      <a:tcPr/>
                    </a:tc>
                    <a:tc>
                      <a:txBody>
                        <a:bodyPr/>
                        <a:lstStyle/>
                        <a:p>
                          <a:pPr/>
                          <a14:m>
                            <m:oMathPara xmlns:m="http://schemas.openxmlformats.org/officeDocument/2006/math">
                              <m:oMathParaPr>
                                <m:jc m:val="centerGroup"/>
                              </m:oMathParaPr>
                              <m:oMath xmlns:m="http://schemas.openxmlformats.org/officeDocument/2006/math">
                                <m:r>
                                  <a:rPr lang="en-US" sz="500" b="1" i="1" baseline="0" smtClean="0">
                                    <a:latin typeface="Cambria Math" panose="02040503050406030204" pitchFamily="18" charset="0"/>
                                  </a:rPr>
                                  <m:t>𝑷</m:t>
                                </m:r>
                              </m:oMath>
                            </m:oMathPara>
                          </a14:m>
                          <a:endParaRPr lang="en-US" sz="500" dirty="0"/>
                        </a:p>
                      </a:txBody>
                      <a:tcPr/>
                    </a:tc>
                    <a:extLst>
                      <a:ext uri="{0D108BD9-81ED-4DB2-BD59-A6C34878D82A}">
                        <a16:rowId xmlns:a16="http://schemas.microsoft.com/office/drawing/2014/main" val="3460204973"/>
                      </a:ext>
                    </a:extLst>
                  </a:tr>
                  <a:tr h="147337">
                    <a:tc>
                      <a:txBody>
                        <a:bodyPr/>
                        <a:lstStyle/>
                        <a:p>
                          <a:r>
                            <a:rPr lang="en-US" sz="500" dirty="0"/>
                            <a:t>Angels</a:t>
                          </a:r>
                        </a:p>
                      </a:txBody>
                      <a:tcPr/>
                    </a:tc>
                    <a:tc>
                      <a:txBody>
                        <a:bodyPr/>
                        <a:lstStyle/>
                        <a:p>
                          <a:r>
                            <a:rPr lang="en-US" sz="500" dirty="0"/>
                            <a:t>81</a:t>
                          </a:r>
                        </a:p>
                      </a:txBody>
                      <a:tcPr/>
                    </a:tc>
                    <a:tc>
                      <a:txBody>
                        <a:bodyPr/>
                        <a:lstStyle/>
                        <a:p>
                          <a:r>
                            <a:rPr lang="en-US" sz="500" dirty="0"/>
                            <a:t>12</a:t>
                          </a:r>
                        </a:p>
                      </a:txBody>
                      <a:tcPr/>
                    </a:tc>
                    <a:tc>
                      <a:txBody>
                        <a:bodyPr/>
                        <a:lstStyle/>
                        <a:p>
                          <a:r>
                            <a:rPr lang="en-US" sz="500" dirty="0"/>
                            <a:t>93</a:t>
                          </a:r>
                        </a:p>
                      </a:txBody>
                      <a:tcPr/>
                    </a:tc>
                    <a:extLst>
                      <a:ext uri="{0D108BD9-81ED-4DB2-BD59-A6C34878D82A}">
                        <a16:rowId xmlns:a16="http://schemas.microsoft.com/office/drawing/2014/main" val="3695601799"/>
                      </a:ext>
                    </a:extLst>
                  </a:tr>
                  <a:tr h="147337">
                    <a:tc>
                      <a:txBody>
                        <a:bodyPr/>
                        <a:lstStyle/>
                        <a:p>
                          <a:r>
                            <a:rPr lang="en-US" sz="500" dirty="0"/>
                            <a:t>Rangers</a:t>
                          </a:r>
                        </a:p>
                      </a:txBody>
                      <a:tcPr/>
                    </a:tc>
                    <a:tc>
                      <a:txBody>
                        <a:bodyPr/>
                        <a:lstStyle/>
                        <a:p>
                          <a:r>
                            <a:rPr lang="en-US" sz="500" dirty="0"/>
                            <a:t>80</a:t>
                          </a:r>
                        </a:p>
                      </a:txBody>
                      <a:tcPr/>
                    </a:tc>
                    <a:tc>
                      <a:txBody>
                        <a:bodyPr/>
                        <a:lstStyle/>
                        <a:p>
                          <a:r>
                            <a:rPr lang="en-US" sz="500" dirty="0"/>
                            <a:t>12</a:t>
                          </a:r>
                        </a:p>
                      </a:txBody>
                      <a:tcPr/>
                    </a:tc>
                    <a:tc>
                      <a:txBody>
                        <a:bodyPr/>
                        <a:lstStyle/>
                        <a:p>
                          <a:r>
                            <a:rPr lang="en-US" sz="500" dirty="0"/>
                            <a:t>92</a:t>
                          </a:r>
                        </a:p>
                      </a:txBody>
                      <a:tcPr/>
                    </a:tc>
                    <a:extLst>
                      <a:ext uri="{0D108BD9-81ED-4DB2-BD59-A6C34878D82A}">
                        <a16:rowId xmlns:a16="http://schemas.microsoft.com/office/drawing/2014/main" val="3900270897"/>
                      </a:ext>
                    </a:extLst>
                  </a:tr>
                  <a:tr h="147337">
                    <a:tc>
                      <a:txBody>
                        <a:bodyPr/>
                        <a:lstStyle/>
                        <a:p>
                          <a:r>
                            <a:rPr lang="en-US" sz="500" dirty="0"/>
                            <a:t>Mariners</a:t>
                          </a:r>
                        </a:p>
                      </a:txBody>
                      <a:tcPr/>
                    </a:tc>
                    <a:tc>
                      <a:txBody>
                        <a:bodyPr/>
                        <a:lstStyle/>
                        <a:p>
                          <a:r>
                            <a:rPr lang="en-US" sz="500" dirty="0"/>
                            <a:t>70</a:t>
                          </a:r>
                        </a:p>
                      </a:txBody>
                      <a:tcPr/>
                    </a:tc>
                    <a:tc>
                      <a:txBody>
                        <a:bodyPr/>
                        <a:lstStyle/>
                        <a:p>
                          <a:r>
                            <a:rPr lang="en-US" sz="500" dirty="0"/>
                            <a:t>12</a:t>
                          </a:r>
                        </a:p>
                      </a:txBody>
                      <a:tcPr/>
                    </a:tc>
                    <a:tc>
                      <a:txBody>
                        <a:bodyPr/>
                        <a:lstStyle/>
                        <a:p>
                          <a:r>
                            <a:rPr lang="en-US" sz="500" dirty="0"/>
                            <a:t>82</a:t>
                          </a:r>
                        </a:p>
                      </a:txBody>
                      <a:tcPr/>
                    </a:tc>
                    <a:extLst>
                      <a:ext uri="{0D108BD9-81ED-4DB2-BD59-A6C34878D82A}">
                        <a16:rowId xmlns:a16="http://schemas.microsoft.com/office/drawing/2014/main" val="2851341751"/>
                      </a:ext>
                    </a:extLst>
                  </a:tr>
                  <a:tr h="147337">
                    <a:tc>
                      <a:txBody>
                        <a:bodyPr/>
                        <a:lstStyle/>
                        <a:p>
                          <a:r>
                            <a:rPr lang="en-US" sz="500" dirty="0"/>
                            <a:t>A’s</a:t>
                          </a:r>
                        </a:p>
                      </a:txBody>
                      <a:tcPr/>
                    </a:tc>
                    <a:tc>
                      <a:txBody>
                        <a:bodyPr/>
                        <a:lstStyle/>
                        <a:p>
                          <a:r>
                            <a:rPr lang="en-US" sz="500" dirty="0"/>
                            <a:t>69</a:t>
                          </a:r>
                        </a:p>
                      </a:txBody>
                      <a:tcPr/>
                    </a:tc>
                    <a:tc>
                      <a:txBody>
                        <a:bodyPr/>
                        <a:lstStyle/>
                        <a:p>
                          <a:r>
                            <a:rPr lang="en-US" sz="500" dirty="0"/>
                            <a:t>12</a:t>
                          </a:r>
                        </a:p>
                      </a:txBody>
                      <a:tcPr/>
                    </a:tc>
                    <a:tc>
                      <a:txBody>
                        <a:bodyPr/>
                        <a:lstStyle/>
                        <a:p>
                          <a:r>
                            <a:rPr lang="en-US" sz="5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75" name="Content Placeholder 4">
                <a:extLst>
                  <a:ext uri="{FF2B5EF4-FFF2-40B4-BE49-F238E27FC236}">
                    <a16:creationId xmlns:a16="http://schemas.microsoft.com/office/drawing/2014/main" id="{DC60DD1B-132A-4F69-B869-0A2DC98068AD}"/>
                  </a:ext>
                </a:extLst>
              </p:cNvPr>
              <p:cNvGraphicFramePr>
                <a:graphicFrameLocks/>
              </p:cNvGraphicFramePr>
              <p:nvPr>
                <p:extLst>
                  <p:ext uri="{D42A27DB-BD31-4B8C-83A1-F6EECF244321}">
                    <p14:modId xmlns:p14="http://schemas.microsoft.com/office/powerpoint/2010/main" val="4229991791"/>
                  </p:ext>
                </p:extLst>
              </p:nvPr>
            </p:nvGraphicFramePr>
            <p:xfrm>
              <a:off x="1298503" y="2173967"/>
              <a:ext cx="1602580" cy="838200"/>
            </p:xfrm>
            <a:graphic>
              <a:graphicData uri="http://schemas.openxmlformats.org/drawingml/2006/table">
                <a:tbl>
                  <a:tblPr firstRow="1" bandRow="1">
                    <a:tableStyleId>{5C22544A-7EE6-4342-B048-85BDC9FD1C3A}</a:tableStyleId>
                  </a:tblPr>
                  <a:tblGrid>
                    <a:gridCol w="549480">
                      <a:extLst>
                        <a:ext uri="{9D8B030D-6E8A-4147-A177-3AD203B41FA5}">
                          <a16:colId xmlns:a16="http://schemas.microsoft.com/office/drawing/2014/main" val="1156048979"/>
                        </a:ext>
                      </a:extLst>
                    </a:gridCol>
                    <a:gridCol w="311312">
                      <a:extLst>
                        <a:ext uri="{9D8B030D-6E8A-4147-A177-3AD203B41FA5}">
                          <a16:colId xmlns:a16="http://schemas.microsoft.com/office/drawing/2014/main" val="2302543614"/>
                        </a:ext>
                      </a:extLst>
                    </a:gridCol>
                    <a:gridCol w="314541">
                      <a:extLst>
                        <a:ext uri="{9D8B030D-6E8A-4147-A177-3AD203B41FA5}">
                          <a16:colId xmlns:a16="http://schemas.microsoft.com/office/drawing/2014/main" val="3296258072"/>
                        </a:ext>
                      </a:extLst>
                    </a:gridCol>
                    <a:gridCol w="427247">
                      <a:extLst>
                        <a:ext uri="{9D8B030D-6E8A-4147-A177-3AD203B41FA5}">
                          <a16:colId xmlns:a16="http://schemas.microsoft.com/office/drawing/2014/main" val="1784835326"/>
                        </a:ext>
                      </a:extLst>
                    </a:gridCol>
                  </a:tblGrid>
                  <a:tr h="167640">
                    <a:tc>
                      <a:txBody>
                        <a:bodyPr/>
                        <a:lstStyle/>
                        <a:p>
                          <a:r>
                            <a:rPr lang="en-US" sz="500" dirty="0"/>
                            <a:t>Team</a:t>
                          </a:r>
                        </a:p>
                      </a:txBody>
                      <a:tcPr/>
                    </a:tc>
                    <a:tc>
                      <a:txBody>
                        <a:bodyPr/>
                        <a:lstStyle/>
                        <a:p>
                          <a:endParaRPr lang="en-US"/>
                        </a:p>
                      </a:txBody>
                      <a:tcPr>
                        <a:blipFill>
                          <a:blip r:embed="rId3"/>
                          <a:stretch>
                            <a:fillRect l="-180392" t="-3571" r="-249020" b="-403571"/>
                          </a:stretch>
                        </a:blipFill>
                      </a:tcPr>
                    </a:tc>
                    <a:tc>
                      <a:txBody>
                        <a:bodyPr/>
                        <a:lstStyle/>
                        <a:p>
                          <a:endParaRPr lang="en-US"/>
                        </a:p>
                      </a:txBody>
                      <a:tcPr>
                        <a:blipFill>
                          <a:blip r:embed="rId3"/>
                          <a:stretch>
                            <a:fillRect l="-275000" t="-3571" r="-144231" b="-403571"/>
                          </a:stretch>
                        </a:blipFill>
                      </a:tcPr>
                    </a:tc>
                    <a:tc>
                      <a:txBody>
                        <a:bodyPr/>
                        <a:lstStyle/>
                        <a:p>
                          <a:endParaRPr lang="en-US"/>
                        </a:p>
                      </a:txBody>
                      <a:tcPr>
                        <a:blipFill>
                          <a:blip r:embed="rId3"/>
                          <a:stretch>
                            <a:fillRect l="-278571" t="-3571" r="-7143" b="-403571"/>
                          </a:stretch>
                        </a:blipFill>
                      </a:tcPr>
                    </a:tc>
                    <a:extLst>
                      <a:ext uri="{0D108BD9-81ED-4DB2-BD59-A6C34878D82A}">
                        <a16:rowId xmlns:a16="http://schemas.microsoft.com/office/drawing/2014/main" val="3460204973"/>
                      </a:ext>
                    </a:extLst>
                  </a:tr>
                  <a:tr h="167640">
                    <a:tc>
                      <a:txBody>
                        <a:bodyPr/>
                        <a:lstStyle/>
                        <a:p>
                          <a:r>
                            <a:rPr lang="en-US" sz="500" dirty="0"/>
                            <a:t>Angels</a:t>
                          </a:r>
                        </a:p>
                      </a:txBody>
                      <a:tcPr/>
                    </a:tc>
                    <a:tc>
                      <a:txBody>
                        <a:bodyPr/>
                        <a:lstStyle/>
                        <a:p>
                          <a:r>
                            <a:rPr lang="en-US" sz="500" dirty="0"/>
                            <a:t>81</a:t>
                          </a:r>
                        </a:p>
                      </a:txBody>
                      <a:tcPr/>
                    </a:tc>
                    <a:tc>
                      <a:txBody>
                        <a:bodyPr/>
                        <a:lstStyle/>
                        <a:p>
                          <a:r>
                            <a:rPr lang="en-US" sz="500" dirty="0"/>
                            <a:t>12</a:t>
                          </a:r>
                        </a:p>
                      </a:txBody>
                      <a:tcPr/>
                    </a:tc>
                    <a:tc>
                      <a:txBody>
                        <a:bodyPr/>
                        <a:lstStyle/>
                        <a:p>
                          <a:r>
                            <a:rPr lang="en-US" sz="500" dirty="0"/>
                            <a:t>93</a:t>
                          </a:r>
                        </a:p>
                      </a:txBody>
                      <a:tcPr/>
                    </a:tc>
                    <a:extLst>
                      <a:ext uri="{0D108BD9-81ED-4DB2-BD59-A6C34878D82A}">
                        <a16:rowId xmlns:a16="http://schemas.microsoft.com/office/drawing/2014/main" val="3695601799"/>
                      </a:ext>
                    </a:extLst>
                  </a:tr>
                  <a:tr h="167640">
                    <a:tc>
                      <a:txBody>
                        <a:bodyPr/>
                        <a:lstStyle/>
                        <a:p>
                          <a:r>
                            <a:rPr lang="en-US" sz="500" dirty="0"/>
                            <a:t>Rangers</a:t>
                          </a:r>
                        </a:p>
                      </a:txBody>
                      <a:tcPr/>
                    </a:tc>
                    <a:tc>
                      <a:txBody>
                        <a:bodyPr/>
                        <a:lstStyle/>
                        <a:p>
                          <a:r>
                            <a:rPr lang="en-US" sz="500" dirty="0"/>
                            <a:t>80</a:t>
                          </a:r>
                        </a:p>
                      </a:txBody>
                      <a:tcPr/>
                    </a:tc>
                    <a:tc>
                      <a:txBody>
                        <a:bodyPr/>
                        <a:lstStyle/>
                        <a:p>
                          <a:r>
                            <a:rPr lang="en-US" sz="500" dirty="0"/>
                            <a:t>12</a:t>
                          </a:r>
                        </a:p>
                      </a:txBody>
                      <a:tcPr/>
                    </a:tc>
                    <a:tc>
                      <a:txBody>
                        <a:bodyPr/>
                        <a:lstStyle/>
                        <a:p>
                          <a:r>
                            <a:rPr lang="en-US" sz="500" dirty="0"/>
                            <a:t>92</a:t>
                          </a:r>
                        </a:p>
                      </a:txBody>
                      <a:tcPr/>
                    </a:tc>
                    <a:extLst>
                      <a:ext uri="{0D108BD9-81ED-4DB2-BD59-A6C34878D82A}">
                        <a16:rowId xmlns:a16="http://schemas.microsoft.com/office/drawing/2014/main" val="3900270897"/>
                      </a:ext>
                    </a:extLst>
                  </a:tr>
                  <a:tr h="167640">
                    <a:tc>
                      <a:txBody>
                        <a:bodyPr/>
                        <a:lstStyle/>
                        <a:p>
                          <a:r>
                            <a:rPr lang="en-US" sz="500" dirty="0"/>
                            <a:t>Mariners</a:t>
                          </a:r>
                        </a:p>
                      </a:txBody>
                      <a:tcPr/>
                    </a:tc>
                    <a:tc>
                      <a:txBody>
                        <a:bodyPr/>
                        <a:lstStyle/>
                        <a:p>
                          <a:r>
                            <a:rPr lang="en-US" sz="500" dirty="0"/>
                            <a:t>70</a:t>
                          </a:r>
                        </a:p>
                      </a:txBody>
                      <a:tcPr/>
                    </a:tc>
                    <a:tc>
                      <a:txBody>
                        <a:bodyPr/>
                        <a:lstStyle/>
                        <a:p>
                          <a:r>
                            <a:rPr lang="en-US" sz="500" dirty="0"/>
                            <a:t>12</a:t>
                          </a:r>
                        </a:p>
                      </a:txBody>
                      <a:tcPr/>
                    </a:tc>
                    <a:tc>
                      <a:txBody>
                        <a:bodyPr/>
                        <a:lstStyle/>
                        <a:p>
                          <a:r>
                            <a:rPr lang="en-US" sz="500" dirty="0"/>
                            <a:t>82</a:t>
                          </a:r>
                        </a:p>
                      </a:txBody>
                      <a:tcPr/>
                    </a:tc>
                    <a:extLst>
                      <a:ext uri="{0D108BD9-81ED-4DB2-BD59-A6C34878D82A}">
                        <a16:rowId xmlns:a16="http://schemas.microsoft.com/office/drawing/2014/main" val="2851341751"/>
                      </a:ext>
                    </a:extLst>
                  </a:tr>
                  <a:tr h="167640">
                    <a:tc>
                      <a:txBody>
                        <a:bodyPr/>
                        <a:lstStyle/>
                        <a:p>
                          <a:r>
                            <a:rPr lang="en-US" sz="500" dirty="0"/>
                            <a:t>A’s</a:t>
                          </a:r>
                        </a:p>
                      </a:txBody>
                      <a:tcPr/>
                    </a:tc>
                    <a:tc>
                      <a:txBody>
                        <a:bodyPr/>
                        <a:lstStyle/>
                        <a:p>
                          <a:r>
                            <a:rPr lang="en-US" sz="500" dirty="0"/>
                            <a:t>69</a:t>
                          </a:r>
                        </a:p>
                      </a:txBody>
                      <a:tcPr/>
                    </a:tc>
                    <a:tc>
                      <a:txBody>
                        <a:bodyPr/>
                        <a:lstStyle/>
                        <a:p>
                          <a:r>
                            <a:rPr lang="en-US" sz="500" dirty="0"/>
                            <a:t>12</a:t>
                          </a:r>
                        </a:p>
                      </a:txBody>
                      <a:tcPr/>
                    </a:tc>
                    <a:tc>
                      <a:txBody>
                        <a:bodyPr/>
                        <a:lstStyle/>
                        <a:p>
                          <a:r>
                            <a:rPr lang="en-US" sz="500" dirty="0"/>
                            <a:t>81</a:t>
                          </a:r>
                        </a:p>
                      </a:txBody>
                      <a:tcPr/>
                    </a:tc>
                    <a:extLst>
                      <a:ext uri="{0D108BD9-81ED-4DB2-BD59-A6C34878D82A}">
                        <a16:rowId xmlns:a16="http://schemas.microsoft.com/office/drawing/2014/main" val="3472745724"/>
                      </a:ext>
                    </a:extLst>
                  </a:tr>
                </a:tbl>
              </a:graphicData>
            </a:graphic>
          </p:graphicFrame>
        </mc:Fallback>
      </mc:AlternateContent>
      <p:grpSp>
        <p:nvGrpSpPr>
          <p:cNvPr id="80" name="Group 79">
            <a:extLst>
              <a:ext uri="{FF2B5EF4-FFF2-40B4-BE49-F238E27FC236}">
                <a16:creationId xmlns:a16="http://schemas.microsoft.com/office/drawing/2014/main" id="{79FA5191-981C-44DC-ADFD-3A860A2056DF}"/>
              </a:ext>
            </a:extLst>
          </p:cNvPr>
          <p:cNvGrpSpPr/>
          <p:nvPr/>
        </p:nvGrpSpPr>
        <p:grpSpPr>
          <a:xfrm>
            <a:off x="8411020" y="2964989"/>
            <a:ext cx="3438080" cy="1647683"/>
            <a:chOff x="31114" y="1874256"/>
            <a:chExt cx="7409570" cy="4715164"/>
          </a:xfrm>
        </p:grpSpPr>
        <p:sp>
          <p:nvSpPr>
            <p:cNvPr id="81" name="Oval 80">
              <a:extLst>
                <a:ext uri="{FF2B5EF4-FFF2-40B4-BE49-F238E27FC236}">
                  <a16:creationId xmlns:a16="http://schemas.microsoft.com/office/drawing/2014/main" id="{8FA27D46-E639-4FD8-89D0-33EE16D917AB}"/>
                </a:ext>
              </a:extLst>
            </p:cNvPr>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Rangers</a:t>
              </a:r>
            </a:p>
          </p:txBody>
        </p:sp>
        <p:sp>
          <p:nvSpPr>
            <p:cNvPr id="82" name="Oval 81">
              <a:extLst>
                <a:ext uri="{FF2B5EF4-FFF2-40B4-BE49-F238E27FC236}">
                  <a16:creationId xmlns:a16="http://schemas.microsoft.com/office/drawing/2014/main" id="{4FB44504-3254-4854-8252-74315EDE7E7F}"/>
                </a:ext>
              </a:extLst>
            </p:cNvPr>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a:t>
              </a:r>
              <a:br>
                <a:rPr lang="en-US" sz="800" dirty="0"/>
              </a:br>
              <a:r>
                <a:rPr lang="en-US" sz="800" dirty="0"/>
                <a:t>A’s</a:t>
              </a:r>
            </a:p>
          </p:txBody>
        </p:sp>
        <p:sp>
          <p:nvSpPr>
            <p:cNvPr id="83" name="Oval 82">
              <a:extLst>
                <a:ext uri="{FF2B5EF4-FFF2-40B4-BE49-F238E27FC236}">
                  <a16:creationId xmlns:a16="http://schemas.microsoft.com/office/drawing/2014/main" id="{B46D9B96-22E1-4B56-82F1-BC17084A1989}"/>
                </a:ext>
              </a:extLst>
            </p:cNvPr>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 vs. </a:t>
              </a:r>
              <a:br>
                <a:rPr lang="en-US" sz="800" dirty="0"/>
              </a:br>
              <a:r>
                <a:rPr lang="en-US" sz="800" dirty="0"/>
                <a:t>A’s</a:t>
              </a:r>
            </a:p>
          </p:txBody>
        </p:sp>
        <p:sp>
          <p:nvSpPr>
            <p:cNvPr id="84" name="Oval 83">
              <a:extLst>
                <a:ext uri="{FF2B5EF4-FFF2-40B4-BE49-F238E27FC236}">
                  <a16:creationId xmlns:a16="http://schemas.microsoft.com/office/drawing/2014/main" id="{D097E15B-CE14-4508-8ABA-3719831B4F1B}"/>
                </a:ext>
              </a:extLst>
            </p:cNvPr>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a:t>
              </a:r>
            </a:p>
          </p:txBody>
        </p:sp>
        <p:sp>
          <p:nvSpPr>
            <p:cNvPr id="85" name="Oval 84">
              <a:extLst>
                <a:ext uri="{FF2B5EF4-FFF2-40B4-BE49-F238E27FC236}">
                  <a16:creationId xmlns:a16="http://schemas.microsoft.com/office/drawing/2014/main" id="{6B50E3F9-EFCD-45A4-B764-D89BED9E6296}"/>
                </a:ext>
              </a:extLst>
            </p:cNvPr>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a:t>
              </a:r>
            </a:p>
          </p:txBody>
        </p:sp>
        <p:sp>
          <p:nvSpPr>
            <p:cNvPr id="87" name="Oval 86">
              <a:extLst>
                <a:ext uri="{FF2B5EF4-FFF2-40B4-BE49-F238E27FC236}">
                  <a16:creationId xmlns:a16="http://schemas.microsoft.com/office/drawing/2014/main" id="{4CDF92BB-D030-4AFE-B76E-ECCE3912FA13}"/>
                </a:ext>
              </a:extLst>
            </p:cNvPr>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A’s</a:t>
              </a:r>
            </a:p>
          </p:txBody>
        </p:sp>
        <p:sp>
          <p:nvSpPr>
            <p:cNvPr id="89" name="Oval 88">
              <a:extLst>
                <a:ext uri="{FF2B5EF4-FFF2-40B4-BE49-F238E27FC236}">
                  <a16:creationId xmlns:a16="http://schemas.microsoft.com/office/drawing/2014/main" id="{F327D6D6-44B4-4E8D-922D-47D5F6FCC688}"/>
                </a:ext>
              </a:extLst>
            </p:cNvPr>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82F92F9E-554E-4B9D-8361-207C40AC6165}"/>
                </a:ext>
              </a:extLst>
            </p:cNvPr>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F4C371BB-46B3-4419-AF9D-18FACDFCA8A8}"/>
                </a:ext>
              </a:extLst>
            </p:cNvPr>
            <p:cNvCxnSpPr>
              <a:stCxn id="89" idx="7"/>
              <a:endCxn id="81"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F03E24ED-2302-4EB5-91AB-B6132618E6C2}"/>
                </a:ext>
              </a:extLst>
            </p:cNvPr>
            <p:cNvCxnSpPr>
              <a:stCxn id="89" idx="6"/>
              <a:endCxn id="82"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94BB346A-8994-4366-A341-30A1C19C1334}"/>
                </a:ext>
              </a:extLst>
            </p:cNvPr>
            <p:cNvCxnSpPr>
              <a:stCxn id="89" idx="5"/>
              <a:endCxn id="83"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C71950D4-6DE4-4D4D-ADC9-0AF06DE99511}"/>
                </a:ext>
              </a:extLst>
            </p:cNvPr>
            <p:cNvCxnSpPr>
              <a:stCxn id="81" idx="6"/>
              <a:endCxn id="84"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9CD53A37-7D7A-4E28-B18C-168F0C2FE041}"/>
                </a:ext>
              </a:extLst>
            </p:cNvPr>
            <p:cNvCxnSpPr>
              <a:stCxn id="81" idx="6"/>
              <a:endCxn id="85"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32A1349-FB08-4A42-BB2E-FCDE97F200F5}"/>
                </a:ext>
              </a:extLst>
            </p:cNvPr>
            <p:cNvCxnSpPr>
              <a:stCxn id="82"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76097059-221A-4058-B6E7-43A29899470D}"/>
                </a:ext>
              </a:extLst>
            </p:cNvPr>
            <p:cNvCxnSpPr>
              <a:stCxn id="82"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C44A5E7A-BEF2-4FDC-AEAC-4B7BCB5FF02E}"/>
                </a:ext>
              </a:extLst>
            </p:cNvPr>
            <p:cNvCxnSpPr>
              <a:stCxn id="83" idx="6"/>
              <a:endCxn id="85"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AFE6D7D4-6217-4558-9E2C-DC23BA86DFE2}"/>
                </a:ext>
              </a:extLst>
            </p:cNvPr>
            <p:cNvCxnSpPr>
              <a:stCxn id="83" idx="6"/>
              <a:endCxn id="87"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F4B4253-3AA1-40B2-8C78-7AC460635C00}"/>
                </a:ext>
              </a:extLst>
            </p:cNvPr>
            <p:cNvCxnSpPr>
              <a:stCxn id="84" idx="6"/>
              <a:endCxn id="90"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11FEC90B-5B49-4939-9860-2D7442910340}"/>
                </a:ext>
              </a:extLst>
            </p:cNvPr>
            <p:cNvCxnSpPr>
              <a:stCxn id="85" idx="6"/>
              <a:endCxn id="90"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A47E9750-397C-4B60-B4B5-E7FCF4C51C9C}"/>
                </a:ext>
              </a:extLst>
            </p:cNvPr>
            <p:cNvCxnSpPr>
              <a:stCxn id="87" idx="6"/>
              <a:endCxn id="90"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A076C78C-69D2-4C8D-AFD5-2C0FAB6C0B6F}"/>
                </a:ext>
              </a:extLst>
            </p:cNvPr>
            <p:cNvSpPr txBox="1"/>
            <p:nvPr/>
          </p:nvSpPr>
          <p:spPr>
            <a:xfrm>
              <a:off x="31114" y="2862965"/>
              <a:ext cx="1182232" cy="1056915"/>
            </a:xfrm>
            <a:prstGeom prst="rect">
              <a:avLst/>
            </a:prstGeom>
            <a:noFill/>
          </p:spPr>
          <p:txBody>
            <a:bodyPr wrap="square" rtlCol="0">
              <a:spAutoFit/>
            </a:bodyPr>
            <a:lstStyle/>
            <a:p>
              <a:r>
                <a:rPr lang="en-US" dirty="0"/>
                <a:t>3/5</a:t>
              </a:r>
            </a:p>
          </p:txBody>
        </p:sp>
        <p:sp>
          <p:nvSpPr>
            <p:cNvPr id="120" name="TextBox 119">
              <a:extLst>
                <a:ext uri="{FF2B5EF4-FFF2-40B4-BE49-F238E27FC236}">
                  <a16:creationId xmlns:a16="http://schemas.microsoft.com/office/drawing/2014/main" id="{47086BAC-819F-454C-877D-A6EF778B28F5}"/>
                </a:ext>
              </a:extLst>
            </p:cNvPr>
            <p:cNvSpPr txBox="1"/>
            <p:nvPr/>
          </p:nvSpPr>
          <p:spPr>
            <a:xfrm>
              <a:off x="560927" y="3894666"/>
              <a:ext cx="1572833" cy="1056915"/>
            </a:xfrm>
            <a:prstGeom prst="rect">
              <a:avLst/>
            </a:prstGeom>
            <a:noFill/>
          </p:spPr>
          <p:txBody>
            <a:bodyPr wrap="square" rtlCol="0">
              <a:spAutoFit/>
            </a:bodyPr>
            <a:lstStyle/>
            <a:p>
              <a:r>
                <a:rPr lang="en-US" dirty="0"/>
                <a:t>4/4</a:t>
              </a:r>
            </a:p>
          </p:txBody>
        </p:sp>
        <p:sp>
          <p:nvSpPr>
            <p:cNvPr id="121" name="TextBox 120">
              <a:extLst>
                <a:ext uri="{FF2B5EF4-FFF2-40B4-BE49-F238E27FC236}">
                  <a16:creationId xmlns:a16="http://schemas.microsoft.com/office/drawing/2014/main" id="{95945DC7-4FBB-4521-9F47-E1284300F379}"/>
                </a:ext>
              </a:extLst>
            </p:cNvPr>
            <p:cNvSpPr txBox="1"/>
            <p:nvPr/>
          </p:nvSpPr>
          <p:spPr>
            <a:xfrm>
              <a:off x="31114" y="5001558"/>
              <a:ext cx="1182232" cy="1056915"/>
            </a:xfrm>
            <a:prstGeom prst="rect">
              <a:avLst/>
            </a:prstGeom>
            <a:noFill/>
          </p:spPr>
          <p:txBody>
            <a:bodyPr wrap="square" rtlCol="0">
              <a:spAutoFit/>
            </a:bodyPr>
            <a:lstStyle/>
            <a:p>
              <a:r>
                <a:rPr lang="en-US" dirty="0"/>
                <a:t>3/3</a:t>
              </a:r>
            </a:p>
          </p:txBody>
        </p:sp>
        <p:sp>
          <p:nvSpPr>
            <p:cNvPr id="122" name="TextBox 121">
              <a:extLst>
                <a:ext uri="{FF2B5EF4-FFF2-40B4-BE49-F238E27FC236}">
                  <a16:creationId xmlns:a16="http://schemas.microsoft.com/office/drawing/2014/main" id="{B7239ABA-68C5-475B-AAED-53080CAD2DBD}"/>
                </a:ext>
              </a:extLst>
            </p:cNvPr>
            <p:cNvSpPr txBox="1"/>
            <p:nvPr/>
          </p:nvSpPr>
          <p:spPr>
            <a:xfrm>
              <a:off x="6127068" y="2776620"/>
              <a:ext cx="1313616" cy="1056915"/>
            </a:xfrm>
            <a:prstGeom prst="rect">
              <a:avLst/>
            </a:prstGeom>
            <a:noFill/>
          </p:spPr>
          <p:txBody>
            <a:bodyPr wrap="square" rtlCol="0">
              <a:spAutoFit/>
            </a:bodyPr>
            <a:lstStyle/>
            <a:p>
              <a:r>
                <a:rPr lang="en-US" dirty="0"/>
                <a:t>1/1</a:t>
              </a:r>
            </a:p>
          </p:txBody>
        </p:sp>
        <p:sp>
          <p:nvSpPr>
            <p:cNvPr id="123" name="TextBox 122">
              <a:extLst>
                <a:ext uri="{FF2B5EF4-FFF2-40B4-BE49-F238E27FC236}">
                  <a16:creationId xmlns:a16="http://schemas.microsoft.com/office/drawing/2014/main" id="{6EAF9139-9227-41E9-840F-9D690F46A127}"/>
                </a:ext>
              </a:extLst>
            </p:cNvPr>
            <p:cNvSpPr txBox="1"/>
            <p:nvPr/>
          </p:nvSpPr>
          <p:spPr>
            <a:xfrm>
              <a:off x="5504467" y="3592434"/>
              <a:ext cx="1293494" cy="1056915"/>
            </a:xfrm>
            <a:prstGeom prst="rect">
              <a:avLst/>
            </a:prstGeom>
            <a:noFill/>
          </p:spPr>
          <p:txBody>
            <a:bodyPr wrap="square" rtlCol="0">
              <a:spAutoFit/>
            </a:bodyPr>
            <a:lstStyle/>
            <a:p>
              <a:r>
                <a:rPr lang="en-US" dirty="0"/>
                <a:t>2/2</a:t>
              </a:r>
            </a:p>
          </p:txBody>
        </p:sp>
        <p:sp>
          <p:nvSpPr>
            <p:cNvPr id="124" name="TextBox 123">
              <a:extLst>
                <a:ext uri="{FF2B5EF4-FFF2-40B4-BE49-F238E27FC236}">
                  <a16:creationId xmlns:a16="http://schemas.microsoft.com/office/drawing/2014/main" id="{B9B7B752-7836-4496-BFEF-50D5A83BC520}"/>
                </a:ext>
              </a:extLst>
            </p:cNvPr>
            <p:cNvSpPr txBox="1"/>
            <p:nvPr/>
          </p:nvSpPr>
          <p:spPr>
            <a:xfrm>
              <a:off x="5423431" y="4804730"/>
              <a:ext cx="1607288" cy="1056915"/>
            </a:xfrm>
            <a:prstGeom prst="rect">
              <a:avLst/>
            </a:prstGeom>
            <a:noFill/>
          </p:spPr>
          <p:txBody>
            <a:bodyPr wrap="square" rtlCol="0">
              <a:spAutoFit/>
            </a:bodyPr>
            <a:lstStyle/>
            <a:p>
              <a:r>
                <a:rPr lang="en-US" dirty="0"/>
                <a:t>7/13</a:t>
              </a:r>
            </a:p>
          </p:txBody>
        </p:sp>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E3F1FCC9-C093-4A0B-958C-59C187639C55}"/>
                    </a:ext>
                  </a:extLst>
                </p:cNvPr>
                <p:cNvSpPr txBox="1"/>
                <p:nvPr/>
              </p:nvSpPr>
              <p:spPr>
                <a:xfrm>
                  <a:off x="3571104" y="5550441"/>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2" name="TextBox 141">
                  <a:extLst>
                    <a:ext uri="{FF2B5EF4-FFF2-40B4-BE49-F238E27FC236}">
                      <a16:creationId xmlns:a16="http://schemas.microsoft.com/office/drawing/2014/main" id="{E3F1FCC9-C093-4A0B-958C-59C187639C55}"/>
                    </a:ext>
                  </a:extLst>
                </p:cNvPr>
                <p:cNvSpPr txBox="1">
                  <a:spLocks noRot="1" noChangeAspect="1" noMove="1" noResize="1" noEditPoints="1" noAdjustHandles="1" noChangeArrowheads="1" noChangeShapeType="1" noTextEdit="1"/>
                </p:cNvSpPr>
                <p:nvPr/>
              </p:nvSpPr>
              <p:spPr>
                <a:xfrm>
                  <a:off x="3571104" y="5550441"/>
                  <a:ext cx="388882" cy="730770"/>
                </a:xfrm>
                <a:prstGeom prst="rect">
                  <a:avLst/>
                </a:prstGeom>
                <a:blipFill>
                  <a:blip r:embed="rId4"/>
                  <a:stretch>
                    <a:fillRect r="-90000"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3C2577A2-60BB-4B4B-A6B6-A0D2D7F42D5D}"/>
                    </a:ext>
                  </a:extLst>
                </p:cNvPr>
                <p:cNvSpPr txBox="1"/>
                <p:nvPr/>
              </p:nvSpPr>
              <p:spPr>
                <a:xfrm>
                  <a:off x="3882018" y="4908212"/>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5" name="TextBox 144">
                  <a:extLst>
                    <a:ext uri="{FF2B5EF4-FFF2-40B4-BE49-F238E27FC236}">
                      <a16:creationId xmlns:a16="http://schemas.microsoft.com/office/drawing/2014/main" id="{3C2577A2-60BB-4B4B-A6B6-A0D2D7F42D5D}"/>
                    </a:ext>
                  </a:extLst>
                </p:cNvPr>
                <p:cNvSpPr txBox="1">
                  <a:spLocks noRot="1" noChangeAspect="1" noMove="1" noResize="1" noEditPoints="1" noAdjustHandles="1" noChangeArrowheads="1" noChangeShapeType="1" noTextEdit="1"/>
                </p:cNvSpPr>
                <p:nvPr/>
              </p:nvSpPr>
              <p:spPr>
                <a:xfrm>
                  <a:off x="3882018" y="4908212"/>
                  <a:ext cx="388882" cy="730770"/>
                </a:xfrm>
                <a:prstGeom prst="rect">
                  <a:avLst/>
                </a:prstGeom>
                <a:blipFill>
                  <a:blip r:embed="rId5"/>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1104EB5A-68AC-413E-9C57-DD121F28779F}"/>
                    </a:ext>
                  </a:extLst>
                </p:cNvPr>
                <p:cNvSpPr txBox="1"/>
                <p:nvPr/>
              </p:nvSpPr>
              <p:spPr>
                <a:xfrm>
                  <a:off x="3802433" y="4288718"/>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6" name="TextBox 145">
                  <a:extLst>
                    <a:ext uri="{FF2B5EF4-FFF2-40B4-BE49-F238E27FC236}">
                      <a16:creationId xmlns:a16="http://schemas.microsoft.com/office/drawing/2014/main" id="{1104EB5A-68AC-413E-9C57-DD121F28779F}"/>
                    </a:ext>
                  </a:extLst>
                </p:cNvPr>
                <p:cNvSpPr txBox="1">
                  <a:spLocks noRot="1" noChangeAspect="1" noMove="1" noResize="1" noEditPoints="1" noAdjustHandles="1" noChangeArrowheads="1" noChangeShapeType="1" noTextEdit="1"/>
                </p:cNvSpPr>
                <p:nvPr/>
              </p:nvSpPr>
              <p:spPr>
                <a:xfrm>
                  <a:off x="3802433" y="4288718"/>
                  <a:ext cx="388882" cy="730770"/>
                </a:xfrm>
                <a:prstGeom prst="rect">
                  <a:avLst/>
                </a:prstGeom>
                <a:blipFill>
                  <a:blip r:embed="rId6"/>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16042483-6215-4B62-82E0-08BC0BFFAEDE}"/>
                    </a:ext>
                  </a:extLst>
                </p:cNvPr>
                <p:cNvSpPr txBox="1"/>
                <p:nvPr/>
              </p:nvSpPr>
              <p:spPr>
                <a:xfrm>
                  <a:off x="3182219" y="3359267"/>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7" name="TextBox 146">
                  <a:extLst>
                    <a:ext uri="{FF2B5EF4-FFF2-40B4-BE49-F238E27FC236}">
                      <a16:creationId xmlns:a16="http://schemas.microsoft.com/office/drawing/2014/main" id="{16042483-6215-4B62-82E0-08BC0BFFAEDE}"/>
                    </a:ext>
                  </a:extLst>
                </p:cNvPr>
                <p:cNvSpPr txBox="1">
                  <a:spLocks noRot="1" noChangeAspect="1" noMove="1" noResize="1" noEditPoints="1" noAdjustHandles="1" noChangeArrowheads="1" noChangeShapeType="1" noTextEdit="1"/>
                </p:cNvSpPr>
                <p:nvPr/>
              </p:nvSpPr>
              <p:spPr>
                <a:xfrm>
                  <a:off x="3182219" y="3359267"/>
                  <a:ext cx="388882" cy="730770"/>
                </a:xfrm>
                <a:prstGeom prst="rect">
                  <a:avLst/>
                </a:prstGeom>
                <a:blipFill>
                  <a:blip r:embed="rId7"/>
                  <a:stretch>
                    <a:fillRect r="-93103" b="-268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2E660759-1BD2-4092-8505-5FBD0B7DB843}"/>
                    </a:ext>
                  </a:extLst>
                </p:cNvPr>
                <p:cNvSpPr txBox="1"/>
                <p:nvPr/>
              </p:nvSpPr>
              <p:spPr>
                <a:xfrm>
                  <a:off x="3323006" y="2668736"/>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8" name="TextBox 147">
                  <a:extLst>
                    <a:ext uri="{FF2B5EF4-FFF2-40B4-BE49-F238E27FC236}">
                      <a16:creationId xmlns:a16="http://schemas.microsoft.com/office/drawing/2014/main" id="{2E660759-1BD2-4092-8505-5FBD0B7DB843}"/>
                    </a:ext>
                  </a:extLst>
                </p:cNvPr>
                <p:cNvSpPr txBox="1">
                  <a:spLocks noRot="1" noChangeAspect="1" noMove="1" noResize="1" noEditPoints="1" noAdjustHandles="1" noChangeArrowheads="1" noChangeShapeType="1" noTextEdit="1"/>
                </p:cNvSpPr>
                <p:nvPr/>
              </p:nvSpPr>
              <p:spPr>
                <a:xfrm>
                  <a:off x="3323006" y="2668736"/>
                  <a:ext cx="388882" cy="730770"/>
                </a:xfrm>
                <a:prstGeom prst="rect">
                  <a:avLst/>
                </a:prstGeom>
                <a:blipFill>
                  <a:blip r:embed="rId8"/>
                  <a:stretch>
                    <a:fillRect r="-90000"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23339040-0AA3-48FF-9E37-C61AED79266B}"/>
                    </a:ext>
                  </a:extLst>
                </p:cNvPr>
                <p:cNvSpPr txBox="1"/>
                <p:nvPr/>
              </p:nvSpPr>
              <p:spPr>
                <a:xfrm>
                  <a:off x="3514202" y="2088874"/>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9" name="TextBox 148">
                  <a:extLst>
                    <a:ext uri="{FF2B5EF4-FFF2-40B4-BE49-F238E27FC236}">
                      <a16:creationId xmlns:a16="http://schemas.microsoft.com/office/drawing/2014/main" id="{23339040-0AA3-48FF-9E37-C61AED79266B}"/>
                    </a:ext>
                  </a:extLst>
                </p:cNvPr>
                <p:cNvSpPr txBox="1">
                  <a:spLocks noRot="1" noChangeAspect="1" noMove="1" noResize="1" noEditPoints="1" noAdjustHandles="1" noChangeArrowheads="1" noChangeShapeType="1" noTextEdit="1"/>
                </p:cNvSpPr>
                <p:nvPr/>
              </p:nvSpPr>
              <p:spPr>
                <a:xfrm>
                  <a:off x="3514202" y="2088874"/>
                  <a:ext cx="388882" cy="730770"/>
                </a:xfrm>
                <a:prstGeom prst="rect">
                  <a:avLst/>
                </a:prstGeom>
                <a:blipFill>
                  <a:blip r:embed="rId9"/>
                  <a:stretch>
                    <a:fillRect r="-93103" b="-23810"/>
                  </a:stretch>
                </a:blipFill>
              </p:spPr>
              <p:txBody>
                <a:bodyPr/>
                <a:lstStyle/>
                <a:p>
                  <a:r>
                    <a:rPr lang="en-US">
                      <a:noFill/>
                    </a:rPr>
                    <a:t> </a:t>
                  </a:r>
                </a:p>
              </p:txBody>
            </p:sp>
          </mc:Fallback>
        </mc:AlternateContent>
      </p:grpSp>
      <p:grpSp>
        <p:nvGrpSpPr>
          <p:cNvPr id="150" name="Group 149">
            <a:extLst>
              <a:ext uri="{FF2B5EF4-FFF2-40B4-BE49-F238E27FC236}">
                <a16:creationId xmlns:a16="http://schemas.microsoft.com/office/drawing/2014/main" id="{6AC4FEF8-4500-4532-ABB7-CBA499327AA7}"/>
              </a:ext>
            </a:extLst>
          </p:cNvPr>
          <p:cNvGrpSpPr/>
          <p:nvPr/>
        </p:nvGrpSpPr>
        <p:grpSpPr>
          <a:xfrm>
            <a:off x="4075542" y="1346870"/>
            <a:ext cx="3438080" cy="1647683"/>
            <a:chOff x="31114" y="1874256"/>
            <a:chExt cx="7409570" cy="4715164"/>
          </a:xfrm>
        </p:grpSpPr>
        <p:sp>
          <p:nvSpPr>
            <p:cNvPr id="151" name="Oval 150">
              <a:extLst>
                <a:ext uri="{FF2B5EF4-FFF2-40B4-BE49-F238E27FC236}">
                  <a16:creationId xmlns:a16="http://schemas.microsoft.com/office/drawing/2014/main" id="{46A8EA75-5A01-4801-BD8D-583AC5802C27}"/>
                </a:ext>
              </a:extLst>
            </p:cNvPr>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Rangers</a:t>
              </a:r>
            </a:p>
          </p:txBody>
        </p:sp>
        <p:sp>
          <p:nvSpPr>
            <p:cNvPr id="152" name="Oval 151">
              <a:extLst>
                <a:ext uri="{FF2B5EF4-FFF2-40B4-BE49-F238E27FC236}">
                  <a16:creationId xmlns:a16="http://schemas.microsoft.com/office/drawing/2014/main" id="{6DB12F3A-0676-4168-B34D-79B12C3CB875}"/>
                </a:ext>
              </a:extLst>
            </p:cNvPr>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a:t>
              </a:r>
              <a:br>
                <a:rPr lang="en-US" sz="800" dirty="0"/>
              </a:br>
              <a:r>
                <a:rPr lang="en-US" sz="800" dirty="0"/>
                <a:t>A’s</a:t>
              </a:r>
            </a:p>
          </p:txBody>
        </p:sp>
        <p:sp>
          <p:nvSpPr>
            <p:cNvPr id="153" name="Oval 152">
              <a:extLst>
                <a:ext uri="{FF2B5EF4-FFF2-40B4-BE49-F238E27FC236}">
                  <a16:creationId xmlns:a16="http://schemas.microsoft.com/office/drawing/2014/main" id="{3AD6A84C-3324-461E-8AC0-A403BDB75561}"/>
                </a:ext>
              </a:extLst>
            </p:cNvPr>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 vs. </a:t>
              </a:r>
              <a:br>
                <a:rPr lang="en-US" sz="800" dirty="0"/>
              </a:br>
              <a:r>
                <a:rPr lang="en-US" sz="800" dirty="0"/>
                <a:t>A’s</a:t>
              </a:r>
            </a:p>
          </p:txBody>
        </p:sp>
        <p:sp>
          <p:nvSpPr>
            <p:cNvPr id="154" name="Oval 153">
              <a:extLst>
                <a:ext uri="{FF2B5EF4-FFF2-40B4-BE49-F238E27FC236}">
                  <a16:creationId xmlns:a16="http://schemas.microsoft.com/office/drawing/2014/main" id="{0ADF0844-01CF-43B2-983A-D229BCA59BFD}"/>
                </a:ext>
              </a:extLst>
            </p:cNvPr>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a:t>
              </a:r>
            </a:p>
          </p:txBody>
        </p:sp>
        <p:sp>
          <p:nvSpPr>
            <p:cNvPr id="155" name="Oval 154">
              <a:extLst>
                <a:ext uri="{FF2B5EF4-FFF2-40B4-BE49-F238E27FC236}">
                  <a16:creationId xmlns:a16="http://schemas.microsoft.com/office/drawing/2014/main" id="{C60B6359-BDB7-411D-8003-4EEF7D7C16CA}"/>
                </a:ext>
              </a:extLst>
            </p:cNvPr>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a:t>
              </a:r>
            </a:p>
          </p:txBody>
        </p:sp>
        <p:sp>
          <p:nvSpPr>
            <p:cNvPr id="156" name="Oval 155">
              <a:extLst>
                <a:ext uri="{FF2B5EF4-FFF2-40B4-BE49-F238E27FC236}">
                  <a16:creationId xmlns:a16="http://schemas.microsoft.com/office/drawing/2014/main" id="{38D0565B-9CAF-4F8F-999E-13747FA87B08}"/>
                </a:ext>
              </a:extLst>
            </p:cNvPr>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A’s</a:t>
              </a:r>
            </a:p>
          </p:txBody>
        </p:sp>
        <p:sp>
          <p:nvSpPr>
            <p:cNvPr id="157" name="Oval 156">
              <a:extLst>
                <a:ext uri="{FF2B5EF4-FFF2-40B4-BE49-F238E27FC236}">
                  <a16:creationId xmlns:a16="http://schemas.microsoft.com/office/drawing/2014/main" id="{6219F6B4-7E29-4999-B973-C15729F1A5BE}"/>
                </a:ext>
              </a:extLst>
            </p:cNvPr>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1A8E9F22-41BF-440D-AD6D-9521BB7F1B44}"/>
                </a:ext>
              </a:extLst>
            </p:cNvPr>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9" name="Straight Arrow Connector 158">
              <a:extLst>
                <a:ext uri="{FF2B5EF4-FFF2-40B4-BE49-F238E27FC236}">
                  <a16:creationId xmlns:a16="http://schemas.microsoft.com/office/drawing/2014/main" id="{3651C210-96DC-4F17-92E2-2E4DEF9E6C5C}"/>
                </a:ext>
              </a:extLst>
            </p:cNvPr>
            <p:cNvCxnSpPr>
              <a:stCxn id="157" idx="7"/>
              <a:endCxn id="151"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1C7D423B-1908-4EAC-B513-D2EA4EBD8E62}"/>
                </a:ext>
              </a:extLst>
            </p:cNvPr>
            <p:cNvCxnSpPr>
              <a:stCxn id="157" idx="6"/>
              <a:endCxn id="152"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FA18AD7-A7A7-4E49-97B7-57CBE1F38F4C}"/>
                </a:ext>
              </a:extLst>
            </p:cNvPr>
            <p:cNvCxnSpPr>
              <a:stCxn id="157" idx="5"/>
              <a:endCxn id="153"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546FC71C-C15C-497F-8101-19337F175E56}"/>
                </a:ext>
              </a:extLst>
            </p:cNvPr>
            <p:cNvCxnSpPr>
              <a:stCxn id="151" idx="6"/>
              <a:endCxn id="154"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B789231-4341-4DFF-B483-E87B777B6A80}"/>
                </a:ext>
              </a:extLst>
            </p:cNvPr>
            <p:cNvCxnSpPr>
              <a:stCxn id="151" idx="6"/>
              <a:endCxn id="155"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6B9CD348-61BA-4687-AEAB-FC9FE02D2B89}"/>
                </a:ext>
              </a:extLst>
            </p:cNvPr>
            <p:cNvCxnSpPr>
              <a:stCxn id="152"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6CB8B25C-1FE0-4CD7-867C-BD5844A1FF66}"/>
                </a:ext>
              </a:extLst>
            </p:cNvPr>
            <p:cNvCxnSpPr>
              <a:stCxn id="152"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84403657-11FD-4D16-8F43-F43C0FF210E0}"/>
                </a:ext>
              </a:extLst>
            </p:cNvPr>
            <p:cNvCxnSpPr>
              <a:stCxn id="153" idx="6"/>
              <a:endCxn id="155"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C84D77E8-0494-4A83-974F-B292223E4F59}"/>
                </a:ext>
              </a:extLst>
            </p:cNvPr>
            <p:cNvCxnSpPr>
              <a:stCxn id="153" idx="6"/>
              <a:endCxn id="156"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48DC881A-F854-4F90-83B2-B1F61D7228CF}"/>
                </a:ext>
              </a:extLst>
            </p:cNvPr>
            <p:cNvCxnSpPr>
              <a:stCxn id="154" idx="6"/>
              <a:endCxn id="158"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16B29EB-97BE-4096-8745-227688296315}"/>
                </a:ext>
              </a:extLst>
            </p:cNvPr>
            <p:cNvCxnSpPr>
              <a:stCxn id="155" idx="6"/>
              <a:endCxn id="158"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6F845E86-7ABE-4419-874A-CAE953FE4124}"/>
                </a:ext>
              </a:extLst>
            </p:cNvPr>
            <p:cNvCxnSpPr>
              <a:stCxn id="156" idx="6"/>
              <a:endCxn id="158"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450D363E-78E3-43BC-B293-C9B0B0CD4AE5}"/>
                </a:ext>
              </a:extLst>
            </p:cNvPr>
            <p:cNvSpPr txBox="1"/>
            <p:nvPr/>
          </p:nvSpPr>
          <p:spPr>
            <a:xfrm>
              <a:off x="31114" y="2862965"/>
              <a:ext cx="1182232" cy="1056915"/>
            </a:xfrm>
            <a:prstGeom prst="rect">
              <a:avLst/>
            </a:prstGeom>
            <a:noFill/>
          </p:spPr>
          <p:txBody>
            <a:bodyPr wrap="square" rtlCol="0">
              <a:spAutoFit/>
            </a:bodyPr>
            <a:lstStyle/>
            <a:p>
              <a:r>
                <a:rPr lang="en-US" dirty="0"/>
                <a:t>   5</a:t>
              </a:r>
            </a:p>
          </p:txBody>
        </p:sp>
        <p:sp>
          <p:nvSpPr>
            <p:cNvPr id="172" name="TextBox 171">
              <a:extLst>
                <a:ext uri="{FF2B5EF4-FFF2-40B4-BE49-F238E27FC236}">
                  <a16:creationId xmlns:a16="http://schemas.microsoft.com/office/drawing/2014/main" id="{AF57FD63-E0A0-4194-B1D7-0F9C06B82070}"/>
                </a:ext>
              </a:extLst>
            </p:cNvPr>
            <p:cNvSpPr txBox="1"/>
            <p:nvPr/>
          </p:nvSpPr>
          <p:spPr>
            <a:xfrm>
              <a:off x="560927" y="3894666"/>
              <a:ext cx="1572833" cy="1056915"/>
            </a:xfrm>
            <a:prstGeom prst="rect">
              <a:avLst/>
            </a:prstGeom>
            <a:noFill/>
          </p:spPr>
          <p:txBody>
            <a:bodyPr wrap="square" rtlCol="0">
              <a:spAutoFit/>
            </a:bodyPr>
            <a:lstStyle/>
            <a:p>
              <a:r>
                <a:rPr lang="en-US" dirty="0"/>
                <a:t>  4</a:t>
              </a:r>
            </a:p>
          </p:txBody>
        </p:sp>
        <p:sp>
          <p:nvSpPr>
            <p:cNvPr id="173" name="TextBox 172">
              <a:extLst>
                <a:ext uri="{FF2B5EF4-FFF2-40B4-BE49-F238E27FC236}">
                  <a16:creationId xmlns:a16="http://schemas.microsoft.com/office/drawing/2014/main" id="{BB7796B7-727E-4BD5-B6D7-2660F9810780}"/>
                </a:ext>
              </a:extLst>
            </p:cNvPr>
            <p:cNvSpPr txBox="1"/>
            <p:nvPr/>
          </p:nvSpPr>
          <p:spPr>
            <a:xfrm>
              <a:off x="31114" y="5001558"/>
              <a:ext cx="1182232" cy="1056915"/>
            </a:xfrm>
            <a:prstGeom prst="rect">
              <a:avLst/>
            </a:prstGeom>
            <a:noFill/>
          </p:spPr>
          <p:txBody>
            <a:bodyPr wrap="square" rtlCol="0">
              <a:spAutoFit/>
            </a:bodyPr>
            <a:lstStyle/>
            <a:p>
              <a:r>
                <a:rPr lang="en-US" dirty="0"/>
                <a:t>  3</a:t>
              </a:r>
            </a:p>
          </p:txBody>
        </p:sp>
        <p:sp>
          <p:nvSpPr>
            <p:cNvPr id="174" name="TextBox 173">
              <a:extLst>
                <a:ext uri="{FF2B5EF4-FFF2-40B4-BE49-F238E27FC236}">
                  <a16:creationId xmlns:a16="http://schemas.microsoft.com/office/drawing/2014/main" id="{1477426A-870A-477E-8F1C-809A0D57541C}"/>
                </a:ext>
              </a:extLst>
            </p:cNvPr>
            <p:cNvSpPr txBox="1"/>
            <p:nvPr/>
          </p:nvSpPr>
          <p:spPr>
            <a:xfrm>
              <a:off x="6127068" y="2776620"/>
              <a:ext cx="1313616" cy="1056915"/>
            </a:xfrm>
            <a:prstGeom prst="rect">
              <a:avLst/>
            </a:prstGeom>
            <a:noFill/>
          </p:spPr>
          <p:txBody>
            <a:bodyPr wrap="square" rtlCol="0">
              <a:spAutoFit/>
            </a:bodyPr>
            <a:lstStyle/>
            <a:p>
              <a:r>
                <a:rPr lang="en-US" dirty="0"/>
                <a:t>1</a:t>
              </a:r>
            </a:p>
          </p:txBody>
        </p:sp>
        <p:sp>
          <p:nvSpPr>
            <p:cNvPr id="175" name="TextBox 174">
              <a:extLst>
                <a:ext uri="{FF2B5EF4-FFF2-40B4-BE49-F238E27FC236}">
                  <a16:creationId xmlns:a16="http://schemas.microsoft.com/office/drawing/2014/main" id="{604F8FBE-20AC-47E9-A236-5ABED3A2BF67}"/>
                </a:ext>
              </a:extLst>
            </p:cNvPr>
            <p:cNvSpPr txBox="1"/>
            <p:nvPr/>
          </p:nvSpPr>
          <p:spPr>
            <a:xfrm>
              <a:off x="5504467" y="3592434"/>
              <a:ext cx="1293494" cy="1056915"/>
            </a:xfrm>
            <a:prstGeom prst="rect">
              <a:avLst/>
            </a:prstGeom>
            <a:noFill/>
          </p:spPr>
          <p:txBody>
            <a:bodyPr wrap="square" rtlCol="0">
              <a:spAutoFit/>
            </a:bodyPr>
            <a:lstStyle/>
            <a:p>
              <a:r>
                <a:rPr lang="en-US" dirty="0"/>
                <a:t>  2</a:t>
              </a:r>
            </a:p>
          </p:txBody>
        </p:sp>
        <p:sp>
          <p:nvSpPr>
            <p:cNvPr id="176" name="TextBox 175">
              <a:extLst>
                <a:ext uri="{FF2B5EF4-FFF2-40B4-BE49-F238E27FC236}">
                  <a16:creationId xmlns:a16="http://schemas.microsoft.com/office/drawing/2014/main" id="{31E3033F-B470-42F9-BD55-B25DBF9EA3EC}"/>
                </a:ext>
              </a:extLst>
            </p:cNvPr>
            <p:cNvSpPr txBox="1"/>
            <p:nvPr/>
          </p:nvSpPr>
          <p:spPr>
            <a:xfrm>
              <a:off x="5423431" y="4804730"/>
              <a:ext cx="1607288" cy="1056915"/>
            </a:xfrm>
            <a:prstGeom prst="rect">
              <a:avLst/>
            </a:prstGeom>
            <a:noFill/>
          </p:spPr>
          <p:txBody>
            <a:bodyPr wrap="square" rtlCol="0">
              <a:spAutoFit/>
            </a:bodyPr>
            <a:lstStyle/>
            <a:p>
              <a:r>
                <a:rPr lang="en-US" dirty="0"/>
                <a:t>13</a:t>
              </a:r>
            </a:p>
          </p:txBody>
        </p: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6F43751D-E67E-4A6D-A164-93CB0A3D30AD}"/>
                    </a:ext>
                  </a:extLst>
                </p:cNvPr>
                <p:cNvSpPr txBox="1"/>
                <p:nvPr/>
              </p:nvSpPr>
              <p:spPr>
                <a:xfrm>
                  <a:off x="3571104" y="5550441"/>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77" name="TextBox 176">
                  <a:extLst>
                    <a:ext uri="{FF2B5EF4-FFF2-40B4-BE49-F238E27FC236}">
                      <a16:creationId xmlns:a16="http://schemas.microsoft.com/office/drawing/2014/main" id="{6F43751D-E67E-4A6D-A164-93CB0A3D30AD}"/>
                    </a:ext>
                  </a:extLst>
                </p:cNvPr>
                <p:cNvSpPr txBox="1">
                  <a:spLocks noRot="1" noChangeAspect="1" noMove="1" noResize="1" noEditPoints="1" noAdjustHandles="1" noChangeArrowheads="1" noChangeShapeType="1" noTextEdit="1"/>
                </p:cNvSpPr>
                <p:nvPr/>
              </p:nvSpPr>
              <p:spPr>
                <a:xfrm>
                  <a:off x="3571104" y="5550441"/>
                  <a:ext cx="388882" cy="730770"/>
                </a:xfrm>
                <a:prstGeom prst="rect">
                  <a:avLst/>
                </a:prstGeom>
                <a:blipFill>
                  <a:blip r:embed="rId10"/>
                  <a:stretch>
                    <a:fillRect r="-86667"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BE4AAE92-3EAD-429D-BA12-A444A4768C4E}"/>
                    </a:ext>
                  </a:extLst>
                </p:cNvPr>
                <p:cNvSpPr txBox="1"/>
                <p:nvPr/>
              </p:nvSpPr>
              <p:spPr>
                <a:xfrm>
                  <a:off x="3882018" y="4908212"/>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78" name="TextBox 177">
                  <a:extLst>
                    <a:ext uri="{FF2B5EF4-FFF2-40B4-BE49-F238E27FC236}">
                      <a16:creationId xmlns:a16="http://schemas.microsoft.com/office/drawing/2014/main" id="{BE4AAE92-3EAD-429D-BA12-A444A4768C4E}"/>
                    </a:ext>
                  </a:extLst>
                </p:cNvPr>
                <p:cNvSpPr txBox="1">
                  <a:spLocks noRot="1" noChangeAspect="1" noMove="1" noResize="1" noEditPoints="1" noAdjustHandles="1" noChangeArrowheads="1" noChangeShapeType="1" noTextEdit="1"/>
                </p:cNvSpPr>
                <p:nvPr/>
              </p:nvSpPr>
              <p:spPr>
                <a:xfrm>
                  <a:off x="3882018" y="4908212"/>
                  <a:ext cx="388882" cy="730770"/>
                </a:xfrm>
                <a:prstGeom prst="rect">
                  <a:avLst/>
                </a:prstGeom>
                <a:blipFill>
                  <a:blip r:embed="rId11"/>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BE7573E4-0E35-4AC0-B024-A01D141815CA}"/>
                    </a:ext>
                  </a:extLst>
                </p:cNvPr>
                <p:cNvSpPr txBox="1"/>
                <p:nvPr/>
              </p:nvSpPr>
              <p:spPr>
                <a:xfrm>
                  <a:off x="3802433" y="4288718"/>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79" name="TextBox 178">
                  <a:extLst>
                    <a:ext uri="{FF2B5EF4-FFF2-40B4-BE49-F238E27FC236}">
                      <a16:creationId xmlns:a16="http://schemas.microsoft.com/office/drawing/2014/main" id="{BE7573E4-0E35-4AC0-B024-A01D141815CA}"/>
                    </a:ext>
                  </a:extLst>
                </p:cNvPr>
                <p:cNvSpPr txBox="1">
                  <a:spLocks noRot="1" noChangeAspect="1" noMove="1" noResize="1" noEditPoints="1" noAdjustHandles="1" noChangeArrowheads="1" noChangeShapeType="1" noTextEdit="1"/>
                </p:cNvSpPr>
                <p:nvPr/>
              </p:nvSpPr>
              <p:spPr>
                <a:xfrm>
                  <a:off x="3802433" y="4288718"/>
                  <a:ext cx="388882" cy="730770"/>
                </a:xfrm>
                <a:prstGeom prst="rect">
                  <a:avLst/>
                </a:prstGeom>
                <a:blipFill>
                  <a:blip r:embed="rId12"/>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DA7DAE30-C66E-488C-9506-414ABBC6F023}"/>
                    </a:ext>
                  </a:extLst>
                </p:cNvPr>
                <p:cNvSpPr txBox="1"/>
                <p:nvPr/>
              </p:nvSpPr>
              <p:spPr>
                <a:xfrm>
                  <a:off x="3182219" y="3359267"/>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80" name="TextBox 179">
                  <a:extLst>
                    <a:ext uri="{FF2B5EF4-FFF2-40B4-BE49-F238E27FC236}">
                      <a16:creationId xmlns:a16="http://schemas.microsoft.com/office/drawing/2014/main" id="{DA7DAE30-C66E-488C-9506-414ABBC6F023}"/>
                    </a:ext>
                  </a:extLst>
                </p:cNvPr>
                <p:cNvSpPr txBox="1">
                  <a:spLocks noRot="1" noChangeAspect="1" noMove="1" noResize="1" noEditPoints="1" noAdjustHandles="1" noChangeArrowheads="1" noChangeShapeType="1" noTextEdit="1"/>
                </p:cNvSpPr>
                <p:nvPr/>
              </p:nvSpPr>
              <p:spPr>
                <a:xfrm>
                  <a:off x="3182219" y="3359267"/>
                  <a:ext cx="388882" cy="730770"/>
                </a:xfrm>
                <a:prstGeom prst="rect">
                  <a:avLst/>
                </a:prstGeom>
                <a:blipFill>
                  <a:blip r:embed="rId13"/>
                  <a:stretch>
                    <a:fillRect r="-90000"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AA972F02-A424-45E4-BA90-94A28797BAF8}"/>
                    </a:ext>
                  </a:extLst>
                </p:cNvPr>
                <p:cNvSpPr txBox="1"/>
                <p:nvPr/>
              </p:nvSpPr>
              <p:spPr>
                <a:xfrm>
                  <a:off x="3323006" y="2668736"/>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81" name="TextBox 180">
                  <a:extLst>
                    <a:ext uri="{FF2B5EF4-FFF2-40B4-BE49-F238E27FC236}">
                      <a16:creationId xmlns:a16="http://schemas.microsoft.com/office/drawing/2014/main" id="{AA972F02-A424-45E4-BA90-94A28797BAF8}"/>
                    </a:ext>
                  </a:extLst>
                </p:cNvPr>
                <p:cNvSpPr txBox="1">
                  <a:spLocks noRot="1" noChangeAspect="1" noMove="1" noResize="1" noEditPoints="1" noAdjustHandles="1" noChangeArrowheads="1" noChangeShapeType="1" noTextEdit="1"/>
                </p:cNvSpPr>
                <p:nvPr/>
              </p:nvSpPr>
              <p:spPr>
                <a:xfrm>
                  <a:off x="3323006" y="2668736"/>
                  <a:ext cx="388882" cy="730770"/>
                </a:xfrm>
                <a:prstGeom prst="rect">
                  <a:avLst/>
                </a:prstGeom>
                <a:blipFill>
                  <a:blip r:embed="rId14"/>
                  <a:stretch>
                    <a:fillRect r="-86667"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Box 181">
                  <a:extLst>
                    <a:ext uri="{FF2B5EF4-FFF2-40B4-BE49-F238E27FC236}">
                      <a16:creationId xmlns:a16="http://schemas.microsoft.com/office/drawing/2014/main" id="{8D9DE2B3-E34C-4DC2-9465-4FC3863BB70F}"/>
                    </a:ext>
                  </a:extLst>
                </p:cNvPr>
                <p:cNvSpPr txBox="1"/>
                <p:nvPr/>
              </p:nvSpPr>
              <p:spPr>
                <a:xfrm>
                  <a:off x="3514202" y="2088874"/>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82" name="TextBox 181">
                  <a:extLst>
                    <a:ext uri="{FF2B5EF4-FFF2-40B4-BE49-F238E27FC236}">
                      <a16:creationId xmlns:a16="http://schemas.microsoft.com/office/drawing/2014/main" id="{8D9DE2B3-E34C-4DC2-9465-4FC3863BB70F}"/>
                    </a:ext>
                  </a:extLst>
                </p:cNvPr>
                <p:cNvSpPr txBox="1">
                  <a:spLocks noRot="1" noChangeAspect="1" noMove="1" noResize="1" noEditPoints="1" noAdjustHandles="1" noChangeArrowheads="1" noChangeShapeType="1" noTextEdit="1"/>
                </p:cNvSpPr>
                <p:nvPr/>
              </p:nvSpPr>
              <p:spPr>
                <a:xfrm>
                  <a:off x="3514202" y="2088874"/>
                  <a:ext cx="388882" cy="730770"/>
                </a:xfrm>
                <a:prstGeom prst="rect">
                  <a:avLst/>
                </a:prstGeom>
                <a:blipFill>
                  <a:blip r:embed="rId15"/>
                  <a:stretch>
                    <a:fillRect r="-93103" b="-23810"/>
                  </a:stretch>
                </a:blipFill>
              </p:spPr>
              <p:txBody>
                <a:bodyPr/>
                <a:lstStyle/>
                <a:p>
                  <a:r>
                    <a:rPr lang="en-US">
                      <a:noFill/>
                    </a:rPr>
                    <a:t> </a:t>
                  </a:r>
                </a:p>
              </p:txBody>
            </p:sp>
          </mc:Fallback>
        </mc:AlternateContent>
      </p:grpSp>
      <p:sp>
        <p:nvSpPr>
          <p:cNvPr id="34" name="Rectangle 33"/>
          <p:cNvSpPr/>
          <p:nvPr/>
        </p:nvSpPr>
        <p:spPr>
          <a:xfrm>
            <a:off x="3921277" y="1277943"/>
            <a:ext cx="3790615"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6" name="Rectangle 35"/>
          <p:cNvSpPr/>
          <p:nvPr/>
        </p:nvSpPr>
        <p:spPr>
          <a:xfrm>
            <a:off x="7979086" y="2710350"/>
            <a:ext cx="4049663" cy="22460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Max-Flow Algorithm</a:t>
            </a:r>
          </a:p>
        </p:txBody>
      </p:sp>
      <p:sp>
        <p:nvSpPr>
          <p:cNvPr id="73" name="Rectangle 72"/>
          <p:cNvSpPr/>
          <p:nvPr/>
        </p:nvSpPr>
        <p:spPr>
          <a:xfrm>
            <a:off x="3921277" y="4897319"/>
            <a:ext cx="3789692" cy="1879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78020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7.40741E-7 L 0.29752 0.00301 " pathEditMode="relative" rAng="0" ptsTypes="AA">
                                      <p:cBhvr>
                                        <p:cTn id="6" dur="2000" fill="hold"/>
                                        <p:tgtEl>
                                          <p:spTgt spid="75"/>
                                        </p:tgtEl>
                                        <p:attrNameLst>
                                          <p:attrName>ppt_x</p:attrName>
                                          <p:attrName>ppt_y</p:attrName>
                                        </p:attrNameLst>
                                      </p:cBhvr>
                                      <p:rCtr x="14870" y="139"/>
                                    </p:animMotion>
                                  </p:childTnLst>
                                </p:cTn>
                              </p:par>
                              <p:par>
                                <p:cTn id="7" presetID="42" presetClass="path" presetSubtype="0" accel="50000" decel="50000" fill="hold" nodeType="withEffect">
                                  <p:stCondLst>
                                    <p:cond delay="0"/>
                                  </p:stCondLst>
                                  <p:childTnLst>
                                    <p:animMotion origin="layout" path="M -3.54167E-6 -4.07407E-6 L 0.29063 0.00139 " pathEditMode="relative" rAng="0" ptsTypes="AA">
                                      <p:cBhvr>
                                        <p:cTn id="8" dur="2000" fill="hold"/>
                                        <p:tgtEl>
                                          <p:spTgt spid="74"/>
                                        </p:tgtEl>
                                        <p:attrNameLst>
                                          <p:attrName>ppt_x</p:attrName>
                                          <p:attrName>ppt_y</p:attrName>
                                        </p:attrNameLst>
                                      </p:cBhvr>
                                      <p:rCtr x="14531" y="69"/>
                                    </p:animMotion>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nodeType="clickEffect">
                                  <p:stCondLst>
                                    <p:cond delay="0"/>
                                  </p:stCondLst>
                                  <p:childTnLst>
                                    <p:animMotion origin="layout" path="M -4.16667E-7 4.81481E-6 L 0.33984 -0.06968 " pathEditMode="relative" rAng="0" ptsTypes="AA">
                                      <p:cBhvr>
                                        <p:cTn id="12" dur="2000" fill="hold"/>
                                        <p:tgtEl>
                                          <p:spTgt spid="150"/>
                                        </p:tgtEl>
                                        <p:attrNameLst>
                                          <p:attrName>ppt_x</p:attrName>
                                          <p:attrName>ppt_y</p:attrName>
                                        </p:attrNameLst>
                                      </p:cBhvr>
                                      <p:rCtr x="16992" y="-3495"/>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33985 -0.06967 L 0.3556 0.23611 " pathEditMode="relative" rAng="0" ptsTypes="AA">
                                      <p:cBhvr>
                                        <p:cTn id="16" dur="2000" fill="hold"/>
                                        <p:tgtEl>
                                          <p:spTgt spid="150"/>
                                        </p:tgtEl>
                                        <p:attrNameLst>
                                          <p:attrName>ppt_x</p:attrName>
                                          <p:attrName>ppt_y</p:attrName>
                                        </p:attrNameLst>
                                      </p:cBhvr>
                                      <p:rCtr x="755" y="15394"/>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6.25E-7 3.7037E-6 L -0.00326 0.30023 " pathEditMode="relative" rAng="0" ptsTypes="AA">
                                      <p:cBhvr>
                                        <p:cTn id="20" dur="2000" fill="hold"/>
                                        <p:tgtEl>
                                          <p:spTgt spid="80"/>
                                        </p:tgtEl>
                                        <p:attrNameLst>
                                          <p:attrName>ppt_x</p:attrName>
                                          <p:attrName>ppt_y</p:attrName>
                                        </p:attrNameLst>
                                      </p:cBhvr>
                                      <p:rCtr x="-169" y="1500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325 0.30023 L -0.33516 0.29514 " pathEditMode="relative" rAng="0" ptsTypes="AA">
                                      <p:cBhvr>
                                        <p:cTn id="24" dur="2000" fill="hold"/>
                                        <p:tgtEl>
                                          <p:spTgt spid="80"/>
                                        </p:tgtEl>
                                        <p:attrNameLst>
                                          <p:attrName>ppt_x</p:attrName>
                                          <p:attrName>ppt_y</p:attrName>
                                        </p:attrNameLst>
                                      </p:cBhvr>
                                      <p:rCtr x="-16719" y="-278"/>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6.25E-7 -2.22222E-6 L -0.29505 0.00972 " pathEditMode="relative" rAng="0" ptsTypes="AA">
                                      <p:cBhvr>
                                        <p:cTn id="28" dur="2000" fill="hold"/>
                                        <p:tgtEl>
                                          <p:spTgt spid="3"/>
                                        </p:tgtEl>
                                        <p:attrNameLst>
                                          <p:attrName>ppt_x</p:attrName>
                                          <p:attrName>ppt_y</p:attrName>
                                        </p:attrNameLst>
                                      </p:cBhvr>
                                      <p:rCtr x="-14753" y="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FE90-F3A9-460B-B158-EE545A0DB155}"/>
              </a:ext>
            </a:extLst>
          </p:cNvPr>
          <p:cNvSpPr>
            <a:spLocks noGrp="1"/>
          </p:cNvSpPr>
          <p:nvPr>
            <p:ph type="title"/>
          </p:nvPr>
        </p:nvSpPr>
        <p:spPr/>
        <p:txBody>
          <a:bodyPr/>
          <a:lstStyle/>
          <a:p>
            <a:r>
              <a:rPr lang="en-US" dirty="0"/>
              <a:t>More Previous Examples</a:t>
            </a:r>
          </a:p>
        </p:txBody>
      </p:sp>
      <p:sp>
        <p:nvSpPr>
          <p:cNvPr id="3" name="Content Placeholder 2">
            <a:extLst>
              <a:ext uri="{FF2B5EF4-FFF2-40B4-BE49-F238E27FC236}">
                <a16:creationId xmlns:a16="http://schemas.microsoft.com/office/drawing/2014/main" id="{733C009E-DED1-4A40-A195-B28527BD6F8B}"/>
              </a:ext>
            </a:extLst>
          </p:cNvPr>
          <p:cNvSpPr>
            <a:spLocks noGrp="1"/>
          </p:cNvSpPr>
          <p:nvPr>
            <p:ph idx="1"/>
          </p:nvPr>
        </p:nvSpPr>
        <p:spPr/>
        <p:txBody>
          <a:bodyPr>
            <a:normAutofit/>
          </a:bodyPr>
          <a:lstStyle/>
          <a:p>
            <a:r>
              <a:rPr lang="en-US" dirty="0"/>
              <a:t>On Homework 1, you reduced “stable matchings with unacceptable pairs and unequal numbers of agents“ to “[standard] stable matching”</a:t>
            </a:r>
          </a:p>
          <a:p>
            <a:endParaRPr lang="en-US" dirty="0"/>
          </a:p>
          <a:p>
            <a:r>
              <a:rPr lang="en-US" dirty="0"/>
              <a:t>On Homework 6, you (might have) reduced “finding a labeling with the minimum number of 0s on an unlabeled tree” to “2-coloring”</a:t>
            </a:r>
          </a:p>
          <a:p>
            <a:endParaRPr lang="en-US" dirty="0"/>
          </a:p>
          <a:p>
            <a:r>
              <a:rPr lang="en-US" dirty="0"/>
              <a:t>Today, we reduced “telling whether the Mariners could win the division” to “finding a maximum flow”</a:t>
            </a:r>
          </a:p>
          <a:p>
            <a:endParaRPr lang="en-US" dirty="0"/>
          </a:p>
          <a:p>
            <a:pPr marL="0" indent="0">
              <a:buNone/>
            </a:pPr>
            <a:endParaRPr lang="en-US" dirty="0"/>
          </a:p>
        </p:txBody>
      </p:sp>
    </p:spTree>
    <p:extLst>
      <p:ext uri="{BB962C8B-B14F-4D97-AF65-F5344CB8AC3E}">
        <p14:creationId xmlns:p14="http://schemas.microsoft.com/office/powerpoint/2010/main" val="1341708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3C94-83B7-4FEF-96CB-A4BEB3B54345}"/>
              </a:ext>
            </a:extLst>
          </p:cNvPr>
          <p:cNvSpPr>
            <a:spLocks noGrp="1"/>
          </p:cNvSpPr>
          <p:nvPr>
            <p:ph type="title"/>
          </p:nvPr>
        </p:nvSpPr>
        <p:spPr/>
        <p:txBody>
          <a:bodyPr/>
          <a:lstStyle/>
          <a:p>
            <a:r>
              <a:rPr lang="en-US" dirty="0"/>
              <a:t>A Formal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E57D36-F5FF-424E-A9BC-32F958B7E7B5}"/>
                  </a:ext>
                </a:extLst>
              </p:cNvPr>
              <p:cNvSpPr>
                <a:spLocks noGrp="1"/>
              </p:cNvSpPr>
              <p:nvPr>
                <p:ph idx="1"/>
              </p:nvPr>
            </p:nvSpPr>
            <p:spPr/>
            <p:txBody>
              <a:bodyPr/>
              <a:lstStyle/>
              <a:p>
                <a:r>
                  <a:rPr lang="en-US" dirty="0"/>
                  <a:t>We need a formal definition of a reduction.</a:t>
                </a:r>
              </a:p>
              <a:p>
                <a:endParaRPr lang="en-US" dirty="0"/>
              </a:p>
              <a:p>
                <a:r>
                  <a:rPr lang="en-US" dirty="0"/>
                  <a:t>We will say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in polynomial time”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polynomial time reducible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if:</a:t>
                </a:r>
              </a:p>
              <a:p>
                <a:endParaRPr lang="en-US" dirty="0"/>
              </a:p>
              <a:p>
                <a:r>
                  <a:rPr lang="en-US" dirty="0"/>
                  <a:t>There is an algorithm to solve problem </a:t>
                </a:r>
                <a14:m>
                  <m:oMath xmlns:m="http://schemas.openxmlformats.org/officeDocument/2006/math">
                    <m:r>
                      <a:rPr lang="en-US" b="0" i="1" smtClean="0">
                        <a:latin typeface="Cambria Math" panose="02040503050406030204" pitchFamily="18" charset="0"/>
                      </a:rPr>
                      <m:t>𝐴</m:t>
                    </m:r>
                  </m:oMath>
                </a14:m>
                <a:r>
                  <a:rPr lang="en-US" dirty="0"/>
                  <a:t>, which, if given access to a polynomial-time algorithm for problem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runs in polynomial time overall (</a:t>
                </a:r>
                <a:r>
                  <a:rPr lang="en-US" b="1" dirty="0"/>
                  <a:t>including </a:t>
                </a:r>
                <a:r>
                  <a:rPr lang="en-US" dirty="0"/>
                  <a:t>the library’s running time!!!).</a:t>
                </a:r>
              </a:p>
            </p:txBody>
          </p:sp>
        </mc:Choice>
        <mc:Fallback xmlns="">
          <p:sp>
            <p:nvSpPr>
              <p:cNvPr id="3" name="Content Placeholder 2">
                <a:extLst>
                  <a:ext uri="{FF2B5EF4-FFF2-40B4-BE49-F238E27FC236}">
                    <a16:creationId xmlns:a16="http://schemas.microsoft.com/office/drawing/2014/main" id="{F5E57D36-F5FF-424E-A9BC-32F958B7E7B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951118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AECD-5AE6-4D78-BE2E-79E40E45F71D}"/>
              </a:ext>
            </a:extLst>
          </p:cNvPr>
          <p:cNvSpPr>
            <a:spLocks noGrp="1"/>
          </p:cNvSpPr>
          <p:nvPr>
            <p:ph type="title"/>
          </p:nvPr>
        </p:nvSpPr>
        <p:spPr/>
        <p:txBody>
          <a:bodyPr/>
          <a:lstStyle/>
          <a:p>
            <a:r>
              <a:rPr lang="en-US" dirty="0"/>
              <a:t>Let’s Do A 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4CBFD3-FB9F-4553-AD84-B326757613C1}"/>
                  </a:ext>
                </a:extLst>
              </p:cNvPr>
              <p:cNvSpPr>
                <a:spLocks noGrp="1"/>
              </p:cNvSpPr>
              <p:nvPr>
                <p:ph idx="1"/>
              </p:nvPr>
            </p:nvSpPr>
            <p:spPr/>
            <p:txBody>
              <a:bodyPr/>
              <a:lstStyle/>
              <a:p>
                <a:r>
                  <a:rPr lang="en-US" dirty="0"/>
                  <a:t>4 steps for reducing (decision problem) </a:t>
                </a:r>
                <a14:m>
                  <m:oMath xmlns:m="http://schemas.openxmlformats.org/officeDocument/2006/math">
                    <m:r>
                      <a:rPr lang="en-US" b="0" i="1" smtClean="0">
                        <a:latin typeface="Cambria Math" panose="02040503050406030204" pitchFamily="18" charset="0"/>
                      </a:rPr>
                      <m:t>𝐴</m:t>
                    </m:r>
                  </m:oMath>
                </a14:m>
                <a:r>
                  <a:rPr lang="en-US" dirty="0"/>
                  <a:t> to problem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1. Describe the reduction itself (i.e. the algorithm, with a call to a library for problem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2. Make sure the running time would be polynomial (usually skip writing out this step).</a:t>
                </a:r>
              </a:p>
              <a:p>
                <a:r>
                  <a:rPr lang="en-US" dirty="0"/>
                  <a:t>3. Argue that if the correct answer (to the instance for </a:t>
                </a:r>
                <a14:m>
                  <m:oMath xmlns:m="http://schemas.openxmlformats.org/officeDocument/2006/math">
                    <m:r>
                      <a:rPr lang="en-US" b="0" i="1" smtClean="0">
                        <a:latin typeface="Cambria Math" panose="02040503050406030204" pitchFamily="18" charset="0"/>
                      </a:rPr>
                      <m:t>𝐴</m:t>
                    </m:r>
                  </m:oMath>
                </a14:m>
                <a:r>
                  <a:rPr lang="en-US" dirty="0"/>
                  <a:t>) is YES, then our algorithm answers YES.</a:t>
                </a:r>
              </a:p>
              <a:p>
                <a:r>
                  <a:rPr lang="en-US" dirty="0"/>
                  <a:t>4. Argue that if the correct answer (to the instance for </a:t>
                </a:r>
                <a14:m>
                  <m:oMath xmlns:m="http://schemas.openxmlformats.org/officeDocument/2006/math">
                    <m:r>
                      <a:rPr lang="en-US" b="0" i="1" smtClean="0">
                        <a:latin typeface="Cambria Math" panose="02040503050406030204" pitchFamily="18" charset="0"/>
                      </a:rPr>
                      <m:t>𝐴</m:t>
                    </m:r>
                  </m:oMath>
                </a14:m>
                <a:r>
                  <a:rPr lang="en-US" dirty="0"/>
                  <a:t>) is NO, then our algorithm answers NO.</a:t>
                </a:r>
              </a:p>
            </p:txBody>
          </p:sp>
        </mc:Choice>
        <mc:Fallback xmlns="">
          <p:sp>
            <p:nvSpPr>
              <p:cNvPr id="3" name="Content Placeholder 2">
                <a:extLst>
                  <a:ext uri="{FF2B5EF4-FFF2-40B4-BE49-F238E27FC236}">
                    <a16:creationId xmlns:a16="http://schemas.microsoft.com/office/drawing/2014/main" id="{E84CBFD3-FB9F-4553-AD84-B326757613C1}"/>
                  </a:ext>
                </a:extLst>
              </p:cNvPr>
              <p:cNvSpPr>
                <a:spLocks noGrp="1" noRot="1" noChangeAspect="1" noMove="1" noResize="1" noEditPoints="1" noAdjustHandles="1" noChangeArrowheads="1" noChangeShapeType="1" noTextEdit="1"/>
              </p:cNvSpPr>
              <p:nvPr>
                <p:ph idx="1"/>
              </p:nvPr>
            </p:nvSpPr>
            <p:spPr>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2593077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8389-C402-49D6-A21E-381DAAE49995}"/>
              </a:ext>
            </a:extLst>
          </p:cNvPr>
          <p:cNvSpPr>
            <a:spLocks noGrp="1"/>
          </p:cNvSpPr>
          <p:nvPr>
            <p:ph type="title"/>
          </p:nvPr>
        </p:nvSpPr>
        <p:spPr/>
        <p:txBody>
          <a:bodyPr/>
          <a:lstStyle/>
          <a:p>
            <a:r>
              <a:rPr lang="en-US" dirty="0"/>
              <a:t>Reduce 2-coloring to 3-coloring</a:t>
            </a:r>
          </a:p>
        </p:txBody>
      </p:sp>
      <p:sp>
        <p:nvSpPr>
          <p:cNvPr id="3" name="Content Placeholder 2">
            <a:extLst>
              <a:ext uri="{FF2B5EF4-FFF2-40B4-BE49-F238E27FC236}">
                <a16:creationId xmlns:a16="http://schemas.microsoft.com/office/drawing/2014/main" id="{7EECC50C-546C-4A49-8F7B-B8CDE790A8AC}"/>
              </a:ext>
            </a:extLst>
          </p:cNvPr>
          <p:cNvSpPr>
            <a:spLocks noGrp="1"/>
          </p:cNvSpPr>
          <p:nvPr>
            <p:ph idx="1"/>
          </p:nvPr>
        </p:nvSpPr>
        <p:spPr/>
        <p:txBody>
          <a:bodyPr/>
          <a:lstStyle/>
          <a:p>
            <a:r>
              <a:rPr lang="en-US" dirty="0"/>
              <a:t>What’s 3-coloring?</a:t>
            </a:r>
          </a:p>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DA27462-6ACD-40C4-87CF-42872677C81F}"/>
                  </a:ext>
                </a:extLst>
              </p:cNvPr>
              <p:cNvSpPr/>
              <p:nvPr/>
            </p:nvSpPr>
            <p:spPr>
              <a:xfrm>
                <a:off x="608490" y="2145767"/>
                <a:ext cx="10168961" cy="227660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latin typeface="Segoe UI Semilight" panose="020B0402040204020203" pitchFamily="34" charset="0"/>
                    <a:cs typeface="Segoe UI Semilight" panose="020B0402040204020203" pitchFamily="34" charset="0"/>
                  </a:rPr>
                  <a:t>Input: Undirected Graph </a:t>
                </a:r>
                <a14:m>
                  <m:oMath xmlns:m="http://schemas.openxmlformats.org/officeDocument/2006/math">
                    <m:r>
                      <a:rPr lang="en-US" sz="2800" b="0" i="1" smtClean="0">
                        <a:latin typeface="Cambria Math" panose="02040503050406030204" pitchFamily="18" charset="0"/>
                      </a:rPr>
                      <m:t>𝐺</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Output: </a:t>
                </a:r>
                <a:r>
                  <a:rPr lang="en-US" sz="2800" dirty="0">
                    <a:latin typeface="Courier New" panose="02070309020205020404" pitchFamily="49" charset="0"/>
                    <a:cs typeface="Courier New" panose="02070309020205020404" pitchFamily="49" charset="0"/>
                  </a:rPr>
                  <a:t>True </a:t>
                </a:r>
                <a:r>
                  <a:rPr lang="en-US" sz="2800" dirty="0">
                    <a:latin typeface="Segoe UI Semilight" panose="020B0402040204020203" pitchFamily="34" charset="0"/>
                    <a:cs typeface="Segoe UI Semilight" panose="020B0402040204020203" pitchFamily="34" charset="0"/>
                  </a:rPr>
                  <a:t>if the vertices of </a:t>
                </a:r>
                <a14:m>
                  <m:oMath xmlns:m="http://schemas.openxmlformats.org/officeDocument/2006/math">
                    <m:r>
                      <a:rPr lang="en-US" sz="2800" b="0" i="1" smtClean="0">
                        <a:latin typeface="Cambria Math" panose="02040503050406030204" pitchFamily="18" charset="0"/>
                      </a:rPr>
                      <m:t>𝐺</m:t>
                    </m:r>
                  </m:oMath>
                </a14:m>
                <a:r>
                  <a:rPr lang="en-US" sz="2800" dirty="0">
                    <a:latin typeface="Segoe UI Semilight" panose="020B0402040204020203" pitchFamily="34" charset="0"/>
                    <a:cs typeface="Segoe UI Semilight" panose="020B0402040204020203" pitchFamily="34" charset="0"/>
                  </a:rPr>
                  <a:t> can be labeled with </a:t>
                </a:r>
                <a:r>
                  <a:rPr lang="en-US" sz="2800" dirty="0" err="1">
                    <a:latin typeface="Segoe UI Semilight" panose="020B0402040204020203" pitchFamily="34" charset="0"/>
                    <a:cs typeface="Segoe UI Semilight" panose="020B0402040204020203" pitchFamily="34" charset="0"/>
                  </a:rPr>
                  <a:t>red,green</a:t>
                </a:r>
                <a:r>
                  <a:rPr lang="en-US" sz="2800" dirty="0">
                    <a:latin typeface="Segoe UI Semilight" panose="020B0402040204020203" pitchFamily="34" charset="0"/>
                    <a:cs typeface="Segoe UI Semilight" panose="020B0402040204020203" pitchFamily="34" charset="0"/>
                  </a:rPr>
                  <a:t>, and blue so that no edge has both of its endpoints colored the same color. </a:t>
                </a:r>
                <a:r>
                  <a:rPr lang="en-US" sz="2800" dirty="0">
                    <a:latin typeface="Courier New" panose="02070309020205020404" pitchFamily="49" charset="0"/>
                    <a:cs typeface="Courier New" panose="02070309020205020404" pitchFamily="49" charset="0"/>
                  </a:rPr>
                  <a:t>False</a:t>
                </a:r>
                <a:r>
                  <a:rPr lang="en-US" sz="2800" dirty="0">
                    <a:latin typeface="Segoe UI Semilight" panose="020B0402040204020203" pitchFamily="34" charset="0"/>
                    <a:cs typeface="Segoe UI Semilight" panose="020B0402040204020203" pitchFamily="34" charset="0"/>
                  </a:rPr>
                  <a:t> if it cannot.</a:t>
                </a:r>
              </a:p>
            </p:txBody>
          </p:sp>
        </mc:Choice>
        <mc:Fallback xmlns="">
          <p:sp>
            <p:nvSpPr>
              <p:cNvPr id="4" name="Rectangle 3">
                <a:extLst>
                  <a:ext uri="{FF2B5EF4-FFF2-40B4-BE49-F238E27FC236}">
                    <a16:creationId xmlns:a16="http://schemas.microsoft.com/office/drawing/2014/main" id="{EDA27462-6ACD-40C4-87CF-42872677C81F}"/>
                  </a:ext>
                </a:extLst>
              </p:cNvPr>
              <p:cNvSpPr>
                <a:spLocks noRot="1" noChangeAspect="1" noMove="1" noResize="1" noEditPoints="1" noAdjustHandles="1" noChangeArrowheads="1" noChangeShapeType="1" noTextEdit="1"/>
              </p:cNvSpPr>
              <p:nvPr/>
            </p:nvSpPr>
            <p:spPr>
              <a:xfrm>
                <a:off x="608490" y="2145767"/>
                <a:ext cx="10168961" cy="2276604"/>
              </a:xfrm>
              <a:prstGeom prst="rect">
                <a:avLst/>
              </a:prstGeom>
              <a:blipFill>
                <a:blip r:embed="rId2"/>
                <a:stretch>
                  <a:fillRect l="-1259" r="-120" b="-6702"/>
                </a:stretch>
              </a:blipFill>
              <a:ln>
                <a:no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132C97DC-9C8A-47AD-8B50-CE4286CEEC95}"/>
              </a:ext>
            </a:extLst>
          </p:cNvPr>
          <p:cNvSpPr/>
          <p:nvPr/>
        </p:nvSpPr>
        <p:spPr>
          <a:xfrm>
            <a:off x="608489" y="215211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Tree>
    <p:extLst>
      <p:ext uri="{BB962C8B-B14F-4D97-AF65-F5344CB8AC3E}">
        <p14:creationId xmlns:p14="http://schemas.microsoft.com/office/powerpoint/2010/main" val="2133631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3CD2-60B6-4789-8F9E-0F0DE030FF21}"/>
              </a:ext>
            </a:extLst>
          </p:cNvPr>
          <p:cNvSpPr>
            <a:spLocks noGrp="1"/>
          </p:cNvSpPr>
          <p:nvPr>
            <p:ph type="title"/>
          </p:nvPr>
        </p:nvSpPr>
        <p:spPr/>
        <p:txBody>
          <a:bodyPr/>
          <a:lstStyle/>
          <a:p>
            <a:r>
              <a:rPr lang="en-US" dirty="0"/>
              <a:t>Reduce 2-coloring to 3-coloring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610B74-1F96-4F79-86FA-6FAB23994658}"/>
                  </a:ext>
                </a:extLst>
              </p:cNvPr>
              <p:cNvSpPr>
                <a:spLocks noGrp="1"/>
              </p:cNvSpPr>
              <p:nvPr>
                <p:ph idx="1"/>
              </p:nvPr>
            </p:nvSpPr>
            <p:spPr/>
            <p:txBody>
              <a:bodyPr/>
              <a:lstStyle/>
              <a:p>
                <a:r>
                  <a:rPr lang="en-US" dirty="0"/>
                  <a:t>Given a graph </a:t>
                </a:r>
                <a14:m>
                  <m:oMath xmlns:m="http://schemas.openxmlformats.org/officeDocument/2006/math">
                    <m:r>
                      <a:rPr lang="en-US" b="0" i="1" smtClean="0">
                        <a:latin typeface="Cambria Math" panose="02040503050406030204" pitchFamily="18" charset="0"/>
                      </a:rPr>
                      <m:t>𝐺</m:t>
                    </m:r>
                  </m:oMath>
                </a14:m>
                <a:r>
                  <a:rPr lang="en-US" dirty="0"/>
                  <a:t>, figure out whether it can be 2-colored, by using an algorithm that figures out whether it can be 3-colored.</a:t>
                </a:r>
              </a:p>
              <a:p>
                <a:endParaRPr lang="en-US" dirty="0"/>
              </a:p>
              <a:p>
                <a:r>
                  <a:rPr lang="en-US" dirty="0"/>
                  <a:t>Usual outline:</a:t>
                </a:r>
              </a:p>
              <a:p>
                <a:r>
                  <a:rPr lang="en-US" dirty="0"/>
                  <a:t>Transform </a:t>
                </a:r>
                <a14:m>
                  <m:oMath xmlns:m="http://schemas.openxmlformats.org/officeDocument/2006/math">
                    <m:r>
                      <a:rPr lang="en-US" b="0" i="1" smtClean="0">
                        <a:latin typeface="Cambria Math" panose="02040503050406030204" pitchFamily="18" charset="0"/>
                      </a:rPr>
                      <m:t>𝐺</m:t>
                    </m:r>
                  </m:oMath>
                </a14:m>
                <a:r>
                  <a:rPr lang="en-US" dirty="0"/>
                  <a:t> into an input for the 3-coloring algorithm</a:t>
                </a:r>
              </a:p>
              <a:p>
                <a:r>
                  <a:rPr lang="en-US" dirty="0"/>
                  <a:t>Run the 3-coloring algorithm</a:t>
                </a:r>
              </a:p>
              <a:p>
                <a:r>
                  <a:rPr lang="en-US" dirty="0"/>
                  <a:t>Transform the answer from the 3-coloring algorithm into the answer for </a:t>
                </a:r>
                <a14:m>
                  <m:oMath xmlns:m="http://schemas.openxmlformats.org/officeDocument/2006/math">
                    <m:r>
                      <a:rPr lang="en-US" b="0" i="1" smtClean="0">
                        <a:latin typeface="Cambria Math" panose="02040503050406030204" pitchFamily="18" charset="0"/>
                      </a:rPr>
                      <m:t>𝐺</m:t>
                    </m:r>
                  </m:oMath>
                </a14:m>
                <a:r>
                  <a:rPr lang="en-US" dirty="0"/>
                  <a:t> for 2-coloring</a:t>
                </a:r>
              </a:p>
            </p:txBody>
          </p:sp>
        </mc:Choice>
        <mc:Fallback xmlns="">
          <p:sp>
            <p:nvSpPr>
              <p:cNvPr id="3" name="Content Placeholder 2">
                <a:extLst>
                  <a:ext uri="{FF2B5EF4-FFF2-40B4-BE49-F238E27FC236}">
                    <a16:creationId xmlns:a16="http://schemas.microsoft.com/office/drawing/2014/main" id="{9F610B74-1F96-4F79-86FA-6FAB23994658}"/>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74640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The Mariners Win The Division?</a:t>
            </a:r>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nvPr>
            </p:nvGraphicFramePr>
            <p:xfrm>
              <a:off x="574674" y="1463675"/>
              <a:ext cx="11312525" cy="2590800"/>
            </p:xfrm>
            <a:graphic>
              <a:graphicData uri="http://schemas.openxmlformats.org/drawingml/2006/table">
                <a:tbl>
                  <a:tblPr firstRow="1" bandRow="1">
                    <a:tableStyleId>{5C22544A-7EE6-4342-B048-85BDC9FD1C3A}</a:tableStyleId>
                  </a:tblPr>
                  <a:tblGrid>
                    <a:gridCol w="3878750">
                      <a:extLst>
                        <a:ext uri="{9D8B030D-6E8A-4147-A177-3AD203B41FA5}">
                          <a16:colId xmlns:a16="http://schemas.microsoft.com/office/drawing/2014/main" val="1156048979"/>
                        </a:ext>
                      </a:extLst>
                    </a:gridCol>
                    <a:gridCol w="2197538">
                      <a:extLst>
                        <a:ext uri="{9D8B030D-6E8A-4147-A177-3AD203B41FA5}">
                          <a16:colId xmlns:a16="http://schemas.microsoft.com/office/drawing/2014/main" val="2302543614"/>
                        </a:ext>
                      </a:extLst>
                    </a:gridCol>
                    <a:gridCol w="2220322">
                      <a:extLst>
                        <a:ext uri="{9D8B030D-6E8A-4147-A177-3AD203B41FA5}">
                          <a16:colId xmlns:a16="http://schemas.microsoft.com/office/drawing/2014/main" val="3296258072"/>
                        </a:ext>
                      </a:extLst>
                    </a:gridCol>
                    <a:gridCol w="3015915">
                      <a:extLst>
                        <a:ext uri="{9D8B030D-6E8A-4147-A177-3AD203B41FA5}">
                          <a16:colId xmlns:a16="http://schemas.microsoft.com/office/drawing/2014/main" val="1784835326"/>
                        </a:ext>
                      </a:extLst>
                    </a:gridCol>
                  </a:tblGrid>
                  <a:tr h="370840">
                    <a:tc>
                      <a:txBody>
                        <a:bodyPr/>
                        <a:lstStyle/>
                        <a:p>
                          <a:r>
                            <a:rPr lang="en-US" sz="2800" dirty="0"/>
                            <a:t>Team</a:t>
                          </a:r>
                        </a:p>
                      </a:txBody>
                      <a:tcPr/>
                    </a:tc>
                    <a:tc>
                      <a:txBody>
                        <a:bodyPr/>
                        <a:lstStyle/>
                        <a:p>
                          <a:r>
                            <a:rPr lang="en-US" sz="2800" dirty="0"/>
                            <a:t>Wins (</a:t>
                          </a:r>
                          <a14:m>
                            <m:oMath xmlns:m="http://schemas.openxmlformats.org/officeDocument/2006/math">
                              <m:r>
                                <a:rPr lang="en-US" sz="2800" b="1" i="1" smtClean="0">
                                  <a:latin typeface="Cambria Math" panose="02040503050406030204" pitchFamily="18" charset="0"/>
                                </a:rPr>
                                <m:t>𝒘</m:t>
                              </m:r>
                              <m:r>
                                <a:rPr lang="en-US" sz="2800" b="1" i="1" smtClean="0">
                                  <a:latin typeface="Cambria Math" panose="02040503050406030204" pitchFamily="18" charset="0"/>
                                </a:rPr>
                                <m:t>)</m:t>
                              </m:r>
                            </m:oMath>
                          </a14:m>
                          <a:endParaRPr lang="en-US" sz="2800" dirty="0"/>
                        </a:p>
                      </a:txBody>
                      <a:tcPr/>
                    </a:tc>
                    <a:tc>
                      <a:txBody>
                        <a:bodyPr/>
                        <a:lstStyle/>
                        <a:p>
                          <a:r>
                            <a:rPr lang="en-US" sz="2800" dirty="0"/>
                            <a:t>Games Left</a:t>
                          </a:r>
                        </a:p>
                      </a:txBody>
                      <a:tcPr/>
                    </a:tc>
                    <a:tc>
                      <a:txBody>
                        <a:bodyPr/>
                        <a:lstStyle/>
                        <a:p>
                          <a:r>
                            <a:rPr lang="en-US" sz="2800" dirty="0"/>
                            <a:t>Possible</a:t>
                          </a:r>
                          <a:r>
                            <a:rPr lang="en-US" sz="2800" baseline="0" dirty="0"/>
                            <a:t> Wins (</a:t>
                          </a:r>
                          <a14:m>
                            <m:oMath xmlns:m="http://schemas.openxmlformats.org/officeDocument/2006/math">
                              <m:r>
                                <a:rPr lang="en-US" sz="2800" b="1" i="0" baseline="0" smtClean="0">
                                  <a:latin typeface="Cambria Math" panose="02040503050406030204" pitchFamily="18" charset="0"/>
                                </a:rPr>
                                <m:t>𝐏</m:t>
                              </m:r>
                              <m:r>
                                <a:rPr lang="en-US" sz="2800" b="1" i="1" baseline="0" smtClean="0">
                                  <a:latin typeface="Cambria Math" panose="02040503050406030204" pitchFamily="18" charset="0"/>
                                </a:rPr>
                                <m:t>)</m:t>
                              </m:r>
                            </m:oMath>
                          </a14:m>
                          <a:endParaRPr lang="en-US" sz="2800" dirty="0"/>
                        </a:p>
                      </a:txBody>
                      <a:tcPr/>
                    </a:tc>
                    <a:extLst>
                      <a:ext uri="{0D108BD9-81ED-4DB2-BD59-A6C34878D82A}">
                        <a16:rowId xmlns:a16="http://schemas.microsoft.com/office/drawing/2014/main" val="3460204973"/>
                      </a:ext>
                    </a:extLst>
                  </a:tr>
                  <a:tr h="370840">
                    <a:tc>
                      <a:txBody>
                        <a:bodyPr/>
                        <a:lstStyle/>
                        <a:p>
                          <a:r>
                            <a:rPr lang="en-US" sz="2800" dirty="0"/>
                            <a:t>Angels</a:t>
                          </a:r>
                        </a:p>
                      </a:txBody>
                      <a:tcPr/>
                    </a:tc>
                    <a:tc>
                      <a:txBody>
                        <a:bodyPr/>
                        <a:lstStyle/>
                        <a:p>
                          <a:r>
                            <a:rPr lang="en-US" sz="2800" dirty="0"/>
                            <a:t>81</a:t>
                          </a:r>
                        </a:p>
                      </a:txBody>
                      <a:tcPr/>
                    </a:tc>
                    <a:tc>
                      <a:txBody>
                        <a:bodyPr/>
                        <a:lstStyle/>
                        <a:p>
                          <a:r>
                            <a:rPr lang="en-US" sz="2800" dirty="0"/>
                            <a:t>12</a:t>
                          </a:r>
                        </a:p>
                      </a:txBody>
                      <a:tcPr/>
                    </a:tc>
                    <a:tc>
                      <a:txBody>
                        <a:bodyPr/>
                        <a:lstStyle/>
                        <a:p>
                          <a:r>
                            <a:rPr lang="en-US" sz="2800" dirty="0"/>
                            <a:t>93</a:t>
                          </a:r>
                        </a:p>
                      </a:txBody>
                      <a:tcPr/>
                    </a:tc>
                    <a:extLst>
                      <a:ext uri="{0D108BD9-81ED-4DB2-BD59-A6C34878D82A}">
                        <a16:rowId xmlns:a16="http://schemas.microsoft.com/office/drawing/2014/main" val="3695601799"/>
                      </a:ext>
                    </a:extLst>
                  </a:tr>
                  <a:tr h="370840">
                    <a:tc>
                      <a:txBody>
                        <a:bodyPr/>
                        <a:lstStyle/>
                        <a:p>
                          <a:r>
                            <a:rPr lang="en-US" sz="2800" dirty="0"/>
                            <a:t>Rangers</a:t>
                          </a:r>
                        </a:p>
                      </a:txBody>
                      <a:tcPr/>
                    </a:tc>
                    <a:tc>
                      <a:txBody>
                        <a:bodyPr/>
                        <a:lstStyle/>
                        <a:p>
                          <a:r>
                            <a:rPr lang="en-US" sz="2800" dirty="0"/>
                            <a:t>80</a:t>
                          </a:r>
                        </a:p>
                      </a:txBody>
                      <a:tcPr/>
                    </a:tc>
                    <a:tc>
                      <a:txBody>
                        <a:bodyPr/>
                        <a:lstStyle/>
                        <a:p>
                          <a:r>
                            <a:rPr lang="en-US" sz="2800" dirty="0"/>
                            <a:t>12</a:t>
                          </a:r>
                        </a:p>
                      </a:txBody>
                      <a:tcPr/>
                    </a:tc>
                    <a:tc>
                      <a:txBody>
                        <a:bodyPr/>
                        <a:lstStyle/>
                        <a:p>
                          <a:r>
                            <a:rPr lang="en-US" sz="2800" dirty="0"/>
                            <a:t>92</a:t>
                          </a:r>
                        </a:p>
                      </a:txBody>
                      <a:tcPr/>
                    </a:tc>
                    <a:extLst>
                      <a:ext uri="{0D108BD9-81ED-4DB2-BD59-A6C34878D82A}">
                        <a16:rowId xmlns:a16="http://schemas.microsoft.com/office/drawing/2014/main" val="3900270897"/>
                      </a:ext>
                    </a:extLst>
                  </a:tr>
                  <a:tr h="370840">
                    <a:tc>
                      <a:txBody>
                        <a:bodyPr/>
                        <a:lstStyle/>
                        <a:p>
                          <a:r>
                            <a:rPr lang="en-US" sz="2800" dirty="0"/>
                            <a:t>Mariners</a:t>
                          </a:r>
                        </a:p>
                      </a:txBody>
                      <a:tcPr/>
                    </a:tc>
                    <a:tc>
                      <a:txBody>
                        <a:bodyPr/>
                        <a:lstStyle/>
                        <a:p>
                          <a:r>
                            <a:rPr lang="en-US" sz="2800" dirty="0"/>
                            <a:t>70</a:t>
                          </a:r>
                        </a:p>
                      </a:txBody>
                      <a:tcPr/>
                    </a:tc>
                    <a:tc>
                      <a:txBody>
                        <a:bodyPr/>
                        <a:lstStyle/>
                        <a:p>
                          <a:r>
                            <a:rPr lang="en-US" sz="2800" dirty="0"/>
                            <a:t>12</a:t>
                          </a:r>
                        </a:p>
                      </a:txBody>
                      <a:tcPr/>
                    </a:tc>
                    <a:tc>
                      <a:txBody>
                        <a:bodyPr/>
                        <a:lstStyle/>
                        <a:p>
                          <a:r>
                            <a:rPr lang="en-US" sz="2800" dirty="0"/>
                            <a:t>82</a:t>
                          </a:r>
                        </a:p>
                      </a:txBody>
                      <a:tcPr/>
                    </a:tc>
                    <a:extLst>
                      <a:ext uri="{0D108BD9-81ED-4DB2-BD59-A6C34878D82A}">
                        <a16:rowId xmlns:a16="http://schemas.microsoft.com/office/drawing/2014/main" val="2851341751"/>
                      </a:ext>
                    </a:extLst>
                  </a:tr>
                  <a:tr h="370840">
                    <a:tc>
                      <a:txBody>
                        <a:bodyPr/>
                        <a:lstStyle/>
                        <a:p>
                          <a:r>
                            <a:rPr lang="en-US" sz="2800" dirty="0"/>
                            <a:t>A’s</a:t>
                          </a:r>
                        </a:p>
                      </a:txBody>
                      <a:tcPr/>
                    </a:tc>
                    <a:tc>
                      <a:txBody>
                        <a:bodyPr/>
                        <a:lstStyle/>
                        <a:p>
                          <a:r>
                            <a:rPr lang="en-US" sz="2800" dirty="0"/>
                            <a:t>69</a:t>
                          </a:r>
                        </a:p>
                      </a:txBody>
                      <a:tcPr/>
                    </a:tc>
                    <a:tc>
                      <a:txBody>
                        <a:bodyPr/>
                        <a:lstStyle/>
                        <a:p>
                          <a:r>
                            <a:rPr lang="en-US" sz="2800" dirty="0"/>
                            <a:t>12</a:t>
                          </a:r>
                        </a:p>
                      </a:txBody>
                      <a:tcPr/>
                    </a:tc>
                    <a:tc>
                      <a:txBody>
                        <a:bodyPr/>
                        <a:lstStyle/>
                        <a:p>
                          <a:r>
                            <a:rPr lang="en-US" sz="28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2537301909"/>
                  </p:ext>
                </p:extLst>
              </p:nvPr>
            </p:nvGraphicFramePr>
            <p:xfrm>
              <a:off x="574674" y="1463675"/>
              <a:ext cx="11312525" cy="2590800"/>
            </p:xfrm>
            <a:graphic>
              <a:graphicData uri="http://schemas.openxmlformats.org/drawingml/2006/table">
                <a:tbl>
                  <a:tblPr firstRow="1" bandRow="1">
                    <a:tableStyleId>{5C22544A-7EE6-4342-B048-85BDC9FD1C3A}</a:tableStyleId>
                  </a:tblPr>
                  <a:tblGrid>
                    <a:gridCol w="3878750">
                      <a:extLst>
                        <a:ext uri="{9D8B030D-6E8A-4147-A177-3AD203B41FA5}">
                          <a16:colId xmlns:a16="http://schemas.microsoft.com/office/drawing/2014/main" val="1156048979"/>
                        </a:ext>
                      </a:extLst>
                    </a:gridCol>
                    <a:gridCol w="2197538">
                      <a:extLst>
                        <a:ext uri="{9D8B030D-6E8A-4147-A177-3AD203B41FA5}">
                          <a16:colId xmlns:a16="http://schemas.microsoft.com/office/drawing/2014/main" val="2302543614"/>
                        </a:ext>
                      </a:extLst>
                    </a:gridCol>
                    <a:gridCol w="2220322">
                      <a:extLst>
                        <a:ext uri="{9D8B030D-6E8A-4147-A177-3AD203B41FA5}">
                          <a16:colId xmlns:a16="http://schemas.microsoft.com/office/drawing/2014/main" val="3296258072"/>
                        </a:ext>
                      </a:extLst>
                    </a:gridCol>
                    <a:gridCol w="3015915">
                      <a:extLst>
                        <a:ext uri="{9D8B030D-6E8A-4147-A177-3AD203B41FA5}">
                          <a16:colId xmlns:a16="http://schemas.microsoft.com/office/drawing/2014/main" val="1784835326"/>
                        </a:ext>
                      </a:extLst>
                    </a:gridCol>
                  </a:tblGrid>
                  <a:tr h="518160">
                    <a:tc>
                      <a:txBody>
                        <a:bodyPr/>
                        <a:lstStyle/>
                        <a:p>
                          <a:r>
                            <a:rPr lang="en-US" sz="2800" dirty="0"/>
                            <a:t>Team</a:t>
                          </a:r>
                        </a:p>
                      </a:txBody>
                      <a:tcPr/>
                    </a:tc>
                    <a:tc>
                      <a:txBody>
                        <a:bodyPr/>
                        <a:lstStyle/>
                        <a:p>
                          <a:endParaRPr lang="en-US"/>
                        </a:p>
                      </a:txBody>
                      <a:tcPr>
                        <a:blipFill>
                          <a:blip r:embed="rId2"/>
                          <a:stretch>
                            <a:fillRect l="-176454" t="-11765" r="-239335" b="-432941"/>
                          </a:stretch>
                        </a:blipFill>
                      </a:tcPr>
                    </a:tc>
                    <a:tc>
                      <a:txBody>
                        <a:bodyPr/>
                        <a:lstStyle/>
                        <a:p>
                          <a:r>
                            <a:rPr lang="en-US" sz="2800" dirty="0"/>
                            <a:t>Games Left</a:t>
                          </a:r>
                        </a:p>
                      </a:txBody>
                      <a:tcPr/>
                    </a:tc>
                    <a:tc>
                      <a:txBody>
                        <a:bodyPr/>
                        <a:lstStyle/>
                        <a:p>
                          <a:endParaRPr lang="en-US"/>
                        </a:p>
                      </a:txBody>
                      <a:tcPr>
                        <a:blipFill>
                          <a:blip r:embed="rId2"/>
                          <a:stretch>
                            <a:fillRect l="-275152" t="-11765" r="-1010" b="-432941"/>
                          </a:stretch>
                        </a:blipFill>
                      </a:tcPr>
                    </a:tc>
                    <a:extLst>
                      <a:ext uri="{0D108BD9-81ED-4DB2-BD59-A6C34878D82A}">
                        <a16:rowId xmlns:a16="http://schemas.microsoft.com/office/drawing/2014/main" val="3460204973"/>
                      </a:ext>
                    </a:extLst>
                  </a:tr>
                  <a:tr h="518160">
                    <a:tc>
                      <a:txBody>
                        <a:bodyPr/>
                        <a:lstStyle/>
                        <a:p>
                          <a:r>
                            <a:rPr lang="en-US" sz="2800" dirty="0"/>
                            <a:t>Angels</a:t>
                          </a:r>
                        </a:p>
                      </a:txBody>
                      <a:tcPr/>
                    </a:tc>
                    <a:tc>
                      <a:txBody>
                        <a:bodyPr/>
                        <a:lstStyle/>
                        <a:p>
                          <a:r>
                            <a:rPr lang="en-US" sz="2800" dirty="0"/>
                            <a:t>81</a:t>
                          </a:r>
                        </a:p>
                      </a:txBody>
                      <a:tcPr/>
                    </a:tc>
                    <a:tc>
                      <a:txBody>
                        <a:bodyPr/>
                        <a:lstStyle/>
                        <a:p>
                          <a:r>
                            <a:rPr lang="en-US" sz="2800" dirty="0"/>
                            <a:t>12</a:t>
                          </a:r>
                        </a:p>
                      </a:txBody>
                      <a:tcPr/>
                    </a:tc>
                    <a:tc>
                      <a:txBody>
                        <a:bodyPr/>
                        <a:lstStyle/>
                        <a:p>
                          <a:r>
                            <a:rPr lang="en-US" sz="2800" dirty="0"/>
                            <a:t>93</a:t>
                          </a:r>
                        </a:p>
                      </a:txBody>
                      <a:tcPr/>
                    </a:tc>
                    <a:extLst>
                      <a:ext uri="{0D108BD9-81ED-4DB2-BD59-A6C34878D82A}">
                        <a16:rowId xmlns:a16="http://schemas.microsoft.com/office/drawing/2014/main" val="3695601799"/>
                      </a:ext>
                    </a:extLst>
                  </a:tr>
                  <a:tr h="518160">
                    <a:tc>
                      <a:txBody>
                        <a:bodyPr/>
                        <a:lstStyle/>
                        <a:p>
                          <a:r>
                            <a:rPr lang="en-US" sz="2800" dirty="0"/>
                            <a:t>Rangers</a:t>
                          </a:r>
                        </a:p>
                      </a:txBody>
                      <a:tcPr/>
                    </a:tc>
                    <a:tc>
                      <a:txBody>
                        <a:bodyPr/>
                        <a:lstStyle/>
                        <a:p>
                          <a:r>
                            <a:rPr lang="en-US" sz="2800" dirty="0"/>
                            <a:t>80</a:t>
                          </a:r>
                        </a:p>
                      </a:txBody>
                      <a:tcPr/>
                    </a:tc>
                    <a:tc>
                      <a:txBody>
                        <a:bodyPr/>
                        <a:lstStyle/>
                        <a:p>
                          <a:r>
                            <a:rPr lang="en-US" sz="2800" dirty="0"/>
                            <a:t>12</a:t>
                          </a:r>
                        </a:p>
                      </a:txBody>
                      <a:tcPr/>
                    </a:tc>
                    <a:tc>
                      <a:txBody>
                        <a:bodyPr/>
                        <a:lstStyle/>
                        <a:p>
                          <a:r>
                            <a:rPr lang="en-US" sz="2800" dirty="0"/>
                            <a:t>92</a:t>
                          </a:r>
                        </a:p>
                      </a:txBody>
                      <a:tcPr/>
                    </a:tc>
                    <a:extLst>
                      <a:ext uri="{0D108BD9-81ED-4DB2-BD59-A6C34878D82A}">
                        <a16:rowId xmlns:a16="http://schemas.microsoft.com/office/drawing/2014/main" val="3900270897"/>
                      </a:ext>
                    </a:extLst>
                  </a:tr>
                  <a:tr h="518160">
                    <a:tc>
                      <a:txBody>
                        <a:bodyPr/>
                        <a:lstStyle/>
                        <a:p>
                          <a:r>
                            <a:rPr lang="en-US" sz="2800" dirty="0"/>
                            <a:t>Mariners</a:t>
                          </a:r>
                        </a:p>
                      </a:txBody>
                      <a:tcPr/>
                    </a:tc>
                    <a:tc>
                      <a:txBody>
                        <a:bodyPr/>
                        <a:lstStyle/>
                        <a:p>
                          <a:r>
                            <a:rPr lang="en-US" sz="2800" dirty="0"/>
                            <a:t>70</a:t>
                          </a:r>
                        </a:p>
                      </a:txBody>
                      <a:tcPr/>
                    </a:tc>
                    <a:tc>
                      <a:txBody>
                        <a:bodyPr/>
                        <a:lstStyle/>
                        <a:p>
                          <a:r>
                            <a:rPr lang="en-US" sz="2800" dirty="0"/>
                            <a:t>12</a:t>
                          </a:r>
                        </a:p>
                      </a:txBody>
                      <a:tcPr/>
                    </a:tc>
                    <a:tc>
                      <a:txBody>
                        <a:bodyPr/>
                        <a:lstStyle/>
                        <a:p>
                          <a:r>
                            <a:rPr lang="en-US" sz="2800" dirty="0"/>
                            <a:t>82</a:t>
                          </a:r>
                        </a:p>
                      </a:txBody>
                      <a:tcPr/>
                    </a:tc>
                    <a:extLst>
                      <a:ext uri="{0D108BD9-81ED-4DB2-BD59-A6C34878D82A}">
                        <a16:rowId xmlns:a16="http://schemas.microsoft.com/office/drawing/2014/main" val="2851341751"/>
                      </a:ext>
                    </a:extLst>
                  </a:tr>
                  <a:tr h="518160">
                    <a:tc>
                      <a:txBody>
                        <a:bodyPr/>
                        <a:lstStyle/>
                        <a:p>
                          <a:r>
                            <a:rPr lang="en-US" sz="2800" dirty="0"/>
                            <a:t>A’s</a:t>
                          </a:r>
                        </a:p>
                      </a:txBody>
                      <a:tcPr/>
                    </a:tc>
                    <a:tc>
                      <a:txBody>
                        <a:bodyPr/>
                        <a:lstStyle/>
                        <a:p>
                          <a:r>
                            <a:rPr lang="en-US" sz="2800" dirty="0"/>
                            <a:t>69</a:t>
                          </a:r>
                        </a:p>
                      </a:txBody>
                      <a:tcPr/>
                    </a:tc>
                    <a:tc>
                      <a:txBody>
                        <a:bodyPr/>
                        <a:lstStyle/>
                        <a:p>
                          <a:r>
                            <a:rPr lang="en-US" sz="2800" dirty="0"/>
                            <a:t>12</a:t>
                          </a:r>
                        </a:p>
                      </a:txBody>
                      <a:tcPr/>
                    </a:tc>
                    <a:tc>
                      <a:txBody>
                        <a:bodyPr/>
                        <a:lstStyle/>
                        <a:p>
                          <a:r>
                            <a:rPr lang="en-US" sz="2800" dirty="0"/>
                            <a:t>81</a:t>
                          </a:r>
                        </a:p>
                      </a:txBody>
                      <a:tcPr/>
                    </a:tc>
                    <a:extLst>
                      <a:ext uri="{0D108BD9-81ED-4DB2-BD59-A6C34878D82A}">
                        <a16:rowId xmlns:a16="http://schemas.microsoft.com/office/drawing/2014/main" val="3472745724"/>
                      </a:ext>
                    </a:extLst>
                  </a:tr>
                </a:tbl>
              </a:graphicData>
            </a:graphic>
          </p:graphicFrame>
        </mc:Fallback>
      </mc:AlternateContent>
      <mc:AlternateContent xmlns:mc="http://schemas.openxmlformats.org/markup-compatibility/2006" xmlns:a14="http://schemas.microsoft.com/office/drawing/2010/main">
        <mc:Choice Requires="a14">
          <p:sp>
            <p:nvSpPr>
              <p:cNvPr id="3" name="TextBox 2"/>
              <p:cNvSpPr txBox="1"/>
              <p:nvPr/>
            </p:nvSpPr>
            <p:spPr>
              <a:xfrm>
                <a:off x="748145" y="4396509"/>
                <a:ext cx="10594110" cy="523220"/>
              </a:xfrm>
              <a:prstGeom prst="rect">
                <a:avLst/>
              </a:prstGeom>
              <a:noFill/>
            </p:spPr>
            <p:txBody>
              <a:bodyPr wrap="square" rtlCol="0">
                <a:spAutoFit/>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𝑀𝐴𝑅𝐼𝑁𝐸𝑅𝑆</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𝑖</m:t>
                        </m:r>
                      </m:sub>
                    </m:sSub>
                  </m:oMath>
                </a14:m>
                <a:r>
                  <a:rPr lang="en-US" sz="2800" dirty="0"/>
                  <a:t> for all </a:t>
                </a:r>
                <a14:m>
                  <m:oMath xmlns:m="http://schemas.openxmlformats.org/officeDocument/2006/math">
                    <m:r>
                      <a:rPr lang="en-US" sz="2800" b="0" i="1" smtClean="0">
                        <a:latin typeface="Cambria Math" panose="02040503050406030204" pitchFamily="18" charset="0"/>
                      </a:rPr>
                      <m:t>𝑖</m:t>
                    </m:r>
                  </m:oMath>
                </a14:m>
                <a:r>
                  <a:rPr lang="en-US" sz="2800" dirty="0"/>
                  <a:t>, so the Mariners can win the division, right?</a:t>
                </a:r>
              </a:p>
            </p:txBody>
          </p:sp>
        </mc:Choice>
        <mc:Fallback xmlns="">
          <p:sp>
            <p:nvSpPr>
              <p:cNvPr id="3" name="TextBox 2"/>
              <p:cNvSpPr txBox="1">
                <a:spLocks noRot="1" noChangeAspect="1" noMove="1" noResize="1" noEditPoints="1" noAdjustHandles="1" noChangeArrowheads="1" noChangeShapeType="1" noTextEdit="1"/>
              </p:cNvSpPr>
              <p:nvPr/>
            </p:nvSpPr>
            <p:spPr>
              <a:xfrm>
                <a:off x="748145" y="4396509"/>
                <a:ext cx="10594110" cy="523220"/>
              </a:xfrm>
              <a:prstGeom prst="rect">
                <a:avLst/>
              </a:prstGeom>
              <a:blipFill>
                <a:blip r:embed="rId3"/>
                <a:stretch>
                  <a:fillRect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1467065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98F8-FEA4-48F9-8F26-AD896D60B9B0}"/>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879CE0-4042-42A4-992F-743E72FA702C}"/>
                  </a:ext>
                </a:extLst>
              </p:cNvPr>
              <p:cNvSpPr>
                <a:spLocks noGrp="1"/>
              </p:cNvSpPr>
              <p:nvPr>
                <p:ph idx="1"/>
              </p:nvPr>
            </p:nvSpPr>
            <p:spPr/>
            <p:txBody>
              <a:bodyPr/>
              <a:lstStyle/>
              <a:p>
                <a:pPr marL="0" indent="0">
                  <a:buNone/>
                </a:pPr>
                <a:r>
                  <a:rPr lang="en-US" dirty="0"/>
                  <a:t> If we just ask the 3-coloring algorithm about </a:t>
                </a:r>
                <a14:m>
                  <m:oMath xmlns:m="http://schemas.openxmlformats.org/officeDocument/2006/math">
                    <m:r>
                      <a:rPr lang="en-US" b="0" i="1" smtClean="0">
                        <a:latin typeface="Cambria Math" panose="02040503050406030204" pitchFamily="18" charset="0"/>
                      </a:rPr>
                      <m:t>𝐺</m:t>
                    </m:r>
                  </m:oMath>
                </a14:m>
                <a:r>
                  <a:rPr lang="en-US" dirty="0"/>
                  <a:t>, it might use 3 colors…we can’t get it to use just </a:t>
                </a:r>
                <a14:m>
                  <m:oMath xmlns:m="http://schemas.openxmlformats.org/officeDocument/2006/math">
                    <m:r>
                      <a:rPr lang="en-US" b="0" i="1" smtClean="0">
                        <a:latin typeface="Cambria Math" panose="02040503050406030204" pitchFamily="18" charset="0"/>
                      </a:rPr>
                      <m:t>2</m:t>
                    </m:r>
                  </m:oMath>
                </a14:m>
                <a:r>
                  <a:rPr lang="en-US" dirty="0"/>
                  <a:t>…</a:t>
                </a:r>
              </a:p>
              <a:p>
                <a:pPr marL="0" indent="0">
                  <a:buNone/>
                </a:pPr>
                <a:r>
                  <a:rPr lang="en-US" dirty="0"/>
                  <a:t>…unless…</a:t>
                </a:r>
              </a:p>
              <a:p>
                <a:pPr marL="0" indent="0">
                  <a:buNone/>
                </a:pPr>
                <a:r>
                  <a:rPr lang="en-US" dirty="0"/>
                  <a:t>Unless we force it not to, by adding extra vertices that </a:t>
                </a:r>
                <a:r>
                  <a:rPr lang="en-US" b="1" dirty="0"/>
                  <a:t>force </a:t>
                </a:r>
                <a:r>
                  <a:rPr lang="en-US" dirty="0"/>
                  <a:t>the 3-coloring algorithm to “use up” one color on the extra vertices, leaving only two colors for the “real” vertices.</a:t>
                </a:r>
              </a:p>
              <a:p>
                <a:pPr marL="0" indent="0">
                  <a:buNone/>
                </a:pPr>
                <a:endParaRPr lang="en-US" dirty="0"/>
              </a:p>
              <a:p>
                <a:pPr marL="0" indent="0">
                  <a:buNone/>
                </a:pPr>
                <a:r>
                  <a:rPr lang="en-US" dirty="0"/>
                  <a:t>Add an extra vertex </a:t>
                </a:r>
                <a14:m>
                  <m:oMath xmlns:m="http://schemas.openxmlformats.org/officeDocument/2006/math">
                    <m:r>
                      <a:rPr lang="en-US" b="0" i="1" smtClean="0">
                        <a:latin typeface="Cambria Math" panose="02040503050406030204" pitchFamily="18" charset="0"/>
                      </a:rPr>
                      <m:t>𝑣</m:t>
                    </m:r>
                  </m:oMath>
                </a14:m>
                <a:r>
                  <a:rPr lang="en-US" dirty="0"/>
                  <a:t>, and attach it to </a:t>
                </a:r>
                <a:r>
                  <a:rPr lang="en-US" b="1" dirty="0"/>
                  <a:t>everything </a:t>
                </a:r>
                <a:r>
                  <a:rPr lang="en-US" dirty="0"/>
                  <a:t>in </a:t>
                </a:r>
                <a14:m>
                  <m:oMath xmlns:m="http://schemas.openxmlformats.org/officeDocument/2006/math">
                    <m:r>
                      <a:rPr lang="en-US" b="0" i="1" smtClean="0">
                        <a:latin typeface="Cambria Math" panose="02040503050406030204" pitchFamily="18" charset="0"/>
                      </a:rPr>
                      <m:t>𝐺</m:t>
                    </m:r>
                  </m:oMath>
                </a14:m>
                <a:r>
                  <a:rPr lang="en-US" b="1" dirty="0"/>
                  <a:t>.</a:t>
                </a:r>
              </a:p>
            </p:txBody>
          </p:sp>
        </mc:Choice>
        <mc:Fallback xmlns="">
          <p:sp>
            <p:nvSpPr>
              <p:cNvPr id="3" name="Content Placeholder 2">
                <a:extLst>
                  <a:ext uri="{FF2B5EF4-FFF2-40B4-BE49-F238E27FC236}">
                    <a16:creationId xmlns:a16="http://schemas.microsoft.com/office/drawing/2014/main" id="{6A879CE0-4042-42A4-992F-743E72FA702C}"/>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3538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824F-8C35-445C-8F7C-B1F821C8C389}"/>
              </a:ext>
            </a:extLst>
          </p:cNvPr>
          <p:cNvSpPr>
            <a:spLocks noGrp="1"/>
          </p:cNvSpPr>
          <p:nvPr>
            <p:ph type="title"/>
          </p:nvPr>
        </p:nvSpPr>
        <p:spPr/>
        <p:txBody>
          <a:bodyPr/>
          <a:lstStyle/>
          <a:p>
            <a:r>
              <a:rPr lang="en-US" dirty="0"/>
              <a:t>Reduction</a:t>
            </a:r>
          </a:p>
        </p:txBody>
      </p:sp>
      <p:sp>
        <p:nvSpPr>
          <p:cNvPr id="3" name="Content Placeholder 2">
            <a:extLst>
              <a:ext uri="{FF2B5EF4-FFF2-40B4-BE49-F238E27FC236}">
                <a16:creationId xmlns:a16="http://schemas.microsoft.com/office/drawing/2014/main" id="{80B91DB2-C9AE-4A64-8F3A-8DD8335C252F}"/>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2ColorCheck(Graph G)</a:t>
            </a:r>
          </a:p>
          <a:p>
            <a:pPr marL="0" indent="0">
              <a:buNone/>
            </a:pPr>
            <a:r>
              <a:rPr lang="en-US" dirty="0">
                <a:latin typeface="Courier New" panose="02070309020205020404" pitchFamily="49" charset="0"/>
                <a:cs typeface="Courier New" panose="02070309020205020404" pitchFamily="49" charset="0"/>
              </a:rPr>
              <a:t>	Let H be a copy of G</a:t>
            </a:r>
          </a:p>
          <a:p>
            <a:pPr marL="0" indent="0">
              <a:buNone/>
            </a:pPr>
            <a:r>
              <a:rPr lang="en-US" dirty="0">
                <a:latin typeface="Courier New" panose="02070309020205020404" pitchFamily="49" charset="0"/>
                <a:cs typeface="Courier New" panose="02070309020205020404" pitchFamily="49" charset="0"/>
              </a:rPr>
              <a:t>	Add a vertex to H, attach it to all other 	  		  vertices.</a:t>
            </a:r>
          </a:p>
          <a:p>
            <a:pPr marL="0" indent="0">
              <a:buNone/>
            </a:pPr>
            <a:r>
              <a:rPr lang="en-US" dirty="0">
                <a:latin typeface="Courier New" panose="02070309020205020404" pitchFamily="49" charset="0"/>
                <a:cs typeface="Courier New" panose="02070309020205020404" pitchFamily="49" charset="0"/>
              </a:rPr>
              <a:t>	Bool answer = 3ColorCheck(H)</a:t>
            </a:r>
          </a:p>
          <a:p>
            <a:pPr marL="0" indent="0">
              <a:buNone/>
            </a:pPr>
            <a:r>
              <a:rPr lang="en-US" dirty="0">
                <a:latin typeface="Courier New" panose="02070309020205020404" pitchFamily="49" charset="0"/>
                <a:cs typeface="Courier New" panose="02070309020205020404" pitchFamily="49" charset="0"/>
              </a:rPr>
              <a:t>	return answer //don’t need any modification!</a:t>
            </a:r>
          </a:p>
        </p:txBody>
      </p:sp>
    </p:spTree>
    <p:extLst>
      <p:ext uri="{BB962C8B-B14F-4D97-AF65-F5344CB8AC3E}">
        <p14:creationId xmlns:p14="http://schemas.microsoft.com/office/powerpoint/2010/main" val="2856935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32415" y="1057792"/>
            <a:ext cx="3041836" cy="1229932"/>
            <a:chOff x="291745" y="2525991"/>
            <a:chExt cx="5081809" cy="2054772"/>
          </a:xfrm>
        </p:grpSpPr>
        <p:sp>
          <p:nvSpPr>
            <p:cNvPr id="10" name="Oval 9"/>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11" name="Oval 10"/>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2" name="Oval 11"/>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3" name="Oval 12"/>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4" name="Oval 13"/>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5" name="Straight Arrow Connector 14"/>
            <p:cNvCxnSpPr>
              <a:endCxn id="10"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
              <a:endCxn id="12"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6"/>
              <a:endCxn id="11"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7"/>
              <a:endCxn id="10"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2D48D65E-F3BD-4C19-8470-758C37EB5EB8}"/>
              </a:ext>
            </a:extLst>
          </p:cNvPr>
          <p:cNvGrpSpPr/>
          <p:nvPr/>
        </p:nvGrpSpPr>
        <p:grpSpPr>
          <a:xfrm>
            <a:off x="4896515" y="703102"/>
            <a:ext cx="3041836" cy="1774868"/>
            <a:chOff x="532415" y="3022161"/>
            <a:chExt cx="3041836" cy="1774868"/>
          </a:xfrm>
        </p:grpSpPr>
        <p:grpSp>
          <p:nvGrpSpPr>
            <p:cNvPr id="33" name="Group 32">
              <a:extLst>
                <a:ext uri="{FF2B5EF4-FFF2-40B4-BE49-F238E27FC236}">
                  <a16:creationId xmlns:a16="http://schemas.microsoft.com/office/drawing/2014/main" id="{46B28174-4375-41B8-9206-326A1BFAFC97}"/>
                </a:ext>
              </a:extLst>
            </p:cNvPr>
            <p:cNvGrpSpPr/>
            <p:nvPr/>
          </p:nvGrpSpPr>
          <p:grpSpPr>
            <a:xfrm>
              <a:off x="532415" y="3567097"/>
              <a:ext cx="3041836" cy="1229932"/>
              <a:chOff x="291745" y="2525991"/>
              <a:chExt cx="5081809" cy="2054772"/>
            </a:xfrm>
          </p:grpSpPr>
          <p:sp>
            <p:nvSpPr>
              <p:cNvPr id="34" name="Oval 33">
                <a:extLst>
                  <a:ext uri="{FF2B5EF4-FFF2-40B4-BE49-F238E27FC236}">
                    <a16:creationId xmlns:a16="http://schemas.microsoft.com/office/drawing/2014/main" id="{CCE4D2FF-AD18-49FE-87F7-599E7C5BAF54}"/>
                  </a:ext>
                </a:extLst>
              </p:cNvPr>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00233FB6-B779-464A-9779-94C37B6CB331}"/>
                  </a:ext>
                </a:extLst>
              </p:cNvPr>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C15A1706-0842-4F29-9186-DF0FF73A16BD}"/>
                  </a:ext>
                </a:extLst>
              </p:cNvPr>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37" name="Oval 36">
                <a:extLst>
                  <a:ext uri="{FF2B5EF4-FFF2-40B4-BE49-F238E27FC236}">
                    <a16:creationId xmlns:a16="http://schemas.microsoft.com/office/drawing/2014/main" id="{BDE4E9FD-F420-498E-8646-7EDAA5C4778F}"/>
                  </a:ext>
                </a:extLst>
              </p:cNvPr>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8" name="Oval 37">
                <a:extLst>
                  <a:ext uri="{FF2B5EF4-FFF2-40B4-BE49-F238E27FC236}">
                    <a16:creationId xmlns:a16="http://schemas.microsoft.com/office/drawing/2014/main" id="{07DB9A5F-3F56-4F2D-BED5-BE776F5F2007}"/>
                  </a:ext>
                </a:extLst>
              </p:cNvPr>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39" name="Straight Arrow Connector 38">
                <a:extLst>
                  <a:ext uri="{FF2B5EF4-FFF2-40B4-BE49-F238E27FC236}">
                    <a16:creationId xmlns:a16="http://schemas.microsoft.com/office/drawing/2014/main" id="{C10F6E4F-835A-4FA1-8247-15D75AB03D32}"/>
                  </a:ext>
                </a:extLst>
              </p:cNvPr>
              <p:cNvCxnSpPr>
                <a:endCxn id="34"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7EA5E9C-4585-4A24-8690-1F29C6147903}"/>
                  </a:ext>
                </a:extLst>
              </p:cNvPr>
              <p:cNvCxnSpPr>
                <a:stCxn id="34"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76EA427-7129-4348-8854-CD493F6F7C8D}"/>
                  </a:ext>
                </a:extLst>
              </p:cNvPr>
              <p:cNvCxnSpPr>
                <a:stCxn id="35" idx="6"/>
                <a:endCxn id="36"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2EBE90E-D821-4694-AF4E-231CC1860AA7}"/>
                  </a:ext>
                </a:extLst>
              </p:cNvPr>
              <p:cNvCxnSpPr>
                <a:stCxn id="37" idx="6"/>
                <a:endCxn id="35"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F43313A-52D8-47C0-A0BC-968C70C9B907}"/>
                  </a:ext>
                </a:extLst>
              </p:cNvPr>
              <p:cNvCxnSpPr>
                <a:stCxn id="37" idx="7"/>
                <a:endCxn id="34"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3C402AD7-F21F-49E9-AA63-92C6BD09B52B}"/>
                    </a:ext>
                  </a:extLst>
                </p:cNvPr>
                <p:cNvSpPr/>
                <p:nvPr/>
              </p:nvSpPr>
              <p:spPr>
                <a:xfrm>
                  <a:off x="1656621" y="3022161"/>
                  <a:ext cx="453506" cy="45350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44" name="Oval 43">
                  <a:extLst>
                    <a:ext uri="{FF2B5EF4-FFF2-40B4-BE49-F238E27FC236}">
                      <a16:creationId xmlns:a16="http://schemas.microsoft.com/office/drawing/2014/main" id="{3C402AD7-F21F-49E9-AA63-92C6BD09B52B}"/>
                    </a:ext>
                  </a:extLst>
                </p:cNvPr>
                <p:cNvSpPr>
                  <a:spLocks noRot="1" noChangeAspect="1" noMove="1" noResize="1" noEditPoints="1" noAdjustHandles="1" noChangeArrowheads="1" noChangeShapeType="1" noTextEdit="1"/>
                </p:cNvSpPr>
                <p:nvPr/>
              </p:nvSpPr>
              <p:spPr>
                <a:xfrm>
                  <a:off x="1656621" y="3022161"/>
                  <a:ext cx="453506" cy="453506"/>
                </a:xfrm>
                <a:prstGeom prst="ellipse">
                  <a:avLst/>
                </a:prstGeom>
                <a:blipFill>
                  <a:blip r:embed="rId2"/>
                  <a:stretch>
                    <a:fillRect/>
                  </a:stretch>
                </a:blipFill>
                <a:ln w="38100">
                  <a:solidFill>
                    <a:srgbClr val="FF0000"/>
                  </a:solidFill>
                </a:ln>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2D316836-D0B3-4CFA-85E5-9755C8EF41DA}"/>
                </a:ext>
              </a:extLst>
            </p:cNvPr>
            <p:cNvCxnSpPr>
              <a:cxnSpLocks/>
              <a:stCxn id="34" idx="7"/>
              <a:endCxn id="44" idx="4"/>
            </p:cNvCxnSpPr>
            <p:nvPr/>
          </p:nvCxnSpPr>
          <p:spPr>
            <a:xfrm flipV="1">
              <a:off x="1475348" y="3475667"/>
              <a:ext cx="408026" cy="20660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47AC1AB-5195-4951-9227-F0D53D9AC5CA}"/>
                </a:ext>
              </a:extLst>
            </p:cNvPr>
            <p:cNvCxnSpPr>
              <a:cxnSpLocks/>
              <a:stCxn id="38" idx="1"/>
              <a:endCxn id="44" idx="4"/>
            </p:cNvCxnSpPr>
            <p:nvPr/>
          </p:nvCxnSpPr>
          <p:spPr>
            <a:xfrm flipH="1" flipV="1">
              <a:off x="1883374" y="3475667"/>
              <a:ext cx="287014" cy="15784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6080A55-6054-4A69-B6AF-D609657C7132}"/>
                </a:ext>
              </a:extLst>
            </p:cNvPr>
            <p:cNvCxnSpPr>
              <a:cxnSpLocks/>
              <a:stCxn id="36" idx="0"/>
              <a:endCxn id="44" idx="5"/>
            </p:cNvCxnSpPr>
            <p:nvPr/>
          </p:nvCxnSpPr>
          <p:spPr>
            <a:xfrm flipH="1" flipV="1">
              <a:off x="2043713" y="3409253"/>
              <a:ext cx="1303785" cy="74012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FA816E1-07BC-4634-9920-3DD5E78BB486}"/>
                </a:ext>
              </a:extLst>
            </p:cNvPr>
            <p:cNvCxnSpPr>
              <a:cxnSpLocks/>
              <a:stCxn id="35" idx="0"/>
              <a:endCxn id="44" idx="4"/>
            </p:cNvCxnSpPr>
            <p:nvPr/>
          </p:nvCxnSpPr>
          <p:spPr>
            <a:xfrm flipH="1" flipV="1">
              <a:off x="1883374" y="3475667"/>
              <a:ext cx="299639" cy="86785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B3A6FAE-CC43-474B-9A4C-15260CDD0844}"/>
                </a:ext>
              </a:extLst>
            </p:cNvPr>
            <p:cNvCxnSpPr>
              <a:cxnSpLocks/>
              <a:stCxn id="37" idx="0"/>
              <a:endCxn id="44" idx="1"/>
            </p:cNvCxnSpPr>
            <p:nvPr/>
          </p:nvCxnSpPr>
          <p:spPr>
            <a:xfrm flipV="1">
              <a:off x="759168" y="3088575"/>
              <a:ext cx="963867" cy="120335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3E6F912B-A73F-40ED-A3FF-1071494334C0}"/>
              </a:ext>
            </a:extLst>
          </p:cNvPr>
          <p:cNvGrpSpPr/>
          <p:nvPr/>
        </p:nvGrpSpPr>
        <p:grpSpPr>
          <a:xfrm>
            <a:off x="8646250" y="2683066"/>
            <a:ext cx="3041836" cy="1775645"/>
            <a:chOff x="3272596" y="2949803"/>
            <a:chExt cx="3041836" cy="1775645"/>
          </a:xfrm>
        </p:grpSpPr>
        <p:grpSp>
          <p:nvGrpSpPr>
            <p:cNvPr id="81" name="Group 80">
              <a:extLst>
                <a:ext uri="{FF2B5EF4-FFF2-40B4-BE49-F238E27FC236}">
                  <a16:creationId xmlns:a16="http://schemas.microsoft.com/office/drawing/2014/main" id="{F6AE9294-B0F2-407C-BA63-212859FCBE6C}"/>
                </a:ext>
              </a:extLst>
            </p:cNvPr>
            <p:cNvGrpSpPr/>
            <p:nvPr/>
          </p:nvGrpSpPr>
          <p:grpSpPr>
            <a:xfrm>
              <a:off x="3272596" y="2949803"/>
              <a:ext cx="3041836" cy="1775645"/>
              <a:chOff x="532415" y="3021384"/>
              <a:chExt cx="3041836" cy="1775645"/>
            </a:xfrm>
          </p:grpSpPr>
          <p:grpSp>
            <p:nvGrpSpPr>
              <p:cNvPr id="82" name="Group 81">
                <a:extLst>
                  <a:ext uri="{FF2B5EF4-FFF2-40B4-BE49-F238E27FC236}">
                    <a16:creationId xmlns:a16="http://schemas.microsoft.com/office/drawing/2014/main" id="{BF842811-AA2D-4BCE-A62E-276D25BE5737}"/>
                  </a:ext>
                </a:extLst>
              </p:cNvPr>
              <p:cNvGrpSpPr/>
              <p:nvPr/>
            </p:nvGrpSpPr>
            <p:grpSpPr>
              <a:xfrm>
                <a:off x="532415" y="3567097"/>
                <a:ext cx="3041836" cy="1229932"/>
                <a:chOff x="291745" y="2525991"/>
                <a:chExt cx="5081809" cy="2054772"/>
              </a:xfrm>
            </p:grpSpPr>
            <p:sp>
              <p:nvSpPr>
                <p:cNvPr id="89" name="Oval 88">
                  <a:extLst>
                    <a:ext uri="{FF2B5EF4-FFF2-40B4-BE49-F238E27FC236}">
                      <a16:creationId xmlns:a16="http://schemas.microsoft.com/office/drawing/2014/main" id="{930363A7-3DFA-4A38-A1BB-989576B7B0CE}"/>
                    </a:ext>
                  </a:extLst>
                </p:cNvPr>
                <p:cNvSpPr/>
                <p:nvPr/>
              </p:nvSpPr>
              <p:spPr>
                <a:xfrm>
                  <a:off x="1220354" y="2607457"/>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0" name="Oval 89">
                  <a:extLst>
                    <a:ext uri="{FF2B5EF4-FFF2-40B4-BE49-F238E27FC236}">
                      <a16:creationId xmlns:a16="http://schemas.microsoft.com/office/drawing/2014/main" id="{54412649-73BA-4C73-A548-69157741336E}"/>
                    </a:ext>
                  </a:extLst>
                </p:cNvPr>
                <p:cNvSpPr/>
                <p:nvPr/>
              </p:nvSpPr>
              <p:spPr>
                <a:xfrm>
                  <a:off x="2670476" y="3823118"/>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1" name="Oval 90">
                  <a:extLst>
                    <a:ext uri="{FF2B5EF4-FFF2-40B4-BE49-F238E27FC236}">
                      <a16:creationId xmlns:a16="http://schemas.microsoft.com/office/drawing/2014/main" id="{478E4A54-0EDE-45D3-ADB8-9BD2E64F2227}"/>
                    </a:ext>
                  </a:extLst>
                </p:cNvPr>
                <p:cNvSpPr/>
                <p:nvPr/>
              </p:nvSpPr>
              <p:spPr>
                <a:xfrm>
                  <a:off x="4615909" y="3498764"/>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92" name="Oval 91">
                  <a:extLst>
                    <a:ext uri="{FF2B5EF4-FFF2-40B4-BE49-F238E27FC236}">
                      <a16:creationId xmlns:a16="http://schemas.microsoft.com/office/drawing/2014/main" id="{F6AF492B-BC48-4ACF-A8C5-3D05C9F97627}"/>
                    </a:ext>
                  </a:extLst>
                </p:cNvPr>
                <p:cNvSpPr/>
                <p:nvPr/>
              </p:nvSpPr>
              <p:spPr>
                <a:xfrm>
                  <a:off x="291745" y="3736930"/>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93" name="Oval 92">
                  <a:extLst>
                    <a:ext uri="{FF2B5EF4-FFF2-40B4-BE49-F238E27FC236}">
                      <a16:creationId xmlns:a16="http://schemas.microsoft.com/office/drawing/2014/main" id="{90A351FA-3FDC-4BCC-81FD-1AC46EF2D161}"/>
                    </a:ext>
                  </a:extLst>
                </p:cNvPr>
                <p:cNvSpPr/>
                <p:nvPr/>
              </p:nvSpPr>
              <p:spPr>
                <a:xfrm>
                  <a:off x="2917253" y="2525991"/>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94" name="Straight Arrow Connector 93">
                  <a:extLst>
                    <a:ext uri="{FF2B5EF4-FFF2-40B4-BE49-F238E27FC236}">
                      <a16:creationId xmlns:a16="http://schemas.microsoft.com/office/drawing/2014/main" id="{0CF1ABC7-0FF0-484F-8D25-F4039E738935}"/>
                    </a:ext>
                  </a:extLst>
                </p:cNvPr>
                <p:cNvCxnSpPr>
                  <a:endCxn id="89"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45C3D7-2DA5-4BD1-AA80-474A315C83A8}"/>
                    </a:ext>
                  </a:extLst>
                </p:cNvPr>
                <p:cNvCxnSpPr>
                  <a:stCxn id="89"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B161F35-9838-4019-90BC-3B4FE0D99542}"/>
                    </a:ext>
                  </a:extLst>
                </p:cNvPr>
                <p:cNvCxnSpPr>
                  <a:stCxn id="90" idx="6"/>
                  <a:endCxn id="91"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C42BD04-C6B3-4744-A951-96222A8E7C01}"/>
                    </a:ext>
                  </a:extLst>
                </p:cNvPr>
                <p:cNvCxnSpPr>
                  <a:stCxn id="92" idx="6"/>
                  <a:endCxn id="90"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22C1587-9FD9-4501-9603-F3C5EC4BAE7D}"/>
                    </a:ext>
                  </a:extLst>
                </p:cNvPr>
                <p:cNvCxnSpPr>
                  <a:stCxn id="92" idx="7"/>
                  <a:endCxn id="89"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3" name="Oval 82">
                    <a:extLst>
                      <a:ext uri="{FF2B5EF4-FFF2-40B4-BE49-F238E27FC236}">
                        <a16:creationId xmlns:a16="http://schemas.microsoft.com/office/drawing/2014/main" id="{242E67E8-9421-4414-B788-9E14FB0B9845}"/>
                      </a:ext>
                    </a:extLst>
                  </p:cNvPr>
                  <p:cNvSpPr/>
                  <p:nvPr/>
                </p:nvSpPr>
                <p:spPr>
                  <a:xfrm>
                    <a:off x="1650468" y="3021384"/>
                    <a:ext cx="453506" cy="453506"/>
                  </a:xfrm>
                  <a:prstGeom prst="ellipse">
                    <a:avLst/>
                  </a:prstGeom>
                  <a:solidFill>
                    <a:schemeClr val="accent5"/>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83" name="Oval 82">
                    <a:extLst>
                      <a:ext uri="{FF2B5EF4-FFF2-40B4-BE49-F238E27FC236}">
                        <a16:creationId xmlns:a16="http://schemas.microsoft.com/office/drawing/2014/main" id="{242E67E8-9421-4414-B788-9E14FB0B9845}"/>
                      </a:ext>
                    </a:extLst>
                  </p:cNvPr>
                  <p:cNvSpPr>
                    <a:spLocks noRot="1" noChangeAspect="1" noMove="1" noResize="1" noEditPoints="1" noAdjustHandles="1" noChangeArrowheads="1" noChangeShapeType="1" noTextEdit="1"/>
                  </p:cNvSpPr>
                  <p:nvPr/>
                </p:nvSpPr>
                <p:spPr>
                  <a:xfrm>
                    <a:off x="1650468" y="3021384"/>
                    <a:ext cx="453506" cy="453506"/>
                  </a:xfrm>
                  <a:prstGeom prst="ellipse">
                    <a:avLst/>
                  </a:prstGeom>
                  <a:blipFill>
                    <a:blip r:embed="rId3"/>
                    <a:stretch>
                      <a:fillRect/>
                    </a:stretch>
                  </a:blipFill>
                  <a:ln w="38100">
                    <a:solidFill>
                      <a:srgbClr val="FF0000"/>
                    </a:solidFill>
                  </a:ln>
                </p:spPr>
                <p:txBody>
                  <a:bodyPr/>
                  <a:lstStyle/>
                  <a:p>
                    <a:r>
                      <a:rPr lang="en-US">
                        <a:noFill/>
                      </a:rPr>
                      <a:t> </a:t>
                    </a:r>
                  </a:p>
                </p:txBody>
              </p:sp>
            </mc:Fallback>
          </mc:AlternateContent>
          <p:cxnSp>
            <p:nvCxnSpPr>
              <p:cNvPr id="84" name="Straight Arrow Connector 83">
                <a:extLst>
                  <a:ext uri="{FF2B5EF4-FFF2-40B4-BE49-F238E27FC236}">
                    <a16:creationId xmlns:a16="http://schemas.microsoft.com/office/drawing/2014/main" id="{3DAC8DC8-6BBC-48FB-B2D1-DC346691AAB5}"/>
                  </a:ext>
                </a:extLst>
              </p:cNvPr>
              <p:cNvCxnSpPr>
                <a:cxnSpLocks/>
                <a:stCxn id="89" idx="7"/>
                <a:endCxn id="83" idx="4"/>
              </p:cNvCxnSpPr>
              <p:nvPr/>
            </p:nvCxnSpPr>
            <p:spPr>
              <a:xfrm flipV="1">
                <a:off x="1475348" y="3474890"/>
                <a:ext cx="401873" cy="20738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F64245B-9BEF-4474-9B35-D8ECA51FFA41}"/>
                  </a:ext>
                </a:extLst>
              </p:cNvPr>
              <p:cNvCxnSpPr>
                <a:cxnSpLocks/>
                <a:stCxn id="93" idx="1"/>
                <a:endCxn id="83" idx="4"/>
              </p:cNvCxnSpPr>
              <p:nvPr/>
            </p:nvCxnSpPr>
            <p:spPr>
              <a:xfrm flipH="1" flipV="1">
                <a:off x="1877221" y="3474890"/>
                <a:ext cx="293167" cy="1586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0940FC-D1EB-469C-A6F2-4B1D6E4CAB4B}"/>
                  </a:ext>
                </a:extLst>
              </p:cNvPr>
              <p:cNvCxnSpPr>
                <a:cxnSpLocks/>
                <a:stCxn id="91" idx="0"/>
                <a:endCxn id="83" idx="5"/>
              </p:cNvCxnSpPr>
              <p:nvPr/>
            </p:nvCxnSpPr>
            <p:spPr>
              <a:xfrm flipH="1" flipV="1">
                <a:off x="2037560" y="3408476"/>
                <a:ext cx="1309938" cy="74089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B7CB8F6-642D-47DE-9649-0EA5CB542BBE}"/>
                  </a:ext>
                </a:extLst>
              </p:cNvPr>
              <p:cNvCxnSpPr>
                <a:cxnSpLocks/>
                <a:stCxn id="90" idx="0"/>
                <a:endCxn id="83" idx="4"/>
              </p:cNvCxnSpPr>
              <p:nvPr/>
            </p:nvCxnSpPr>
            <p:spPr>
              <a:xfrm flipH="1" flipV="1">
                <a:off x="1877221" y="3474890"/>
                <a:ext cx="305792" cy="868633"/>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29B118-7FA3-4BAB-B9F5-7F291DA82E72}"/>
                  </a:ext>
                </a:extLst>
              </p:cNvPr>
              <p:cNvCxnSpPr>
                <a:cxnSpLocks/>
                <a:stCxn id="92" idx="0"/>
                <a:endCxn id="83" idx="1"/>
              </p:cNvCxnSpPr>
              <p:nvPr/>
            </p:nvCxnSpPr>
            <p:spPr>
              <a:xfrm flipV="1">
                <a:off x="759168" y="3087798"/>
                <a:ext cx="957714" cy="1204135"/>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24" name="Rectangle 123">
              <a:extLst>
                <a:ext uri="{FF2B5EF4-FFF2-40B4-BE49-F238E27FC236}">
                  <a16:creationId xmlns:a16="http://schemas.microsoft.com/office/drawing/2014/main" id="{4135F302-AA64-41C7-871C-92C2C6C7015A}"/>
                </a:ext>
              </a:extLst>
            </p:cNvPr>
            <p:cNvSpPr/>
            <p:nvPr/>
          </p:nvSpPr>
          <p:spPr>
            <a:xfrm>
              <a:off x="5262380" y="3072708"/>
              <a:ext cx="938676" cy="4535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p>
          </p:txBody>
        </p:sp>
      </p:grpSp>
      <p:sp>
        <p:nvSpPr>
          <p:cNvPr id="126" name="Rectangle 125">
            <a:extLst>
              <a:ext uri="{FF2B5EF4-FFF2-40B4-BE49-F238E27FC236}">
                <a16:creationId xmlns:a16="http://schemas.microsoft.com/office/drawing/2014/main" id="{53B79878-C9EE-4B89-9360-B7BFFE0AD686}"/>
              </a:ext>
            </a:extLst>
          </p:cNvPr>
          <p:cNvSpPr/>
          <p:nvPr/>
        </p:nvSpPr>
        <p:spPr>
          <a:xfrm>
            <a:off x="4318726" y="5364304"/>
            <a:ext cx="1133630" cy="500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Yes! </a:t>
            </a:r>
          </a:p>
        </p:txBody>
      </p:sp>
      <p:sp>
        <p:nvSpPr>
          <p:cNvPr id="6" name="Rectangle 5"/>
          <p:cNvSpPr/>
          <p:nvPr/>
        </p:nvSpPr>
        <p:spPr>
          <a:xfrm>
            <a:off x="3860104" y="689331"/>
            <a:ext cx="4107081"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7" name="Rectangle 6"/>
          <p:cNvSpPr/>
          <p:nvPr/>
        </p:nvSpPr>
        <p:spPr>
          <a:xfrm>
            <a:off x="8142337" y="2609174"/>
            <a:ext cx="4049663" cy="18943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3ColorCheck algorithm</a:t>
            </a:r>
          </a:p>
        </p:txBody>
      </p:sp>
      <p:sp>
        <p:nvSpPr>
          <p:cNvPr id="8" name="Rectangle 7"/>
          <p:cNvSpPr/>
          <p:nvPr/>
        </p:nvSpPr>
        <p:spPr>
          <a:xfrm>
            <a:off x="4018798" y="4670583"/>
            <a:ext cx="3789692" cy="1874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18453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6.25E-7 0 L 0.32604 -0.01667 " pathEditMode="relative" rAng="0" ptsTypes="AA">
                                      <p:cBhvr>
                                        <p:cTn id="6" dur="2000" fill="hold"/>
                                        <p:tgtEl>
                                          <p:spTgt spid="9"/>
                                        </p:tgtEl>
                                        <p:attrNameLst>
                                          <p:attrName>ppt_x</p:attrName>
                                          <p:attrName>ppt_y</p:attrName>
                                        </p:attrNameLst>
                                      </p:cBhvr>
                                      <p:rCtr x="16302" y="-8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4.44444E-6 L 0.30899 -0.00046 " pathEditMode="relative" rAng="0" ptsTypes="AA">
                                      <p:cBhvr>
                                        <p:cTn id="10" dur="2000" fill="hold"/>
                                        <p:tgtEl>
                                          <p:spTgt spid="80"/>
                                        </p:tgtEl>
                                        <p:attrNameLst>
                                          <p:attrName>ppt_x</p:attrName>
                                          <p:attrName>ppt_y</p:attrName>
                                        </p:attrNameLst>
                                      </p:cBhvr>
                                      <p:rCtr x="15443" y="-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30964 -0.00046 L 0.30821 0.28866 " pathEditMode="relative" rAng="0" ptsTypes="AA">
                                      <p:cBhvr>
                                        <p:cTn id="14" dur="2000" fill="hold"/>
                                        <p:tgtEl>
                                          <p:spTgt spid="80"/>
                                        </p:tgtEl>
                                        <p:attrNameLst>
                                          <p:attrName>ppt_x</p:attrName>
                                          <p:attrName>ppt_y</p:attrName>
                                        </p:attrNameLst>
                                      </p:cBhvr>
                                      <p:rCtr x="-78" y="144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1.85185E-6 L -0.00143 0.30116 " pathEditMode="relative" rAng="0" ptsTypes="AA">
                                      <p:cBhvr>
                                        <p:cTn id="18" dur="2000" fill="hold"/>
                                        <p:tgtEl>
                                          <p:spTgt spid="125"/>
                                        </p:tgtEl>
                                        <p:attrNameLst>
                                          <p:attrName>ppt_x</p:attrName>
                                          <p:attrName>ppt_y</p:attrName>
                                        </p:attrNameLst>
                                      </p:cBhvr>
                                      <p:rCtr x="-78" y="1504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43 0.30116 L -0.35481 0.30463 " pathEditMode="relative" rAng="0" ptsTypes="AA">
                                      <p:cBhvr>
                                        <p:cTn id="22" dur="2000" fill="hold"/>
                                        <p:tgtEl>
                                          <p:spTgt spid="125"/>
                                        </p:tgtEl>
                                        <p:attrNameLst>
                                          <p:attrName>ppt_x</p:attrName>
                                          <p:attrName>ppt_y</p:attrName>
                                        </p:attrNameLst>
                                      </p:cBhvr>
                                      <p:rCtr x="-17682" y="11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04167E-6 1.11022E-16 L -0.21146 0.00486 " pathEditMode="relative" rAng="0" ptsTypes="AA">
                                      <p:cBhvr>
                                        <p:cTn id="26" dur="2000" fill="hold"/>
                                        <p:tgtEl>
                                          <p:spTgt spid="126"/>
                                        </p:tgtEl>
                                        <p:attrNameLst>
                                          <p:attrName>ppt_x</p:attrName>
                                          <p:attrName>ppt_y</p:attrName>
                                        </p:attrNameLst>
                                      </p:cBhvr>
                                      <p:rCtr x="-1057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Tree>
    <p:extLst>
      <p:ext uri="{BB962C8B-B14F-4D97-AF65-F5344CB8AC3E}">
        <p14:creationId xmlns:p14="http://schemas.microsoft.com/office/powerpoint/2010/main" val="2853851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b="-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1446550"/>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2-colorable,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3-colorable – you can extend a 2-color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3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2-coloring)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3ColorCheck returns True and we return True!</a:t>
                </a:r>
              </a:p>
            </p:txBody>
          </p:sp>
        </mc:Choice>
        <mc:Fallback xmlns="">
          <p:sp>
            <p:nvSpPr>
              <p:cNvPr id="5" name="TextBox 4">
                <a:extLst>
                  <a:ext uri="{FF2B5EF4-FFF2-40B4-BE49-F238E27FC236}">
                    <a16:creationId xmlns:a16="http://schemas.microsoft.com/office/drawing/2014/main" id="{B7897C07-E2D9-4EDF-B69F-B200ABAB6938}"/>
                  </a:ext>
                </a:extLst>
              </p:cNvPr>
              <p:cNvSpPr txBox="1">
                <a:spLocks noRot="1" noChangeAspect="1" noMove="1" noResize="1" noEditPoints="1" noAdjustHandles="1" noChangeArrowheads="1" noChangeShapeType="1" noTextEdit="1"/>
              </p:cNvSpPr>
              <p:nvPr/>
            </p:nvSpPr>
            <p:spPr>
              <a:xfrm>
                <a:off x="774095" y="4044648"/>
                <a:ext cx="11113105" cy="1446550"/>
              </a:xfrm>
              <a:prstGeom prst="rect">
                <a:avLst/>
              </a:prstGeom>
              <a:blipFill>
                <a:blip r:embed="rId3"/>
                <a:stretch>
                  <a:fillRect l="-713" t="-2101" r="-55" b="-7983"/>
                </a:stretch>
              </a:blipFill>
            </p:spPr>
            <p:txBody>
              <a:bodyPr/>
              <a:lstStyle/>
              <a:p>
                <a:r>
                  <a:rPr lang="en-US">
                    <a:noFill/>
                  </a:rPr>
                  <a:t> </a:t>
                </a:r>
              </a:p>
            </p:txBody>
          </p:sp>
        </mc:Fallback>
      </mc:AlternateContent>
    </p:spTree>
    <p:extLst>
      <p:ext uri="{BB962C8B-B14F-4D97-AF65-F5344CB8AC3E}">
        <p14:creationId xmlns:p14="http://schemas.microsoft.com/office/powerpoint/2010/main" val="588698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C4952D-B7E3-4312-8B2A-29AD545525D4}"/>
                  </a:ext>
                </a:extLst>
              </p:cNvPr>
              <p:cNvSpPr txBox="1"/>
              <p:nvPr/>
            </p:nvSpPr>
            <p:spPr>
              <a:xfrm>
                <a:off x="711744" y="5177004"/>
                <a:ext cx="11113105" cy="769441"/>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So we </a:t>
                </a:r>
                <a:r>
                  <a:rPr lang="en-US" sz="2200" b="1" dirty="0">
                    <a:solidFill>
                      <a:schemeClr val="accent2"/>
                    </a:solidFill>
                    <a:latin typeface="Segoe UI Semilight" panose="020B0402040204020203" pitchFamily="34" charset="0"/>
                    <a:cs typeface="Segoe UI Semilight" panose="020B0402040204020203" pitchFamily="34" charset="0"/>
                  </a:rPr>
                  <a:t>can’t 2-color </a:t>
                </a:r>
                <a14:m>
                  <m:oMath xmlns:m="http://schemas.openxmlformats.org/officeDocument/2006/math">
                    <m:r>
                      <a:rPr lang="en-US" sz="2200" b="1" i="1" smtClean="0">
                        <a:solidFill>
                          <a:schemeClr val="accent2"/>
                        </a:solidFill>
                        <a:latin typeface="Cambria Math" panose="02040503050406030204" pitchFamily="18" charset="0"/>
                        <a:cs typeface="Segoe UI Semilight" panose="020B0402040204020203" pitchFamily="34" charset="0"/>
                      </a:rPr>
                      <m:t>𝑮</m:t>
                    </m:r>
                  </m:oMath>
                </a14:m>
                <a:r>
                  <a:rPr lang="en-US" sz="2200" b="1" dirty="0">
                    <a:solidFill>
                      <a:schemeClr val="accent2"/>
                    </a:solidFill>
                    <a:latin typeface="Segoe UI Semilight" panose="020B0402040204020203" pitchFamily="34" charset="0"/>
                    <a:cs typeface="Segoe UI Semilight" panose="020B0402040204020203" pitchFamily="34" charset="0"/>
                  </a:rPr>
                  <a:t>. </a:t>
                </a:r>
                <a:r>
                  <a:rPr lang="en-US" sz="2200" dirty="0">
                    <a:solidFill>
                      <a:schemeClr val="accent2"/>
                    </a:solidFill>
                    <a:latin typeface="Segoe UI Semilight" panose="020B0402040204020203" pitchFamily="34" charset="0"/>
                    <a:cs typeface="Segoe UI Semilight" panose="020B0402040204020203" pitchFamily="34" charset="0"/>
                  </a:rPr>
                  <a:t>That’s going to be hard to work with.</a:t>
                </a:r>
              </a:p>
              <a:p>
                <a:r>
                  <a:rPr lang="en-US" sz="2200" b="1" dirty="0">
                    <a:solidFill>
                      <a:schemeClr val="accent2"/>
                    </a:solidFill>
                    <a:latin typeface="Segoe UI Semilight" panose="020B0402040204020203" pitchFamily="34" charset="0"/>
                    <a:cs typeface="Segoe UI Semilight" panose="020B0402040204020203" pitchFamily="34" charset="0"/>
                  </a:rPr>
                  <a:t>Take the contrapositive!!</a:t>
                </a:r>
              </a:p>
            </p:txBody>
          </p:sp>
        </mc:Choice>
        <mc:Fallback xmlns="">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177004"/>
                <a:ext cx="11113105" cy="769441"/>
              </a:xfrm>
              <a:prstGeom prst="rect">
                <a:avLst/>
              </a:prstGeom>
              <a:blipFill>
                <a:blip r:embed="rId3"/>
                <a:stretch>
                  <a:fillRect l="-713" t="-4762" b="-16667"/>
                </a:stretch>
              </a:blipFill>
            </p:spPr>
            <p:txBody>
              <a:bodyPr/>
              <a:lstStyle/>
              <a:p>
                <a:r>
                  <a:rPr lang="en-US">
                    <a:noFill/>
                  </a:rPr>
                  <a:t> </a:t>
                </a:r>
              </a:p>
            </p:txBody>
          </p:sp>
        </mc:Fallback>
      </mc:AlternateContent>
    </p:spTree>
    <p:extLst>
      <p:ext uri="{BB962C8B-B14F-4D97-AF65-F5344CB8AC3E}">
        <p14:creationId xmlns:p14="http://schemas.microsoft.com/office/powerpoint/2010/main" val="1129382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C4952D-B7E3-4312-8B2A-29AD545525D4}"/>
                  </a:ext>
                </a:extLst>
              </p:cNvPr>
              <p:cNvSpPr txBox="1"/>
              <p:nvPr/>
            </p:nvSpPr>
            <p:spPr>
              <a:xfrm>
                <a:off x="711744" y="5072896"/>
                <a:ext cx="11113105" cy="1785104"/>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3ColorCheck(H) must have returned YES, what does a 3-coloring of H look like? The added vertex must be a different color than all the other vertices (otherwise it’s not a valid coloring – there’s an edge between the added vertex and all others). So deleting the added vertex we get a 2-coloring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xmlns="">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072896"/>
                <a:ext cx="11113105" cy="1785104"/>
              </a:xfrm>
              <a:prstGeom prst="rect">
                <a:avLst/>
              </a:prstGeom>
              <a:blipFill>
                <a:blip r:embed="rId3"/>
                <a:stretch>
                  <a:fillRect l="-713" t="-2048" b="-6485"/>
                </a:stretch>
              </a:blipFill>
            </p:spPr>
            <p:txBody>
              <a:bodyPr/>
              <a:lstStyle/>
              <a:p>
                <a:r>
                  <a:rPr lang="en-US">
                    <a:noFill/>
                  </a:rPr>
                  <a:t> </a:t>
                </a:r>
              </a:p>
            </p:txBody>
          </p:sp>
        </mc:Fallback>
      </mc:AlternateContent>
    </p:spTree>
    <p:extLst>
      <p:ext uri="{BB962C8B-B14F-4D97-AF65-F5344CB8AC3E}">
        <p14:creationId xmlns:p14="http://schemas.microsoft.com/office/powerpoint/2010/main" val="3125193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D292-4690-4604-B524-988F8FCCAC6A}"/>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E7FD829E-17AE-44CD-BFC0-B1DEF826D05C}"/>
              </a:ext>
            </a:extLst>
          </p:cNvPr>
          <p:cNvSpPr>
            <a:spLocks noGrp="1"/>
          </p:cNvSpPr>
          <p:nvPr>
            <p:ph idx="1"/>
          </p:nvPr>
        </p:nvSpPr>
        <p:spPr/>
        <p:txBody>
          <a:bodyPr/>
          <a:lstStyle/>
          <a:p>
            <a:r>
              <a:rPr lang="en-US" dirty="0"/>
              <a:t>Two DIFFERENT statements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80EFE7-2B05-49CC-9DD0-6D535BC3F2F9}"/>
                  </a:ext>
                </a:extLst>
              </p:cNvPr>
              <p:cNvSpPr txBox="1"/>
              <p:nvPr/>
            </p:nvSpPr>
            <p:spPr>
              <a:xfrm>
                <a:off x="575239" y="1982450"/>
                <a:ext cx="11113105" cy="1785104"/>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Correct Answer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Our algorithm says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2-colorable,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3-colorable – you can extend a 2-color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3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2-coloring)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3ColorCheck returns True and we return True!</a:t>
                </a:r>
              </a:p>
            </p:txBody>
          </p:sp>
        </mc:Choice>
        <mc:Fallback xmlns="">
          <p:sp>
            <p:nvSpPr>
              <p:cNvPr id="4" name="TextBox 3">
                <a:extLst>
                  <a:ext uri="{FF2B5EF4-FFF2-40B4-BE49-F238E27FC236}">
                    <a16:creationId xmlns:a16="http://schemas.microsoft.com/office/drawing/2014/main" id="{5480EFE7-2B05-49CC-9DD0-6D535BC3F2F9}"/>
                  </a:ext>
                </a:extLst>
              </p:cNvPr>
              <p:cNvSpPr txBox="1">
                <a:spLocks noRot="1" noChangeAspect="1" noMove="1" noResize="1" noEditPoints="1" noAdjustHandles="1" noChangeArrowheads="1" noChangeShapeType="1" noTextEdit="1"/>
              </p:cNvSpPr>
              <p:nvPr/>
            </p:nvSpPr>
            <p:spPr>
              <a:xfrm>
                <a:off x="575239" y="1982450"/>
                <a:ext cx="11113105" cy="1785104"/>
              </a:xfrm>
              <a:prstGeom prst="rect">
                <a:avLst/>
              </a:prstGeom>
              <a:blipFill>
                <a:blip r:embed="rId2"/>
                <a:stretch>
                  <a:fillRect l="-713" t="-2048" r="-55" b="-64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C89377-6556-476D-9662-501D2E75D811}"/>
                  </a:ext>
                </a:extLst>
              </p:cNvPr>
              <p:cNvSpPr txBox="1"/>
              <p:nvPr/>
            </p:nvSpPr>
            <p:spPr>
              <a:xfrm>
                <a:off x="575238" y="4050088"/>
                <a:ext cx="11113105" cy="2123658"/>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Our algorithm says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Correct Answer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3ColorCheck(H) must have returned YES, what does a 3-coloring of H look like? The added vertex must be a different color than all the other vertices (otherwise it’s not a valid coloring – there’s an edge between the added vertex and all others). So deleting the added vertex we get a 2-coloring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xmlns="">
          <p:sp>
            <p:nvSpPr>
              <p:cNvPr id="5" name="TextBox 4">
                <a:extLst>
                  <a:ext uri="{FF2B5EF4-FFF2-40B4-BE49-F238E27FC236}">
                    <a16:creationId xmlns:a16="http://schemas.microsoft.com/office/drawing/2014/main" id="{1BC89377-6556-476D-9662-501D2E75D811}"/>
                  </a:ext>
                </a:extLst>
              </p:cNvPr>
              <p:cNvSpPr txBox="1">
                <a:spLocks noRot="1" noChangeAspect="1" noMove="1" noResize="1" noEditPoints="1" noAdjustHandles="1" noChangeArrowheads="1" noChangeShapeType="1" noTextEdit="1"/>
              </p:cNvSpPr>
              <p:nvPr/>
            </p:nvSpPr>
            <p:spPr>
              <a:xfrm>
                <a:off x="575238" y="4050088"/>
                <a:ext cx="11113105" cy="2123658"/>
              </a:xfrm>
              <a:prstGeom prst="rect">
                <a:avLst/>
              </a:prstGeom>
              <a:blipFill>
                <a:blip r:embed="rId3"/>
                <a:stretch>
                  <a:fillRect l="-713" t="-1433" b="-5158"/>
                </a:stretch>
              </a:blipFill>
            </p:spPr>
            <p:txBody>
              <a:bodyPr/>
              <a:lstStyle/>
              <a:p>
                <a:r>
                  <a:rPr lang="en-US">
                    <a:noFill/>
                  </a:rPr>
                  <a:t> </a:t>
                </a:r>
              </a:p>
            </p:txBody>
          </p:sp>
        </mc:Fallback>
      </mc:AlternateContent>
    </p:spTree>
    <p:extLst>
      <p:ext uri="{BB962C8B-B14F-4D97-AF65-F5344CB8AC3E}">
        <p14:creationId xmlns:p14="http://schemas.microsoft.com/office/powerpoint/2010/main" val="2648053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C744-0CE6-4063-AB9F-1E710CCB7A99}"/>
              </a:ext>
            </a:extLst>
          </p:cNvPr>
          <p:cNvSpPr>
            <a:spLocks noGrp="1"/>
          </p:cNvSpPr>
          <p:nvPr>
            <p:ph type="title"/>
          </p:nvPr>
        </p:nvSpPr>
        <p:spPr/>
        <p:txBody>
          <a:bodyPr/>
          <a:lstStyle/>
          <a:p>
            <a:r>
              <a:rPr lang="en-US" dirty="0"/>
              <a:t>Write two separate arguments</a:t>
            </a:r>
          </a:p>
        </p:txBody>
      </p:sp>
      <p:sp>
        <p:nvSpPr>
          <p:cNvPr id="3" name="Content Placeholder 2">
            <a:extLst>
              <a:ext uri="{FF2B5EF4-FFF2-40B4-BE49-F238E27FC236}">
                <a16:creationId xmlns:a16="http://schemas.microsoft.com/office/drawing/2014/main" id="{9D1E1A64-524F-48DD-943B-5352ECAC913F}"/>
              </a:ext>
            </a:extLst>
          </p:cNvPr>
          <p:cNvSpPr>
            <a:spLocks noGrp="1"/>
          </p:cNvSpPr>
          <p:nvPr>
            <p:ph idx="1"/>
          </p:nvPr>
        </p:nvSpPr>
        <p:spPr/>
        <p:txBody>
          <a:bodyPr/>
          <a:lstStyle/>
          <a:p>
            <a:r>
              <a:rPr lang="en-US" dirty="0"/>
              <a:t>You need to show </a:t>
            </a:r>
            <a:r>
              <a:rPr lang="en-US" b="1" dirty="0"/>
              <a:t>both </a:t>
            </a:r>
            <a:r>
              <a:rPr lang="en-US" dirty="0"/>
              <a:t>“we won’t get any false positives” and “we won’t get any false negatives.”</a:t>
            </a:r>
          </a:p>
          <a:p>
            <a:endParaRPr lang="en-US" dirty="0"/>
          </a:p>
          <a:p>
            <a:r>
              <a:rPr lang="en-US" dirty="0"/>
              <a:t>To make sure you handle both directions, I </a:t>
            </a:r>
            <a:r>
              <a:rPr lang="en-US" b="1" dirty="0"/>
              <a:t>strongly</a:t>
            </a:r>
            <a:r>
              <a:rPr lang="en-US" dirty="0"/>
              <a:t> recommend:</a:t>
            </a:r>
          </a:p>
          <a:p>
            <a:r>
              <a:rPr lang="en-US" dirty="0"/>
              <a:t>1. Always do two separate proofs (don’t try to prove both directions at once, don’t refer back to the prior proof and say “for the same reason”).</a:t>
            </a:r>
          </a:p>
          <a:p>
            <a:r>
              <a:rPr lang="en-US" dirty="0"/>
              <a:t>2. Don’t use contradiction (it’s easy to start from the wrong spot and accidentally prove the same direction twice without realizing it).</a:t>
            </a:r>
          </a:p>
          <a:p>
            <a:r>
              <a:rPr lang="en-US" dirty="0"/>
              <a:t>3. Follow one of the four pairs on the next slide (don’t accidentally take a contrapositive wrong)</a:t>
            </a:r>
          </a:p>
        </p:txBody>
      </p:sp>
    </p:spTree>
    <p:extLst>
      <p:ext uri="{BB962C8B-B14F-4D97-AF65-F5344CB8AC3E}">
        <p14:creationId xmlns:p14="http://schemas.microsoft.com/office/powerpoint/2010/main" val="4152925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F97E-663C-437F-8E2B-808F8D3EBE92}"/>
              </a:ext>
            </a:extLst>
          </p:cNvPr>
          <p:cNvSpPr>
            <a:spLocks noGrp="1"/>
          </p:cNvSpPr>
          <p:nvPr>
            <p:ph type="title"/>
          </p:nvPr>
        </p:nvSpPr>
        <p:spPr/>
        <p:txBody>
          <a:bodyPr/>
          <a:lstStyle/>
          <a:p>
            <a:r>
              <a:rPr lang="en-US" dirty="0"/>
              <a:t>Argument Outlines</a:t>
            </a:r>
          </a:p>
        </p:txBody>
      </p:sp>
      <p:sp>
        <p:nvSpPr>
          <p:cNvPr id="3" name="Content Placeholder 2">
            <a:extLst>
              <a:ext uri="{FF2B5EF4-FFF2-40B4-BE49-F238E27FC236}">
                <a16:creationId xmlns:a16="http://schemas.microsoft.com/office/drawing/2014/main" id="{9A6A791D-998F-4241-BFE7-381BB33B0624}"/>
              </a:ext>
            </a:extLst>
          </p:cNvPr>
          <p:cNvSpPr>
            <a:spLocks noGrp="1"/>
          </p:cNvSpPr>
          <p:nvPr>
            <p:ph idx="1"/>
          </p:nvPr>
        </p:nvSpPr>
        <p:spPr/>
        <p:txBody>
          <a:bodyPr>
            <a:normAutofit/>
          </a:bodyPr>
          <a:lstStyle/>
          <a:p>
            <a:pPr>
              <a:spcBef>
                <a:spcPts val="0"/>
              </a:spcBef>
            </a:pPr>
            <a:r>
              <a:rPr lang="en-US" sz="2400" b="1" dirty="0"/>
              <a:t>Most common</a:t>
            </a:r>
          </a:p>
          <a:p>
            <a:pPr>
              <a:spcBef>
                <a:spcPts val="0"/>
              </a:spcBef>
            </a:pPr>
            <a:r>
              <a:rPr lang="en-US" sz="2400" dirty="0"/>
              <a:t>If the correct answer is YES, then our algorithm says YES. </a:t>
            </a:r>
          </a:p>
          <a:p>
            <a:pPr>
              <a:spcBef>
                <a:spcPts val="0"/>
              </a:spcBef>
            </a:pPr>
            <a:r>
              <a:rPr lang="en-US" sz="2400" dirty="0"/>
              <a:t>And If our algorithm says YES, then the correct answer is YES</a:t>
            </a:r>
          </a:p>
          <a:p>
            <a:pPr>
              <a:spcBef>
                <a:spcPts val="0"/>
              </a:spcBef>
            </a:pPr>
            <a:endParaRPr lang="en-US" sz="1800" dirty="0"/>
          </a:p>
          <a:p>
            <a:pPr>
              <a:spcBef>
                <a:spcPts val="0"/>
              </a:spcBef>
            </a:pPr>
            <a:r>
              <a:rPr lang="en-US" sz="1800" b="1" dirty="0"/>
              <a:t>Less common but sometimes:</a:t>
            </a:r>
          </a:p>
          <a:p>
            <a:pPr>
              <a:spcBef>
                <a:spcPts val="0"/>
              </a:spcBef>
            </a:pPr>
            <a:r>
              <a:rPr lang="en-US" sz="1800" dirty="0"/>
              <a:t>If our algorithm says NO, then the correct answer is NO.</a:t>
            </a:r>
            <a:br>
              <a:rPr lang="en-US" sz="1800" dirty="0"/>
            </a:br>
            <a:r>
              <a:rPr lang="en-US" sz="1800" dirty="0"/>
              <a:t>And If our algorithm says YES, then the correct answer is YES</a:t>
            </a:r>
          </a:p>
          <a:p>
            <a:pPr>
              <a:spcBef>
                <a:spcPts val="0"/>
              </a:spcBef>
            </a:pPr>
            <a:br>
              <a:rPr lang="en-US" sz="1800" b="1" dirty="0"/>
            </a:br>
            <a:r>
              <a:rPr lang="en-US" sz="1800" b="1" dirty="0"/>
              <a:t>OR</a:t>
            </a:r>
          </a:p>
          <a:p>
            <a:pPr>
              <a:spcBef>
                <a:spcPts val="0"/>
              </a:spcBef>
            </a:pPr>
            <a:r>
              <a:rPr lang="en-US" sz="1800" dirty="0"/>
              <a:t>If the correct answer is YES, then our algorithm says YES. </a:t>
            </a:r>
          </a:p>
          <a:p>
            <a:pPr>
              <a:spcBef>
                <a:spcPts val="0"/>
              </a:spcBef>
            </a:pPr>
            <a:r>
              <a:rPr lang="en-US" sz="1800" dirty="0"/>
              <a:t>And If the correct answer is NO, then our algorithm says NO</a:t>
            </a:r>
          </a:p>
          <a:p>
            <a:pPr>
              <a:spcBef>
                <a:spcPts val="0"/>
              </a:spcBef>
            </a:pPr>
            <a:endParaRPr lang="en-US" sz="1800" dirty="0"/>
          </a:p>
          <a:p>
            <a:pPr>
              <a:spcBef>
                <a:spcPts val="0"/>
              </a:spcBef>
            </a:pPr>
            <a:r>
              <a:rPr lang="en-US" sz="1800" b="1" dirty="0"/>
              <a:t>Works, but rarely the best:</a:t>
            </a:r>
            <a:br>
              <a:rPr lang="en-US" sz="1800" b="1" dirty="0"/>
            </a:br>
            <a:r>
              <a:rPr lang="en-US" sz="1800" dirty="0"/>
              <a:t>If our algorithm says NO, then the correct answer is NO.</a:t>
            </a:r>
            <a:endParaRPr lang="en-US" sz="1800" b="1" dirty="0"/>
          </a:p>
          <a:p>
            <a:pPr>
              <a:spcBef>
                <a:spcPts val="0"/>
              </a:spcBef>
            </a:pPr>
            <a:r>
              <a:rPr lang="en-US" sz="1800" dirty="0"/>
              <a:t>And If the correct answer is NO, then our algorithm says NO</a:t>
            </a:r>
          </a:p>
        </p:txBody>
      </p:sp>
    </p:spTree>
    <p:extLst>
      <p:ext uri="{BB962C8B-B14F-4D97-AF65-F5344CB8AC3E}">
        <p14:creationId xmlns:p14="http://schemas.microsoft.com/office/powerpoint/2010/main" val="121761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Well…No</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1264486" y="2376615"/>
              <a:ext cx="9515810" cy="1871218"/>
            </p:xfrm>
            <a:graphic>
              <a:graphicData uri="http://schemas.openxmlformats.org/drawingml/2006/table">
                <a:tbl>
                  <a:tblPr bandRow="1">
                    <a:tableStyleId>{5C22544A-7EE6-4342-B048-85BDC9FD1C3A}</a:tableStyleId>
                  </a:tblPr>
                  <a:tblGrid>
                    <a:gridCol w="1903162">
                      <a:extLst>
                        <a:ext uri="{9D8B030D-6E8A-4147-A177-3AD203B41FA5}">
                          <a16:colId xmlns:a16="http://schemas.microsoft.com/office/drawing/2014/main" val="2122688099"/>
                        </a:ext>
                      </a:extLst>
                    </a:gridCol>
                    <a:gridCol w="1903162">
                      <a:extLst>
                        <a:ext uri="{9D8B030D-6E8A-4147-A177-3AD203B41FA5}">
                          <a16:colId xmlns:a16="http://schemas.microsoft.com/office/drawing/2014/main" val="3651888169"/>
                        </a:ext>
                      </a:extLst>
                    </a:gridCol>
                    <a:gridCol w="1903162">
                      <a:extLst>
                        <a:ext uri="{9D8B030D-6E8A-4147-A177-3AD203B41FA5}">
                          <a16:colId xmlns:a16="http://schemas.microsoft.com/office/drawing/2014/main" val="3963314380"/>
                        </a:ext>
                      </a:extLst>
                    </a:gridCol>
                    <a:gridCol w="1903162">
                      <a:extLst>
                        <a:ext uri="{9D8B030D-6E8A-4147-A177-3AD203B41FA5}">
                          <a16:colId xmlns:a16="http://schemas.microsoft.com/office/drawing/2014/main" val="2365230938"/>
                        </a:ext>
                      </a:extLst>
                    </a:gridCol>
                    <a:gridCol w="1903162">
                      <a:extLst>
                        <a:ext uri="{9D8B030D-6E8A-4147-A177-3AD203B41FA5}">
                          <a16:colId xmlns:a16="http://schemas.microsoft.com/office/drawing/2014/main" val="1054430375"/>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𝑖𝑗</m:t>
                                    </m:r>
                                  </m:sub>
                                </m:sSub>
                              </m:oMath>
                            </m:oMathPara>
                          </a14:m>
                          <a:endParaRPr lang="en-US" dirty="0"/>
                        </a:p>
                      </a:txBody>
                      <a:tcPr/>
                    </a:tc>
                    <a:tc>
                      <a:txBody>
                        <a:bodyPr/>
                        <a:lstStyle/>
                        <a:p>
                          <a:pPr algn="ctr"/>
                          <a:r>
                            <a:rPr lang="en-US" dirty="0"/>
                            <a:t>Angels</a:t>
                          </a:r>
                        </a:p>
                      </a:txBody>
                      <a:tcPr/>
                    </a:tc>
                    <a:tc>
                      <a:txBody>
                        <a:bodyPr/>
                        <a:lstStyle/>
                        <a:p>
                          <a:pPr algn="ctr"/>
                          <a:r>
                            <a:rPr lang="en-US" dirty="0"/>
                            <a:t>Rangers</a:t>
                          </a:r>
                        </a:p>
                      </a:txBody>
                      <a:tcPr/>
                    </a:tc>
                    <a:tc>
                      <a:txBody>
                        <a:bodyPr/>
                        <a:lstStyle/>
                        <a:p>
                          <a:pPr algn="ctr"/>
                          <a:r>
                            <a:rPr lang="en-US" dirty="0"/>
                            <a:t>Mariners</a:t>
                          </a:r>
                        </a:p>
                      </a:txBody>
                      <a:tcPr/>
                    </a:tc>
                    <a:tc>
                      <a:txBody>
                        <a:bodyPr/>
                        <a:lstStyle/>
                        <a:p>
                          <a:pPr algn="ctr"/>
                          <a:r>
                            <a:rPr lang="en-US" dirty="0"/>
                            <a:t>A’s</a:t>
                          </a:r>
                        </a:p>
                      </a:txBody>
                      <a:tcPr/>
                    </a:tc>
                    <a:extLst>
                      <a:ext uri="{0D108BD9-81ED-4DB2-BD59-A6C34878D82A}">
                        <a16:rowId xmlns:a16="http://schemas.microsoft.com/office/drawing/2014/main" val="3737117909"/>
                      </a:ext>
                    </a:extLst>
                  </a:tr>
                  <a:tr h="370840">
                    <a:tc>
                      <a:txBody>
                        <a:bodyPr/>
                        <a:lstStyle/>
                        <a:p>
                          <a:pPr algn="ctr"/>
                          <a:r>
                            <a:rPr lang="en-US" dirty="0"/>
                            <a:t>Angels</a:t>
                          </a:r>
                        </a:p>
                      </a:txBody>
                      <a:tcPr/>
                    </a:tc>
                    <a:tc>
                      <a:txBody>
                        <a:bodyPr/>
                        <a:lstStyle/>
                        <a:p>
                          <a:pPr algn="ctr"/>
                          <a:r>
                            <a:rPr lang="en-US" dirty="0"/>
                            <a:t>-</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val="4028813496"/>
                      </a:ext>
                    </a:extLst>
                  </a:tr>
                  <a:tr h="370840">
                    <a:tc>
                      <a:txBody>
                        <a:bodyPr/>
                        <a:lstStyle/>
                        <a:p>
                          <a:pPr algn="ctr"/>
                          <a:r>
                            <a:rPr lang="en-US" dirty="0"/>
                            <a:t>Rangers</a:t>
                          </a:r>
                        </a:p>
                      </a:txBody>
                      <a:tcPr/>
                    </a:tc>
                    <a:tc>
                      <a:txBody>
                        <a:bodyPr/>
                        <a:lstStyle/>
                        <a:p>
                          <a:pPr algn="ctr"/>
                          <a:r>
                            <a:rPr lang="en-US" dirty="0"/>
                            <a:t>5</a:t>
                          </a:r>
                        </a:p>
                      </a:txBody>
                      <a:tcPr/>
                    </a:tc>
                    <a:tc>
                      <a:txBody>
                        <a:bodyPr/>
                        <a:lstStyle/>
                        <a:p>
                          <a:pPr algn="ctr"/>
                          <a:r>
                            <a:rPr lang="en-US" dirty="0"/>
                            <a:t>-</a:t>
                          </a:r>
                        </a:p>
                      </a:txBody>
                      <a:tcPr/>
                    </a:tc>
                    <a:tc>
                      <a:txBody>
                        <a:bodyPr/>
                        <a:lstStyle/>
                        <a:p>
                          <a:pPr algn="ctr"/>
                          <a:r>
                            <a:rPr lang="en-US" dirty="0"/>
                            <a:t>4</a:t>
                          </a:r>
                        </a:p>
                      </a:txBody>
                      <a:tcPr/>
                    </a:tc>
                    <a:tc>
                      <a:txBody>
                        <a:bodyPr/>
                        <a:lstStyle/>
                        <a:p>
                          <a:pPr algn="ctr"/>
                          <a:r>
                            <a:rPr lang="en-US" dirty="0"/>
                            <a:t>3</a:t>
                          </a:r>
                        </a:p>
                      </a:txBody>
                      <a:tcPr/>
                    </a:tc>
                    <a:extLst>
                      <a:ext uri="{0D108BD9-81ED-4DB2-BD59-A6C34878D82A}">
                        <a16:rowId xmlns:a16="http://schemas.microsoft.com/office/drawing/2014/main" val="303949064"/>
                      </a:ext>
                    </a:extLst>
                  </a:tr>
                  <a:tr h="370840">
                    <a:tc>
                      <a:txBody>
                        <a:bodyPr/>
                        <a:lstStyle/>
                        <a:p>
                          <a:pPr algn="ctr"/>
                          <a:r>
                            <a:rPr lang="en-US" dirty="0"/>
                            <a:t>Mariners</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a:t>
                          </a:r>
                        </a:p>
                      </a:txBody>
                      <a:tcPr/>
                    </a:tc>
                    <a:tc>
                      <a:txBody>
                        <a:bodyPr/>
                        <a:lstStyle/>
                        <a:p>
                          <a:pPr algn="ctr"/>
                          <a:r>
                            <a:rPr lang="en-US" dirty="0"/>
                            <a:t>5</a:t>
                          </a:r>
                        </a:p>
                      </a:txBody>
                      <a:tcPr/>
                    </a:tc>
                    <a:extLst>
                      <a:ext uri="{0D108BD9-81ED-4DB2-BD59-A6C34878D82A}">
                        <a16:rowId xmlns:a16="http://schemas.microsoft.com/office/drawing/2014/main" val="3058376035"/>
                      </a:ext>
                    </a:extLst>
                  </a:tr>
                  <a:tr h="370840">
                    <a:tc>
                      <a:txBody>
                        <a:bodyPr/>
                        <a:lstStyle/>
                        <a:p>
                          <a:pPr algn="ctr"/>
                          <a:r>
                            <a:rPr lang="en-US" dirty="0"/>
                            <a:t>A’s</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5</a:t>
                          </a:r>
                        </a:p>
                      </a:txBody>
                      <a:tcPr/>
                    </a:tc>
                    <a:tc>
                      <a:txBody>
                        <a:bodyPr/>
                        <a:lstStyle/>
                        <a:p>
                          <a:pPr algn="ctr"/>
                          <a:r>
                            <a:rPr lang="en-US" dirty="0"/>
                            <a:t>-</a:t>
                          </a:r>
                        </a:p>
                      </a:txBody>
                      <a:tcPr/>
                    </a:tc>
                    <a:extLst>
                      <a:ext uri="{0D108BD9-81ED-4DB2-BD59-A6C34878D82A}">
                        <a16:rowId xmlns:a16="http://schemas.microsoft.com/office/drawing/2014/main" val="3657204110"/>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887621319"/>
                  </p:ext>
                </p:extLst>
              </p:nvPr>
            </p:nvGraphicFramePr>
            <p:xfrm>
              <a:off x="1264486" y="2376615"/>
              <a:ext cx="9515810" cy="1871218"/>
            </p:xfrm>
            <a:graphic>
              <a:graphicData uri="http://schemas.openxmlformats.org/drawingml/2006/table">
                <a:tbl>
                  <a:tblPr bandRow="1">
                    <a:tableStyleId>{5C22544A-7EE6-4342-B048-85BDC9FD1C3A}</a:tableStyleId>
                  </a:tblPr>
                  <a:tblGrid>
                    <a:gridCol w="1903162">
                      <a:extLst>
                        <a:ext uri="{9D8B030D-6E8A-4147-A177-3AD203B41FA5}">
                          <a16:colId xmlns:a16="http://schemas.microsoft.com/office/drawing/2014/main" val="2122688099"/>
                        </a:ext>
                      </a:extLst>
                    </a:gridCol>
                    <a:gridCol w="1903162">
                      <a:extLst>
                        <a:ext uri="{9D8B030D-6E8A-4147-A177-3AD203B41FA5}">
                          <a16:colId xmlns:a16="http://schemas.microsoft.com/office/drawing/2014/main" val="3651888169"/>
                        </a:ext>
                      </a:extLst>
                    </a:gridCol>
                    <a:gridCol w="1903162">
                      <a:extLst>
                        <a:ext uri="{9D8B030D-6E8A-4147-A177-3AD203B41FA5}">
                          <a16:colId xmlns:a16="http://schemas.microsoft.com/office/drawing/2014/main" val="3963314380"/>
                        </a:ext>
                      </a:extLst>
                    </a:gridCol>
                    <a:gridCol w="1903162">
                      <a:extLst>
                        <a:ext uri="{9D8B030D-6E8A-4147-A177-3AD203B41FA5}">
                          <a16:colId xmlns:a16="http://schemas.microsoft.com/office/drawing/2014/main" val="2365230938"/>
                        </a:ext>
                      </a:extLst>
                    </a:gridCol>
                    <a:gridCol w="1903162">
                      <a:extLst>
                        <a:ext uri="{9D8B030D-6E8A-4147-A177-3AD203B41FA5}">
                          <a16:colId xmlns:a16="http://schemas.microsoft.com/office/drawing/2014/main" val="1054430375"/>
                        </a:ext>
                      </a:extLst>
                    </a:gridCol>
                  </a:tblGrid>
                  <a:tr h="387858">
                    <a:tc>
                      <a:txBody>
                        <a:bodyPr/>
                        <a:lstStyle/>
                        <a:p>
                          <a:endParaRPr lang="en-US"/>
                        </a:p>
                      </a:txBody>
                      <a:tcPr>
                        <a:blipFill>
                          <a:blip r:embed="rId2"/>
                          <a:stretch>
                            <a:fillRect l="-321" t="-6250" r="-401282" b="-406250"/>
                          </a:stretch>
                        </a:blipFill>
                      </a:tcPr>
                    </a:tc>
                    <a:tc>
                      <a:txBody>
                        <a:bodyPr/>
                        <a:lstStyle/>
                        <a:p>
                          <a:pPr algn="ctr"/>
                          <a:r>
                            <a:rPr lang="en-US" dirty="0"/>
                            <a:t>Angels</a:t>
                          </a:r>
                        </a:p>
                      </a:txBody>
                      <a:tcPr/>
                    </a:tc>
                    <a:tc>
                      <a:txBody>
                        <a:bodyPr/>
                        <a:lstStyle/>
                        <a:p>
                          <a:pPr algn="ctr"/>
                          <a:r>
                            <a:rPr lang="en-US" dirty="0"/>
                            <a:t>Rangers</a:t>
                          </a:r>
                        </a:p>
                      </a:txBody>
                      <a:tcPr/>
                    </a:tc>
                    <a:tc>
                      <a:txBody>
                        <a:bodyPr/>
                        <a:lstStyle/>
                        <a:p>
                          <a:pPr algn="ctr"/>
                          <a:r>
                            <a:rPr lang="en-US" dirty="0"/>
                            <a:t>Mariners</a:t>
                          </a:r>
                        </a:p>
                      </a:txBody>
                      <a:tcPr/>
                    </a:tc>
                    <a:tc>
                      <a:txBody>
                        <a:bodyPr/>
                        <a:lstStyle/>
                        <a:p>
                          <a:pPr algn="ctr"/>
                          <a:r>
                            <a:rPr lang="en-US" dirty="0"/>
                            <a:t>A’s</a:t>
                          </a:r>
                        </a:p>
                      </a:txBody>
                      <a:tcPr/>
                    </a:tc>
                    <a:extLst>
                      <a:ext uri="{0D108BD9-81ED-4DB2-BD59-A6C34878D82A}">
                        <a16:rowId xmlns:a16="http://schemas.microsoft.com/office/drawing/2014/main" val="3737117909"/>
                      </a:ext>
                    </a:extLst>
                  </a:tr>
                  <a:tr h="370840">
                    <a:tc>
                      <a:txBody>
                        <a:bodyPr/>
                        <a:lstStyle/>
                        <a:p>
                          <a:pPr algn="ctr"/>
                          <a:r>
                            <a:rPr lang="en-US" dirty="0"/>
                            <a:t>Angels</a:t>
                          </a:r>
                        </a:p>
                      </a:txBody>
                      <a:tcPr/>
                    </a:tc>
                    <a:tc>
                      <a:txBody>
                        <a:bodyPr/>
                        <a:lstStyle/>
                        <a:p>
                          <a:pPr algn="ctr"/>
                          <a:r>
                            <a:rPr lang="en-US" dirty="0"/>
                            <a:t>-</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val="4028813496"/>
                      </a:ext>
                    </a:extLst>
                  </a:tr>
                  <a:tr h="370840">
                    <a:tc>
                      <a:txBody>
                        <a:bodyPr/>
                        <a:lstStyle/>
                        <a:p>
                          <a:pPr algn="ctr"/>
                          <a:r>
                            <a:rPr lang="en-US" dirty="0"/>
                            <a:t>Rangers</a:t>
                          </a:r>
                        </a:p>
                      </a:txBody>
                      <a:tcPr/>
                    </a:tc>
                    <a:tc>
                      <a:txBody>
                        <a:bodyPr/>
                        <a:lstStyle/>
                        <a:p>
                          <a:pPr algn="ctr"/>
                          <a:r>
                            <a:rPr lang="en-US" dirty="0"/>
                            <a:t>5</a:t>
                          </a:r>
                        </a:p>
                      </a:txBody>
                      <a:tcPr/>
                    </a:tc>
                    <a:tc>
                      <a:txBody>
                        <a:bodyPr/>
                        <a:lstStyle/>
                        <a:p>
                          <a:pPr algn="ctr"/>
                          <a:r>
                            <a:rPr lang="en-US" dirty="0"/>
                            <a:t>-</a:t>
                          </a:r>
                        </a:p>
                      </a:txBody>
                      <a:tcPr/>
                    </a:tc>
                    <a:tc>
                      <a:txBody>
                        <a:bodyPr/>
                        <a:lstStyle/>
                        <a:p>
                          <a:pPr algn="ctr"/>
                          <a:r>
                            <a:rPr lang="en-US" dirty="0"/>
                            <a:t>4</a:t>
                          </a:r>
                        </a:p>
                      </a:txBody>
                      <a:tcPr/>
                    </a:tc>
                    <a:tc>
                      <a:txBody>
                        <a:bodyPr/>
                        <a:lstStyle/>
                        <a:p>
                          <a:pPr algn="ctr"/>
                          <a:r>
                            <a:rPr lang="en-US" dirty="0"/>
                            <a:t>3</a:t>
                          </a:r>
                        </a:p>
                      </a:txBody>
                      <a:tcPr/>
                    </a:tc>
                    <a:extLst>
                      <a:ext uri="{0D108BD9-81ED-4DB2-BD59-A6C34878D82A}">
                        <a16:rowId xmlns:a16="http://schemas.microsoft.com/office/drawing/2014/main" val="303949064"/>
                      </a:ext>
                    </a:extLst>
                  </a:tr>
                  <a:tr h="370840">
                    <a:tc>
                      <a:txBody>
                        <a:bodyPr/>
                        <a:lstStyle/>
                        <a:p>
                          <a:pPr algn="ctr"/>
                          <a:r>
                            <a:rPr lang="en-US" dirty="0"/>
                            <a:t>Mariners</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a:t>
                          </a:r>
                        </a:p>
                      </a:txBody>
                      <a:tcPr/>
                    </a:tc>
                    <a:tc>
                      <a:txBody>
                        <a:bodyPr/>
                        <a:lstStyle/>
                        <a:p>
                          <a:pPr algn="ctr"/>
                          <a:r>
                            <a:rPr lang="en-US" dirty="0"/>
                            <a:t>5</a:t>
                          </a:r>
                        </a:p>
                      </a:txBody>
                      <a:tcPr/>
                    </a:tc>
                    <a:extLst>
                      <a:ext uri="{0D108BD9-81ED-4DB2-BD59-A6C34878D82A}">
                        <a16:rowId xmlns:a16="http://schemas.microsoft.com/office/drawing/2014/main" val="3058376035"/>
                      </a:ext>
                    </a:extLst>
                  </a:tr>
                  <a:tr h="370840">
                    <a:tc>
                      <a:txBody>
                        <a:bodyPr/>
                        <a:lstStyle/>
                        <a:p>
                          <a:pPr algn="ctr"/>
                          <a:r>
                            <a:rPr lang="en-US" dirty="0"/>
                            <a:t>A’s</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5</a:t>
                          </a:r>
                        </a:p>
                      </a:txBody>
                      <a:tcPr/>
                    </a:tc>
                    <a:tc>
                      <a:txBody>
                        <a:bodyPr/>
                        <a:lstStyle/>
                        <a:p>
                          <a:pPr algn="ctr"/>
                          <a:r>
                            <a:rPr lang="en-US" dirty="0"/>
                            <a:t>-</a:t>
                          </a:r>
                        </a:p>
                      </a:txBody>
                      <a:tcPr/>
                    </a:tc>
                    <a:extLst>
                      <a:ext uri="{0D108BD9-81ED-4DB2-BD59-A6C34878D82A}">
                        <a16:rowId xmlns:a16="http://schemas.microsoft.com/office/drawing/2014/main" val="3657204110"/>
                      </a:ext>
                    </a:extLst>
                  </a:tr>
                </a:tbl>
              </a:graphicData>
            </a:graphic>
          </p:graphicFrame>
        </mc:Fallback>
      </mc:AlternateContent>
      <p:sp>
        <p:nvSpPr>
          <p:cNvPr id="5" name="TextBox 4"/>
          <p:cNvSpPr txBox="1"/>
          <p:nvPr/>
        </p:nvSpPr>
        <p:spPr>
          <a:xfrm>
            <a:off x="434109" y="1570182"/>
            <a:ext cx="11139055" cy="830997"/>
          </a:xfrm>
          <a:prstGeom prst="rect">
            <a:avLst/>
          </a:prstGeom>
          <a:noFill/>
        </p:spPr>
        <p:txBody>
          <a:bodyPr wrap="square" rtlCol="0">
            <a:spAutoFit/>
          </a:bodyPr>
          <a:lstStyle/>
          <a:p>
            <a:r>
              <a:rPr lang="en-US" sz="2400" dirty="0"/>
              <a:t>The teams will play each other, here are the number of games to be played against each other.</a:t>
            </a:r>
          </a:p>
        </p:txBody>
      </p:sp>
      <mc:AlternateContent xmlns:mc="http://schemas.openxmlformats.org/markup-compatibility/2006" xmlns:a14="http://schemas.microsoft.com/office/drawing/2010/main">
        <mc:Choice Requires="a14">
          <p:graphicFrame>
            <p:nvGraphicFramePr>
              <p:cNvPr id="6" name="Content Placeholder 4"/>
              <p:cNvGraphicFramePr>
                <a:graphicFrameLocks/>
              </p:cNvGraphicFramePr>
              <p:nvPr/>
            </p:nvGraphicFramePr>
            <p:xfrm>
              <a:off x="920027" y="4230815"/>
              <a:ext cx="10570010" cy="2420750"/>
            </p:xfrm>
            <a:graphic>
              <a:graphicData uri="http://schemas.openxmlformats.org/drawingml/2006/table">
                <a:tbl>
                  <a:tblPr firstRow="1" bandRow="1">
                    <a:tableStyleId>{5C22544A-7EE6-4342-B048-85BDC9FD1C3A}</a:tableStyleId>
                  </a:tblPr>
                  <a:tblGrid>
                    <a:gridCol w="3624162">
                      <a:extLst>
                        <a:ext uri="{9D8B030D-6E8A-4147-A177-3AD203B41FA5}">
                          <a16:colId xmlns:a16="http://schemas.microsoft.com/office/drawing/2014/main" val="1156048979"/>
                        </a:ext>
                      </a:extLst>
                    </a:gridCol>
                    <a:gridCol w="2053299">
                      <a:extLst>
                        <a:ext uri="{9D8B030D-6E8A-4147-A177-3AD203B41FA5}">
                          <a16:colId xmlns:a16="http://schemas.microsoft.com/office/drawing/2014/main" val="2302543614"/>
                        </a:ext>
                      </a:extLst>
                    </a:gridCol>
                    <a:gridCol w="2074588">
                      <a:extLst>
                        <a:ext uri="{9D8B030D-6E8A-4147-A177-3AD203B41FA5}">
                          <a16:colId xmlns:a16="http://schemas.microsoft.com/office/drawing/2014/main" val="3296258072"/>
                        </a:ext>
                      </a:extLst>
                    </a:gridCol>
                    <a:gridCol w="2817961">
                      <a:extLst>
                        <a:ext uri="{9D8B030D-6E8A-4147-A177-3AD203B41FA5}">
                          <a16:colId xmlns:a16="http://schemas.microsoft.com/office/drawing/2014/main" val="1784835326"/>
                        </a:ext>
                      </a:extLst>
                    </a:gridCol>
                  </a:tblGrid>
                  <a:tr h="484150">
                    <a:tc>
                      <a:txBody>
                        <a:bodyPr/>
                        <a:lstStyle/>
                        <a:p>
                          <a:r>
                            <a:rPr lang="en-US" sz="2400" dirty="0"/>
                            <a:t>Team</a:t>
                          </a:r>
                        </a:p>
                      </a:txBody>
                      <a:tcPr/>
                    </a:tc>
                    <a:tc>
                      <a:txBody>
                        <a:bodyPr/>
                        <a:lstStyle/>
                        <a:p>
                          <a:r>
                            <a:rPr lang="en-US" sz="2400" dirty="0"/>
                            <a:t>Wins (</a:t>
                          </a:r>
                          <a14:m>
                            <m:oMath xmlns:m="http://schemas.openxmlformats.org/officeDocument/2006/math">
                              <m:r>
                                <a:rPr lang="en-US" sz="2400" b="1" i="1" smtClean="0">
                                  <a:latin typeface="Cambria Math" panose="02040503050406030204" pitchFamily="18" charset="0"/>
                                </a:rPr>
                                <m:t>𝒘</m:t>
                              </m:r>
                              <m:r>
                                <a:rPr lang="en-US" sz="2400" b="1" i="1" smtClean="0">
                                  <a:latin typeface="Cambria Math" panose="02040503050406030204" pitchFamily="18" charset="0"/>
                                </a:rPr>
                                <m:t>)</m:t>
                              </m:r>
                            </m:oMath>
                          </a14:m>
                          <a:endParaRPr lang="en-US" sz="2400" dirty="0"/>
                        </a:p>
                      </a:txBody>
                      <a:tcPr/>
                    </a:tc>
                    <a:tc>
                      <a:txBody>
                        <a:bodyPr/>
                        <a:lstStyle/>
                        <a:p>
                          <a:r>
                            <a:rPr lang="en-US" sz="2400" dirty="0"/>
                            <a:t>Games Left</a:t>
                          </a:r>
                        </a:p>
                      </a:txBody>
                      <a:tcPr/>
                    </a:tc>
                    <a:tc>
                      <a:txBody>
                        <a:bodyPr/>
                        <a:lstStyle/>
                        <a:p>
                          <a:r>
                            <a:rPr lang="en-US" sz="2400" dirty="0"/>
                            <a:t>Possible</a:t>
                          </a:r>
                          <a:r>
                            <a:rPr lang="en-US" sz="2400" baseline="0" dirty="0"/>
                            <a:t> Wins (</a:t>
                          </a:r>
                          <a14:m>
                            <m:oMath xmlns:m="http://schemas.openxmlformats.org/officeDocument/2006/math">
                              <m:r>
                                <a:rPr lang="en-US" sz="2400" b="1" i="1" baseline="0" smtClean="0">
                                  <a:latin typeface="Cambria Math" panose="02040503050406030204" pitchFamily="18" charset="0"/>
                                </a:rPr>
                                <m:t>𝑷</m:t>
                              </m:r>
                              <m:r>
                                <a:rPr lang="en-US" sz="2400" b="1" i="1" baseline="0" smtClean="0">
                                  <a:latin typeface="Cambria Math" panose="02040503050406030204" pitchFamily="18" charset="0"/>
                                </a:rPr>
                                <m:t>)</m:t>
                              </m:r>
                            </m:oMath>
                          </a14:m>
                          <a:endParaRPr lang="en-US" sz="2400" dirty="0"/>
                        </a:p>
                      </a:txBody>
                      <a:tcPr/>
                    </a:tc>
                    <a:extLst>
                      <a:ext uri="{0D108BD9-81ED-4DB2-BD59-A6C34878D82A}">
                        <a16:rowId xmlns:a16="http://schemas.microsoft.com/office/drawing/2014/main" val="3460204973"/>
                      </a:ext>
                    </a:extLst>
                  </a:tr>
                  <a:tr h="484150">
                    <a:tc>
                      <a:txBody>
                        <a:bodyPr/>
                        <a:lstStyle/>
                        <a:p>
                          <a:r>
                            <a:rPr lang="en-US" sz="2400" dirty="0"/>
                            <a:t>Angels</a:t>
                          </a:r>
                        </a:p>
                      </a:txBody>
                      <a:tcPr/>
                    </a:tc>
                    <a:tc>
                      <a:txBody>
                        <a:bodyPr/>
                        <a:lstStyle/>
                        <a:p>
                          <a:r>
                            <a:rPr lang="en-US" sz="2400" dirty="0"/>
                            <a:t>81</a:t>
                          </a:r>
                        </a:p>
                      </a:txBody>
                      <a:tcPr/>
                    </a:tc>
                    <a:tc>
                      <a:txBody>
                        <a:bodyPr/>
                        <a:lstStyle/>
                        <a:p>
                          <a:r>
                            <a:rPr lang="en-US" sz="2400" dirty="0"/>
                            <a:t>12</a:t>
                          </a:r>
                        </a:p>
                      </a:txBody>
                      <a:tcPr/>
                    </a:tc>
                    <a:tc>
                      <a:txBody>
                        <a:bodyPr/>
                        <a:lstStyle/>
                        <a:p>
                          <a:r>
                            <a:rPr lang="en-US" sz="2400" dirty="0"/>
                            <a:t>93</a:t>
                          </a:r>
                        </a:p>
                      </a:txBody>
                      <a:tcPr/>
                    </a:tc>
                    <a:extLst>
                      <a:ext uri="{0D108BD9-81ED-4DB2-BD59-A6C34878D82A}">
                        <a16:rowId xmlns:a16="http://schemas.microsoft.com/office/drawing/2014/main" val="3695601799"/>
                      </a:ext>
                    </a:extLst>
                  </a:tr>
                  <a:tr h="484150">
                    <a:tc>
                      <a:txBody>
                        <a:bodyPr/>
                        <a:lstStyle/>
                        <a:p>
                          <a:r>
                            <a:rPr lang="en-US" sz="2400" dirty="0"/>
                            <a:t>Rangers</a:t>
                          </a:r>
                        </a:p>
                      </a:txBody>
                      <a:tcPr/>
                    </a:tc>
                    <a:tc>
                      <a:txBody>
                        <a:bodyPr/>
                        <a:lstStyle/>
                        <a:p>
                          <a:r>
                            <a:rPr lang="en-US" sz="2400" dirty="0"/>
                            <a:t>80</a:t>
                          </a:r>
                        </a:p>
                      </a:txBody>
                      <a:tcPr/>
                    </a:tc>
                    <a:tc>
                      <a:txBody>
                        <a:bodyPr/>
                        <a:lstStyle/>
                        <a:p>
                          <a:r>
                            <a:rPr lang="en-US" sz="2400" dirty="0"/>
                            <a:t>12</a:t>
                          </a:r>
                        </a:p>
                      </a:txBody>
                      <a:tcPr/>
                    </a:tc>
                    <a:tc>
                      <a:txBody>
                        <a:bodyPr/>
                        <a:lstStyle/>
                        <a:p>
                          <a:r>
                            <a:rPr lang="en-US" sz="2400" dirty="0"/>
                            <a:t>92</a:t>
                          </a:r>
                        </a:p>
                      </a:txBody>
                      <a:tcPr/>
                    </a:tc>
                    <a:extLst>
                      <a:ext uri="{0D108BD9-81ED-4DB2-BD59-A6C34878D82A}">
                        <a16:rowId xmlns:a16="http://schemas.microsoft.com/office/drawing/2014/main" val="3900270897"/>
                      </a:ext>
                    </a:extLst>
                  </a:tr>
                  <a:tr h="484150">
                    <a:tc>
                      <a:txBody>
                        <a:bodyPr/>
                        <a:lstStyle/>
                        <a:p>
                          <a:r>
                            <a:rPr lang="en-US" sz="2400" dirty="0"/>
                            <a:t>Mariners</a:t>
                          </a:r>
                        </a:p>
                      </a:txBody>
                      <a:tcPr/>
                    </a:tc>
                    <a:tc>
                      <a:txBody>
                        <a:bodyPr/>
                        <a:lstStyle/>
                        <a:p>
                          <a:r>
                            <a:rPr lang="en-US" sz="2400" dirty="0"/>
                            <a:t>70</a:t>
                          </a:r>
                        </a:p>
                      </a:txBody>
                      <a:tcPr/>
                    </a:tc>
                    <a:tc>
                      <a:txBody>
                        <a:bodyPr/>
                        <a:lstStyle/>
                        <a:p>
                          <a:r>
                            <a:rPr lang="en-US" sz="2400" dirty="0"/>
                            <a:t>12</a:t>
                          </a:r>
                        </a:p>
                      </a:txBody>
                      <a:tcPr/>
                    </a:tc>
                    <a:tc>
                      <a:txBody>
                        <a:bodyPr/>
                        <a:lstStyle/>
                        <a:p>
                          <a:r>
                            <a:rPr lang="en-US" sz="2400" dirty="0"/>
                            <a:t>82</a:t>
                          </a:r>
                        </a:p>
                      </a:txBody>
                      <a:tcPr/>
                    </a:tc>
                    <a:extLst>
                      <a:ext uri="{0D108BD9-81ED-4DB2-BD59-A6C34878D82A}">
                        <a16:rowId xmlns:a16="http://schemas.microsoft.com/office/drawing/2014/main" val="2851341751"/>
                      </a:ext>
                    </a:extLst>
                  </a:tr>
                  <a:tr h="484150">
                    <a:tc>
                      <a:txBody>
                        <a:bodyPr/>
                        <a:lstStyle/>
                        <a:p>
                          <a:r>
                            <a:rPr lang="en-US" sz="2400" dirty="0"/>
                            <a:t>A’s</a:t>
                          </a:r>
                        </a:p>
                      </a:txBody>
                      <a:tcPr/>
                    </a:tc>
                    <a:tc>
                      <a:txBody>
                        <a:bodyPr/>
                        <a:lstStyle/>
                        <a:p>
                          <a:r>
                            <a:rPr lang="en-US" sz="2400" dirty="0"/>
                            <a:t>69</a:t>
                          </a:r>
                        </a:p>
                      </a:txBody>
                      <a:tcPr/>
                    </a:tc>
                    <a:tc>
                      <a:txBody>
                        <a:bodyPr/>
                        <a:lstStyle/>
                        <a:p>
                          <a:r>
                            <a:rPr lang="en-US" sz="2400" dirty="0"/>
                            <a:t>12</a:t>
                          </a:r>
                        </a:p>
                      </a:txBody>
                      <a:tcPr/>
                    </a:tc>
                    <a:tc>
                      <a:txBody>
                        <a:bodyPr/>
                        <a:lstStyle/>
                        <a:p>
                          <a:r>
                            <a:rPr lang="en-US" sz="24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6" name="Content Placeholder 4"/>
              <p:cNvGraphicFramePr>
                <a:graphicFrameLocks/>
              </p:cNvGraphicFramePr>
              <p:nvPr>
                <p:extLst>
                  <p:ext uri="{D42A27DB-BD31-4B8C-83A1-F6EECF244321}">
                    <p14:modId xmlns:p14="http://schemas.microsoft.com/office/powerpoint/2010/main" val="179050070"/>
                  </p:ext>
                </p:extLst>
              </p:nvPr>
            </p:nvGraphicFramePr>
            <p:xfrm>
              <a:off x="920027" y="4230815"/>
              <a:ext cx="10570010" cy="2420750"/>
            </p:xfrm>
            <a:graphic>
              <a:graphicData uri="http://schemas.openxmlformats.org/drawingml/2006/table">
                <a:tbl>
                  <a:tblPr firstRow="1" bandRow="1">
                    <a:tableStyleId>{5C22544A-7EE6-4342-B048-85BDC9FD1C3A}</a:tableStyleId>
                  </a:tblPr>
                  <a:tblGrid>
                    <a:gridCol w="3624162">
                      <a:extLst>
                        <a:ext uri="{9D8B030D-6E8A-4147-A177-3AD203B41FA5}">
                          <a16:colId xmlns:a16="http://schemas.microsoft.com/office/drawing/2014/main" val="1156048979"/>
                        </a:ext>
                      </a:extLst>
                    </a:gridCol>
                    <a:gridCol w="2053299">
                      <a:extLst>
                        <a:ext uri="{9D8B030D-6E8A-4147-A177-3AD203B41FA5}">
                          <a16:colId xmlns:a16="http://schemas.microsoft.com/office/drawing/2014/main" val="2302543614"/>
                        </a:ext>
                      </a:extLst>
                    </a:gridCol>
                    <a:gridCol w="2074588">
                      <a:extLst>
                        <a:ext uri="{9D8B030D-6E8A-4147-A177-3AD203B41FA5}">
                          <a16:colId xmlns:a16="http://schemas.microsoft.com/office/drawing/2014/main" val="3296258072"/>
                        </a:ext>
                      </a:extLst>
                    </a:gridCol>
                    <a:gridCol w="2817961">
                      <a:extLst>
                        <a:ext uri="{9D8B030D-6E8A-4147-A177-3AD203B41FA5}">
                          <a16:colId xmlns:a16="http://schemas.microsoft.com/office/drawing/2014/main" val="1784835326"/>
                        </a:ext>
                      </a:extLst>
                    </a:gridCol>
                  </a:tblGrid>
                  <a:tr h="484150">
                    <a:tc>
                      <a:txBody>
                        <a:bodyPr/>
                        <a:lstStyle/>
                        <a:p>
                          <a:r>
                            <a:rPr lang="en-US" sz="2400" dirty="0"/>
                            <a:t>Team</a:t>
                          </a:r>
                        </a:p>
                      </a:txBody>
                      <a:tcPr/>
                    </a:tc>
                    <a:tc>
                      <a:txBody>
                        <a:bodyPr/>
                        <a:lstStyle/>
                        <a:p>
                          <a:endParaRPr lang="en-US"/>
                        </a:p>
                      </a:txBody>
                      <a:tcPr>
                        <a:blipFill>
                          <a:blip r:embed="rId3"/>
                          <a:stretch>
                            <a:fillRect l="-176855" t="-8750" r="-239763" b="-421250"/>
                          </a:stretch>
                        </a:blipFill>
                      </a:tcPr>
                    </a:tc>
                    <a:tc>
                      <a:txBody>
                        <a:bodyPr/>
                        <a:lstStyle/>
                        <a:p>
                          <a:r>
                            <a:rPr lang="en-US" sz="2400" dirty="0"/>
                            <a:t>Games Left</a:t>
                          </a:r>
                        </a:p>
                      </a:txBody>
                      <a:tcPr/>
                    </a:tc>
                    <a:tc>
                      <a:txBody>
                        <a:bodyPr/>
                        <a:lstStyle/>
                        <a:p>
                          <a:endParaRPr lang="en-US"/>
                        </a:p>
                      </a:txBody>
                      <a:tcPr>
                        <a:blipFill>
                          <a:blip r:embed="rId3"/>
                          <a:stretch>
                            <a:fillRect l="-274946" t="-8750" r="-1080" b="-421250"/>
                          </a:stretch>
                        </a:blipFill>
                      </a:tcPr>
                    </a:tc>
                    <a:extLst>
                      <a:ext uri="{0D108BD9-81ED-4DB2-BD59-A6C34878D82A}">
                        <a16:rowId xmlns:a16="http://schemas.microsoft.com/office/drawing/2014/main" val="3460204973"/>
                      </a:ext>
                    </a:extLst>
                  </a:tr>
                  <a:tr h="484150">
                    <a:tc>
                      <a:txBody>
                        <a:bodyPr/>
                        <a:lstStyle/>
                        <a:p>
                          <a:r>
                            <a:rPr lang="en-US" sz="2400" dirty="0"/>
                            <a:t>Angels</a:t>
                          </a:r>
                        </a:p>
                      </a:txBody>
                      <a:tcPr/>
                    </a:tc>
                    <a:tc>
                      <a:txBody>
                        <a:bodyPr/>
                        <a:lstStyle/>
                        <a:p>
                          <a:r>
                            <a:rPr lang="en-US" sz="2400" dirty="0"/>
                            <a:t>81</a:t>
                          </a:r>
                        </a:p>
                      </a:txBody>
                      <a:tcPr/>
                    </a:tc>
                    <a:tc>
                      <a:txBody>
                        <a:bodyPr/>
                        <a:lstStyle/>
                        <a:p>
                          <a:r>
                            <a:rPr lang="en-US" sz="2400" dirty="0"/>
                            <a:t>12</a:t>
                          </a:r>
                        </a:p>
                      </a:txBody>
                      <a:tcPr/>
                    </a:tc>
                    <a:tc>
                      <a:txBody>
                        <a:bodyPr/>
                        <a:lstStyle/>
                        <a:p>
                          <a:r>
                            <a:rPr lang="en-US" sz="2400" dirty="0"/>
                            <a:t>93</a:t>
                          </a:r>
                        </a:p>
                      </a:txBody>
                      <a:tcPr/>
                    </a:tc>
                    <a:extLst>
                      <a:ext uri="{0D108BD9-81ED-4DB2-BD59-A6C34878D82A}">
                        <a16:rowId xmlns:a16="http://schemas.microsoft.com/office/drawing/2014/main" val="3695601799"/>
                      </a:ext>
                    </a:extLst>
                  </a:tr>
                  <a:tr h="484150">
                    <a:tc>
                      <a:txBody>
                        <a:bodyPr/>
                        <a:lstStyle/>
                        <a:p>
                          <a:r>
                            <a:rPr lang="en-US" sz="2400" dirty="0"/>
                            <a:t>Rangers</a:t>
                          </a:r>
                        </a:p>
                      </a:txBody>
                      <a:tcPr/>
                    </a:tc>
                    <a:tc>
                      <a:txBody>
                        <a:bodyPr/>
                        <a:lstStyle/>
                        <a:p>
                          <a:r>
                            <a:rPr lang="en-US" sz="2400" dirty="0"/>
                            <a:t>80</a:t>
                          </a:r>
                        </a:p>
                      </a:txBody>
                      <a:tcPr/>
                    </a:tc>
                    <a:tc>
                      <a:txBody>
                        <a:bodyPr/>
                        <a:lstStyle/>
                        <a:p>
                          <a:r>
                            <a:rPr lang="en-US" sz="2400" dirty="0"/>
                            <a:t>12</a:t>
                          </a:r>
                        </a:p>
                      </a:txBody>
                      <a:tcPr/>
                    </a:tc>
                    <a:tc>
                      <a:txBody>
                        <a:bodyPr/>
                        <a:lstStyle/>
                        <a:p>
                          <a:r>
                            <a:rPr lang="en-US" sz="2400" dirty="0"/>
                            <a:t>92</a:t>
                          </a:r>
                        </a:p>
                      </a:txBody>
                      <a:tcPr/>
                    </a:tc>
                    <a:extLst>
                      <a:ext uri="{0D108BD9-81ED-4DB2-BD59-A6C34878D82A}">
                        <a16:rowId xmlns:a16="http://schemas.microsoft.com/office/drawing/2014/main" val="3900270897"/>
                      </a:ext>
                    </a:extLst>
                  </a:tr>
                  <a:tr h="484150">
                    <a:tc>
                      <a:txBody>
                        <a:bodyPr/>
                        <a:lstStyle/>
                        <a:p>
                          <a:r>
                            <a:rPr lang="en-US" sz="2400" dirty="0"/>
                            <a:t>Mariners</a:t>
                          </a:r>
                        </a:p>
                      </a:txBody>
                      <a:tcPr/>
                    </a:tc>
                    <a:tc>
                      <a:txBody>
                        <a:bodyPr/>
                        <a:lstStyle/>
                        <a:p>
                          <a:r>
                            <a:rPr lang="en-US" sz="2400" dirty="0"/>
                            <a:t>70</a:t>
                          </a:r>
                        </a:p>
                      </a:txBody>
                      <a:tcPr/>
                    </a:tc>
                    <a:tc>
                      <a:txBody>
                        <a:bodyPr/>
                        <a:lstStyle/>
                        <a:p>
                          <a:r>
                            <a:rPr lang="en-US" sz="2400" dirty="0"/>
                            <a:t>12</a:t>
                          </a:r>
                        </a:p>
                      </a:txBody>
                      <a:tcPr/>
                    </a:tc>
                    <a:tc>
                      <a:txBody>
                        <a:bodyPr/>
                        <a:lstStyle/>
                        <a:p>
                          <a:r>
                            <a:rPr lang="en-US" sz="2400" dirty="0"/>
                            <a:t>82</a:t>
                          </a:r>
                        </a:p>
                      </a:txBody>
                      <a:tcPr/>
                    </a:tc>
                    <a:extLst>
                      <a:ext uri="{0D108BD9-81ED-4DB2-BD59-A6C34878D82A}">
                        <a16:rowId xmlns:a16="http://schemas.microsoft.com/office/drawing/2014/main" val="2851341751"/>
                      </a:ext>
                    </a:extLst>
                  </a:tr>
                  <a:tr h="484150">
                    <a:tc>
                      <a:txBody>
                        <a:bodyPr/>
                        <a:lstStyle/>
                        <a:p>
                          <a:r>
                            <a:rPr lang="en-US" sz="2400" dirty="0"/>
                            <a:t>A’s</a:t>
                          </a:r>
                        </a:p>
                      </a:txBody>
                      <a:tcPr/>
                    </a:tc>
                    <a:tc>
                      <a:txBody>
                        <a:bodyPr/>
                        <a:lstStyle/>
                        <a:p>
                          <a:r>
                            <a:rPr lang="en-US" sz="2400" dirty="0"/>
                            <a:t>69</a:t>
                          </a:r>
                        </a:p>
                      </a:txBody>
                      <a:tcPr/>
                    </a:tc>
                    <a:tc>
                      <a:txBody>
                        <a:bodyPr/>
                        <a:lstStyle/>
                        <a:p>
                          <a:r>
                            <a:rPr lang="en-US" sz="2400" dirty="0"/>
                            <a:t>12</a:t>
                          </a:r>
                        </a:p>
                      </a:txBody>
                      <a:tcPr/>
                    </a:tc>
                    <a:tc>
                      <a:txBody>
                        <a:bodyPr/>
                        <a:lstStyle/>
                        <a:p>
                          <a:r>
                            <a:rPr lang="en-US" sz="2400" dirty="0"/>
                            <a:t>81</a:t>
                          </a:r>
                        </a:p>
                      </a:txBody>
                      <a:tcPr/>
                    </a:tc>
                    <a:extLst>
                      <a:ext uri="{0D108BD9-81ED-4DB2-BD59-A6C34878D82A}">
                        <a16:rowId xmlns:a16="http://schemas.microsoft.com/office/drawing/2014/main" val="3472745724"/>
                      </a:ext>
                    </a:extLst>
                  </a:tr>
                </a:tbl>
              </a:graphicData>
            </a:graphic>
          </p:graphicFrame>
        </mc:Fallback>
      </mc:AlternateContent>
    </p:spTree>
    <p:extLst>
      <p:ext uri="{BB962C8B-B14F-4D97-AF65-F5344CB8AC3E}">
        <p14:creationId xmlns:p14="http://schemas.microsoft.com/office/powerpoint/2010/main" val="105475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069753-4DB3-4BA3-9319-1063DB556AC7}"/>
              </a:ext>
            </a:extLst>
          </p:cNvPr>
          <p:cNvSpPr>
            <a:spLocks noGrp="1"/>
          </p:cNvSpPr>
          <p:nvPr>
            <p:ph type="title"/>
          </p:nvPr>
        </p:nvSpPr>
        <p:spPr/>
        <p:txBody>
          <a:bodyPr/>
          <a:lstStyle/>
          <a:p>
            <a:r>
              <a:rPr lang="en-US" dirty="0"/>
              <a:t>Back to Problem Ranking</a:t>
            </a:r>
          </a:p>
        </p:txBody>
      </p:sp>
      <p:sp>
        <p:nvSpPr>
          <p:cNvPr id="5" name="Text Placeholder 4">
            <a:extLst>
              <a:ext uri="{FF2B5EF4-FFF2-40B4-BE49-F238E27FC236}">
                <a16:creationId xmlns:a16="http://schemas.microsoft.com/office/drawing/2014/main" id="{98E54253-F771-4CB7-88C8-D4E89A8C2FD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4880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(can be solved efficiently)</a:t>
            </a:r>
          </a:p>
        </p:txBody>
      </p:sp>
      <p:sp>
        <p:nvSpPr>
          <p:cNvPr id="3" name="Content Placeholder 2"/>
          <p:cNvSpPr>
            <a:spLocks noGrp="1"/>
          </p:cNvSpPr>
          <p:nvPr>
            <p:ph idx="1"/>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575238" y="1372686"/>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75238" y="1372686"/>
                <a:ext cx="10168961" cy="1485900"/>
              </a:xfrm>
              <a:prstGeom prst="rect">
                <a:avLst/>
              </a:prstGeom>
              <a:blipFill rotWithShape="0">
                <a:blip r:embed="rId2"/>
                <a:stretch>
                  <a:fillRect l="-1199" r="-420" b="-6967"/>
                </a:stretch>
              </a:blipFill>
              <a:ln>
                <a:noFill/>
              </a:ln>
            </p:spPr>
            <p:txBody>
              <a:bodyPr/>
              <a:lstStyle/>
              <a:p>
                <a:r>
                  <a:rPr lang="en-US">
                    <a:noFill/>
                  </a:rPr>
                  <a:t> </a:t>
                </a:r>
              </a:p>
            </p:txBody>
          </p:sp>
        </mc:Fallback>
      </mc:AlternateContent>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sp>
        <p:nvSpPr>
          <p:cNvPr id="9" name="TextBox 8"/>
          <p:cNvSpPr txBox="1"/>
          <p:nvPr/>
        </p:nvSpPr>
        <p:spPr>
          <a:xfrm>
            <a:off x="575236" y="2858586"/>
            <a:ext cx="11097780"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The decision version of all problems we’ve solved in this class are in P.</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P is an example of a “complexity class”</a:t>
            </a:r>
          </a:p>
          <a:p>
            <a:r>
              <a:rPr lang="en-US" sz="2800" dirty="0">
                <a:latin typeface="Segoe UI Semilight" panose="020B0402040204020203" pitchFamily="34" charset="0"/>
                <a:cs typeface="Segoe UI Semilight" panose="020B0402040204020203" pitchFamily="34" charset="0"/>
              </a:rPr>
              <a:t>A set of problems that can be solved under some limitations (e.g. with some amount of memory or in some amount of time).</a:t>
            </a:r>
          </a:p>
        </p:txBody>
      </p:sp>
      <p:sp>
        <p:nvSpPr>
          <p:cNvPr id="7" name="Rectangle: Rounded Corners 6">
            <a:extLst>
              <a:ext uri="{FF2B5EF4-FFF2-40B4-BE49-F238E27FC236}">
                <a16:creationId xmlns:a16="http://schemas.microsoft.com/office/drawing/2014/main" id="{B5C4F50F-D90D-4E55-98FC-7C429537E799}"/>
              </a:ext>
            </a:extLst>
          </p:cNvPr>
          <p:cNvSpPr/>
          <p:nvPr/>
        </p:nvSpPr>
        <p:spPr>
          <a:xfrm>
            <a:off x="1618147" y="5291269"/>
            <a:ext cx="9335799" cy="101466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Problems go in complexity classes. Not algorithms. </a:t>
            </a:r>
          </a:p>
          <a:p>
            <a:pPr algn="ctr"/>
            <a:r>
              <a:rPr lang="en-US" sz="2800" dirty="0">
                <a:solidFill>
                  <a:schemeClr val="tx1"/>
                </a:solidFill>
                <a:latin typeface="Segoe UI Semilight" panose="020B0402040204020203" pitchFamily="34" charset="0"/>
                <a:cs typeface="Segoe UI Semilight" panose="020B0402040204020203" pitchFamily="34" charset="0"/>
              </a:rPr>
              <a:t>We’re comparing problem difficulty, not algorithm quality.</a:t>
            </a:r>
          </a:p>
        </p:txBody>
      </p:sp>
    </p:spTree>
    <p:extLst>
      <p:ext uri="{BB962C8B-B14F-4D97-AF65-F5344CB8AC3E}">
        <p14:creationId xmlns:p14="http://schemas.microsoft.com/office/powerpoint/2010/main" val="7109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there is a certificate for that instance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308324"/>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A “verifier” takes in: an instance of the NP problem, and a “proof”</a:t>
            </a:r>
          </a:p>
          <a:p>
            <a:r>
              <a:rPr lang="en-US" sz="2400" dirty="0">
                <a:latin typeface="Segoe UI Semilight" panose="020B0402040204020203" pitchFamily="34" charset="0"/>
                <a:cs typeface="Segoe UI Semilight" panose="020B0402040204020203" pitchFamily="34" charset="0"/>
              </a:rPr>
              <a:t>And returns “true” if it received a valid proof that the instance is a YES instance, and “false” if it did not receive a valid proof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NP problems have “verifiers” that run in polynomial time. </a:t>
            </a:r>
          </a:p>
          <a:p>
            <a:r>
              <a:rPr lang="en-US" sz="2400" dirty="0">
                <a:latin typeface="Segoe UI Semilight" panose="020B0402040204020203" pitchFamily="34" charset="0"/>
                <a:cs typeface="Segoe UI Semilight" panose="020B0402040204020203" pitchFamily="34" charset="0"/>
              </a:rPr>
              <a:t>Do they have </a:t>
            </a:r>
            <a:r>
              <a:rPr lang="en-US" sz="2400" b="1" dirty="0">
                <a:latin typeface="Segoe UI Semilight" panose="020B0402040204020203" pitchFamily="34" charset="0"/>
                <a:cs typeface="Segoe UI Semilight" panose="020B0402040204020203" pitchFamily="34" charset="0"/>
              </a:rPr>
              <a:t>solvers </a:t>
            </a:r>
            <a:r>
              <a:rPr lang="en-US" sz="2400" dirty="0">
                <a:latin typeface="Segoe UI Semilight" panose="020B0402040204020203" pitchFamily="34" charset="0"/>
                <a:cs typeface="Segoe UI Semilight" panose="020B0402040204020203" pitchFamily="34" charset="0"/>
              </a:rPr>
              <a:t>that run in polynomial time? The definition doesn’t say.</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41015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there is a certificate for that instance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1569660"/>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If you have a “YES” instance, a little birdy can magically find you this certificate-thing, and you’ll say “Oh yeah, that’s totally a yes instance!”</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What if it’s a NO instance? No guarantee. </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8746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sp>
        <p:nvSpPr>
          <p:cNvPr id="6" name="TextBox 5"/>
          <p:cNvSpPr txBox="1"/>
          <p:nvPr/>
        </p:nvSpPr>
        <p:spPr>
          <a:xfrm>
            <a:off x="4082784" y="3960341"/>
            <a:ext cx="3507208" cy="1754326"/>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3-Coloring:</a:t>
            </a:r>
          </a:p>
          <a:p>
            <a:r>
              <a:rPr lang="en-US" dirty="0">
                <a:latin typeface="Segoe UI Semilight" panose="020B0402040204020203" pitchFamily="34" charset="0"/>
                <a:cs typeface="Segoe UI Semilight" panose="020B0402040204020203" pitchFamily="34" charset="0"/>
              </a:rPr>
              <a:t>Can you color vertices of a graph red, blue, and green so every edge has differently colored endpoints?</a:t>
            </a:r>
          </a:p>
          <a:p>
            <a:endParaRPr lang="en-US"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445664" y="3938267"/>
                <a:ext cx="3426690"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Light Spanning Tree:</a:t>
                </a:r>
              </a:p>
              <a:p>
                <a:r>
                  <a:rPr lang="en-US" dirty="0">
                    <a:latin typeface="Segoe UI Semilight" panose="020B0402040204020203" pitchFamily="34" charset="0"/>
                    <a:cs typeface="Segoe UI Semilight" panose="020B0402040204020203" pitchFamily="34" charset="0"/>
                  </a:rPr>
                  <a:t>Is there a spanning tree of graph </a:t>
                </a:r>
                <a14:m>
                  <m:oMath xmlns:m="http://schemas.openxmlformats.org/officeDocument/2006/math">
                    <m:r>
                      <a:rPr lang="en-US" b="0" i="1" smtClean="0">
                        <a:latin typeface="Cambria Math" panose="02040503050406030204" pitchFamily="18" charset="0"/>
                      </a:rPr>
                      <m:t>𝐺</m:t>
                    </m:r>
                  </m:oMath>
                </a14:m>
                <a:r>
                  <a:rPr lang="en-US" dirty="0">
                    <a:latin typeface="Segoe UI Semilight" panose="020B0402040204020203" pitchFamily="34" charset="0"/>
                    <a:cs typeface="Segoe UI Semilight" panose="020B0402040204020203" pitchFamily="34" charset="0"/>
                  </a:rPr>
                  <a:t> of weight at most </a:t>
                </a:r>
                <a14:m>
                  <m:oMath xmlns:m="http://schemas.openxmlformats.org/officeDocument/2006/math">
                    <m:r>
                      <a:rPr lang="en-US" b="0" i="1" smtClean="0">
                        <a:latin typeface="Cambria Math" panose="02040503050406030204" pitchFamily="18" charset="0"/>
                      </a:rPr>
                      <m:t>𝑘</m:t>
                    </m:r>
                  </m:oMath>
                </a14:m>
                <a:r>
                  <a:rPr lang="en-US" dirty="0">
                    <a:latin typeface="Segoe UI Semilight" panose="020B0402040204020203" pitchFamily="34" charset="0"/>
                    <a:cs typeface="Segoe UI Semilight" panose="020B0402040204020203"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445664" y="3938267"/>
                <a:ext cx="3426690" cy="923330"/>
              </a:xfrm>
              <a:prstGeom prst="rect">
                <a:avLst/>
              </a:prstGeom>
              <a:blipFill>
                <a:blip r:embed="rId2"/>
                <a:stretch>
                  <a:fillRect l="-1423" t="-2632" r="-2135" b="-9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0422" y="3938267"/>
                <a:ext cx="3962076"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Large flow:</a:t>
                </a:r>
              </a:p>
              <a:p>
                <a:r>
                  <a:rPr lang="en-US" dirty="0">
                    <a:latin typeface="Segoe UI Semilight" panose="020B0402040204020203" pitchFamily="34" charset="0"/>
                    <a:cs typeface="Segoe UI Semilight" panose="020B0402040204020203" pitchFamily="34" charset="0"/>
                  </a:rPr>
                  <a:t>Is there a flow from </a:t>
                </a:r>
                <a14:m>
                  <m:oMath xmlns:m="http://schemas.openxmlformats.org/officeDocument/2006/math">
                    <m:r>
                      <a:rPr lang="en-US" b="0" i="1" smtClean="0">
                        <a:latin typeface="Cambria Math" panose="02040503050406030204" pitchFamily="18" charset="0"/>
                        <a:cs typeface="Segoe UI Semilight" panose="020B0402040204020203" pitchFamily="34" charset="0"/>
                      </a:rPr>
                      <m:t>𝑠</m:t>
                    </m:r>
                  </m:oMath>
                </a14:m>
                <a:r>
                  <a:rPr lang="en-US" dirty="0">
                    <a:latin typeface="Segoe UI Semilight" panose="020B0402040204020203" pitchFamily="34" charset="0"/>
                    <a:cs typeface="Segoe UI Semilight" panose="020B0402040204020203" pitchFamily="34" charset="0"/>
                  </a:rPr>
                  <a:t> to </a:t>
                </a:r>
                <a14:m>
                  <m:oMath xmlns:m="http://schemas.openxmlformats.org/officeDocument/2006/math">
                    <m:r>
                      <a:rPr lang="en-US" b="0" i="1" smtClean="0">
                        <a:latin typeface="Cambria Math" panose="02040503050406030204" pitchFamily="18" charset="0"/>
                        <a:cs typeface="Segoe UI Semilight" panose="020B0402040204020203" pitchFamily="34" charset="0"/>
                      </a:rPr>
                      <m:t>𝑡</m:t>
                    </m:r>
                  </m:oMath>
                </a14:m>
                <a:r>
                  <a:rPr lang="en-US" dirty="0">
                    <a:latin typeface="Segoe UI Semilight" panose="020B0402040204020203" pitchFamily="34" charset="0"/>
                    <a:cs typeface="Segoe UI Semilight" panose="020B0402040204020203" pitchFamily="34" charset="0"/>
                  </a:rPr>
                  <a:t> in </a:t>
                </a:r>
                <a14:m>
                  <m:oMath xmlns:m="http://schemas.openxmlformats.org/officeDocument/2006/math">
                    <m:r>
                      <a:rPr lang="en-US" b="0" i="1" smtClean="0">
                        <a:latin typeface="Cambria Math" panose="02040503050406030204" pitchFamily="18" charset="0"/>
                        <a:cs typeface="Segoe UI Semilight" panose="020B0402040204020203" pitchFamily="34" charset="0"/>
                      </a:rPr>
                      <m:t>𝐺</m:t>
                    </m:r>
                  </m:oMath>
                </a14:m>
                <a:r>
                  <a:rPr lang="en-US" dirty="0">
                    <a:latin typeface="Segoe UI Semilight" panose="020B0402040204020203" pitchFamily="34" charset="0"/>
                    <a:cs typeface="Segoe UI Semilight" panose="020B0402040204020203" pitchFamily="34" charset="0"/>
                  </a:rPr>
                  <a:t> of value at least </a:t>
                </a:r>
                <a14:m>
                  <m:oMath xmlns:m="http://schemas.openxmlformats.org/officeDocument/2006/math">
                    <m:r>
                      <a:rPr lang="en-US" b="0" i="1" smtClean="0">
                        <a:latin typeface="Cambria Math" panose="02040503050406030204" pitchFamily="18" charset="0"/>
                        <a:cs typeface="Segoe UI Semilight" panose="020B0402040204020203" pitchFamily="34" charset="0"/>
                      </a:rPr>
                      <m:t>𝑘</m:t>
                    </m:r>
                  </m:oMath>
                </a14:m>
                <a:r>
                  <a:rPr lang="en-US" dirty="0">
                    <a:latin typeface="Segoe UI Semilight" panose="020B0402040204020203" pitchFamily="34" charset="0"/>
                    <a:cs typeface="Segoe UI Semilight" panose="020B0402040204020203"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7800422" y="3938267"/>
                <a:ext cx="3962076" cy="923330"/>
              </a:xfrm>
              <a:prstGeom prst="rect">
                <a:avLst/>
              </a:prstGeom>
              <a:blipFill>
                <a:blip r:embed="rId3"/>
                <a:stretch>
                  <a:fillRect l="-1385" t="-2632" r="-2615" b="-9868"/>
                </a:stretch>
              </a:blipFill>
            </p:spPr>
            <p:txBody>
              <a:bodyPr/>
              <a:lstStyle/>
              <a:p>
                <a:r>
                  <a:rPr lang="en-US">
                    <a:noFill/>
                  </a:rPr>
                  <a:t> </a:t>
                </a:r>
              </a:p>
            </p:txBody>
          </p:sp>
        </mc:Fallback>
      </mc:AlternateContent>
      <p:sp>
        <p:nvSpPr>
          <p:cNvPr id="11" name="TextBox 10"/>
          <p:cNvSpPr txBox="1"/>
          <p:nvPr/>
        </p:nvSpPr>
        <p:spPr>
          <a:xfrm>
            <a:off x="445664" y="5014431"/>
            <a:ext cx="3650974"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spanning tree itself.</a:t>
            </a:r>
          </a:p>
          <a:p>
            <a:r>
              <a:rPr lang="en-US" dirty="0">
                <a:solidFill>
                  <a:schemeClr val="accent2"/>
                </a:solidFill>
                <a:latin typeface="Segoe UI Semilight" panose="020B0402040204020203" pitchFamily="34" charset="0"/>
                <a:cs typeface="Segoe UI Semilight" panose="020B0402040204020203" pitchFamily="34" charset="0"/>
              </a:rPr>
              <a:t>Verify by checking it really connects every vertex and its weight.</a:t>
            </a:r>
          </a:p>
        </p:txBody>
      </p:sp>
      <p:sp>
        <p:nvSpPr>
          <p:cNvPr id="12" name="TextBox 11"/>
          <p:cNvSpPr txBox="1"/>
          <p:nvPr/>
        </p:nvSpPr>
        <p:spPr>
          <a:xfrm>
            <a:off x="7831897" y="5368166"/>
            <a:ext cx="3899125"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flow itself.</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the capacity constraints, conservation, and that flow value at least k.</a:t>
            </a:r>
          </a:p>
        </p:txBody>
      </p:sp>
      <p:sp>
        <p:nvSpPr>
          <p:cNvPr id="13" name="TextBox 12"/>
          <p:cNvSpPr txBox="1"/>
          <p:nvPr/>
        </p:nvSpPr>
        <p:spPr>
          <a:xfrm>
            <a:off x="4138855" y="5433168"/>
            <a:ext cx="3451137" cy="646331"/>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coloring.</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by checking each edge.</a:t>
            </a:r>
          </a:p>
        </p:txBody>
      </p:sp>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dirty="0"/>
              <a:t>The set of all decision problems such that if the answer is YES, there is a proof of that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NP (stands for “nondeterministic polynomial”)</a:t>
            </a:r>
          </a:p>
        </p:txBody>
      </p:sp>
      <p:sp>
        <p:nvSpPr>
          <p:cNvPr id="19" name="Rectangle 18">
            <a:extLst>
              <a:ext uri="{FF2B5EF4-FFF2-40B4-BE49-F238E27FC236}">
                <a16:creationId xmlns:a16="http://schemas.microsoft.com/office/drawing/2014/main" id="{8EF363AA-2C75-6F41-A02E-5058EFE7D7B5}"/>
              </a:ext>
            </a:extLst>
          </p:cNvPr>
          <p:cNvSpPr/>
          <p:nvPr/>
        </p:nvSpPr>
        <p:spPr>
          <a:xfrm>
            <a:off x="5748577" y="678864"/>
            <a:ext cx="6350726" cy="2185214"/>
          </a:xfrm>
          <a:prstGeom prst="rect">
            <a:avLst/>
          </a:prstGeom>
        </p:spPr>
        <p:txBody>
          <a:bodyPr wrap="square">
            <a:spAutoFit/>
          </a:bodyPr>
          <a:lstStyle/>
          <a:p>
            <a:r>
              <a:rPr lang="en-US" sz="2000" dirty="0">
                <a:latin typeface="Segoe UI Semilight" panose="020B0402040204020203" pitchFamily="34" charset="0"/>
                <a:cs typeface="Segoe UI Semilight" panose="020B0402040204020203" pitchFamily="34" charset="0"/>
              </a:rPr>
              <a:t>Decision Problems such that:</a:t>
            </a:r>
          </a:p>
          <a:p>
            <a:r>
              <a:rPr lang="en-US" sz="2000" dirty="0">
                <a:latin typeface="Segoe UI Semilight" panose="020B0402040204020203" pitchFamily="34" charset="0"/>
                <a:cs typeface="Segoe UI Semilight" panose="020B0402040204020203" pitchFamily="34" charset="0"/>
              </a:rPr>
              <a:t>If the answer is YES, you can prove the answer is yes by </a:t>
            </a:r>
          </a:p>
          <a:p>
            <a:pPr lvl="1"/>
            <a:r>
              <a:rPr lang="en-US" dirty="0">
                <a:latin typeface="Segoe UI Semilight" panose="020B0402040204020203" pitchFamily="34" charset="0"/>
                <a:cs typeface="Segoe UI Semilight" panose="020B0402040204020203" pitchFamily="34" charset="0"/>
              </a:rPr>
              <a:t>Being given a “proof” or a “certificate”</a:t>
            </a:r>
          </a:p>
          <a:p>
            <a:pPr lvl="1"/>
            <a:r>
              <a:rPr lang="en-US" dirty="0">
                <a:latin typeface="Segoe UI Semilight" panose="020B0402040204020203" pitchFamily="34" charset="0"/>
                <a:cs typeface="Segoe UI Semilight" panose="020B0402040204020203" pitchFamily="34" charset="0"/>
              </a:rPr>
              <a:t>Verifying that certificate in polynomial time. </a:t>
            </a:r>
          </a:p>
          <a:p>
            <a:r>
              <a:rPr lang="en-US" sz="2000" dirty="0">
                <a:latin typeface="Segoe UI Semilight" panose="020B0402040204020203" pitchFamily="34" charset="0"/>
                <a:cs typeface="Segoe UI Semilight" panose="020B0402040204020203" pitchFamily="34" charset="0"/>
              </a:rPr>
              <a:t>What certificate would be convenient for short paths? </a:t>
            </a:r>
          </a:p>
          <a:p>
            <a:pPr lvl="1"/>
            <a:r>
              <a:rPr lang="en-US" sz="2000" dirty="0">
                <a:latin typeface="Segoe UI Semilight" panose="020B0402040204020203" pitchFamily="34" charset="0"/>
                <a:cs typeface="Segoe UI Semilight" panose="020B0402040204020203" pitchFamily="34" charset="0"/>
              </a:rPr>
              <a:t>The path itself. Easy to check the path is really in the graph and really short.</a:t>
            </a:r>
          </a:p>
        </p:txBody>
      </p:sp>
    </p:spTree>
    <p:extLst>
      <p:ext uri="{BB962C8B-B14F-4D97-AF65-F5344CB8AC3E}">
        <p14:creationId xmlns:p14="http://schemas.microsoft.com/office/powerpoint/2010/main" val="15321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if the answer is YES, there is a proof of that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677656"/>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It’s a common misconception that NP stands for “not polynomial”</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Never, ever, ever, ever say “NP” stands for “not polynomial” </a:t>
            </a:r>
          </a:p>
          <a:p>
            <a:r>
              <a:rPr lang="en-US" sz="2400" dirty="0">
                <a:latin typeface="Segoe UI Semilight" panose="020B0402040204020203" pitchFamily="34" charset="0"/>
                <a:cs typeface="Segoe UI Semilight" panose="020B0402040204020203" pitchFamily="34" charset="0"/>
              </a:rPr>
              <a:t>Please</a:t>
            </a:r>
          </a:p>
          <a:p>
            <a:r>
              <a:rPr lang="en-US" sz="2400" dirty="0">
                <a:latin typeface="Segoe UI Semilight" panose="020B0402040204020203" pitchFamily="34" charset="0"/>
                <a:cs typeface="Segoe UI Semilight" panose="020B0402040204020203" pitchFamily="34" charset="0"/>
              </a:rPr>
              <a:t>Every time someone says that, a theoretical computer scientist sheds a single tear</a:t>
            </a:r>
          </a:p>
          <a:p>
            <a:r>
              <a:rPr lang="en-US" sz="2400" dirty="0">
                <a:latin typeface="Segoe UI Semilight" panose="020B0402040204020203" pitchFamily="34" charset="0"/>
                <a:cs typeface="Segoe UI Semilight" panose="020B0402040204020203" pitchFamily="34" charset="0"/>
              </a:rPr>
              <a:t>(That theoretical computer scientist is me)</a:t>
            </a:r>
          </a:p>
          <a:p>
            <a:endParaRPr lang="en-US" sz="2400" dirty="0">
              <a:latin typeface="Segoe UI Semilight" panose="020B0402040204020203" pitchFamily="34" charset="0"/>
              <a:cs typeface="Segoe UI Semilight" panose="020B0402040204020203" pitchFamily="34" charset="0"/>
            </a:endParaRP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8770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vs. NP</a:t>
            </a:r>
          </a:p>
        </p:txBody>
      </p:sp>
      <p:sp>
        <p:nvSpPr>
          <p:cNvPr id="3" name="Content Placeholder 2"/>
          <p:cNvSpPr>
            <a:spLocks noGrp="1"/>
          </p:cNvSpPr>
          <p:nvPr>
            <p:ph idx="1"/>
          </p:nvPr>
        </p:nvSpPr>
        <p:spPr>
          <a:xfrm>
            <a:off x="575240" y="3367143"/>
            <a:ext cx="11187258" cy="2942217"/>
          </a:xfrm>
        </p:spPr>
        <p:txBody>
          <a:bodyPr>
            <a:normAutofit/>
          </a:bodyPr>
          <a:lstStyle/>
          <a:p>
            <a:r>
              <a:rPr lang="en-US" sz="2600" dirty="0"/>
              <a:t>If you’ll know it when you see it, can you also search to find it efficiently?</a:t>
            </a:r>
            <a:br>
              <a:rPr lang="en-US" sz="2600" dirty="0"/>
            </a:br>
            <a:endParaRPr lang="en-US" sz="2600" dirty="0"/>
          </a:p>
          <a:p>
            <a:br>
              <a:rPr lang="en-US" sz="2600" dirty="0"/>
            </a:br>
            <a:r>
              <a:rPr lang="en-US" sz="2600" dirty="0"/>
              <a:t>No one knows the answer to this question. </a:t>
            </a:r>
          </a:p>
          <a:p>
            <a:r>
              <a:rPr lang="en-US" sz="2600" dirty="0"/>
              <a:t>In fact, it’s the biggest unsolved question in Computer Science.</a:t>
            </a:r>
          </a:p>
        </p:txBody>
      </p:sp>
      <p:sp>
        <p:nvSpPr>
          <p:cNvPr id="4" name="Rectangle 3"/>
          <p:cNvSpPr/>
          <p:nvPr/>
        </p:nvSpPr>
        <p:spPr>
          <a:xfrm>
            <a:off x="575238" y="1372686"/>
            <a:ext cx="10168961" cy="199445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Are P and NP the same complexity class? </a:t>
            </a:r>
          </a:p>
          <a:p>
            <a:r>
              <a:rPr lang="en-US" sz="2800" b="1" dirty="0"/>
              <a:t>That is, can every problem that can be </a:t>
            </a:r>
            <a:r>
              <a:rPr lang="en-US" sz="2800" dirty="0"/>
              <a:t>verified </a:t>
            </a:r>
            <a:r>
              <a:rPr lang="en-US" sz="2800" b="1" dirty="0"/>
              <a:t>in polynomial time also be </a:t>
            </a:r>
            <a:r>
              <a:rPr lang="en-US" sz="2800" dirty="0"/>
              <a:t>solved </a:t>
            </a:r>
            <a:r>
              <a:rPr lang="en-US" sz="2800" b="1" dirty="0"/>
              <a:t>in polynomial time.</a:t>
            </a:r>
            <a:endParaRPr lang="en-US" sz="2800" dirty="0"/>
          </a:p>
        </p:txBody>
      </p:sp>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vs. NP</a:t>
            </a:r>
          </a:p>
        </p:txBody>
      </p:sp>
    </p:spTree>
    <p:extLst>
      <p:ext uri="{BB962C8B-B14F-4D97-AF65-F5344CB8AC3E}">
        <p14:creationId xmlns:p14="http://schemas.microsoft.com/office/powerpoint/2010/main" val="3868912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23DA-6FD1-46AB-BEA8-3446E2C0BD04}"/>
              </a:ext>
            </a:extLst>
          </p:cNvPr>
          <p:cNvSpPr>
            <a:spLocks noGrp="1"/>
          </p:cNvSpPr>
          <p:nvPr>
            <p:ph type="title"/>
          </p:nvPr>
        </p:nvSpPr>
        <p:spPr/>
        <p:txBody>
          <a:bodyPr/>
          <a:lstStyle/>
          <a:p>
            <a:r>
              <a:rPr lang="en-US" dirty="0"/>
              <a:t>Some New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C4BA5B-286E-4E3A-8D5B-FC2C70744245}"/>
                  </a:ext>
                </a:extLst>
              </p:cNvPr>
              <p:cNvSpPr>
                <a:spLocks noGrp="1"/>
              </p:cNvSpPr>
              <p:nvPr>
                <p:ph idx="1"/>
              </p:nvPr>
            </p:nvSpPr>
            <p:spPr/>
            <p:txBody>
              <a:bodyPr/>
              <a:lstStyle/>
              <a:p>
                <a:r>
                  <a:rPr lang="en-US" dirty="0"/>
                  <a:t>Here are some new problems. Are they in NP? </a:t>
                </a:r>
              </a:p>
              <a:p>
                <a:r>
                  <a:rPr lang="en-US" dirty="0"/>
                  <a:t>If they’re in NP, what is the “certificate” when the answer is yes?</a:t>
                </a:r>
              </a:p>
              <a:p>
                <a:endParaRPr lang="en-US" dirty="0"/>
              </a:p>
              <a:p>
                <a:r>
                  <a:rPr lang="en-US" dirty="0"/>
                  <a:t>COMPOSITE – given an integer </a:t>
                </a:r>
                <a14:m>
                  <m:oMath xmlns:m="http://schemas.openxmlformats.org/officeDocument/2006/math">
                    <m:r>
                      <a:rPr lang="en-US" b="0" i="1" smtClean="0">
                        <a:latin typeface="Cambria Math" panose="02040503050406030204" pitchFamily="18" charset="0"/>
                      </a:rPr>
                      <m:t>𝑛</m:t>
                    </m:r>
                  </m:oMath>
                </a14:m>
                <a:r>
                  <a:rPr lang="en-US" dirty="0"/>
                  <a:t> is it composite (i.e. not prime)?</a:t>
                </a:r>
              </a:p>
              <a:p>
                <a:r>
                  <a:rPr lang="en-US" dirty="0"/>
                  <a:t>MAX-FLOW – find a maximum flow in a graph.</a:t>
                </a:r>
              </a:p>
              <a:p>
                <a:r>
                  <a:rPr lang="en-US" dirty="0"/>
                  <a:t>VERTEX-COVER – given a graph </a:t>
                </a:r>
                <a14:m>
                  <m:oMath xmlns:m="http://schemas.openxmlformats.org/officeDocument/2006/math">
                    <m:r>
                      <a:rPr lang="en-US" b="0" i="1" smtClean="0">
                        <a:latin typeface="Cambria Math" panose="02040503050406030204" pitchFamily="18" charset="0"/>
                      </a:rPr>
                      <m:t>𝐺</m:t>
                    </m:r>
                  </m:oMath>
                </a14:m>
                <a:r>
                  <a:rPr lang="en-US" dirty="0"/>
                  <a:t> and an integer </a:t>
                </a:r>
                <a14:m>
                  <m:oMath xmlns:m="http://schemas.openxmlformats.org/officeDocument/2006/math">
                    <m:r>
                      <a:rPr lang="en-US" b="0" i="1" smtClean="0">
                        <a:latin typeface="Cambria Math" panose="02040503050406030204" pitchFamily="18" charset="0"/>
                      </a:rPr>
                      <m:t>𝑘</m:t>
                    </m:r>
                  </m:oMath>
                </a14:m>
                <a:r>
                  <a:rPr lang="en-US" dirty="0"/>
                  <a:t>, does </a:t>
                </a:r>
                <a14:m>
                  <m:oMath xmlns:m="http://schemas.openxmlformats.org/officeDocument/2006/math">
                    <m:r>
                      <a:rPr lang="en-US" b="0" i="1" smtClean="0">
                        <a:latin typeface="Cambria Math" panose="02040503050406030204" pitchFamily="18" charset="0"/>
                      </a:rPr>
                      <m:t>𝐺</m:t>
                    </m:r>
                  </m:oMath>
                </a14:m>
                <a:r>
                  <a:rPr lang="en-US" dirty="0"/>
                  <a:t> have a vertex cover of size at most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r>
                  <a:rPr lang="en-US" dirty="0"/>
                  <a:t>NON-3-Color – given a graph </a:t>
                </a:r>
                <a14:m>
                  <m:oMath xmlns:m="http://schemas.openxmlformats.org/officeDocument/2006/math">
                    <m:r>
                      <a:rPr lang="en-US" b="0" i="1" smtClean="0">
                        <a:latin typeface="Cambria Math" panose="02040503050406030204" pitchFamily="18" charset="0"/>
                      </a:rPr>
                      <m:t>𝐺</m:t>
                    </m:r>
                  </m:oMath>
                </a14:m>
                <a:r>
                  <a:rPr lang="en-US" dirty="0"/>
                  <a:t>, is it not 3-colorable?  </a:t>
                </a:r>
              </a:p>
            </p:txBody>
          </p:sp>
        </mc:Choice>
        <mc:Fallback xmlns="">
          <p:sp>
            <p:nvSpPr>
              <p:cNvPr id="3" name="Content Placeholder 2">
                <a:extLst>
                  <a:ext uri="{FF2B5EF4-FFF2-40B4-BE49-F238E27FC236}">
                    <a16:creationId xmlns:a16="http://schemas.microsoft.com/office/drawing/2014/main" id="{B7C4BA5B-286E-4E3A-8D5B-FC2C7074424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2957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EA72-1F98-465A-8ED2-172A28868F19}"/>
              </a:ext>
            </a:extLst>
          </p:cNvPr>
          <p:cNvSpPr>
            <a:spLocks noGrp="1"/>
          </p:cNvSpPr>
          <p:nvPr>
            <p:ph type="title"/>
          </p:nvPr>
        </p:nvSpPr>
        <p:spPr/>
        <p:txBody>
          <a:bodyPr/>
          <a:lstStyle/>
          <a:p>
            <a:r>
              <a:rPr lang="en-US" dirty="0"/>
              <a:t>Some New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855B2C-FED9-47FE-9FDB-083319841E62}"/>
                  </a:ext>
                </a:extLst>
              </p:cNvPr>
              <p:cNvSpPr>
                <a:spLocks noGrp="1"/>
              </p:cNvSpPr>
              <p:nvPr>
                <p:ph idx="1"/>
              </p:nvPr>
            </p:nvSpPr>
            <p:spPr/>
            <p:txBody>
              <a:bodyPr/>
              <a:lstStyle/>
              <a:p>
                <a:r>
                  <a:rPr lang="en-US" dirty="0"/>
                  <a:t>COMPOSITE – given an integer </a:t>
                </a:r>
                <a14:m>
                  <m:oMath xmlns:m="http://schemas.openxmlformats.org/officeDocument/2006/math">
                    <m:r>
                      <a:rPr lang="en-US" i="1">
                        <a:latin typeface="Cambria Math" panose="02040503050406030204" pitchFamily="18" charset="0"/>
                      </a:rPr>
                      <m:t>𝑛</m:t>
                    </m:r>
                  </m:oMath>
                </a14:m>
                <a:r>
                  <a:rPr lang="en-US" dirty="0"/>
                  <a:t> is it composite (i.e. not prime)?</a:t>
                </a:r>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factors). </a:t>
                </a:r>
              </a:p>
              <a:p>
                <a:r>
                  <a:rPr lang="en-US" dirty="0"/>
                  <a:t>MAX-FLOW – find a maximum flow in a graph.</a:t>
                </a:r>
              </a:p>
              <a:p>
                <a:r>
                  <a:rPr lang="en-US" dirty="0"/>
                  <a:t>Not in </a:t>
                </a:r>
                <a14:m>
                  <m:oMath xmlns:m="http://schemas.openxmlformats.org/officeDocument/2006/math">
                    <m:r>
                      <a:rPr lang="en-US" b="0" i="1" smtClean="0">
                        <a:latin typeface="Cambria Math" panose="02040503050406030204" pitchFamily="18" charset="0"/>
                      </a:rPr>
                      <m:t>𝑁𝑃</m:t>
                    </m:r>
                  </m:oMath>
                </a14:m>
                <a:r>
                  <a:rPr lang="en-US" dirty="0"/>
                  <a:t> (not a decision problem)</a:t>
                </a:r>
              </a:p>
              <a:p>
                <a:r>
                  <a:rPr lang="en-US" dirty="0"/>
                  <a:t>VERTEX-COVER – given a graph </a:t>
                </a:r>
                <a14:m>
                  <m:oMath xmlns:m="http://schemas.openxmlformats.org/officeDocument/2006/math">
                    <m:r>
                      <a:rPr lang="en-US" i="1">
                        <a:latin typeface="Cambria Math" panose="02040503050406030204" pitchFamily="18" charset="0"/>
                      </a:rPr>
                      <m:t>𝐺</m:t>
                    </m:r>
                  </m:oMath>
                </a14:m>
                <a:r>
                  <a:rPr lang="en-US" dirty="0"/>
                  <a:t> and an integer </a:t>
                </a:r>
                <a14:m>
                  <m:oMath xmlns:m="http://schemas.openxmlformats.org/officeDocument/2006/math">
                    <m:r>
                      <a:rPr lang="en-US" i="1">
                        <a:latin typeface="Cambria Math" panose="02040503050406030204" pitchFamily="18" charset="0"/>
                      </a:rPr>
                      <m:t>𝑘</m:t>
                    </m:r>
                  </m:oMath>
                </a14:m>
                <a:r>
                  <a:rPr lang="en-US" dirty="0"/>
                  <a:t>, does </a:t>
                </a:r>
                <a14:m>
                  <m:oMath xmlns:m="http://schemas.openxmlformats.org/officeDocument/2006/math">
                    <m:r>
                      <a:rPr lang="en-US" i="1">
                        <a:latin typeface="Cambria Math" panose="02040503050406030204" pitchFamily="18" charset="0"/>
                      </a:rPr>
                      <m:t>𝐺</m:t>
                    </m:r>
                  </m:oMath>
                </a14:m>
                <a:r>
                  <a:rPr lang="en-US" dirty="0"/>
                  <a:t> have a vertex cover of size at most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oMath>
                </a14:m>
                <a:endParaRPr lang="en-US" dirty="0"/>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cover)</a:t>
                </a:r>
              </a:p>
              <a:p>
                <a:r>
                  <a:rPr lang="en-US" dirty="0"/>
                  <a:t>NON-3-Color – given a graph </a:t>
                </a:r>
                <a14:m>
                  <m:oMath xmlns:m="http://schemas.openxmlformats.org/officeDocument/2006/math">
                    <m:r>
                      <a:rPr lang="en-US" i="1">
                        <a:latin typeface="Cambria Math" panose="02040503050406030204" pitchFamily="18" charset="0"/>
                      </a:rPr>
                      <m:t>𝐺</m:t>
                    </m:r>
                  </m:oMath>
                </a14:m>
                <a:r>
                  <a:rPr lang="en-US" dirty="0"/>
                  <a:t>, is it not 3-colorable?  </a:t>
                </a:r>
              </a:p>
              <a:p>
                <a:r>
                  <a:rPr lang="en-US" dirty="0"/>
                  <a:t>Not known to be in </a:t>
                </a:r>
                <a14:m>
                  <m:oMath xmlns:m="http://schemas.openxmlformats.org/officeDocument/2006/math">
                    <m:r>
                      <a:rPr lang="en-US" b="0" i="1" smtClean="0">
                        <a:latin typeface="Cambria Math" panose="02040503050406030204" pitchFamily="18" charset="0"/>
                      </a:rPr>
                      <m:t>𝑁𝑃</m:t>
                    </m:r>
                  </m:oMath>
                </a14:m>
                <a:r>
                  <a:rPr lang="en-US" dirty="0"/>
                  <a:t>.</a:t>
                </a:r>
              </a:p>
            </p:txBody>
          </p:sp>
        </mc:Choice>
        <mc:Fallback xmlns="">
          <p:sp>
            <p:nvSpPr>
              <p:cNvPr id="3" name="Content Placeholder 2">
                <a:extLst>
                  <a:ext uri="{FF2B5EF4-FFF2-40B4-BE49-F238E27FC236}">
                    <a16:creationId xmlns:a16="http://schemas.microsoft.com/office/drawing/2014/main" id="{F2855B2C-FED9-47FE-9FDB-083319841E62}"/>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7835246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Let’s say we want to figure out if every problem in NP can actually be solved efficiently.</a:t>
                </a:r>
              </a:p>
              <a:p>
                <a:r>
                  <a:rPr lang="en-US" sz="2800" dirty="0"/>
                  <a:t>We might want to start with a really hard problem in NP. </a:t>
                </a:r>
              </a:p>
              <a:p>
                <a:r>
                  <a:rPr lang="en-US" sz="2800" dirty="0"/>
                  <a:t>What is the hardest problem in NP?</a:t>
                </a:r>
              </a:p>
              <a:p>
                <a:r>
                  <a:rPr lang="en-US" sz="2800" dirty="0"/>
                  <a:t>What does it mean to be a hard problem?</a:t>
                </a:r>
              </a:p>
              <a:p>
                <a:r>
                  <a:rPr lang="en-US" sz="2800" dirty="0"/>
                  <a:t>Reductions are a good definition:</a:t>
                </a:r>
              </a:p>
              <a:p>
                <a:pPr lvl="1"/>
                <a:r>
                  <a:rPr lang="en-US" sz="2400" dirty="0"/>
                  <a:t>If A reduces to B then “A </a:t>
                </a:r>
                <a14:m>
                  <m:oMath xmlns:m="http://schemas.openxmlformats.org/officeDocument/2006/math">
                    <m:r>
                      <a:rPr lang="en-US" sz="2400" b="0" i="1" smtClean="0">
                        <a:latin typeface="Cambria Math" panose="02040503050406030204" pitchFamily="18" charset="0"/>
                      </a:rPr>
                      <m:t>≤</m:t>
                    </m:r>
                  </m:oMath>
                </a14:m>
                <a:r>
                  <a:rPr lang="en-US" sz="2400" dirty="0"/>
                  <a:t> B” (in terms of difficulty)</a:t>
                </a:r>
              </a:p>
              <a:p>
                <a:pPr lvl="2"/>
                <a:r>
                  <a:rPr lang="en-US" sz="2000" dirty="0"/>
                  <a:t>Once you have an algorithm for B, you have one for A automatically from the reduction!</a:t>
                </a:r>
              </a:p>
              <a:p>
                <a:pPr marL="0" indent="0">
                  <a:buNone/>
                </a:pPr>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696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Well…No</a:t>
            </a:r>
          </a:p>
        </p:txBody>
      </p:sp>
      <p:sp>
        <p:nvSpPr>
          <p:cNvPr id="3" name="Content Placeholder 2"/>
          <p:cNvSpPr>
            <a:spLocks noGrp="1"/>
          </p:cNvSpPr>
          <p:nvPr>
            <p:ph idx="1"/>
          </p:nvPr>
        </p:nvSpPr>
        <p:spPr/>
        <p:txBody>
          <a:bodyPr>
            <a:normAutofit/>
          </a:bodyPr>
          <a:lstStyle/>
          <a:p>
            <a:r>
              <a:rPr lang="en-US" dirty="0"/>
              <a:t>At least one of the Angels and Rangers is going to win at least 83 games </a:t>
            </a:r>
          </a:p>
          <a:p>
            <a:pPr lvl="1"/>
            <a:r>
              <a:rPr lang="en-US" sz="2800" dirty="0"/>
              <a:t>someone wins at least three of the five they play against each other. </a:t>
            </a:r>
          </a:p>
          <a:p>
            <a:endParaRPr lang="en-US" dirty="0"/>
          </a:p>
          <a:p>
            <a:endParaRPr lang="en-US" dirty="0"/>
          </a:p>
          <a:p>
            <a:r>
              <a:rPr lang="en-US" dirty="0"/>
              <a:t>The Mariners can only win 82 games.</a:t>
            </a:r>
          </a:p>
          <a:p>
            <a:endParaRPr lang="en-US" dirty="0"/>
          </a:p>
          <a:p>
            <a:endParaRPr lang="en-US" dirty="0"/>
          </a:p>
        </p:txBody>
      </p:sp>
    </p:spTree>
    <p:extLst>
      <p:ext uri="{BB962C8B-B14F-4D97-AF65-F5344CB8AC3E}">
        <p14:creationId xmlns:p14="http://schemas.microsoft.com/office/powerpoint/2010/main" val="19978355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NP-hardness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233859"/>
                <a:ext cx="11187258" cy="3075502"/>
              </a:xfrm>
            </p:spPr>
            <p:txBody>
              <a:bodyPr>
                <a:normAutofit lnSpcReduction="10000"/>
              </a:bodyPr>
              <a:lstStyle/>
              <a:p>
                <a:r>
                  <a:rPr lang="en-US" sz="2800" dirty="0"/>
                  <a:t>An NP-hard problem is “hard enough” to design algorithms for that if you write an efficient algorithm for it, you’ve (by accident) designed an algorithm that works for every problem in NP. </a:t>
                </a:r>
              </a:p>
              <a:p>
                <a:endParaRPr lang="en-US" dirty="0"/>
              </a:p>
              <a:p>
                <a:r>
                  <a:rPr lang="en-US" sz="2800" dirty="0"/>
                  <a:t>What does it look like? Let </a:t>
                </a:r>
                <a14:m>
                  <m:oMath xmlns:m="http://schemas.openxmlformats.org/officeDocument/2006/math">
                    <m:r>
                      <a:rPr lang="en-US" sz="2800" b="0" i="1" smtClean="0">
                        <a:latin typeface="Cambria Math" panose="02040503050406030204" pitchFamily="18" charset="0"/>
                      </a:rPr>
                      <m:t>𝐴</m:t>
                    </m:r>
                  </m:oMath>
                </a14:m>
                <a:r>
                  <a:rPr lang="en-US" sz="2800" dirty="0"/>
                  <a:t> be in NP, and let </a:t>
                </a:r>
                <a14:m>
                  <m:oMath xmlns:m="http://schemas.openxmlformats.org/officeDocument/2006/math">
                    <m:r>
                      <a:rPr lang="en-US" sz="2800" b="0" i="1" smtClean="0">
                        <a:latin typeface="Cambria Math" panose="02040503050406030204" pitchFamily="18" charset="0"/>
                      </a:rPr>
                      <m:t>𝐵</m:t>
                    </m:r>
                  </m:oMath>
                </a14:m>
                <a:r>
                  <a:rPr lang="en-US" sz="2800" dirty="0"/>
                  <a:t> be the NP-hard problem you solved, on an input to </a:t>
                </a:r>
                <a14:m>
                  <m:oMath xmlns:m="http://schemas.openxmlformats.org/officeDocument/2006/math">
                    <m:r>
                      <a:rPr lang="en-US" sz="2800" b="0" i="1" smtClean="0">
                        <a:latin typeface="Cambria Math" panose="02040503050406030204" pitchFamily="18" charset="0"/>
                      </a:rPr>
                      <m:t>𝐴</m:t>
                    </m:r>
                  </m:oMath>
                </a14:m>
                <a:r>
                  <a:rPr lang="en-US" sz="2800" dirty="0"/>
                  <a:t>, “run the reduction” and plug in your actual algorithm for </a:t>
                </a:r>
                <a14:m>
                  <m:oMath xmlns:m="http://schemas.openxmlformats.org/officeDocument/2006/math">
                    <m:r>
                      <a:rPr lang="en-US" sz="2800" b="0" i="1" smtClean="0">
                        <a:latin typeface="Cambria Math" panose="02040503050406030204" pitchFamily="18" charset="0"/>
                      </a:rPr>
                      <m:t>𝐵</m:t>
                    </m:r>
                  </m:oMath>
                </a14:m>
                <a:r>
                  <a:rPr lang="en-US" sz="2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233859"/>
                <a:ext cx="11187258" cy="3075502"/>
              </a:xfrm>
              <a:blipFill>
                <a:blip r:embed="rId2"/>
                <a:stretch>
                  <a:fillRect l="-708" t="-4752"/>
                </a:stretch>
              </a:blipFill>
            </p:spPr>
            <p:txBody>
              <a:bodyPr/>
              <a:lstStyle/>
              <a:p>
                <a:r>
                  <a:rPr lang="en-US">
                    <a:noFill/>
                  </a:rPr>
                  <a:t> </a:t>
                </a:r>
              </a:p>
            </p:txBody>
          </p:sp>
        </mc:Fallback>
      </mc:AlternateContent>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Tree>
    <p:extLst>
      <p:ext uri="{BB962C8B-B14F-4D97-AF65-F5344CB8AC3E}">
        <p14:creationId xmlns:p14="http://schemas.microsoft.com/office/powerpoint/2010/main" val="13241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3233859"/>
            <a:ext cx="11187258" cy="3075502"/>
          </a:xfrm>
        </p:spPr>
        <p:txBody>
          <a:bodyPr>
            <a:normAutofit/>
          </a:bodyPr>
          <a:lstStyle/>
          <a:p>
            <a:r>
              <a:rPr lang="en-US" sz="2800" dirty="0"/>
              <a:t>An NP-complete problem is a “hardest” problem in NP.</a:t>
            </a:r>
          </a:p>
          <a:p>
            <a:r>
              <a:rPr lang="en-US" sz="2800" dirty="0"/>
              <a:t>If you have an algorithm to solve an NP-complete problem, you have an algorithm for </a:t>
            </a:r>
            <a:r>
              <a:rPr lang="en-US" sz="2800" b="1" dirty="0"/>
              <a:t>every </a:t>
            </a:r>
            <a:r>
              <a:rPr lang="en-US" sz="2800" dirty="0"/>
              <a:t>problem in NP. </a:t>
            </a:r>
          </a:p>
          <a:p>
            <a:r>
              <a:rPr lang="en-US" sz="2800" dirty="0"/>
              <a:t>An NP-complete problem is a </a:t>
            </a:r>
            <a:r>
              <a:rPr lang="en-US" sz="2800" b="1" dirty="0"/>
              <a:t>universal language </a:t>
            </a:r>
            <a:r>
              <a:rPr lang="en-US" sz="2800" dirty="0"/>
              <a:t>for encoding “I’ll know it when I see it” problems.</a:t>
            </a:r>
          </a:p>
        </p:txBody>
      </p:sp>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p:spTree>
    <p:extLst>
      <p:ext uri="{BB962C8B-B14F-4D97-AF65-F5344CB8AC3E}">
        <p14:creationId xmlns:p14="http://schemas.microsoft.com/office/powerpoint/2010/main" val="18198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B078-8BF1-4D7E-9247-16F15367066A}"/>
              </a:ext>
            </a:extLst>
          </p:cNvPr>
          <p:cNvSpPr>
            <a:spLocks noGrp="1"/>
          </p:cNvSpPr>
          <p:nvPr>
            <p:ph type="title"/>
          </p:nvPr>
        </p:nvSpPr>
        <p:spPr/>
        <p:txBody>
          <a:bodyPr>
            <a:normAutofit fontScale="90000"/>
          </a:bodyPr>
          <a:lstStyle/>
          <a:p>
            <a:r>
              <a:rPr lang="en-US" dirty="0"/>
              <a:t>Why is being NP-hard/-complete interesting?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1A476C-4FCC-421D-9E48-54637BDCB6E3}"/>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𝐵</m:t>
                    </m:r>
                  </m:oMath>
                </a14:m>
                <a:r>
                  <a:rPr lang="en-US" dirty="0"/>
                  <a:t> be an NP-hard problem. Suppose you found a polynomial time algorithm for </a:t>
                </a:r>
                <a14:m>
                  <m:oMath xmlns:m="http://schemas.openxmlformats.org/officeDocument/2006/math">
                    <m:r>
                      <a:rPr lang="en-US" b="0" i="1" smtClean="0">
                        <a:latin typeface="Cambria Math" panose="02040503050406030204" pitchFamily="18" charset="0"/>
                      </a:rPr>
                      <m:t>𝐵</m:t>
                    </m:r>
                  </m:oMath>
                </a14:m>
                <a:r>
                  <a:rPr lang="en-US" dirty="0"/>
                  <a:t>. Why is that interesting?</a:t>
                </a:r>
              </a:p>
              <a:p>
                <a:endParaRPr lang="en-US" dirty="0"/>
              </a:p>
              <a:p>
                <a:r>
                  <a:rPr lang="en-US" dirty="0"/>
                  <a:t>You now have for free a polynomial time algorithm for </a:t>
                </a:r>
                <a:r>
                  <a:rPr lang="en-US" b="1" dirty="0"/>
                  <a:t>every </a:t>
                </a:r>
                <a:r>
                  <a:rPr lang="en-US" dirty="0"/>
                  <a:t>problem in NP. (if </a:t>
                </a:r>
                <a14:m>
                  <m:oMath xmlns:m="http://schemas.openxmlformats.org/officeDocument/2006/math">
                    <m:r>
                      <a:rPr lang="en-US" b="0" i="1" smtClean="0">
                        <a:latin typeface="Cambria Math" panose="02040503050406030204" pitchFamily="18" charset="0"/>
                      </a:rPr>
                      <m:t>𝐴</m:t>
                    </m:r>
                  </m:oMath>
                </a14:m>
                <a:r>
                  <a:rPr lang="en-US" b="1" dirty="0"/>
                  <a:t> </a:t>
                </a:r>
                <a:r>
                  <a:rPr lang="en-US" dirty="0"/>
                  <a:t>is in NP,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So plug in your algorithm for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(if you find a polynomial time algorithm for an NP-hard problem).</a:t>
                </a:r>
              </a:p>
              <a:p>
                <a:r>
                  <a:rPr lang="en-US" dirty="0"/>
                  <a:t>On the other hand, if any problem in </a:t>
                </a:r>
                <a14:m>
                  <m:oMath xmlns:m="http://schemas.openxmlformats.org/officeDocument/2006/math">
                    <m:r>
                      <a:rPr lang="en-US" b="0" i="1" smtClean="0">
                        <a:latin typeface="Cambria Math" panose="02040503050406030204" pitchFamily="18" charset="0"/>
                      </a:rPr>
                      <m:t>𝑁𝑃</m:t>
                    </m:r>
                  </m:oMath>
                </a14:m>
                <a:r>
                  <a:rPr lang="en-US" dirty="0"/>
                  <a:t> is not in </a:t>
                </a:r>
                <a14:m>
                  <m:oMath xmlns:m="http://schemas.openxmlformats.org/officeDocument/2006/math">
                    <m:r>
                      <a:rPr lang="en-US" b="0" i="1" smtClean="0">
                        <a:latin typeface="Cambria Math" panose="02040503050406030204" pitchFamily="18" charset="0"/>
                      </a:rPr>
                      <m:t>𝑃</m:t>
                    </m:r>
                  </m:oMath>
                </a14:m>
                <a:r>
                  <a:rPr lang="en-US" dirty="0"/>
                  <a:t> (any doesn’t have a polynomial time algorithm), then no NP-complete problem is in </a:t>
                </a:r>
                <a14:m>
                  <m:oMath xmlns:m="http://schemas.openxmlformats.org/officeDocument/2006/math">
                    <m:r>
                      <a:rPr lang="en-US" b="0" i="1" smtClean="0">
                        <a:latin typeface="Cambria Math" panose="02040503050406030204" pitchFamily="18" charset="0"/>
                      </a:rPr>
                      <m:t>𝑃</m:t>
                    </m:r>
                  </m:oMath>
                </a14:m>
                <a:r>
                  <a:rPr lang="en-US" dirty="0"/>
                  <a:t>.</a:t>
                </a:r>
              </a:p>
            </p:txBody>
          </p:sp>
        </mc:Choice>
        <mc:Fallback xmlns="">
          <p:sp>
            <p:nvSpPr>
              <p:cNvPr id="3" name="Content Placeholder 2">
                <a:extLst>
                  <a:ext uri="{FF2B5EF4-FFF2-40B4-BE49-F238E27FC236}">
                    <a16:creationId xmlns:a16="http://schemas.microsoft.com/office/drawing/2014/main" id="{C51A476C-4FCC-421D-9E48-54637BDCB6E3}"/>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3226575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1389195"/>
            <a:ext cx="11187258" cy="1921164"/>
          </a:xfrm>
        </p:spPr>
        <p:txBody>
          <a:bodyPr>
            <a:noAutofit/>
          </a:bodyPr>
          <a:lstStyle/>
          <a:p>
            <a:r>
              <a:rPr lang="en-US" sz="2800" dirty="0"/>
              <a:t>An NP-complete problem does exist!</a:t>
            </a:r>
          </a:p>
        </p:txBody>
      </p:sp>
      <p:sp>
        <p:nvSpPr>
          <p:cNvPr id="8" name="Rectangle 7"/>
          <p:cNvSpPr/>
          <p:nvPr/>
        </p:nvSpPr>
        <p:spPr>
          <a:xfrm>
            <a:off x="575239" y="2079146"/>
            <a:ext cx="6111311" cy="10134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3-SAT is NP-complete </a:t>
            </a:r>
          </a:p>
        </p:txBody>
      </p:sp>
      <p:sp>
        <p:nvSpPr>
          <p:cNvPr id="9" name="Rectangle 8"/>
          <p:cNvSpPr/>
          <p:nvPr/>
        </p:nvSpPr>
        <p:spPr>
          <a:xfrm>
            <a:off x="584764" y="207914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Cook-Levin Theorem (1971)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3410289"/>
            <a:ext cx="7472604" cy="1505403"/>
          </a:xfrm>
          <a:prstGeom prst="rect">
            <a:avLst/>
          </a:prstGeom>
        </p:spPr>
      </p:pic>
      <p:sp>
        <p:nvSpPr>
          <p:cNvPr id="7" name="TextBox 6"/>
          <p:cNvSpPr txBox="1"/>
          <p:nvPr/>
        </p:nvSpPr>
        <p:spPr>
          <a:xfrm>
            <a:off x="748145" y="5033818"/>
            <a:ext cx="9984510" cy="523220"/>
          </a:xfrm>
          <a:prstGeom prst="rect">
            <a:avLst/>
          </a:prstGeom>
          <a:noFill/>
        </p:spPr>
        <p:txBody>
          <a:bodyPr wrap="square" rtlCol="0">
            <a:spAutoFit/>
          </a:bodyPr>
          <a:lstStyle/>
          <a:p>
            <a:r>
              <a:rPr lang="en-US" sz="2800" dirty="0"/>
              <a:t>This sentence (and the proof of it) won Cook the Turing Award.</a:t>
            </a:r>
          </a:p>
        </p:txBody>
      </p:sp>
    </p:spTree>
    <p:extLst>
      <p:ext uri="{BB962C8B-B14F-4D97-AF65-F5344CB8AC3E}">
        <p14:creationId xmlns:p14="http://schemas.microsoft.com/office/powerpoint/2010/main" val="41097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33A-6C49-4CC1-8E73-BE55FD665319}"/>
              </a:ext>
            </a:extLst>
          </p:cNvPr>
          <p:cNvSpPr>
            <a:spLocks noGrp="1"/>
          </p:cNvSpPr>
          <p:nvPr>
            <p:ph type="title"/>
          </p:nvPr>
        </p:nvSpPr>
        <p:spPr/>
        <p:txBody>
          <a:bodyPr/>
          <a:lstStyle/>
          <a:p>
            <a:r>
              <a:rPr lang="en-US" dirty="0"/>
              <a:t>What’s 3-SAT?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76A4C6-63F1-4C6F-82EC-732257D76A52}"/>
                  </a:ext>
                </a:extLst>
              </p:cNvPr>
              <p:cNvSpPr>
                <a:spLocks noGrp="1"/>
              </p:cNvSpPr>
              <p:nvPr>
                <p:ph idx="1"/>
              </p:nvPr>
            </p:nvSpPr>
            <p:spPr/>
            <p:txBody>
              <a:bodyPr/>
              <a:lstStyle/>
              <a:p>
                <a:r>
                  <a:rPr lang="en-US" b="1" dirty="0"/>
                  <a:t>Input</a:t>
                </a:r>
                <a:r>
                  <a:rPr lang="en-US" dirty="0"/>
                  <a:t>: A list of Boolean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endParaRPr lang="en-US" dirty="0"/>
              </a:p>
              <a:p>
                <a:r>
                  <a:rPr lang="en-US" dirty="0"/>
                  <a:t>A list of constraints, all of which must be met.</a:t>
                </a:r>
              </a:p>
              <a:p>
                <a:pPr lvl="1"/>
                <a:r>
                  <a:rPr lang="en-US" dirty="0"/>
                  <a:t>Each constraint is of the form:</a:t>
                </a:r>
              </a:p>
              <a:p>
                <a:pPr lvl="1"/>
                <a:r>
                  <a:rPr lang="en-US" dirty="0">
                    <a:latin typeface="Courier New" panose="02070309020205020404" pitchFamily="49" charset="0"/>
                    <a:cs typeface="Courier New" panose="02070309020205020404" pitchFamily="49" charset="0"/>
                  </a:rPr>
                  <a:t>( (xi == &lt;T,F&gt;) || (</a:t>
                </a:r>
                <a:r>
                  <a:rPr lang="en-US" dirty="0" err="1">
                    <a:latin typeface="Courier New" panose="02070309020205020404" pitchFamily="49" charset="0"/>
                    <a:cs typeface="Courier New" panose="02070309020205020404" pitchFamily="49" charset="0"/>
                  </a:rPr>
                  <a:t>xj</a:t>
                </a:r>
                <a:r>
                  <a:rPr lang="en-US" dirty="0">
                    <a:latin typeface="Courier New" panose="02070309020205020404" pitchFamily="49" charset="0"/>
                    <a:cs typeface="Courier New" panose="02070309020205020404" pitchFamily="49" charset="0"/>
                  </a:rPr>
                  <a:t> == &lt;T,F&gt;) || (</a:t>
                </a:r>
                <a:r>
                  <a:rPr lang="en-US" dirty="0" err="1">
                    <a:latin typeface="Courier New" panose="02070309020205020404" pitchFamily="49" charset="0"/>
                    <a:cs typeface="Courier New" panose="02070309020205020404" pitchFamily="49" charset="0"/>
                  </a:rPr>
                  <a:t>xk</a:t>
                </a:r>
                <a:r>
                  <a:rPr lang="en-US" dirty="0">
                    <a:latin typeface="Courier New" panose="02070309020205020404" pitchFamily="49" charset="0"/>
                    <a:cs typeface="Courier New" panose="02070309020205020404" pitchFamily="49" charset="0"/>
                  </a:rPr>
                  <a:t> == &lt;T/F&gt;) )</a:t>
                </a:r>
              </a:p>
              <a:p>
                <a:pPr lvl="1"/>
                <a:r>
                  <a:rPr lang="en-US" dirty="0"/>
                  <a:t> 	</a:t>
                </a:r>
                <a:r>
                  <a:rPr lang="en-US" dirty="0" err="1"/>
                  <a:t>ORed</a:t>
                </a:r>
                <a:r>
                  <a:rPr lang="en-US" dirty="0"/>
                  <a:t> together, always exactly three variables, you can choose T/F independently for each.</a:t>
                </a:r>
              </a:p>
              <a:p>
                <a:pPr lvl="1"/>
                <a:endParaRPr lang="en-US" dirty="0"/>
              </a:p>
              <a:p>
                <a:pPr lvl="1"/>
                <a:r>
                  <a:rPr lang="en-US" b="1" dirty="0"/>
                  <a:t>Output</a:t>
                </a:r>
                <a:r>
                  <a:rPr lang="en-US" dirty="0"/>
                  <a:t>: true if there is a setting of the variables where all constraints are met, false otherwise.</a:t>
                </a:r>
              </a:p>
              <a:p>
                <a:pPr lvl="1"/>
                <a:endParaRPr lang="en-US" dirty="0"/>
              </a:p>
              <a:p>
                <a:pPr lvl="1"/>
                <a:r>
                  <a:rPr lang="en-US" dirty="0"/>
                  <a:t>Why is it called </a:t>
                </a:r>
                <a14:m>
                  <m:oMath xmlns:m="http://schemas.openxmlformats.org/officeDocument/2006/math">
                    <m:r>
                      <a:rPr lang="en-US" b="0" i="1" smtClean="0">
                        <a:latin typeface="Cambria Math" panose="02040503050406030204" pitchFamily="18" charset="0"/>
                      </a:rPr>
                      <m:t>3</m:t>
                    </m:r>
                  </m:oMath>
                </a14:m>
                <a:r>
                  <a:rPr lang="en-US" dirty="0"/>
                  <a:t>-SAT? 3 because you have 3 variables per constraint</a:t>
                </a:r>
                <a:br>
                  <a:rPr lang="en-US" dirty="0"/>
                </a:br>
                <a:r>
                  <a:rPr lang="en-US" dirty="0"/>
                  <a:t>SAT is short for “satisfiability” can you satisfy all of the constraints?</a:t>
                </a:r>
              </a:p>
            </p:txBody>
          </p:sp>
        </mc:Choice>
        <mc:Fallback xmlns="">
          <p:sp>
            <p:nvSpPr>
              <p:cNvPr id="3" name="Content Placeholder 2">
                <a:extLst>
                  <a:ext uri="{FF2B5EF4-FFF2-40B4-BE49-F238E27FC236}">
                    <a16:creationId xmlns:a16="http://schemas.microsoft.com/office/drawing/2014/main" id="{4F76A4C6-63F1-4C6F-82EC-732257D76A52}"/>
                  </a:ext>
                </a:extLst>
              </p:cNvPr>
              <p:cNvSpPr>
                <a:spLocks noGrp="1" noRot="1" noChangeAspect="1" noMove="1" noResize="1" noEditPoints="1" noAdjustHandles="1" noChangeArrowheads="1" noChangeShapeType="1" noTextEdit="1"/>
              </p:cNvSpPr>
              <p:nvPr>
                <p:ph idx="1"/>
              </p:nvPr>
            </p:nvSpPr>
            <p:spPr>
              <a:blipFill>
                <a:blip r:embed="rId2"/>
                <a:stretch>
                  <a:fillRect l="-654" t="-2138" r="-54" b="-2767"/>
                </a:stretch>
              </a:blipFill>
            </p:spPr>
            <p:txBody>
              <a:bodyPr/>
              <a:lstStyle/>
              <a:p>
                <a:r>
                  <a:rPr lang="en-US">
                    <a:noFill/>
                  </a:rPr>
                  <a:t> </a:t>
                </a:r>
              </a:p>
            </p:txBody>
          </p:sp>
        </mc:Fallback>
      </mc:AlternateContent>
    </p:spTree>
    <p:extLst>
      <p:ext uri="{BB962C8B-B14F-4D97-AF65-F5344CB8AC3E}">
        <p14:creationId xmlns:p14="http://schemas.microsoft.com/office/powerpoint/2010/main" val="4012955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565E-450D-4A74-A032-2386AAB1A425}"/>
              </a:ext>
            </a:extLst>
          </p:cNvPr>
          <p:cNvSpPr>
            <a:spLocks noGrp="1"/>
          </p:cNvSpPr>
          <p:nvPr>
            <p:ph type="title"/>
          </p:nvPr>
        </p:nvSpPr>
        <p:spPr/>
        <p:txBody>
          <a:bodyPr/>
          <a:lstStyle/>
          <a:p>
            <a:r>
              <a:rPr lang="en-US" dirty="0"/>
              <a:t>More Starting Points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230238-C862-4BAA-AFE5-FA479D57A994}"/>
                  </a:ext>
                </a:extLst>
              </p:cNvPr>
              <p:cNvSpPr>
                <a:spLocks noGrp="1"/>
              </p:cNvSpPr>
              <p:nvPr>
                <p:ph idx="1"/>
              </p:nvPr>
            </p:nvSpPr>
            <p:spPr/>
            <p:txBody>
              <a:bodyPr/>
              <a:lstStyle/>
              <a:p>
                <a:r>
                  <a:rPr lang="en-US" dirty="0"/>
                  <a:t>We have one NP-hard problem (</a:t>
                </a:r>
                <a14:m>
                  <m:oMath xmlns:m="http://schemas.openxmlformats.org/officeDocument/2006/math">
                    <m:r>
                      <a:rPr lang="en-US" b="0" i="1" smtClean="0">
                        <a:latin typeface="Cambria Math" panose="02040503050406030204" pitchFamily="18" charset="0"/>
                      </a:rPr>
                      <m:t>3</m:t>
                    </m:r>
                  </m:oMath>
                </a14:m>
                <a:r>
                  <a:rPr lang="en-US" dirty="0"/>
                  <a:t>-SAT). It’d be nice if we had more…</a:t>
                </a:r>
              </a:p>
              <a:p>
                <a:r>
                  <a:rPr lang="en-US" dirty="0"/>
                  <a:t>I’m just going to give us more (if you’re interested in proving these NP-complete, many are </a:t>
                </a:r>
                <a:r>
                  <a:rPr lang="en-US" dirty="0">
                    <a:hlinkClick r:id="rId2"/>
                  </a:rPr>
                  <a:t>here</a:t>
                </a:r>
                <a:r>
                  <a:rPr lang="en-US" dirty="0"/>
                  <a:t>)</a:t>
                </a:r>
              </a:p>
              <a:p>
                <a:endParaRPr lang="en-US" dirty="0"/>
              </a:p>
              <a:p>
                <a:r>
                  <a:rPr lang="en-US" dirty="0"/>
                  <a:t>3-coloring is NP-complete.</a:t>
                </a:r>
              </a:p>
              <a:p>
                <a:r>
                  <a:rPr lang="en-US" dirty="0"/>
                  <a:t>Hamiltonian Path (given a directed graph, is there a path that visits every vertex exactly once?) is NP-complete.		</a:t>
                </a:r>
              </a:p>
            </p:txBody>
          </p:sp>
        </mc:Choice>
        <mc:Fallback xmlns="">
          <p:sp>
            <p:nvSpPr>
              <p:cNvPr id="3" name="Content Placeholder 2">
                <a:extLst>
                  <a:ext uri="{FF2B5EF4-FFF2-40B4-BE49-F238E27FC236}">
                    <a16:creationId xmlns:a16="http://schemas.microsoft.com/office/drawing/2014/main" id="{04230238-C862-4BAA-AFE5-FA479D57A99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251128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More Reduction Facts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I have a problem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hard. </a:t>
                </a:r>
              </a:p>
              <a:p>
                <a:r>
                  <a:rPr lang="en-US" dirty="0"/>
                  <a:t>So hard,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Is that true? </a:t>
            </a:r>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29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390035" y="2642856"/>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390035" y="2642856"/>
                <a:ext cx="2396012" cy="369332"/>
              </a:xfrm>
              <a:prstGeom prst="rect">
                <a:avLst/>
              </a:prstGeom>
              <a:blipFill>
                <a:blip r:embed="rId5"/>
                <a:stretch>
                  <a:fillRect l="-2036" t="-10000" b="-2666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9D459C8-86FB-4471-8F85-8BF61FAEDA0F}"/>
                  </a:ext>
                </a:extLst>
              </p:cNvPr>
              <p:cNvSpPr txBox="1"/>
              <p:nvPr/>
            </p:nvSpPr>
            <p:spPr>
              <a:xfrm>
                <a:off x="3893933" y="1996106"/>
                <a:ext cx="4144707" cy="36933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Because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we have this reduction.</a:t>
                </a:r>
              </a:p>
            </p:txBody>
          </p:sp>
        </mc:Choice>
        <mc:Fallback xmlns="">
          <p:sp>
            <p:nvSpPr>
              <p:cNvPr id="19" name="TextBox 18">
                <a:extLst>
                  <a:ext uri="{FF2B5EF4-FFF2-40B4-BE49-F238E27FC236}">
                    <a16:creationId xmlns:a16="http://schemas.microsoft.com/office/drawing/2014/main" id="{19D459C8-86FB-4471-8F85-8BF61FAEDA0F}"/>
                  </a:ext>
                </a:extLst>
              </p:cNvPr>
              <p:cNvSpPr txBox="1">
                <a:spLocks noRot="1" noChangeAspect="1" noMove="1" noResize="1" noEditPoints="1" noAdjustHandles="1" noChangeArrowheads="1" noChangeShapeType="1" noTextEdit="1"/>
              </p:cNvSpPr>
              <p:nvPr/>
            </p:nvSpPr>
            <p:spPr>
              <a:xfrm>
                <a:off x="3893933" y="1996106"/>
                <a:ext cx="4144707" cy="369332"/>
              </a:xfrm>
              <a:prstGeom prst="rect">
                <a:avLst/>
              </a:prstGeom>
              <a:blipFill>
                <a:blip r:embed="rId6"/>
                <a:stretch>
                  <a:fillRect l="-1324" t="-6557" b="-26230"/>
                </a:stretch>
              </a:blipFill>
            </p:spPr>
            <p:txBody>
              <a:bodyPr/>
              <a:lstStyle/>
              <a:p>
                <a:r>
                  <a:rPr lang="en-US">
                    <a:noFill/>
                  </a:rPr>
                  <a:t> </a:t>
                </a:r>
              </a:p>
            </p:txBody>
          </p:sp>
        </mc:Fallback>
      </mc:AlternateContent>
    </p:spTree>
    <p:extLst>
      <p:ext uri="{BB962C8B-B14F-4D97-AF65-F5344CB8AC3E}">
        <p14:creationId xmlns:p14="http://schemas.microsoft.com/office/powerpoint/2010/main" val="386663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4" grpId="0" animBg="1"/>
      <p:bldP spid="6" grpId="0"/>
      <p:bldP spid="7" grpId="0" animBg="1"/>
      <p:bldP spid="8" grpId="0"/>
      <p:bldP spid="9" grpId="0" animBg="1"/>
      <p:bldP spid="1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551148"/>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551148"/>
                  <a:ext cx="2396012" cy="369332"/>
                </a:xfrm>
                <a:prstGeom prst="rect">
                  <a:avLst/>
                </a:prstGeom>
                <a:blipFill>
                  <a:blip r:embed="rId5"/>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690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Comparing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oMath>
                </a14:m>
                <a:r>
                  <a:rPr lang="en-US" dirty="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oMath>
                </a14:m>
                <a:r>
                  <a:rPr lang="en-US" dirty="0"/>
                  <a:t> is insufficient to tell if a team is eliminated.</a:t>
                </a:r>
              </a:p>
              <a:p>
                <a:r>
                  <a:rPr lang="en-US" dirty="0"/>
                  <a:t>The teams are interconnected by the games they play against each other.</a:t>
                </a:r>
              </a:p>
              <a:p>
                <a:endParaRPr lang="en-US" dirty="0"/>
              </a:p>
              <a:p>
                <a:r>
                  <a:rPr lang="en-US" dirty="0"/>
                  <a:t>Let’s find a way to do this calculation…not by hand.</a:t>
                </a:r>
              </a:p>
              <a:p>
                <a:r>
                  <a:rPr lang="en-US" dirty="0"/>
                  <a:t>What do we need to assign?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6668627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Still polynomial time! (Even if the input gets bigger at each step, it still can’t get bigger than a polynomial). And we don’t need a </a:t>
                </a:r>
                <a14:m>
                  <m:oMath xmlns:m="http://schemas.openxmlformats.org/officeDocument/2006/math">
                    <m:r>
                      <a:rPr lang="en-US" b="0" i="1" smtClean="0">
                        <a:latin typeface="Cambria Math" panose="02040503050406030204" pitchFamily="18" charset="0"/>
                      </a:rPr>
                      <m:t>𝐵</m:t>
                    </m:r>
                  </m:oMath>
                </a14:m>
                <a:r>
                  <a:rPr lang="en-US" dirty="0"/>
                  <a:t> solver, the reduction is the solver! We only use a </a:t>
                </a:r>
                <a14:m>
                  <m:oMath xmlns:m="http://schemas.openxmlformats.org/officeDocument/2006/math">
                    <m:r>
                      <a:rPr lang="en-US" b="0" i="1" smtClean="0">
                        <a:latin typeface="Cambria Math" panose="02040503050406030204" pitchFamily="18" charset="0"/>
                      </a:rPr>
                      <m:t>𝐶</m:t>
                    </m:r>
                  </m:oMath>
                </a14:m>
                <a:r>
                  <a:rPr lang="en-US" dirty="0"/>
                  <a:t> solver so it’s “really” a reduction.</a:t>
                </a:r>
              </a:p>
            </p:txBody>
          </p:sp>
        </mc:Choice>
        <mc:Fallback xmlns="">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3"/>
                <a:stretch>
                  <a:fillRect l="-708" t="-2138" r="-2233"/>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64226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951-FC23-4CB5-BB31-37375487B7E9}"/>
              </a:ext>
            </a:extLst>
          </p:cNvPr>
          <p:cNvSpPr>
            <a:spLocks noGrp="1"/>
          </p:cNvSpPr>
          <p:nvPr>
            <p:ph type="title"/>
          </p:nvPr>
        </p:nvSpPr>
        <p:spPr/>
        <p:txBody>
          <a:bodyPr/>
          <a:lstStyle/>
          <a:p>
            <a:r>
              <a:rPr lang="en-US" dirty="0"/>
              <a:t>Said Differently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13B3C4-F2A8-4BC8-8BA6-DB983DC17DA7}"/>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𝐵</m:t>
                    </m:r>
                  </m:oMath>
                </a14:m>
                <a:r>
                  <a:rPr lang="en-US" dirty="0"/>
                  <a:t> is not hard [I have an algorithm for it]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also not hard.</a:t>
                </a:r>
              </a:p>
              <a:p>
                <a:r>
                  <a:rPr lang="en-US" dirty="0"/>
                  <a:t>This is how we usually use reductions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𝐴</m:t>
                    </m:r>
                  </m:oMath>
                </a14:m>
                <a:r>
                  <a:rPr lang="en-US" dirty="0"/>
                  <a:t> is hard, then </a:t>
                </a:r>
                <a14:m>
                  <m:oMath xmlns:m="http://schemas.openxmlformats.org/officeDocument/2006/math">
                    <m:r>
                      <a:rPr lang="en-US" b="0" i="1" smtClean="0">
                        <a:latin typeface="Cambria Math" panose="02040503050406030204" pitchFamily="18" charset="0"/>
                      </a:rPr>
                      <m:t>𝐵</m:t>
                    </m:r>
                  </m:oMath>
                </a14:m>
                <a:r>
                  <a:rPr lang="en-US" dirty="0"/>
                  <a:t> also must be hard.</a:t>
                </a:r>
              </a:p>
              <a:p>
                <a:r>
                  <a:rPr lang="en-US" dirty="0"/>
                  <a:t>(contrapositive of the last statement)</a:t>
                </a:r>
              </a:p>
            </p:txBody>
          </p:sp>
        </mc:Choice>
        <mc:Fallback xmlns="">
          <p:sp>
            <p:nvSpPr>
              <p:cNvPr id="3" name="Content Placeholder 2">
                <a:extLst>
                  <a:ext uri="{FF2B5EF4-FFF2-40B4-BE49-F238E27FC236}">
                    <a16:creationId xmlns:a16="http://schemas.microsoft.com/office/drawing/2014/main" id="{5613B3C4-F2A8-4BC8-8BA6-DB983DC17DA7}"/>
                  </a:ext>
                </a:extLst>
              </p:cNvPr>
              <p:cNvSpPr>
                <a:spLocks noGrp="1" noRot="1" noChangeAspect="1" noMove="1" noResize="1" noEditPoints="1" noAdjustHandles="1" noChangeArrowheads="1" noChangeShapeType="1" noTextEdit="1"/>
              </p:cNvSpPr>
              <p:nvPr>
                <p:ph idx="1"/>
              </p:nvPr>
            </p:nvSpPr>
            <p:spPr>
              <a:blipFill>
                <a:blip r:embed="rId2"/>
                <a:stretch>
                  <a:fillRect l="-654" r="-1416"/>
                </a:stretch>
              </a:blipFill>
            </p:spPr>
            <p:txBody>
              <a:bodyPr/>
              <a:lstStyle/>
              <a:p>
                <a:r>
                  <a:rPr lang="en-US">
                    <a:noFill/>
                  </a:rPr>
                  <a:t> </a:t>
                </a:r>
              </a:p>
            </p:txBody>
          </p:sp>
        </mc:Fallback>
      </mc:AlternateContent>
    </p:spTree>
    <p:extLst>
      <p:ext uri="{BB962C8B-B14F-4D97-AF65-F5344CB8AC3E}">
        <p14:creationId xmlns:p14="http://schemas.microsoft.com/office/powerpoint/2010/main" val="5134590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6284E-3C8E-456E-87AB-4378F661E8F4}"/>
              </a:ext>
            </a:extLst>
          </p:cNvPr>
          <p:cNvSpPr>
            <a:spLocks noGrp="1"/>
          </p:cNvSpPr>
          <p:nvPr>
            <p:ph type="title"/>
          </p:nvPr>
        </p:nvSpPr>
        <p:spPr/>
        <p:txBody>
          <a:bodyPr>
            <a:normAutofit/>
          </a:bodyPr>
          <a:lstStyle/>
          <a:p>
            <a:r>
              <a:rPr lang="en-US" dirty="0"/>
              <a:t>Want to prove your problem is hard?</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AB66FC9-D629-477C-B859-A78A82749038}"/>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is hard, </a:t>
                </a:r>
              </a:p>
              <a:p>
                <a:endParaRPr lang="en-US" dirty="0"/>
              </a:p>
              <a:p>
                <a:r>
                  <a:rPr lang="en-US" dirty="0"/>
                  <a:t>Reduce </a:t>
                </a:r>
                <a:r>
                  <a:rPr lang="en-US" b="1" dirty="0"/>
                  <a:t>FROM </a:t>
                </a:r>
                <a:r>
                  <a:rPr lang="en-US" dirty="0"/>
                  <a:t>the known hard problem </a:t>
                </a:r>
                <a:r>
                  <a:rPr lang="en-US" b="1" dirty="0"/>
                  <a:t>TO </a:t>
                </a:r>
                <a:r>
                  <a:rPr lang="en-US" dirty="0"/>
                  <a:t>the problem you care about</a:t>
                </a:r>
              </a:p>
              <a:p>
                <a:r>
                  <a:rPr lang="en-US" dirty="0"/>
                  <a:t>A reduction </a:t>
                </a:r>
                <a:r>
                  <a:rPr lang="en-US" b="1" dirty="0"/>
                  <a:t>From</a:t>
                </a:r>
                <a:r>
                  <a:rPr lang="en-US" dirty="0"/>
                  <a:t> an NP-hard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 </m:t>
                    </m:r>
                  </m:oMath>
                </a14:m>
                <a:r>
                  <a:rPr lang="en-US" dirty="0"/>
                  <a:t>shows </a:t>
                </a:r>
                <a14:m>
                  <m:oMath xmlns:m="http://schemas.openxmlformats.org/officeDocument/2006/math">
                    <m:r>
                      <a:rPr lang="en-US" b="0" i="1" smtClean="0">
                        <a:latin typeface="Cambria Math" panose="02040503050406030204" pitchFamily="18" charset="0"/>
                      </a:rPr>
                      <m:t>𝐵</m:t>
                    </m:r>
                  </m:oMath>
                </a14:m>
                <a:r>
                  <a:rPr lang="en-US" dirty="0"/>
                  <a:t> is also NP-hard.</a:t>
                </a:r>
              </a:p>
            </p:txBody>
          </p:sp>
        </mc:Choice>
        <mc:Fallback xmlns="">
          <p:sp>
            <p:nvSpPr>
              <p:cNvPr id="5" name="Content Placeholder 4">
                <a:extLst>
                  <a:ext uri="{FF2B5EF4-FFF2-40B4-BE49-F238E27FC236}">
                    <a16:creationId xmlns:a16="http://schemas.microsoft.com/office/drawing/2014/main" id="{2AB66FC9-D629-477C-B859-A78A82749038}"/>
                  </a:ext>
                </a:extLst>
              </p:cNvPr>
              <p:cNvSpPr>
                <a:spLocks noGrp="1" noRot="1" noChangeAspect="1" noMove="1" noResize="1" noEditPoints="1" noAdjustHandles="1" noChangeArrowheads="1" noChangeShapeType="1" noTextEdit="1"/>
              </p:cNvSpPr>
              <p:nvPr>
                <p:ph idx="1"/>
              </p:nvPr>
            </p:nvSpPr>
            <p:spPr>
              <a:blipFill>
                <a:blip r:embed="rId2"/>
                <a:stretch>
                  <a:fillRect l="-654" t="-2138" r="-763"/>
                </a:stretch>
              </a:blipFill>
            </p:spPr>
            <p:txBody>
              <a:bodyPr/>
              <a:lstStyle/>
              <a:p>
                <a:r>
                  <a:rPr lang="en-US">
                    <a:noFill/>
                  </a:rPr>
                  <a:t> </a:t>
                </a:r>
              </a:p>
            </p:txBody>
          </p:sp>
        </mc:Fallback>
      </mc:AlternateContent>
    </p:spTree>
    <p:extLst>
      <p:ext uri="{BB962C8B-B14F-4D97-AF65-F5344CB8AC3E}">
        <p14:creationId xmlns:p14="http://schemas.microsoft.com/office/powerpoint/2010/main" val="272669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54F80-7393-49CD-8D4D-C4BAE2C556CF}"/>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FD424879-87EF-41B6-A419-A319ECF171C2}"/>
              </a:ext>
            </a:extLst>
          </p:cNvPr>
          <p:cNvSpPr>
            <a:spLocks noGrp="1"/>
          </p:cNvSpPr>
          <p:nvPr>
            <p:ph idx="1"/>
          </p:nvPr>
        </p:nvSpPr>
        <p:spPr/>
        <p:txBody>
          <a:bodyPr/>
          <a:lstStyle/>
          <a:p>
            <a:r>
              <a:rPr lang="en-US" dirty="0"/>
              <a:t>We need to assign who wins each of the remaining games.</a:t>
            </a:r>
          </a:p>
          <a:p>
            <a:endParaRPr lang="en-US" dirty="0"/>
          </a:p>
          <a:p>
            <a:r>
              <a:rPr lang="en-US" dirty="0"/>
              <a:t>Safe to assume the Mariners will win them all.</a:t>
            </a:r>
          </a:p>
          <a:p>
            <a:r>
              <a:rPr lang="en-US" dirty="0"/>
              <a:t>Just need to figure out the others. </a:t>
            </a:r>
          </a:p>
          <a:p>
            <a:endParaRPr lang="en-US" dirty="0"/>
          </a:p>
          <a:p>
            <a:r>
              <a:rPr lang="en-US" dirty="0"/>
              <a:t>One unit of flow represents one win. </a:t>
            </a:r>
          </a:p>
        </p:txBody>
      </p:sp>
    </p:spTree>
    <p:extLst>
      <p:ext uri="{BB962C8B-B14F-4D97-AF65-F5344CB8AC3E}">
        <p14:creationId xmlns:p14="http://schemas.microsoft.com/office/powerpoint/2010/main" val="146749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Network</a:t>
            </a:r>
          </a:p>
        </p:txBody>
      </p:sp>
      <p:graphicFrame>
        <p:nvGraphicFramePr>
          <p:cNvPr id="4" name="Content Placeholder 3"/>
          <p:cNvGraphicFramePr>
            <a:graphicFrameLocks noGrp="1"/>
          </p:cNvGraphicFramePr>
          <p:nvPr>
            <p:ph idx="1"/>
          </p:nvPr>
        </p:nvGraphicFramePr>
        <p:xfrm>
          <a:off x="6797962" y="113706"/>
          <a:ext cx="5264730" cy="1760550"/>
        </p:xfrm>
        <a:graphic>
          <a:graphicData uri="http://schemas.openxmlformats.org/drawingml/2006/table">
            <a:tbl>
              <a:tblPr bandRow="1">
                <a:tableStyleId>{5C22544A-7EE6-4342-B048-85BDC9FD1C3A}</a:tableStyleId>
              </a:tblPr>
              <a:tblGrid>
                <a:gridCol w="1052946">
                  <a:extLst>
                    <a:ext uri="{9D8B030D-6E8A-4147-A177-3AD203B41FA5}">
                      <a16:colId xmlns:a16="http://schemas.microsoft.com/office/drawing/2014/main" val="2122688099"/>
                    </a:ext>
                  </a:extLst>
                </a:gridCol>
                <a:gridCol w="1052946">
                  <a:extLst>
                    <a:ext uri="{9D8B030D-6E8A-4147-A177-3AD203B41FA5}">
                      <a16:colId xmlns:a16="http://schemas.microsoft.com/office/drawing/2014/main" val="3651888169"/>
                    </a:ext>
                  </a:extLst>
                </a:gridCol>
                <a:gridCol w="1052946">
                  <a:extLst>
                    <a:ext uri="{9D8B030D-6E8A-4147-A177-3AD203B41FA5}">
                      <a16:colId xmlns:a16="http://schemas.microsoft.com/office/drawing/2014/main" val="3963314380"/>
                    </a:ext>
                  </a:extLst>
                </a:gridCol>
                <a:gridCol w="1052946">
                  <a:extLst>
                    <a:ext uri="{9D8B030D-6E8A-4147-A177-3AD203B41FA5}">
                      <a16:colId xmlns:a16="http://schemas.microsoft.com/office/drawing/2014/main" val="2365230938"/>
                    </a:ext>
                  </a:extLst>
                </a:gridCol>
                <a:gridCol w="1052946">
                  <a:extLst>
                    <a:ext uri="{9D8B030D-6E8A-4147-A177-3AD203B41FA5}">
                      <a16:colId xmlns:a16="http://schemas.microsoft.com/office/drawing/2014/main" val="1054430375"/>
                    </a:ext>
                  </a:extLst>
                </a:gridCol>
              </a:tblGrid>
              <a:tr h="352110">
                <a:tc>
                  <a:txBody>
                    <a:bodyPr/>
                    <a:lstStyle/>
                    <a:p>
                      <a:pPr algn="ctr"/>
                      <a:endParaRPr lang="en-US" sz="1700" dirty="0"/>
                    </a:p>
                  </a:txBody>
                  <a:tcPr marL="88028" marR="88028" marT="44014" marB="44014"/>
                </a:tc>
                <a:tc>
                  <a:txBody>
                    <a:bodyPr/>
                    <a:lstStyle/>
                    <a:p>
                      <a:pPr algn="ctr"/>
                      <a:r>
                        <a:rPr lang="en-US" sz="1700" dirty="0"/>
                        <a:t>Angels</a:t>
                      </a:r>
                    </a:p>
                  </a:txBody>
                  <a:tcPr marL="88028" marR="88028" marT="44014" marB="44014"/>
                </a:tc>
                <a:tc>
                  <a:txBody>
                    <a:bodyPr/>
                    <a:lstStyle/>
                    <a:p>
                      <a:pPr algn="ctr"/>
                      <a:r>
                        <a:rPr lang="en-US" sz="1700" dirty="0"/>
                        <a:t>Rangers</a:t>
                      </a:r>
                    </a:p>
                  </a:txBody>
                  <a:tcPr marL="88028" marR="88028" marT="44014" marB="44014"/>
                </a:tc>
                <a:tc>
                  <a:txBody>
                    <a:bodyPr/>
                    <a:lstStyle/>
                    <a:p>
                      <a:pPr algn="ctr"/>
                      <a:r>
                        <a:rPr lang="en-US" sz="1700" dirty="0"/>
                        <a:t>Mariners</a:t>
                      </a:r>
                    </a:p>
                  </a:txBody>
                  <a:tcPr marL="88028" marR="88028" marT="44014" marB="44014"/>
                </a:tc>
                <a:tc>
                  <a:txBody>
                    <a:bodyPr/>
                    <a:lstStyle/>
                    <a:p>
                      <a:pPr algn="ctr"/>
                      <a:r>
                        <a:rPr lang="en-US" sz="1700" dirty="0"/>
                        <a:t>A’s</a:t>
                      </a:r>
                    </a:p>
                  </a:txBody>
                  <a:tcPr marL="88028" marR="88028" marT="44014" marB="44014"/>
                </a:tc>
                <a:extLst>
                  <a:ext uri="{0D108BD9-81ED-4DB2-BD59-A6C34878D82A}">
                    <a16:rowId xmlns:a16="http://schemas.microsoft.com/office/drawing/2014/main" val="3737117909"/>
                  </a:ext>
                </a:extLst>
              </a:tr>
              <a:tr h="352110">
                <a:tc>
                  <a:txBody>
                    <a:bodyPr/>
                    <a:lstStyle/>
                    <a:p>
                      <a:pPr algn="ctr"/>
                      <a:r>
                        <a:rPr lang="en-US" sz="1700" dirty="0"/>
                        <a:t>Angels</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extLst>
                  <a:ext uri="{0D108BD9-81ED-4DB2-BD59-A6C34878D82A}">
                    <a16:rowId xmlns:a16="http://schemas.microsoft.com/office/drawing/2014/main" val="4028813496"/>
                  </a:ext>
                </a:extLst>
              </a:tr>
              <a:tr h="352110">
                <a:tc>
                  <a:txBody>
                    <a:bodyPr/>
                    <a:lstStyle/>
                    <a:p>
                      <a:pPr algn="ctr"/>
                      <a:r>
                        <a:rPr lang="en-US" sz="1700" dirty="0"/>
                        <a:t>Rangers</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extLst>
                  <a:ext uri="{0D108BD9-81ED-4DB2-BD59-A6C34878D82A}">
                    <a16:rowId xmlns:a16="http://schemas.microsoft.com/office/drawing/2014/main" val="303949064"/>
                  </a:ext>
                </a:extLst>
              </a:tr>
              <a:tr h="352110">
                <a:tc>
                  <a:txBody>
                    <a:bodyPr/>
                    <a:lstStyle/>
                    <a:p>
                      <a:pPr algn="ctr"/>
                      <a:r>
                        <a:rPr lang="en-US" sz="1700" dirty="0"/>
                        <a:t>Mariners</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a:t>
                      </a:r>
                    </a:p>
                  </a:txBody>
                  <a:tcPr marL="88028" marR="88028" marT="44014" marB="44014"/>
                </a:tc>
                <a:tc>
                  <a:txBody>
                    <a:bodyPr/>
                    <a:lstStyle/>
                    <a:p>
                      <a:pPr algn="ctr"/>
                      <a:r>
                        <a:rPr lang="en-US" sz="1700" dirty="0"/>
                        <a:t>5</a:t>
                      </a:r>
                    </a:p>
                  </a:txBody>
                  <a:tcPr marL="88028" marR="88028" marT="44014" marB="44014"/>
                </a:tc>
                <a:extLst>
                  <a:ext uri="{0D108BD9-81ED-4DB2-BD59-A6C34878D82A}">
                    <a16:rowId xmlns:a16="http://schemas.microsoft.com/office/drawing/2014/main" val="3058376035"/>
                  </a:ext>
                </a:extLst>
              </a:tr>
              <a:tr h="352110">
                <a:tc>
                  <a:txBody>
                    <a:bodyPr/>
                    <a:lstStyle/>
                    <a:p>
                      <a:pPr algn="ctr"/>
                      <a:r>
                        <a:rPr lang="en-US" sz="1700" dirty="0"/>
                        <a:t>A’s</a:t>
                      </a:r>
                    </a:p>
                  </a:txBody>
                  <a:tcPr marL="88028" marR="88028" marT="44014" marB="44014"/>
                </a:tc>
                <a:tc>
                  <a:txBody>
                    <a:bodyPr/>
                    <a:lstStyle/>
                    <a:p>
                      <a:pPr algn="ctr"/>
                      <a:r>
                        <a:rPr lang="en-US" sz="1700" dirty="0"/>
                        <a:t>4</a:t>
                      </a:r>
                    </a:p>
                  </a:txBody>
                  <a:tcPr marL="88028" marR="88028" marT="44014" marB="44014"/>
                </a:tc>
                <a:tc>
                  <a:txBody>
                    <a:bodyPr/>
                    <a:lstStyle/>
                    <a:p>
                      <a:pPr algn="ctr"/>
                      <a:r>
                        <a:rPr lang="en-US" sz="1700" dirty="0"/>
                        <a:t>3</a:t>
                      </a:r>
                    </a:p>
                  </a:txBody>
                  <a:tcPr marL="88028" marR="88028" marT="44014" marB="44014"/>
                </a:tc>
                <a:tc>
                  <a:txBody>
                    <a:bodyPr/>
                    <a:lstStyle/>
                    <a:p>
                      <a:pPr algn="ctr"/>
                      <a:r>
                        <a:rPr lang="en-US" sz="1700" dirty="0"/>
                        <a:t>5</a:t>
                      </a:r>
                    </a:p>
                  </a:txBody>
                  <a:tcPr marL="88028" marR="88028" marT="44014" marB="44014"/>
                </a:tc>
                <a:tc>
                  <a:txBody>
                    <a:bodyPr/>
                    <a:lstStyle/>
                    <a:p>
                      <a:pPr algn="ctr"/>
                      <a:r>
                        <a:rPr lang="en-US" sz="1700" dirty="0"/>
                        <a:t>-</a:t>
                      </a:r>
                    </a:p>
                  </a:txBody>
                  <a:tcPr marL="88028" marR="88028" marT="44014" marB="44014"/>
                </a:tc>
                <a:extLst>
                  <a:ext uri="{0D108BD9-81ED-4DB2-BD59-A6C34878D82A}">
                    <a16:rowId xmlns:a16="http://schemas.microsoft.com/office/drawing/2014/main" val="3657204110"/>
                  </a:ext>
                </a:extLst>
              </a:tr>
            </a:tbl>
          </a:graphicData>
        </a:graphic>
      </p:graphicFrame>
      <mc:AlternateContent xmlns:mc="http://schemas.openxmlformats.org/markup-compatibility/2006" xmlns:a14="http://schemas.microsoft.com/office/drawing/2010/main">
        <mc:Choice Requires="a14">
          <p:graphicFrame>
            <p:nvGraphicFramePr>
              <p:cNvPr id="15" name="Content Placeholder 4"/>
              <p:cNvGraphicFramePr>
                <a:graphicFrameLocks/>
              </p:cNvGraphicFramePr>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r>
                            <a:rPr lang="en-US" sz="2000" dirty="0"/>
                            <a:t>Wins (</a:t>
                          </a:r>
                          <a14:m>
                            <m:oMath xmlns:m="http://schemas.openxmlformats.org/officeDocument/2006/math">
                              <m:r>
                                <a:rPr lang="en-US" sz="2000" b="1" i="1" smtClean="0">
                                  <a:latin typeface="Cambria Math" panose="02040503050406030204" pitchFamily="18" charset="0"/>
                                </a:rPr>
                                <m:t>𝒘</m:t>
                              </m:r>
                              <m:r>
                                <a:rPr lang="en-US" sz="2000" b="1" i="1" smtClean="0">
                                  <a:latin typeface="Cambria Math" panose="02040503050406030204" pitchFamily="18" charset="0"/>
                                </a:rPr>
                                <m:t>)</m:t>
                              </m:r>
                            </m:oMath>
                          </a14:m>
                          <a:endParaRPr lang="en-US" sz="2000" dirty="0"/>
                        </a:p>
                      </a:txBody>
                      <a:tcPr/>
                    </a:tc>
                    <a:tc>
                      <a:txBody>
                        <a:bodyPr/>
                        <a:lstStyle/>
                        <a:p>
                          <a:r>
                            <a:rPr lang="en-US" sz="2000" dirty="0"/>
                            <a:t>Possible</a:t>
                          </a:r>
                          <a:r>
                            <a:rPr lang="en-US" sz="2000" baseline="0" dirty="0"/>
                            <a:t> Wins (</a:t>
                          </a:r>
                          <a14:m>
                            <m:oMath xmlns:m="http://schemas.openxmlformats.org/officeDocument/2006/math">
                              <m:r>
                                <a:rPr lang="en-US" sz="2000" b="1" i="1" baseline="0" smtClean="0">
                                  <a:latin typeface="Cambria Math" panose="02040503050406030204" pitchFamily="18" charset="0"/>
                                </a:rPr>
                                <m:t>𝑷</m:t>
                              </m:r>
                              <m:r>
                                <a:rPr lang="en-US" sz="2000" b="1" i="1" baseline="0" smtClean="0">
                                  <a:latin typeface="Cambria Math" panose="02040503050406030204" pitchFamily="18" charset="0"/>
                                </a:rPr>
                                <m:t>)</m:t>
                              </m:r>
                            </m:oMath>
                          </a14:m>
                          <a:endParaRPr lang="en-US" sz="2000" dirty="0"/>
                        </a:p>
                      </a:txBody>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15" name="Content Placeholder 4"/>
              <p:cNvGraphicFramePr>
                <a:graphicFrameLocks/>
              </p:cNvGraphicFramePr>
              <p:nvPr>
                <p:extLst>
                  <p:ext uri="{D42A27DB-BD31-4B8C-83A1-F6EECF244321}">
                    <p14:modId xmlns:p14="http://schemas.microsoft.com/office/powerpoint/2010/main" val="2022408768"/>
                  </p:ext>
                </p:extLst>
              </p:nvPr>
            </p:nvGraphicFramePr>
            <p:xfrm>
              <a:off x="7251033" y="1899399"/>
              <a:ext cx="4811660" cy="2420750"/>
            </p:xfrm>
            <a:graphic>
              <a:graphicData uri="http://schemas.openxmlformats.org/drawingml/2006/table">
                <a:tbl>
                  <a:tblPr firstRow="1" bandRow="1">
                    <a:tableStyleId>{5C22544A-7EE6-4342-B048-85BDC9FD1C3A}</a:tableStyleId>
                  </a:tblPr>
                  <a:tblGrid>
                    <a:gridCol w="1283533">
                      <a:extLst>
                        <a:ext uri="{9D8B030D-6E8A-4147-A177-3AD203B41FA5}">
                          <a16:colId xmlns:a16="http://schemas.microsoft.com/office/drawing/2014/main" val="1156048979"/>
                        </a:ext>
                      </a:extLst>
                    </a:gridCol>
                    <a:gridCol w="1292357">
                      <a:extLst>
                        <a:ext uri="{9D8B030D-6E8A-4147-A177-3AD203B41FA5}">
                          <a16:colId xmlns:a16="http://schemas.microsoft.com/office/drawing/2014/main" val="2302543614"/>
                        </a:ext>
                      </a:extLst>
                    </a:gridCol>
                    <a:gridCol w="2235770">
                      <a:extLst>
                        <a:ext uri="{9D8B030D-6E8A-4147-A177-3AD203B41FA5}">
                          <a16:colId xmlns:a16="http://schemas.microsoft.com/office/drawing/2014/main" val="1784835326"/>
                        </a:ext>
                      </a:extLst>
                    </a:gridCol>
                  </a:tblGrid>
                  <a:tr h="484150">
                    <a:tc>
                      <a:txBody>
                        <a:bodyPr/>
                        <a:lstStyle/>
                        <a:p>
                          <a:r>
                            <a:rPr lang="en-US" sz="2000" dirty="0"/>
                            <a:t>Team</a:t>
                          </a:r>
                        </a:p>
                      </a:txBody>
                      <a:tcPr/>
                    </a:tc>
                    <a:tc>
                      <a:txBody>
                        <a:bodyPr/>
                        <a:lstStyle/>
                        <a:p>
                          <a:endParaRPr lang="en-US"/>
                        </a:p>
                      </a:txBody>
                      <a:tcPr>
                        <a:blipFill>
                          <a:blip r:embed="rId2"/>
                          <a:stretch>
                            <a:fillRect l="-100000" t="-5000" r="-175000" b="-412500"/>
                          </a:stretch>
                        </a:blipFill>
                      </a:tcPr>
                    </a:tc>
                    <a:tc>
                      <a:txBody>
                        <a:bodyPr/>
                        <a:lstStyle/>
                        <a:p>
                          <a:endParaRPr lang="en-US"/>
                        </a:p>
                      </a:txBody>
                      <a:tcPr>
                        <a:blipFill>
                          <a:blip r:embed="rId2"/>
                          <a:stretch>
                            <a:fillRect l="-115531" t="-5000" r="-1090" b="-412500"/>
                          </a:stretch>
                        </a:blipFill>
                      </a:tcPr>
                    </a:tc>
                    <a:extLst>
                      <a:ext uri="{0D108BD9-81ED-4DB2-BD59-A6C34878D82A}">
                        <a16:rowId xmlns:a16="http://schemas.microsoft.com/office/drawing/2014/main" val="3460204973"/>
                      </a:ext>
                    </a:extLst>
                  </a:tr>
                  <a:tr h="484150">
                    <a:tc>
                      <a:txBody>
                        <a:bodyPr/>
                        <a:lstStyle/>
                        <a:p>
                          <a:r>
                            <a:rPr lang="en-US" sz="2200" dirty="0"/>
                            <a:t>Angels</a:t>
                          </a:r>
                        </a:p>
                      </a:txBody>
                      <a:tcPr/>
                    </a:tc>
                    <a:tc>
                      <a:txBody>
                        <a:bodyPr/>
                        <a:lstStyle/>
                        <a:p>
                          <a:r>
                            <a:rPr lang="en-US" sz="2200" dirty="0"/>
                            <a:t>81</a:t>
                          </a:r>
                        </a:p>
                      </a:txBody>
                      <a:tcPr/>
                    </a:tc>
                    <a:tc>
                      <a:txBody>
                        <a:bodyPr/>
                        <a:lstStyle/>
                        <a:p>
                          <a:r>
                            <a:rPr lang="en-US" sz="2200" dirty="0"/>
                            <a:t>93</a:t>
                          </a:r>
                        </a:p>
                      </a:txBody>
                      <a:tcPr/>
                    </a:tc>
                    <a:extLst>
                      <a:ext uri="{0D108BD9-81ED-4DB2-BD59-A6C34878D82A}">
                        <a16:rowId xmlns:a16="http://schemas.microsoft.com/office/drawing/2014/main" val="3695601799"/>
                      </a:ext>
                    </a:extLst>
                  </a:tr>
                  <a:tr h="484150">
                    <a:tc>
                      <a:txBody>
                        <a:bodyPr/>
                        <a:lstStyle/>
                        <a:p>
                          <a:r>
                            <a:rPr lang="en-US" sz="2200" dirty="0"/>
                            <a:t>Rangers</a:t>
                          </a:r>
                        </a:p>
                      </a:txBody>
                      <a:tcPr/>
                    </a:tc>
                    <a:tc>
                      <a:txBody>
                        <a:bodyPr/>
                        <a:lstStyle/>
                        <a:p>
                          <a:r>
                            <a:rPr lang="en-US" sz="2200" dirty="0"/>
                            <a:t>80</a:t>
                          </a:r>
                        </a:p>
                      </a:txBody>
                      <a:tcPr/>
                    </a:tc>
                    <a:tc>
                      <a:txBody>
                        <a:bodyPr/>
                        <a:lstStyle/>
                        <a:p>
                          <a:r>
                            <a:rPr lang="en-US" sz="2200" dirty="0"/>
                            <a:t>92</a:t>
                          </a:r>
                        </a:p>
                      </a:txBody>
                      <a:tcPr/>
                    </a:tc>
                    <a:extLst>
                      <a:ext uri="{0D108BD9-81ED-4DB2-BD59-A6C34878D82A}">
                        <a16:rowId xmlns:a16="http://schemas.microsoft.com/office/drawing/2014/main" val="3900270897"/>
                      </a:ext>
                    </a:extLst>
                  </a:tr>
                  <a:tr h="484150">
                    <a:tc>
                      <a:txBody>
                        <a:bodyPr/>
                        <a:lstStyle/>
                        <a:p>
                          <a:r>
                            <a:rPr lang="en-US" sz="2200" dirty="0"/>
                            <a:t>Mariners</a:t>
                          </a:r>
                        </a:p>
                      </a:txBody>
                      <a:tcPr/>
                    </a:tc>
                    <a:tc>
                      <a:txBody>
                        <a:bodyPr/>
                        <a:lstStyle/>
                        <a:p>
                          <a:r>
                            <a:rPr lang="en-US" sz="2200" dirty="0"/>
                            <a:t>70</a:t>
                          </a:r>
                        </a:p>
                      </a:txBody>
                      <a:tcPr/>
                    </a:tc>
                    <a:tc>
                      <a:txBody>
                        <a:bodyPr/>
                        <a:lstStyle/>
                        <a:p>
                          <a:r>
                            <a:rPr lang="en-US" sz="2200" dirty="0"/>
                            <a:t>82</a:t>
                          </a:r>
                        </a:p>
                      </a:txBody>
                      <a:tcPr/>
                    </a:tc>
                    <a:extLst>
                      <a:ext uri="{0D108BD9-81ED-4DB2-BD59-A6C34878D82A}">
                        <a16:rowId xmlns:a16="http://schemas.microsoft.com/office/drawing/2014/main" val="2851341751"/>
                      </a:ext>
                    </a:extLst>
                  </a:tr>
                  <a:tr h="484150">
                    <a:tc>
                      <a:txBody>
                        <a:bodyPr/>
                        <a:lstStyle/>
                        <a:p>
                          <a:r>
                            <a:rPr lang="en-US" sz="2200" dirty="0"/>
                            <a:t>A’s</a:t>
                          </a:r>
                        </a:p>
                      </a:txBody>
                      <a:tcPr/>
                    </a:tc>
                    <a:tc>
                      <a:txBody>
                        <a:bodyPr/>
                        <a:lstStyle/>
                        <a:p>
                          <a:r>
                            <a:rPr lang="en-US" sz="2200" dirty="0"/>
                            <a:t>69</a:t>
                          </a:r>
                        </a:p>
                      </a:txBody>
                      <a:tcPr/>
                    </a:tc>
                    <a:tc>
                      <a:txBody>
                        <a:bodyPr/>
                        <a:lstStyle/>
                        <a:p>
                          <a:r>
                            <a:rPr lang="en-US" sz="2200" dirty="0"/>
                            <a:t>81</a:t>
                          </a:r>
                        </a:p>
                      </a:txBody>
                      <a:tcPr/>
                    </a:tc>
                    <a:extLst>
                      <a:ext uri="{0D108BD9-81ED-4DB2-BD59-A6C34878D82A}">
                        <a16:rowId xmlns:a16="http://schemas.microsoft.com/office/drawing/2014/main" val="3472745724"/>
                      </a:ext>
                    </a:extLst>
                  </a:tr>
                </a:tbl>
              </a:graphicData>
            </a:graphic>
          </p:graphicFrame>
        </mc:Fallback>
      </mc:AlternateContent>
      <p:sp>
        <p:nvSpPr>
          <p:cNvPr id="6" name="Oval 5"/>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Rangers</a:t>
            </a:r>
          </a:p>
        </p:txBody>
      </p:sp>
      <p:sp>
        <p:nvSpPr>
          <p:cNvPr id="8" name="Oval 7"/>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 vs. </a:t>
            </a:r>
            <a:br>
              <a:rPr lang="en-US" sz="1600" dirty="0"/>
            </a:br>
            <a:r>
              <a:rPr lang="en-US" sz="1600" dirty="0"/>
              <a:t>A’s</a:t>
            </a:r>
          </a:p>
        </p:txBody>
      </p:sp>
      <p:sp>
        <p:nvSpPr>
          <p:cNvPr id="9" name="Oval 8"/>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 vs. </a:t>
            </a:r>
            <a:br>
              <a:rPr lang="en-US" sz="1600" dirty="0"/>
            </a:br>
            <a:r>
              <a:rPr lang="en-US" sz="1600" dirty="0"/>
              <a:t>A’s</a:t>
            </a:r>
          </a:p>
        </p:txBody>
      </p:sp>
      <p:sp>
        <p:nvSpPr>
          <p:cNvPr id="10" name="Oval 9"/>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Angels</a:t>
            </a:r>
          </a:p>
        </p:txBody>
      </p:sp>
      <p:sp>
        <p:nvSpPr>
          <p:cNvPr id="11" name="Oval 10"/>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Rangers</a:t>
            </a:r>
          </a:p>
        </p:txBody>
      </p:sp>
      <p:sp>
        <p:nvSpPr>
          <p:cNvPr id="12" name="Oval 11"/>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a:t>
            </a:r>
          </a:p>
        </p:txBody>
      </p:sp>
      <p:sp>
        <p:nvSpPr>
          <p:cNvPr id="13" name="Oval 12"/>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stCxn id="13" idx="7"/>
            <a:endCxn id="6"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6"/>
            <a:endCxn id="8"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5"/>
            <a:endCxn id="9"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6"/>
            <a:endCxn id="10"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6"/>
            <a:endCxn id="11"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6"/>
            <a:endCxn id="11"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6"/>
            <a:endCxn id="12"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6"/>
            <a:endCxn id="14"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1" idx="6"/>
            <a:endCxn id="14"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2" idx="6"/>
            <a:endCxn id="14"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FEABC94-9C00-44F4-BC23-7165D00FA323}"/>
                  </a:ext>
                </a:extLst>
              </p:cNvPr>
              <p:cNvSpPr txBox="1"/>
              <p:nvPr/>
            </p:nvSpPr>
            <p:spPr>
              <a:xfrm>
                <a:off x="7251033" y="4462272"/>
                <a:ext cx="4581303" cy="1569660"/>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𝑠</m:t>
                    </m:r>
                    <m:r>
                      <a:rPr lang="en-US" sz="2400" b="0" i="0"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m:t>
                    </m:r>
                  </m:oMath>
                </a14:m>
                <a:r>
                  <a:rPr lang="en-US" sz="2400" dirty="0">
                    <a:latin typeface="Segoe UI Semilight" panose="020B0402040204020203" pitchFamily="34" charset="0"/>
                    <a:cs typeface="Segoe UI Semilight" panose="020B0402040204020203" pitchFamily="34" charset="0"/>
                  </a:rPr>
                  <a:t> on the ends</a:t>
                </a:r>
              </a:p>
              <a:p>
                <a:r>
                  <a:rPr lang="en-US" sz="2400" dirty="0">
                    <a:latin typeface="Segoe UI Semilight" panose="020B0402040204020203" pitchFamily="34" charset="0"/>
                    <a:cs typeface="Segoe UI Semilight" panose="020B0402040204020203" pitchFamily="34" charset="0"/>
                  </a:rPr>
                  <a:t>First layer is pairs of opponents (i.e. what game is being played)</a:t>
                </a:r>
              </a:p>
              <a:p>
                <a:r>
                  <a:rPr lang="en-US" sz="2400" dirty="0">
                    <a:latin typeface="Segoe UI Semilight" panose="020B0402040204020203" pitchFamily="34" charset="0"/>
                    <a:cs typeface="Segoe UI Semilight" panose="020B0402040204020203" pitchFamily="34" charset="0"/>
                  </a:rPr>
                  <a:t>Second layer is individual teams.</a:t>
                </a:r>
              </a:p>
            </p:txBody>
          </p:sp>
        </mc:Choice>
        <mc:Fallback xmlns="">
          <p:sp>
            <p:nvSpPr>
              <p:cNvPr id="3" name="TextBox 2">
                <a:extLst>
                  <a:ext uri="{FF2B5EF4-FFF2-40B4-BE49-F238E27FC236}">
                    <a16:creationId xmlns:a16="http://schemas.microsoft.com/office/drawing/2014/main" id="{AFEABC94-9C00-44F4-BC23-7165D00FA323}"/>
                  </a:ext>
                </a:extLst>
              </p:cNvPr>
              <p:cNvSpPr txBox="1">
                <a:spLocks noRot="1" noChangeAspect="1" noMove="1" noResize="1" noEditPoints="1" noAdjustHandles="1" noChangeArrowheads="1" noChangeShapeType="1" noTextEdit="1"/>
              </p:cNvSpPr>
              <p:nvPr/>
            </p:nvSpPr>
            <p:spPr>
              <a:xfrm>
                <a:off x="7251033" y="4462272"/>
                <a:ext cx="4581303" cy="1569660"/>
              </a:xfrm>
              <a:prstGeom prst="rect">
                <a:avLst/>
              </a:prstGeom>
              <a:blipFill>
                <a:blip r:embed="rId3"/>
                <a:stretch>
                  <a:fillRect l="-1995" t="-2724" b="-8560"/>
                </a:stretch>
              </a:blipFill>
            </p:spPr>
            <p:txBody>
              <a:bodyPr/>
              <a:lstStyle/>
              <a:p>
                <a:r>
                  <a:rPr lang="en-US">
                    <a:noFill/>
                  </a:rPr>
                  <a:t> </a:t>
                </a:r>
              </a:p>
            </p:txBody>
          </p:sp>
        </mc:Fallback>
      </mc:AlternateContent>
    </p:spTree>
    <p:extLst>
      <p:ext uri="{BB962C8B-B14F-4D97-AF65-F5344CB8AC3E}">
        <p14:creationId xmlns:p14="http://schemas.microsoft.com/office/powerpoint/2010/main" val="34638425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7695</TotalTime>
  <Words>6245</Words>
  <Application>Microsoft Office PowerPoint</Application>
  <PresentationFormat>Widescreen</PresentationFormat>
  <Paragraphs>1186</Paragraphs>
  <Slides>72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Flow, P vs. NP, Reductions</vt:lpstr>
      <vt:lpstr>One More Example</vt:lpstr>
      <vt:lpstr>Can The Mariners Win The Division?</vt:lpstr>
      <vt:lpstr>Can The Mariners Win The Division?</vt:lpstr>
      <vt:lpstr>Well…No</vt:lpstr>
      <vt:lpstr>Well…No</vt:lpstr>
      <vt:lpstr>Lessons</vt:lpstr>
      <vt:lpstr>Assignment</vt:lpstr>
      <vt:lpstr>Making a Network</vt:lpstr>
      <vt:lpstr>Making a Network</vt:lpstr>
      <vt:lpstr>Making a Network</vt:lpstr>
      <vt:lpstr>Making a Network</vt:lpstr>
      <vt:lpstr>Making a Network</vt:lpstr>
      <vt:lpstr>Making a Network</vt:lpstr>
      <vt:lpstr>Making a Network</vt:lpstr>
      <vt:lpstr>Making a Network</vt:lpstr>
      <vt:lpstr>Why are all the constraints met?</vt:lpstr>
      <vt:lpstr>Interpreting the answer</vt:lpstr>
      <vt:lpstr>Max Flow</vt:lpstr>
      <vt:lpstr>Generating Proof that you’re eliminated</vt:lpstr>
      <vt:lpstr>In General</vt:lpstr>
      <vt:lpstr>Takeaways</vt:lpstr>
      <vt:lpstr>Optional – Why is there always an explanation?</vt:lpstr>
      <vt:lpstr>An Explanation Always Exists</vt:lpstr>
      <vt:lpstr>An Explanation Always Exists</vt:lpstr>
      <vt:lpstr>Summary</vt:lpstr>
      <vt:lpstr>P vs. NP and Reductions</vt:lpstr>
      <vt:lpstr>How do we know a problem is hard?</vt:lpstr>
      <vt:lpstr>Some definitions</vt:lpstr>
      <vt:lpstr>Some definitions</vt:lpstr>
      <vt:lpstr>Decision Problems</vt:lpstr>
      <vt:lpstr>“Ranking” difficulty of problems</vt:lpstr>
      <vt:lpstr>Reductions</vt:lpstr>
      <vt:lpstr>Baseball Elimination</vt:lpstr>
      <vt:lpstr>More Previous Examples</vt:lpstr>
      <vt:lpstr>A Formal Definition</vt:lpstr>
      <vt:lpstr>Let’s Do A Reduction</vt:lpstr>
      <vt:lpstr>Reduce 2-coloring to 3-coloring</vt:lpstr>
      <vt:lpstr>Reduce 2-coloring to 3-coloring</vt:lpstr>
      <vt:lpstr>Reduction</vt:lpstr>
      <vt:lpstr>Reduction</vt:lpstr>
      <vt:lpstr>PowerPoint Presentation</vt:lpstr>
      <vt:lpstr>Correctness?</vt:lpstr>
      <vt:lpstr>Correctness?</vt:lpstr>
      <vt:lpstr>Correctness?</vt:lpstr>
      <vt:lpstr>Correctness?</vt:lpstr>
      <vt:lpstr>Correctness</vt:lpstr>
      <vt:lpstr>Write two separate arguments</vt:lpstr>
      <vt:lpstr>Argument Outlines</vt:lpstr>
      <vt:lpstr>Back to Problem Ranking</vt:lpstr>
      <vt:lpstr>P (can be solved efficiently)</vt:lpstr>
      <vt:lpstr>NP</vt:lpstr>
      <vt:lpstr>NP</vt:lpstr>
      <vt:lpstr>NP</vt:lpstr>
      <vt:lpstr>NP</vt:lpstr>
      <vt:lpstr>P vs. NP</vt:lpstr>
      <vt:lpstr>Some New Problems</vt:lpstr>
      <vt:lpstr>Some New Problems</vt:lpstr>
      <vt:lpstr>Hard Problems</vt:lpstr>
      <vt:lpstr>NP-hardness</vt:lpstr>
      <vt:lpstr>NP-Completeness</vt:lpstr>
      <vt:lpstr>Why is being NP-hard/-complete interesting?</vt:lpstr>
      <vt:lpstr>NP-Completeness</vt:lpstr>
      <vt:lpstr>What’s 3-SAT?</vt:lpstr>
      <vt:lpstr>More Starting Points</vt:lpstr>
      <vt:lpstr>More Reduction Facts</vt:lpstr>
      <vt:lpstr>I have a problem</vt:lpstr>
      <vt:lpstr>A≤B≤C →A≤C</vt:lpstr>
      <vt:lpstr>A≤B≤C →A≤C</vt:lpstr>
      <vt:lpstr>A≤B≤C →A≤C</vt:lpstr>
      <vt:lpstr>Said Differently</vt:lpstr>
      <vt:lpstr>Want to prove your problem is hard?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vs. NP and Reductions</dc:title>
  <dc:creator>rtweber2</dc:creator>
  <cp:lastModifiedBy>Robert Weber</cp:lastModifiedBy>
  <cp:revision>68</cp:revision>
  <cp:lastPrinted>2022-11-18T05:07:15Z</cp:lastPrinted>
  <dcterms:created xsi:type="dcterms:W3CDTF">2021-02-22T18:53:47Z</dcterms:created>
  <dcterms:modified xsi:type="dcterms:W3CDTF">2022-11-18T05:47:50Z</dcterms:modified>
</cp:coreProperties>
</file>