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4" r:id="rId3"/>
    <p:sldId id="395" r:id="rId4"/>
    <p:sldId id="396" r:id="rId5"/>
    <p:sldId id="400" r:id="rId6"/>
    <p:sldId id="384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89" r:id="rId19"/>
    <p:sldId id="372" r:id="rId20"/>
    <p:sldId id="374" r:id="rId21"/>
    <p:sldId id="375" r:id="rId22"/>
    <p:sldId id="373" r:id="rId23"/>
    <p:sldId id="377" r:id="rId24"/>
    <p:sldId id="378" r:id="rId25"/>
    <p:sldId id="388" r:id="rId26"/>
    <p:sldId id="369" r:id="rId27"/>
    <p:sldId id="371" r:id="rId28"/>
    <p:sldId id="376" r:id="rId29"/>
    <p:sldId id="392" r:id="rId30"/>
    <p:sldId id="380" r:id="rId31"/>
    <p:sldId id="381" r:id="rId32"/>
    <p:sldId id="382" r:id="rId33"/>
    <p:sldId id="383" r:id="rId34"/>
    <p:sldId id="385" r:id="rId35"/>
    <p:sldId id="386" r:id="rId36"/>
    <p:sldId id="401" r:id="rId37"/>
    <p:sldId id="257" r:id="rId38"/>
    <p:sldId id="258" r:id="rId39"/>
    <p:sldId id="260" r:id="rId40"/>
    <p:sldId id="259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72" r:id="rId53"/>
    <p:sldId id="387" r:id="rId54"/>
    <p:sldId id="356" r:id="rId55"/>
    <p:sldId id="357" r:id="rId56"/>
    <p:sldId id="390" r:id="rId57"/>
    <p:sldId id="39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6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1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09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5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5C0B8-7092-472B-AA1E-692429DB770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0.png"/><Relationship Id="rId3" Type="http://schemas.openxmlformats.org/officeDocument/2006/relationships/image" Target="../media/image560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0.png"/><Relationship Id="rId25" Type="http://schemas.openxmlformats.org/officeDocument/2006/relationships/image" Target="../media/image78.png"/><Relationship Id="rId2" Type="http://schemas.openxmlformats.org/officeDocument/2006/relationships/image" Target="../media/image550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0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19" Type="http://schemas.openxmlformats.org/officeDocument/2006/relationships/image" Target="../media/image1000.png"/><Relationship Id="rId4" Type="http://schemas.openxmlformats.org/officeDocument/2006/relationships/image" Target="../media/image85.png"/><Relationship Id="rId9" Type="http://schemas.openxmlformats.org/officeDocument/2006/relationships/image" Target="../media/image900.png"/><Relationship Id="rId1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2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8B2-CA08-4761-8F55-CB7465D1F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Max-Flow Min-Cut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AC599-3DC7-4C1A-A652-CD47EA78A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262617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427912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We find a valid flow…but it might not be the maximum one.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308219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first idea found?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424907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idea found?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806450" y="403225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4679950" y="406699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2736850" y="321383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2736850" y="513153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1169594" y="342655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1169594" y="4395394"/>
            <a:ext cx="1567256" cy="94886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3162300" y="443013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3162300" y="3426558"/>
            <a:ext cx="1579956" cy="7027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1343024" y="332102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1231900" y="488719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3698875" y="328511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3698874" y="498895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2949575" y="3639283"/>
            <a:ext cx="0" cy="1492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2949573" y="4011998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BF96F-4876-4CEB-97AC-B5D03D1B9C1B}"/>
                  </a:ext>
                </a:extLst>
              </p:cNvPr>
              <p:cNvSpPr txBox="1"/>
              <p:nvPr/>
            </p:nvSpPr>
            <p:spPr>
              <a:xfrm>
                <a:off x="495300" y="5740400"/>
                <a:ext cx="87058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 send extra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decrease the flow along another edge with existing flow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we’ll still get a valid flow!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BF96F-4876-4CEB-97AC-B5D03D1B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740400"/>
                <a:ext cx="8705850" cy="1200329"/>
              </a:xfrm>
              <a:prstGeom prst="rect">
                <a:avLst/>
              </a:prstGeom>
              <a:blipFill>
                <a:blip r:embed="rId2"/>
                <a:stretch>
                  <a:fillRect l="-560" t="-2538" r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62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first idea found?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400858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C48E-BEC5-4700-B3B8-398B3E36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Our First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2510-F0F3-42CF-9F33-BD06EFA0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can we send flow in a direction?</a:t>
            </a:r>
          </a:p>
          <a:p>
            <a:endParaRPr lang="en-US" dirty="0"/>
          </a:p>
          <a:p>
            <a:r>
              <a:rPr lang="en-US" dirty="0"/>
              <a:t>When there is unused capacity OR</a:t>
            </a:r>
          </a:p>
          <a:p>
            <a:r>
              <a:rPr lang="en-US" dirty="0"/>
              <a:t>When there is flow going the other direction we can delete it.</a:t>
            </a:r>
          </a:p>
          <a:p>
            <a:endParaRPr lang="en-US" dirty="0"/>
          </a:p>
          <a:p>
            <a:r>
              <a:rPr lang="en-US" dirty="0"/>
              <a:t>Let’s update the graph to take that into account.</a:t>
            </a:r>
          </a:p>
          <a:p>
            <a:r>
              <a:rPr lang="en-US" dirty="0"/>
              <a:t>Have an edge weight demonstrate the changeable capacity (the “residual”)</a:t>
            </a:r>
          </a:p>
        </p:txBody>
      </p:sp>
    </p:spTree>
    <p:extLst>
      <p:ext uri="{BB962C8B-B14F-4D97-AF65-F5344CB8AC3E}">
        <p14:creationId xmlns:p14="http://schemas.microsoft.com/office/powerpoint/2010/main" val="173424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DED05-8212-48F8-A92F-CA865D864AED}"/>
              </a:ext>
            </a:extLst>
          </p:cNvPr>
          <p:cNvGrpSpPr/>
          <p:nvPr/>
        </p:nvGrpSpPr>
        <p:grpSpPr>
          <a:xfrm>
            <a:off x="1054100" y="1900414"/>
            <a:ext cx="4298950" cy="2343150"/>
            <a:chOff x="2565400" y="4109183"/>
            <a:chExt cx="4298950" cy="23431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A406E3-0460-4CA3-8DF6-9DFDF714E9FF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24042-04DF-45C5-8A1F-067055CAE14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1C114F-EA49-4737-9B4F-996455BEBDE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7A921E-44CC-4D1C-B818-6E91CEDAF40D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0121A2-BC8E-49AE-A5C9-75B27804E749}"/>
                </a:ext>
              </a:extLst>
            </p:cNvPr>
            <p:cNvCxnSpPr>
              <a:stCxn id="6" idx="7"/>
              <a:endCxn id="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14F8D9-DA1D-4A0A-8453-3795F89B263E}"/>
                </a:ext>
              </a:extLst>
            </p:cNvPr>
            <p:cNvCxnSpPr>
              <a:cxnSpLocks/>
              <a:stCxn id="6" idx="5"/>
              <a:endCxn id="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CE9DEB-C5CB-41A7-8FE6-67DEEEF7B0BC}"/>
                </a:ext>
              </a:extLst>
            </p:cNvPr>
            <p:cNvCxnSpPr>
              <a:cxnSpLocks/>
              <a:stCxn id="9" idx="6"/>
              <a:endCxn id="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D08119-1D22-4D55-A6FC-EAE55107539A}"/>
                </a:ext>
              </a:extLst>
            </p:cNvPr>
            <p:cNvCxnSpPr>
              <a:cxnSpLocks/>
              <a:stCxn id="8" idx="6"/>
              <a:endCxn id="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DE3E28-1AA5-44C7-A31E-CA791A8DF3CB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708B14-B224-495B-ADE8-9B80C2F15D94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651975-1A61-44C5-91A7-1448293D6E85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7D4F22-F5AB-4ED4-A521-60FF3A784BF5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1E2E6-52B2-483A-B929-634247512197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397AF-2D6D-4A9B-876F-41D8A214442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061103-BCE5-4EA0-892F-87C4E46DCEF8}"/>
              </a:ext>
            </a:extLst>
          </p:cNvPr>
          <p:cNvGrpSpPr/>
          <p:nvPr/>
        </p:nvGrpSpPr>
        <p:grpSpPr>
          <a:xfrm>
            <a:off x="6408455" y="1910400"/>
            <a:ext cx="4298950" cy="2343150"/>
            <a:chOff x="2565400" y="4109183"/>
            <a:chExt cx="4298950" cy="23431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F1A632-798B-4F58-B257-74838798486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76FA32-0E08-45F7-AB2F-6439A1433F31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5AB5E7-1FE0-49A8-8EFE-D6AADC77818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CBCAFE-0124-47AE-B652-63C04EC9C78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9EF0A62-5488-4BD3-AA1E-4669FFF0A1BC}"/>
                </a:ext>
              </a:extLst>
            </p:cNvPr>
            <p:cNvCxnSpPr>
              <a:stCxn id="21" idx="7"/>
              <a:endCxn id="2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B070FB-946E-4E10-B24D-5944E2503472}"/>
                </a:ext>
              </a:extLst>
            </p:cNvPr>
            <p:cNvCxnSpPr>
              <a:cxnSpLocks/>
              <a:stCxn id="21" idx="5"/>
              <a:endCxn id="2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18F7A73-4C3A-41B7-A7CC-B8E60EF161C1}"/>
                </a:ext>
              </a:extLst>
            </p:cNvPr>
            <p:cNvCxnSpPr>
              <a:cxnSpLocks/>
              <a:stCxn id="24" idx="6"/>
              <a:endCxn id="2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AEC25A-6F3F-4A4D-906B-E665221188A9}"/>
                </a:ext>
              </a:extLst>
            </p:cNvPr>
            <p:cNvCxnSpPr>
              <a:cxnSpLocks/>
              <a:stCxn id="23" idx="6"/>
              <a:endCxn id="2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7B1AE5-8F62-43F3-B3B2-8537384B78B6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EB2B6A-3A50-4EAD-844B-DE7E6321A38E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74DAA5-3640-47EF-8892-F2F07D6AEFBE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A9B4B-ECFE-4F32-A034-1179A79EF98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31D65B-A46E-417E-9EC3-8E00B9C80030}"/>
                </a:ext>
              </a:extLst>
            </p:cNvPr>
            <p:cNvCxnSpPr>
              <a:cxnSpLocks/>
              <a:stCxn id="23" idx="4"/>
              <a:endCxn id="2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9CABA3-993A-4820-ABBD-07397E67098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4340051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4350037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87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1753999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1763985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4311478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4311478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4708092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4672345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5198059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437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CE2F-A3CA-429A-9DB6-E2490F26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the original graph has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the flow sends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residual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(if equal to zero, don’t include the edge)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[the edge going in the reverse direction]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5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While(flow is not maximum)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30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432B5-6EEF-47AC-A6A5-6C98D7B7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</p:spPr>
            <p:txBody>
              <a:bodyPr/>
              <a:lstStyle/>
              <a:p>
                <a:r>
                  <a:rPr lang="en-US" dirty="0"/>
                  <a:t>We have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target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have some thing (water or data packets) we have to send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Every edge has a capacity, it can only handle so many.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  <a:blipFill>
                <a:blip r:embed="rId2"/>
                <a:stretch>
                  <a:fillRect l="-654" t="-4533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CF7B3-ABB7-4201-BF07-87ACCEFBDB0C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4CFEC-EC4C-4621-A8E7-52B2A5C90DE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AEBDE4-C95D-47A5-B14D-78195A5304FA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2C6373-C131-4D77-8F79-4E98C76EAD96}"/>
              </a:ext>
            </a:extLst>
          </p:cNvPr>
          <p:cNvCxnSpPr>
            <a:cxnSpLocks/>
            <a:stCxn id="6" idx="7"/>
            <a:endCxn id="14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B866F-7F59-4186-AD5B-806780833B1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F799E-6F3E-4C1C-B18F-8A4E366875C0}"/>
              </a:ext>
            </a:extLst>
          </p:cNvPr>
          <p:cNvCxnSpPr>
            <a:cxnSpLocks/>
            <a:stCxn id="14" idx="5"/>
            <a:endCxn id="7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D1949A-2847-4264-9FDD-1B0D134142D0}"/>
              </a:ext>
            </a:extLst>
          </p:cNvPr>
          <p:cNvCxnSpPr>
            <a:cxnSpLocks/>
            <a:stCxn id="19" idx="2"/>
            <a:endCxn id="7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2E5896-164A-4539-896A-D034C78CB34C}"/>
              </a:ext>
            </a:extLst>
          </p:cNvPr>
          <p:cNvCxnSpPr>
            <a:cxnSpLocks/>
            <a:stCxn id="20" idx="2"/>
            <a:endCxn id="9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E7B0DB-82A5-4BAE-9157-5D48FA3F3A26}"/>
              </a:ext>
            </a:extLst>
          </p:cNvPr>
          <p:cNvCxnSpPr>
            <a:cxnSpLocks/>
            <a:stCxn id="20" idx="3"/>
            <a:endCxn id="19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95EBC-4A32-4F9A-AC30-1A1E59EE9169}"/>
              </a:ext>
            </a:extLst>
          </p:cNvPr>
          <p:cNvCxnSpPr>
            <a:cxnSpLocks/>
            <a:stCxn id="20" idx="1"/>
            <a:endCxn id="14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/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(isolated vertices won’t affect the flow, so this is reasonable).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  <a:blipFill>
                <a:blip r:embed="rId3"/>
                <a:stretch>
                  <a:fillRect l="-865" t="-606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A2A5-03E2-4504-AB44-1CE0E547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all integer capacities at the start...</a:t>
                </a:r>
              </a:p>
              <a:p>
                <a:endParaRPr lang="en-US" dirty="0"/>
              </a:p>
              <a:p>
                <a:r>
                  <a:rPr lang="en-US" dirty="0"/>
                  <a:t>The residual graph will always have integer capacities.</a:t>
                </a:r>
              </a:p>
              <a:p>
                <a:endParaRPr lang="en-US" dirty="0"/>
              </a:p>
              <a:p>
                <a:r>
                  <a:rPr lang="en-US" dirty="0"/>
                  <a:t>Why? The minimum capacity on the first path is an integer.</a:t>
                </a:r>
              </a:p>
              <a:p>
                <a:r>
                  <a:rPr lang="en-US" dirty="0"/>
                  <a:t>So we subtract or add integers to the residual graph. </a:t>
                </a:r>
              </a:p>
              <a:p>
                <a:pPr lvl="1"/>
                <a:r>
                  <a:rPr lang="en-US" dirty="0"/>
                  <a:t>And the result is more integers!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in every iteration we add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unit of flow!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3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value of the maximum flow.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38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Wait…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seen a running time before that depends on the </a:t>
                </a:r>
                <a:r>
                  <a:rPr lang="en-US" b="1" dirty="0"/>
                  <a:t>answer</a:t>
                </a:r>
              </a:p>
              <a:p>
                <a:endParaRPr lang="en-US" b="1" dirty="0"/>
              </a:p>
              <a:p>
                <a:r>
                  <a:rPr lang="en-US" dirty="0"/>
                  <a:t>Normally, we want the running time directly in terms of the input.</a:t>
                </a:r>
              </a:p>
              <a:p>
                <a:r>
                  <a:rPr lang="en-US" dirty="0"/>
                  <a:t>There are tricks to speed up Ford-Fulkerson so you don’t take too long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really big.</a:t>
                </a:r>
              </a:p>
              <a:p>
                <a:r>
                  <a:rPr lang="en-US" dirty="0"/>
                  <a:t>Some optional content about this at the end of this deck.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38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8DEEE-63B9-4E7D-99FD-080CB787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E6B6-9201-4DF6-8659-CFD49E7AD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1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 in the residual graph.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done! That’s a maximum flow.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But…why?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blipFill>
                <a:blip r:embed="rId2"/>
                <a:stretch>
                  <a:fillRect l="-1208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7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Cut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one side, everything else on the other)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everything else? Capacity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more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units of flow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Because it all (simultaneously) must cross from one side to the other.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blipFill>
                <a:blip r:embed="rId2"/>
                <a:stretch>
                  <a:fillRect l="-1208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35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7061-6D23-4634-AF12-4E2D3B70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the algorithm is done? </a:t>
                </a:r>
              </a:p>
              <a:p>
                <a:r>
                  <a:rPr lang="en-US" dirty="0"/>
                  <a:t>When we can’t we get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We’ve </a:t>
                </a:r>
                <a:r>
                  <a:rPr lang="en-US" b="1" dirty="0"/>
                  <a:t>cut </a:t>
                </a:r>
                <a:r>
                  <a:rPr lang="en-US" dirty="0"/>
                  <a:t>the (residual) graph.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all the vertices you can reach from it on one side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all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can’t reach on the other. </a:t>
                </a:r>
              </a:p>
              <a:p>
                <a:endParaRPr lang="en-US" dirty="0"/>
              </a:p>
              <a:p>
                <a:r>
                  <a:rPr lang="en-US" dirty="0"/>
                  <a:t>Take a look at the edges spanning the cut in the original graph.</a:t>
                </a:r>
              </a:p>
              <a:p>
                <a:r>
                  <a:rPr lang="en-US" dirty="0"/>
                  <a:t>In our first graph, that capacity was equal to the value of the max flow</a:t>
                </a:r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88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5CDC-1C2F-440B-A8DD-8391EB7C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Maintain the residual graph.</a:t>
                </a:r>
              </a:p>
              <a:p>
                <a:r>
                  <a:rPr lang="en-US" dirty="0"/>
                  <a:t>When you search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can’t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everything you can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one side of the cut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everything you can’t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the other side.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8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73482"/>
          </a:xfrm>
        </p:spPr>
        <p:txBody>
          <a:bodyPr/>
          <a:lstStyle/>
          <a:p>
            <a:r>
              <a:rPr lang="en-US" dirty="0"/>
              <a:t>We started lecture with this flow. </a:t>
            </a:r>
          </a:p>
          <a:p>
            <a:r>
              <a:rPr lang="en-US" dirty="0"/>
              <a:t>What’s the residual graph? What’s the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3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992379"/>
          </a:xfrm>
        </p:spPr>
        <p:txBody>
          <a:bodyPr>
            <a:normAutofit/>
          </a:bodyPr>
          <a:lstStyle/>
          <a:p>
            <a:r>
              <a:rPr lang="en-US" dirty="0"/>
              <a:t>Residual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537211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443781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572382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525107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4380561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798659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6377358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915873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5189425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4251554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/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/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/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/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/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/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/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7E159344-4043-4AA9-AFBD-4ECE40E31A27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643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cut in the residual graph.</a:t>
                </a:r>
              </a:p>
              <a:p>
                <a:r>
                  <a:rPr lang="en-US" dirty="0"/>
                  <a:t>What edges span?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capacity?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What’s the value of the flow?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  <a:blipFill>
                <a:blip r:embed="rId2"/>
                <a:stretch>
                  <a:fillRect l="-654" t="-4724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294250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384907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297767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193040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178585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220395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378265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232116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259472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165684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83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84B-8899-48AE-815E-89DB10E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Flow-Min Cut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97A0-24D1-4545-8C77-06573646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032737"/>
            <a:ext cx="11187258" cy="227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 proof, but here’s some intuition:</a:t>
            </a:r>
          </a:p>
          <a:p>
            <a:pPr marL="0" indent="0">
              <a:buNone/>
            </a:pPr>
            <a:r>
              <a:rPr lang="en-US" dirty="0"/>
              <a:t>Every cut is an upper-bound on the value of the flow (you can’t have the total flow value higher than the cut). </a:t>
            </a:r>
          </a:p>
          <a:p>
            <a:pPr marL="0" indent="0">
              <a:buNone/>
            </a:pPr>
            <a:r>
              <a:rPr lang="en-US" dirty="0"/>
              <a:t>Cut will be saturated (i.e. full flow going through all the edges) otherwise residual graph will have another edge. So flow and cut are equal values.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5DA97-EB14-49A5-882F-C5C30C61E929}"/>
              </a:ext>
            </a:extLst>
          </p:cNvPr>
          <p:cNvGrpSpPr/>
          <p:nvPr/>
        </p:nvGrpSpPr>
        <p:grpSpPr>
          <a:xfrm>
            <a:off x="575239" y="1375386"/>
            <a:ext cx="931903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05C0E-A0B1-410B-BCA5-F3FE087C7F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002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69BE-4423-46BA-A5DB-49B7583C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F21C-D2F4-47F8-81A8-BE4285B3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each interesting algorithmic problems.</a:t>
            </a:r>
          </a:p>
          <a:p>
            <a:endParaRPr lang="en-US" dirty="0"/>
          </a:p>
          <a:p>
            <a:r>
              <a:rPr lang="en-US" dirty="0"/>
              <a:t>They were first studied in the 1950s</a:t>
            </a:r>
          </a:p>
          <a:p>
            <a:r>
              <a:rPr lang="en-US" dirty="0"/>
              <a:t>The U.S. military wanted to know how much the Soviets could ship on their rail network.</a:t>
            </a:r>
          </a:p>
          <a:p>
            <a:r>
              <a:rPr lang="en-US" dirty="0"/>
              <a:t>And also which rail lines they would target to </a:t>
            </a:r>
            <a:r>
              <a:rPr lang="en-US" i="1" dirty="0"/>
              <a:t>disrupt </a:t>
            </a:r>
            <a:r>
              <a:rPr lang="en-US" dirty="0"/>
              <a:t>the network.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0996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734-19C6-4665-80B2-92E4BFE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B6BA-0D98-418F-A7A1-62C88B66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quick check for if you’ve found the maximum flow (or min-cut).</a:t>
            </a:r>
          </a:p>
          <a:p>
            <a:pPr lvl="1"/>
            <a:r>
              <a:rPr lang="en-US" dirty="0"/>
              <a:t>Check the other and see if the value is the same!</a:t>
            </a:r>
          </a:p>
          <a:p>
            <a:endParaRPr lang="en-US" dirty="0"/>
          </a:p>
          <a:p>
            <a:r>
              <a:rPr lang="en-US" dirty="0"/>
              <a:t>We’ll see examples next time of max-flow used for modeling. In those cases the min-cut can be interpreted as a “barrier” to a good assignment.  </a:t>
            </a:r>
          </a:p>
          <a:p>
            <a:endParaRPr lang="en-US" dirty="0"/>
          </a:p>
          <a:p>
            <a:r>
              <a:rPr lang="en-US" dirty="0"/>
              <a:t>It’s also a nice example of </a:t>
            </a:r>
            <a:r>
              <a:rPr lang="en-US" b="1" dirty="0"/>
              <a:t>duality</a:t>
            </a:r>
          </a:p>
          <a:p>
            <a:r>
              <a:rPr lang="en-US" dirty="0"/>
              <a:t>If you know what a “dual linear program” is – flows and cuts are dual LPs.</a:t>
            </a:r>
          </a:p>
        </p:txBody>
      </p:sp>
    </p:spTree>
    <p:extLst>
      <p:ext uri="{BB962C8B-B14F-4D97-AF65-F5344CB8AC3E}">
        <p14:creationId xmlns:p14="http://schemas.microsoft.com/office/powerpoint/2010/main" val="1741174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84396-B264-4022-A114-360CFF52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Max 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CFE6-F8AD-46BB-89EC-BF159AA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0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Friday’s lecture – Ford-Fulkerson will only add integers to the current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46845-F0E1-4B4E-A10D-6B8CA03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99F5F-9F74-43AB-B5B8-0C5FBC0E6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07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eaves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941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018D4-8FA8-460C-875F-E6FD368A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235CC-552B-4F17-98DD-921FDA6B7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6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3FD6AB-FC58-457E-8266-E7CEA94A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Ford-Fulkerson is only slow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big and we keep doing very small updates. </a:t>
                </a:r>
              </a:p>
              <a:p>
                <a:r>
                  <a:rPr lang="en-US" dirty="0"/>
                  <a:t>If instead of finding </a:t>
                </a:r>
                <a:r>
                  <a:rPr lang="en-US" b="1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path you find a particular one (the one with the fewest edges, or the one that will lead to the biggest increase) you can guarantee you’ll do fewer iterations.</a:t>
                </a:r>
              </a:p>
              <a:p>
                <a:pPr lvl="1"/>
                <a:r>
                  <a:rPr lang="en-US" dirty="0"/>
                  <a:t>Each iteration will take a little longer to find the good path, but the tradeoff is often worth it.</a:t>
                </a:r>
              </a:p>
              <a:p>
                <a:pPr lvl="1"/>
                <a:r>
                  <a:rPr lang="en-US" dirty="0"/>
                  <a:t>In particular some algorithms end up with running times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800" dirty="0"/>
                  <a:t>In practice, Ford-Fulkerson is usually fine! </a:t>
                </a:r>
              </a:p>
              <a:p>
                <a:pPr lvl="1"/>
                <a:r>
                  <a:rPr lang="en-US" sz="2800" dirty="0"/>
                  <a:t>The fastest-known (theoretically) is Orlin’s algorithm: 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72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value </a:t>
                </a:r>
                <a:r>
                  <a:rPr lang="en-US" dirty="0"/>
                  <a:t>or </a:t>
                </a:r>
                <a:r>
                  <a:rPr lang="en-US" b="1" dirty="0"/>
                  <a:t>size </a:t>
                </a:r>
                <a:r>
                  <a:rPr lang="en-US" dirty="0"/>
                  <a:t>of a flow is the net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Or, equivalently the net flow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Value of this flow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FB042BA-FADC-4D46-8F06-17F8B8C064FF}"/>
              </a:ext>
            </a:extLst>
          </p:cNvPr>
          <p:cNvGrpSpPr/>
          <p:nvPr/>
        </p:nvGrpSpPr>
        <p:grpSpPr>
          <a:xfrm>
            <a:off x="1690219" y="3518472"/>
            <a:ext cx="9101419" cy="2964694"/>
            <a:chOff x="1690219" y="3518472"/>
            <a:chExt cx="9101419" cy="2964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/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/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/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/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E6DC83-1BC7-40C0-85BC-093BAB78479B}"/>
                </a:ext>
              </a:extLst>
            </p:cNvPr>
            <p:cNvCxnSpPr>
              <a:cxnSpLocks/>
              <a:stCxn id="4" idx="5"/>
              <a:endCxn id="6" idx="2"/>
            </p:cNvCxnSpPr>
            <p:nvPr/>
          </p:nvCxnSpPr>
          <p:spPr>
            <a:xfrm>
              <a:off x="2350633" y="5122996"/>
              <a:ext cx="770527" cy="90657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90BA0E-7200-4DCB-9435-A4606BADEAE8}"/>
                </a:ext>
              </a:extLst>
            </p:cNvPr>
            <p:cNvCxnSpPr>
              <a:cxnSpLocks/>
              <a:stCxn id="6" idx="6"/>
              <a:endCxn id="5" idx="2"/>
            </p:cNvCxnSpPr>
            <p:nvPr/>
          </p:nvCxnSpPr>
          <p:spPr>
            <a:xfrm>
              <a:off x="3894883" y="6029566"/>
              <a:ext cx="1765230" cy="157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4794A2-84BE-4A84-8379-A2590FC16EFE}"/>
                </a:ext>
              </a:extLst>
            </p:cNvPr>
            <p:cNvCxnSpPr>
              <a:cxnSpLocks/>
              <a:stCxn id="7" idx="3"/>
              <a:endCxn id="5" idx="6"/>
            </p:cNvCxnSpPr>
            <p:nvPr/>
          </p:nvCxnSpPr>
          <p:spPr>
            <a:xfrm flipH="1">
              <a:off x="6433836" y="5158167"/>
              <a:ext cx="770526" cy="87297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/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49C6DC-CA70-4596-866F-8A0B7CD2FC3F}"/>
                </a:ext>
              </a:extLst>
            </p:cNvPr>
            <p:cNvCxnSpPr>
              <a:cxnSpLocks/>
              <a:stCxn id="4" idx="7"/>
              <a:endCxn id="11" idx="2"/>
            </p:cNvCxnSpPr>
            <p:nvPr/>
          </p:nvCxnSpPr>
          <p:spPr>
            <a:xfrm flipV="1">
              <a:off x="2350633" y="4110892"/>
              <a:ext cx="2133586" cy="464999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EC7F9A-FE62-4565-97EB-B103AB3BFB25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197232" y="3966346"/>
              <a:ext cx="2007130" cy="64471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/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/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8D1795-A0DA-483C-BF9B-3D6080A167A6}"/>
                </a:ext>
              </a:extLst>
            </p:cNvPr>
            <p:cNvCxnSpPr>
              <a:cxnSpLocks/>
              <a:stCxn id="11" idx="5"/>
              <a:endCxn id="5" idx="0"/>
            </p:cNvCxnSpPr>
            <p:nvPr/>
          </p:nvCxnSpPr>
          <p:spPr>
            <a:xfrm>
              <a:off x="5144633" y="4384444"/>
              <a:ext cx="902342" cy="12598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3785A6-C6E5-4B6F-955C-158770BA9715}"/>
                </a:ext>
              </a:extLst>
            </p:cNvPr>
            <p:cNvCxnSpPr>
              <a:cxnSpLocks/>
              <a:stCxn id="14" idx="2"/>
              <a:endCxn id="5" idx="6"/>
            </p:cNvCxnSpPr>
            <p:nvPr/>
          </p:nvCxnSpPr>
          <p:spPr>
            <a:xfrm flipH="1">
              <a:off x="6433836" y="5963143"/>
              <a:ext cx="1825617" cy="6799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D93180-A403-4382-B9AF-01D8A4BBE9D4}"/>
                </a:ext>
              </a:extLst>
            </p:cNvPr>
            <p:cNvCxnSpPr>
              <a:cxnSpLocks/>
              <a:stCxn id="15" idx="2"/>
              <a:endCxn id="7" idx="6"/>
            </p:cNvCxnSpPr>
            <p:nvPr/>
          </p:nvCxnSpPr>
          <p:spPr>
            <a:xfrm flipH="1">
              <a:off x="7864776" y="4501658"/>
              <a:ext cx="2153139" cy="38295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8B096E-D2B5-4D99-840D-0F415F9E3A90}"/>
                </a:ext>
              </a:extLst>
            </p:cNvPr>
            <p:cNvCxnSpPr>
              <a:cxnSpLocks/>
              <a:stCxn id="15" idx="3"/>
              <a:endCxn id="14" idx="7"/>
            </p:cNvCxnSpPr>
            <p:nvPr/>
          </p:nvCxnSpPr>
          <p:spPr>
            <a:xfrm flipH="1">
              <a:off x="8919867" y="4775210"/>
              <a:ext cx="1211357" cy="91438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FF7E62-E0AD-4CA9-B503-3B10BFB92CB2}"/>
                </a:ext>
              </a:extLst>
            </p:cNvPr>
            <p:cNvCxnSpPr>
              <a:cxnSpLocks/>
              <a:stCxn id="15" idx="1"/>
              <a:endCxn id="11" idx="7"/>
            </p:cNvCxnSpPr>
            <p:nvPr/>
          </p:nvCxnSpPr>
          <p:spPr>
            <a:xfrm flipH="1" flipV="1">
              <a:off x="5144633" y="3837339"/>
              <a:ext cx="4986591" cy="390766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/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/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/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/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/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/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/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/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/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/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503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323180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416752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2684878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2741</TotalTime>
  <Words>3054</Words>
  <Application>Microsoft Office PowerPoint</Application>
  <PresentationFormat>Widescreen</PresentationFormat>
  <Paragraphs>704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Max-Flow Min-Cut</vt:lpstr>
      <vt:lpstr>Max Flow</vt:lpstr>
      <vt:lpstr>Flows</vt:lpstr>
      <vt:lpstr>Flows</vt:lpstr>
      <vt:lpstr>Finding Max Flows</vt:lpstr>
      <vt:lpstr>Flows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Fixing Our First Idea</vt:lpstr>
      <vt:lpstr>An Example</vt:lpstr>
      <vt:lpstr>An Example</vt:lpstr>
      <vt:lpstr>Residual Graph</vt:lpstr>
      <vt:lpstr>Ford-Fulkerson Algorithm</vt:lpstr>
      <vt:lpstr>Ford-Fulkerson Algorithm</vt:lpstr>
      <vt:lpstr>Ford-Fulkerson Algorithm</vt:lpstr>
      <vt:lpstr>Ford-Fulkerson Algorithm</vt:lpstr>
      <vt:lpstr>Wait…f?</vt:lpstr>
      <vt:lpstr>Minimum Cut</vt:lpstr>
      <vt:lpstr>What’s a Cut?</vt:lpstr>
      <vt:lpstr>An Example</vt:lpstr>
      <vt:lpstr>An Example</vt:lpstr>
      <vt:lpstr>How Do We Know?</vt:lpstr>
      <vt:lpstr>Finding the min-cut</vt:lpstr>
      <vt:lpstr>Another Example</vt:lpstr>
      <vt:lpstr>Another Example</vt:lpstr>
      <vt:lpstr>Another Example</vt:lpstr>
      <vt:lpstr>Max Flow-Min Cut Theorem</vt:lpstr>
      <vt:lpstr>So What?</vt:lpstr>
      <vt:lpstr>So What?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Some Practice</vt:lpstr>
      <vt:lpstr>Write an LP for finding the biggest flow</vt:lpstr>
      <vt:lpstr>Write an LP for finding the biggest flow</vt:lpstr>
      <vt:lpstr>Speeding Up Ford-Fulkerson</vt:lpstr>
      <vt:lpstr>Speeding Up Ford-Fulkerson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38</cp:revision>
  <cp:lastPrinted>2022-11-14T04:15:15Z</cp:lastPrinted>
  <dcterms:created xsi:type="dcterms:W3CDTF">2021-02-18T18:24:46Z</dcterms:created>
  <dcterms:modified xsi:type="dcterms:W3CDTF">2022-11-14T04:15:19Z</dcterms:modified>
</cp:coreProperties>
</file>