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2" r:id="rId3"/>
    <p:sldId id="281" r:id="rId4"/>
    <p:sldId id="353" r:id="rId5"/>
    <p:sldId id="294" r:id="rId6"/>
    <p:sldId id="349" r:id="rId7"/>
    <p:sldId id="332" r:id="rId8"/>
    <p:sldId id="350" r:id="rId9"/>
    <p:sldId id="290" r:id="rId10"/>
    <p:sldId id="295" r:id="rId11"/>
    <p:sldId id="272" r:id="rId12"/>
    <p:sldId id="333" r:id="rId13"/>
    <p:sldId id="286" r:id="rId14"/>
    <p:sldId id="287" r:id="rId15"/>
    <p:sldId id="288" r:id="rId16"/>
    <p:sldId id="289" r:id="rId17"/>
    <p:sldId id="297" r:id="rId18"/>
    <p:sldId id="298" r:id="rId19"/>
    <p:sldId id="299" r:id="rId20"/>
    <p:sldId id="300" r:id="rId21"/>
    <p:sldId id="301" r:id="rId22"/>
    <p:sldId id="302" r:id="rId23"/>
    <p:sldId id="336" r:id="rId24"/>
    <p:sldId id="335" r:id="rId25"/>
    <p:sldId id="303" r:id="rId26"/>
    <p:sldId id="339" r:id="rId27"/>
    <p:sldId id="340" r:id="rId28"/>
    <p:sldId id="304" r:id="rId29"/>
    <p:sldId id="305" r:id="rId30"/>
    <p:sldId id="338" r:id="rId31"/>
    <p:sldId id="341" r:id="rId32"/>
    <p:sldId id="342" r:id="rId33"/>
    <p:sldId id="343" r:id="rId34"/>
    <p:sldId id="306" r:id="rId35"/>
    <p:sldId id="307" r:id="rId36"/>
    <p:sldId id="308" r:id="rId37"/>
    <p:sldId id="327" r:id="rId38"/>
    <p:sldId id="346" r:id="rId39"/>
    <p:sldId id="347" r:id="rId4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5061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outlineViewPr>
    <p:cViewPr>
      <p:scale>
        <a:sx n="33" d="100"/>
        <a:sy n="33" d="100"/>
      </p:scale>
      <p:origin x="0" y="-585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D28DB9E-7B3C-4571-A654-D1929A1969B0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2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DB9E-7B3C-4571-A654-D1929A1969B0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3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DB9E-7B3C-4571-A654-D1929A1969B0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70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47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DB9E-7B3C-4571-A654-D1929A1969B0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8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DB9E-7B3C-4571-A654-D1929A1969B0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986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DB9E-7B3C-4571-A654-D1929A1969B0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170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DB9E-7B3C-4571-A654-D1929A1969B0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DB9E-7B3C-4571-A654-D1929A1969B0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DB9E-7B3C-4571-A654-D1929A1969B0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57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DB9E-7B3C-4571-A654-D1929A1969B0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0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DB9E-7B3C-4571-A654-D1929A1969B0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07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D28DB9E-7B3C-4571-A654-D1929A1969B0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214FD5F-1780-4965-BC55-986A7A8839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09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954CF-4EBC-4400-A0A8-73DEF6734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4111D-272A-4652-9942-DD319CD3D7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Fall 22</a:t>
            </a:r>
          </a:p>
          <a:p>
            <a:r>
              <a:rPr lang="en-US"/>
              <a:t>Lecture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7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78BFF4-9BA5-4A67-BAE4-22EDEE4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33EFB-E445-4640-8974-F7FEFF974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Dijkstra’s or Bellman-Ford we got the distances from the source to every vertex.</a:t>
            </a:r>
          </a:p>
          <a:p>
            <a:endParaRPr lang="en-US" dirty="0"/>
          </a:p>
          <a:p>
            <a:r>
              <a:rPr lang="en-US" dirty="0"/>
              <a:t>What if we want the distances from every vertex to every other vertex?</a:t>
            </a:r>
          </a:p>
          <a:p>
            <a:endParaRPr lang="en-US" dirty="0"/>
          </a:p>
          <a:p>
            <a:r>
              <a:rPr lang="en-US" dirty="0"/>
              <a:t>Why? Most commonly pre-computation.</a:t>
            </a:r>
          </a:p>
          <a:p>
            <a:r>
              <a:rPr lang="en-US" dirty="0"/>
              <a:t>Imagine you’re google maps – you could run Dijkstra’s every time anyone anywhere asks for directions…</a:t>
            </a:r>
          </a:p>
          <a:p>
            <a:r>
              <a:rPr lang="en-US" dirty="0"/>
              <a:t>Or store how to get between transit hubs and only use Dijkstra’s locally.</a:t>
            </a:r>
          </a:p>
        </p:txBody>
      </p:sp>
    </p:spTree>
    <p:extLst>
      <p:ext uri="{BB962C8B-B14F-4D97-AF65-F5344CB8AC3E}">
        <p14:creationId xmlns:p14="http://schemas.microsoft.com/office/powerpoint/2010/main" val="3124569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D385-D34A-47A3-90F7-16738437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Another clever way to order paths.</a:t>
                </a:r>
              </a:p>
              <a:p>
                <a:r>
                  <a:rPr lang="en-US" dirty="0"/>
                  <a:t>Put the vertices in some (arbitrary)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the only </a:t>
                </a:r>
                <a:r>
                  <a:rPr lang="en-US" b="1" dirty="0"/>
                  <a:t>intermediate </a:t>
                </a:r>
                <a:r>
                  <a:rPr lang="en-US" dirty="0"/>
                  <a:t>nodes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439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F71833-AE30-4344-B1B5-3E5368CABE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F71833-AE30-4344-B1B5-3E5368CAB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4474A15-1E39-4324-9ADB-C742940AE7A8}"/>
              </a:ext>
            </a:extLst>
          </p:cNvPr>
          <p:cNvGrpSpPr/>
          <p:nvPr/>
        </p:nvGrpSpPr>
        <p:grpSpPr>
          <a:xfrm>
            <a:off x="972804" y="1599977"/>
            <a:ext cx="8352598" cy="2801148"/>
            <a:chOff x="1488618" y="1006008"/>
            <a:chExt cx="8352598" cy="280114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3CBCDFE-0F1D-41C7-88B7-E9F5095FE053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1893438-BE64-4D17-A9AB-ED14331443A9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5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D115482-53A6-4C74-B329-5A99E4139891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4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FAA457D-4AA3-4EDB-8480-2C4676426C7A}"/>
                </a:ext>
              </a:extLst>
            </p:cNvPr>
            <p:cNvSpPr/>
            <p:nvPr/>
          </p:nvSpPr>
          <p:spPr>
            <a:xfrm>
              <a:off x="1488618" y="2199308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2F87003-95A8-4E68-891F-452968A7BD68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E7A8EFF-B46E-4390-A14E-794FF942AF7C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6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F6B3606-91FC-46DB-9F3A-7A81A562BE60}"/>
                </a:ext>
              </a:extLst>
            </p:cNvPr>
            <p:cNvCxnSpPr>
              <a:cxnSpLocks/>
              <a:stCxn id="8" idx="7"/>
              <a:endCxn id="7" idx="2"/>
            </p:cNvCxnSpPr>
            <p:nvPr/>
          </p:nvCxnSpPr>
          <p:spPr>
            <a:xfrm flipV="1">
              <a:off x="2005498" y="1481716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D4A1873-6856-490C-9684-A550EBC930B2}"/>
                </a:ext>
              </a:extLst>
            </p:cNvPr>
            <p:cNvCxnSpPr>
              <a:cxnSpLocks/>
              <a:stCxn id="8" idx="5"/>
              <a:endCxn id="10" idx="2"/>
            </p:cNvCxnSpPr>
            <p:nvPr/>
          </p:nvCxnSpPr>
          <p:spPr>
            <a:xfrm>
              <a:off x="2005498" y="2716188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A7EEE45-5B3A-419E-AFB2-0716BC7E81B5}"/>
                </a:ext>
              </a:extLst>
            </p:cNvPr>
            <p:cNvCxnSpPr>
              <a:cxnSpLocks/>
              <a:stCxn id="10" idx="0"/>
              <a:endCxn id="5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0A790CF-80D3-46D1-8FD4-527B3471D73B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81D5C8F-0C36-44BB-841D-4225E3E8F9DD}"/>
                </a:ext>
              </a:extLst>
            </p:cNvPr>
            <p:cNvCxnSpPr>
              <a:cxnSpLocks/>
              <a:stCxn id="10" idx="6"/>
              <a:endCxn id="9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B0D348F-0AE2-475A-9CC7-3B0752A97227}"/>
                </a:ext>
              </a:extLst>
            </p:cNvPr>
            <p:cNvCxnSpPr>
              <a:cxnSpLocks/>
              <a:stCxn id="9" idx="7"/>
              <a:endCxn id="6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B3451BE-EAF1-4D8E-80D9-61F1CC5722C3}"/>
                </a:ext>
              </a:extLst>
            </p:cNvPr>
            <p:cNvCxnSpPr>
              <a:cxnSpLocks/>
              <a:stCxn id="5" idx="6"/>
              <a:endCxn id="6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28732A3-34DA-4C25-B8B5-9E4723FC70ED}"/>
                </a:ext>
              </a:extLst>
            </p:cNvPr>
            <p:cNvCxnSpPr>
              <a:cxnSpLocks/>
              <a:stCxn id="7" idx="6"/>
              <a:endCxn id="5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D86AF4-8CDD-4FF5-BDF4-A68F082DAFF3}"/>
                </a:ext>
              </a:extLst>
            </p:cNvPr>
            <p:cNvSpPr txBox="1"/>
            <p:nvPr/>
          </p:nvSpPr>
          <p:spPr>
            <a:xfrm>
              <a:off x="3030583" y="302232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09995F-82A3-437B-872C-1730A955A902}"/>
                </a:ext>
              </a:extLst>
            </p:cNvPr>
            <p:cNvSpPr txBox="1"/>
            <p:nvPr/>
          </p:nvSpPr>
          <p:spPr>
            <a:xfrm>
              <a:off x="2162746" y="132325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E90994-2569-4152-9171-3F94121C87E4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CFDE12-92A2-4D0F-9AD9-10D678998C7F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2E8A5A-4881-498E-BA25-A48C03B51D6A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95C97E-4416-466E-8EEB-34E6BC9EA50F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0E60E8-6659-4E0D-956D-FCD0344436E8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A8E376-CDE5-49F1-A4D6-F0953B56BC61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BB4843-291B-41F6-9011-45CC9A9C90F5}"/>
                  </a:ext>
                </a:extLst>
              </p:cNvPr>
              <p:cNvSpPr txBox="1"/>
              <p:nvPr/>
            </p:nvSpPr>
            <p:spPr>
              <a:xfrm>
                <a:off x="223230" y="4097203"/>
                <a:ext cx="828595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4,5,0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4,5,1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4,5,2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8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4,5,6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BB4843-291B-41F6-9011-45CC9A9C9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30" y="4097203"/>
                <a:ext cx="8285956" cy="181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F0D6FEA-E764-4EE1-8521-6B60DECEA731}"/>
                  </a:ext>
                </a:extLst>
              </p:cNvPr>
              <p:cNvSpPr/>
              <p:nvPr/>
            </p:nvSpPr>
            <p:spPr>
              <a:xfrm>
                <a:off x="2889896" y="4944944"/>
                <a:ext cx="9232016" cy="1479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𝑤𝑒𝑖𝑔h𝑡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=0, 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exists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=0,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∞                                                                         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=0, 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no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edge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dist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dist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dist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otherwise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F0D6FEA-E764-4EE1-8521-6B60DECEA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896" y="4944944"/>
                <a:ext cx="9232016" cy="14797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0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D385-D34A-47A3-90F7-16738437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Put the vertices in some (arbitrary)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the only </a:t>
                </a:r>
                <a:r>
                  <a:rPr lang="en-US" b="1" dirty="0"/>
                  <a:t>intermediate </a:t>
                </a:r>
                <a:r>
                  <a:rPr lang="en-US" dirty="0"/>
                  <a:t>nodes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𝑤𝑒𝑖𝑔h𝑡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=0, 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xists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∞         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edge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894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B302A-F795-4A84-9FBF-5F938A0A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EEAEA-A961-47D7-BA76-0D80E9C61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13973"/>
                <a:ext cx="11187258" cy="484550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[][] = new int[n-1][n-1]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for(int j=0; j&lt;n;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j++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= edge(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? weight(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0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every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 every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for every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[u][r] +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[r][v] &lt;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[u][v])</a:t>
                </a:r>
              </a:p>
              <a:p>
                <a:pPr lvl="1">
                  <a:lnSpc>
                    <a:spcPct val="100000"/>
                  </a:lnSpc>
                  <a:spcBef>
                    <a:spcPts val="100"/>
                  </a:spcBef>
                  <a:spcAft>
                    <a:spcPts val="200"/>
                  </a:spcAft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[u][v]=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[u][r] +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[r][v]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EEAEA-A961-47D7-BA76-0D80E9C61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13973"/>
                <a:ext cx="11187258" cy="4845504"/>
              </a:xfrm>
              <a:blipFill>
                <a:blip r:embed="rId2"/>
                <a:stretch>
                  <a:fillRect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78B91E1-8DD9-4A2F-ADD6-B92BC9BA3BA0}"/>
              </a:ext>
            </a:extLst>
          </p:cNvPr>
          <p:cNvSpPr txBox="1"/>
          <p:nvPr/>
        </p:nvSpPr>
        <p:spPr>
          <a:xfrm>
            <a:off x="429502" y="5587912"/>
            <a:ext cx="11187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“standard” form of the “Floyd-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Warshall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” algorithm. Similar to Bellman-Ford, you can get rid of the last entry of the recurrence (only need 2D array, not 3D array).</a:t>
            </a:r>
          </a:p>
        </p:txBody>
      </p:sp>
    </p:spTree>
    <p:extLst>
      <p:ext uri="{BB962C8B-B14F-4D97-AF65-F5344CB8AC3E}">
        <p14:creationId xmlns:p14="http://schemas.microsoft.com/office/powerpoint/2010/main" val="25125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E5F86-32C0-425F-85D7-7898E12A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182D6-EEBC-4AC7-AB2A-E0C794ECE7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How does that compare to Dijkstra’s?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182D6-EEBC-4AC7-AB2A-E0C794ECE7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293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DA6DC-CF9C-46EF-9DE2-413DCDD4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93980-1171-483E-9E71-ACBD35A48A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really want all-pairs…</a:t>
                </a:r>
              </a:p>
              <a:p>
                <a:endParaRPr lang="en-US" dirty="0"/>
              </a:p>
              <a:p>
                <a:r>
                  <a:rPr lang="en-US" dirty="0"/>
                  <a:t>Could run Dijkstra’s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then Floyd-</a:t>
                </a:r>
                <a:r>
                  <a:rPr lang="en-US" dirty="0" err="1"/>
                  <a:t>Warshall</a:t>
                </a:r>
                <a:r>
                  <a:rPr lang="en-US" dirty="0"/>
                  <a:t> matches!</a:t>
                </a:r>
              </a:p>
              <a:p>
                <a:endParaRPr lang="en-US" dirty="0"/>
              </a:p>
              <a:p>
                <a:r>
                  <a:rPr lang="en-US" dirty="0"/>
                  <a:t>Floyd-</a:t>
                </a:r>
                <a:r>
                  <a:rPr lang="en-US" dirty="0" err="1"/>
                  <a:t>Warshall</a:t>
                </a:r>
                <a:r>
                  <a:rPr lang="en-US" dirty="0"/>
                  <a:t> also handles negative weight edges.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then you’ve found a negative weight cycle.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93980-1171-483E-9E71-ACBD35A48A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687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6DD6-CCF8-49F5-AA7D-9F460FF4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AA8F8-2C2F-4C74-8C54-4FA4B81151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Some clever dynamic programming on graphs.</a:t>
                </a:r>
              </a:p>
              <a:p>
                <a:r>
                  <a:rPr lang="en-US" dirty="0"/>
                  <a:t>Which library to use?</a:t>
                </a:r>
              </a:p>
              <a:p>
                <a:r>
                  <a:rPr lang="en-US" dirty="0"/>
                  <a:t>Need just one source?</a:t>
                </a:r>
              </a:p>
              <a:p>
                <a:pPr lvl="1"/>
                <a:r>
                  <a:rPr lang="en-US" dirty="0"/>
                  <a:t>Dijkstra’s if no negative edge weights. </a:t>
                </a:r>
              </a:p>
              <a:p>
                <a:pPr lvl="1"/>
                <a:r>
                  <a:rPr lang="en-US" dirty="0"/>
                  <a:t>Bellman-Ford if negative edges.</a:t>
                </a:r>
              </a:p>
              <a:p>
                <a:r>
                  <a:rPr lang="en-US" dirty="0"/>
                  <a:t>Need all sources?</a:t>
                </a:r>
              </a:p>
              <a:p>
                <a:pPr lvl="1"/>
                <a:r>
                  <a:rPr lang="en-US" dirty="0" err="1"/>
                  <a:t>Flord-Warshall</a:t>
                </a:r>
                <a:r>
                  <a:rPr lang="en-US" dirty="0"/>
                  <a:t> if negative edges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Repeated Dijkstra’s otherwise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AA8F8-2C2F-4C74-8C54-4FA4B81151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038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4FA158-297D-4637-B1D8-BD1291A0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BAC36-6329-4FD3-A389-A9D1C09FD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43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F425BD-4F63-40DD-A530-BBB9F996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2A150F-5D50-4880-A3C8-F359FDB61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WIDELY in business and operations research.</a:t>
            </a:r>
          </a:p>
          <a:p>
            <a:r>
              <a:rPr lang="en-US" dirty="0"/>
              <a:t>Excel has a linear program solver.</a:t>
            </a:r>
          </a:p>
          <a:p>
            <a:endParaRPr lang="en-US" dirty="0"/>
          </a:p>
          <a:p>
            <a:r>
              <a:rPr lang="en-US" dirty="0"/>
              <a:t>A very </a:t>
            </a:r>
            <a:r>
              <a:rPr lang="en-US" b="1" dirty="0"/>
              <a:t>expressive </a:t>
            </a:r>
            <a:r>
              <a:rPr lang="en-US" dirty="0"/>
              <a:t>language for problem-solving</a:t>
            </a:r>
          </a:p>
          <a:p>
            <a:r>
              <a:rPr lang="en-US" dirty="0"/>
              <a:t>Can represent a wide-variety of problems, including some we’ve already seen.</a:t>
            </a:r>
          </a:p>
          <a:p>
            <a:endParaRPr lang="en-US" dirty="0"/>
          </a:p>
          <a:p>
            <a:r>
              <a:rPr lang="en-US" dirty="0"/>
              <a:t>Deep, beautiful theory…that we do not have time to cover.</a:t>
            </a:r>
          </a:p>
        </p:txBody>
      </p:sp>
    </p:spTree>
    <p:extLst>
      <p:ext uri="{BB962C8B-B14F-4D97-AF65-F5344CB8AC3E}">
        <p14:creationId xmlns:p14="http://schemas.microsoft.com/office/powerpoint/2010/main" val="398005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EB3B-CE06-09AD-B7E4-00B1113AC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70EE0-CF2B-E975-BD50-885AC2FE6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Bellman-Ford; a DP-inspired algorithm for shortest-paths.</a:t>
            </a:r>
          </a:p>
          <a:p>
            <a:r>
              <a:rPr lang="en-US" dirty="0"/>
              <a:t>Ended up with pseudocode very similar to Dijkstra’s…</a:t>
            </a:r>
          </a:p>
          <a:p>
            <a:r>
              <a:rPr lang="en-US" dirty="0"/>
              <a:t>…but slower.</a:t>
            </a:r>
          </a:p>
          <a:p>
            <a:endParaRPr lang="en-US" dirty="0"/>
          </a:p>
          <a:p>
            <a:r>
              <a:rPr lang="en-US" dirty="0"/>
              <a:t>Why? Handle negative edge weights.</a:t>
            </a:r>
          </a:p>
        </p:txBody>
      </p:sp>
    </p:spTree>
    <p:extLst>
      <p:ext uri="{BB962C8B-B14F-4D97-AF65-F5344CB8AC3E}">
        <p14:creationId xmlns:p14="http://schemas.microsoft.com/office/powerpoint/2010/main" val="3926126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3313-977B-48EF-A052-A4362B6B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3538C-AABD-41E6-8527-3005FC4E6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linear program?</a:t>
            </a:r>
          </a:p>
          <a:p>
            <a:r>
              <a:rPr lang="en-US" dirty="0"/>
              <a:t>A simple example LP</a:t>
            </a:r>
          </a:p>
          <a:p>
            <a:endParaRPr lang="en-US" dirty="0"/>
          </a:p>
          <a:p>
            <a:r>
              <a:rPr lang="en-US" dirty="0"/>
              <a:t>Computational Issues</a:t>
            </a:r>
          </a:p>
          <a:p>
            <a:r>
              <a:rPr lang="en-US" dirty="0"/>
              <a:t>An application – Vertex Cover on trees (again)</a:t>
            </a:r>
          </a:p>
          <a:p>
            <a:endParaRPr lang="en-US" dirty="0"/>
          </a:p>
          <a:p>
            <a:r>
              <a:rPr lang="en-US" dirty="0"/>
              <a:t>In a few weeks, we’ll return to LPs as a method of approximating NP-hard problems.</a:t>
            </a:r>
          </a:p>
        </p:txBody>
      </p:sp>
    </p:spTree>
    <p:extLst>
      <p:ext uri="{BB962C8B-B14F-4D97-AF65-F5344CB8AC3E}">
        <p14:creationId xmlns:p14="http://schemas.microsoft.com/office/powerpoint/2010/main" val="1998338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3025-F64E-4844-994E-B38D6E99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F51D4-115B-4117-823F-C90AC3E11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826420"/>
          </a:xfrm>
        </p:spPr>
        <p:txBody>
          <a:bodyPr/>
          <a:lstStyle/>
          <a:p>
            <a:r>
              <a:rPr lang="en-US" dirty="0"/>
              <a:t>You’re laying down soil for a bunch of new gardens. You got a few big piles of soil delivered (more than enough to cover the gardens)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FF34BA7-600E-4C0A-B5F6-A4FFDD683740}"/>
              </a:ext>
            </a:extLst>
          </p:cNvPr>
          <p:cNvGrpSpPr/>
          <p:nvPr/>
        </p:nvGrpSpPr>
        <p:grpSpPr>
          <a:xfrm>
            <a:off x="717544" y="2727438"/>
            <a:ext cx="8885156" cy="3623718"/>
            <a:chOff x="717544" y="2727438"/>
            <a:chExt cx="8885156" cy="362371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795D5D-C4A9-4AE1-BF1B-A8F6E4600623}"/>
                </a:ext>
              </a:extLst>
            </p:cNvPr>
            <p:cNvSpPr/>
            <p:nvPr/>
          </p:nvSpPr>
          <p:spPr>
            <a:xfrm>
              <a:off x="886120" y="3332375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5D3956-2895-4A20-86D0-1CF16182E702}"/>
                </a:ext>
              </a:extLst>
            </p:cNvPr>
            <p:cNvSpPr/>
            <p:nvPr/>
          </p:nvSpPr>
          <p:spPr>
            <a:xfrm>
              <a:off x="5082619" y="5667080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C58A89-1A58-4BB7-A932-35BE53888D0E}"/>
                </a:ext>
              </a:extLst>
            </p:cNvPr>
            <p:cNvSpPr/>
            <p:nvPr/>
          </p:nvSpPr>
          <p:spPr>
            <a:xfrm>
              <a:off x="8386714" y="3795234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0C68B13-FF19-4219-A99E-CF1FA0811310}"/>
                </a:ext>
              </a:extLst>
            </p:cNvPr>
            <p:cNvSpPr/>
            <p:nvPr/>
          </p:nvSpPr>
          <p:spPr>
            <a:xfrm>
              <a:off x="3463565" y="3355703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0236ABD-D205-42C2-A347-9DA9CE9344F0}"/>
                </a:ext>
              </a:extLst>
            </p:cNvPr>
            <p:cNvSpPr/>
            <p:nvPr/>
          </p:nvSpPr>
          <p:spPr>
            <a:xfrm>
              <a:off x="2641076" y="5325358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9546910-AFCC-4334-99D7-F36394780879}"/>
                </a:ext>
              </a:extLst>
            </p:cNvPr>
            <p:cNvSpPr/>
            <p:nvPr/>
          </p:nvSpPr>
          <p:spPr>
            <a:xfrm>
              <a:off x="6496639" y="2745557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1.5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4721F97-96ED-44CB-A433-989195CFC996}"/>
                </a:ext>
              </a:extLst>
            </p:cNvPr>
            <p:cNvSpPr/>
            <p:nvPr/>
          </p:nvSpPr>
          <p:spPr>
            <a:xfrm>
              <a:off x="7102331" y="5266018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2.5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D5321D2-E9AE-4DD7-821E-A463EDC52503}"/>
                </a:ext>
              </a:extLst>
            </p:cNvPr>
            <p:cNvCxnSpPr>
              <a:stCxn id="4" idx="3"/>
              <a:endCxn id="7" idx="2"/>
            </p:cNvCxnSpPr>
            <p:nvPr/>
          </p:nvCxnSpPr>
          <p:spPr>
            <a:xfrm>
              <a:off x="1715678" y="3674097"/>
              <a:ext cx="1747887" cy="233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6E5932C-8162-49D5-AE9D-27D208C99F31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1300899" y="3087279"/>
              <a:ext cx="5195740" cy="2382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6515C26-ABFA-447F-B14B-42759C11B41A}"/>
                </a:ext>
              </a:extLst>
            </p:cNvPr>
            <p:cNvCxnSpPr>
              <a:cxnSpLocks/>
              <a:stCxn id="4" idx="2"/>
              <a:endCxn id="8" idx="1"/>
            </p:cNvCxnSpPr>
            <p:nvPr/>
          </p:nvCxnSpPr>
          <p:spPr>
            <a:xfrm>
              <a:off x="1300899" y="4015819"/>
              <a:ext cx="1440265" cy="14096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DA3601A-A40D-49C2-A520-CB3F8E952DEB}"/>
                </a:ext>
              </a:extLst>
            </p:cNvPr>
            <p:cNvCxnSpPr>
              <a:cxnSpLocks/>
              <a:stCxn id="5" idx="1"/>
              <a:endCxn id="8" idx="6"/>
            </p:cNvCxnSpPr>
            <p:nvPr/>
          </p:nvCxnSpPr>
          <p:spPr>
            <a:xfrm flipH="1" flipV="1">
              <a:off x="3324519" y="5667080"/>
              <a:ext cx="1758100" cy="3417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C6E6CF4-18D5-462D-BFF5-62C8A26454A9}"/>
                </a:ext>
              </a:extLst>
            </p:cNvPr>
            <p:cNvCxnSpPr>
              <a:cxnSpLocks/>
              <a:stCxn id="5" idx="0"/>
              <a:endCxn id="7" idx="5"/>
            </p:cNvCxnSpPr>
            <p:nvPr/>
          </p:nvCxnSpPr>
          <p:spPr>
            <a:xfrm flipH="1" flipV="1">
              <a:off x="4046920" y="3939058"/>
              <a:ext cx="1450478" cy="1728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9BBA714-DE23-4511-B167-E6AD3A4DAC01}"/>
                </a:ext>
              </a:extLst>
            </p:cNvPr>
            <p:cNvCxnSpPr>
              <a:cxnSpLocks/>
              <a:stCxn id="5" idx="3"/>
              <a:endCxn id="10" idx="2"/>
            </p:cNvCxnSpPr>
            <p:nvPr/>
          </p:nvCxnSpPr>
          <p:spPr>
            <a:xfrm flipV="1">
              <a:off x="5912177" y="5607740"/>
              <a:ext cx="1190154" cy="4010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447D4FD-F539-4452-BC22-C91B942DA78A}"/>
                </a:ext>
              </a:extLst>
            </p:cNvPr>
            <p:cNvCxnSpPr>
              <a:cxnSpLocks/>
              <a:stCxn id="6" idx="0"/>
              <a:endCxn id="9" idx="6"/>
            </p:cNvCxnSpPr>
            <p:nvPr/>
          </p:nvCxnSpPr>
          <p:spPr>
            <a:xfrm flipH="1" flipV="1">
              <a:off x="7180082" y="3087279"/>
              <a:ext cx="1621411" cy="7079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4787BEF-8A2F-4B28-8FC5-ADEFB86D2689}"/>
                </a:ext>
              </a:extLst>
            </p:cNvPr>
            <p:cNvCxnSpPr>
              <a:cxnSpLocks/>
              <a:stCxn id="6" idx="2"/>
              <a:endCxn id="10" idx="7"/>
            </p:cNvCxnSpPr>
            <p:nvPr/>
          </p:nvCxnSpPr>
          <p:spPr>
            <a:xfrm flipH="1">
              <a:off x="7685686" y="4478678"/>
              <a:ext cx="1115807" cy="8874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2B7CBB7-9AB0-4804-83B9-C08C7CACF5A7}"/>
                </a:ext>
              </a:extLst>
            </p:cNvPr>
            <p:cNvCxnSpPr>
              <a:cxnSpLocks/>
              <a:stCxn id="6" idx="1"/>
              <a:endCxn id="7" idx="6"/>
            </p:cNvCxnSpPr>
            <p:nvPr/>
          </p:nvCxnSpPr>
          <p:spPr>
            <a:xfrm flipH="1" flipV="1">
              <a:off x="4147008" y="3697425"/>
              <a:ext cx="4239706" cy="4395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D202C75-5AED-446C-9DD9-3EB94A3D0D63}"/>
                </a:ext>
              </a:extLst>
            </p:cNvPr>
            <p:cNvSpPr txBox="1"/>
            <p:nvPr/>
          </p:nvSpPr>
          <p:spPr>
            <a:xfrm>
              <a:off x="717544" y="4598953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$3/unit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932B0D9-DB7A-4F76-8EC6-5381AF662749}"/>
                </a:ext>
              </a:extLst>
            </p:cNvPr>
            <p:cNvSpPr txBox="1"/>
            <p:nvPr/>
          </p:nvSpPr>
          <p:spPr>
            <a:xfrm>
              <a:off x="3638868" y="5394143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$2/unit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8D15A70-9D97-44ED-9381-623506281BDC}"/>
                </a:ext>
              </a:extLst>
            </p:cNvPr>
            <p:cNvSpPr txBox="1"/>
            <p:nvPr/>
          </p:nvSpPr>
          <p:spPr>
            <a:xfrm>
              <a:off x="4608743" y="4415204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$1.5/unit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52E8AF4-D507-4F0D-B15C-CBA0718F07D6}"/>
                </a:ext>
              </a:extLst>
            </p:cNvPr>
            <p:cNvSpPr txBox="1"/>
            <p:nvPr/>
          </p:nvSpPr>
          <p:spPr>
            <a:xfrm>
              <a:off x="5956088" y="5889491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$4.5/unit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941D505-2A09-489A-AFFA-B362BE1D60D2}"/>
                </a:ext>
              </a:extLst>
            </p:cNvPr>
            <p:cNvSpPr txBox="1"/>
            <p:nvPr/>
          </p:nvSpPr>
          <p:spPr>
            <a:xfrm>
              <a:off x="8243589" y="4752802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$8/unit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1FF0B1C-7FF9-4BC2-ACC8-5095C9FE3D07}"/>
                </a:ext>
              </a:extLst>
            </p:cNvPr>
            <p:cNvSpPr txBox="1"/>
            <p:nvPr/>
          </p:nvSpPr>
          <p:spPr>
            <a:xfrm>
              <a:off x="5969183" y="3531865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$4/unit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21DD402-D64D-4A51-BCBD-842267268B1C}"/>
                </a:ext>
              </a:extLst>
            </p:cNvPr>
            <p:cNvSpPr txBox="1"/>
            <p:nvPr/>
          </p:nvSpPr>
          <p:spPr>
            <a:xfrm>
              <a:off x="7785774" y="3059444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$2/unit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A3446DF-E70D-4237-8C67-7A3534794B53}"/>
                </a:ext>
              </a:extLst>
            </p:cNvPr>
            <p:cNvSpPr txBox="1"/>
            <p:nvPr/>
          </p:nvSpPr>
          <p:spPr>
            <a:xfrm>
              <a:off x="3218243" y="2727438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$1.5/unit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4FF016-077B-4731-A8A5-1773F5080DC4}"/>
                </a:ext>
              </a:extLst>
            </p:cNvPr>
            <p:cNvSpPr txBox="1"/>
            <p:nvPr/>
          </p:nvSpPr>
          <p:spPr>
            <a:xfrm>
              <a:off x="1873103" y="3626366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$4/unit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366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287A-07E7-400C-889F-44BB9552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2914409" cy="4845504"/>
          </a:xfrm>
        </p:spPr>
        <p:txBody>
          <a:bodyPr/>
          <a:lstStyle/>
          <a:p>
            <a:r>
              <a:rPr lang="en-US" dirty="0"/>
              <a:t>What variables should we use?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781273-B127-4059-B452-BB37C4DB3239}"/>
              </a:ext>
            </a:extLst>
          </p:cNvPr>
          <p:cNvGrpSpPr/>
          <p:nvPr/>
        </p:nvGrpSpPr>
        <p:grpSpPr>
          <a:xfrm>
            <a:off x="3489649" y="2977662"/>
            <a:ext cx="8787843" cy="3726478"/>
            <a:chOff x="717544" y="2727438"/>
            <a:chExt cx="8885156" cy="36237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72CEF2-C4D3-41FD-8E6D-A5AF0B08EABA}"/>
                </a:ext>
              </a:extLst>
            </p:cNvPr>
            <p:cNvSpPr/>
            <p:nvPr/>
          </p:nvSpPr>
          <p:spPr>
            <a:xfrm>
              <a:off x="886120" y="3332375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90D370-860B-41FC-8783-B78708D9754A}"/>
                </a:ext>
              </a:extLst>
            </p:cNvPr>
            <p:cNvSpPr/>
            <p:nvPr/>
          </p:nvSpPr>
          <p:spPr>
            <a:xfrm>
              <a:off x="5082619" y="5667080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4E5F83-C9B6-4EC1-85A2-C258C7285301}"/>
                </a:ext>
              </a:extLst>
            </p:cNvPr>
            <p:cNvSpPr/>
            <p:nvPr/>
          </p:nvSpPr>
          <p:spPr>
            <a:xfrm>
              <a:off x="8386714" y="3795234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34FA8A-8139-420A-AE67-C73CF7A19E8D}"/>
                </a:ext>
              </a:extLst>
            </p:cNvPr>
            <p:cNvSpPr/>
            <p:nvPr/>
          </p:nvSpPr>
          <p:spPr>
            <a:xfrm>
              <a:off x="3463565" y="3355703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C638EB-548C-475F-8F49-C29C8865F2C6}"/>
                </a:ext>
              </a:extLst>
            </p:cNvPr>
            <p:cNvSpPr/>
            <p:nvPr/>
          </p:nvSpPr>
          <p:spPr>
            <a:xfrm>
              <a:off x="2641076" y="5325358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D27C64-75A4-48CC-9CF0-79FC53A98FFA}"/>
                </a:ext>
              </a:extLst>
            </p:cNvPr>
            <p:cNvSpPr/>
            <p:nvPr/>
          </p:nvSpPr>
          <p:spPr>
            <a:xfrm>
              <a:off x="6496639" y="2745557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1.5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C6B6D6C-304F-406D-A30D-05B325DA532D}"/>
                </a:ext>
              </a:extLst>
            </p:cNvPr>
            <p:cNvSpPr/>
            <p:nvPr/>
          </p:nvSpPr>
          <p:spPr>
            <a:xfrm>
              <a:off x="7102331" y="5266018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2.5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C2BB613-B894-4232-B655-03AD6A271F92}"/>
                </a:ext>
              </a:extLst>
            </p:cNvPr>
            <p:cNvCxnSpPr>
              <a:stCxn id="5" idx="3"/>
              <a:endCxn id="8" idx="2"/>
            </p:cNvCxnSpPr>
            <p:nvPr/>
          </p:nvCxnSpPr>
          <p:spPr>
            <a:xfrm>
              <a:off x="1715678" y="3674097"/>
              <a:ext cx="1747887" cy="233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4EF95E6-0503-4783-9B95-688C86862587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1300899" y="3087279"/>
              <a:ext cx="5195740" cy="2382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1A9741F-17A9-4419-829E-26704FB53C4B}"/>
                </a:ext>
              </a:extLst>
            </p:cNvPr>
            <p:cNvCxnSpPr>
              <a:cxnSpLocks/>
              <a:stCxn id="5" idx="2"/>
              <a:endCxn id="9" idx="1"/>
            </p:cNvCxnSpPr>
            <p:nvPr/>
          </p:nvCxnSpPr>
          <p:spPr>
            <a:xfrm>
              <a:off x="1300899" y="4015819"/>
              <a:ext cx="1440265" cy="14096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AE2526B-AE1D-4BEB-98A1-E671701704DB}"/>
                </a:ext>
              </a:extLst>
            </p:cNvPr>
            <p:cNvCxnSpPr>
              <a:cxnSpLocks/>
              <a:stCxn id="6" idx="1"/>
              <a:endCxn id="9" idx="6"/>
            </p:cNvCxnSpPr>
            <p:nvPr/>
          </p:nvCxnSpPr>
          <p:spPr>
            <a:xfrm flipH="1" flipV="1">
              <a:off x="3324519" y="5667080"/>
              <a:ext cx="1758100" cy="3417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831BFD0-EC1B-40CD-87DB-D47D44DE96C1}"/>
                </a:ext>
              </a:extLst>
            </p:cNvPr>
            <p:cNvCxnSpPr>
              <a:cxnSpLocks/>
              <a:stCxn id="6" idx="0"/>
              <a:endCxn id="8" idx="5"/>
            </p:cNvCxnSpPr>
            <p:nvPr/>
          </p:nvCxnSpPr>
          <p:spPr>
            <a:xfrm flipH="1" flipV="1">
              <a:off x="4046920" y="3939058"/>
              <a:ext cx="1450478" cy="1728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EE5B65C-F7AE-4F4F-975F-9AA5BFA43C6F}"/>
                </a:ext>
              </a:extLst>
            </p:cNvPr>
            <p:cNvCxnSpPr>
              <a:cxnSpLocks/>
              <a:stCxn id="6" idx="3"/>
              <a:endCxn id="11" idx="2"/>
            </p:cNvCxnSpPr>
            <p:nvPr/>
          </p:nvCxnSpPr>
          <p:spPr>
            <a:xfrm flipV="1">
              <a:off x="5912177" y="5607740"/>
              <a:ext cx="1190154" cy="4010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CA7F397-8054-47E7-B5BB-3438DB6A2C70}"/>
                </a:ext>
              </a:extLst>
            </p:cNvPr>
            <p:cNvCxnSpPr>
              <a:cxnSpLocks/>
              <a:stCxn id="7" idx="0"/>
              <a:endCxn id="10" idx="6"/>
            </p:cNvCxnSpPr>
            <p:nvPr/>
          </p:nvCxnSpPr>
          <p:spPr>
            <a:xfrm flipH="1" flipV="1">
              <a:off x="7180082" y="3087279"/>
              <a:ext cx="1621411" cy="7079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CEBFB3E-4A6A-4063-8EC7-88394B558D8E}"/>
                </a:ext>
              </a:extLst>
            </p:cNvPr>
            <p:cNvCxnSpPr>
              <a:cxnSpLocks/>
              <a:stCxn id="7" idx="2"/>
              <a:endCxn id="11" idx="7"/>
            </p:cNvCxnSpPr>
            <p:nvPr/>
          </p:nvCxnSpPr>
          <p:spPr>
            <a:xfrm flipH="1">
              <a:off x="7685686" y="4478678"/>
              <a:ext cx="1115807" cy="8874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F86405E-A73C-47AD-BF9F-8A620843DCA8}"/>
                </a:ext>
              </a:extLst>
            </p:cNvPr>
            <p:cNvCxnSpPr>
              <a:cxnSpLocks/>
              <a:stCxn id="7" idx="1"/>
              <a:endCxn id="8" idx="6"/>
            </p:cNvCxnSpPr>
            <p:nvPr/>
          </p:nvCxnSpPr>
          <p:spPr>
            <a:xfrm flipH="1" flipV="1">
              <a:off x="4147008" y="3697425"/>
              <a:ext cx="4239706" cy="4395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AA09D8-04B8-42AE-B1A5-7B6708F8C330}"/>
                </a:ext>
              </a:extLst>
            </p:cNvPr>
            <p:cNvSpPr txBox="1"/>
            <p:nvPr/>
          </p:nvSpPr>
          <p:spPr>
            <a:xfrm>
              <a:off x="717544" y="4598953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$3/unit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9D4875-CBE1-4D95-856C-6102A45C8148}"/>
                </a:ext>
              </a:extLst>
            </p:cNvPr>
            <p:cNvSpPr txBox="1"/>
            <p:nvPr/>
          </p:nvSpPr>
          <p:spPr>
            <a:xfrm>
              <a:off x="3638868" y="5394143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$2/unit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ADFF29-9F21-493F-9774-5DD7AC69C3DF}"/>
                </a:ext>
              </a:extLst>
            </p:cNvPr>
            <p:cNvSpPr txBox="1"/>
            <p:nvPr/>
          </p:nvSpPr>
          <p:spPr>
            <a:xfrm>
              <a:off x="4608743" y="4415204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$1.5/unit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9AD9E3-22AE-46D0-985F-D8387CA041A3}"/>
                </a:ext>
              </a:extLst>
            </p:cNvPr>
            <p:cNvSpPr txBox="1"/>
            <p:nvPr/>
          </p:nvSpPr>
          <p:spPr>
            <a:xfrm>
              <a:off x="5956088" y="5889491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$4.5/unit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082DE3-5DD3-4399-9301-F97FC51461B4}"/>
                </a:ext>
              </a:extLst>
            </p:cNvPr>
            <p:cNvSpPr txBox="1"/>
            <p:nvPr/>
          </p:nvSpPr>
          <p:spPr>
            <a:xfrm>
              <a:off x="8243589" y="4752802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$8/unit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8E973C-9824-4F4F-87CF-D824E8CE0F06}"/>
                </a:ext>
              </a:extLst>
            </p:cNvPr>
            <p:cNvSpPr txBox="1"/>
            <p:nvPr/>
          </p:nvSpPr>
          <p:spPr>
            <a:xfrm>
              <a:off x="5969183" y="3531865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$4/unit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3AB7AC-7F45-471B-AFF5-0947223F53AF}"/>
                </a:ext>
              </a:extLst>
            </p:cNvPr>
            <p:cNvSpPr txBox="1"/>
            <p:nvPr/>
          </p:nvSpPr>
          <p:spPr>
            <a:xfrm>
              <a:off x="7785774" y="3059444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$2/unit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3F8A94-72B4-4CE6-A164-C996C7FCAA34}"/>
                </a:ext>
              </a:extLst>
            </p:cNvPr>
            <p:cNvSpPr txBox="1"/>
            <p:nvPr/>
          </p:nvSpPr>
          <p:spPr>
            <a:xfrm>
              <a:off x="3218243" y="2727438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$1.5/unit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38A112-40F5-4FD1-B747-11D71F4C915F}"/>
                </a:ext>
              </a:extLst>
            </p:cNvPr>
            <p:cNvSpPr txBox="1"/>
            <p:nvPr/>
          </p:nvSpPr>
          <p:spPr>
            <a:xfrm>
              <a:off x="1873103" y="3626366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$4/unit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1405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3287A-07E7-400C-889F-44BB95522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2914409" cy="484550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What variables should we use?</a:t>
                </a:r>
              </a:p>
              <a:p>
                <a:endParaRPr lang="en-US" dirty="0"/>
              </a:p>
              <a:p>
                <a:r>
                  <a:rPr lang="en-US" dirty="0"/>
                  <a:t>One for each edge (how much to move from a pile to a garden)</a:t>
                </a:r>
              </a:p>
              <a:p>
                <a:endParaRPr lang="en-US" dirty="0"/>
              </a:p>
              <a:p>
                <a:r>
                  <a:rPr lang="en-US" dirty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</m:oMath>
                </a14:m>
                <a:r>
                  <a:rPr lang="en-US" dirty="0"/>
                  <a:t> is how many units moved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3.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3287A-07E7-400C-889F-44BB95522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2914409" cy="4845504"/>
              </a:xfrm>
              <a:blipFill>
                <a:blip r:embed="rId2"/>
                <a:stretch>
                  <a:fillRect l="-2092" t="-1887" r="-5858" b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4781273-B127-4059-B452-BB37C4DB3239}"/>
              </a:ext>
            </a:extLst>
          </p:cNvPr>
          <p:cNvGrpSpPr/>
          <p:nvPr/>
        </p:nvGrpSpPr>
        <p:grpSpPr>
          <a:xfrm>
            <a:off x="3489649" y="2977662"/>
            <a:ext cx="8787843" cy="3726478"/>
            <a:chOff x="717544" y="2727438"/>
            <a:chExt cx="8885156" cy="36237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72CEF2-C4D3-41FD-8E6D-A5AF0B08EABA}"/>
                </a:ext>
              </a:extLst>
            </p:cNvPr>
            <p:cNvSpPr/>
            <p:nvPr/>
          </p:nvSpPr>
          <p:spPr>
            <a:xfrm>
              <a:off x="886120" y="3332375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90D370-860B-41FC-8783-B78708D9754A}"/>
                </a:ext>
              </a:extLst>
            </p:cNvPr>
            <p:cNvSpPr/>
            <p:nvPr/>
          </p:nvSpPr>
          <p:spPr>
            <a:xfrm>
              <a:off x="5082619" y="5667080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4E5F83-C9B6-4EC1-85A2-C258C7285301}"/>
                </a:ext>
              </a:extLst>
            </p:cNvPr>
            <p:cNvSpPr/>
            <p:nvPr/>
          </p:nvSpPr>
          <p:spPr>
            <a:xfrm>
              <a:off x="8386714" y="3795234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34FA8A-8139-420A-AE67-C73CF7A19E8D}"/>
                </a:ext>
              </a:extLst>
            </p:cNvPr>
            <p:cNvSpPr/>
            <p:nvPr/>
          </p:nvSpPr>
          <p:spPr>
            <a:xfrm>
              <a:off x="3463565" y="3355703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C638EB-548C-475F-8F49-C29C8865F2C6}"/>
                </a:ext>
              </a:extLst>
            </p:cNvPr>
            <p:cNvSpPr/>
            <p:nvPr/>
          </p:nvSpPr>
          <p:spPr>
            <a:xfrm>
              <a:off x="2641076" y="5325358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D27C64-75A4-48CC-9CF0-79FC53A98FFA}"/>
                </a:ext>
              </a:extLst>
            </p:cNvPr>
            <p:cNvSpPr/>
            <p:nvPr/>
          </p:nvSpPr>
          <p:spPr>
            <a:xfrm>
              <a:off x="6496639" y="2745557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1.5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C6B6D6C-304F-406D-A30D-05B325DA532D}"/>
                </a:ext>
              </a:extLst>
            </p:cNvPr>
            <p:cNvSpPr/>
            <p:nvPr/>
          </p:nvSpPr>
          <p:spPr>
            <a:xfrm>
              <a:off x="7102331" y="5266018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2.5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C2BB613-B894-4232-B655-03AD6A271F92}"/>
                </a:ext>
              </a:extLst>
            </p:cNvPr>
            <p:cNvCxnSpPr>
              <a:stCxn id="5" idx="3"/>
              <a:endCxn id="8" idx="2"/>
            </p:cNvCxnSpPr>
            <p:nvPr/>
          </p:nvCxnSpPr>
          <p:spPr>
            <a:xfrm>
              <a:off x="1715678" y="3674097"/>
              <a:ext cx="1747887" cy="233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4EF95E6-0503-4783-9B95-688C86862587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1300899" y="3087279"/>
              <a:ext cx="5195740" cy="2382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1A9741F-17A9-4419-829E-26704FB53C4B}"/>
                </a:ext>
              </a:extLst>
            </p:cNvPr>
            <p:cNvCxnSpPr>
              <a:cxnSpLocks/>
              <a:stCxn id="5" idx="2"/>
              <a:endCxn id="9" idx="1"/>
            </p:cNvCxnSpPr>
            <p:nvPr/>
          </p:nvCxnSpPr>
          <p:spPr>
            <a:xfrm>
              <a:off x="1300899" y="4015819"/>
              <a:ext cx="1440265" cy="14096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AE2526B-AE1D-4BEB-98A1-E671701704DB}"/>
                </a:ext>
              </a:extLst>
            </p:cNvPr>
            <p:cNvCxnSpPr>
              <a:cxnSpLocks/>
              <a:stCxn id="6" idx="1"/>
              <a:endCxn id="9" idx="6"/>
            </p:cNvCxnSpPr>
            <p:nvPr/>
          </p:nvCxnSpPr>
          <p:spPr>
            <a:xfrm flipH="1" flipV="1">
              <a:off x="3324519" y="5667080"/>
              <a:ext cx="1758100" cy="3417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831BFD0-EC1B-40CD-87DB-D47D44DE96C1}"/>
                </a:ext>
              </a:extLst>
            </p:cNvPr>
            <p:cNvCxnSpPr>
              <a:cxnSpLocks/>
              <a:stCxn id="6" idx="0"/>
              <a:endCxn id="8" idx="5"/>
            </p:cNvCxnSpPr>
            <p:nvPr/>
          </p:nvCxnSpPr>
          <p:spPr>
            <a:xfrm flipH="1" flipV="1">
              <a:off x="4046920" y="3939058"/>
              <a:ext cx="1450478" cy="1728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EE5B65C-F7AE-4F4F-975F-9AA5BFA43C6F}"/>
                </a:ext>
              </a:extLst>
            </p:cNvPr>
            <p:cNvCxnSpPr>
              <a:cxnSpLocks/>
              <a:stCxn id="6" idx="3"/>
              <a:endCxn id="11" idx="2"/>
            </p:cNvCxnSpPr>
            <p:nvPr/>
          </p:nvCxnSpPr>
          <p:spPr>
            <a:xfrm flipV="1">
              <a:off x="5912177" y="5607740"/>
              <a:ext cx="1190154" cy="4010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CA7F397-8054-47E7-B5BB-3438DB6A2C70}"/>
                </a:ext>
              </a:extLst>
            </p:cNvPr>
            <p:cNvCxnSpPr>
              <a:cxnSpLocks/>
              <a:stCxn id="7" idx="0"/>
              <a:endCxn id="10" idx="6"/>
            </p:cNvCxnSpPr>
            <p:nvPr/>
          </p:nvCxnSpPr>
          <p:spPr>
            <a:xfrm flipH="1" flipV="1">
              <a:off x="7180082" y="3087279"/>
              <a:ext cx="1621411" cy="7079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CEBFB3E-4A6A-4063-8EC7-88394B558D8E}"/>
                </a:ext>
              </a:extLst>
            </p:cNvPr>
            <p:cNvCxnSpPr>
              <a:cxnSpLocks/>
              <a:stCxn id="7" idx="2"/>
              <a:endCxn id="11" idx="7"/>
            </p:cNvCxnSpPr>
            <p:nvPr/>
          </p:nvCxnSpPr>
          <p:spPr>
            <a:xfrm flipH="1">
              <a:off x="7685686" y="4478678"/>
              <a:ext cx="1115807" cy="8874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F86405E-A73C-47AD-BF9F-8A620843DCA8}"/>
                </a:ext>
              </a:extLst>
            </p:cNvPr>
            <p:cNvCxnSpPr>
              <a:cxnSpLocks/>
              <a:stCxn id="7" idx="1"/>
              <a:endCxn id="8" idx="6"/>
            </p:cNvCxnSpPr>
            <p:nvPr/>
          </p:nvCxnSpPr>
          <p:spPr>
            <a:xfrm flipH="1" flipV="1">
              <a:off x="4147008" y="3697425"/>
              <a:ext cx="4239706" cy="4395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AA09D8-04B8-42AE-B1A5-7B6708F8C330}"/>
                </a:ext>
              </a:extLst>
            </p:cNvPr>
            <p:cNvSpPr txBox="1"/>
            <p:nvPr/>
          </p:nvSpPr>
          <p:spPr>
            <a:xfrm>
              <a:off x="717544" y="4598953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$3/unit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9D4875-CBE1-4D95-856C-6102A45C8148}"/>
                </a:ext>
              </a:extLst>
            </p:cNvPr>
            <p:cNvSpPr txBox="1"/>
            <p:nvPr/>
          </p:nvSpPr>
          <p:spPr>
            <a:xfrm>
              <a:off x="3638868" y="5394143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$2/unit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ADFF29-9F21-493F-9774-5DD7AC69C3DF}"/>
                </a:ext>
              </a:extLst>
            </p:cNvPr>
            <p:cNvSpPr txBox="1"/>
            <p:nvPr/>
          </p:nvSpPr>
          <p:spPr>
            <a:xfrm>
              <a:off x="4608743" y="4415204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$1.5/unit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9AD9E3-22AE-46D0-985F-D8387CA041A3}"/>
                </a:ext>
              </a:extLst>
            </p:cNvPr>
            <p:cNvSpPr txBox="1"/>
            <p:nvPr/>
          </p:nvSpPr>
          <p:spPr>
            <a:xfrm>
              <a:off x="5956088" y="5889491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$4.5/unit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082DE3-5DD3-4399-9301-F97FC51461B4}"/>
                </a:ext>
              </a:extLst>
            </p:cNvPr>
            <p:cNvSpPr txBox="1"/>
            <p:nvPr/>
          </p:nvSpPr>
          <p:spPr>
            <a:xfrm>
              <a:off x="8243589" y="4752802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$8/unit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8E973C-9824-4F4F-87CF-D824E8CE0F06}"/>
                </a:ext>
              </a:extLst>
            </p:cNvPr>
            <p:cNvSpPr txBox="1"/>
            <p:nvPr/>
          </p:nvSpPr>
          <p:spPr>
            <a:xfrm>
              <a:off x="5969183" y="3531865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$4/unit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3AB7AC-7F45-471B-AFF5-0947223F53AF}"/>
                </a:ext>
              </a:extLst>
            </p:cNvPr>
            <p:cNvSpPr txBox="1"/>
            <p:nvPr/>
          </p:nvSpPr>
          <p:spPr>
            <a:xfrm>
              <a:off x="7785774" y="3059444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$2/unit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3F8A94-72B4-4CE6-A164-C996C7FCAA34}"/>
                </a:ext>
              </a:extLst>
            </p:cNvPr>
            <p:cNvSpPr txBox="1"/>
            <p:nvPr/>
          </p:nvSpPr>
          <p:spPr>
            <a:xfrm>
              <a:off x="3218243" y="2727438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$1.5/unit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38A112-40F5-4FD1-B747-11D71F4C915F}"/>
                </a:ext>
              </a:extLst>
            </p:cNvPr>
            <p:cNvSpPr txBox="1"/>
            <p:nvPr/>
          </p:nvSpPr>
          <p:spPr>
            <a:xfrm>
              <a:off x="1873103" y="3626366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$4/unit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55E861B-5AC7-4B69-AAEE-DD496BA324E4}"/>
              </a:ext>
            </a:extLst>
          </p:cNvPr>
          <p:cNvSpPr txBox="1"/>
          <p:nvPr/>
        </p:nvSpPr>
        <p:spPr>
          <a:xfrm>
            <a:off x="3519879" y="3086097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527BCD-1AFE-46B4-8DB3-E163F35D1E4F}"/>
              </a:ext>
            </a:extLst>
          </p:cNvPr>
          <p:cNvSpPr txBox="1"/>
          <p:nvPr/>
        </p:nvSpPr>
        <p:spPr>
          <a:xfrm>
            <a:off x="7363543" y="6266174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FA31EA-0A2C-4800-8870-4BF196DAF6EA}"/>
              </a:ext>
            </a:extLst>
          </p:cNvPr>
          <p:cNvSpPr txBox="1"/>
          <p:nvPr/>
        </p:nvSpPr>
        <p:spPr>
          <a:xfrm>
            <a:off x="11563508" y="3609317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160E0E-E704-44A3-B64F-4BD5DC7D1BC6}"/>
              </a:ext>
            </a:extLst>
          </p:cNvPr>
          <p:cNvSpPr txBox="1"/>
          <p:nvPr/>
        </p:nvSpPr>
        <p:spPr>
          <a:xfrm>
            <a:off x="4908895" y="5938968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B3190A-D7C3-4583-B4A2-E3C5621559C9}"/>
              </a:ext>
            </a:extLst>
          </p:cNvPr>
          <p:cNvSpPr txBox="1"/>
          <p:nvPr/>
        </p:nvSpPr>
        <p:spPr>
          <a:xfrm>
            <a:off x="6033009" y="4158035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479484-76B6-4881-B2BE-8B81B9E5D1FE}"/>
              </a:ext>
            </a:extLst>
          </p:cNvPr>
          <p:cNvSpPr txBox="1"/>
          <p:nvPr/>
        </p:nvSpPr>
        <p:spPr>
          <a:xfrm>
            <a:off x="8885611" y="2649053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FD0B54-DA01-4654-837B-133F7B2C8D11}"/>
              </a:ext>
            </a:extLst>
          </p:cNvPr>
          <p:cNvSpPr txBox="1"/>
          <p:nvPr/>
        </p:nvSpPr>
        <p:spPr>
          <a:xfrm>
            <a:off x="9494831" y="5382149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3F868EC-C3C7-4B5D-B5B5-9710DC869103}"/>
                  </a:ext>
                </a:extLst>
              </p:cNvPr>
              <p:cNvSpPr txBox="1"/>
              <p:nvPr/>
            </p:nvSpPr>
            <p:spPr>
              <a:xfrm>
                <a:off x="4990423" y="2889850"/>
                <a:ext cx="1139863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3F868EC-C3C7-4B5D-B5B5-9710DC869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423" y="2889850"/>
                <a:ext cx="1139863" cy="542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461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287A-07E7-400C-889F-44BB9552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2914409" cy="4845504"/>
          </a:xfrm>
        </p:spPr>
        <p:txBody>
          <a:bodyPr/>
          <a:lstStyle/>
          <a:p>
            <a:r>
              <a:rPr lang="en-US" dirty="0"/>
              <a:t>What’s the cost (in terms of the variables)?</a:t>
            </a:r>
          </a:p>
          <a:p>
            <a:endParaRPr lang="en-US" dirty="0"/>
          </a:p>
          <a:p>
            <a:r>
              <a:rPr lang="en-US" dirty="0"/>
              <a:t>Sum cost*var for all the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8007AC-6ED5-484D-A359-DF9EDDED6CF2}"/>
                  </a:ext>
                </a:extLst>
              </p:cNvPr>
              <p:cNvSpPr txBox="1"/>
              <p:nvPr/>
            </p:nvSpPr>
            <p:spPr>
              <a:xfrm>
                <a:off x="5848743" y="1234545"/>
                <a:ext cx="5557290" cy="1248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⋅3+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⋅4+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⋅1.5)+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⋅2+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⋅1.5+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⋅4.5)+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⋅4+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⋅2+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⋅8)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8007AC-6ED5-484D-A359-DF9EDDED6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743" y="1234545"/>
                <a:ext cx="5557290" cy="1248996"/>
              </a:xfrm>
              <a:prstGeom prst="rect">
                <a:avLst/>
              </a:prstGeom>
              <a:blipFill>
                <a:blip r:embed="rId2"/>
                <a:stretch>
                  <a:fillRect b="-5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5E356C98-1F16-47E8-9E07-C22AE72FC00C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33CD48-3B0F-4269-BA90-23209893FCE9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B64E0B9-B39C-4FCD-8209-CBDEFBD03E6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E055A56-6F7A-4D37-886A-44521E65230A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249C0A6-4A50-4B88-B733-4C55FBDE9F88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0F9E1C7-9B58-4E4B-80CD-A027A15B035F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E85C84C-7C08-471C-A764-90B0095E4B2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5BF0DB1-BE96-4605-B557-DEA608B0AF84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D96F61F-896C-480B-91FE-57AAC7339F96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7D454AAF-72D1-4654-85F8-B61A9A3F27F1}"/>
                  </a:ext>
                </a:extLst>
              </p:cNvPr>
              <p:cNvCxnSpPr>
                <a:stCxn id="5" idx="3"/>
                <a:endCxn id="8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50A3942-067D-46A3-BA91-759BA6A2C0E9}"/>
                  </a:ext>
                </a:extLst>
              </p:cNvPr>
              <p:cNvCxnSpPr>
                <a:cxnSpLocks/>
                <a:endCxn id="10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76D5F0BE-2282-4611-8507-E640B3AE4594}"/>
                  </a:ext>
                </a:extLst>
              </p:cNvPr>
              <p:cNvCxnSpPr>
                <a:cxnSpLocks/>
                <a:stCxn id="5" idx="2"/>
                <a:endCxn id="9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36EEF55-69B6-4225-993B-7BEBD842BE50}"/>
                  </a:ext>
                </a:extLst>
              </p:cNvPr>
              <p:cNvCxnSpPr>
                <a:cxnSpLocks/>
                <a:stCxn id="6" idx="1"/>
                <a:endCxn id="9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21D0726-8C15-4C50-BE28-D9AFD585628A}"/>
                  </a:ext>
                </a:extLst>
              </p:cNvPr>
              <p:cNvCxnSpPr>
                <a:cxnSpLocks/>
                <a:stCxn id="6" idx="0"/>
                <a:endCxn id="8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3A75415-017A-4125-A330-6969F3157986}"/>
                  </a:ext>
                </a:extLst>
              </p:cNvPr>
              <p:cNvCxnSpPr>
                <a:cxnSpLocks/>
                <a:stCxn id="6" idx="3"/>
                <a:endCxn id="11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CBD967B-130F-44A6-8A67-3149188FD167}"/>
                  </a:ext>
                </a:extLst>
              </p:cNvPr>
              <p:cNvCxnSpPr>
                <a:cxnSpLocks/>
                <a:stCxn id="7" idx="0"/>
                <a:endCxn id="10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2A8C3544-1E8F-40DF-A5E0-950DF3F44955}"/>
                  </a:ext>
                </a:extLst>
              </p:cNvPr>
              <p:cNvCxnSpPr>
                <a:cxnSpLocks/>
                <a:stCxn id="7" idx="2"/>
                <a:endCxn id="11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EC5F6CD3-1AB4-4AC8-9486-3C5E277FA769}"/>
                  </a:ext>
                </a:extLst>
              </p:cNvPr>
              <p:cNvCxnSpPr>
                <a:cxnSpLocks/>
                <a:stCxn id="7" idx="1"/>
                <a:endCxn id="8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F4DD90-FF8D-4D47-9198-46D9FAC609E6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9867EB-51B8-4CFE-98D2-0F18B31E3185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24DDD7-63AE-402D-BAFD-4D9062CBB8F4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44DBB1-C9B4-4007-A7CE-BA17A26CD177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ABC308C-2881-4DA9-826C-121D3E97B6B0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22C2E5-BB3D-4585-A2F3-D521FEA0C946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57F2808-E2D8-4B56-BECB-5835A2815D4C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0E5CAEF-C535-4E36-A40E-40A0F2FB0CAC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4B6B921-769F-4BB8-B35E-6EA153E0799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B5CB0FE-6756-46F0-9669-2B2CDCD9273E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23A18F0-E1D0-4D3C-AA21-AC9C501E3A29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E862CA-65CF-4944-926A-17EA39059C21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CF6CEAD-87E1-4644-A27C-757BD4620BF6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5BB09F9-DD9B-4208-9757-6514923595ED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716FE57-0B60-48B9-A090-732E9C114199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8A75F22-7625-4EC6-ADE9-021689689565}"/>
                    </a:ext>
                  </a:extLst>
                </p:cNvPr>
                <p:cNvSpPr txBox="1"/>
                <p:nvPr/>
              </p:nvSpPr>
              <p:spPr>
                <a:xfrm>
                  <a:off x="4990423" y="2889850"/>
                  <a:ext cx="1139863" cy="542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8A75F22-7625-4EC6-ADE9-0216896895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0423" y="2889850"/>
                  <a:ext cx="1139863" cy="5421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56DAFB7-AFE8-4D6A-B445-2772ACEBB532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2932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287A-07E7-400C-889F-44BB9552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2914409" cy="4845504"/>
          </a:xfrm>
        </p:spPr>
        <p:txBody>
          <a:bodyPr/>
          <a:lstStyle/>
          <a:p>
            <a:r>
              <a:rPr lang="en-US" dirty="0"/>
              <a:t>What constraints are there on the variables?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909C39F-C554-4C3F-893C-F4C4CC315DDC}"/>
                    </a:ext>
                  </a:extLst>
                </p:cNvPr>
                <p:cNvSpPr txBox="1"/>
                <p:nvPr/>
              </p:nvSpPr>
              <p:spPr>
                <a:xfrm>
                  <a:off x="4990423" y="2889850"/>
                  <a:ext cx="1139863" cy="542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909C39F-C554-4C3F-893C-F4C4CC315D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0423" y="2889850"/>
                  <a:ext cx="1139863" cy="54213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1472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287A-07E7-400C-889F-44BB9552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2914409" cy="4845504"/>
          </a:xfrm>
        </p:spPr>
        <p:txBody>
          <a:bodyPr/>
          <a:lstStyle/>
          <a:p>
            <a:r>
              <a:rPr lang="en-US" dirty="0"/>
              <a:t>What constraints are there on the variables?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909C39F-C554-4C3F-893C-F4C4CC315DDC}"/>
                    </a:ext>
                  </a:extLst>
                </p:cNvPr>
                <p:cNvSpPr txBox="1"/>
                <p:nvPr/>
              </p:nvSpPr>
              <p:spPr>
                <a:xfrm>
                  <a:off x="4990423" y="2889850"/>
                  <a:ext cx="1139863" cy="542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909C39F-C554-4C3F-893C-F4C4CC315D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0423" y="2889850"/>
                  <a:ext cx="1139863" cy="54213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3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4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5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596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4C7A-DB9A-4E84-AD67-BF45AE11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AB26E-480A-4056-8DCA-0E1F06A19B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524" y="1463857"/>
                <a:ext cx="11507974" cy="4845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Minimize: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⋅3+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⋅1.5)+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⋅2+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⋅1.5+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⋅4.5)+(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⋅2+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⋅8)</m:t>
                    </m:r>
                  </m:oMath>
                </a14:m>
                <a:endParaRPr lang="en-US" sz="2100" dirty="0"/>
              </a:p>
              <a:p>
                <a:r>
                  <a:rPr lang="en-US" dirty="0"/>
                  <a:t>Subject To: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AB26E-480A-4056-8DCA-0E1F06A19B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524" y="1463857"/>
                <a:ext cx="11507974" cy="4845504"/>
              </a:xfrm>
              <a:blipFill>
                <a:blip r:embed="rId2"/>
                <a:stretch>
                  <a:fillRect l="-583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354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47F71-F890-4CE0-80C7-8F198181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Linear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C46E4-BEC1-4E56-9895-59B11AABB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linear program is defined by:</a:t>
            </a:r>
          </a:p>
          <a:p>
            <a:endParaRPr lang="en-US" dirty="0"/>
          </a:p>
          <a:p>
            <a:r>
              <a:rPr lang="en-US" dirty="0"/>
              <a:t>Real-valued </a:t>
            </a:r>
            <a:r>
              <a:rPr lang="en-US" b="1" dirty="0"/>
              <a:t>variables</a:t>
            </a:r>
          </a:p>
          <a:p>
            <a:r>
              <a:rPr lang="en-US" dirty="0"/>
              <a:t>Subject to satisfying </a:t>
            </a:r>
            <a:r>
              <a:rPr lang="en-US" b="1" dirty="0"/>
              <a:t>everything</a:t>
            </a:r>
            <a:r>
              <a:rPr lang="en-US" dirty="0"/>
              <a:t> in a list of </a:t>
            </a:r>
            <a:r>
              <a:rPr lang="en-US" b="1" dirty="0"/>
              <a:t>linear constraints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Maximizing or minimizing a linear objective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069185B-E2CD-4A19-B190-81CE722D9968}"/>
                  </a:ext>
                </a:extLst>
              </p:cNvPr>
              <p:cNvSpPr/>
              <p:nvPr/>
            </p:nvSpPr>
            <p:spPr>
              <a:xfrm>
                <a:off x="895739" y="3741576"/>
                <a:ext cx="10562253" cy="942391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 linear constraint is a statement of the form: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pPr algn="ctr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constants,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variables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is a constant.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069185B-E2CD-4A19-B190-81CE722D9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39" y="3741576"/>
                <a:ext cx="10562253" cy="942391"/>
              </a:xfrm>
              <a:prstGeom prst="roundRect">
                <a:avLst/>
              </a:prstGeom>
              <a:blipFill>
                <a:blip r:embed="rId2"/>
                <a:stretch>
                  <a:fillRect t="-6369" b="-1719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9941827-46D3-4857-993A-83B031456044}"/>
                  </a:ext>
                </a:extLst>
              </p:cNvPr>
              <p:cNvSpPr/>
              <p:nvPr/>
            </p:nvSpPr>
            <p:spPr>
              <a:xfrm>
                <a:off x="814873" y="5394143"/>
                <a:ext cx="10562253" cy="942391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 linear objective function is a function of the form: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algn="ctr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constants 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variables.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9941827-46D3-4857-993A-83B031456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3" y="5394143"/>
                <a:ext cx="10562253" cy="942391"/>
              </a:xfrm>
              <a:prstGeom prst="roundRect">
                <a:avLst/>
              </a:prstGeom>
              <a:blipFill>
                <a:blip r:embed="rId3"/>
                <a:stretch>
                  <a:fillRect t="-6369" b="-1719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391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11D6-A003-43E5-907A-152C20B6D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692AD-73BA-47EE-98FC-BB421CAA1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you write each of these requirements as linear constraint(s)?</a:t>
                </a:r>
              </a:p>
              <a:p>
                <a:r>
                  <a:rPr lang="en-US" dirty="0"/>
                  <a:t>Some of these are tricks…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≥7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non-negative.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an integer.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692AD-73BA-47EE-98FC-BB421CAA1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0038567D-50B9-4206-B2A5-96532C30C378}"/>
              </a:ext>
            </a:extLst>
          </p:cNvPr>
          <p:cNvSpPr/>
          <p:nvPr/>
        </p:nvSpPr>
        <p:spPr>
          <a:xfrm>
            <a:off x="7987811" y="159775"/>
            <a:ext cx="4007129" cy="1221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Pollev.com/</a:t>
            </a:r>
            <a:r>
              <a:rPr lang="en-US" sz="2000" dirty="0" err="1"/>
              <a:t>robbie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099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  <a:endPara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830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11D6-A003-43E5-907A-152C20B6D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692AD-73BA-47EE-98FC-BB421CAA1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you write each of these requirements as linear constraint(s)?</a:t>
                </a:r>
              </a:p>
              <a:p>
                <a:r>
                  <a:rPr lang="en-US" dirty="0"/>
                  <a:t>Some of these are tricks…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≥7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non-negative.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an integer.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692AD-73BA-47EE-98FC-BB421CAA1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9C63836-3815-4B4E-BFC5-54E38D5DFDE8}"/>
              </a:ext>
            </a:extLst>
          </p:cNvPr>
          <p:cNvSpPr/>
          <p:nvPr/>
        </p:nvSpPr>
        <p:spPr>
          <a:xfrm>
            <a:off x="7987811" y="159775"/>
            <a:ext cx="4007129" cy="1221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Pollev.com/</a:t>
            </a:r>
            <a:r>
              <a:rPr lang="en-US" sz="2000" dirty="0" err="1"/>
              <a:t>robbie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8131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6864B-3608-4C2F-B402-4912A777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looking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835A4-B8EE-47AA-B2C7-21DA186E9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solution (or “point”) is a setting of all the variables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feasible point </a:t>
            </a:r>
            <a:r>
              <a:rPr lang="en-US" dirty="0"/>
              <a:t>is a point that satisfies all the constraints.</a:t>
            </a:r>
          </a:p>
          <a:p>
            <a:r>
              <a:rPr lang="en-US" dirty="0"/>
              <a:t>An </a:t>
            </a:r>
            <a:r>
              <a:rPr lang="en-US" b="1" dirty="0"/>
              <a:t>optimal point </a:t>
            </a:r>
            <a:r>
              <a:rPr lang="en-US" dirty="0"/>
              <a:t>is a point that is feasible and has at least as good of an objective value as every other feasible point.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00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2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3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4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AAAF01A-1E1A-4D45-A161-DD95DC415C4C}"/>
              </a:ext>
            </a:extLst>
          </p:cNvPr>
          <p:cNvSpPr txBox="1"/>
          <p:nvPr/>
        </p:nvSpPr>
        <p:spPr>
          <a:xfrm>
            <a:off x="7776278" y="3679084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6352EA-4332-433B-8430-2C479EE7FDFF}"/>
              </a:ext>
            </a:extLst>
          </p:cNvPr>
          <p:cNvSpPr txBox="1"/>
          <p:nvPr/>
        </p:nvSpPr>
        <p:spPr>
          <a:xfrm>
            <a:off x="10112744" y="2952116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1.5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A9C255-EAEF-4244-BACC-58D82E24C695}"/>
              </a:ext>
            </a:extLst>
          </p:cNvPr>
          <p:cNvSpPr txBox="1"/>
          <p:nvPr/>
        </p:nvSpPr>
        <p:spPr>
          <a:xfrm>
            <a:off x="4383926" y="5229387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15CF8BA-2202-4A2D-883D-997ADAE70185}"/>
              </a:ext>
            </a:extLst>
          </p:cNvPr>
          <p:cNvSpPr txBox="1"/>
          <p:nvPr/>
        </p:nvSpPr>
        <p:spPr>
          <a:xfrm>
            <a:off x="10329789" y="4908794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2.5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527A2F-955B-421E-BFF7-644762C2A830}"/>
              </a:ext>
            </a:extLst>
          </p:cNvPr>
          <p:cNvSpPr/>
          <p:nvPr/>
        </p:nvSpPr>
        <p:spPr>
          <a:xfrm>
            <a:off x="575239" y="3280362"/>
            <a:ext cx="2741508" cy="795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feasible point.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Objective: 55</a:t>
            </a:r>
          </a:p>
        </p:txBody>
      </p:sp>
    </p:spTree>
    <p:extLst>
      <p:ext uri="{BB962C8B-B14F-4D97-AF65-F5344CB8AC3E}">
        <p14:creationId xmlns:p14="http://schemas.microsoft.com/office/powerpoint/2010/main" val="845999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2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3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4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515CF8BA-2202-4A2D-883D-997ADAE70185}"/>
              </a:ext>
            </a:extLst>
          </p:cNvPr>
          <p:cNvSpPr txBox="1"/>
          <p:nvPr/>
        </p:nvSpPr>
        <p:spPr>
          <a:xfrm>
            <a:off x="8710043" y="5661038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2.5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527A2F-955B-421E-BFF7-644762C2A830}"/>
              </a:ext>
            </a:extLst>
          </p:cNvPr>
          <p:cNvSpPr/>
          <p:nvPr/>
        </p:nvSpPr>
        <p:spPr>
          <a:xfrm>
            <a:off x="575239" y="3280362"/>
            <a:ext cx="2741508" cy="795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feasible point.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Objective: 44.25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6C8918A-9AFE-4D65-9EC0-082120CB4C5A}"/>
              </a:ext>
            </a:extLst>
          </p:cNvPr>
          <p:cNvSpPr txBox="1"/>
          <p:nvPr/>
        </p:nvSpPr>
        <p:spPr>
          <a:xfrm>
            <a:off x="7229338" y="4366573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0.5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C6F5A8-A109-49D2-AEE2-F916B6A06B54}"/>
              </a:ext>
            </a:extLst>
          </p:cNvPr>
          <p:cNvSpPr txBox="1"/>
          <p:nvPr/>
        </p:nvSpPr>
        <p:spPr>
          <a:xfrm>
            <a:off x="4379708" y="5304384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BA99AC-957E-4556-8E0C-006A035E955F}"/>
              </a:ext>
            </a:extLst>
          </p:cNvPr>
          <p:cNvSpPr txBox="1"/>
          <p:nvPr/>
        </p:nvSpPr>
        <p:spPr>
          <a:xfrm>
            <a:off x="4814150" y="2946878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1.5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C7B664-0B2F-4736-88E1-23D90C7A9CE1}"/>
              </a:ext>
            </a:extLst>
          </p:cNvPr>
          <p:cNvSpPr txBox="1"/>
          <p:nvPr/>
        </p:nvSpPr>
        <p:spPr>
          <a:xfrm>
            <a:off x="8827243" y="4230141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4.5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0E0D8472-8556-42F9-9529-B3F018D09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529579"/>
            <a:ext cx="2660485" cy="1779782"/>
          </a:xfrm>
        </p:spPr>
        <p:txBody>
          <a:bodyPr/>
          <a:lstStyle/>
          <a:p>
            <a:r>
              <a:rPr lang="en-US" dirty="0"/>
              <a:t>This is an optimal point. There are others!</a:t>
            </a:r>
          </a:p>
        </p:txBody>
      </p:sp>
    </p:spTree>
    <p:extLst>
      <p:ext uri="{BB962C8B-B14F-4D97-AF65-F5344CB8AC3E}">
        <p14:creationId xmlns:p14="http://schemas.microsoft.com/office/powerpoint/2010/main" val="3933668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617C-94E5-4E57-95B9-36124EF3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9A8B7-124D-4ED1-8D1F-09998C1A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the problem </a:t>
            </a:r>
          </a:p>
          <a:p>
            <a:endParaRPr lang="en-US" dirty="0"/>
          </a:p>
          <a:p>
            <a:r>
              <a:rPr lang="en-US" dirty="0"/>
              <a:t>Instead of infinitely divisible dirt…</a:t>
            </a:r>
          </a:p>
          <a:p>
            <a:r>
              <a:rPr lang="en-US" dirty="0"/>
              <a:t>What if instead we’re moving whole unit things (the dirt is in bags we can’t open or we’re moving bikes or plants or anything else that can’t be split)</a:t>
            </a:r>
          </a:p>
          <a:p>
            <a:endParaRPr lang="en-US" dirty="0"/>
          </a:p>
          <a:p>
            <a:r>
              <a:rPr lang="en-US" dirty="0"/>
              <a:t>Well, the constraints will change (your “demand” and “supplies” will be integers)  </a:t>
            </a:r>
          </a:p>
        </p:txBody>
      </p:sp>
    </p:spTree>
    <p:extLst>
      <p:ext uri="{BB962C8B-B14F-4D97-AF65-F5344CB8AC3E}">
        <p14:creationId xmlns:p14="http://schemas.microsoft.com/office/powerpoint/2010/main" val="1136965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75CE-B13F-45E0-8AD0-DE3456AB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Non-Integrality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FA19C-EE92-47AD-833D-9F87C0988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linear programs have optimal solutions that have some (or all) variables as non-integers (even with only integers in the objective function and constraints) .</a:t>
            </a:r>
          </a:p>
          <a:p>
            <a:endParaRPr lang="en-US" dirty="0"/>
          </a:p>
          <a:p>
            <a:r>
              <a:rPr lang="en-US" dirty="0"/>
              <a:t>For dirt or water or anything arbitrarily divisible, no big deal!</a:t>
            </a:r>
          </a:p>
          <a:p>
            <a:r>
              <a:rPr lang="en-US" dirty="0"/>
              <a:t>For cell phones or bicycles…possibly a big deal! (also possibly not!)</a:t>
            </a:r>
          </a:p>
        </p:txBody>
      </p:sp>
    </p:spTree>
    <p:extLst>
      <p:ext uri="{BB962C8B-B14F-4D97-AF65-F5344CB8AC3E}">
        <p14:creationId xmlns:p14="http://schemas.microsoft.com/office/powerpoint/2010/main" val="1964596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5B13-4ADA-47FF-9DB0-C8D9836A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 if you need integers?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CCCF6-78C4-4965-96C7-EB12AD19C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Integer Programs </a:t>
            </a:r>
            <a:r>
              <a:rPr lang="en-US" dirty="0"/>
              <a:t>are linear programs where you can mark some variables as needing to be integers.</a:t>
            </a:r>
          </a:p>
          <a:p>
            <a:endParaRPr lang="en-US" b="1" dirty="0"/>
          </a:p>
          <a:p>
            <a:r>
              <a:rPr lang="en-US" dirty="0"/>
              <a:t>In practice – often still solvable (Excel also has a solver for these problems). But no longer guaranteed to be efficient.</a:t>
            </a:r>
          </a:p>
          <a:p>
            <a:r>
              <a:rPr lang="en-US" dirty="0"/>
              <a:t>And “just rounding” an LP answer often gets you really close.</a:t>
            </a:r>
          </a:p>
          <a:p>
            <a:r>
              <a:rPr lang="en-US" dirty="0"/>
              <a:t>In theory – lots of theory has been done for when the best answer will be an integer</a:t>
            </a:r>
          </a:p>
          <a:p>
            <a:r>
              <a:rPr lang="en-US" dirty="0"/>
              <a:t>But sometimes there’s just not a lot to be done…</a:t>
            </a:r>
          </a:p>
        </p:txBody>
      </p:sp>
    </p:spTree>
    <p:extLst>
      <p:ext uri="{BB962C8B-B14F-4D97-AF65-F5344CB8AC3E}">
        <p14:creationId xmlns:p14="http://schemas.microsoft.com/office/powerpoint/2010/main" val="903498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EC3B-5166-4C57-B81E-91A31416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17CDC2-AE64-4FD3-9549-5C273FEF57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this class, we’re only going to think about library functions to solve linear programs (i.e. we won’t teach you how any of the algorithms work)</a:t>
                </a:r>
              </a:p>
              <a:p>
                <a:r>
                  <a:rPr lang="en-US" dirty="0"/>
                  <a:t>The most famous is the </a:t>
                </a:r>
                <a:r>
                  <a:rPr lang="en-US" b="1" dirty="0"/>
                  <a:t>Simplex Method </a:t>
                </a:r>
                <a:r>
                  <a:rPr lang="en-US" dirty="0"/>
                  <a:t>– can be quite slow (exponential time) in the worst case. But rarely hits worst-case behavior. </a:t>
                </a:r>
              </a:p>
              <a:p>
                <a:r>
                  <a:rPr lang="en-US" dirty="0"/>
                  <a:t>Very fast in practice. Idea: jump from extreme point to extreme point.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Ellipsoid Method </a:t>
                </a:r>
                <a:r>
                  <a:rPr lang="en-US" dirty="0"/>
                  <a:t>was the first theoretically polynomial time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bit needed to describe the LP (usually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the number of constraints)</a:t>
                </a:r>
              </a:p>
              <a:p>
                <a:r>
                  <a:rPr lang="en-US" b="1" dirty="0"/>
                  <a:t>Interior Point Methods </a:t>
                </a:r>
                <a:r>
                  <a:rPr lang="en-US" dirty="0"/>
                  <a:t>are faster theoretically, and starting to catch up practically.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2.373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theoretically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17CDC2-AE64-4FD3-9549-5C273FEF57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590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71C3-0BD9-4689-976F-284D2B6DE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8D806-0B69-4A01-A340-CD361A8789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pounds of gold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pounds of silver.</a:t>
                </a:r>
              </a:p>
              <a:p>
                <a:r>
                  <a:rPr lang="en-US" dirty="0"/>
                  <a:t>You can 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pounds of silver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pound of gold into a (really heavy) necklace that can be sold for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You can also 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pounds of silver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pound of gold into a (really fancy) shield that can be sold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$15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How many of each should you make to maximize your profit? (fractional values are ok for this problem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8D806-0B69-4A01-A340-CD361A8789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422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71C3-0BD9-4689-976F-284D2B6DE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8D806-0B69-4A01-A340-CD361A8789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pounds of gold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pounds of silver.</a:t>
                </a:r>
              </a:p>
              <a:p>
                <a:r>
                  <a:rPr lang="en-US" dirty="0"/>
                  <a:t>You can 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pounds of silver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pound of gold into a (really heavy) necklace that can be sold for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You can also 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pounds of silver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pound of gold into a (really fancy) shield that can be sold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$15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How many of each should you make to maximize your profit?</a:t>
                </a:r>
              </a:p>
              <a:p>
                <a:r>
                  <a:rPr lang="en-US" dirty="0"/>
                  <a:t>Max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Subject to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C8D806-0B69-4A01-A340-CD361A8789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200166-379B-47A6-B6F3-AF897B8A4A2F}"/>
                  </a:ext>
                </a:extLst>
              </p:cNvPr>
              <p:cNvSpPr txBox="1"/>
              <p:nvPr/>
            </p:nvSpPr>
            <p:spPr>
              <a:xfrm>
                <a:off x="4534293" y="4515439"/>
                <a:ext cx="601430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Plugging into an LP solver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=5.6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=3.2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(we’ll give resources for solvers next lecture)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200166-379B-47A6-B6F3-AF897B8A4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293" y="4515439"/>
                <a:ext cx="6014301" cy="1815882"/>
              </a:xfrm>
              <a:prstGeom prst="rect">
                <a:avLst/>
              </a:prstGeom>
              <a:blipFill>
                <a:blip r:embed="rId3"/>
                <a:stretch>
                  <a:fillRect l="-2130" t="-3691" r="-182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00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3AD6F-269C-FB71-3FEF-EF5C4A191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Edge Weights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A93BB-9724-3FAE-2A21-FECB474DC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would you want a negative edge weight anyway?</a:t>
            </a:r>
          </a:p>
          <a:p>
            <a:r>
              <a:rPr lang="en-US" dirty="0"/>
              <a:t>If your graph is a representation of roads on google maps, edge weights are probably time to drive across the road. </a:t>
            </a:r>
          </a:p>
          <a:p>
            <a:pPr lvl="1"/>
            <a:r>
              <a:rPr lang="en-US" dirty="0"/>
              <a:t>No negative edge weights here</a:t>
            </a:r>
          </a:p>
          <a:p>
            <a:r>
              <a:rPr lang="en-US" dirty="0"/>
              <a:t>Why negative edge weights?</a:t>
            </a:r>
          </a:p>
          <a:p>
            <a:pPr lvl="1"/>
            <a:r>
              <a:rPr lang="en-US" dirty="0"/>
              <a:t>1. In a video game, every time you take a step, you lose one hit point; you want to see if there is a route from your current spot to the healing house without your hit points hitting 0. </a:t>
            </a:r>
          </a:p>
          <a:p>
            <a:pPr lvl="1"/>
            <a:r>
              <a:rPr lang="en-US" dirty="0"/>
              <a:t>Somewhere along the way, there’s a potion that heals you 20 hit points. </a:t>
            </a:r>
          </a:p>
          <a:p>
            <a:pPr lvl="1"/>
            <a:r>
              <a:rPr lang="en-US" dirty="0"/>
              <a:t>2. Arbitrage cycles (a “classic” “real-world” example)</a:t>
            </a:r>
          </a:p>
          <a:p>
            <a:pPr lvl="1"/>
            <a:r>
              <a:rPr lang="en-US" dirty="0"/>
              <a:t>3. Reductions</a:t>
            </a:r>
          </a:p>
        </p:txBody>
      </p:sp>
    </p:spTree>
    <p:extLst>
      <p:ext uri="{BB962C8B-B14F-4D97-AF65-F5344CB8AC3E}">
        <p14:creationId xmlns:p14="http://schemas.microsoft.com/office/powerpoint/2010/main" val="391618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52F5-2207-46F5-BF07-3811A6DEF00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Negative Cycles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fastest way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(i.e. least-weight walk) isn’t defined!</a:t>
                </a:r>
              </a:p>
              <a:p>
                <a:r>
                  <a:rPr lang="en-US" dirty="0"/>
                  <a:t>No valid answer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52F5-2207-46F5-BF07-3811A6DEF0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3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E3842-4B88-45A4-B197-3E5F712840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Negative edges, but only non-negative cycles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Dijkstra’s might fail</a:t>
            </a:r>
          </a:p>
          <a:p>
            <a:r>
              <a:rPr lang="en-US" dirty="0"/>
              <a:t>But the shortest path IS defined.</a:t>
            </a:r>
          </a:p>
          <a:p>
            <a:r>
              <a:rPr lang="en-US" dirty="0"/>
              <a:t>There is an answer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6B7BC-D7B4-401F-9F60-B99335781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Edges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ED8214-8AB8-4980-8967-7B952F383B12}"/>
              </a:ext>
            </a:extLst>
          </p:cNvPr>
          <p:cNvGrpSpPr/>
          <p:nvPr/>
        </p:nvGrpSpPr>
        <p:grpSpPr>
          <a:xfrm>
            <a:off x="575239" y="1903184"/>
            <a:ext cx="4918958" cy="2298174"/>
            <a:chOff x="3528356" y="1006008"/>
            <a:chExt cx="6312860" cy="294941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DE03ED1-187A-4947-8CC2-E6E481CA35A0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4AC768-7D6C-4A95-AB18-F8E30B644BF9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45DF853-0080-4977-952B-B639B7C63053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0A3DD6-25DA-49B1-A506-5DBB823EFFB1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0FBC54-CDB5-405D-A72C-433EDCAABD1D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DA0C29C-E05F-4567-AC6E-A9B7B8076CEB}"/>
                </a:ext>
              </a:extLst>
            </p:cNvPr>
            <p:cNvCxnSpPr>
              <a:cxnSpLocks/>
              <a:stCxn id="9" idx="0"/>
              <a:endCxn id="5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D2F243A-22CC-421C-AF4A-C899C5AB3C69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C46D65C-7900-4160-8634-AB3102FA6ACD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B846B70-62B5-4386-B53A-F78D8A792BA8}"/>
                </a:ext>
              </a:extLst>
            </p:cNvPr>
            <p:cNvCxnSpPr>
              <a:cxnSpLocks/>
              <a:stCxn id="8" idx="7"/>
              <a:endCxn id="6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691370D-D71D-4C9A-B744-4D4A4D2288E4}"/>
                </a:ext>
              </a:extLst>
            </p:cNvPr>
            <p:cNvCxnSpPr>
              <a:cxnSpLocks/>
              <a:stCxn id="5" idx="6"/>
              <a:endCxn id="6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8009732-8CE0-4EA5-A40D-6B1AF8FD1789}"/>
                </a:ext>
              </a:extLst>
            </p:cNvPr>
            <p:cNvCxnSpPr>
              <a:cxnSpLocks/>
              <a:stCxn id="7" idx="6"/>
              <a:endCxn id="5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035A19-EDFF-428A-B267-FE1404977B78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898156-79E7-4A9C-A66C-0422EB104059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C64966-8C72-4810-891D-DF411C396579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BC774E-BB3F-44EB-8FF0-51DB3235478C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67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3A34FB-2BA8-4099-B583-29725B58F0B5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D0AC30-E803-462C-901F-518FBC72D705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C25B01-7043-4063-A771-35E430F0DF54}"/>
              </a:ext>
            </a:extLst>
          </p:cNvPr>
          <p:cNvGrpSpPr/>
          <p:nvPr/>
        </p:nvGrpSpPr>
        <p:grpSpPr>
          <a:xfrm>
            <a:off x="6225950" y="2198676"/>
            <a:ext cx="4918958" cy="2298174"/>
            <a:chOff x="3528356" y="1006008"/>
            <a:chExt cx="6312860" cy="294941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18BC9DA-8692-4124-BFCC-0A7E942E4AC9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1F2D922-4775-4859-80DD-5895796BF3A0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1A33D58-5AFB-4CF9-BBC3-8A051AC45EC4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579D608-83A9-4BF1-86CF-CC84A5815164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C3CB88F-1F1C-44D4-95CE-A5F660B0ACC6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80E22FB-5ACB-486D-8308-3CB6F01C2756}"/>
                </a:ext>
              </a:extLst>
            </p:cNvPr>
            <p:cNvCxnSpPr>
              <a:cxnSpLocks/>
              <a:stCxn id="28" idx="0"/>
              <a:endCxn id="24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5F6AA90-4AEE-4C87-9DFD-AF0BF65BB7DA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98E72D5-9CEF-4D39-8E46-A845D4977BA3}"/>
                </a:ext>
              </a:extLst>
            </p:cNvPr>
            <p:cNvCxnSpPr>
              <a:cxnSpLocks/>
              <a:stCxn id="28" idx="6"/>
              <a:endCxn id="27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79BD357-0251-4EC1-81DB-9337380FDF5E}"/>
                </a:ext>
              </a:extLst>
            </p:cNvPr>
            <p:cNvCxnSpPr>
              <a:cxnSpLocks/>
              <a:stCxn id="27" idx="7"/>
              <a:endCxn id="25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F84AC3E-33E1-45C9-B767-2E1A214CC112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E0EE368-A6EA-4B4F-9E89-682ABA859694}"/>
                </a:ext>
              </a:extLst>
            </p:cNvPr>
            <p:cNvCxnSpPr>
              <a:cxnSpLocks/>
              <a:stCxn id="26" idx="6"/>
              <a:endCxn id="24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D603C2-4F24-4478-AB38-5DDA906E8548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0B43B1-4067-42C0-B7FC-F7D60D3988C2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E7F4E4-E9E1-48B0-9774-B9EB921EC3FB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C352C5-E5C8-482C-93A5-8F087B462191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67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56153B1-0335-48F8-A922-9B35CCAA3DC7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4BBE17-4A9E-422B-9E57-720664D0F605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638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4B6E-8068-410C-BF08-18C42871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5385" y="3692098"/>
              <a:ext cx="11187112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838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1003344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Vertex\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5385" y="3692098"/>
              <a:ext cx="11187112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838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100334447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5" t="-8571" r="-700000" b="-6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208571" r="-603057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304225" r="-603057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410000" r="-603057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10000" r="-500435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510000" r="-603057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10000" r="-500435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10" t="-510000" r="-402620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610000" r="-603057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10000" r="-500435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10" t="-610000" r="-402620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EE6BEDD1-1896-4DC0-A67B-C7D70A073708}"/>
              </a:ext>
            </a:extLst>
          </p:cNvPr>
          <p:cNvGrpSpPr/>
          <p:nvPr/>
        </p:nvGrpSpPr>
        <p:grpSpPr>
          <a:xfrm>
            <a:off x="1488618" y="1006008"/>
            <a:ext cx="8352598" cy="2801148"/>
            <a:chOff x="1488618" y="1006008"/>
            <a:chExt cx="8352598" cy="280114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000487-42E4-402A-A27E-5C6973570ADA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E31824D-D349-4EEE-B2B9-7A6D37C3D07D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v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30A8AF-FC41-4709-812B-6C635797C9E7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1582962-FF55-47E1-80BB-680BC300CFD0}"/>
                </a:ext>
              </a:extLst>
            </p:cNvPr>
            <p:cNvSpPr/>
            <p:nvPr/>
          </p:nvSpPr>
          <p:spPr>
            <a:xfrm>
              <a:off x="1488618" y="2199308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02BE83-AD71-427B-A14F-D56F1104C63A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2088DAA-9489-4940-B84D-7F19DD71520C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3B6FD8-1C4B-4CB0-8AE4-2A34ABA2358F}"/>
                </a:ext>
              </a:extLst>
            </p:cNvPr>
            <p:cNvCxnSpPr>
              <a:cxnSpLocks/>
              <a:stCxn id="30" idx="7"/>
              <a:endCxn id="29" idx="2"/>
            </p:cNvCxnSpPr>
            <p:nvPr/>
          </p:nvCxnSpPr>
          <p:spPr>
            <a:xfrm flipV="1">
              <a:off x="2005498" y="1481716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EA49280-4E29-4F3E-8DB1-758F25835309}"/>
                </a:ext>
              </a:extLst>
            </p:cNvPr>
            <p:cNvCxnSpPr>
              <a:cxnSpLocks/>
              <a:stCxn id="30" idx="5"/>
              <a:endCxn id="32" idx="2"/>
            </p:cNvCxnSpPr>
            <p:nvPr/>
          </p:nvCxnSpPr>
          <p:spPr>
            <a:xfrm>
              <a:off x="2005498" y="2716188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542655D-6E3D-40EE-970D-DFEB79C953A1}"/>
                </a:ext>
              </a:extLst>
            </p:cNvPr>
            <p:cNvCxnSpPr>
              <a:cxnSpLocks/>
              <a:stCxn id="32" idx="0"/>
              <a:endCxn id="27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3553B39-A6CF-4EC6-8F0B-0B541DBAA738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1157EEB-F296-40FF-A433-C3163CEA198C}"/>
                </a:ext>
              </a:extLst>
            </p:cNvPr>
            <p:cNvCxnSpPr>
              <a:cxnSpLocks/>
              <a:stCxn id="32" idx="6"/>
              <a:endCxn id="31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F392C85-0B5E-4EF4-95C2-152D4973430D}"/>
                </a:ext>
              </a:extLst>
            </p:cNvPr>
            <p:cNvCxnSpPr>
              <a:cxnSpLocks/>
              <a:stCxn id="31" idx="7"/>
              <a:endCxn id="28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5A4699C-5995-4377-B472-5F7651CF7DE9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9D8C39C-D0C4-45D0-91EF-7EA3CE2578C4}"/>
                </a:ext>
              </a:extLst>
            </p:cNvPr>
            <p:cNvCxnSpPr>
              <a:cxnSpLocks/>
              <a:stCxn id="29" idx="6"/>
              <a:endCxn id="27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58F422-0680-43E2-A992-9021D81B976F}"/>
                </a:ext>
              </a:extLst>
            </p:cNvPr>
            <p:cNvSpPr txBox="1"/>
            <p:nvPr/>
          </p:nvSpPr>
          <p:spPr>
            <a:xfrm>
              <a:off x="3030583" y="302232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0F8710-5FC6-462E-ABD7-356B43E07100}"/>
                </a:ext>
              </a:extLst>
            </p:cNvPr>
            <p:cNvSpPr txBox="1"/>
            <p:nvPr/>
          </p:nvSpPr>
          <p:spPr>
            <a:xfrm>
              <a:off x="2162746" y="132325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E39D78A-593A-46D2-9227-0885C424DDA7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BDB571-B118-4579-857A-8340665242AB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A3E9E0-200A-4742-BFF0-B7B29F999C26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-8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138BAE-3F58-4807-BBE1-892F786019A7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E6CAAC-7BCC-48E7-8E39-1ACE008ADB60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95C88A-307E-474C-93B7-F848BD06243A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  <p:sp>
        <p:nvSpPr>
          <p:cNvPr id="49" name="Rounded Rectangle 4">
            <a:extLst>
              <a:ext uri="{FF2B5EF4-FFF2-40B4-BE49-F238E27FC236}">
                <a16:creationId xmlns:a16="http://schemas.microsoft.com/office/drawing/2014/main" id="{F71948D6-5B12-4C6C-A6BD-2DEF4F886D9F}"/>
              </a:ext>
            </a:extLst>
          </p:cNvPr>
          <p:cNvSpPr/>
          <p:nvPr/>
        </p:nvSpPr>
        <p:spPr>
          <a:xfrm>
            <a:off x="8058150" y="149762"/>
            <a:ext cx="4007129" cy="1221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Pollev.com/Robbie</a:t>
            </a:r>
          </a:p>
        </p:txBody>
      </p:sp>
    </p:spTree>
    <p:extLst>
      <p:ext uri="{BB962C8B-B14F-4D97-AF65-F5344CB8AC3E}">
        <p14:creationId xmlns:p14="http://schemas.microsoft.com/office/powerpoint/2010/main" val="2618805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D03B8-0496-4186-B90A-FE080448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F3DE3-7F97-424B-8098-845D632931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you have a negative length edge: Dijkstra’s might or might not give you the right answer. </a:t>
                </a:r>
              </a:p>
              <a:p>
                <a:r>
                  <a:rPr lang="en-US" dirty="0"/>
                  <a:t>And it can’t even tell you if there’s a negative cycle (i.e. whether some of the answers are supposed to be negative infinity)</a:t>
                </a:r>
              </a:p>
              <a:p>
                <a:r>
                  <a:rPr lang="en-US" dirty="0"/>
                  <a:t>For Bellman-Ford:</a:t>
                </a:r>
              </a:p>
              <a:p>
                <a:r>
                  <a:rPr lang="en-US" dirty="0"/>
                  <a:t>Run one extra iteration of the main loop– if any value changes, you have a negative length cycle. Some of the values you calculated are wrong.</a:t>
                </a:r>
              </a:p>
              <a:p>
                <a:r>
                  <a:rPr lang="en-US" dirty="0"/>
                  <a:t>Run a BFS from the vertex that just changed. Anything you can find should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 as the distance. (anything else has the correct [finite] value).</a:t>
                </a:r>
              </a:p>
              <a:p>
                <a:r>
                  <a:rPr lang="en-US" dirty="0"/>
                  <a:t>If the extra iteration doesn’t change values, no negative length cycle.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F3DE3-7F97-424B-8098-845D632931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743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39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4B7BF-52CE-4C2F-A3AD-44EE5A75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Laundry List of shortest pairs (so far)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 only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Yes!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53628978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 only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61290" r="-200871" b="-18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290698" r="-200871" b="-2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395294" r="-200871" b="-1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495294" r="-200871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Yes!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1017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CE13D4-030F-4265-ADD1-19672CA7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7FCA4-C3EB-4B30-92C7-BF61DF2AC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35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2250</TotalTime>
  <Words>2832</Words>
  <Application>Microsoft Office PowerPoint</Application>
  <PresentationFormat>Widescreen</PresentationFormat>
  <Paragraphs>580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Linear Programming</vt:lpstr>
      <vt:lpstr>Last Time</vt:lpstr>
      <vt:lpstr>Pseudocode</vt:lpstr>
      <vt:lpstr>Negative Edge Weights</vt:lpstr>
      <vt:lpstr>Negative Edges</vt:lpstr>
      <vt:lpstr>Negative Cycle</vt:lpstr>
      <vt:lpstr>Negative Cycles</vt:lpstr>
      <vt:lpstr>Laundry List of shortest pairs (so far)</vt:lpstr>
      <vt:lpstr>All Pairs Shortest Paths</vt:lpstr>
      <vt:lpstr>All Pairs</vt:lpstr>
      <vt:lpstr>Another Recurrence</vt:lpstr>
      <vt:lpstr>dist(u,v,i) </vt:lpstr>
      <vt:lpstr>Another Recurrence</vt:lpstr>
      <vt:lpstr>Pseudocode</vt:lpstr>
      <vt:lpstr>Running Time</vt:lpstr>
      <vt:lpstr>Running Time</vt:lpstr>
      <vt:lpstr>Takeaways</vt:lpstr>
      <vt:lpstr>Linear Programming</vt:lpstr>
      <vt:lpstr>Linear Programming</vt:lpstr>
      <vt:lpstr>Outline of LPs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Full Definition</vt:lpstr>
      <vt:lpstr>A Linear Program</vt:lpstr>
      <vt:lpstr>Linear constraints</vt:lpstr>
      <vt:lpstr>Linear constraints</vt:lpstr>
      <vt:lpstr>What are we looking for?</vt:lpstr>
      <vt:lpstr>Example Problem</vt:lpstr>
      <vt:lpstr>Example Problem</vt:lpstr>
      <vt:lpstr>Another Question</vt:lpstr>
      <vt:lpstr>Non-Integrality</vt:lpstr>
      <vt:lpstr>What do you do if you need integers?</vt:lpstr>
      <vt:lpstr>Solving LPs</vt:lpstr>
      <vt:lpstr>Extra Practice</vt:lpstr>
      <vt:lpstr>Extra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Robert Weber</cp:lastModifiedBy>
  <cp:revision>66</cp:revision>
  <cp:lastPrinted>2022-11-07T00:49:16Z</cp:lastPrinted>
  <dcterms:created xsi:type="dcterms:W3CDTF">2021-02-09T17:47:07Z</dcterms:created>
  <dcterms:modified xsi:type="dcterms:W3CDTF">2022-11-07T00:49:43Z</dcterms:modified>
</cp:coreProperties>
</file>