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91" r:id="rId5"/>
    <p:sldId id="259" r:id="rId6"/>
    <p:sldId id="260" r:id="rId7"/>
    <p:sldId id="261" r:id="rId8"/>
    <p:sldId id="262" r:id="rId9"/>
    <p:sldId id="350" r:id="rId10"/>
    <p:sldId id="263" r:id="rId11"/>
    <p:sldId id="264" r:id="rId12"/>
    <p:sldId id="266" r:id="rId13"/>
    <p:sldId id="265" r:id="rId14"/>
    <p:sldId id="292" r:id="rId15"/>
    <p:sldId id="273" r:id="rId16"/>
    <p:sldId id="268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71" r:id="rId29"/>
    <p:sldId id="284" r:id="rId30"/>
    <p:sldId id="294" r:id="rId31"/>
    <p:sldId id="348" r:id="rId32"/>
    <p:sldId id="296" r:id="rId33"/>
    <p:sldId id="290" r:id="rId34"/>
    <p:sldId id="295" r:id="rId35"/>
    <p:sldId id="272" r:id="rId36"/>
    <p:sldId id="286" r:id="rId37"/>
    <p:sldId id="349" r:id="rId38"/>
    <p:sldId id="288" r:id="rId39"/>
    <p:sldId id="289" r:id="rId40"/>
    <p:sldId id="35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66D85-7A25-4114-B744-EC0A77FA64E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DEC0A-35D5-421C-B6E0-0EFB6F3A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7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Observe that if v’s distance doesn’t change then we don’t need to check (</a:t>
            </a:r>
            <a:r>
              <a:rPr lang="en-US" dirty="0" err="1"/>
              <a:t>v,w</a:t>
            </a:r>
            <a:r>
              <a:rPr lang="en-US" dirty="0"/>
              <a:t>) for any w. Some other clever ideas on Wikipedia.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DEC0A-35D5-421C-B6E0-0EFB6F3A00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8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B075580-9E3D-4CBC-BB30-003AE8B8D46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2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4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4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5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8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30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10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49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B075580-9E3D-4CBC-BB30-003AE8B8D46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24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1793-B139-4FEF-94E4-5E4421049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Bellman-Ford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1925E-1318-4536-9840-15DC5BEE8D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Autumn 22</a:t>
            </a:r>
          </a:p>
          <a:p>
            <a:r>
              <a:rPr lang="en-US" dirty="0"/>
              <a:t>Lecture 17</a:t>
            </a:r>
          </a:p>
        </p:txBody>
      </p:sp>
    </p:spTree>
    <p:extLst>
      <p:ext uri="{BB962C8B-B14F-4D97-AF65-F5344CB8AC3E}">
        <p14:creationId xmlns:p14="http://schemas.microsoft.com/office/powerpoint/2010/main" val="190042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1FFF-D0A9-48DD-B2C4-2AA232E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cycles?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8EA339D0-73D5-40CE-BBDC-841D5B0BC51E}"/>
              </a:ext>
            </a:extLst>
          </p:cNvPr>
          <p:cNvGrpSpPr/>
          <p:nvPr/>
        </p:nvGrpSpPr>
        <p:grpSpPr>
          <a:xfrm>
            <a:off x="1323155" y="2860944"/>
            <a:ext cx="8352598" cy="2801148"/>
            <a:chOff x="1323155" y="2860944"/>
            <a:chExt cx="8352598" cy="28011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B1EABC2-04E9-4370-B380-DD95ABD5EFD8}"/>
                </a:ext>
              </a:extLst>
            </p:cNvPr>
            <p:cNvSpPr/>
            <p:nvPr/>
          </p:nvSpPr>
          <p:spPr>
            <a:xfrm>
              <a:off x="5793218" y="324017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2500614-2D8F-4096-9D1E-0BC33A8424A1}"/>
                </a:ext>
              </a:extLst>
            </p:cNvPr>
            <p:cNvSpPr/>
            <p:nvPr/>
          </p:nvSpPr>
          <p:spPr>
            <a:xfrm>
              <a:off x="9070190" y="3340317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561900C-61F0-4363-ADC9-729DDCFF4183}"/>
                </a:ext>
              </a:extLst>
            </p:cNvPr>
            <p:cNvSpPr/>
            <p:nvPr/>
          </p:nvSpPr>
          <p:spPr>
            <a:xfrm>
              <a:off x="3362893" y="3033870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B91654-D105-416D-B593-5C67B1E9F9DE}"/>
                </a:ext>
              </a:extLst>
            </p:cNvPr>
            <p:cNvSpPr/>
            <p:nvPr/>
          </p:nvSpPr>
          <p:spPr>
            <a:xfrm>
              <a:off x="1323155" y="40542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106FF6-5FBF-4B8F-A4DB-3E47D6C909F6}"/>
                </a:ext>
              </a:extLst>
            </p:cNvPr>
            <p:cNvSpPr/>
            <p:nvPr/>
          </p:nvSpPr>
          <p:spPr>
            <a:xfrm>
              <a:off x="6772214" y="4788579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8D6A23-5792-47D3-B6B2-6CF18A0D9C77}"/>
                </a:ext>
              </a:extLst>
            </p:cNvPr>
            <p:cNvSpPr/>
            <p:nvPr/>
          </p:nvSpPr>
          <p:spPr>
            <a:xfrm>
              <a:off x="4814225" y="4788580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0F17CB-C51E-4116-BC03-E69230AAC8A8}"/>
                </a:ext>
              </a:extLst>
            </p:cNvPr>
            <p:cNvCxnSpPr>
              <a:cxnSpLocks/>
              <a:stCxn id="7" idx="7"/>
              <a:endCxn id="6" idx="2"/>
            </p:cNvCxnSpPr>
            <p:nvPr/>
          </p:nvCxnSpPr>
          <p:spPr>
            <a:xfrm flipV="1">
              <a:off x="1840035" y="3336652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31288B7-CF95-49C5-A56B-ED2470AC05E3}"/>
                </a:ext>
              </a:extLst>
            </p:cNvPr>
            <p:cNvCxnSpPr>
              <a:cxnSpLocks/>
              <a:stCxn id="7" idx="5"/>
              <a:endCxn id="9" idx="2"/>
            </p:cNvCxnSpPr>
            <p:nvPr/>
          </p:nvCxnSpPr>
          <p:spPr>
            <a:xfrm>
              <a:off x="1840035" y="4571124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B3B84FE-C427-496B-B8AB-4A73C9E2BB6E}"/>
                </a:ext>
              </a:extLst>
            </p:cNvPr>
            <p:cNvCxnSpPr>
              <a:cxnSpLocks/>
              <a:stCxn id="9" idx="0"/>
              <a:endCxn id="4" idx="3"/>
            </p:cNvCxnSpPr>
            <p:nvPr/>
          </p:nvCxnSpPr>
          <p:spPr>
            <a:xfrm flipV="1">
              <a:off x="5117007" y="3757051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7B1210D-13B2-4C1B-BDF8-64E6C3CAFF0E}"/>
                </a:ext>
              </a:extLst>
            </p:cNvPr>
            <p:cNvCxnSpPr>
              <a:cxnSpLocks/>
            </p:cNvCxnSpPr>
            <p:nvPr/>
          </p:nvCxnSpPr>
          <p:spPr>
            <a:xfrm>
              <a:off x="6310101" y="3757051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CE00D6-D20B-40B5-8390-9EA3704636C5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419788" y="5091361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487540D-A969-4CCE-B54C-842C977BF75F}"/>
                </a:ext>
              </a:extLst>
            </p:cNvPr>
            <p:cNvCxnSpPr>
              <a:cxnSpLocks/>
              <a:stCxn id="8" idx="7"/>
              <a:endCxn id="5" idx="3"/>
            </p:cNvCxnSpPr>
            <p:nvPr/>
          </p:nvCxnSpPr>
          <p:spPr>
            <a:xfrm flipV="1">
              <a:off x="7289094" y="3857197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09FC932-DC8C-4538-A0A4-9449A495C921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6398781" y="3542953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3BE80FE-C8A4-4955-BA7B-F999A1B74799}"/>
                </a:ext>
              </a:extLst>
            </p:cNvPr>
            <p:cNvCxnSpPr>
              <a:cxnSpLocks/>
              <a:stCxn id="6" idx="6"/>
              <a:endCxn id="4" idx="2"/>
            </p:cNvCxnSpPr>
            <p:nvPr/>
          </p:nvCxnSpPr>
          <p:spPr>
            <a:xfrm>
              <a:off x="3968456" y="3336652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F25478-251C-4A9A-B08D-DDB634F491CC}"/>
                </a:ext>
              </a:extLst>
            </p:cNvPr>
            <p:cNvSpPr txBox="1"/>
            <p:nvPr/>
          </p:nvSpPr>
          <p:spPr>
            <a:xfrm>
              <a:off x="2865120" y="487726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765F45-7A99-484C-91C9-5CEC65069DF1}"/>
                </a:ext>
              </a:extLst>
            </p:cNvPr>
            <p:cNvSpPr txBox="1"/>
            <p:nvPr/>
          </p:nvSpPr>
          <p:spPr>
            <a:xfrm>
              <a:off x="1997283" y="317819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67266-D9AB-4B71-8785-45FB3DB8F8C2}"/>
                </a:ext>
              </a:extLst>
            </p:cNvPr>
            <p:cNvSpPr txBox="1"/>
            <p:nvPr/>
          </p:nvSpPr>
          <p:spPr>
            <a:xfrm>
              <a:off x="4587604" y="28609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8692EE-1B5D-470F-8845-B74BA3BFC583}"/>
                </a:ext>
              </a:extLst>
            </p:cNvPr>
            <p:cNvSpPr txBox="1"/>
            <p:nvPr/>
          </p:nvSpPr>
          <p:spPr>
            <a:xfrm>
              <a:off x="4890392" y="388131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C6F372-35FE-4EE4-BA6E-C77D6B803646}"/>
                </a:ext>
              </a:extLst>
            </p:cNvPr>
            <p:cNvSpPr txBox="1"/>
            <p:nvPr/>
          </p:nvSpPr>
          <p:spPr>
            <a:xfrm>
              <a:off x="6614932" y="39317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AD47CE-1D69-4F0B-9D75-98AF0B682F8B}"/>
                </a:ext>
              </a:extLst>
            </p:cNvPr>
            <p:cNvSpPr txBox="1"/>
            <p:nvPr/>
          </p:nvSpPr>
          <p:spPr>
            <a:xfrm>
              <a:off x="5808640" y="513887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1B59C8-32D3-4791-BAFB-684BD38D5ECC}"/>
                </a:ext>
              </a:extLst>
            </p:cNvPr>
            <p:cNvSpPr txBox="1"/>
            <p:nvPr/>
          </p:nvSpPr>
          <p:spPr>
            <a:xfrm>
              <a:off x="8078681" y="4526969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B10A98-E91C-430B-9527-9454865AEFBD}"/>
                </a:ext>
              </a:extLst>
            </p:cNvPr>
            <p:cNvSpPr txBox="1"/>
            <p:nvPr/>
          </p:nvSpPr>
          <p:spPr>
            <a:xfrm>
              <a:off x="7265851" y="305056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70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6F10-8002-46BA-B082-A54B7679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AA230-9109-4AE7-9043-41FF8344E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some way to “order” the paths.</a:t>
            </a:r>
          </a:p>
          <a:p>
            <a:endParaRPr lang="en-US" dirty="0"/>
          </a:p>
          <a:p>
            <a:r>
              <a:rPr lang="en-US" dirty="0"/>
              <a:t>I.e. we need to be sure we always have </a:t>
            </a:r>
            <a:r>
              <a:rPr lang="en-US" b="1" dirty="0"/>
              <a:t>something </a:t>
            </a:r>
            <a:r>
              <a:rPr lang="en-US" dirty="0"/>
              <a:t>to look up.</a:t>
            </a:r>
          </a:p>
          <a:p>
            <a:r>
              <a:rPr lang="en-US" dirty="0"/>
              <a:t>It doesn’t have to be the perfect distance necessarily…</a:t>
            </a:r>
          </a:p>
          <a:p>
            <a:r>
              <a:rPr lang="en-US" dirty="0"/>
              <a:t>As long as we’ll realize it and update later</a:t>
            </a:r>
          </a:p>
          <a:p>
            <a:endParaRPr lang="en-US" dirty="0"/>
          </a:p>
          <a:p>
            <a:r>
              <a:rPr lang="en-US" dirty="0"/>
              <a:t>And as long as we can fix it to the true distance eventually.</a:t>
            </a:r>
          </a:p>
        </p:txBody>
      </p:sp>
    </p:spTree>
    <p:extLst>
      <p:ext uri="{BB962C8B-B14F-4D97-AF65-F5344CB8AC3E}">
        <p14:creationId xmlns:p14="http://schemas.microsoft.com/office/powerpoint/2010/main" val="98294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(the true distance) right from the start, we’ll let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r>
                  <a:rPr lang="en-US" dirty="0"/>
                  <a:t>That breaks ties – counting the number of edges required!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2"/>
                <a:stretch>
                  <a:fillRect l="-69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07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E7EA-0F3A-426A-A10A-F4DE2C21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4C813-F345-497D-B36E-23B1A05FE2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274203"/>
                <a:ext cx="11187258" cy="203515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(can’t get there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hops)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4C813-F345-497D-B36E-23B1A05FE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274203"/>
                <a:ext cx="11187258" cy="2035157"/>
              </a:xfrm>
              <a:blipFill>
                <a:blip r:embed="rId2"/>
                <a:stretch>
                  <a:fillRect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8B8EF1B-2A44-4E71-99A5-7B8102500605}"/>
              </a:ext>
            </a:extLst>
          </p:cNvPr>
          <p:cNvSpPr/>
          <p:nvPr/>
        </p:nvSpPr>
        <p:spPr>
          <a:xfrm>
            <a:off x="5958681" y="1864211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97B496-C858-4205-B461-B797E8278B54}"/>
              </a:ext>
            </a:extLst>
          </p:cNvPr>
          <p:cNvSpPr/>
          <p:nvPr/>
        </p:nvSpPr>
        <p:spPr>
          <a:xfrm>
            <a:off x="9235653" y="1964357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5D8CDB-4B24-4AA1-A69D-60F40CADD070}"/>
              </a:ext>
            </a:extLst>
          </p:cNvPr>
          <p:cNvSpPr/>
          <p:nvPr/>
        </p:nvSpPr>
        <p:spPr>
          <a:xfrm>
            <a:off x="3528356" y="165791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0B73A8-E7C1-4AC9-B6AB-A5FD331E6BCE}"/>
              </a:ext>
            </a:extLst>
          </p:cNvPr>
          <p:cNvSpPr/>
          <p:nvPr/>
        </p:nvSpPr>
        <p:spPr>
          <a:xfrm>
            <a:off x="1488618" y="2678284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A38B28-D897-427E-AA19-53549582BF39}"/>
              </a:ext>
            </a:extLst>
          </p:cNvPr>
          <p:cNvSpPr/>
          <p:nvPr/>
        </p:nvSpPr>
        <p:spPr>
          <a:xfrm>
            <a:off x="6937677" y="3412619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8FE469-600F-4C78-A1C4-ED92D73C3C0A}"/>
              </a:ext>
            </a:extLst>
          </p:cNvPr>
          <p:cNvSpPr/>
          <p:nvPr/>
        </p:nvSpPr>
        <p:spPr>
          <a:xfrm>
            <a:off x="4979688" y="341262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5977DD-BAF7-409C-8C40-BE1A27B9CFEC}"/>
              </a:ext>
            </a:extLst>
          </p:cNvPr>
          <p:cNvCxnSpPr>
            <a:cxnSpLocks/>
            <a:stCxn id="8" idx="7"/>
            <a:endCxn id="7" idx="2"/>
          </p:cNvCxnSpPr>
          <p:nvPr/>
        </p:nvCxnSpPr>
        <p:spPr>
          <a:xfrm flipV="1">
            <a:off x="2005498" y="1960692"/>
            <a:ext cx="1522858" cy="8062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A81DDE-F2A3-49C9-B66F-4E3A8CE302CA}"/>
              </a:ext>
            </a:extLst>
          </p:cNvPr>
          <p:cNvCxnSpPr>
            <a:cxnSpLocks/>
            <a:stCxn id="8" idx="5"/>
            <a:endCxn id="10" idx="2"/>
          </p:cNvCxnSpPr>
          <p:nvPr/>
        </p:nvCxnSpPr>
        <p:spPr>
          <a:xfrm>
            <a:off x="2005498" y="3195164"/>
            <a:ext cx="2974190" cy="520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B4F023-5968-4C52-9F18-FD687F5D7767}"/>
              </a:ext>
            </a:extLst>
          </p:cNvPr>
          <p:cNvCxnSpPr>
            <a:cxnSpLocks/>
            <a:stCxn id="10" idx="0"/>
            <a:endCxn id="5" idx="3"/>
          </p:cNvCxnSpPr>
          <p:nvPr/>
        </p:nvCxnSpPr>
        <p:spPr>
          <a:xfrm flipV="1">
            <a:off x="5282470" y="2381091"/>
            <a:ext cx="764894" cy="1031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62FA57-8810-4714-8443-529B1DA00468}"/>
              </a:ext>
            </a:extLst>
          </p:cNvPr>
          <p:cNvCxnSpPr>
            <a:cxnSpLocks/>
          </p:cNvCxnSpPr>
          <p:nvPr/>
        </p:nvCxnSpPr>
        <p:spPr>
          <a:xfrm>
            <a:off x="6475564" y="2381091"/>
            <a:ext cx="764898" cy="103152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A22E13-3B82-4967-BD6C-409FE70CAD22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 flipV="1">
            <a:off x="5585251" y="3715401"/>
            <a:ext cx="1352426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88C5B1-8274-4F3C-976E-6FD2BC989ED3}"/>
              </a:ext>
            </a:extLst>
          </p:cNvPr>
          <p:cNvCxnSpPr>
            <a:cxnSpLocks/>
            <a:stCxn id="9" idx="7"/>
            <a:endCxn id="6" idx="3"/>
          </p:cNvCxnSpPr>
          <p:nvPr/>
        </p:nvCxnSpPr>
        <p:spPr>
          <a:xfrm flipV="1">
            <a:off x="7454557" y="2481237"/>
            <a:ext cx="1869779" cy="10200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624DB7-EE8F-413C-AEA1-DF7426D665D4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6564244" y="2166993"/>
            <a:ext cx="2671409" cy="100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DD623A-95F6-487D-B6A0-BC97A97159AB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4133919" y="1960692"/>
            <a:ext cx="1824762" cy="2063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F71F476-25CB-4F95-8EE7-87244FDCD999}"/>
              </a:ext>
            </a:extLst>
          </p:cNvPr>
          <p:cNvSpPr txBox="1"/>
          <p:nvPr/>
        </p:nvSpPr>
        <p:spPr>
          <a:xfrm>
            <a:off x="3030583" y="350130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547B27-0DA9-4FD3-851F-FAD7F57312A8}"/>
              </a:ext>
            </a:extLst>
          </p:cNvPr>
          <p:cNvSpPr txBox="1"/>
          <p:nvPr/>
        </p:nvSpPr>
        <p:spPr>
          <a:xfrm>
            <a:off x="2162746" y="180223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B19819-A119-47CB-B727-61E41AE5A68A}"/>
              </a:ext>
            </a:extLst>
          </p:cNvPr>
          <p:cNvSpPr txBox="1"/>
          <p:nvPr/>
        </p:nvSpPr>
        <p:spPr>
          <a:xfrm>
            <a:off x="4753067" y="148498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4CBD9E-3B28-477C-812C-111E787E6238}"/>
              </a:ext>
            </a:extLst>
          </p:cNvPr>
          <p:cNvSpPr txBox="1"/>
          <p:nvPr/>
        </p:nvSpPr>
        <p:spPr>
          <a:xfrm>
            <a:off x="5055855" y="250535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843594-CA74-4010-8B01-BC2AB5B468A3}"/>
              </a:ext>
            </a:extLst>
          </p:cNvPr>
          <p:cNvSpPr txBox="1"/>
          <p:nvPr/>
        </p:nvSpPr>
        <p:spPr>
          <a:xfrm>
            <a:off x="6780395" y="255578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788F95-3AEE-4877-B6F6-A88DC52C8730}"/>
              </a:ext>
            </a:extLst>
          </p:cNvPr>
          <p:cNvSpPr txBox="1"/>
          <p:nvPr/>
        </p:nvSpPr>
        <p:spPr>
          <a:xfrm>
            <a:off x="5974103" y="376291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5CC428-54E8-4353-BA02-B5D3F58303F7}"/>
              </a:ext>
            </a:extLst>
          </p:cNvPr>
          <p:cNvSpPr txBox="1"/>
          <p:nvPr/>
        </p:nvSpPr>
        <p:spPr>
          <a:xfrm>
            <a:off x="8244144" y="3151009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8187F2-65E1-4CE4-B19B-6F0B0627F641}"/>
              </a:ext>
            </a:extLst>
          </p:cNvPr>
          <p:cNvSpPr txBox="1"/>
          <p:nvPr/>
        </p:nvSpPr>
        <p:spPr>
          <a:xfrm>
            <a:off x="7431314" y="167460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8004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(the true distance) right from the start, we’ll let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r>
                  <a:rPr lang="en-US" dirty="0"/>
                  <a:t>That breaks ties – counting the number of edges required!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2"/>
                <a:stretch>
                  <a:fillRect l="-69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53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want the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limLow>
                                          <m:limLow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e>
                                          <m:li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: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lim>
                                        </m:limLow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𝑑𝑖𝑠𝑡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2"/>
                <a:stretch>
                  <a:fillRect l="-696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131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4B6E-8068-410C-BF08-18C42871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70382293"/>
                  </p:ext>
                </p:extLst>
              </p:nvPr>
            </p:nvGraphicFramePr>
            <p:xfrm>
              <a:off x="575385" y="3692098"/>
              <a:ext cx="11187113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5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Vertex\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70382293"/>
                  </p:ext>
                </p:extLst>
              </p:nvPr>
            </p:nvGraphicFramePr>
            <p:xfrm>
              <a:off x="575385" y="3692098"/>
              <a:ext cx="11187113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5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2" t="-8571" r="-602290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8571" r="-500000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4225" r="-500000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10000" r="-50000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410000" r="-401908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10000" r="-50000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510000" r="-40190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63" t="-510000" r="-30190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10000" r="-500000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610000" r="-40190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63" t="-610000" r="-30190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69E274DD-F187-4BB0-840A-DCBC2CB85668}"/>
              </a:ext>
            </a:extLst>
          </p:cNvPr>
          <p:cNvGrpSpPr/>
          <p:nvPr/>
        </p:nvGrpSpPr>
        <p:grpSpPr>
          <a:xfrm>
            <a:off x="1488618" y="1006008"/>
            <a:ext cx="8352598" cy="2801148"/>
            <a:chOff x="1488618" y="1006008"/>
            <a:chExt cx="8352598" cy="28011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000487-42E4-402A-A27E-5C6973570ADA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31824D-D349-4EEE-B2B9-7A6D37C3D07D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30A8AF-FC41-4709-812B-6C635797C9E7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82962-FF55-47E1-80BB-680BC300CFD0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02BE83-AD71-427B-A14F-D56F1104C63A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088DAA-9489-4940-B84D-7F19DD71520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B6FD8-1C4B-4CB0-8AE4-2A34ABA2358F}"/>
                </a:ext>
              </a:extLst>
            </p:cNvPr>
            <p:cNvCxnSpPr>
              <a:cxnSpLocks/>
              <a:stCxn id="30" idx="7"/>
              <a:endCxn id="29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EA49280-4E29-4F3E-8DB1-758F25835309}"/>
                </a:ext>
              </a:extLst>
            </p:cNvPr>
            <p:cNvCxnSpPr>
              <a:cxnSpLocks/>
              <a:stCxn id="30" idx="5"/>
              <a:endCxn id="32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542655D-6E3D-40EE-970D-DFEB79C953A1}"/>
                </a:ext>
              </a:extLst>
            </p:cNvPr>
            <p:cNvCxnSpPr>
              <a:cxnSpLocks/>
              <a:stCxn id="32" idx="0"/>
              <a:endCxn id="27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553B39-A6CF-4EC6-8F0B-0B541DBAA73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157EEB-F296-40FF-A433-C3163CEA198C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392C85-0B5E-4EF4-95C2-152D4973430D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A4699C-5995-4377-B472-5F7651CF7DE9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D8C39C-D0C4-45D0-91EF-7EA3CE2578C4}"/>
                </a:ext>
              </a:extLst>
            </p:cNvPr>
            <p:cNvCxnSpPr>
              <a:cxnSpLocks/>
              <a:stCxn id="29" idx="6"/>
              <a:endCxn id="27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8F422-0680-43E2-A992-9021D81B976F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0F8710-5FC6-462E-ABD7-356B43E07100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39D78A-593A-46D2-9227-0885C424DDA7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BDB571-B118-4579-857A-8340665242AB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3E9E0-200A-4742-BFF0-B7B29F999C26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138BAE-3F58-4807-BBE1-892F786019A7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E6CAAC-7BCC-48E7-8E39-1ACE008ADB60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95C88A-307E-474C-93B7-F848BD06243A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825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??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AB56FE-F097-4C45-A380-DF9C6556B938}"/>
                  </a:ext>
                </a:extLst>
              </p:cNvPr>
              <p:cNvSpPr txBox="1"/>
              <p:nvPr/>
            </p:nvSpPr>
            <p:spPr>
              <a:xfrm>
                <a:off x="3344092" y="5062438"/>
                <a:ext cx="8705789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source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not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source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limLow>
                                            <m:limLow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latin typeface="Cambria Math" panose="02040503050406030204" pitchFamily="18" charset="0"/>
                                                </a:rPr>
                                                <m:t>min</m:t>
                                              </m:r>
                                            </m:e>
                                            <m:lim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: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𝑑𝑖𝑠𝑡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𝑑𝑖𝑠𝑡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AB56FE-F097-4C45-A380-DF9C6556B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2" y="5062438"/>
                <a:ext cx="8705789" cy="134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416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63EC-2157-4C4E-8C03-CFC033E9217E}"/>
                  </a:ext>
                </a:extLst>
              </p:cNvPr>
              <p:cNvSpPr/>
              <p:nvPr/>
            </p:nvSpPr>
            <p:spPr>
              <a:xfrm>
                <a:off x="4782672" y="1918447"/>
                <a:ext cx="7212104" cy="8337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 shortest path will never need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edges</a:t>
                </a:r>
              </a:p>
              <a:p>
                <a:pPr algn="ctr"/>
                <a:r>
                  <a:rPr lang="en-US" sz="2400" dirty="0"/>
                  <a:t>(more than that and you’ve got a cycle)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63EC-2157-4C4E-8C03-CFC033E92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72" y="1918447"/>
                <a:ext cx="7212104" cy="833718"/>
              </a:xfrm>
              <a:prstGeom prst="roundRect">
                <a:avLst/>
              </a:prstGeom>
              <a:blipFill>
                <a:blip r:embed="rId3"/>
                <a:stretch>
                  <a:fillRect l="-422" t="-4317" r="-253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46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845861" y="1402977"/>
            <a:ext cx="7212104" cy="833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Only ever need values from the last iteration</a:t>
            </a:r>
          </a:p>
          <a:p>
            <a:pPr algn="ctr"/>
            <a:r>
              <a:rPr lang="en-US" sz="2400" dirty="0"/>
              <a:t>Order doesn’t matter!!</a:t>
            </a:r>
          </a:p>
        </p:txBody>
      </p:sp>
    </p:spTree>
    <p:extLst>
      <p:ext uri="{BB962C8B-B14F-4D97-AF65-F5344CB8AC3E}">
        <p14:creationId xmlns:p14="http://schemas.microsoft.com/office/powerpoint/2010/main" val="40114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3C3C-A3B2-4B26-A1A4-2ECCB03A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A6A62-1383-4D80-AAFB-37F810E42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Programming on Graphs</a:t>
            </a:r>
          </a:p>
          <a:p>
            <a:endParaRPr lang="en-US" dirty="0"/>
          </a:p>
          <a:p>
            <a:r>
              <a:rPr lang="en-US" dirty="0"/>
              <a:t>We’re building up to “Bellman-Ford” and “Floyd-</a:t>
            </a:r>
            <a:r>
              <a:rPr lang="en-US" dirty="0" err="1"/>
              <a:t>Warshall</a:t>
            </a:r>
            <a:r>
              <a:rPr lang="en-US" dirty="0"/>
              <a:t>”</a:t>
            </a:r>
          </a:p>
          <a:p>
            <a:r>
              <a:rPr lang="en-US" dirty="0"/>
              <a:t>Two very clever algorithms – we won’t ask you to be as clever.</a:t>
            </a:r>
          </a:p>
          <a:p>
            <a:endParaRPr lang="en-US" dirty="0"/>
          </a:p>
          <a:p>
            <a:r>
              <a:rPr lang="en-US" dirty="0"/>
              <a:t>But they’re standard library functions, so it’s good to know.</a:t>
            </a:r>
          </a:p>
          <a:p>
            <a:r>
              <a:rPr lang="en-US" dirty="0"/>
              <a:t>And deriving them together is good for practicing DP skills.</a:t>
            </a:r>
          </a:p>
        </p:txBody>
      </p:sp>
    </p:spTree>
    <p:extLst>
      <p:ext uri="{BB962C8B-B14F-4D97-AF65-F5344CB8AC3E}">
        <p14:creationId xmlns:p14="http://schemas.microsoft.com/office/powerpoint/2010/main" val="373574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729320" y="4630271"/>
            <a:ext cx="7212104" cy="833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Graphs don’t usually have easy access to their incoming edges (just the outgoing ones)</a:t>
            </a:r>
          </a:p>
        </p:txBody>
      </p:sp>
    </p:spTree>
    <p:extLst>
      <p:ext uri="{BB962C8B-B14F-4D97-AF65-F5344CB8AC3E}">
        <p14:creationId xmlns:p14="http://schemas.microsoft.com/office/powerpoint/2010/main" val="3606673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But the order doesn’t matter – as long as we check every edge, the processing order is irrelevant.</a:t>
            </a:r>
          </a:p>
          <a:p>
            <a:pPr algn="ctr"/>
            <a:r>
              <a:rPr lang="en-US" sz="2400" dirty="0"/>
              <a:t>So if we only have access to outgoing edges…</a:t>
            </a:r>
          </a:p>
        </p:txBody>
      </p:sp>
    </p:spTree>
    <p:extLst>
      <p:ext uri="{BB962C8B-B14F-4D97-AF65-F5344CB8AC3E}">
        <p14:creationId xmlns:p14="http://schemas.microsoft.com/office/powerpoint/2010/main" val="1785997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558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1506867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3684675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  <a:endPara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3784830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B902-B3D1-49A1-BC5F-304D980E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2904D-4AA6-4ED4-83D8-8F66F8CBF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did change the code when we got rid of the indexing</a:t>
                </a:r>
              </a:p>
              <a:p>
                <a:r>
                  <a:rPr lang="en-US" dirty="0"/>
                  <a:t>You might have a mix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[i+1],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[i+2]</a:t>
                </a:r>
                <a:r>
                  <a:rPr lang="en-US" dirty="0"/>
                  <a:t>,… at the same time.</a:t>
                </a:r>
              </a:p>
              <a:p>
                <a:endParaRPr lang="en-US" dirty="0"/>
              </a:p>
              <a:p>
                <a:r>
                  <a:rPr lang="en-US" dirty="0"/>
                  <a:t>That’s ok! </a:t>
                </a:r>
              </a:p>
              <a:p>
                <a:r>
                  <a:rPr lang="en-US" dirty="0"/>
                  <a:t>You’ll only “override” a value with a better one. </a:t>
                </a:r>
              </a:p>
              <a:p>
                <a:r>
                  <a:rPr lang="en-US" dirty="0"/>
                  <a:t>And you’ll eventually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After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stores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2904D-4AA6-4ED4-83D8-8F66F8CBF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30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527BD-D57B-4F5F-BA5C-213E5ECB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early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A878-2976-4A3A-85BE-18FF0537B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made it through an entire iteration of the outermost loop and don’t update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you won’t do any more updates in the next iteration either. You can exit early. </a:t>
                </a:r>
              </a:p>
              <a:p>
                <a:endParaRPr lang="en-US" dirty="0"/>
              </a:p>
              <a:p>
                <a:r>
                  <a:rPr lang="en-US" dirty="0"/>
                  <a:t>More ideas to save constant factors on Wikipedia (or the textbook)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A878-2976-4A3A-85BE-18FF0537B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818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B7BF-52CE-4C2F-A3AD-44EE5A75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Laundry List of shortest pairs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25011380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???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25011380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61290" r="-200871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290698" r="-200871" b="-2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395294" r="-200871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495294" r="-200871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???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6634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  <a:endPara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3059216-3A5A-4913-86E2-5D67E1454471}"/>
              </a:ext>
            </a:extLst>
          </p:cNvPr>
          <p:cNvSpPr/>
          <p:nvPr/>
        </p:nvSpPr>
        <p:spPr>
          <a:xfrm>
            <a:off x="4074459" y="4563035"/>
            <a:ext cx="6602506" cy="64545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happens if there’s a negative cycle?</a:t>
            </a:r>
          </a:p>
        </p:txBody>
      </p:sp>
    </p:spTree>
    <p:extLst>
      <p:ext uri="{BB962C8B-B14F-4D97-AF65-F5344CB8AC3E}">
        <p14:creationId xmlns:p14="http://schemas.microsoft.com/office/powerpoint/2010/main" val="307305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4C5808-7913-4C31-A49A-B1E10FF4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AD220A-08FF-4CF3-933A-2C14BC2226AE}"/>
                  </a:ext>
                </a:extLst>
              </p:cNvPr>
              <p:cNvSpPr/>
              <p:nvPr/>
            </p:nvSpPr>
            <p:spPr>
              <a:xfrm>
                <a:off x="479989" y="1532794"/>
                <a:ext cx="611131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Given: A directed graph and a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Find: The length of the shortest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AD220A-08FF-4CF3-933A-2C14BC222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9" y="1532794"/>
                <a:ext cx="6111311" cy="1485900"/>
              </a:xfrm>
              <a:prstGeom prst="rect">
                <a:avLst/>
              </a:prstGeom>
              <a:blipFill>
                <a:blip r:embed="rId2"/>
                <a:stretch>
                  <a:fillRect l="-499" r="-3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1192F47-C3A9-41C7-9B6E-56D4523C98D2}"/>
              </a:ext>
            </a:extLst>
          </p:cNvPr>
          <p:cNvSpPr/>
          <p:nvPr/>
        </p:nvSpPr>
        <p:spPr>
          <a:xfrm>
            <a:off x="479989" y="1532794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Shortest Path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2FC1F-ABCC-4D5E-B544-89D64176D161}"/>
              </a:ext>
            </a:extLst>
          </p:cNvPr>
          <p:cNvSpPr txBox="1"/>
          <p:nvPr/>
        </p:nvSpPr>
        <p:spPr>
          <a:xfrm>
            <a:off x="479989" y="3313723"/>
            <a:ext cx="11187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length of a path is the sum of the edge weights.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Baseline: Dijkstra’s Algorithm</a:t>
            </a:r>
          </a:p>
        </p:txBody>
      </p:sp>
    </p:spTree>
    <p:extLst>
      <p:ext uri="{BB962C8B-B14F-4D97-AF65-F5344CB8AC3E}">
        <p14:creationId xmlns:p14="http://schemas.microsoft.com/office/powerpoint/2010/main" val="16570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52F5-2207-46F5-BF07-3811A6DEF00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Negative Cycles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fastest way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(i.e. least-weight walk) isn’t defined!</a:t>
                </a:r>
              </a:p>
              <a:p>
                <a:r>
                  <a:rPr lang="en-US" dirty="0"/>
                  <a:t>No valid answer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52F5-2207-46F5-BF07-3811A6DEF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E3842-4B88-45A4-B197-3E5F712840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Negative edges, but only non-negative cycles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Dijkstra’s might fail</a:t>
            </a:r>
          </a:p>
          <a:p>
            <a:r>
              <a:rPr lang="en-US" dirty="0"/>
              <a:t>But the shortest path IS defined.</a:t>
            </a:r>
          </a:p>
          <a:p>
            <a:r>
              <a:rPr lang="en-US" dirty="0"/>
              <a:t>There is an answer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6B7BC-D7B4-401F-9F60-B9933578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Edges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ED8214-8AB8-4980-8967-7B952F383B12}"/>
              </a:ext>
            </a:extLst>
          </p:cNvPr>
          <p:cNvGrpSpPr/>
          <p:nvPr/>
        </p:nvGrpSpPr>
        <p:grpSpPr>
          <a:xfrm>
            <a:off x="575239" y="1903184"/>
            <a:ext cx="4918958" cy="2298174"/>
            <a:chOff x="3528356" y="1006008"/>
            <a:chExt cx="6312860" cy="294941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DE03ED1-187A-4947-8CC2-E6E481CA35A0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4AC768-7D6C-4A95-AB18-F8E30B644BF9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45DF853-0080-4977-952B-B639B7C63053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0A3DD6-25DA-49B1-A506-5DBB823EFFB1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0FBC54-CDB5-405D-A72C-433EDCAABD1D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DA0C29C-E05F-4567-AC6E-A9B7B8076CEB}"/>
                </a:ext>
              </a:extLst>
            </p:cNvPr>
            <p:cNvCxnSpPr>
              <a:cxnSpLocks/>
              <a:stCxn id="9" idx="0"/>
              <a:endCxn id="5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D2F243A-22CC-421C-AF4A-C899C5AB3C69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C46D65C-7900-4160-8634-AB3102FA6ACD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B846B70-62B5-4386-B53A-F78D8A792BA8}"/>
                </a:ext>
              </a:extLst>
            </p:cNvPr>
            <p:cNvCxnSpPr>
              <a:cxnSpLocks/>
              <a:stCxn id="8" idx="7"/>
              <a:endCxn id="6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691370D-D71D-4C9A-B744-4D4A4D2288E4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8009732-8CE0-4EA5-A40D-6B1AF8FD1789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035A19-EDFF-428A-B267-FE1404977B78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898156-79E7-4A9C-A66C-0422EB104059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C64966-8C72-4810-891D-DF411C396579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BC774E-BB3F-44EB-8FF0-51DB3235478C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67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3A34FB-2BA8-4099-B583-29725B58F0B5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D0AC30-E803-462C-901F-518FBC72D705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C25B01-7043-4063-A771-35E430F0DF54}"/>
              </a:ext>
            </a:extLst>
          </p:cNvPr>
          <p:cNvGrpSpPr/>
          <p:nvPr/>
        </p:nvGrpSpPr>
        <p:grpSpPr>
          <a:xfrm>
            <a:off x="6225950" y="2198676"/>
            <a:ext cx="4918958" cy="2298174"/>
            <a:chOff x="3528356" y="1006008"/>
            <a:chExt cx="6312860" cy="294941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8BC9DA-8692-4124-BFCC-0A7E942E4AC9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F2D922-4775-4859-80DD-5895796BF3A0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A33D58-5AFB-4CF9-BBC3-8A051AC45EC4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79D608-83A9-4BF1-86CF-CC84A5815164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C3CB88F-1F1C-44D4-95CE-A5F660B0ACC6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80E22FB-5ACB-486D-8308-3CB6F01C2756}"/>
                </a:ext>
              </a:extLst>
            </p:cNvPr>
            <p:cNvCxnSpPr>
              <a:cxnSpLocks/>
              <a:stCxn id="28" idx="0"/>
              <a:endCxn id="24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5F6AA90-4AEE-4C87-9DFD-AF0BF65BB7DA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98E72D5-9CEF-4D39-8E46-A845D4977BA3}"/>
                </a:ext>
              </a:extLst>
            </p:cNvPr>
            <p:cNvCxnSpPr>
              <a:cxnSpLocks/>
              <a:stCxn id="28" idx="6"/>
              <a:endCxn id="27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79BD357-0251-4EC1-81DB-9337380FDF5E}"/>
                </a:ext>
              </a:extLst>
            </p:cNvPr>
            <p:cNvCxnSpPr>
              <a:cxnSpLocks/>
              <a:stCxn id="27" idx="7"/>
              <a:endCxn id="25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F84AC3E-33E1-45C9-B767-2E1A214CC112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E0EE368-A6EA-4B4F-9E89-682ABA859694}"/>
                </a:ext>
              </a:extLst>
            </p:cNvPr>
            <p:cNvCxnSpPr>
              <a:cxnSpLocks/>
              <a:stCxn id="26" idx="6"/>
              <a:endCxn id="24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D603C2-4F24-4478-AB38-5DDA906E8548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0B43B1-4067-42C0-B7FC-F7D60D3988C2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E7F4E4-E9E1-48B0-9774-B9EB921EC3FB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C352C5-E5C8-482C-93A5-8F087B462191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67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6153B1-0335-48F8-A922-9B35CCAA3DC7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4BBE17-4A9E-422B-9E57-720664D0F605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638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4B6E-8068-410C-BF08-18C42871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Vertex\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5" t="-8571" r="-700000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208571" r="-60305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304225" r="-603057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410000" r="-603057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10000" r="-500435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510000" r="-603057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0000" r="-500435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510000" r="-40262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610000" r="-603057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10000" r="-500435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610000" r="-402620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EE6BEDD1-1896-4DC0-A67B-C7D70A073708}"/>
              </a:ext>
            </a:extLst>
          </p:cNvPr>
          <p:cNvGrpSpPr/>
          <p:nvPr/>
        </p:nvGrpSpPr>
        <p:grpSpPr>
          <a:xfrm>
            <a:off x="1488618" y="1006008"/>
            <a:ext cx="8352598" cy="2801148"/>
            <a:chOff x="1488618" y="1006008"/>
            <a:chExt cx="8352598" cy="28011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000487-42E4-402A-A27E-5C6973570ADA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31824D-D349-4EEE-B2B9-7A6D37C3D07D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30A8AF-FC41-4709-812B-6C635797C9E7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82962-FF55-47E1-80BB-680BC300CFD0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02BE83-AD71-427B-A14F-D56F1104C63A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088DAA-9489-4940-B84D-7F19DD71520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B6FD8-1C4B-4CB0-8AE4-2A34ABA2358F}"/>
                </a:ext>
              </a:extLst>
            </p:cNvPr>
            <p:cNvCxnSpPr>
              <a:cxnSpLocks/>
              <a:stCxn id="30" idx="7"/>
              <a:endCxn id="29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EA49280-4E29-4F3E-8DB1-758F25835309}"/>
                </a:ext>
              </a:extLst>
            </p:cNvPr>
            <p:cNvCxnSpPr>
              <a:cxnSpLocks/>
              <a:stCxn id="30" idx="5"/>
              <a:endCxn id="32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542655D-6E3D-40EE-970D-DFEB79C953A1}"/>
                </a:ext>
              </a:extLst>
            </p:cNvPr>
            <p:cNvCxnSpPr>
              <a:cxnSpLocks/>
              <a:stCxn id="32" idx="0"/>
              <a:endCxn id="27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553B39-A6CF-4EC6-8F0B-0B541DBAA73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157EEB-F296-40FF-A433-C3163CEA198C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392C85-0B5E-4EF4-95C2-152D4973430D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A4699C-5995-4377-B472-5F7651CF7DE9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D8C39C-D0C4-45D0-91EF-7EA3CE2578C4}"/>
                </a:ext>
              </a:extLst>
            </p:cNvPr>
            <p:cNvCxnSpPr>
              <a:cxnSpLocks/>
              <a:stCxn id="29" idx="6"/>
              <a:endCxn id="27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8F422-0680-43E2-A992-9021D81B976F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0F8710-5FC6-462E-ABD7-356B43E07100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39D78A-593A-46D2-9227-0885C424DDA7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BDB571-B118-4579-857A-8340665242AB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3E9E0-200A-4742-BFF0-B7B29F999C26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-8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138BAE-3F58-4807-BBE1-892F786019A7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E6CAAC-7BCC-48E7-8E39-1ACE008ADB60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95C88A-307E-474C-93B7-F848BD06243A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p:sp>
        <p:nvSpPr>
          <p:cNvPr id="49" name="Rounded Rectangle 4">
            <a:extLst>
              <a:ext uri="{FF2B5EF4-FFF2-40B4-BE49-F238E27FC236}">
                <a16:creationId xmlns:a16="http://schemas.microsoft.com/office/drawing/2014/main" id="{F71948D6-5B12-4C6C-A6BD-2DEF4F886D9F}"/>
              </a:ext>
            </a:extLst>
          </p:cNvPr>
          <p:cNvSpPr/>
          <p:nvPr/>
        </p:nvSpPr>
        <p:spPr>
          <a:xfrm>
            <a:off x="8058150" y="149762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Pollev.com/Robbie</a:t>
            </a:r>
          </a:p>
        </p:txBody>
      </p:sp>
    </p:spTree>
    <p:extLst>
      <p:ext uri="{BB962C8B-B14F-4D97-AF65-F5344CB8AC3E}">
        <p14:creationId xmlns:p14="http://schemas.microsoft.com/office/powerpoint/2010/main" val="494473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B7BF-52CE-4C2F-A3AD-44EE5A75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Laundry List of shortest pairs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53628978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53628978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61290" r="-200871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290698" r="-200871" b="-2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395294" r="-200871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495294" r="-200871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6548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CE13D4-030F-4265-ADD1-19672CA7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7FCA4-C3EB-4B30-92C7-BF61DF2AC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5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78BFF4-9BA5-4A67-BAE4-22EDEE4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33EFB-E445-4640-8974-F7FEFF97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Dijkstra’s or Bellman-Ford we got the distances from the source to every vertex.</a:t>
            </a:r>
          </a:p>
          <a:p>
            <a:endParaRPr lang="en-US" dirty="0"/>
          </a:p>
          <a:p>
            <a:r>
              <a:rPr lang="en-US" dirty="0"/>
              <a:t>What if we want the distances from every vertex to every other vertex?</a:t>
            </a:r>
          </a:p>
        </p:txBody>
      </p:sp>
    </p:spTree>
    <p:extLst>
      <p:ext uri="{BB962C8B-B14F-4D97-AF65-F5344CB8AC3E}">
        <p14:creationId xmlns:p14="http://schemas.microsoft.com/office/powerpoint/2010/main" val="3124569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Another clever way to order paths.</a:t>
                </a:r>
              </a:p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439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xists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edge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894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302A-F795-4A84-9FBF-5F938A0A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[][] = new int[n-1][n-1]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for(int j=0; j&lt;n;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j++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= edge(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? weight(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0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every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 &lt;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[u][v])</a:t>
                </a:r>
              </a:p>
              <a:p>
                <a:pPr lvl="1">
                  <a:lnSpc>
                    <a:spcPct val="100000"/>
                  </a:lnSpc>
                  <a:spcBef>
                    <a:spcPts val="100"/>
                  </a:spcBef>
                  <a:spcAft>
                    <a:spcPts val="200"/>
                  </a:spcAft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  <a:blipFill>
                <a:blip r:embed="rId2"/>
                <a:stretch>
                  <a:fillRect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78B91E1-8DD9-4A2F-ADD6-B92BC9BA3BA0}"/>
              </a:ext>
            </a:extLst>
          </p:cNvPr>
          <p:cNvSpPr txBox="1"/>
          <p:nvPr/>
        </p:nvSpPr>
        <p:spPr>
          <a:xfrm>
            <a:off x="429502" y="5587912"/>
            <a:ext cx="11187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“standard” form of the “Floyd-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Warshall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” algorithm. Similar to Bellman-Ford, you can get rid of the last entry of the recurrence (only need 2D array, not 3D array).</a:t>
            </a:r>
          </a:p>
        </p:txBody>
      </p:sp>
    </p:spTree>
    <p:extLst>
      <p:ext uri="{BB962C8B-B14F-4D97-AF65-F5344CB8AC3E}">
        <p14:creationId xmlns:p14="http://schemas.microsoft.com/office/powerpoint/2010/main" val="2660573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E5F86-32C0-425F-85D7-7898E12A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How does that compare to Dijkstra’s?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293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A6DC-CF9C-46EF-9DE2-413DCDD4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really want all-pairs…</a:t>
                </a:r>
              </a:p>
              <a:p>
                <a:endParaRPr lang="en-US" dirty="0"/>
              </a:p>
              <a:p>
                <a:r>
                  <a:rPr lang="en-US" dirty="0"/>
                  <a:t>Could run Dijkstra’s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then Floyd-</a:t>
                </a:r>
                <a:r>
                  <a:rPr lang="en-US" dirty="0" err="1"/>
                  <a:t>Warshall</a:t>
                </a:r>
                <a:r>
                  <a:rPr lang="en-US" dirty="0"/>
                  <a:t> is faster!</a:t>
                </a:r>
              </a:p>
              <a:p>
                <a:endParaRPr lang="en-US" dirty="0"/>
              </a:p>
              <a:p>
                <a:r>
                  <a:rPr lang="en-US" dirty="0"/>
                  <a:t>Floyd-</a:t>
                </a:r>
                <a:r>
                  <a:rPr lang="en-US" dirty="0" err="1"/>
                  <a:t>Warshall</a:t>
                </a:r>
                <a:r>
                  <a:rPr lang="en-US" dirty="0"/>
                  <a:t> also handles negative weight edges.</a:t>
                </a:r>
              </a:p>
              <a:p>
                <a:r>
                  <a:rPr lang="en-US" dirty="0"/>
                  <a:t>Ask Robbie after how to detect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68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C10E-0677-4BA4-8C7E-E49A905B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E5E55A-0D17-4F78-AF28-EBD031731E5A}"/>
                  </a:ext>
                </a:extLst>
              </p:cNvPr>
              <p:cNvSpPr txBox="1"/>
              <p:nvPr/>
            </p:nvSpPr>
            <p:spPr>
              <a:xfrm>
                <a:off x="657433" y="1429207"/>
                <a:ext cx="8971120" cy="5165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initialize distances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22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if(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E5E55A-0D17-4F78-AF28-EBD031731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33" y="1429207"/>
                <a:ext cx="8971120" cy="5165517"/>
              </a:xfrm>
              <a:prstGeom prst="rect">
                <a:avLst/>
              </a:prstGeom>
              <a:blipFill>
                <a:blip r:embed="rId2"/>
                <a:stretch>
                  <a:fillRect l="-884" t="-708" b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EF21D-EF3F-4AF7-B1E4-B1FA5BF847E1}"/>
                  </a:ext>
                </a:extLst>
              </p:cNvPr>
              <p:cNvSpPr txBox="1"/>
              <p:nvPr/>
            </p:nvSpPr>
            <p:spPr>
              <a:xfrm>
                <a:off x="9167446" y="1844431"/>
                <a:ext cx="269630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373, we said the running time was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 be sped up to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by inserting a different heap implementation.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EF21D-EF3F-4AF7-B1E4-B1FA5BF84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446" y="1844431"/>
                <a:ext cx="2696308" cy="3416320"/>
              </a:xfrm>
              <a:prstGeom prst="rect">
                <a:avLst/>
              </a:prstGeom>
              <a:blipFill>
                <a:blip r:embed="rId3"/>
                <a:stretch>
                  <a:fillRect l="-3620" t="-1250" r="-6109" b="-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451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6DD6-CCF8-49F5-AA7D-9F460FF4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 clever dynamic programming on graphs.</a:t>
                </a:r>
              </a:p>
              <a:p>
                <a:r>
                  <a:rPr lang="en-US" dirty="0"/>
                  <a:t>Which library to use (at least asymptotically)?</a:t>
                </a:r>
              </a:p>
              <a:p>
                <a:r>
                  <a:rPr lang="en-US" dirty="0"/>
                  <a:t>Need just one source?</a:t>
                </a:r>
              </a:p>
              <a:p>
                <a:pPr lvl="1"/>
                <a:r>
                  <a:rPr lang="en-US" dirty="0"/>
                  <a:t>Dijkstra’s if no negative edge weights. </a:t>
                </a:r>
              </a:p>
              <a:p>
                <a:pPr lvl="1"/>
                <a:r>
                  <a:rPr lang="en-US" dirty="0"/>
                  <a:t>Bellman-Ford if negative edges.</a:t>
                </a:r>
              </a:p>
              <a:p>
                <a:r>
                  <a:rPr lang="en-US" dirty="0"/>
                  <a:t>Need all sources?</a:t>
                </a:r>
              </a:p>
              <a:p>
                <a:pPr lvl="1"/>
                <a:r>
                  <a:rPr lang="en-US" dirty="0" err="1"/>
                  <a:t>Flord-Warshall</a:t>
                </a:r>
                <a:r>
                  <a:rPr lang="en-US" dirty="0"/>
                  <a:t> if negative edges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Repeated Dijkstra’s otherwise</a:t>
                </a:r>
              </a:p>
              <a:p>
                <a:pPr lvl="1"/>
                <a:r>
                  <a:rPr lang="en-US" sz="2800" dirty="0"/>
                  <a:t>These are all </a:t>
                </a:r>
                <a:r>
                  <a:rPr lang="en-US" sz="2800" dirty="0" err="1"/>
                  <a:t>asymptotics</a:t>
                </a:r>
                <a:r>
                  <a:rPr lang="en-US" sz="2800" dirty="0"/>
                  <a:t>! For any “real-world” problem prefer running actual code to see which is faster.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25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C549-FFC4-4BA6-B8E7-29A1BEFC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have a directed acyclic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could you find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What’s one step in this problem?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03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C549-FFC4-4BA6-B8E7-29A1BEFC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have a directed acyclic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could you find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What’s one step in this problem?</a:t>
                </a:r>
              </a:p>
              <a:p>
                <a:r>
                  <a:rPr lang="en-US" dirty="0"/>
                  <a:t>   </a:t>
                </a:r>
                <a:r>
                  <a:rPr lang="en-US" dirty="0">
                    <a:solidFill>
                      <a:schemeClr val="accent2"/>
                    </a:solidFill>
                  </a:rPr>
                  <a:t>Choosing the predecessor, i.e. “the last edge” on a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16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3974-EC9A-4BA8-8BC3-C1A4827A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can be the graph itself.</a:t>
                </a:r>
              </a:p>
              <a:p>
                <a:endParaRPr lang="en-US" dirty="0"/>
              </a:p>
              <a:p>
                <a:r>
                  <a:rPr lang="en-US" dirty="0"/>
                  <a:t>What’s an evaluation order? (Remember we’re in a DAG!)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0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3974-EC9A-4BA8-8BC3-C1A4827A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can be the graph itself.</a:t>
                </a:r>
              </a:p>
              <a:p>
                <a:endParaRPr lang="en-US" dirty="0"/>
              </a:p>
              <a:p>
                <a:r>
                  <a:rPr lang="en-US" dirty="0"/>
                  <a:t>What’s an evaluation order? (Remember we’re in a DAG!)</a:t>
                </a:r>
              </a:p>
              <a:p>
                <a:r>
                  <a:rPr lang="en-US" dirty="0"/>
                  <a:t>  </a:t>
                </a:r>
                <a:r>
                  <a:rPr lang="en-US" dirty="0">
                    <a:solidFill>
                      <a:schemeClr val="accent2"/>
                    </a:solidFill>
                  </a:rPr>
                  <a:t>A topological sort! – we need to have distances for all incoming edges calculated.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49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1FFF-D0A9-48DD-B2C4-2AA232E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B1EABC2-04E9-4370-B380-DD95ABD5EFD8}"/>
              </a:ext>
            </a:extLst>
          </p:cNvPr>
          <p:cNvSpPr/>
          <p:nvPr/>
        </p:nvSpPr>
        <p:spPr>
          <a:xfrm>
            <a:off x="5793218" y="3240171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500614-2D8F-4096-9D1E-0BC33A8424A1}"/>
              </a:ext>
            </a:extLst>
          </p:cNvPr>
          <p:cNvSpPr/>
          <p:nvPr/>
        </p:nvSpPr>
        <p:spPr>
          <a:xfrm>
            <a:off x="9070190" y="3340317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61900C-61F0-4363-ADC9-729DDCFF4183}"/>
              </a:ext>
            </a:extLst>
          </p:cNvPr>
          <p:cNvSpPr/>
          <p:nvPr/>
        </p:nvSpPr>
        <p:spPr>
          <a:xfrm>
            <a:off x="3362893" y="303387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B91654-D105-416D-B593-5C67B1E9F9DE}"/>
              </a:ext>
            </a:extLst>
          </p:cNvPr>
          <p:cNvSpPr/>
          <p:nvPr/>
        </p:nvSpPr>
        <p:spPr>
          <a:xfrm>
            <a:off x="1323155" y="4054244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106FF6-5FBF-4B8F-A4DB-3E47D6C909F6}"/>
              </a:ext>
            </a:extLst>
          </p:cNvPr>
          <p:cNvSpPr/>
          <p:nvPr/>
        </p:nvSpPr>
        <p:spPr>
          <a:xfrm>
            <a:off x="6772214" y="4788579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8D6A23-5792-47D3-B6B2-6CF18A0D9C77}"/>
              </a:ext>
            </a:extLst>
          </p:cNvPr>
          <p:cNvSpPr/>
          <p:nvPr/>
        </p:nvSpPr>
        <p:spPr>
          <a:xfrm>
            <a:off x="4814225" y="478858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0F17CB-C51E-4116-BC03-E69230AAC8A8}"/>
              </a:ext>
            </a:extLst>
          </p:cNvPr>
          <p:cNvCxnSpPr>
            <a:cxnSpLocks/>
            <a:stCxn id="7" idx="7"/>
            <a:endCxn id="6" idx="2"/>
          </p:cNvCxnSpPr>
          <p:nvPr/>
        </p:nvCxnSpPr>
        <p:spPr>
          <a:xfrm flipV="1">
            <a:off x="1840035" y="3336652"/>
            <a:ext cx="1522858" cy="8062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1288B7-CF95-49C5-A56B-ED2470AC05E3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1840035" y="4571124"/>
            <a:ext cx="2974190" cy="520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3B84FE-C427-496B-B8AB-4A73C9E2BB6E}"/>
              </a:ext>
            </a:extLst>
          </p:cNvPr>
          <p:cNvCxnSpPr>
            <a:cxnSpLocks/>
            <a:stCxn id="9" idx="0"/>
            <a:endCxn id="4" idx="3"/>
          </p:cNvCxnSpPr>
          <p:nvPr/>
        </p:nvCxnSpPr>
        <p:spPr>
          <a:xfrm flipV="1">
            <a:off x="5117007" y="3757051"/>
            <a:ext cx="764894" cy="1031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B1210D-13B2-4C1B-BDF8-64E6C3CAFF0E}"/>
              </a:ext>
            </a:extLst>
          </p:cNvPr>
          <p:cNvCxnSpPr>
            <a:cxnSpLocks/>
          </p:cNvCxnSpPr>
          <p:nvPr/>
        </p:nvCxnSpPr>
        <p:spPr>
          <a:xfrm>
            <a:off x="6310101" y="3757051"/>
            <a:ext cx="764898" cy="103152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87540D-A969-4CCE-B54C-842C977BF75F}"/>
              </a:ext>
            </a:extLst>
          </p:cNvPr>
          <p:cNvCxnSpPr>
            <a:cxnSpLocks/>
            <a:stCxn id="8" idx="7"/>
            <a:endCxn id="5" idx="3"/>
          </p:cNvCxnSpPr>
          <p:nvPr/>
        </p:nvCxnSpPr>
        <p:spPr>
          <a:xfrm flipV="1">
            <a:off x="7289094" y="3857197"/>
            <a:ext cx="1869779" cy="10200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9FC932-DC8C-4538-A0A4-9449A495C921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6398781" y="3542953"/>
            <a:ext cx="2671409" cy="100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3BE80FE-C8A4-4955-BA7B-F999A1B74799}"/>
              </a:ext>
            </a:extLst>
          </p:cNvPr>
          <p:cNvCxnSpPr>
            <a:cxnSpLocks/>
            <a:stCxn id="6" idx="6"/>
            <a:endCxn id="4" idx="2"/>
          </p:cNvCxnSpPr>
          <p:nvPr/>
        </p:nvCxnSpPr>
        <p:spPr>
          <a:xfrm>
            <a:off x="3968456" y="3336652"/>
            <a:ext cx="1824762" cy="2063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3F25478-251C-4A9A-B08D-DDB634F491CC}"/>
              </a:ext>
            </a:extLst>
          </p:cNvPr>
          <p:cNvSpPr txBox="1"/>
          <p:nvPr/>
        </p:nvSpPr>
        <p:spPr>
          <a:xfrm>
            <a:off x="2865120" y="487726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765F45-7A99-484C-91C9-5CEC65069DF1}"/>
              </a:ext>
            </a:extLst>
          </p:cNvPr>
          <p:cNvSpPr txBox="1"/>
          <p:nvPr/>
        </p:nvSpPr>
        <p:spPr>
          <a:xfrm>
            <a:off x="1997283" y="317819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667266-D9AB-4B71-8785-45FB3DB8F8C2}"/>
              </a:ext>
            </a:extLst>
          </p:cNvPr>
          <p:cNvSpPr txBox="1"/>
          <p:nvPr/>
        </p:nvSpPr>
        <p:spPr>
          <a:xfrm>
            <a:off x="4587604" y="286094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8692EE-1B5D-470F-8845-B74BA3BFC583}"/>
              </a:ext>
            </a:extLst>
          </p:cNvPr>
          <p:cNvSpPr txBox="1"/>
          <p:nvPr/>
        </p:nvSpPr>
        <p:spPr>
          <a:xfrm>
            <a:off x="4890392" y="388131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C6F372-35FE-4EE4-BA6E-C77D6B803646}"/>
              </a:ext>
            </a:extLst>
          </p:cNvPr>
          <p:cNvSpPr txBox="1"/>
          <p:nvPr/>
        </p:nvSpPr>
        <p:spPr>
          <a:xfrm>
            <a:off x="6614932" y="393174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1B59C8-32D3-4791-BAFB-684BD38D5ECC}"/>
              </a:ext>
            </a:extLst>
          </p:cNvPr>
          <p:cNvSpPr txBox="1"/>
          <p:nvPr/>
        </p:nvSpPr>
        <p:spPr>
          <a:xfrm>
            <a:off x="8078681" y="4526969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B10A98-E91C-430B-9527-9454865AEFBD}"/>
              </a:ext>
            </a:extLst>
          </p:cNvPr>
          <p:cNvSpPr txBox="1"/>
          <p:nvPr/>
        </p:nvSpPr>
        <p:spPr>
          <a:xfrm>
            <a:off x="7265851" y="305056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69346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2571</TotalTime>
  <Words>2819</Words>
  <Application>Microsoft Office PowerPoint</Application>
  <PresentationFormat>Widescreen</PresentationFormat>
  <Paragraphs>522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Bellman-Ford</vt:lpstr>
      <vt:lpstr>Today</vt:lpstr>
      <vt:lpstr>Shortest Paths</vt:lpstr>
      <vt:lpstr>Dijkstra’s Algorithm</vt:lpstr>
      <vt:lpstr>A recurrence</vt:lpstr>
      <vt:lpstr>A recurrence</vt:lpstr>
      <vt:lpstr>A recurrence</vt:lpstr>
      <vt:lpstr>A recurrence</vt:lpstr>
      <vt:lpstr>In a DAG</vt:lpstr>
      <vt:lpstr>What about cycles?</vt:lpstr>
      <vt:lpstr>Cycles</vt:lpstr>
      <vt:lpstr>Ordering</vt:lpstr>
      <vt:lpstr>Distances</vt:lpstr>
      <vt:lpstr>Ordering</vt:lpstr>
      <vt:lpstr>Ordering</vt:lpstr>
      <vt:lpstr>Sample calculation</vt:lpstr>
      <vt:lpstr>Pseudocode</vt:lpstr>
      <vt:lpstr>Pseudocode</vt:lpstr>
      <vt:lpstr>Pseudocode</vt:lpstr>
      <vt:lpstr>Pseudocode</vt:lpstr>
      <vt:lpstr>Pseudocode</vt:lpstr>
      <vt:lpstr>Pseudocode</vt:lpstr>
      <vt:lpstr>Pseudocode</vt:lpstr>
      <vt:lpstr>Pseudocode</vt:lpstr>
      <vt:lpstr>Pseudocode</vt:lpstr>
      <vt:lpstr>A Caution</vt:lpstr>
      <vt:lpstr>Exit early</vt:lpstr>
      <vt:lpstr>Laundry List of shortest pairs (so far)</vt:lpstr>
      <vt:lpstr>Pseudocode</vt:lpstr>
      <vt:lpstr>Negative Edges</vt:lpstr>
      <vt:lpstr>Negative Cycle</vt:lpstr>
      <vt:lpstr>Laundry List of shortest pairs (so far)</vt:lpstr>
      <vt:lpstr>All Pairs Shortest Paths</vt:lpstr>
      <vt:lpstr>All Pairs</vt:lpstr>
      <vt:lpstr>Another Recurrence</vt:lpstr>
      <vt:lpstr>Another Recurrence</vt:lpstr>
      <vt:lpstr>Pseudocode</vt:lpstr>
      <vt:lpstr>Running Time</vt:lpstr>
      <vt:lpstr>Running Time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51</cp:revision>
  <cp:lastPrinted>2022-11-04T16:26:29Z</cp:lastPrinted>
  <dcterms:created xsi:type="dcterms:W3CDTF">2021-02-07T01:54:30Z</dcterms:created>
  <dcterms:modified xsi:type="dcterms:W3CDTF">2022-11-04T16:26:35Z</dcterms:modified>
</cp:coreProperties>
</file>