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1" r:id="rId3"/>
    <p:sldId id="397" r:id="rId4"/>
    <p:sldId id="372" r:id="rId5"/>
    <p:sldId id="373" r:id="rId6"/>
    <p:sldId id="398" r:id="rId7"/>
    <p:sldId id="374" r:id="rId8"/>
    <p:sldId id="375" r:id="rId9"/>
    <p:sldId id="376" r:id="rId10"/>
    <p:sldId id="377" r:id="rId11"/>
    <p:sldId id="393" r:id="rId12"/>
    <p:sldId id="392" r:id="rId13"/>
    <p:sldId id="394" r:id="rId14"/>
    <p:sldId id="336" r:id="rId15"/>
    <p:sldId id="357" r:id="rId16"/>
    <p:sldId id="395" r:id="rId17"/>
    <p:sldId id="338" r:id="rId18"/>
    <p:sldId id="363" r:id="rId19"/>
    <p:sldId id="396" r:id="rId20"/>
    <p:sldId id="342" r:id="rId21"/>
    <p:sldId id="358" r:id="rId22"/>
    <p:sldId id="343" r:id="rId23"/>
    <p:sldId id="359" r:id="rId24"/>
    <p:sldId id="350" r:id="rId25"/>
    <p:sldId id="351" r:id="rId26"/>
    <p:sldId id="353" r:id="rId27"/>
    <p:sldId id="354" r:id="rId28"/>
    <p:sldId id="360" r:id="rId29"/>
    <p:sldId id="361" r:id="rId30"/>
    <p:sldId id="3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859F7E-7B5C-4423-A5A6-32370368A6A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1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0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79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42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2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95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787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8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7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6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9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F7E-7B5C-4423-A5A6-32370368A6A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8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E859F7E-7B5C-4423-A5A6-32370368A6A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E3A461F-1111-4E85-94F0-998ABDB9AD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15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CCBD-AE3F-4E28-ABCA-AC71FE678A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 Practice!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77B12-F088-4AD0-8457-AFFCBAA99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22AU</a:t>
            </a:r>
          </a:p>
          <a:p>
            <a:r>
              <a:rPr lang="en-US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415988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accent2"/>
                </a:solidFill>
              </a:rPr>
              <a:t>the tree itself!</a:t>
            </a:r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r>
              <a:rPr lang="en-US" dirty="0"/>
              <a:t> 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89083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What order do we do the calculation?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68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should we use?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the tree itself!</a:t>
                </a:r>
              </a:p>
              <a:p>
                <a:endParaRPr lang="en-US" dirty="0"/>
              </a:p>
              <a:p>
                <a:r>
                  <a:rPr lang="en-US" dirty="0"/>
                  <a:t>What code should we write?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A post-order traversal (make recursive calls, then look up values in children to do calculations)</a:t>
                </a:r>
              </a:p>
              <a:p>
                <a:r>
                  <a:rPr lang="en-US" dirty="0"/>
                  <a:t>What’s the running time?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5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8C42F4-8E4E-4772-8274-662A624F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9FB6A0-F9FE-4DF1-878C-184CD93C7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2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73958F2-68F7-4E2B-9B85-F700DD297F6B}"/>
              </a:ext>
            </a:extLst>
          </p:cNvPr>
          <p:cNvSpPr/>
          <p:nvPr/>
        </p:nvSpPr>
        <p:spPr>
          <a:xfrm rot="1458920">
            <a:off x="8383555" y="4166118"/>
            <a:ext cx="3657600" cy="1014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Try it again!</a:t>
            </a:r>
          </a:p>
          <a:p>
            <a:pPr algn="ctr"/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But mirrored</a:t>
            </a:r>
          </a:p>
        </p:txBody>
      </p:sp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right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right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left in our iterative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049A7B5-BC69-484F-B995-BD79EBF18894}"/>
              </a:ext>
            </a:extLst>
          </p:cNvPr>
          <p:cNvGrpSpPr/>
          <p:nvPr/>
        </p:nvGrpSpPr>
        <p:grpSpPr>
          <a:xfrm>
            <a:off x="3705410" y="1052004"/>
            <a:ext cx="1196788" cy="2072523"/>
            <a:chOff x="7301753" y="1117599"/>
            <a:chExt cx="1196788" cy="20725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3F62C1-C984-4F79-BC97-C98BD0BCDB27}"/>
                </a:ext>
              </a:extLst>
            </p:cNvPr>
            <p:cNvSpPr/>
            <p:nvPr/>
          </p:nvSpPr>
          <p:spPr>
            <a:xfrm>
              <a:off x="7301753" y="1117599"/>
              <a:ext cx="1196788" cy="2072523"/>
            </a:xfrm>
            <a:prstGeom prst="rect">
              <a:avLst/>
            </a:prstGeom>
            <a:solidFill>
              <a:schemeClr val="accent6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/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Current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972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BE0C29-4ECA-4D1A-8093-57F087D37408}"/>
              </a:ext>
            </a:extLst>
          </p:cNvPr>
          <p:cNvGrpSpPr/>
          <p:nvPr/>
        </p:nvGrpSpPr>
        <p:grpSpPr>
          <a:xfrm>
            <a:off x="4901808" y="1052005"/>
            <a:ext cx="6007492" cy="2072523"/>
            <a:chOff x="1282700" y="1117599"/>
            <a:chExt cx="6007492" cy="20725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893696-337B-41B0-BDA8-C636940A7D5B}"/>
                </a:ext>
              </a:extLst>
            </p:cNvPr>
            <p:cNvSpPr/>
            <p:nvPr/>
          </p:nvSpPr>
          <p:spPr>
            <a:xfrm>
              <a:off x="1282700" y="1117599"/>
              <a:ext cx="6007492" cy="2072523"/>
            </a:xfrm>
            <a:prstGeom prst="rect">
              <a:avLst/>
            </a:prstGeom>
            <a:solidFill>
              <a:schemeClr val="accent2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81CF07-5C32-46DB-999B-25A569B6726D}"/>
                </a:ext>
              </a:extLst>
            </p:cNvPr>
            <p:cNvSpPr txBox="1"/>
            <p:nvPr/>
          </p:nvSpPr>
          <p:spPr>
            <a:xfrm>
              <a:off x="1282700" y="2422098"/>
              <a:ext cx="597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Recursive call is best value in this area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6D4E01-C07F-4B67-A6DB-0CB1A2F86FB5}"/>
              </a:ext>
            </a:extLst>
          </p:cNvPr>
          <p:cNvGrpSpPr/>
          <p:nvPr/>
        </p:nvGrpSpPr>
        <p:grpSpPr>
          <a:xfrm>
            <a:off x="1297347" y="1052004"/>
            <a:ext cx="2393417" cy="2072523"/>
            <a:chOff x="8521663" y="1117599"/>
            <a:chExt cx="2393417" cy="20725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6DD2E-F64F-4B89-8BA3-75B4D0E6FCFA}"/>
                </a:ext>
              </a:extLst>
            </p:cNvPr>
            <p:cNvSpPr/>
            <p:nvPr/>
          </p:nvSpPr>
          <p:spPr>
            <a:xfrm>
              <a:off x="8521663" y="1117599"/>
              <a:ext cx="2393417" cy="2072523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69B097-6028-4A55-9FE1-CBEDD20332B8}"/>
                </a:ext>
              </a:extLst>
            </p:cNvPr>
            <p:cNvSpPr txBox="1"/>
            <p:nvPr/>
          </p:nvSpPr>
          <p:spPr>
            <a:xfrm>
              <a:off x="8582781" y="2422098"/>
              <a:ext cx="2278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Parent recursive calls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19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049A7B5-BC69-484F-B995-BD79EBF18894}"/>
              </a:ext>
            </a:extLst>
          </p:cNvPr>
          <p:cNvGrpSpPr/>
          <p:nvPr/>
        </p:nvGrpSpPr>
        <p:grpSpPr>
          <a:xfrm>
            <a:off x="3705410" y="1052004"/>
            <a:ext cx="1196788" cy="2072523"/>
            <a:chOff x="7301753" y="1117599"/>
            <a:chExt cx="1196788" cy="20725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3F62C1-C984-4F79-BC97-C98BD0BCDB27}"/>
                </a:ext>
              </a:extLst>
            </p:cNvPr>
            <p:cNvSpPr/>
            <p:nvPr/>
          </p:nvSpPr>
          <p:spPr>
            <a:xfrm>
              <a:off x="7301753" y="1117599"/>
              <a:ext cx="1196788" cy="2072523"/>
            </a:xfrm>
            <a:prstGeom prst="rect">
              <a:avLst/>
            </a:prstGeom>
            <a:solidFill>
              <a:schemeClr val="accent6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/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Current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96AF2FC-7DEB-4103-B891-AB64A7933F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876" y="2422098"/>
                  <a:ext cx="1107924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4972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BE0C29-4ECA-4D1A-8093-57F087D37408}"/>
              </a:ext>
            </a:extLst>
          </p:cNvPr>
          <p:cNvGrpSpPr/>
          <p:nvPr/>
        </p:nvGrpSpPr>
        <p:grpSpPr>
          <a:xfrm>
            <a:off x="4901808" y="1052005"/>
            <a:ext cx="6007492" cy="2072523"/>
            <a:chOff x="1282700" y="1117599"/>
            <a:chExt cx="6007492" cy="20725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893696-337B-41B0-BDA8-C636940A7D5B}"/>
                </a:ext>
              </a:extLst>
            </p:cNvPr>
            <p:cNvSpPr/>
            <p:nvPr/>
          </p:nvSpPr>
          <p:spPr>
            <a:xfrm>
              <a:off x="1282700" y="1117599"/>
              <a:ext cx="6007492" cy="2072523"/>
            </a:xfrm>
            <a:prstGeom prst="rect">
              <a:avLst/>
            </a:prstGeom>
            <a:solidFill>
              <a:schemeClr val="accent2">
                <a:alpha val="4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81CF07-5C32-46DB-999B-25A569B6726D}"/>
                </a:ext>
              </a:extLst>
            </p:cNvPr>
            <p:cNvSpPr txBox="1"/>
            <p:nvPr/>
          </p:nvSpPr>
          <p:spPr>
            <a:xfrm>
              <a:off x="1282700" y="2422098"/>
              <a:ext cx="5976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Recursive call is best value in this area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596DD2E-F64F-4B89-8BA3-75B4D0E6FCFA}"/>
              </a:ext>
            </a:extLst>
          </p:cNvPr>
          <p:cNvSpPr/>
          <p:nvPr/>
        </p:nvSpPr>
        <p:spPr>
          <a:xfrm>
            <a:off x="1297347" y="1052004"/>
            <a:ext cx="2393417" cy="2072523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8FD04437-FE64-4968-8DFA-D78F39F1ED4D}"/>
              </a:ext>
            </a:extLst>
          </p:cNvPr>
          <p:cNvSpPr/>
          <p:nvPr/>
        </p:nvSpPr>
        <p:spPr>
          <a:xfrm>
            <a:off x="399968" y="3429000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7A8D5E-BE57-4BB3-8E5B-1AB9D81891D5}"/>
              </a:ext>
            </a:extLst>
          </p:cNvPr>
          <p:cNvSpPr txBox="1"/>
          <p:nvPr/>
        </p:nvSpPr>
        <p:spPr>
          <a:xfrm>
            <a:off x="6096000" y="3429000"/>
            <a:ext cx="5056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Try to write a different recurrence for longest increasing subsequence.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9F1990-0D56-4203-8A72-FC8BE4BE6E93}"/>
                  </a:ext>
                </a:extLst>
              </p:cNvPr>
              <p:cNvSpPr/>
              <p:nvPr/>
            </p:nvSpPr>
            <p:spPr>
              <a:xfrm>
                <a:off x="394249" y="5397960"/>
                <a:ext cx="115492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where smallest element of the sequence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9F1990-0D56-4203-8A72-FC8BE4BE6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49" y="5397960"/>
                <a:ext cx="11549237" cy="954107"/>
              </a:xfrm>
              <a:prstGeom prst="rect">
                <a:avLst/>
              </a:prstGeom>
              <a:blipFill>
                <a:blip r:embed="rId3"/>
                <a:stretch>
                  <a:fillRect l="-1109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490E794-7390-4A95-8A29-A7D7CAB3E57E}"/>
              </a:ext>
            </a:extLst>
          </p:cNvPr>
          <p:cNvSpPr txBox="1"/>
          <p:nvPr/>
        </p:nvSpPr>
        <p:spPr>
          <a:xfrm>
            <a:off x="1358465" y="2356503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 recursive calls</a:t>
            </a:r>
          </a:p>
        </p:txBody>
      </p:sp>
    </p:spTree>
    <p:extLst>
      <p:ext uri="{BB962C8B-B14F-4D97-AF65-F5344CB8AC3E}">
        <p14:creationId xmlns:p14="http://schemas.microsoft.com/office/powerpoint/2010/main" val="420832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57103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Think left-to-right instead of right-to-left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where smallest element of the sequence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𝐿𝐼𝑆𝐴𝑙𝑡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{1+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𝐿𝐼𝑆𝐴𝑙𝑡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𝐿𝐼𝑆𝐴𝑙𝑡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57103" cy="4845504"/>
              </a:xfrm>
              <a:blipFill>
                <a:blip r:embed="rId2"/>
                <a:stretch>
                  <a:fillRect l="-691" t="-2138" r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301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57103" cy="4845504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where smallest element of the sequence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𝐿𝐼𝑆𝐴𝑙𝑡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𝐿𝐼𝑆𝐴𝑙𝑡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{1+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𝐿𝐼𝑆𝐴𝑙𝑡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𝐿𝐼𝑆𝐴𝑙𝑡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Multiple possible</a:t>
                </a:r>
              </a:p>
              <a:p>
                <a:r>
                  <a:rPr lang="en-US" dirty="0"/>
                  <a:t>Outer loop: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Inner loop: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57103" cy="4845504"/>
              </a:xfrm>
              <a:blipFill>
                <a:blip r:embed="rId2"/>
                <a:stretch>
                  <a:fillRect l="-691" t="-3019" r="-1383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811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AA83-6963-4F11-B122-0C737C35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choose your base cases?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716E5-D060-4614-AFF8-5CE9BC268D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Ask “what’s the smallest my problem could be?”</a:t>
                </a:r>
              </a:p>
              <a:p>
                <a:pPr lvl="1"/>
                <a:r>
                  <a:rPr lang="en-US" dirty="0"/>
                  <a:t>Usually, 0 or 1 elements. Ask “what’s the answer for this tiny problem?”</a:t>
                </a:r>
              </a:p>
              <a:p>
                <a:pPr lvl="1"/>
                <a:r>
                  <a:rPr lang="en-US" b="1" dirty="0"/>
                  <a:t>Then</a:t>
                </a:r>
                <a:r>
                  <a:rPr lang="en-US" dirty="0"/>
                  <a:t> check against the English description, is it right?</a:t>
                </a:r>
              </a:p>
              <a:p>
                <a:pPr lvl="1"/>
                <a:r>
                  <a:rPr lang="en-US" b="1" dirty="0"/>
                  <a:t>And then </a:t>
                </a:r>
                <a:r>
                  <a:rPr lang="en-US" dirty="0"/>
                  <a:t>run it on a small example, make sure it ‘fits right’ with the recursive definition you’re using.</a:t>
                </a:r>
              </a:p>
              <a:p>
                <a:r>
                  <a:rPr lang="en-US" dirty="0"/>
                  <a:t>Finally ask “what about edge/invalid cases?” </a:t>
                </a:r>
              </a:p>
              <a:p>
                <a:pPr lvl="1"/>
                <a:r>
                  <a:rPr lang="en-US" dirty="0"/>
                  <a:t>Baby Yoda could walk off the map. Usually choose the value that “is never chosen recursively”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for taking a min,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for taking a max)</a:t>
                </a:r>
              </a:p>
              <a:p>
                <a:r>
                  <a:rPr lang="en-US" dirty="0"/>
                  <a:t>There’s multiple options!!</a:t>
                </a:r>
              </a:p>
              <a:p>
                <a:pPr lvl="1"/>
                <a:r>
                  <a:rPr lang="en-US" dirty="0"/>
                  <a:t>Usually “empty” or “one thing left” are both options.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716E5-D060-4614-AFF8-5CE9BC268D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1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Notice, the minimum weight vertex cover might have both endpoints of some edges</a:t>
            </a:r>
          </a:p>
          <a:p>
            <a:r>
              <a:rPr lang="en-US" dirty="0"/>
              <a:t>Even though only one of 1, 8 is required on the edge between them, they are both required for other edges.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13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E262-3E0E-434A-A52D-009B5E4C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EF1C6-7B41-4F85-B7FB-000C06969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two recurrences have the same idea (add/don’t add, record the end of the array closest to your next decision)</a:t>
                </a:r>
              </a:p>
              <a:p>
                <a:r>
                  <a:rPr lang="en-US" dirty="0"/>
                  <a:t>But thinking left-to-right vs. right-to-left </a:t>
                </a:r>
              </a:p>
              <a:p>
                <a:endParaRPr lang="en-US" dirty="0"/>
              </a:p>
              <a:p>
                <a:r>
                  <a:rPr lang="en-US" dirty="0"/>
                  <a:t>Both end up with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(both of which could be cut down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memory if needed)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running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EF1C6-7B41-4F85-B7FB-000C06969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51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91EF-9FA2-4E86-857C-334BFB25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There’s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4898-867C-4178-988F-CEB96A93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recurrence at the end of these slides for more practice.</a:t>
            </a:r>
          </a:p>
          <a:p>
            <a:endParaRPr lang="en-US" dirty="0"/>
          </a:p>
          <a:p>
            <a:r>
              <a:rPr lang="en-US" dirty="0"/>
              <a:t>Instead of thinking “do I include this element or not?” for each element,</a:t>
            </a:r>
          </a:p>
          <a:p>
            <a:r>
              <a:rPr lang="en-US" dirty="0"/>
              <a:t>Ask “what’s the next element” or equivalently “what’s the longest subsequence starting from me”</a:t>
            </a:r>
          </a:p>
          <a:p>
            <a:r>
              <a:rPr lang="en-US" dirty="0"/>
              <a:t>Get a different recurrence, but not a better running time.</a:t>
            </a:r>
          </a:p>
        </p:txBody>
      </p:sp>
    </p:spTree>
    <p:extLst>
      <p:ext uri="{BB962C8B-B14F-4D97-AF65-F5344CB8AC3E}">
        <p14:creationId xmlns:p14="http://schemas.microsoft.com/office/powerpoint/2010/main" val="244943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EA5E-158E-420C-9142-EECE3619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6EFBF-DB66-4E04-8471-421A5EAE0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When designing a dynamic program, we sometimes need to introduce a second variable, that doesn’t appear in the program</a:t>
            </a:r>
          </a:p>
          <a:p>
            <a:r>
              <a:rPr lang="en-US" dirty="0"/>
              <a:t>Or a second recurrence that mixes with the first if other decisions affect what’s optimal (beyond which problem you look at)</a:t>
            </a:r>
          </a:p>
          <a:p>
            <a:endParaRPr lang="en-US" dirty="0"/>
          </a:p>
          <a:p>
            <a:r>
              <a:rPr lang="en-US" dirty="0"/>
              <a:t>There might be more than one program available. </a:t>
            </a:r>
          </a:p>
        </p:txBody>
      </p:sp>
    </p:spTree>
    <p:extLst>
      <p:ext uri="{BB962C8B-B14F-4D97-AF65-F5344CB8AC3E}">
        <p14:creationId xmlns:p14="http://schemas.microsoft.com/office/powerpoint/2010/main" val="892379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A691F4-5F5B-416C-98CB-F90228FB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DA6EED-7BFC-47CE-A067-7E29DC116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1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A8A7-5C09-4189-8496-82EBE5E1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2611D-4A0B-46BD-8FA2-FE0D2D5762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US" dirty="0"/>
                  <a:t> of positive integers,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find whether there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US" dirty="0"/>
                  <a:t> that sums to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/>
                  <a:t>, answer is “yes” (for example,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+5+2+8+10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answer is “no” (not allowed to repeat elements beyond the number of copies in the array, e.g. can’t say “10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”)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2611D-4A0B-46BD-8FA2-FE0D2D576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B7A8BE-58D2-45E2-9185-FB136E3FD47E}"/>
              </a:ext>
            </a:extLst>
          </p:cNvPr>
          <p:cNvGraphicFramePr>
            <a:graphicFrameLocks/>
          </p:cNvGraphicFramePr>
          <p:nvPr/>
        </p:nvGraphicFramePr>
        <p:xfrm>
          <a:off x="1282700" y="2685941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713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8505-9F18-4066-8D15-5B97E23D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BCDFD-868A-4B5A-82C7-52D9A492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an English description of what you want to calculate</a:t>
            </a:r>
          </a:p>
          <a:p>
            <a:endParaRPr lang="en-US" dirty="0"/>
          </a:p>
          <a:p>
            <a:r>
              <a:rPr lang="en-US" dirty="0"/>
              <a:t>Write a recurrence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Give a sentence or two (in English) of why your recurrence should work.</a:t>
            </a:r>
          </a:p>
        </p:txBody>
      </p:sp>
    </p:spTree>
    <p:extLst>
      <p:ext uri="{BB962C8B-B14F-4D97-AF65-F5344CB8AC3E}">
        <p14:creationId xmlns:p14="http://schemas.microsoft.com/office/powerpoint/2010/main" val="3805028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8505-9F18-4066-8D15-5B97E23D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BCDFD-868A-4B5A-82C7-52D9A492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an English description of what you want to calculate</a:t>
            </a:r>
          </a:p>
          <a:p>
            <a:endParaRPr lang="en-US" dirty="0"/>
          </a:p>
          <a:p>
            <a:r>
              <a:rPr lang="en-US" dirty="0"/>
              <a:t>Write a recurrence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Give a sentence or two (in English) of why your recurrence should 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E20B15-A2DA-4CA6-BFAB-6902A5CB0349}"/>
                  </a:ext>
                </a:extLst>
              </p:cNvPr>
              <p:cNvSpPr txBox="1"/>
              <p:nvPr/>
            </p:nvSpPr>
            <p:spPr>
              <a:xfrm flipH="1">
                <a:off x="649679" y="1914524"/>
                <a:ext cx="11112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𝑆𝑈𝐵𝑆𝑈𝑀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true if and only if a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sum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E20B15-A2DA-4CA6-BFAB-6902A5CB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9679" y="1914524"/>
                <a:ext cx="11112819" cy="461665"/>
              </a:xfrm>
              <a:prstGeom prst="rect">
                <a:avLst/>
              </a:prstGeom>
              <a:blipFill>
                <a:blip r:embed="rId2"/>
                <a:stretch>
                  <a:fillRect l="-87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7F4841-ECCE-42AA-89FE-8D271837DE75}"/>
                  </a:ext>
                </a:extLst>
              </p:cNvPr>
              <p:cNvSpPr txBox="1"/>
              <p:nvPr/>
            </p:nvSpPr>
            <p:spPr>
              <a:xfrm flipH="1">
                <a:off x="575239" y="3002905"/>
                <a:ext cx="11112819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𝑆𝑈𝐵𝑆𝑈𝑀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𝑇𝑟𝑢𝑒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</m:t>
                              </m:r>
                              <m: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𝐹𝑎𝑙𝑠𝑒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𝑆𝑈𝐵𝑆𝑈𝑀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𝑆𝑈𝐵𝑆𝑈𝑀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7F4841-ECCE-42AA-89FE-8D271837D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5239" y="3002905"/>
                <a:ext cx="11112819" cy="12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405D8A-D4C4-4BA1-BA49-0E193BF03E44}"/>
                  </a:ext>
                </a:extLst>
              </p:cNvPr>
              <p:cNvSpPr txBox="1"/>
              <p:nvPr/>
            </p:nvSpPr>
            <p:spPr>
              <a:xfrm flipH="1">
                <a:off x="503941" y="4830186"/>
                <a:ext cx="1111281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either included or it isn’t –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appears in a valid subset, then we need to have the remaining elements sum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doesn’t appear then the remaining elements will get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We “or” together because either could be a valid path to getting the right sum.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405D8A-D4C4-4BA1-BA49-0E193BF03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3941" y="4830186"/>
                <a:ext cx="11112819" cy="1569660"/>
              </a:xfrm>
              <a:prstGeom prst="rect">
                <a:avLst/>
              </a:prstGeom>
              <a:blipFill>
                <a:blip r:embed="rId4"/>
                <a:stretch>
                  <a:fillRect l="-878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85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1892-D403-4BDD-AF21-D4D2AFF4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3004E-7CA3-4FFB-A10E-9B573A3CE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387657"/>
            <a:ext cx="11187258" cy="1727018"/>
          </a:xfrm>
        </p:spPr>
        <p:txBody>
          <a:bodyPr/>
          <a:lstStyle/>
          <a:p>
            <a:r>
              <a:rPr lang="en-US" dirty="0"/>
              <a:t>What memorization structure will you use?</a:t>
            </a:r>
          </a:p>
          <a:p>
            <a:endParaRPr lang="en-US" dirty="0"/>
          </a:p>
          <a:p>
            <a:r>
              <a:rPr lang="en-US" dirty="0"/>
              <a:t>Write the pseudocode to fill up the structure iteratively.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0293B0-5614-4FE2-8496-61F9633031AF}"/>
                  </a:ext>
                </a:extLst>
              </p:cNvPr>
              <p:cNvSpPr txBox="1"/>
              <p:nvPr/>
            </p:nvSpPr>
            <p:spPr>
              <a:xfrm>
                <a:off x="1190625" y="1914525"/>
                <a:ext cx="11001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2D Boolean array SUBSUM(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). Array will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0293B0-5614-4FE2-8496-61F963303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25" y="1914525"/>
                <a:ext cx="11001375" cy="523220"/>
              </a:xfrm>
              <a:prstGeom prst="rect">
                <a:avLst/>
              </a:prstGeom>
              <a:blipFill>
                <a:blip r:embed="rId2"/>
                <a:stretch>
                  <a:fillRect l="-110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3D2EC76-C597-42E4-A305-E55F870FA68B}"/>
              </a:ext>
            </a:extLst>
          </p:cNvPr>
          <p:cNvSpPr txBox="1"/>
          <p:nvPr/>
        </p:nvSpPr>
        <p:spPr>
          <a:xfrm>
            <a:off x="952500" y="2964613"/>
            <a:ext cx="1028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(int[] A, int T)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Bool[][]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Bool[n][T+1]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j=0;j&lt;T+1;j++){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[0][j]=False;}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[0][A[0]]=True;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j=0; j&lt;T+1;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[i-1][j]){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][j]=True;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]]=True;//need to catch Array index errors. Don’t do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//this in real code.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[n][T-1];</a:t>
            </a:r>
          </a:p>
        </p:txBody>
      </p:sp>
    </p:spTree>
    <p:extLst>
      <p:ext uri="{BB962C8B-B14F-4D97-AF65-F5344CB8AC3E}">
        <p14:creationId xmlns:p14="http://schemas.microsoft.com/office/powerpoint/2010/main" val="210213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EE64-61C0-4007-94EF-1DEDF400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Subsequence, Round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8E39E9-6367-4BA4-A8C8-F62AAAC78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ask “what’s the best choice for the next element” (instead of just “is this the next element”</a:t>
                </a:r>
              </a:p>
              <a:p>
                <a:r>
                  <a:rPr lang="en-US" dirty="0"/>
                  <a:t>What’s the best choice?</a:t>
                </a:r>
              </a:p>
              <a:p>
                <a:r>
                  <a:rPr lang="en-US" dirty="0"/>
                  <a:t>It has to be greater than our current element, after that it’s the one that can lead to the longest subsequence.</a:t>
                </a:r>
              </a:p>
              <a:p>
                <a:endParaRPr lang="en-US" dirty="0"/>
              </a:p>
              <a:p>
                <a:r>
                  <a:rPr lang="en-US" dirty="0"/>
                  <a:t>So, (since we’re starting with our current element), the question is </a:t>
                </a:r>
              </a:p>
              <a:p>
                <a:r>
                  <a:rPr lang="en-US" dirty="0"/>
                  <a:t>“what’s the longest increasing subsequence, starting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8E39E9-6367-4BA4-A8C8-F62AAAC78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92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D9A1-890C-4F13-AF84-EEDE5BE9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Subsequence, Round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35A24-F85D-4B6E-93F9-F2FBF8829E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length of the longest increasing subsequence among 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that starts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Call an index “valid”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(it’s “valid” to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a sequence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⁡{1,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𝑣𝑎𝑙𝑖𝑑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𝐿𝐼𝑆𝑆𝑡𝑎𝑟𝑡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dirty="0"/>
                  <a:t> }</a:t>
                </a:r>
              </a:p>
              <a:p>
                <a:r>
                  <a:rPr lang="en-US" dirty="0"/>
                  <a:t>i.e. have a single entry (yourself) or prepend yourself to the longest subsequence starting after you (that you can prepend yourself to)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C35A24-F85D-4B6E-93F9-F2FBF8829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03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9886-4FFE-4D0C-8BF4-51E9FC16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Formulate your problem recursively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B1965-E9A4-4014-97B7-6F032DD8B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top down and bottom up thinking.</a:t>
            </a:r>
          </a:p>
          <a:p>
            <a:endParaRPr lang="en-US" dirty="0"/>
          </a:p>
          <a:p>
            <a:r>
              <a:rPr lang="en-US" dirty="0"/>
              <a:t>Top down: For one particular “element” of the input, what do I need to decide? What are all the possibilities?</a:t>
            </a:r>
          </a:p>
          <a:p>
            <a:endParaRPr lang="en-US" dirty="0"/>
          </a:p>
          <a:p>
            <a:r>
              <a:rPr lang="en-US" dirty="0"/>
              <a:t>Bottom up: What is a smaller version of the problem?</a:t>
            </a:r>
          </a:p>
          <a:p>
            <a:endParaRPr lang="en-US" dirty="0"/>
          </a:p>
          <a:p>
            <a:r>
              <a:rPr lang="en-US" dirty="0"/>
              <a:t>What information do we need to solve the problem recursively?</a:t>
            </a:r>
          </a:p>
        </p:txBody>
      </p:sp>
    </p:spTree>
    <p:extLst>
      <p:ext uri="{BB962C8B-B14F-4D97-AF65-F5344CB8AC3E}">
        <p14:creationId xmlns:p14="http://schemas.microsoft.com/office/powerpoint/2010/main" val="3549907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7C15-A5B7-4412-9506-B24C2EF2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Subsequence, Round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13D00-C95E-4AD9-B48A-2C0BF94C7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Memoization? 1D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Iteration? Outer-loop: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decreasing</a:t>
                </a:r>
              </a:p>
              <a:p>
                <a:r>
                  <a:rPr lang="en-US" dirty="0"/>
                  <a:t>Inner-loop: 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iterating over previous calculations.</a:t>
                </a:r>
              </a:p>
              <a:p>
                <a:r>
                  <a:rPr lang="en-US" dirty="0"/>
                  <a:t>Checking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values for each new calculation,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Still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endParaRPr lang="en-US" dirty="0"/>
              </a:p>
              <a:p>
                <a:r>
                  <a:rPr lang="en-US" b="1" dirty="0"/>
                  <a:t>Be careful!</a:t>
                </a:r>
              </a:p>
              <a:p>
                <a:r>
                  <a:rPr lang="en-US" dirty="0"/>
                  <a:t>Final answer is </a:t>
                </a:r>
                <a:r>
                  <a:rPr lang="en-US" b="1" dirty="0"/>
                  <a:t>not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It’s the maximum entry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𝐿𝐼𝑆𝑆𝑡𝑎𝑟𝑡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array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13D00-C95E-4AD9-B48A-2C0BF94C7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88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2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6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788BD-01E2-4C03-81B6-AED7F492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What do you need recursively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27E16-84E5-4900-BFA9-32E2B7770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</a:t>
            </a:r>
            <a:r>
              <a:rPr lang="en-US" b="1" dirty="0"/>
              <a:t>in English</a:t>
            </a:r>
            <a:r>
              <a:rPr lang="en-US" dirty="0"/>
              <a:t> (not math. English.) what exactly the recursive call is giving you. </a:t>
            </a:r>
          </a:p>
          <a:p>
            <a:r>
              <a:rPr lang="en-US" dirty="0"/>
              <a:t>I know this sounds silly. Every time I am trying to solve a DP problem from scratch (or just remember how one worked) and can’t do it, it’s because I haven’t written it down in English. </a:t>
            </a:r>
          </a:p>
          <a:p>
            <a:endParaRPr lang="en-US" dirty="0"/>
          </a:p>
          <a:p>
            <a:r>
              <a:rPr lang="en-US" dirty="0"/>
              <a:t>If you realize “I need an extra parameter” update the English description with that extra parameter.</a:t>
            </a:r>
          </a:p>
        </p:txBody>
      </p:sp>
    </p:spTree>
    <p:extLst>
      <p:ext uri="{BB962C8B-B14F-4D97-AF65-F5344CB8AC3E}">
        <p14:creationId xmlns:p14="http://schemas.microsoft.com/office/powerpoint/2010/main" val="76134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0016-0F38-4E32-93EC-575EC2B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of a minimum weight vertex cover for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For this recurrence we are ignoring any edge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a parent (if one exists).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figure out how to calculate it. </a:t>
                </a:r>
              </a:p>
              <a:p>
                <a:r>
                  <a:rPr lang="en-US" dirty="0"/>
                  <a:t>Hint: you need to change or add something.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1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825-8489-4FBE-AAEE-1B6C53AC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 in the vertex cover.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⁡{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  <m:brk m:alnAt="23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child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of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child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𝑂𝑃𝑇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nary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not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leaf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func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  <a:blipFill>
                <a:blip r:embed="rId2"/>
                <a:stretch>
                  <a:fillRect l="-95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1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79803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60</TotalTime>
  <Words>1939</Words>
  <Application>Microsoft Office PowerPoint</Application>
  <PresentationFormat>Widescreen</PresentationFormat>
  <Paragraphs>286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DP Practice!</vt:lpstr>
      <vt:lpstr>Vertex Cover</vt:lpstr>
      <vt:lpstr>Step 1: Formulate your problem recursively</vt:lpstr>
      <vt:lpstr>Vertex Cover – Recursively </vt:lpstr>
      <vt:lpstr>Vertex Cover – Recursively </vt:lpstr>
      <vt:lpstr>Step 2: What do you need recursively</vt:lpstr>
      <vt:lpstr>Recurrence</vt:lpstr>
      <vt:lpstr>Recurrence</vt:lpstr>
      <vt:lpstr>Vertex Cover Dynamic Program</vt:lpstr>
      <vt:lpstr>Vertex Cover Dynamic Program</vt:lpstr>
      <vt:lpstr>Vertex Cover</vt:lpstr>
      <vt:lpstr>Vertex Cover Dynamic Program</vt:lpstr>
      <vt:lpstr>More Practice</vt:lpstr>
      <vt:lpstr>Longest Increasing Subsequence</vt:lpstr>
      <vt:lpstr>Recurrence</vt:lpstr>
      <vt:lpstr>Recurrence</vt:lpstr>
      <vt:lpstr>Longest Increasing Subsequence</vt:lpstr>
      <vt:lpstr>Longest Increasing Subsequence</vt:lpstr>
      <vt:lpstr>How do you choose your base cases?</vt:lpstr>
      <vt:lpstr>Summing Up</vt:lpstr>
      <vt:lpstr>But Wait! There’s more</vt:lpstr>
      <vt:lpstr>Takeaways</vt:lpstr>
      <vt:lpstr>Extra Practice</vt:lpstr>
      <vt:lpstr>Subset Sum</vt:lpstr>
      <vt:lpstr>Subset Sum</vt:lpstr>
      <vt:lpstr>Subset Sum</vt:lpstr>
      <vt:lpstr>Subset Sum</vt:lpstr>
      <vt:lpstr>Longest Increasing Subsequence, Round 3</vt:lpstr>
      <vt:lpstr>Longest Increasing Subsequence, Round 3</vt:lpstr>
      <vt:lpstr>Longest Increasing Subsequence, Round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</cp:revision>
  <cp:lastPrinted>2022-11-02T16:27:55Z</cp:lastPrinted>
  <dcterms:created xsi:type="dcterms:W3CDTF">2022-11-02T16:00:22Z</dcterms:created>
  <dcterms:modified xsi:type="dcterms:W3CDTF">2022-11-02T17:00:54Z</dcterms:modified>
</cp:coreProperties>
</file>