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401" r:id="rId3"/>
    <p:sldId id="336" r:id="rId4"/>
    <p:sldId id="337" r:id="rId5"/>
    <p:sldId id="356" r:id="rId6"/>
    <p:sldId id="357" r:id="rId7"/>
    <p:sldId id="396" r:id="rId8"/>
    <p:sldId id="395" r:id="rId9"/>
    <p:sldId id="355" r:id="rId10"/>
    <p:sldId id="383" r:id="rId11"/>
    <p:sldId id="384" r:id="rId12"/>
    <p:sldId id="385" r:id="rId13"/>
    <p:sldId id="386" r:id="rId14"/>
    <p:sldId id="387" r:id="rId15"/>
    <p:sldId id="388" r:id="rId16"/>
    <p:sldId id="389" r:id="rId17"/>
    <p:sldId id="390" r:id="rId18"/>
    <p:sldId id="397" r:id="rId19"/>
    <p:sldId id="399" r:id="rId20"/>
    <p:sldId id="364" r:id="rId21"/>
    <p:sldId id="365" r:id="rId22"/>
    <p:sldId id="366" r:id="rId23"/>
    <p:sldId id="367" r:id="rId24"/>
    <p:sldId id="368" r:id="rId25"/>
    <p:sldId id="369" r:id="rId26"/>
    <p:sldId id="370" r:id="rId27"/>
    <p:sldId id="371" r:id="rId28"/>
    <p:sldId id="372" r:id="rId29"/>
    <p:sldId id="373" r:id="rId30"/>
    <p:sldId id="374" r:id="rId31"/>
    <p:sldId id="375" r:id="rId32"/>
    <p:sldId id="376" r:id="rId33"/>
    <p:sldId id="377" r:id="rId34"/>
    <p:sldId id="393" r:id="rId35"/>
    <p:sldId id="392" r:id="rId36"/>
    <p:sldId id="378" r:id="rId37"/>
    <p:sldId id="379" r:id="rId38"/>
    <p:sldId id="400" r:id="rId39"/>
    <p:sldId id="380" r:id="rId40"/>
    <p:sldId id="381" r:id="rId41"/>
    <p:sldId id="382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19:10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1318 456 7136 0 0,'0'0'0'0'0,"3"0"0"0"0,-2 0 0 0 0,-1 0-5360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39:52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1896 0 0,'0'0'0'0'0,"-2"2"0"0"0,0-2 0 0 0,2 0-1424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19:2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819 1026 2304 0 0,'0'0'0'0'0,"-2"7"0"0"0,-3 4 0 0 0,5-11-1736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39:52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1896 0 0,'0'0'0'0'0,"-2"2"0"0"0,0-2 0 0 0,2 0-1424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19:2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819 1026 2304 0 0,'0'0'0'0'0,"-2"7"0"0"0,-3 4 0 0 0,5-11-1736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39:52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1896 0 0,'0'0'0'0'0,"-2"2"0"0"0,0-2 0 0 0,2 0-1424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19:2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819 1026 2304 0 0,'0'0'0'0'0,"-2"7"0"0"0,-3 4 0 0 0,5-11-1736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19:10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1318 456 7136 0 0,'0'0'0'0'0,"3"0"0"0"0,-2 0 0 0 0,-1 0-5360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19:2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819 1026 2304 0 0,'0'0'0'0'0,"-2"7"0"0"0,-3 4 0 0 0,5-11-1736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39:52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4416 0 0,'0'0'0'0'0,"-4"7"0"0"0,-3 3 0 0 0,7-10-3312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39:52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1896 0 0,'0'0'0'0'0,"-2"2"0"0"0,0-2 0 0 0,2 0-1424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19:2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819 1026 2304 0 0,'0'0'0'0'0,"-2"7"0"0"0,-3 4 0 0 0,5-11-1736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39:52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1896 0 0,'0'0'0'0'0,"-2"2"0"0"0,0-2 0 0 0,2 0-1424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2-05T04:19:2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819 1026 2304 0 0,'0'0'0'0'0,"-2"7"0"0"0,-3 4 0 0 0,5-11-1736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A2755E6-29DA-461E-BE2A-6F66AC3F0101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CEFD0-CAD1-4818-BC3A-5729C0A81C9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292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55E6-29DA-461E-BE2A-6F66AC3F0101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CEFD0-CAD1-4818-BC3A-5729C0A81C9F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12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55E6-29DA-461E-BE2A-6F66AC3F0101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CEFD0-CAD1-4818-BC3A-5729C0A81C9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174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985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55E6-29DA-461E-BE2A-6F66AC3F0101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CEFD0-CAD1-4818-BC3A-5729C0A81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37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55E6-29DA-461E-BE2A-6F66AC3F0101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CEFD0-CAD1-4818-BC3A-5729C0A81C9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8313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55E6-29DA-461E-BE2A-6F66AC3F0101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CEFD0-CAD1-4818-BC3A-5729C0A81C9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7118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55E6-29DA-461E-BE2A-6F66AC3F0101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CEFD0-CAD1-4818-BC3A-5729C0A81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71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55E6-29DA-461E-BE2A-6F66AC3F0101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CEFD0-CAD1-4818-BC3A-5729C0A81C9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992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55E6-29DA-461E-BE2A-6F66AC3F0101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CEFD0-CAD1-4818-BC3A-5729C0A81C9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47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55E6-29DA-461E-BE2A-6F66AC3F0101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CEFD0-CAD1-4818-BC3A-5729C0A81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032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755E6-29DA-461E-BE2A-6F66AC3F0101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CEFD0-CAD1-4818-BC3A-5729C0A81C9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70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EA2755E6-29DA-461E-BE2A-6F66AC3F0101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0ECEFD0-CAD1-4818-BC3A-5729C0A81C9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64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00.png"/><Relationship Id="rId7" Type="http://schemas.openxmlformats.org/officeDocument/2006/relationships/customXml" Target="../ink/ink2.xm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customXml" Target="../ink/ink1.xml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image" Target="../media/image900.png"/><Relationship Id="rId7" Type="http://schemas.openxmlformats.org/officeDocument/2006/relationships/customXml" Target="../ink/ink4.xml"/><Relationship Id="rId12" Type="http://schemas.openxmlformats.org/officeDocument/2006/relationships/image" Target="../media/image15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customXml" Target="../ink/ink6.xml"/><Relationship Id="rId5" Type="http://schemas.openxmlformats.org/officeDocument/2006/relationships/customXml" Target="../ink/ink3.xml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customXml" Target="../ink/ink5.xml"/><Relationship Id="rId1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00.png"/><Relationship Id="rId7" Type="http://schemas.openxmlformats.org/officeDocument/2006/relationships/customXml" Target="../ink/ink8.xml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customXml" Target="../ink/ink7.xml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00.png"/><Relationship Id="rId7" Type="http://schemas.openxmlformats.org/officeDocument/2006/relationships/customXml" Target="../ink/ink10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customXml" Target="../ink/ink9.xml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00.png"/><Relationship Id="rId7" Type="http://schemas.openxmlformats.org/officeDocument/2006/relationships/customXml" Target="../ink/ink1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customXml" Target="../ink/ink11.xml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00.png"/><Relationship Id="rId7" Type="http://schemas.openxmlformats.org/officeDocument/2006/relationships/customXml" Target="../ink/ink14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customXml" Target="../ink/ink13.xml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231C6-EF63-4D40-9695-3889C679FA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Dynamic Programming</a:t>
            </a:r>
            <a:br>
              <a:rPr lang="en-US" dirty="0"/>
            </a:br>
            <a:r>
              <a:rPr lang="en-US" sz="3600" dirty="0"/>
              <a:t>Hidden Parameters and on Trees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D2E9C5-322C-4989-A41A-DD37EF3A3D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417 22AU</a:t>
            </a:r>
          </a:p>
          <a:p>
            <a:r>
              <a:rPr lang="en-US" dirty="0"/>
              <a:t>Lecture 15</a:t>
            </a:r>
          </a:p>
        </p:txBody>
      </p:sp>
    </p:spTree>
    <p:extLst>
      <p:ext uri="{BB962C8B-B14F-4D97-AF65-F5344CB8AC3E}">
        <p14:creationId xmlns:p14="http://schemas.microsoft.com/office/powerpoint/2010/main" val="3690830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2892F-FDC9-4577-BC49-DE6D9B04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30617977"/>
                  </p:ext>
                </p:extLst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90" t="-1149" r="-7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490" t="-1149" r="-6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490" t="-1149" r="-5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490" t="-1149" r="-4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490" t="-1149" r="-3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0490" t="-1149" r="-2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0490" t="-1149" r="-1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0490" t="-1149" r="-1961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101149" r="-801961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203488" r="-801961" b="-608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300000" r="-801961" b="-5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400000" r="-801961" b="-4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500000" r="-801961" b="-3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06977" r="-801961" b="-2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98851" r="-801961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798851" r="-801961" b="-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/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F0D5330-1903-4EC3-8901-6516426D6426}"/>
              </a:ext>
            </a:extLst>
          </p:cNvPr>
          <p:cNvCxnSpPr>
            <a:stCxn id="5" idx="0"/>
          </p:cNvCxnSpPr>
          <p:nvPr/>
        </p:nvCxnSpPr>
        <p:spPr>
          <a:xfrm flipH="1" flipV="1">
            <a:off x="327212" y="2039471"/>
            <a:ext cx="749" cy="15867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A9D801-4452-4FE4-9219-FC13950E8320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327961" y="4210999"/>
            <a:ext cx="0" cy="20100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E21828-D204-497C-8799-2EF13F3ACF7A}"/>
              </a:ext>
            </a:extLst>
          </p:cNvPr>
          <p:cNvCxnSpPr>
            <a:cxnSpLocks/>
          </p:cNvCxnSpPr>
          <p:nvPr/>
        </p:nvCxnSpPr>
        <p:spPr>
          <a:xfrm flipH="1" flipV="1">
            <a:off x="1819835" y="1220235"/>
            <a:ext cx="3783106" cy="105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/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156A19C-1E33-404A-9A23-4243A274A28E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6205074" y="1220236"/>
            <a:ext cx="5224926" cy="211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0997644B-77C1-4167-85AE-61762C7A36F2}"/>
                  </a:ext>
                </a:extLst>
              </p14:cNvPr>
              <p14:cNvContentPartPr/>
              <p14:nvPr/>
            </p14:nvContentPartPr>
            <p14:xfrm>
              <a:off x="3815696" y="354162"/>
              <a:ext cx="180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0997644B-77C1-4167-85AE-61762C7A36F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06696" y="345162"/>
                <a:ext cx="194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14:cNvPr>
              <p14:cNvContentPartPr/>
              <p14:nvPr/>
            </p14:nvContentPartPr>
            <p14:xfrm>
              <a:off x="9012656" y="596082"/>
              <a:ext cx="2880" cy="6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003656" y="587082"/>
                <a:ext cx="205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45B4824-9400-46C4-AEDA-EFD6E462ABE0}"/>
                  </a:ext>
                </a:extLst>
              </p:cNvPr>
              <p:cNvSpPr/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𝐿𝐼𝑆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]      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𝐿𝐼𝑆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  <m:e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45B4824-9400-46C4-AEDA-EFD6E462AB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9142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2892F-FDC9-4577-BC49-DE6D9B04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761798979"/>
                  </p:ext>
                </p:extLst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90" t="-1149" r="-7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490" t="-1149" r="-6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490" t="-1149" r="-5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490" t="-1149" r="-4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490" t="-1149" r="-3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0490" t="-1149" r="-2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0490" t="-1149" r="-1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0490" t="-1149" r="-1961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101149" r="-801961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203488" r="-801961" b="-608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300000" r="-801961" b="-5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400000" r="-801961" b="-4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500000" r="-801961" b="-3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06977" r="-801961" b="-2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98851" r="-801961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798851" r="-801961" b="-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/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F0D5330-1903-4EC3-8901-6516426D6426}"/>
              </a:ext>
            </a:extLst>
          </p:cNvPr>
          <p:cNvCxnSpPr>
            <a:stCxn id="5" idx="0"/>
          </p:cNvCxnSpPr>
          <p:nvPr/>
        </p:nvCxnSpPr>
        <p:spPr>
          <a:xfrm flipH="1" flipV="1">
            <a:off x="327212" y="2039471"/>
            <a:ext cx="749" cy="15867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A9D801-4452-4FE4-9219-FC13950E8320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327961" y="4210999"/>
            <a:ext cx="0" cy="20100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E21828-D204-497C-8799-2EF13F3ACF7A}"/>
              </a:ext>
            </a:extLst>
          </p:cNvPr>
          <p:cNvCxnSpPr>
            <a:cxnSpLocks/>
          </p:cNvCxnSpPr>
          <p:nvPr/>
        </p:nvCxnSpPr>
        <p:spPr>
          <a:xfrm flipH="1" flipV="1">
            <a:off x="1819835" y="1220235"/>
            <a:ext cx="3783106" cy="105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/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156A19C-1E33-404A-9A23-4243A274A28E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6205074" y="1220236"/>
            <a:ext cx="5224926" cy="211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0997644B-77C1-4167-85AE-61762C7A36F2}"/>
                  </a:ext>
                </a:extLst>
              </p14:cNvPr>
              <p14:cNvContentPartPr/>
              <p14:nvPr/>
            </p14:nvContentPartPr>
            <p14:xfrm>
              <a:off x="3815696" y="354162"/>
              <a:ext cx="1800" cy="3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0997644B-77C1-4167-85AE-61762C7A36F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06696" y="345162"/>
                <a:ext cx="194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14:cNvPr>
              <p14:cNvContentPartPr/>
              <p14:nvPr/>
            </p14:nvContentPartPr>
            <p14:xfrm>
              <a:off x="9012656" y="596082"/>
              <a:ext cx="2880" cy="6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003656" y="587082"/>
                <a:ext cx="205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7464C37-3A5E-46C7-AA22-AD11EDFDB5ED}"/>
                  </a:ext>
                </a:extLst>
              </p14:cNvPr>
              <p14:cNvContentPartPr/>
              <p14:nvPr/>
            </p14:nvContentPartPr>
            <p14:xfrm>
              <a:off x="4595456" y="553962"/>
              <a:ext cx="4320" cy="64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7464C37-3A5E-46C7-AA22-AD11EDFDB5E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86816" y="545322"/>
                <a:ext cx="2196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14:cNvPr>
              <p14:cNvContentPartPr/>
              <p14:nvPr/>
            </p14:nvContentPartPr>
            <p14:xfrm>
              <a:off x="4556216" y="610122"/>
              <a:ext cx="1800" cy="7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547216" y="601122"/>
                <a:ext cx="1944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413569C-76EE-4C6F-84B4-83C166503167}"/>
                  </a:ext>
                </a:extLst>
              </p:cNvPr>
              <p:cNvSpPr txBox="1"/>
              <p:nvPr/>
            </p:nvSpPr>
            <p:spPr>
              <a:xfrm>
                <a:off x="2303929" y="215153"/>
                <a:ext cx="51502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[0]</m:t>
                    </m:r>
                  </m:oMath>
                </a14:m>
                <a:r>
                  <a:rPr lang="en-US" dirty="0"/>
                  <a:t> not allowed:</a:t>
                </a:r>
              </a:p>
              <a:p>
                <a:r>
                  <a:rPr lang="en-US" dirty="0"/>
                  <a:t>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(0,0)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413569C-76EE-4C6F-84B4-83C1665031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929" y="215153"/>
                <a:ext cx="5150224" cy="646331"/>
              </a:xfrm>
              <a:prstGeom prst="rect">
                <a:avLst/>
              </a:prstGeom>
              <a:blipFill>
                <a:blip r:embed="rId13"/>
                <a:stretch>
                  <a:fillRect l="-1065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F6FB344-5B98-40D2-B8E5-C760C2955588}"/>
                  </a:ext>
                </a:extLst>
              </p:cNvPr>
              <p:cNvSpPr/>
              <p:nvPr/>
            </p:nvSpPr>
            <p:spPr>
              <a:xfrm>
                <a:off x="6497217" y="112221"/>
                <a:ext cx="5581261" cy="1063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𝐿𝐼𝑆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]      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𝐿𝐼𝑆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  <m:e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F6FB344-5B98-40D2-B8E5-C760C29555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217" y="112221"/>
                <a:ext cx="5581261" cy="106336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0234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2892F-FDC9-4577-BC49-DE6D9B04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896017049"/>
                  </p:ext>
                </p:extLst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90" t="-1149" r="-7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490" t="-1149" r="-6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490" t="-1149" r="-5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490" t="-1149" r="-4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490" t="-1149" r="-3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0490" t="-1149" r="-2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0490" t="-1149" r="-1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0490" t="-1149" r="-1961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101149" r="-801961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203488" r="-801961" b="-608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300000" r="-801961" b="-5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400000" r="-801961" b="-4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500000" r="-801961" b="-3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06977" r="-801961" b="-2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98851" r="-801961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798851" r="-801961" b="-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/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F0D5330-1903-4EC3-8901-6516426D6426}"/>
              </a:ext>
            </a:extLst>
          </p:cNvPr>
          <p:cNvCxnSpPr>
            <a:stCxn id="5" idx="0"/>
          </p:cNvCxnSpPr>
          <p:nvPr/>
        </p:nvCxnSpPr>
        <p:spPr>
          <a:xfrm flipH="1" flipV="1">
            <a:off x="327212" y="2039471"/>
            <a:ext cx="749" cy="15867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A9D801-4452-4FE4-9219-FC13950E8320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327961" y="4210999"/>
            <a:ext cx="0" cy="20100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E21828-D204-497C-8799-2EF13F3ACF7A}"/>
              </a:ext>
            </a:extLst>
          </p:cNvPr>
          <p:cNvCxnSpPr>
            <a:cxnSpLocks/>
          </p:cNvCxnSpPr>
          <p:nvPr/>
        </p:nvCxnSpPr>
        <p:spPr>
          <a:xfrm flipH="1" flipV="1">
            <a:off x="1819835" y="1220235"/>
            <a:ext cx="3783106" cy="105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/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156A19C-1E33-404A-9A23-4243A274A28E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6205074" y="1220236"/>
            <a:ext cx="5224926" cy="211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14:cNvPr>
              <p14:cNvContentPartPr/>
              <p14:nvPr/>
            </p14:nvContentPartPr>
            <p14:xfrm>
              <a:off x="9012656" y="596082"/>
              <a:ext cx="2880" cy="6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03656" y="587082"/>
                <a:ext cx="205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14:cNvPr>
              <p14:cNvContentPartPr/>
              <p14:nvPr/>
            </p14:nvContentPartPr>
            <p14:xfrm>
              <a:off x="4556216" y="610122"/>
              <a:ext cx="1800" cy="7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47216" y="601122"/>
                <a:ext cx="1944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6C2662A-F891-44FD-82B4-3D319565FF04}"/>
                  </a:ext>
                </a:extLst>
              </p:cNvPr>
              <p:cNvSpPr txBox="1"/>
              <p:nvPr/>
            </p:nvSpPr>
            <p:spPr>
              <a:xfrm>
                <a:off x="1590137" y="146142"/>
                <a:ext cx="58405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1,1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[1]</m:t>
                    </m:r>
                  </m:oMath>
                </a14:m>
                <a:r>
                  <a:rPr lang="en-US" dirty="0"/>
                  <a:t> can add,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0,1)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6C2662A-F891-44FD-82B4-3D319565F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137" y="146142"/>
                <a:ext cx="5840506" cy="369332"/>
              </a:xfrm>
              <a:prstGeom prst="rect">
                <a:avLst/>
              </a:prstGeom>
              <a:blipFill>
                <a:blip r:embed="rId9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F578750-DCE4-4043-BC6A-4A963AD7E2EE}"/>
                  </a:ext>
                </a:extLst>
              </p:cNvPr>
              <p:cNvSpPr/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𝐿𝐼𝑆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]      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𝐿𝐼𝑆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  <m:e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F578750-DCE4-4043-BC6A-4A963AD7E2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8899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2892F-FDC9-4577-BC49-DE6D9B04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933672629"/>
                  </p:ext>
                </p:extLst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90" t="-1149" r="-7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490" t="-1149" r="-6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490" t="-1149" r="-5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490" t="-1149" r="-4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490" t="-1149" r="-3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0490" t="-1149" r="-2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0490" t="-1149" r="-1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0490" t="-1149" r="-1961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101149" r="-801961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203488" r="-801961" b="-608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300000" r="-801961" b="-5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400000" r="-801961" b="-4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500000" r="-801961" b="-3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06977" r="-801961" b="-2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98851" r="-801961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798851" r="-801961" b="-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/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F0D5330-1903-4EC3-8901-6516426D6426}"/>
              </a:ext>
            </a:extLst>
          </p:cNvPr>
          <p:cNvCxnSpPr>
            <a:stCxn id="5" idx="0"/>
          </p:cNvCxnSpPr>
          <p:nvPr/>
        </p:nvCxnSpPr>
        <p:spPr>
          <a:xfrm flipH="1" flipV="1">
            <a:off x="327212" y="2039471"/>
            <a:ext cx="749" cy="15867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A9D801-4452-4FE4-9219-FC13950E8320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327961" y="4210999"/>
            <a:ext cx="0" cy="20100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E21828-D204-497C-8799-2EF13F3ACF7A}"/>
              </a:ext>
            </a:extLst>
          </p:cNvPr>
          <p:cNvCxnSpPr>
            <a:cxnSpLocks/>
          </p:cNvCxnSpPr>
          <p:nvPr/>
        </p:nvCxnSpPr>
        <p:spPr>
          <a:xfrm flipH="1" flipV="1">
            <a:off x="1819835" y="1220235"/>
            <a:ext cx="3783106" cy="105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/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156A19C-1E33-404A-9A23-4243A274A28E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6205074" y="1220236"/>
            <a:ext cx="5224926" cy="211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14:cNvPr>
              <p14:cNvContentPartPr/>
              <p14:nvPr/>
            </p14:nvContentPartPr>
            <p14:xfrm>
              <a:off x="9012656" y="596082"/>
              <a:ext cx="2880" cy="6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03656" y="587082"/>
                <a:ext cx="205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14:cNvPr>
              <p14:cNvContentPartPr/>
              <p14:nvPr/>
            </p14:nvContentPartPr>
            <p14:xfrm>
              <a:off x="4556216" y="610122"/>
              <a:ext cx="1800" cy="7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47216" y="601122"/>
                <a:ext cx="1944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6C2662A-F891-44FD-82B4-3D319565FF04}"/>
                  </a:ext>
                </a:extLst>
              </p:cNvPr>
              <p:cNvSpPr txBox="1"/>
              <p:nvPr/>
            </p:nvSpPr>
            <p:spPr>
              <a:xfrm>
                <a:off x="2303929" y="215153"/>
                <a:ext cx="584050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[2]</m:t>
                    </m:r>
                  </m:oMath>
                </a14:m>
                <a:r>
                  <a:rPr lang="en-US" dirty="0"/>
                  <a:t> allowed to add: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(0,2)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6C2662A-F891-44FD-82B4-3D319565F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929" y="215153"/>
                <a:ext cx="5840506" cy="646331"/>
              </a:xfrm>
              <a:prstGeom prst="rect">
                <a:avLst/>
              </a:prstGeom>
              <a:blipFill>
                <a:blip r:embed="rId9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7D122BE-EEAA-4009-A289-65BABCE2270D}"/>
                  </a:ext>
                </a:extLst>
              </p:cNvPr>
              <p:cNvSpPr/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𝐿𝐼𝑆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]      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𝐿𝐼𝑆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  <m:e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7D122BE-EEAA-4009-A289-65BABCE227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008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2892F-FDC9-4577-BC49-DE6D9B04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892023925"/>
                  </p:ext>
                </p:extLst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90" t="-1149" r="-7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490" t="-1149" r="-6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490" t="-1149" r="-5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490" t="-1149" r="-4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490" t="-1149" r="-3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0490" t="-1149" r="-2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0490" t="-1149" r="-101961" b="-8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0490" t="-1149" r="-1961" b="-8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101149" r="-801961" b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203488" r="-801961" b="-6081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300000" r="-801961" b="-5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400000" r="-801961" b="-4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500000" r="-801961" b="-3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06977" r="-801961" b="-2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98851" r="-801961" b="-10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798851" r="-801961" b="-22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/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F0D5330-1903-4EC3-8901-6516426D6426}"/>
              </a:ext>
            </a:extLst>
          </p:cNvPr>
          <p:cNvCxnSpPr>
            <a:stCxn id="5" idx="0"/>
          </p:cNvCxnSpPr>
          <p:nvPr/>
        </p:nvCxnSpPr>
        <p:spPr>
          <a:xfrm flipH="1" flipV="1">
            <a:off x="327212" y="2039471"/>
            <a:ext cx="749" cy="15867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A9D801-4452-4FE4-9219-FC13950E8320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327961" y="4210999"/>
            <a:ext cx="0" cy="20100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E21828-D204-497C-8799-2EF13F3ACF7A}"/>
              </a:ext>
            </a:extLst>
          </p:cNvPr>
          <p:cNvCxnSpPr>
            <a:cxnSpLocks/>
          </p:cNvCxnSpPr>
          <p:nvPr/>
        </p:nvCxnSpPr>
        <p:spPr>
          <a:xfrm flipH="1" flipV="1">
            <a:off x="1819835" y="1220235"/>
            <a:ext cx="3783106" cy="105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/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156A19C-1E33-404A-9A23-4243A274A28E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6205074" y="1220236"/>
            <a:ext cx="5224926" cy="211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14:cNvPr>
              <p14:cNvContentPartPr/>
              <p14:nvPr/>
            </p14:nvContentPartPr>
            <p14:xfrm>
              <a:off x="9012656" y="596082"/>
              <a:ext cx="2880" cy="6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03656" y="587082"/>
                <a:ext cx="205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14:cNvPr>
              <p14:cNvContentPartPr/>
              <p14:nvPr/>
            </p14:nvContentPartPr>
            <p14:xfrm>
              <a:off x="4556216" y="610122"/>
              <a:ext cx="1800" cy="7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47216" y="601122"/>
                <a:ext cx="1944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6C2662A-F891-44FD-82B4-3D319565FF04}"/>
                  </a:ext>
                </a:extLst>
              </p:cNvPr>
              <p:cNvSpPr txBox="1"/>
              <p:nvPr/>
            </p:nvSpPr>
            <p:spPr>
              <a:xfrm>
                <a:off x="2303929" y="215153"/>
                <a:ext cx="584050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2,0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b="0" dirty="0"/>
                  <a:t> allowed to add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(1,2)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(1,0)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6C2662A-F891-44FD-82B4-3D319565F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929" y="215153"/>
                <a:ext cx="5840506" cy="646331"/>
              </a:xfrm>
              <a:prstGeom prst="rect">
                <a:avLst/>
              </a:prstGeom>
              <a:blipFill>
                <a:blip r:embed="rId9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8EF7163-ECC0-4960-89B3-E852F4993BF3}"/>
                  </a:ext>
                </a:extLst>
              </p:cNvPr>
              <p:cNvSpPr/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𝐿𝐼𝑆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]      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𝐿𝐼𝑆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  <m:e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8EF7163-ECC0-4960-89B3-E852F4993B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8637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2892F-FDC9-4577-BC49-DE6D9B047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6,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7,</a:t>
                          </a:r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oMath>
                          </a14:m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E01730DD-7A24-4F63-B78B-5D71A5897425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25979880"/>
                  </p:ext>
                </p:extLst>
              </p:nvPr>
            </p:nvGraphicFramePr>
            <p:xfrm>
              <a:off x="574675" y="1463674"/>
              <a:ext cx="11187117" cy="475737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3013">
                      <a:extLst>
                        <a:ext uri="{9D8B030D-6E8A-4147-A177-3AD203B41FA5}">
                          <a16:colId xmlns:a16="http://schemas.microsoft.com/office/drawing/2014/main" val="37921937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152073375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4082720153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14625802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607553566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335711872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316553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2826370981"/>
                        </a:ext>
                      </a:extLst>
                    </a:gridCol>
                    <a:gridCol w="1243013">
                      <a:extLst>
                        <a:ext uri="{9D8B030D-6E8A-4147-A177-3AD203B41FA5}">
                          <a16:colId xmlns:a16="http://schemas.microsoft.com/office/drawing/2014/main" val="1536784503"/>
                        </a:ext>
                      </a:extLst>
                    </a:gridCol>
                  </a:tblGrid>
                  <a:tr h="528597">
                    <a:tc>
                      <a:txBody>
                        <a:bodyPr/>
                        <a:lstStyle/>
                        <a:p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490" t="-1149" r="-7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490" t="-1149" r="-6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490" t="-1149" r="-5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00490" t="-1149" r="-4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0490" t="-1149" r="-3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600490" t="-1149" r="-2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0490" t="-1149" r="-101961" b="-8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00490" t="-1149" r="-1961" b="-8114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4115500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101149" r="-801961" b="-7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8022620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203488" r="-801961" b="-6197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799639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300000" r="-801961" b="-5126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853491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400000" r="-801961" b="-4126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>
                        <a:solidFill>
                          <a:srgbClr val="E7F1F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0930783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500000" r="-801961" b="-3126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CCE3F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2104301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06977" r="-801961" b="-216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8457357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698851" r="-801961" b="-1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71916618"/>
                      </a:ext>
                    </a:extLst>
                  </a:tr>
                  <a:tr h="52859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90" t="-798851" r="-801961" b="-13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8499286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/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DEB4388-84AD-4699-A3C6-626C0B573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2" y="3626224"/>
                <a:ext cx="49455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F0D5330-1903-4EC3-8901-6516426D6426}"/>
              </a:ext>
            </a:extLst>
          </p:cNvPr>
          <p:cNvCxnSpPr>
            <a:stCxn id="5" idx="0"/>
          </p:cNvCxnSpPr>
          <p:nvPr/>
        </p:nvCxnSpPr>
        <p:spPr>
          <a:xfrm flipH="1" flipV="1">
            <a:off x="327212" y="2039471"/>
            <a:ext cx="749" cy="15867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A9D801-4452-4FE4-9219-FC13950E8320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327961" y="4210999"/>
            <a:ext cx="0" cy="20100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E21828-D204-497C-8799-2EF13F3ACF7A}"/>
              </a:ext>
            </a:extLst>
          </p:cNvPr>
          <p:cNvCxnSpPr>
            <a:cxnSpLocks/>
          </p:cNvCxnSpPr>
          <p:nvPr/>
        </p:nvCxnSpPr>
        <p:spPr>
          <a:xfrm flipH="1" flipV="1">
            <a:off x="1819835" y="1220235"/>
            <a:ext cx="3783106" cy="105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/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FA8864-8283-4C92-AFCC-21EF28003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517" y="927848"/>
                <a:ext cx="49455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156A19C-1E33-404A-9A23-4243A274A28E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6205074" y="1220236"/>
            <a:ext cx="5224926" cy="211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14:cNvPr>
              <p14:cNvContentPartPr/>
              <p14:nvPr/>
            </p14:nvContentPartPr>
            <p14:xfrm>
              <a:off x="9012656" y="596082"/>
              <a:ext cx="2880" cy="684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AEF38BD-3512-4646-B814-F3571EF1EFB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003656" y="587082"/>
                <a:ext cx="2052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14:cNvPr>
              <p14:cNvContentPartPr/>
              <p14:nvPr/>
            </p14:nvContentPartPr>
            <p14:xfrm>
              <a:off x="4556216" y="610122"/>
              <a:ext cx="1800" cy="7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3AFBEDD-C42C-49E7-A3B1-7B8E8AB0414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47216" y="601122"/>
                <a:ext cx="1944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FE32378-1872-4864-B136-BB91FABE2FA8}"/>
                  </a:ext>
                </a:extLst>
              </p:cNvPr>
              <p:cNvSpPr/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𝐿𝐼𝑆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𝕀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]      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𝐿𝐼𝑆</m:t>
                              </m:r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e>
                            <m:e>
                              <m:func>
                                <m:func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𝐿𝐼𝑆</m:t>
                                      </m:r>
                                      <m:d>
                                        <m:dPr>
                                          <m:ctrlP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400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FE32378-1872-4864-B136-BB91FABE2F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217" y="107556"/>
                <a:ext cx="5581261" cy="10633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8697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20DAA-D4D8-46F9-AAB5-C6599D4BE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CB978-F164-4F0D-B5A0-03530261B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//real code snippet that actually generated the table on the last slide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for(int j=0; j &lt; n;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[0][j] = (A[0] &lt;= A[j]) ? 1 : 0;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for(int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1;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&lt; 8;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++){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for(int j = 0; j &lt; n;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if(A[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 &gt; A[j])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][j]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[i-1][j];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else{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][j]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Math.max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(1+vals[i-1][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[i-1][j]);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}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spcBef>
                <a:spcPts val="0"/>
              </a:spcBef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509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73411-8B8B-4371-8801-FA06155B3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Increasing Subsequence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A2A2F1-D144-47B6-9FEC-E746B516C3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𝕀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]                                            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𝐿𝐼𝑆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e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𝐿𝐼𝑆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𝐿𝐼𝑆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Memoization structure?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array.</a:t>
                </a:r>
              </a:p>
              <a:p>
                <a:r>
                  <a:rPr lang="en-US" dirty="0"/>
                  <a:t>Filling order? </a:t>
                </a:r>
              </a:p>
              <a:p>
                <a:r>
                  <a:rPr lang="en-US" dirty="0"/>
                  <a:t>Outer loop: increasing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Inner loop: increasing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A2A2F1-D144-47B6-9FEC-E746B516C3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571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BDFBE-51B2-2AC3-7C01-DAC83809B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95CFC3-DFDA-2579-111C-EEB4DD44CC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One more thing….what’s the final answer?</a:t>
                </a:r>
              </a:p>
              <a:p>
                <a:endParaRPr lang="en-US" dirty="0"/>
              </a:p>
              <a:p>
                <a:r>
                  <a:rPr lang="en-US" dirty="0"/>
                  <a:t>We want the longest increasing sequence in the whole array.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 is “Number of elements of the maximum increasing subsequence from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where every element of the sequence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”</a:t>
                </a:r>
              </a:p>
              <a:p>
                <a:endParaRPr lang="en-US" dirty="0"/>
              </a:p>
              <a:p>
                <a:r>
                  <a:rPr lang="en-US" dirty="0"/>
                  <a:t>What do we want?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95CFC3-DFDA-2579-111C-EEB4DD44CC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0682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BDFBE-51B2-2AC3-7C01-DAC83809B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95CFC3-DFDA-2579-111C-EEB4DD44CC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One more thing….what’s the final answer?</a:t>
                </a:r>
              </a:p>
              <a:p>
                <a:endParaRPr lang="en-US" dirty="0"/>
              </a:p>
              <a:p>
                <a:r>
                  <a:rPr lang="en-US" dirty="0"/>
                  <a:t>We want the longest increasing sequence in the whole array.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 is “Number of elements of the maximum increasing subsequence from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where every element of the sequence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”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𝐿𝐼𝑆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. Intuitively,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represents “the last element” in the array. Anything could be the last one! Take the maximum.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C95CFC3-DFDA-2579-111C-EEB4DD44CC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5682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EC199-D3A6-4A9B-A2A4-0994979C5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This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F9FD4-C713-45A2-9BAD-5E975B01B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  <a:p>
            <a:pPr lvl="1"/>
            <a:r>
              <a:rPr lang="en-US" dirty="0"/>
              <a:t>I’ll walk through 2 more examples with you, and maybe a little history.</a:t>
            </a:r>
          </a:p>
          <a:p>
            <a:r>
              <a:rPr lang="en-US" dirty="0"/>
              <a:t>Wednesday</a:t>
            </a:r>
          </a:p>
          <a:p>
            <a:pPr lvl="1"/>
            <a:r>
              <a:rPr lang="en-US" dirty="0"/>
              <a:t>Practice Day; it’s hard to learn just by watching, we’ll have you work through a problem or two in full detail.</a:t>
            </a:r>
          </a:p>
          <a:p>
            <a:r>
              <a:rPr lang="en-US" dirty="0"/>
              <a:t>Friday (and a bit next Monday)</a:t>
            </a:r>
          </a:p>
          <a:p>
            <a:pPr lvl="1"/>
            <a:r>
              <a:rPr lang="en-US" dirty="0"/>
              <a:t>Two “advanced” DP applications; see really clever ideas (that we wouldn’t expect you to find on your own, but are good to see).</a:t>
            </a:r>
          </a:p>
        </p:txBody>
      </p:sp>
    </p:spTree>
    <p:extLst>
      <p:ext uri="{BB962C8B-B14F-4D97-AF65-F5344CB8AC3E}">
        <p14:creationId xmlns:p14="http://schemas.microsoft.com/office/powerpoint/2010/main" val="3136265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534872-5A52-402C-959D-35BEBEFB6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 on Trees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AA692A-3C60-4887-9ABB-D398E40A59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298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DCB3D2-E8F7-417C-9039-EB9C7331A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 on Trees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F216B8-49AF-43B5-B401-CA4CCA752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Trees are recursive structures</a:t>
            </a:r>
          </a:p>
          <a:p>
            <a:endParaRPr lang="en-US" dirty="0"/>
          </a:p>
          <a:p>
            <a:r>
              <a:rPr lang="en-US" dirty="0"/>
              <a:t>A tree is a root node, with zero or more children</a:t>
            </a:r>
          </a:p>
          <a:p>
            <a:r>
              <a:rPr lang="en-US" dirty="0"/>
              <a:t>Each of which are roots of trees</a:t>
            </a:r>
          </a:p>
          <a:p>
            <a:endParaRPr lang="en-US" dirty="0"/>
          </a:p>
          <a:p>
            <a:r>
              <a:rPr lang="en-US" dirty="0"/>
              <a:t>Since DP is “smart recursion” (recursion where we save values)</a:t>
            </a:r>
          </a:p>
          <a:p>
            <a:r>
              <a:rPr lang="en-US" dirty="0"/>
              <a:t>Recursive functions/calculations are really common.</a:t>
            </a:r>
          </a:p>
        </p:txBody>
      </p:sp>
    </p:spTree>
    <p:extLst>
      <p:ext uri="{BB962C8B-B14F-4D97-AF65-F5344CB8AC3E}">
        <p14:creationId xmlns:p14="http://schemas.microsoft.com/office/powerpoint/2010/main" val="269382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567A5-0E60-45AB-B8CB-0B83F4E0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 on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E56C7-8588-4BFF-8321-918692860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388758"/>
          </a:xfrm>
        </p:spPr>
        <p:txBody>
          <a:bodyPr/>
          <a:lstStyle/>
          <a:p>
            <a:r>
              <a:rPr lang="en-US" dirty="0"/>
              <a:t>Find the minimum vertex cover in a tree.</a:t>
            </a:r>
          </a:p>
          <a:p>
            <a:r>
              <a:rPr lang="en-US" dirty="0"/>
              <a:t>Give every </a:t>
            </a:r>
            <a:r>
              <a:rPr lang="en-US" b="1" dirty="0"/>
              <a:t>vertex </a:t>
            </a:r>
            <a:r>
              <a:rPr lang="en-US" dirty="0"/>
              <a:t>a weight, find the minimum weight vertex cover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8E48989-0DD6-49D8-A710-C73C10B3100B}"/>
              </a:ext>
            </a:extLst>
          </p:cNvPr>
          <p:cNvGrpSpPr/>
          <p:nvPr/>
        </p:nvGrpSpPr>
        <p:grpSpPr>
          <a:xfrm>
            <a:off x="547077" y="2547816"/>
            <a:ext cx="9503508" cy="1977293"/>
            <a:chOff x="547077" y="3337169"/>
            <a:chExt cx="11097846" cy="19772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/>
                <p:nvPr/>
              </p:nvSpPr>
              <p:spPr>
                <a:xfrm>
                  <a:off x="575239" y="3337169"/>
                  <a:ext cx="11069684" cy="19772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A set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of vertices is a vertex cover if for every edge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: 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, or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(or both)</a:t>
                  </a: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239" y="3337169"/>
                  <a:ext cx="11069684" cy="197729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AD0D9F5-94A1-45AA-92F2-97DD63FDC59E}"/>
                </a:ext>
              </a:extLst>
            </p:cNvPr>
            <p:cNvSpPr/>
            <p:nvPr/>
          </p:nvSpPr>
          <p:spPr>
            <a:xfrm>
              <a:off x="547077" y="3337169"/>
              <a:ext cx="11097846" cy="66821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Vertex Cover</a:t>
              </a:r>
            </a:p>
          </p:txBody>
        </p:sp>
      </p:grp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1464B08-A782-45B1-8F25-2A1739B9899F}"/>
              </a:ext>
            </a:extLst>
          </p:cNvPr>
          <p:cNvSpPr txBox="1">
            <a:spLocks/>
          </p:cNvSpPr>
          <p:nvPr/>
        </p:nvSpPr>
        <p:spPr>
          <a:xfrm>
            <a:off x="547077" y="4699763"/>
            <a:ext cx="11187258" cy="1716667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weight of a vertex cover is just the sum of the weights of the vertices in the set. </a:t>
            </a:r>
          </a:p>
          <a:p>
            <a:r>
              <a:rPr lang="en-US" dirty="0"/>
              <a:t>We want to find the minimum weight vertex cover.</a:t>
            </a:r>
          </a:p>
        </p:txBody>
      </p:sp>
    </p:spTree>
    <p:extLst>
      <p:ext uri="{BB962C8B-B14F-4D97-AF65-F5344CB8AC3E}">
        <p14:creationId xmlns:p14="http://schemas.microsoft.com/office/powerpoint/2010/main" val="29952442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567A5-0E60-45AB-B8CB-0B83F4E0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E56C7-8588-4BFF-8321-918692860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805354"/>
            <a:ext cx="5403530" cy="4595446"/>
          </a:xfrm>
        </p:spPr>
        <p:txBody>
          <a:bodyPr/>
          <a:lstStyle/>
          <a:p>
            <a:r>
              <a:rPr lang="en-US" dirty="0"/>
              <a:t>Find the minimum vertex cover in a tree.</a:t>
            </a:r>
          </a:p>
          <a:p>
            <a:r>
              <a:rPr lang="en-US" dirty="0"/>
              <a:t>Give every </a:t>
            </a:r>
            <a:r>
              <a:rPr lang="en-US" b="1" dirty="0"/>
              <a:t>vertex </a:t>
            </a:r>
            <a:r>
              <a:rPr lang="en-US" dirty="0"/>
              <a:t>a weight, find the minimum weight vertex cover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8E48989-0DD6-49D8-A710-C73C10B3100B}"/>
              </a:ext>
            </a:extLst>
          </p:cNvPr>
          <p:cNvGrpSpPr/>
          <p:nvPr/>
        </p:nvGrpSpPr>
        <p:grpSpPr>
          <a:xfrm>
            <a:off x="4783019" y="263276"/>
            <a:ext cx="7205782" cy="1305170"/>
            <a:chOff x="547077" y="3337169"/>
            <a:chExt cx="11097846" cy="19772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/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A set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of vertices is a vertex cover if for every edge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:  </a:t>
                  </a:r>
                  <a14:m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, or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(or both)</a:t>
                  </a: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blipFill>
                  <a:blip r:embed="rId2"/>
                  <a:stretch>
                    <a:fillRect l="-1607" r="-2707" b="-14747"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AD0D9F5-94A1-45AA-92F2-97DD63FDC59E}"/>
                </a:ext>
              </a:extLst>
            </p:cNvPr>
            <p:cNvSpPr/>
            <p:nvPr/>
          </p:nvSpPr>
          <p:spPr>
            <a:xfrm>
              <a:off x="547077" y="3337169"/>
              <a:ext cx="11097846" cy="66821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Vertex Cover</a:t>
              </a: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571813C1-0EB9-4C3D-B096-529F953A896E}"/>
              </a:ext>
            </a:extLst>
          </p:cNvPr>
          <p:cNvSpPr/>
          <p:nvPr/>
        </p:nvSpPr>
        <p:spPr>
          <a:xfrm>
            <a:off x="8560562" y="2033700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1CBCC56-5433-42E5-80D8-AA3C05BBE293}"/>
              </a:ext>
            </a:extLst>
          </p:cNvPr>
          <p:cNvSpPr/>
          <p:nvPr/>
        </p:nvSpPr>
        <p:spPr>
          <a:xfrm>
            <a:off x="7621330" y="3643923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E4750D2-A465-4FBD-9A95-8CA4505FB937}"/>
              </a:ext>
            </a:extLst>
          </p:cNvPr>
          <p:cNvSpPr/>
          <p:nvPr/>
        </p:nvSpPr>
        <p:spPr>
          <a:xfrm>
            <a:off x="8620368" y="5201138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en-US" sz="22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BB6892B-1AC4-4128-A09E-1F2471C91D60}"/>
              </a:ext>
            </a:extLst>
          </p:cNvPr>
          <p:cNvSpPr/>
          <p:nvPr/>
        </p:nvSpPr>
        <p:spPr>
          <a:xfrm>
            <a:off x="6721231" y="5201138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DD52491-DFFE-4BFF-B8CC-F91E0E5618CB}"/>
              </a:ext>
            </a:extLst>
          </p:cNvPr>
          <p:cNvSpPr/>
          <p:nvPr/>
        </p:nvSpPr>
        <p:spPr>
          <a:xfrm>
            <a:off x="9355803" y="3617419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D70707-AD79-4266-82D8-66051FEDAAF2}"/>
              </a:ext>
            </a:extLst>
          </p:cNvPr>
          <p:cNvCxnSpPr>
            <a:cxnSpLocks/>
            <a:stCxn id="8" idx="3"/>
            <a:endCxn id="9" idx="0"/>
          </p:cNvCxnSpPr>
          <p:nvPr/>
        </p:nvCxnSpPr>
        <p:spPr>
          <a:xfrm flipH="1">
            <a:off x="8008192" y="2694114"/>
            <a:ext cx="665679" cy="949809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5748159-4584-409D-9A11-6F717AE3C5B6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9157253" y="2807423"/>
            <a:ext cx="585412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97609A9-491A-4A0B-B8E9-B350C4372345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 flipH="1">
            <a:off x="7108093" y="4304337"/>
            <a:ext cx="626546" cy="896801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FC6C9D3-687F-42D3-B4AA-8CC33EF773AF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8237415" y="4391142"/>
            <a:ext cx="769815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08519D1E-62B0-4B32-9A86-24708DBF2DE5}"/>
              </a:ext>
            </a:extLst>
          </p:cNvPr>
          <p:cNvSpPr/>
          <p:nvPr/>
        </p:nvSpPr>
        <p:spPr>
          <a:xfrm>
            <a:off x="10132643" y="5116287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0E793DD-C5D4-4124-A261-5B626F95FA6D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9934093" y="4306291"/>
            <a:ext cx="585412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7935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567A5-0E60-45AB-B8CB-0B83F4E0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E56C7-8588-4BFF-8321-918692860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805354"/>
            <a:ext cx="5403530" cy="4595446"/>
          </a:xfrm>
        </p:spPr>
        <p:txBody>
          <a:bodyPr/>
          <a:lstStyle/>
          <a:p>
            <a:r>
              <a:rPr lang="en-US" dirty="0"/>
              <a:t>Find the minimum vertex cover in a tree.</a:t>
            </a:r>
          </a:p>
          <a:p>
            <a:r>
              <a:rPr lang="en-US" dirty="0"/>
              <a:t>Give every </a:t>
            </a:r>
            <a:r>
              <a:rPr lang="en-US" b="1" dirty="0"/>
              <a:t>vertex </a:t>
            </a:r>
            <a:r>
              <a:rPr lang="en-US" dirty="0"/>
              <a:t>a weight, find the minimum weight vertex cover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8E48989-0DD6-49D8-A710-C73C10B3100B}"/>
              </a:ext>
            </a:extLst>
          </p:cNvPr>
          <p:cNvGrpSpPr/>
          <p:nvPr/>
        </p:nvGrpSpPr>
        <p:grpSpPr>
          <a:xfrm>
            <a:off x="4783019" y="263276"/>
            <a:ext cx="7205782" cy="1305170"/>
            <a:chOff x="547077" y="3337169"/>
            <a:chExt cx="11097846" cy="19772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/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A set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of vertices is a vertex cover if for every edge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:  </a:t>
                  </a:r>
                  <a14:m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, or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(or both)</a:t>
                  </a: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blipFill>
                  <a:blip r:embed="rId2"/>
                  <a:stretch>
                    <a:fillRect l="-1607" r="-2707" b="-14747"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AD0D9F5-94A1-45AA-92F2-97DD63FDC59E}"/>
                </a:ext>
              </a:extLst>
            </p:cNvPr>
            <p:cNvSpPr/>
            <p:nvPr/>
          </p:nvSpPr>
          <p:spPr>
            <a:xfrm>
              <a:off x="547077" y="3337169"/>
              <a:ext cx="11097846" cy="66821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Vertex Cover</a:t>
              </a: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571813C1-0EB9-4C3D-B096-529F953A896E}"/>
              </a:ext>
            </a:extLst>
          </p:cNvPr>
          <p:cNvSpPr/>
          <p:nvPr/>
        </p:nvSpPr>
        <p:spPr>
          <a:xfrm>
            <a:off x="8560562" y="2033700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1CBCC56-5433-42E5-80D8-AA3C05BBE293}"/>
              </a:ext>
            </a:extLst>
          </p:cNvPr>
          <p:cNvSpPr/>
          <p:nvPr/>
        </p:nvSpPr>
        <p:spPr>
          <a:xfrm>
            <a:off x="7621330" y="3643923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E4750D2-A465-4FBD-9A95-8CA4505FB937}"/>
              </a:ext>
            </a:extLst>
          </p:cNvPr>
          <p:cNvSpPr/>
          <p:nvPr/>
        </p:nvSpPr>
        <p:spPr>
          <a:xfrm>
            <a:off x="8620368" y="5201138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en-US" sz="22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BB6892B-1AC4-4128-A09E-1F2471C91D60}"/>
              </a:ext>
            </a:extLst>
          </p:cNvPr>
          <p:cNvSpPr/>
          <p:nvPr/>
        </p:nvSpPr>
        <p:spPr>
          <a:xfrm>
            <a:off x="6721231" y="5201138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DD52491-DFFE-4BFF-B8CC-F91E0E5618CB}"/>
              </a:ext>
            </a:extLst>
          </p:cNvPr>
          <p:cNvSpPr/>
          <p:nvPr/>
        </p:nvSpPr>
        <p:spPr>
          <a:xfrm>
            <a:off x="9355803" y="3617419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D70707-AD79-4266-82D8-66051FEDAAF2}"/>
              </a:ext>
            </a:extLst>
          </p:cNvPr>
          <p:cNvCxnSpPr>
            <a:cxnSpLocks/>
            <a:stCxn id="8" idx="3"/>
            <a:endCxn id="9" idx="0"/>
          </p:cNvCxnSpPr>
          <p:nvPr/>
        </p:nvCxnSpPr>
        <p:spPr>
          <a:xfrm flipH="1">
            <a:off x="8008192" y="2694114"/>
            <a:ext cx="665679" cy="949809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5748159-4584-409D-9A11-6F717AE3C5B6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9157253" y="2807423"/>
            <a:ext cx="585412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97609A9-491A-4A0B-B8E9-B350C4372345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 flipH="1">
            <a:off x="7108093" y="4304337"/>
            <a:ext cx="626546" cy="896801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FC6C9D3-687F-42D3-B4AA-8CC33EF773AF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8237415" y="4391142"/>
            <a:ext cx="769815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08519D1E-62B0-4B32-9A86-24708DBF2DE5}"/>
              </a:ext>
            </a:extLst>
          </p:cNvPr>
          <p:cNvSpPr/>
          <p:nvPr/>
        </p:nvSpPr>
        <p:spPr>
          <a:xfrm>
            <a:off x="10132643" y="5116287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0E793DD-C5D4-4124-A261-5B626F95FA6D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9934093" y="4306291"/>
            <a:ext cx="585412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3984CFA-F26D-411E-9CA3-F49CF56EF322}"/>
              </a:ext>
            </a:extLst>
          </p:cNvPr>
          <p:cNvSpPr txBox="1"/>
          <p:nvPr/>
        </p:nvSpPr>
        <p:spPr>
          <a:xfrm>
            <a:off x="360117" y="4417646"/>
            <a:ext cx="6245200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valid vertex cover! (just take everything)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Definitely not the minimum though.</a:t>
            </a:r>
          </a:p>
        </p:txBody>
      </p:sp>
    </p:spTree>
    <p:extLst>
      <p:ext uri="{BB962C8B-B14F-4D97-AF65-F5344CB8AC3E}">
        <p14:creationId xmlns:p14="http://schemas.microsoft.com/office/powerpoint/2010/main" val="30753702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567A5-0E60-45AB-B8CB-0B83F4E0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E56C7-8588-4BFF-8321-918692860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805354"/>
            <a:ext cx="5403530" cy="4595446"/>
          </a:xfrm>
        </p:spPr>
        <p:txBody>
          <a:bodyPr/>
          <a:lstStyle/>
          <a:p>
            <a:r>
              <a:rPr lang="en-US" dirty="0"/>
              <a:t>Find the minimum vertex cover in a tree.</a:t>
            </a:r>
          </a:p>
          <a:p>
            <a:r>
              <a:rPr lang="en-US" dirty="0"/>
              <a:t>Give every </a:t>
            </a:r>
            <a:r>
              <a:rPr lang="en-US" b="1" dirty="0"/>
              <a:t>vertex </a:t>
            </a:r>
            <a:r>
              <a:rPr lang="en-US" dirty="0"/>
              <a:t>a weight, find the minimum weight vertex cover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8E48989-0DD6-49D8-A710-C73C10B3100B}"/>
              </a:ext>
            </a:extLst>
          </p:cNvPr>
          <p:cNvGrpSpPr/>
          <p:nvPr/>
        </p:nvGrpSpPr>
        <p:grpSpPr>
          <a:xfrm>
            <a:off x="4783019" y="263276"/>
            <a:ext cx="7205782" cy="1305170"/>
            <a:chOff x="547077" y="3337169"/>
            <a:chExt cx="11097846" cy="19772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/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A set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of vertices is a vertex cover if for every edge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:  </a:t>
                  </a:r>
                  <a14:m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, or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(or both)</a:t>
                  </a: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blipFill>
                  <a:blip r:embed="rId2"/>
                  <a:stretch>
                    <a:fillRect l="-1607" r="-2707" b="-14747"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AD0D9F5-94A1-45AA-92F2-97DD63FDC59E}"/>
                </a:ext>
              </a:extLst>
            </p:cNvPr>
            <p:cNvSpPr/>
            <p:nvPr/>
          </p:nvSpPr>
          <p:spPr>
            <a:xfrm>
              <a:off x="547077" y="3337169"/>
              <a:ext cx="11097846" cy="66821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Vertex Cover</a:t>
              </a: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571813C1-0EB9-4C3D-B096-529F953A896E}"/>
              </a:ext>
            </a:extLst>
          </p:cNvPr>
          <p:cNvSpPr/>
          <p:nvPr/>
        </p:nvSpPr>
        <p:spPr>
          <a:xfrm>
            <a:off x="8560562" y="2033700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1CBCC56-5433-42E5-80D8-AA3C05BBE293}"/>
              </a:ext>
            </a:extLst>
          </p:cNvPr>
          <p:cNvSpPr/>
          <p:nvPr/>
        </p:nvSpPr>
        <p:spPr>
          <a:xfrm>
            <a:off x="7621330" y="3643923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E4750D2-A465-4FBD-9A95-8CA4505FB937}"/>
              </a:ext>
            </a:extLst>
          </p:cNvPr>
          <p:cNvSpPr/>
          <p:nvPr/>
        </p:nvSpPr>
        <p:spPr>
          <a:xfrm>
            <a:off x="8620368" y="5201138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en-US" sz="22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BB6892B-1AC4-4128-A09E-1F2471C91D60}"/>
              </a:ext>
            </a:extLst>
          </p:cNvPr>
          <p:cNvSpPr/>
          <p:nvPr/>
        </p:nvSpPr>
        <p:spPr>
          <a:xfrm>
            <a:off x="6721231" y="5201138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DD52491-DFFE-4BFF-B8CC-F91E0E5618CB}"/>
              </a:ext>
            </a:extLst>
          </p:cNvPr>
          <p:cNvSpPr/>
          <p:nvPr/>
        </p:nvSpPr>
        <p:spPr>
          <a:xfrm>
            <a:off x="9355803" y="3617419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D70707-AD79-4266-82D8-66051FEDAAF2}"/>
              </a:ext>
            </a:extLst>
          </p:cNvPr>
          <p:cNvCxnSpPr>
            <a:cxnSpLocks/>
            <a:stCxn id="8" idx="3"/>
            <a:endCxn id="9" idx="0"/>
          </p:cNvCxnSpPr>
          <p:nvPr/>
        </p:nvCxnSpPr>
        <p:spPr>
          <a:xfrm flipH="1">
            <a:off x="8008192" y="2694114"/>
            <a:ext cx="665679" cy="949809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5748159-4584-409D-9A11-6F717AE3C5B6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9157253" y="2807423"/>
            <a:ext cx="585412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97609A9-491A-4A0B-B8E9-B350C4372345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 flipH="1">
            <a:off x="7108093" y="4304337"/>
            <a:ext cx="626546" cy="896801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FC6C9D3-687F-42D3-B4AA-8CC33EF773AF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8237415" y="4391142"/>
            <a:ext cx="769815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08519D1E-62B0-4B32-9A86-24708DBF2DE5}"/>
              </a:ext>
            </a:extLst>
          </p:cNvPr>
          <p:cNvSpPr/>
          <p:nvPr/>
        </p:nvSpPr>
        <p:spPr>
          <a:xfrm>
            <a:off x="10132643" y="5116287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0E793DD-C5D4-4124-A261-5B626F95FA6D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9934093" y="4306291"/>
            <a:ext cx="585412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3984CFA-F26D-411E-9CA3-F49CF56EF322}"/>
              </a:ext>
            </a:extLst>
          </p:cNvPr>
          <p:cNvSpPr txBox="1"/>
          <p:nvPr/>
        </p:nvSpPr>
        <p:spPr>
          <a:xfrm>
            <a:off x="360117" y="4417646"/>
            <a:ext cx="6245200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better vertex cover – weight 18</a:t>
            </a:r>
          </a:p>
        </p:txBody>
      </p:sp>
    </p:spTree>
    <p:extLst>
      <p:ext uri="{BB962C8B-B14F-4D97-AF65-F5344CB8AC3E}">
        <p14:creationId xmlns:p14="http://schemas.microsoft.com/office/powerpoint/2010/main" val="28192561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567A5-0E60-45AB-B8CB-0B83F4E0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E56C7-8588-4BFF-8321-918692860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805354"/>
            <a:ext cx="5403530" cy="4595446"/>
          </a:xfrm>
        </p:spPr>
        <p:txBody>
          <a:bodyPr/>
          <a:lstStyle/>
          <a:p>
            <a:r>
              <a:rPr lang="en-US" dirty="0"/>
              <a:t>Find the minimum vertex cover in a tree.</a:t>
            </a:r>
          </a:p>
          <a:p>
            <a:r>
              <a:rPr lang="en-US" dirty="0"/>
              <a:t>Give every </a:t>
            </a:r>
            <a:r>
              <a:rPr lang="en-US" b="1" dirty="0"/>
              <a:t>vertex </a:t>
            </a:r>
            <a:r>
              <a:rPr lang="en-US" dirty="0"/>
              <a:t>a weight, find the minimum weight vertex cover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8E48989-0DD6-49D8-A710-C73C10B3100B}"/>
              </a:ext>
            </a:extLst>
          </p:cNvPr>
          <p:cNvGrpSpPr/>
          <p:nvPr/>
        </p:nvGrpSpPr>
        <p:grpSpPr>
          <a:xfrm>
            <a:off x="4783019" y="263276"/>
            <a:ext cx="7205782" cy="1305170"/>
            <a:chOff x="547077" y="3337169"/>
            <a:chExt cx="11097846" cy="19772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/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A set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of vertices is a vertex cover if for every edge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:  </a:t>
                  </a:r>
                  <a14:m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, or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(or both)</a:t>
                  </a: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blipFill>
                  <a:blip r:embed="rId2"/>
                  <a:stretch>
                    <a:fillRect l="-1607" r="-2707" b="-14747"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AD0D9F5-94A1-45AA-92F2-97DD63FDC59E}"/>
                </a:ext>
              </a:extLst>
            </p:cNvPr>
            <p:cNvSpPr/>
            <p:nvPr/>
          </p:nvSpPr>
          <p:spPr>
            <a:xfrm>
              <a:off x="547077" y="3337169"/>
              <a:ext cx="11097846" cy="66821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Vertex Cover</a:t>
              </a: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571813C1-0EB9-4C3D-B096-529F953A896E}"/>
              </a:ext>
            </a:extLst>
          </p:cNvPr>
          <p:cNvSpPr/>
          <p:nvPr/>
        </p:nvSpPr>
        <p:spPr>
          <a:xfrm>
            <a:off x="8560562" y="2033700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1CBCC56-5433-42E5-80D8-AA3C05BBE293}"/>
              </a:ext>
            </a:extLst>
          </p:cNvPr>
          <p:cNvSpPr/>
          <p:nvPr/>
        </p:nvSpPr>
        <p:spPr>
          <a:xfrm>
            <a:off x="7621330" y="3643923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E4750D2-A465-4FBD-9A95-8CA4505FB937}"/>
              </a:ext>
            </a:extLst>
          </p:cNvPr>
          <p:cNvSpPr/>
          <p:nvPr/>
        </p:nvSpPr>
        <p:spPr>
          <a:xfrm>
            <a:off x="8620368" y="5201138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en-US" sz="22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BB6892B-1AC4-4128-A09E-1F2471C91D60}"/>
              </a:ext>
            </a:extLst>
          </p:cNvPr>
          <p:cNvSpPr/>
          <p:nvPr/>
        </p:nvSpPr>
        <p:spPr>
          <a:xfrm>
            <a:off x="6721231" y="5201138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DD52491-DFFE-4BFF-B8CC-F91E0E5618CB}"/>
              </a:ext>
            </a:extLst>
          </p:cNvPr>
          <p:cNvSpPr/>
          <p:nvPr/>
        </p:nvSpPr>
        <p:spPr>
          <a:xfrm>
            <a:off x="9355803" y="3617419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D70707-AD79-4266-82D8-66051FEDAAF2}"/>
              </a:ext>
            </a:extLst>
          </p:cNvPr>
          <p:cNvCxnSpPr>
            <a:cxnSpLocks/>
            <a:stCxn id="8" idx="3"/>
            <a:endCxn id="9" idx="0"/>
          </p:cNvCxnSpPr>
          <p:nvPr/>
        </p:nvCxnSpPr>
        <p:spPr>
          <a:xfrm flipH="1">
            <a:off x="8008192" y="2694114"/>
            <a:ext cx="665679" cy="949809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5748159-4584-409D-9A11-6F717AE3C5B6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9157253" y="2807423"/>
            <a:ext cx="585412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97609A9-491A-4A0B-B8E9-B350C4372345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 flipH="1">
            <a:off x="7108093" y="4304337"/>
            <a:ext cx="626546" cy="896801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FC6C9D3-687F-42D3-B4AA-8CC33EF773AF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8237415" y="4391142"/>
            <a:ext cx="769815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08519D1E-62B0-4B32-9A86-24708DBF2DE5}"/>
              </a:ext>
            </a:extLst>
          </p:cNvPr>
          <p:cNvSpPr/>
          <p:nvPr/>
        </p:nvSpPr>
        <p:spPr>
          <a:xfrm>
            <a:off x="10132643" y="5116287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0E793DD-C5D4-4124-A261-5B626F95FA6D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9934093" y="4306291"/>
            <a:ext cx="585412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3984CFA-F26D-411E-9CA3-F49CF56EF322}"/>
              </a:ext>
            </a:extLst>
          </p:cNvPr>
          <p:cNvSpPr txBox="1"/>
          <p:nvPr/>
        </p:nvSpPr>
        <p:spPr>
          <a:xfrm>
            <a:off x="360117" y="4417646"/>
            <a:ext cx="6245200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minimum vertex cover: weight 17</a:t>
            </a:r>
          </a:p>
        </p:txBody>
      </p:sp>
    </p:spTree>
    <p:extLst>
      <p:ext uri="{BB962C8B-B14F-4D97-AF65-F5344CB8AC3E}">
        <p14:creationId xmlns:p14="http://schemas.microsoft.com/office/powerpoint/2010/main" val="23274135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567A5-0E60-45AB-B8CB-0B83F4E0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E56C7-8588-4BFF-8321-918692860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805354"/>
            <a:ext cx="5403530" cy="4595446"/>
          </a:xfrm>
        </p:spPr>
        <p:txBody>
          <a:bodyPr>
            <a:normAutofit/>
          </a:bodyPr>
          <a:lstStyle/>
          <a:p>
            <a:r>
              <a:rPr lang="en-US" dirty="0"/>
              <a:t>Notice, the minimum weight vertex cover might have both endpoints of some edges</a:t>
            </a:r>
          </a:p>
          <a:p>
            <a:r>
              <a:rPr lang="en-US" dirty="0"/>
              <a:t>Even though only one of 1, 8 is required on the edge between them, they are both required for other edges.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8E48989-0DD6-49D8-A710-C73C10B3100B}"/>
              </a:ext>
            </a:extLst>
          </p:cNvPr>
          <p:cNvGrpSpPr/>
          <p:nvPr/>
        </p:nvGrpSpPr>
        <p:grpSpPr>
          <a:xfrm>
            <a:off x="4783019" y="263276"/>
            <a:ext cx="7205782" cy="1305170"/>
            <a:chOff x="547077" y="3337169"/>
            <a:chExt cx="11097846" cy="19772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/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A set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of vertices is a vertex cover if for every edge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:  </a:t>
                  </a:r>
                  <a14:m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, or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(or both)</a:t>
                  </a: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blipFill>
                  <a:blip r:embed="rId2"/>
                  <a:stretch>
                    <a:fillRect l="-1607" r="-2707" b="-14747"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AD0D9F5-94A1-45AA-92F2-97DD63FDC59E}"/>
                </a:ext>
              </a:extLst>
            </p:cNvPr>
            <p:cNvSpPr/>
            <p:nvPr/>
          </p:nvSpPr>
          <p:spPr>
            <a:xfrm>
              <a:off x="547077" y="3337169"/>
              <a:ext cx="11097846" cy="66821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Vertex Cover</a:t>
              </a: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571813C1-0EB9-4C3D-B096-529F953A896E}"/>
              </a:ext>
            </a:extLst>
          </p:cNvPr>
          <p:cNvSpPr/>
          <p:nvPr/>
        </p:nvSpPr>
        <p:spPr>
          <a:xfrm>
            <a:off x="8560562" y="2033700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1CBCC56-5433-42E5-80D8-AA3C05BBE293}"/>
              </a:ext>
            </a:extLst>
          </p:cNvPr>
          <p:cNvSpPr/>
          <p:nvPr/>
        </p:nvSpPr>
        <p:spPr>
          <a:xfrm>
            <a:off x="7621330" y="3643923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E4750D2-A465-4FBD-9A95-8CA4505FB937}"/>
              </a:ext>
            </a:extLst>
          </p:cNvPr>
          <p:cNvSpPr/>
          <p:nvPr/>
        </p:nvSpPr>
        <p:spPr>
          <a:xfrm>
            <a:off x="8620368" y="5201138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en-US" sz="22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BB6892B-1AC4-4128-A09E-1F2471C91D60}"/>
              </a:ext>
            </a:extLst>
          </p:cNvPr>
          <p:cNvSpPr/>
          <p:nvPr/>
        </p:nvSpPr>
        <p:spPr>
          <a:xfrm>
            <a:off x="6721231" y="5201138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DD52491-DFFE-4BFF-B8CC-F91E0E5618CB}"/>
              </a:ext>
            </a:extLst>
          </p:cNvPr>
          <p:cNvSpPr/>
          <p:nvPr/>
        </p:nvSpPr>
        <p:spPr>
          <a:xfrm>
            <a:off x="9355803" y="3617419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D70707-AD79-4266-82D8-66051FEDAAF2}"/>
              </a:ext>
            </a:extLst>
          </p:cNvPr>
          <p:cNvCxnSpPr>
            <a:cxnSpLocks/>
            <a:stCxn id="8" idx="3"/>
            <a:endCxn id="9" idx="0"/>
          </p:cNvCxnSpPr>
          <p:nvPr/>
        </p:nvCxnSpPr>
        <p:spPr>
          <a:xfrm flipH="1">
            <a:off x="8008192" y="2694114"/>
            <a:ext cx="665679" cy="949809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5748159-4584-409D-9A11-6F717AE3C5B6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9157253" y="2807423"/>
            <a:ext cx="585412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97609A9-491A-4A0B-B8E9-B350C4372345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 flipH="1">
            <a:off x="7108093" y="4304337"/>
            <a:ext cx="626546" cy="896801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FC6C9D3-687F-42D3-B4AA-8CC33EF773AF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8237415" y="4391142"/>
            <a:ext cx="769815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08519D1E-62B0-4B32-9A86-24708DBF2DE5}"/>
              </a:ext>
            </a:extLst>
          </p:cNvPr>
          <p:cNvSpPr/>
          <p:nvPr/>
        </p:nvSpPr>
        <p:spPr>
          <a:xfrm>
            <a:off x="10132643" y="5116287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0E793DD-C5D4-4124-A261-5B626F95FA6D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9934093" y="4306291"/>
            <a:ext cx="585412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1139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649FC-24C8-454F-B3A3-C6FBB2C80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 – Recursively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9A4E9A-21C3-4C2C-88EF-69245AE81E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try to write a recursive algorithm first.</a:t>
                </a:r>
              </a:p>
              <a:p>
                <a:endParaRPr lang="en-US" dirty="0"/>
              </a:p>
              <a:p>
                <a:r>
                  <a:rPr lang="en-US" dirty="0"/>
                  <a:t>What information do we need to decide if we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If we don’t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then to be a valid vertex cover we need…</a:t>
                </a:r>
              </a:p>
              <a:p>
                <a:endParaRPr lang="en-US" dirty="0"/>
              </a:p>
              <a:p>
                <a:r>
                  <a:rPr lang="en-US" dirty="0"/>
                  <a:t>If we do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then to be a valid vertex cover we need…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9A4E9A-21C3-4C2C-88EF-69245AE81E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94221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649FC-24C8-454F-B3A3-C6FBB2C80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 – Recursively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9A4E9A-21C3-4C2C-88EF-69245AE81E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try to write a recursive algorithm first.</a:t>
                </a:r>
              </a:p>
              <a:p>
                <a:endParaRPr lang="en-US" dirty="0"/>
              </a:p>
              <a:p>
                <a:r>
                  <a:rPr lang="en-US" dirty="0"/>
                  <a:t>What information do we need to decide if we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If we don’t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then to be a valid vertex cover we need…</a:t>
                </a:r>
              </a:p>
              <a:p>
                <a:r>
                  <a:rPr lang="en-US" dirty="0"/>
                  <a:t>        </a:t>
                </a:r>
                <a:r>
                  <a:rPr lang="en-US" dirty="0">
                    <a:solidFill>
                      <a:schemeClr val="accent2"/>
                    </a:solidFill>
                  </a:rPr>
                  <a:t>to include </a:t>
                </a:r>
                <a:r>
                  <a:rPr lang="en-US" b="1" dirty="0">
                    <a:solidFill>
                      <a:schemeClr val="accent2"/>
                    </a:solidFill>
                  </a:rPr>
                  <a:t>all </a:t>
                </a:r>
                <a:r>
                  <a:rPr lang="en-US" dirty="0">
                    <a:solidFill>
                      <a:schemeClr val="accent2"/>
                    </a:solidFill>
                  </a:rPr>
                  <a:t>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children, and vertex covers for each subtree</a:t>
                </a:r>
                <a:endParaRPr lang="en-US" dirty="0"/>
              </a:p>
              <a:p>
                <a:r>
                  <a:rPr lang="en-US" dirty="0"/>
                  <a:t>If we do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then to be a valid vertex cover we need…</a:t>
                </a:r>
              </a:p>
              <a:p>
                <a:r>
                  <a:rPr lang="en-US" dirty="0"/>
                  <a:t>      </a:t>
                </a:r>
                <a:r>
                  <a:rPr lang="en-US" dirty="0">
                    <a:solidFill>
                      <a:schemeClr val="accent2"/>
                    </a:solidFill>
                  </a:rPr>
                  <a:t>just vertex covers in each subtree (whether children included or not)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9A4E9A-21C3-4C2C-88EF-69245AE81E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6461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00397-4C08-4B2B-98A6-D1BD57305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Increasing Subsequence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120DCF-34CC-4B47-B089-670768D0DF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002507"/>
                <a:ext cx="11187258" cy="3306854"/>
              </a:xfrm>
            </p:spPr>
            <p:txBody>
              <a:bodyPr/>
              <a:lstStyle/>
              <a:p>
                <a:r>
                  <a:rPr lang="en-US" dirty="0"/>
                  <a:t>Longest set of (not necessarily consecutive) elements that are increasing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is optimal for the array above</a:t>
                </a:r>
              </a:p>
              <a:p>
                <a:r>
                  <a:rPr lang="en-US" dirty="0"/>
                  <a:t>(indices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1,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2,3,6,7; </m:t>
                    </m:r>
                  </m:oMath>
                </a14:m>
                <a:r>
                  <a:rPr lang="en-US" dirty="0"/>
                  <a:t>elements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−6,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3,6,8,10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en-US" dirty="0"/>
                  <a:t>For simplicity – assume all array elements are distinct.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120DCF-34CC-4B47-B089-670768D0DF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002507"/>
                <a:ext cx="11187258" cy="3306854"/>
              </a:xfrm>
              <a:blipFill>
                <a:blip r:embed="rId2"/>
                <a:stretch>
                  <a:fillRect l="-654" t="-3321" r="-926" b="-4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0EBECCC0-D741-4A02-869B-35B6CE82B28F}"/>
              </a:ext>
            </a:extLst>
          </p:cNvPr>
          <p:cNvGraphicFramePr>
            <a:graphicFrameLocks/>
          </p:cNvGraphicFramePr>
          <p:nvPr/>
        </p:nvGraphicFramePr>
        <p:xfrm>
          <a:off x="1282700" y="1538178"/>
          <a:ext cx="9626600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71920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40016-0F38-4E32-93EC-575EC2B72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B445C-7798-4656-96E5-13CDDAEED1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the weight of a minimum weight vertex cover for the subtree rooted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Write a recurrence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Then figure out how to calculate it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B445C-7798-4656-96E5-13CDDAEED1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02178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45825-8489-4FBE-AAEE-1B6C53AC7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BD5DCB-3ADA-450A-9BC7-D1C9048F3C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68842" cy="484550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– the weight of the minimum weight vertex cover for the tree rooted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(whether or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included).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𝐼𝑁𝐶𝐿𝑈𝐷𝐸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– the weight of the minimum weight vertex cover for the tree rooted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included in the vertex cover.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fNam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⁡{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: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  <m:brk m:alnAt="23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child</m:t>
                                    </m:r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of</m:t>
                                    </m:r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brk m:alnAt="23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  <m:sup/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𝐼𝑁𝐶𝐿𝑈𝐷𝐸</m:t>
                                    </m:r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d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𝑤𝑒𝑖𝑔h𝑡</m:t>
                                    </m:r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nary>
                                      <m:naryPr>
                                        <m:chr m:val="∑"/>
                                        <m:supHide m:val="on"/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: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  <m:brk m:alnAt="7"/>
                                          </m:rP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i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s</m:t>
                                        </m:r>
                                        <m: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a</m:t>
                                        </m:r>
                                        <m: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child</m:t>
                                        </m:r>
                                        <m: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of</m:t>
                                        </m:r>
                                        <m: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sub>
                                      <m:sup/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𝑂𝑃𝑇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)}</m:t>
                                        </m:r>
                                      </m:e>
                                    </m:nary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if</m:t>
                                    </m:r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is</m:t>
                                    </m:r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not</m:t>
                                    </m:r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leaf</m:t>
                                    </m:r>
                                  </m:e>
                                </m:nary>
                                <m:r>
                                  <m:rPr>
                                    <m:nor/>
                                  </m:rPr>
                                  <a:rPr lang="en-US" sz="2000" dirty="0"/>
                                  <m:t> </m:t>
                                </m:r>
                              </m:e>
                            </m:func>
                          </m: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leaf</m:t>
                            </m:r>
                          </m:e>
                        </m:eqArr>
                      </m:e>
                    </m:d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𝐼𝑁𝐶𝐿𝑈𝐷𝐸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𝑤𝑒𝑖𝑔h𝑡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  <m:brk m:alnAt="7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child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brk m:alnAt="7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/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𝑂𝑃𝑇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BD5DCB-3ADA-450A-9BC7-D1C9048F3C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68842" cy="4845504"/>
              </a:xfrm>
              <a:blipFill>
                <a:blip r:embed="rId2"/>
                <a:stretch>
                  <a:fillRect l="-956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08188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37916-C01C-472D-BACD-354891872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 Dynamic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FA2EF-7F72-4DA0-80AF-B8BD898E9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err="1"/>
              <a:t>memoization</a:t>
            </a:r>
            <a:r>
              <a:rPr lang="en-US" dirty="0"/>
              <a:t> structure should we use?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code should we write?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What’s the running time?</a:t>
            </a:r>
          </a:p>
        </p:txBody>
      </p:sp>
    </p:spTree>
    <p:extLst>
      <p:ext uri="{BB962C8B-B14F-4D97-AF65-F5344CB8AC3E}">
        <p14:creationId xmlns:p14="http://schemas.microsoft.com/office/powerpoint/2010/main" val="3798034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37916-C01C-472D-BACD-354891872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 Dynamic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FA2EF-7F72-4DA0-80AF-B8BD898E9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err="1"/>
              <a:t>memoization</a:t>
            </a:r>
            <a:r>
              <a:rPr lang="en-US" dirty="0"/>
              <a:t> structure should we use?</a:t>
            </a:r>
          </a:p>
          <a:p>
            <a:r>
              <a:rPr lang="en-US" dirty="0"/>
              <a:t>     </a:t>
            </a:r>
            <a:r>
              <a:rPr lang="en-US" dirty="0">
                <a:solidFill>
                  <a:schemeClr val="accent2"/>
                </a:solidFill>
              </a:rPr>
              <a:t>the tree itself!</a:t>
            </a:r>
          </a:p>
          <a:p>
            <a:endParaRPr lang="en-US" dirty="0"/>
          </a:p>
          <a:p>
            <a:r>
              <a:rPr lang="en-US" dirty="0"/>
              <a:t>What code should we write?</a:t>
            </a:r>
          </a:p>
          <a:p>
            <a:r>
              <a:rPr lang="en-US" dirty="0"/>
              <a:t>   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/>
              <a:t>What’s the running time?</a:t>
            </a:r>
          </a:p>
        </p:txBody>
      </p:sp>
    </p:spTree>
    <p:extLst>
      <p:ext uri="{BB962C8B-B14F-4D97-AF65-F5344CB8AC3E}">
        <p14:creationId xmlns:p14="http://schemas.microsoft.com/office/powerpoint/2010/main" val="38908375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567A5-0E60-45AB-B8CB-0B83F4E0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E56C7-8588-4BFF-8321-918692860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805354"/>
            <a:ext cx="5403530" cy="4595446"/>
          </a:xfrm>
        </p:spPr>
        <p:txBody>
          <a:bodyPr>
            <a:normAutofit/>
          </a:bodyPr>
          <a:lstStyle/>
          <a:p>
            <a:r>
              <a:rPr lang="en-US" dirty="0"/>
              <a:t>What order do we do the calculation?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71813C1-0EB9-4C3D-B096-529F953A896E}"/>
              </a:ext>
            </a:extLst>
          </p:cNvPr>
          <p:cNvSpPr/>
          <p:nvPr/>
        </p:nvSpPr>
        <p:spPr>
          <a:xfrm>
            <a:off x="8560562" y="2033700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1CBCC56-5433-42E5-80D8-AA3C05BBE293}"/>
              </a:ext>
            </a:extLst>
          </p:cNvPr>
          <p:cNvSpPr/>
          <p:nvPr/>
        </p:nvSpPr>
        <p:spPr>
          <a:xfrm>
            <a:off x="7621330" y="3643923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E4750D2-A465-4FBD-9A95-8CA4505FB937}"/>
              </a:ext>
            </a:extLst>
          </p:cNvPr>
          <p:cNvSpPr/>
          <p:nvPr/>
        </p:nvSpPr>
        <p:spPr>
          <a:xfrm>
            <a:off x="8620368" y="5201138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en-US" sz="22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BB6892B-1AC4-4128-A09E-1F2471C91D60}"/>
              </a:ext>
            </a:extLst>
          </p:cNvPr>
          <p:cNvSpPr/>
          <p:nvPr/>
        </p:nvSpPr>
        <p:spPr>
          <a:xfrm>
            <a:off x="6721231" y="5201138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DD52491-DFFE-4BFF-B8CC-F91E0E5618CB}"/>
              </a:ext>
            </a:extLst>
          </p:cNvPr>
          <p:cNvSpPr/>
          <p:nvPr/>
        </p:nvSpPr>
        <p:spPr>
          <a:xfrm>
            <a:off x="9355803" y="3617419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D70707-AD79-4266-82D8-66051FEDAAF2}"/>
              </a:ext>
            </a:extLst>
          </p:cNvPr>
          <p:cNvCxnSpPr>
            <a:cxnSpLocks/>
            <a:stCxn id="8" idx="3"/>
            <a:endCxn id="9" idx="0"/>
          </p:cNvCxnSpPr>
          <p:nvPr/>
        </p:nvCxnSpPr>
        <p:spPr>
          <a:xfrm flipH="1">
            <a:off x="8008192" y="2694114"/>
            <a:ext cx="665679" cy="949809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5748159-4584-409D-9A11-6F717AE3C5B6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9157253" y="2807423"/>
            <a:ext cx="585412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97609A9-491A-4A0B-B8E9-B350C4372345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 flipH="1">
            <a:off x="7108093" y="4304337"/>
            <a:ext cx="626546" cy="896801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FC6C9D3-687F-42D3-B4AA-8CC33EF773AF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8237415" y="4391142"/>
            <a:ext cx="769815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08519D1E-62B0-4B32-9A86-24708DBF2DE5}"/>
              </a:ext>
            </a:extLst>
          </p:cNvPr>
          <p:cNvSpPr/>
          <p:nvPr/>
        </p:nvSpPr>
        <p:spPr>
          <a:xfrm>
            <a:off x="10132643" y="5116287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0E793DD-C5D4-4124-A261-5B626F95FA6D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9934093" y="4306291"/>
            <a:ext cx="585412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9687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37916-C01C-472D-BACD-354891872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 Dynamic Program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FA2EF-7F72-4DA0-80AF-B8BD898E96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</a:t>
                </a:r>
                <a:r>
                  <a:rPr lang="en-US" dirty="0" err="1"/>
                  <a:t>memoization</a:t>
                </a:r>
                <a:r>
                  <a:rPr lang="en-US" dirty="0"/>
                  <a:t> structure should we use?</a:t>
                </a:r>
              </a:p>
              <a:p>
                <a:r>
                  <a:rPr lang="en-US" dirty="0"/>
                  <a:t>     </a:t>
                </a:r>
                <a:r>
                  <a:rPr lang="en-US" dirty="0">
                    <a:solidFill>
                      <a:schemeClr val="accent2"/>
                    </a:solidFill>
                  </a:rPr>
                  <a:t>the tree itself!</a:t>
                </a:r>
              </a:p>
              <a:p>
                <a:endParaRPr lang="en-US" dirty="0"/>
              </a:p>
              <a:p>
                <a:r>
                  <a:rPr lang="en-US" dirty="0"/>
                  <a:t>What code should we write?</a:t>
                </a:r>
              </a:p>
              <a:p>
                <a:r>
                  <a:rPr lang="en-US" dirty="0"/>
                  <a:t>     </a:t>
                </a:r>
                <a:r>
                  <a:rPr lang="en-US" dirty="0">
                    <a:solidFill>
                      <a:schemeClr val="accent2"/>
                    </a:solidFill>
                  </a:rPr>
                  <a:t>A post-order traversal (make recursive calls, then look up values in children to do calculations)</a:t>
                </a:r>
              </a:p>
              <a:p>
                <a:r>
                  <a:rPr lang="en-US" dirty="0"/>
                  <a:t>What’s the running time?</a:t>
                </a:r>
              </a:p>
              <a:p>
                <a:r>
                  <a:rPr lang="en-US" dirty="0"/>
                  <a:t>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FA2EF-7F72-4DA0-80AF-B8BD898E96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82554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DAE36E-596C-45CE-A4A3-712D2BEAF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</p:spPr>
        <p:txBody>
          <a:bodyPr/>
          <a:lstStyle/>
          <a:p>
            <a:r>
              <a:rPr lang="en-US" dirty="0"/>
              <a:t>DP Context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4404D3-6E8B-4913-A40B-0710E92BBF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0632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09DE6-052A-404C-A2C4-1E195966A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 Design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C3B22-D4F0-404D-8730-1A0F9FAF7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haven’t done a single proof for DP…</a:t>
            </a:r>
          </a:p>
          <a:p>
            <a:r>
              <a:rPr lang="en-US" dirty="0"/>
              <a:t>We won’t ask you to do one.</a:t>
            </a:r>
          </a:p>
          <a:p>
            <a:endParaRPr lang="en-US" dirty="0"/>
          </a:p>
          <a:p>
            <a:r>
              <a:rPr lang="en-US" dirty="0"/>
              <a:t>DP proofs are almost always just “the code does the recurrence” </a:t>
            </a:r>
          </a:p>
          <a:p>
            <a:r>
              <a:rPr lang="en-US" dirty="0"/>
              <a:t>But that just moves the correctness question – why is the recurrence correct?</a:t>
            </a:r>
          </a:p>
          <a:p>
            <a:r>
              <a:rPr lang="en-US" dirty="0"/>
              <a:t>And the proof of the recurrence being correct is almost always “I included all the cases” </a:t>
            </a:r>
          </a:p>
          <a:p>
            <a:r>
              <a:rPr lang="en-US" dirty="0"/>
              <a:t>I’d rather you focus on checking it than trying to explain it.</a:t>
            </a:r>
          </a:p>
        </p:txBody>
      </p:sp>
    </p:spTree>
    <p:extLst>
      <p:ext uri="{BB962C8B-B14F-4D97-AF65-F5344CB8AC3E}">
        <p14:creationId xmlns:p14="http://schemas.microsoft.com/office/powerpoint/2010/main" val="39578860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468FC-85CB-480A-9390-3805087AE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 Design Notes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72499B-BB8C-4080-B143-0B1407561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in doubt, ask yourself “what are the possibilities for 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?”</a:t>
                </a:r>
              </a:p>
              <a:p>
                <a:pPr lvl="1"/>
                <a:r>
                  <a:rPr lang="en-US" dirty="0"/>
                  <a:t>Include or exclude in structure (subarray/subset/solution) we’re building</a:t>
                </a:r>
              </a:p>
              <a:p>
                <a:pPr lvl="1"/>
                <a:r>
                  <a:rPr lang="en-US" dirty="0"/>
                  <a:t>It will be substituted, deleted, deferred to later to allow an insertion, or matched</a:t>
                </a:r>
              </a:p>
              <a:p>
                <a:pPr lvl="1"/>
                <a:r>
                  <a:rPr lang="en-US" dirty="0"/>
                  <a:t>From here, does Baby Yoda go left or down</a:t>
                </a:r>
              </a:p>
              <a:p>
                <a:r>
                  <a:rPr lang="en-US" dirty="0"/>
                  <a:t>Ask “if my recursive call gives me the </a:t>
                </a:r>
                <a:r>
                  <a:rPr lang="en-US" i="1" dirty="0"/>
                  <a:t>best</a:t>
                </a:r>
                <a:r>
                  <a:rPr lang="en-US" dirty="0"/>
                  <a:t> option for the subproblem, do I really get the best thing overall?”</a:t>
                </a:r>
                <a:br>
                  <a:rPr lang="en-US" dirty="0"/>
                </a:br>
                <a:r>
                  <a:rPr lang="en-US" sz="2400" dirty="0"/>
                  <a:t>Usually you’ll say something like “well the only possibilities are going left or down, so if we have the best of the two, then yes!”</a:t>
                </a:r>
              </a:p>
              <a:p>
                <a:r>
                  <a:rPr lang="en-US" dirty="0"/>
                  <a:t>Make sure you’re building a valid solution</a:t>
                </a:r>
              </a:p>
              <a:p>
                <a:pPr lvl="1"/>
                <a:r>
                  <a:rPr lang="en-US" dirty="0"/>
                  <a:t>Subarray is genuinely contiguous, subsequence is actually increasing.</a:t>
                </a:r>
              </a:p>
              <a:p>
                <a:pPr lvl="1"/>
                <a:r>
                  <a:rPr lang="en-US" sz="2800" b="1" dirty="0"/>
                  <a:t>Try on an example!!!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72499B-BB8C-4080-B143-0B1407561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99151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695B5-78AB-427B-A29B-69D47ECDE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44F07-01DD-42F1-98A8-A8BA9D415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So…why is it called “dynamic programming?”</a:t>
            </a:r>
          </a:p>
          <a:p>
            <a:endParaRPr lang="en-US" dirty="0"/>
          </a:p>
          <a:p>
            <a:r>
              <a:rPr lang="en-US" dirty="0"/>
              <a:t>“programming” is an old-timey meaning of the word.</a:t>
            </a:r>
          </a:p>
          <a:p>
            <a:r>
              <a:rPr lang="en-US" dirty="0"/>
              <a:t>It means “scheduling”</a:t>
            </a:r>
          </a:p>
          <a:p>
            <a:r>
              <a:rPr lang="en-US" dirty="0"/>
              <a:t>Like a conference has a “program” of who speaks where when.</a:t>
            </a:r>
            <a:br>
              <a:rPr lang="en-US" dirty="0"/>
            </a:br>
            <a:r>
              <a:rPr lang="en-US" dirty="0"/>
              <a:t>Or a television executive decides on the nightly programming (what show airs when).</a:t>
            </a:r>
          </a:p>
        </p:txBody>
      </p:sp>
    </p:spTree>
    <p:extLst>
      <p:ext uri="{BB962C8B-B14F-4D97-AF65-F5344CB8AC3E}">
        <p14:creationId xmlns:p14="http://schemas.microsoft.com/office/powerpoint/2010/main" val="2461454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BC914-CD69-4CB8-AAB2-AD415CA2B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Increasing Subsequence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495C96-9369-4C72-925C-9C2E40A2AB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do we need to know to decide on 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Is it allowed? </a:t>
                </a:r>
              </a:p>
              <a:p>
                <a:r>
                  <a:rPr lang="en-US" dirty="0"/>
                  <a:t>Will the sequence still be increasing if it’s included?</a:t>
                </a:r>
              </a:p>
              <a:p>
                <a:endParaRPr lang="en-US" dirty="0"/>
              </a:p>
              <a:p>
                <a:r>
                  <a:rPr lang="en-US" dirty="0"/>
                  <a:t>Still thinking right to left -- </a:t>
                </a:r>
              </a:p>
              <a:p>
                <a:r>
                  <a:rPr lang="en-US" dirty="0"/>
                  <a:t>Two indices: index we’re looking at, and index of upper bound on elements (i.e. the value we need to decide if we’re still increasing).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495C96-9369-4C72-925C-9C2E40A2AB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14305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7BDA9-5DA0-49DF-8AA7-D98277917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99BEF-E420-44B6-BEB2-3268F8480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So…</a:t>
            </a:r>
            <a:r>
              <a:rPr lang="en-US" b="1" i="1" dirty="0"/>
              <a:t>dynamic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The phrase “dynamic programming” was popularized by Richard Bellman (we’ll see one of his algorithms on Wednesday)</a:t>
            </a:r>
          </a:p>
          <a:p>
            <a:r>
              <a:rPr lang="en-US" dirty="0"/>
              <a:t>He was a researcher, funded by the U.S. military….</a:t>
            </a:r>
          </a:p>
          <a:p>
            <a:r>
              <a:rPr lang="en-US" dirty="0"/>
              <a:t>But the Secretary of Defense [as Bellman tells it] hated research. And hated math even more.</a:t>
            </a:r>
          </a:p>
          <a:p>
            <a:endParaRPr lang="en-US" dirty="0"/>
          </a:p>
          <a:p>
            <a:r>
              <a:rPr lang="en-US" dirty="0"/>
              <a:t>So Bellman needed a description of his research that everyone would approve of.</a:t>
            </a:r>
          </a:p>
        </p:txBody>
      </p:sp>
    </p:spTree>
    <p:extLst>
      <p:ext uri="{BB962C8B-B14F-4D97-AF65-F5344CB8AC3E}">
        <p14:creationId xmlns:p14="http://schemas.microsoft.com/office/powerpoint/2010/main" val="20851246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306CB-E612-4CBB-BB8F-275C428EF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DP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7FE46-AF96-40CF-A795-74B57CC2E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Dynamic</a:t>
            </a:r>
          </a:p>
          <a:p>
            <a:endParaRPr lang="en-US" b="1" i="1" dirty="0"/>
          </a:p>
          <a:p>
            <a:r>
              <a:rPr lang="en-US" dirty="0"/>
              <a:t>Is actually an accurate adjective – what we think is the best option (include/exclude) can change over time.</a:t>
            </a:r>
          </a:p>
          <a:p>
            <a:r>
              <a:rPr lang="en-US" dirty="0"/>
              <a:t>Even better</a:t>
            </a:r>
          </a:p>
          <a:p>
            <a:r>
              <a:rPr lang="en-US" dirty="0"/>
              <a:t>“It’s impossible to use the word ‘dynamic’ in a pejorative sense”</a:t>
            </a:r>
          </a:p>
          <a:p>
            <a:r>
              <a:rPr lang="en-US" dirty="0"/>
              <a:t>“It was something not even a Congressman could object to.”</a:t>
            </a:r>
          </a:p>
        </p:txBody>
      </p:sp>
    </p:spTree>
    <p:extLst>
      <p:ext uri="{BB962C8B-B14F-4D97-AF65-F5344CB8AC3E}">
        <p14:creationId xmlns:p14="http://schemas.microsoft.com/office/powerpoint/2010/main" val="864603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39B93-5FDF-4EDD-8D4C-911AF2C41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53BD8A-8A1F-49F2-AE79-D6B067C567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371" y="3845379"/>
                <a:ext cx="11187258" cy="2235382"/>
              </a:xfrm>
            </p:spPr>
            <p:txBody>
              <a:bodyPr/>
              <a:lstStyle/>
              <a:p>
                <a:r>
                  <a:rPr lang="en-US" dirty="0"/>
                  <a:t>Need recursive answer to the left</a:t>
                </a:r>
              </a:p>
              <a:p>
                <a:r>
                  <a:rPr lang="en-US" dirty="0"/>
                  <a:t>Currently processing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Recursive calls to the left are needed to know optimum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Will move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the right in our iterative algorithm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353BD8A-8A1F-49F2-AE79-D6B067C567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371" y="3845379"/>
                <a:ext cx="11187258" cy="2235382"/>
              </a:xfrm>
              <a:blipFill>
                <a:blip r:embed="rId2"/>
                <a:stretch>
                  <a:fillRect l="-654" t="-4905" b="-4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A019A3C-579F-4629-ADFC-1D9DBF5B6DB5}"/>
              </a:ext>
            </a:extLst>
          </p:cNvPr>
          <p:cNvGraphicFramePr>
            <a:graphicFrameLocks/>
          </p:cNvGraphicFramePr>
          <p:nvPr/>
        </p:nvGraphicFramePr>
        <p:xfrm>
          <a:off x="1282700" y="1538178"/>
          <a:ext cx="9626600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325">
                  <a:extLst>
                    <a:ext uri="{9D8B030D-6E8A-4147-A177-3AD203B41FA5}">
                      <a16:colId xmlns:a16="http://schemas.microsoft.com/office/drawing/2014/main" val="56413045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19083386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068879978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764580891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910702292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140785794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162417777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3997258886"/>
                    </a:ext>
                  </a:extLst>
                </a:gridCol>
              </a:tblGrid>
              <a:tr h="27489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  <a:endParaRPr lang="en-US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59277"/>
                  </a:ext>
                </a:extLst>
              </a:tr>
              <a:tr h="4287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-5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</a:t>
                      </a:r>
                      <a:endParaRPr lang="en-US" sz="2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03532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53F62C1-C984-4F79-BC97-C98BD0BCDB27}"/>
              </a:ext>
            </a:extLst>
          </p:cNvPr>
          <p:cNvSpPr/>
          <p:nvPr/>
        </p:nvSpPr>
        <p:spPr>
          <a:xfrm>
            <a:off x="7301753" y="1117599"/>
            <a:ext cx="1196788" cy="2072523"/>
          </a:xfrm>
          <a:prstGeom prst="rect">
            <a:avLst/>
          </a:prstGeom>
          <a:solidFill>
            <a:schemeClr val="accent6">
              <a:alpha val="49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96AF2FC-7DEB-4103-B891-AB64A7933F51}"/>
                  </a:ext>
                </a:extLst>
              </p:cNvPr>
              <p:cNvSpPr txBox="1"/>
              <p:nvPr/>
            </p:nvSpPr>
            <p:spPr>
              <a:xfrm>
                <a:off x="7324876" y="2422098"/>
                <a:ext cx="11079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Current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96AF2FC-7DEB-4103-B891-AB64A7933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4876" y="2422098"/>
                <a:ext cx="1107924" cy="369332"/>
              </a:xfrm>
              <a:prstGeom prst="rect">
                <a:avLst/>
              </a:prstGeom>
              <a:blipFill>
                <a:blip r:embed="rId3"/>
                <a:stretch>
                  <a:fillRect l="-497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B5893696-337B-41B0-BDA8-C636940A7D5B}"/>
              </a:ext>
            </a:extLst>
          </p:cNvPr>
          <p:cNvSpPr/>
          <p:nvPr/>
        </p:nvSpPr>
        <p:spPr>
          <a:xfrm>
            <a:off x="1282700" y="1117599"/>
            <a:ext cx="6007492" cy="2072523"/>
          </a:xfrm>
          <a:prstGeom prst="rect">
            <a:avLst/>
          </a:prstGeom>
          <a:solidFill>
            <a:schemeClr val="accent2">
              <a:alpha val="49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81CF07-5C32-46DB-999B-25A569B6726D}"/>
              </a:ext>
            </a:extLst>
          </p:cNvPr>
          <p:cNvSpPr txBox="1"/>
          <p:nvPr/>
        </p:nvSpPr>
        <p:spPr>
          <a:xfrm>
            <a:off x="1282700" y="2422098"/>
            <a:ext cx="5976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Recursive call is best value in this area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96DD2E-F64F-4B89-8BA3-75B4D0E6FCFA}"/>
              </a:ext>
            </a:extLst>
          </p:cNvPr>
          <p:cNvSpPr/>
          <p:nvPr/>
        </p:nvSpPr>
        <p:spPr>
          <a:xfrm>
            <a:off x="8521663" y="1117599"/>
            <a:ext cx="2393417" cy="2072523"/>
          </a:xfrm>
          <a:prstGeom prst="rect">
            <a:avLst/>
          </a:prstGeom>
          <a:solidFill>
            <a:srgbClr val="FF0000">
              <a:alpha val="49000"/>
            </a:srgb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69B097-6028-4A55-9FE1-CBEDD20332B8}"/>
              </a:ext>
            </a:extLst>
          </p:cNvPr>
          <p:cNvSpPr txBox="1"/>
          <p:nvPr/>
        </p:nvSpPr>
        <p:spPr>
          <a:xfrm>
            <a:off x="8582781" y="2422098"/>
            <a:ext cx="2278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Ignored for now.</a:t>
            </a:r>
          </a:p>
        </p:txBody>
      </p:sp>
    </p:spTree>
    <p:extLst>
      <p:ext uri="{BB962C8B-B14F-4D97-AF65-F5344CB8AC3E}">
        <p14:creationId xmlns:p14="http://schemas.microsoft.com/office/powerpoint/2010/main" val="4180377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736A0-B389-4E1A-8E51-4CDE9B006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Increasing Subsequence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BD6CE3-28C6-4F19-B56D-6CD115A6E5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 is “Number of elements of the maximum increasing subsequence from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where every element of the sequence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”</a:t>
                </a:r>
              </a:p>
              <a:p>
                <a:r>
                  <a:rPr lang="en-US" dirty="0"/>
                  <a:t>Need a recurrence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?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?                                  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?                          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e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?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BD6CE3-28C6-4F19-B56D-6CD115A6E5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5438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736A0-B389-4E1A-8E51-4CDE9B006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Increasing Subsequence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BD6CE3-28C6-4F19-B56D-6CD115A6E5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 is “Number of elements of the maximum increasing subsequence from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where every element of the sequence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”</a:t>
                </a:r>
              </a:p>
              <a:p>
                <a:r>
                  <a:rPr lang="en-US" dirty="0"/>
                  <a:t>Need a recurrence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?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?                                                        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?                                                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e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?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cannot be included in an increasing subsequence where every element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So taking the largest among 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suffices. 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then if we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we may include elements to the left only if they are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(since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/>
                  <a:t> will now be the last, and therefore largest, of elements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If we don’t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we want the maximum increasing subsequence among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BD6CE3-28C6-4F19-B56D-6CD115A6E5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2516" r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4775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736A0-B389-4E1A-8E51-4CDE9B006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Increasing Subsequence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BD6CE3-28C6-4F19-B56D-6CD115A6E5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 is “Number of elements of the maximum increasing subsequence from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where every element of the sequence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”</a:t>
                </a:r>
              </a:p>
              <a:p>
                <a:r>
                  <a:rPr lang="en-US" dirty="0"/>
                  <a:t>Need a recurrence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]                                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𝐿𝐼𝑆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e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𝐿𝐼𝑆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1,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𝐿𝐼𝑆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element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cannot be included in an increasing subsequence where every element is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 So taking the largest among the first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suffices. 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then if we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we may include elements to the left only if they are less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(since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/>
                  <a:t> will now be the last, and therefore largest, of elements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If we don’t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we want the maximum increasing subsequence among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BD6CE3-28C6-4F19-B56D-6CD115A6E5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3" t="-3145" r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6173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73411-8B8B-4371-8801-FA06155B3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Longest Increasing Subsequence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A2A2F1-D144-47B6-9FEC-E746B516C3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𝐿𝐼𝑆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𝕀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]                                            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𝐿𝐼𝑆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d>
                          </m:e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𝐿𝐼𝑆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𝐿𝐼𝑆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−1,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Memoization structure?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array.</a:t>
                </a:r>
              </a:p>
              <a:p>
                <a:r>
                  <a:rPr lang="en-US" dirty="0"/>
                  <a:t>Filling order?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A2A2F1-D144-47B6-9FEC-E746B516C3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67451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CF2E33B2-997D-4F55-9C04-23BC94CAE906}" vid="{863C565C-B775-42FC-8F75-344706EF3AA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417_template</Template>
  <TotalTime>18</TotalTime>
  <Words>2758</Words>
  <Application>Microsoft Office PowerPoint</Application>
  <PresentationFormat>Widescreen</PresentationFormat>
  <Paragraphs>542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Dynamic Programming Hidden Parameters and on Trees</vt:lpstr>
      <vt:lpstr>Plan For This Week</vt:lpstr>
      <vt:lpstr>Longest Increasing Subsequence</vt:lpstr>
      <vt:lpstr>Longest Increasing Subsequence</vt:lpstr>
      <vt:lpstr>Recurrence</vt:lpstr>
      <vt:lpstr>Longest Increasing Subsequence</vt:lpstr>
      <vt:lpstr>Longest Increasing Subsequence</vt:lpstr>
      <vt:lpstr>Longest Increasing Subsequence</vt:lpstr>
      <vt:lpstr>Longest Increasing Subsequence</vt:lpstr>
      <vt:lpstr>LIS</vt:lpstr>
      <vt:lpstr>LIS</vt:lpstr>
      <vt:lpstr>LIS</vt:lpstr>
      <vt:lpstr>LIS</vt:lpstr>
      <vt:lpstr>LIS</vt:lpstr>
      <vt:lpstr>LIS</vt:lpstr>
      <vt:lpstr>pseudocode</vt:lpstr>
      <vt:lpstr>Longest Increasing Subsequence</vt:lpstr>
      <vt:lpstr>LIS</vt:lpstr>
      <vt:lpstr>LIS</vt:lpstr>
      <vt:lpstr>DP on Trees</vt:lpstr>
      <vt:lpstr>DP on Trees</vt:lpstr>
      <vt:lpstr>DP on Trees</vt:lpstr>
      <vt:lpstr>Vertex Cover</vt:lpstr>
      <vt:lpstr>Vertex Cover</vt:lpstr>
      <vt:lpstr>Vertex Cover</vt:lpstr>
      <vt:lpstr>Vertex Cover</vt:lpstr>
      <vt:lpstr>Vertex Cover</vt:lpstr>
      <vt:lpstr>Vertex Cover – Recursively </vt:lpstr>
      <vt:lpstr>Vertex Cover – Recursively </vt:lpstr>
      <vt:lpstr>Recurrence</vt:lpstr>
      <vt:lpstr>Recurrence</vt:lpstr>
      <vt:lpstr>Vertex Cover Dynamic Program</vt:lpstr>
      <vt:lpstr>Vertex Cover Dynamic Program</vt:lpstr>
      <vt:lpstr>Vertex Cover</vt:lpstr>
      <vt:lpstr>Vertex Cover Dynamic Program</vt:lpstr>
      <vt:lpstr>DP Context</vt:lpstr>
      <vt:lpstr>DP Design Notes</vt:lpstr>
      <vt:lpstr>DP Design Notes</vt:lpstr>
      <vt:lpstr>DP history</vt:lpstr>
      <vt:lpstr>DP history</vt:lpstr>
      <vt:lpstr>DP history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2</cp:revision>
  <cp:lastPrinted>2022-10-31T16:09:47Z</cp:lastPrinted>
  <dcterms:created xsi:type="dcterms:W3CDTF">2022-10-31T15:51:49Z</dcterms:created>
  <dcterms:modified xsi:type="dcterms:W3CDTF">2022-10-31T16:10:02Z</dcterms:modified>
</cp:coreProperties>
</file>