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05" r:id="rId3"/>
    <p:sldId id="306" r:id="rId4"/>
    <p:sldId id="307" r:id="rId5"/>
    <p:sldId id="311" r:id="rId6"/>
    <p:sldId id="310" r:id="rId7"/>
    <p:sldId id="345" r:id="rId8"/>
    <p:sldId id="344" r:id="rId9"/>
    <p:sldId id="353" r:id="rId10"/>
    <p:sldId id="314" r:id="rId11"/>
    <p:sldId id="346" r:id="rId12"/>
    <p:sldId id="315" r:id="rId13"/>
    <p:sldId id="347" r:id="rId14"/>
    <p:sldId id="348" r:id="rId15"/>
    <p:sldId id="349" r:id="rId16"/>
    <p:sldId id="350" r:id="rId17"/>
    <p:sldId id="351" r:id="rId18"/>
    <p:sldId id="352" r:id="rId19"/>
    <p:sldId id="323" r:id="rId20"/>
    <p:sldId id="354" r:id="rId21"/>
    <p:sldId id="339" r:id="rId22"/>
    <p:sldId id="324" r:id="rId23"/>
    <p:sldId id="325" r:id="rId24"/>
    <p:sldId id="320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40" r:id="rId36"/>
    <p:sldId id="341" r:id="rId37"/>
    <p:sldId id="342" r:id="rId38"/>
    <p:sldId id="343" r:id="rId39"/>
    <p:sldId id="33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660"/>
  </p:normalViewPr>
  <p:slideViewPr>
    <p:cSldViewPr snapToGrid="0">
      <p:cViewPr>
        <p:scale>
          <a:sx n="153" d="100"/>
          <a:sy n="153" d="100"/>
        </p:scale>
        <p:origin x="390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25234-C8F6-46C0-933D-670E098CCC8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7B346-93C2-4AE3-BEED-1AC37FFAA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9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Memoize</a:t>
            </a:r>
            <a:r>
              <a:rPr lang="en-US" dirty="0"/>
              <a:t> as in “leave yourself a memo” DP was developed in the 50s and 60s (Wikipedia says term coined in 68 by </a:t>
            </a:r>
            <a:r>
              <a:rPr lang="en-US" dirty="0" err="1"/>
              <a:t>Michie</a:t>
            </a:r>
            <a:r>
              <a:rPr lang="en-US" dirty="0"/>
              <a:t>). To communicate with co-workers they didn’t use slack/discord or even email (which didn’t develop until the early 70s). They sent each other memos! So they made MEMO tables</a:t>
            </a:r>
            <a:br>
              <a:rPr lang="en-US" dirty="0"/>
            </a:br>
            <a:r>
              <a:rPr lang="en-US" dirty="0"/>
              <a:t>thus “</a:t>
            </a:r>
            <a:r>
              <a:rPr lang="en-US" dirty="0" err="1"/>
              <a:t>MEMOizing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7B346-93C2-4AE3-BEED-1AC37FFAAF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4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61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8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0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11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32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899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9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2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4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1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31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4A5F2B86-2CC4-442A-B52F-0056EC272CDC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BD79A55-B100-4CFD-827B-6EC00F1933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89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D9026-115B-4AED-A967-90AB3D2D2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Even More </a:t>
            </a:r>
            <a:br>
              <a:rPr lang="en-US" dirty="0"/>
            </a:br>
            <a:r>
              <a:rPr lang="en-US" dirty="0"/>
              <a:t>Dynamic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7DE93-E4C9-4D85-89BA-CBBA270BD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21AU</a:t>
            </a:r>
          </a:p>
          <a:p>
            <a:r>
              <a:rPr lang="en-US" dirty="0"/>
              <a:t>Lecture 13</a:t>
            </a:r>
          </a:p>
        </p:txBody>
      </p:sp>
    </p:spTree>
    <p:extLst>
      <p:ext uri="{BB962C8B-B14F-4D97-AF65-F5344CB8AC3E}">
        <p14:creationId xmlns:p14="http://schemas.microsoft.com/office/powerpoint/2010/main" val="253744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86436210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2164263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5625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13302953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1" y="159618"/>
            <a:ext cx="4186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Current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subproblem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edit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dist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between BABY and TAS</a:t>
            </a:r>
          </a:p>
        </p:txBody>
      </p:sp>
    </p:spTree>
    <p:extLst>
      <p:ext uri="{BB962C8B-B14F-4D97-AF65-F5344CB8AC3E}">
        <p14:creationId xmlns:p14="http://schemas.microsoft.com/office/powerpoint/2010/main" val="37169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90083662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Delete: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get rid of Y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11286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39337584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insert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6858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71012" y="159618"/>
            <a:ext cx="4016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Sub:</a:t>
            </a:r>
            <a:r>
              <a:rPr lang="en-US" sz="24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Transform Y to S (cost 1)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BAB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</a:t>
            </a:r>
          </a:p>
        </p:txBody>
      </p:sp>
    </p:spTree>
    <p:extLst>
      <p:ext uri="{BB962C8B-B14F-4D97-AF65-F5344CB8AC3E}">
        <p14:creationId xmlns:p14="http://schemas.microsoft.com/office/powerpoint/2010/main" val="33973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40" y="263276"/>
            <a:ext cx="3700926" cy="1014667"/>
          </a:xfrm>
        </p:spPr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33690025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58980" y="241623"/>
          <a:ext cx="2589304" cy="1036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7326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647326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42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5679659" y="3325906"/>
            <a:ext cx="977152" cy="403412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Gold entry will be min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delete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insert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sub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703" y="47334"/>
                <a:ext cx="3532093" cy="1446550"/>
              </a:xfrm>
              <a:prstGeom prst="rect">
                <a:avLst/>
              </a:prstGeom>
              <a:blipFill>
                <a:blip r:embed="rId3"/>
                <a:stretch>
                  <a:fillRect l="-2245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sz="22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b="0" dirty="0"/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Min: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235" y="47334"/>
                <a:ext cx="1169377" cy="1446550"/>
              </a:xfrm>
              <a:prstGeom prst="rect">
                <a:avLst/>
              </a:prstGeom>
              <a:blipFill>
                <a:blip r:embed="rId4"/>
                <a:stretch>
                  <a:fillRect l="-6771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639753" y="3325906"/>
            <a:ext cx="977152" cy="4034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39753" y="2859741"/>
            <a:ext cx="977152" cy="403412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79659" y="2859741"/>
            <a:ext cx="977152" cy="40341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8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32928426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2021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11823528"/>
                  </p:ext>
                </p:extLst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  <a:endParaRPr lang="en-US" sz="2400" b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4823012" y="555165"/>
            <a:ext cx="6938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Fill in the next two entries. Be careful with the sub/match distinction!</a:t>
            </a:r>
            <a:endParaRPr lang="en-US" sz="2200" dirty="0"/>
          </a:p>
        </p:txBody>
      </p:sp>
      <p:sp>
        <p:nvSpPr>
          <p:cNvPr id="6" name="Rectangular Callout 5"/>
          <p:cNvSpPr/>
          <p:nvPr/>
        </p:nvSpPr>
        <p:spPr>
          <a:xfrm>
            <a:off x="5853953" y="4724400"/>
            <a:ext cx="1631576" cy="582706"/>
          </a:xfrm>
          <a:prstGeom prst="wedgeRectCallout">
            <a:avLst>
              <a:gd name="adj1" fmla="val 11891"/>
              <a:gd name="adj2" fmla="val -7543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Y’s match, so sub is free!</a:t>
            </a:r>
          </a:p>
        </p:txBody>
      </p:sp>
    </p:spTree>
    <p:extLst>
      <p:ext uri="{BB962C8B-B14F-4D97-AF65-F5344CB8AC3E}">
        <p14:creationId xmlns:p14="http://schemas.microsoft.com/office/powerpoint/2010/main" val="2674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30380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48E62-6124-4D43-A383-E0A73E44C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formally:</a:t>
                </a:r>
              </a:p>
              <a:p>
                <a:endParaRPr lang="en-US" dirty="0"/>
              </a:p>
              <a:p>
                <a:r>
                  <a:rPr lang="en-US" dirty="0"/>
                  <a:t>The edit distance between two strings is:</a:t>
                </a:r>
              </a:p>
              <a:p>
                <a:r>
                  <a:rPr lang="en-US" dirty="0"/>
                  <a:t>The minimum number of </a:t>
                </a:r>
                <a:r>
                  <a:rPr lang="en-US" b="1" dirty="0"/>
                  <a:t>deletions, insertions, </a:t>
                </a:r>
                <a:r>
                  <a:rPr lang="en-US" dirty="0"/>
                  <a:t>and </a:t>
                </a:r>
                <a:r>
                  <a:rPr lang="en-US" b="1" dirty="0"/>
                  <a:t>substitutions </a:t>
                </a:r>
                <a:r>
                  <a:rPr lang="en-US" dirty="0"/>
                  <a:t>to transform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into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Deletion: removing one character</a:t>
                </a:r>
              </a:p>
              <a:p>
                <a:r>
                  <a:rPr lang="en-US" dirty="0"/>
                  <a:t>Insertion: inserting one character (at any point in the string)</a:t>
                </a:r>
              </a:p>
              <a:p>
                <a:r>
                  <a:rPr lang="en-US" dirty="0"/>
                  <a:t>Substitution: replacing one character with one other.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F5F3F0-73C1-4BBA-9E0D-30ACCB4A31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216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F279-C9AF-43CB-BF62-E2B033B3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we want the list if </a:t>
            </a:r>
            <a:r>
              <a:rPr lang="en-US" dirty="0" err="1"/>
              <a:t>inserts,delete,subs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DE3DD-7B8D-4C85-BBFE-696AD7D1A7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 with Baby Yoda the actual path he has to go?</a:t>
                </a:r>
              </a:p>
              <a:p>
                <a:endParaRPr lang="en-US" dirty="0"/>
              </a:p>
              <a:p>
                <a:r>
                  <a:rPr lang="en-US" dirty="0"/>
                  <a:t>You can always find it. Just ask “well which recursive call was the one I used?” (which one was the minimum, in this problem)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the minimum, then that means you should delete!</a:t>
                </a:r>
              </a:p>
              <a:p>
                <a:endParaRPr lang="en-US" dirty="0"/>
              </a:p>
              <a:p>
                <a:r>
                  <a:rPr lang="en-US" dirty="0"/>
                  <a:t>You can pretty much always find “the object” this way.</a:t>
                </a:r>
              </a:p>
              <a:p>
                <a:r>
                  <a:rPr lang="en-US" dirty="0"/>
                  <a:t>On a future homework, a problem asks you to write the bookkeeping code. For lecture/most problems we’re going to just find the number.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1DE3DD-7B8D-4C85-BBFE-696AD7D1A7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385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943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C0F58-376E-4B08-A2B9-886464022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𝐎𝐏𝐓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𝒊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𝒋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8352CF11-16F4-4053-9024-22D9C125ED66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574675" y="1463675"/>
              <a:ext cx="11187121" cy="5029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017011">
                      <a:extLst>
                        <a:ext uri="{9D8B030D-6E8A-4147-A177-3AD203B41FA5}">
                          <a16:colId xmlns:a16="http://schemas.microsoft.com/office/drawing/2014/main" val="407560655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2807377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111855072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230713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953488964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49762000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13128929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53231817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3534772328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4187783202"/>
                        </a:ext>
                      </a:extLst>
                    </a:gridCol>
                    <a:gridCol w="1017011">
                      <a:extLst>
                        <a:ext uri="{9D8B030D-6E8A-4147-A177-3AD203B41FA5}">
                          <a16:colId xmlns:a16="http://schemas.microsoft.com/office/drawing/2014/main" val="28996387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99" t="-9333" r="-1001796" b="-10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B,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Y,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O,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D,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A,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S,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18155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70680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15383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0983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354804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     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279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Y     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303716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S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758517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O    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5427564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     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5492898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    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9085477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C20FFBE-66BD-4B92-AF37-7A8DDA0E37C3}"/>
              </a:ext>
            </a:extLst>
          </p:cNvPr>
          <p:cNvCxnSpPr>
            <a:cxnSpLocks/>
          </p:cNvCxnSpPr>
          <p:nvPr/>
        </p:nvCxnSpPr>
        <p:spPr>
          <a:xfrm flipH="1">
            <a:off x="10058400" y="6295293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9CF3A9-5087-4E67-8D87-A98C30FF5F10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588498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35197-715A-4CCF-AA14-D5A5BEC399E3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457093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A663EB-C5AE-47E2-86FE-E57912C1DAD2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4976447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93E0ED-22F7-484F-98BC-657A522B067D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5016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F824F5D-F436-494C-9CD3-063E972A2D45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3990000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4317FA-1FC1-4712-9D7E-18B8BD85700F}"/>
              </a:ext>
            </a:extLst>
          </p:cNvPr>
          <p:cNvCxnSpPr>
            <a:cxnSpLocks/>
          </p:cNvCxnSpPr>
          <p:nvPr/>
        </p:nvCxnSpPr>
        <p:spPr>
          <a:xfrm flipH="1" flipV="1">
            <a:off x="3909644" y="3603139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6949B20-4C61-40CD-828A-B4E1AAED59D0}"/>
              </a:ext>
            </a:extLst>
          </p:cNvPr>
          <p:cNvCxnSpPr>
            <a:cxnSpLocks/>
          </p:cNvCxnSpPr>
          <p:nvPr/>
        </p:nvCxnSpPr>
        <p:spPr>
          <a:xfrm flipV="1">
            <a:off x="3745523" y="3254861"/>
            <a:ext cx="1" cy="25125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E85E82-7454-4D43-9031-A6A35FD0662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63064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015287-6961-47F5-A799-9932A3D6A9AC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202752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C08947-295C-4471-AD89-FAC41283FB1D}"/>
              </a:ext>
            </a:extLst>
          </p:cNvPr>
          <p:cNvCxnSpPr>
            <a:cxnSpLocks/>
          </p:cNvCxnSpPr>
          <p:nvPr/>
        </p:nvCxnSpPr>
        <p:spPr>
          <a:xfrm flipH="1">
            <a:off x="10058400" y="6444604"/>
            <a:ext cx="791309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52B169-5C5D-4EEB-9A83-56B895CF8843}"/>
              </a:ext>
            </a:extLst>
          </p:cNvPr>
          <p:cNvCxnSpPr>
            <a:cxnSpLocks/>
          </p:cNvCxnSpPr>
          <p:nvPr/>
        </p:nvCxnSpPr>
        <p:spPr>
          <a:xfrm flipH="1" flipV="1">
            <a:off x="8991600" y="6034296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B47160-1BDF-4BE9-A042-86E70810E5E0}"/>
              </a:ext>
            </a:extLst>
          </p:cNvPr>
          <p:cNvCxnSpPr>
            <a:cxnSpLocks/>
          </p:cNvCxnSpPr>
          <p:nvPr/>
        </p:nvCxnSpPr>
        <p:spPr>
          <a:xfrm flipH="1" flipV="1">
            <a:off x="7965830" y="5606404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1413C4-1C83-4EC3-96CB-7F85C310C2AD}"/>
              </a:ext>
            </a:extLst>
          </p:cNvPr>
          <p:cNvCxnSpPr>
            <a:cxnSpLocks/>
          </p:cNvCxnSpPr>
          <p:nvPr/>
        </p:nvCxnSpPr>
        <p:spPr>
          <a:xfrm flipH="1" flipV="1">
            <a:off x="6992814" y="5125758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57F33A-0B49-42BC-A76D-1841110219C5}"/>
              </a:ext>
            </a:extLst>
          </p:cNvPr>
          <p:cNvCxnSpPr>
            <a:cxnSpLocks/>
          </p:cNvCxnSpPr>
          <p:nvPr/>
        </p:nvCxnSpPr>
        <p:spPr>
          <a:xfrm flipH="1" flipV="1">
            <a:off x="5890845" y="4650974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A3E9A0-1551-4EE8-82E3-1FF6C421A44D}"/>
              </a:ext>
            </a:extLst>
          </p:cNvPr>
          <p:cNvCxnSpPr>
            <a:cxnSpLocks/>
          </p:cNvCxnSpPr>
          <p:nvPr/>
        </p:nvCxnSpPr>
        <p:spPr>
          <a:xfrm flipH="1" flipV="1">
            <a:off x="4876798" y="4139311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B757E6-AE64-492E-A6EB-D5FDA317155F}"/>
              </a:ext>
            </a:extLst>
          </p:cNvPr>
          <p:cNvCxnSpPr>
            <a:cxnSpLocks/>
          </p:cNvCxnSpPr>
          <p:nvPr/>
        </p:nvCxnSpPr>
        <p:spPr>
          <a:xfrm flipH="1" flipV="1">
            <a:off x="3856342" y="3177808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79031A-8F04-4F94-9D32-D81B07B61950}"/>
              </a:ext>
            </a:extLst>
          </p:cNvPr>
          <p:cNvCxnSpPr>
            <a:cxnSpLocks/>
          </p:cNvCxnSpPr>
          <p:nvPr/>
        </p:nvCxnSpPr>
        <p:spPr>
          <a:xfrm flipH="1" flipV="1">
            <a:off x="4821850" y="3618188"/>
            <a:ext cx="54948" cy="468037"/>
          </a:xfrm>
          <a:prstGeom prst="straightConnector1">
            <a:avLst/>
          </a:prstGeom>
          <a:ln w="38100">
            <a:solidFill>
              <a:schemeClr val="accent3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948F6B-79C4-4CD4-8627-E22B55C71A06}"/>
              </a:ext>
            </a:extLst>
          </p:cNvPr>
          <p:cNvCxnSpPr>
            <a:cxnSpLocks/>
          </p:cNvCxnSpPr>
          <p:nvPr/>
        </p:nvCxnSpPr>
        <p:spPr>
          <a:xfrm flipH="1" flipV="1">
            <a:off x="2895597" y="2779955"/>
            <a:ext cx="849926" cy="28135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C6F26CF-FBA7-4876-BAD0-8D064D8035A5}"/>
              </a:ext>
            </a:extLst>
          </p:cNvPr>
          <p:cNvCxnSpPr>
            <a:cxnSpLocks/>
          </p:cNvCxnSpPr>
          <p:nvPr/>
        </p:nvCxnSpPr>
        <p:spPr>
          <a:xfrm flipH="1" flipV="1">
            <a:off x="1869827" y="2352063"/>
            <a:ext cx="849926" cy="281354"/>
          </a:xfrm>
          <a:prstGeom prst="straightConnector1">
            <a:avLst/>
          </a:prstGeom>
          <a:ln w="38100">
            <a:solidFill>
              <a:schemeClr val="accent5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170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/>
              <p:nvPr/>
            </p:nvSpPr>
            <p:spPr>
              <a:xfrm>
                <a:off x="1462799" y="1844602"/>
                <a:ext cx="8944896" cy="988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OPT(</a:t>
                </a:r>
                <a:r>
                  <a:rPr lang="en-US" sz="2800" dirty="0" err="1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i,j</a:t>
                </a:r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is the minimum number of insertions, deletions, and substitutions required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…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…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5DB1AD7-8200-4026-95FF-C8E3FB109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99" y="1844602"/>
                <a:ext cx="8944896" cy="988797"/>
              </a:xfrm>
              <a:prstGeom prst="rect">
                <a:avLst/>
              </a:prstGeom>
              <a:blipFill>
                <a:blip r:embed="rId2"/>
                <a:stretch>
                  <a:fillRect l="-1431" t="-6790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75123F-0F51-474C-A3E9-471C2E0DCE90}"/>
              </a:ext>
            </a:extLst>
          </p:cNvPr>
          <p:cNvSpPr txBox="1"/>
          <p:nvPr/>
        </p:nvSpPr>
        <p:spPr>
          <a:xfrm>
            <a:off x="1283110" y="3027988"/>
            <a:ext cx="894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/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Array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3D8A38F-DAA1-4B02-89D2-352FD413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553" y="4202942"/>
                <a:ext cx="8944896" cy="523220"/>
              </a:xfrm>
              <a:prstGeom prst="rect">
                <a:avLst/>
              </a:prstGeom>
              <a:blipFill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/>
              <p:nvPr/>
            </p:nvSpPr>
            <p:spPr>
              <a:xfrm>
                <a:off x="1353165" y="5281902"/>
                <a:ext cx="1010949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(i.e., row-by-row starting from 1)</a:t>
                </a:r>
              </a:p>
              <a:p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Inner loop: increasing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:r>
                  <a:rPr lang="en-US" sz="2800" dirty="0" err="1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i.s</a:t>
                </a:r>
                <a:r>
                  <a:rPr lang="en-US" sz="28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., column-by-column starting from 1)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5EEA4-CB5D-4E0F-BD0A-50439922E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165" y="5281902"/>
                <a:ext cx="10109491" cy="954107"/>
              </a:xfrm>
              <a:prstGeom prst="rect">
                <a:avLst/>
              </a:prstGeom>
              <a:blipFill>
                <a:blip r:embed="rId4"/>
                <a:stretch>
                  <a:fillRect l="-126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322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F96BF2-C881-477C-897B-D362D22F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43B7F-17B8-4FC4-8B9A-B5C336CCF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66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655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185F3-5F14-46EB-BE5F-3420CB3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9391-945D-4D76-8C42-70F969FE0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Define the object you’re looking for</a:t>
            </a:r>
          </a:p>
          <a:p>
            <a:endParaRPr lang="en-US" dirty="0"/>
          </a:p>
          <a:p>
            <a:r>
              <a:rPr lang="en-US" dirty="0"/>
              <a:t>2. Write a recurrence to say how to find it</a:t>
            </a:r>
          </a:p>
          <a:p>
            <a:endParaRPr lang="en-US" dirty="0"/>
          </a:p>
          <a:p>
            <a:r>
              <a:rPr lang="en-US" dirty="0"/>
              <a:t>3. Design a </a:t>
            </a:r>
            <a:r>
              <a:rPr lang="en-US" dirty="0" err="1"/>
              <a:t>memoization</a:t>
            </a:r>
            <a:r>
              <a:rPr lang="en-US" dirty="0"/>
              <a:t> structure</a:t>
            </a:r>
          </a:p>
          <a:p>
            <a:endParaRPr lang="en-US" dirty="0"/>
          </a:p>
          <a:p>
            <a:r>
              <a:rPr lang="en-US" dirty="0"/>
              <a:t>4. Write an iterative algorithm</a:t>
            </a:r>
          </a:p>
        </p:txBody>
      </p:sp>
    </p:spTree>
    <p:extLst>
      <p:ext uri="{BB962C8B-B14F-4D97-AF65-F5344CB8AC3E}">
        <p14:creationId xmlns:p14="http://schemas.microsoft.com/office/powerpoint/2010/main" val="1905611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B61D0B-76A1-43E2-9F84-67FF6719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Contiguous Subarray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saw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divide and conquer algorithm.</a:t>
                </a:r>
              </a:p>
              <a:p>
                <a:r>
                  <a:rPr lang="en-US" dirty="0"/>
                  <a:t>Can we do better with DP?</a:t>
                </a:r>
              </a:p>
              <a:p>
                <a:endParaRPr lang="en-US" dirty="0"/>
              </a:p>
              <a:p>
                <a:r>
                  <a:rPr lang="en-US" dirty="0"/>
                  <a:t>Given: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[]</a:t>
                </a:r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is maximized.</a:t>
                </a:r>
              </a:p>
              <a:p>
                <a:r>
                  <a:rPr lang="en-US" dirty="0"/>
                  <a:t>For today: just output the value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Is it enough to know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5ACF305-4059-4E38-ADBE-2B4DAC677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186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to Recurse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289180"/>
              </p:ext>
            </p:extLst>
          </p:nvPr>
        </p:nvGraphicFramePr>
        <p:xfrm>
          <a:off x="1118896" y="1346050"/>
          <a:ext cx="9626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787709"/>
                  </a:ext>
                </a:extLst>
              </a:tr>
              <a:tr h="4466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/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(4)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=3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too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𝑂𝑃𝑇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(7)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would give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– we need to suddenly backfill with a bunch of elements that weren’t optimal…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make a decision on index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What information do we need?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FFB299-5FF2-43A7-B105-DEDF30DBA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250" y="2552700"/>
                <a:ext cx="10731500" cy="3970318"/>
              </a:xfrm>
              <a:prstGeom prst="rect">
                <a:avLst/>
              </a:prstGeom>
              <a:blipFill>
                <a:blip r:embed="rId2"/>
                <a:stretch>
                  <a:fillRect l="-1193" t="-1690" r="-966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63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828C-660A-4A16-99F6-26EE5187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for recursion?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going to be included</a:t>
                </a:r>
              </a:p>
              <a:p>
                <a:r>
                  <a:rPr lang="en-US" dirty="0"/>
                  <a:t>We need the best subarray </a:t>
                </a:r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If we include anything to the left, we’ll definitely include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(because of the contiguous requirement)</a:t>
                </a:r>
              </a:p>
              <a:p>
                <a:endParaRPr lang="en-US" dirty="0"/>
              </a:p>
              <a:p>
                <a:r>
                  <a:rPr lang="en-US" dirty="0"/>
                  <a:t>If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isn’t included</a:t>
                </a:r>
              </a:p>
              <a:p>
                <a:r>
                  <a:rPr lang="en-US" dirty="0"/>
                  <a:t>We need the best subarray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, regardless of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included.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5F869-40F0-41B5-8BAF-CEFF5097E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34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CAD2-83CB-423B-AC6F-8C383AC4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B7292E-C235-4B47-9892-D92401EDC96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5239" y="2257051"/>
          <a:ext cx="11187110" cy="1554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8711">
                  <a:extLst>
                    <a:ext uri="{9D8B030D-6E8A-4147-A177-3AD203B41FA5}">
                      <a16:colId xmlns:a16="http://schemas.microsoft.com/office/drawing/2014/main" val="809864805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80973638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915578436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274166657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4109959142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671724909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2486898991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802120624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3588860268"/>
                    </a:ext>
                  </a:extLst>
                </a:gridCol>
                <a:gridCol w="1118711">
                  <a:extLst>
                    <a:ext uri="{9D8B030D-6E8A-4147-A177-3AD203B41FA5}">
                      <a16:colId xmlns:a16="http://schemas.microsoft.com/office/drawing/2014/main" val="1388058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97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ins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sub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del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5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776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27955BA-31A5-4D9A-8115-BF1CBCFC829F}"/>
              </a:ext>
            </a:extLst>
          </p:cNvPr>
          <p:cNvSpPr txBox="1"/>
          <p:nvPr/>
        </p:nvSpPr>
        <p:spPr>
          <a:xfrm>
            <a:off x="575239" y="1528482"/>
            <a:ext cx="109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the distance between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babyyodas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tastysoda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/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Quick Checks – can you explain these?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has length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 edit distance is at most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same as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(i.e. transforming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the same)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9293BE-1A10-485E-B333-2304D9F64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705500"/>
                <a:ext cx="10748683" cy="1938992"/>
              </a:xfrm>
              <a:prstGeom prst="rect">
                <a:avLst/>
              </a:prstGeom>
              <a:blipFill>
                <a:blip r:embed="rId2"/>
                <a:stretch>
                  <a:fillRect l="-850" t="-2201" r="-51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452B6C3-8CCE-45D4-AAD3-CD8B57A7BD44}"/>
              </a:ext>
            </a:extLst>
          </p:cNvPr>
          <p:cNvSpPr txBox="1"/>
          <p:nvPr/>
        </p:nvSpPr>
        <p:spPr>
          <a:xfrm>
            <a:off x="1313328" y="3922059"/>
            <a:ext cx="7122460" cy="5232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Distance: 5, one point for each colored box</a:t>
            </a:r>
          </a:p>
        </p:txBody>
      </p:sp>
    </p:spTree>
    <p:extLst>
      <p:ext uri="{BB962C8B-B14F-4D97-AF65-F5344CB8AC3E}">
        <p14:creationId xmlns:p14="http://schemas.microsoft.com/office/powerpoint/2010/main" val="44110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1152-7CFC-4389-A24E-1CBAF3350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Need two recursive values: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that includes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in the sum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sum of the maximum sum subarray among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(that might or might not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How can you calculate these values? Try to write recurrence(s), then think about </a:t>
                </a:r>
                <a:r>
                  <a:rPr lang="en-US" dirty="0" err="1"/>
                  <a:t>memoization</a:t>
                </a:r>
                <a:r>
                  <a:rPr lang="en-US" dirty="0"/>
                  <a:t> and running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ABE039-08B8-4259-B091-6F37367E21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A199AF15-6B2A-4DF6-9B03-A1F11D117F82}"/>
              </a:ext>
            </a:extLst>
          </p:cNvPr>
          <p:cNvSpPr/>
          <p:nvPr/>
        </p:nvSpPr>
        <p:spPr>
          <a:xfrm>
            <a:off x="7003968" y="263276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241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14E8-7C0E-4701-BBFC-DB23552A3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𝐼𝑁𝐿𝐶𝑈𝐷𝐸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func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42D16-ED1D-4EBF-8DF2-A09DDA15A2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/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the subarray must be either just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or also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Overall, we might or might not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If we don’t include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only have access to elements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before. If we do, we want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𝐼𝑁𝐶𝐿𝑈𝐷𝐸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definition.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E323D-816A-4E81-8CB6-A2E76895B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4580965"/>
                <a:ext cx="10914529" cy="1569660"/>
              </a:xfrm>
              <a:prstGeom prst="rect">
                <a:avLst/>
              </a:prstGeom>
              <a:blipFill>
                <a:blip r:embed="rId3"/>
                <a:stretch>
                  <a:fillRect l="-894" t="-2713" r="-447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884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913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8041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8E71E-D4BE-4462-812A-C63321DB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4B8899-DC37-45FE-AA86-B958D2DC99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898" y="1858900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/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AE526A-6DD8-49F2-BC04-A9A47EED4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1994446"/>
                <a:ext cx="163773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7382B0-B1F6-4565-AEBB-389173902517}"/>
              </a:ext>
            </a:extLst>
          </p:cNvPr>
          <p:cNvGraphicFramePr>
            <a:graphicFrameLocks/>
          </p:cNvGraphicFramePr>
          <p:nvPr/>
        </p:nvGraphicFramePr>
        <p:xfrm>
          <a:off x="2162791" y="3436693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/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AED16A-7F05-4DA6-BFD0-24388919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95" y="3572239"/>
                <a:ext cx="16377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D6C8C3D-DEBA-482E-B2CD-A023A339BFAC}"/>
              </a:ext>
            </a:extLst>
          </p:cNvPr>
          <p:cNvGraphicFramePr>
            <a:graphicFrameLocks/>
          </p:cNvGraphicFramePr>
          <p:nvPr/>
        </p:nvGraphicFramePr>
        <p:xfrm>
          <a:off x="2162791" y="4811962"/>
          <a:ext cx="9626600" cy="883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/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𝐼𝑁𝐶𝐿𝑈𝐷𝐸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16CA0F-45E9-44DD-8C54-F239552A1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5" y="4992331"/>
                <a:ext cx="1637732" cy="523220"/>
              </a:xfrm>
              <a:prstGeom prst="rect">
                <a:avLst/>
              </a:prstGeom>
              <a:blipFill>
                <a:blip r:embed="rId4"/>
                <a:stretch>
                  <a:fillRect r="-2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235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11FDE-497C-43EC-8565-76E13A6A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5A7B4-99CC-4085-A5A8-EBBE0CFC6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maxSubarraySum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(int[] A)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n=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A.length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OPT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int[] Inc = new int[n]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[0]=A[0]; OPT[0] = max{A[0],0}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for(int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=0;i&lt;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n;i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A[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]+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OPT[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]=max{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], opt[i-1]}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endFor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OPT[n-1]</a:t>
            </a:r>
          </a:p>
        </p:txBody>
      </p:sp>
    </p:spTree>
    <p:extLst>
      <p:ext uri="{BB962C8B-B14F-4D97-AF65-F5344CB8AC3E}">
        <p14:creationId xmlns:p14="http://schemas.microsoft.com/office/powerpoint/2010/main" val="1744186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06849-C172-487F-82AB-11BD8E9B9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023D5-D356-45F2-9865-59F01A065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before, the hardest part is designing the recurrence. </a:t>
            </a:r>
          </a:p>
          <a:p>
            <a:r>
              <a:rPr lang="en-US" dirty="0"/>
              <a:t>It sometimes helps to think from multiple different angles.</a:t>
            </a:r>
          </a:p>
          <a:p>
            <a:endParaRPr lang="en-US" dirty="0"/>
          </a:p>
          <a:p>
            <a:r>
              <a:rPr lang="en-US" b="1" dirty="0"/>
              <a:t>Top-down:</a:t>
            </a:r>
            <a:r>
              <a:rPr lang="en-US" dirty="0"/>
              <a:t> What’s the first step to take?</a:t>
            </a:r>
          </a:p>
          <a:p>
            <a:r>
              <a:rPr lang="en-US" dirty="0"/>
              <a:t>Baby Yoda will first go left or down. Use recursion to find out which of left or down is better.</a:t>
            </a:r>
          </a:p>
          <a:p>
            <a:r>
              <a:rPr lang="en-US" dirty="0"/>
              <a:t>The farthest right operation in the string transformation will be one of insert, delete, substitute, match for free. Use recursion to find out which is best.</a:t>
            </a:r>
          </a:p>
        </p:txBody>
      </p:sp>
    </p:spTree>
    <p:extLst>
      <p:ext uri="{BB962C8B-B14F-4D97-AF65-F5344CB8AC3E}">
        <p14:creationId xmlns:p14="http://schemas.microsoft.com/office/powerpoint/2010/main" val="1715229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36C72-B556-42DF-B803-856BD7A11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AA268-5907-4E96-B6E0-8CF27E035E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Bottom-Up: </a:t>
                </a:r>
                <a:r>
                  <a:rPr lang="en-US" dirty="0"/>
                  <a:t>What information could a recursive call give me that would help?</a:t>
                </a:r>
              </a:p>
              <a:p>
                <a:r>
                  <a:rPr lang="en-US" dirty="0"/>
                  <a:t>How does a path through most of the map help Baby Yoda? </a:t>
                </a:r>
              </a:p>
              <a:p>
                <a:pPr lvl="1"/>
                <a:r>
                  <a:rPr lang="en-US" dirty="0"/>
                  <a:t>Well we just need to know the values one left and one down.</a:t>
                </a:r>
              </a:p>
              <a:p>
                <a:r>
                  <a:rPr lang="en-US" dirty="0"/>
                  <a:t>The edit distance between which strings would help us compute the edit distance between our strings?</a:t>
                </a:r>
              </a:p>
              <a:p>
                <a:pPr lvl="1"/>
                <a:r>
                  <a:rPr lang="en-US" dirty="0"/>
                  <a:t>Well if we know the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then that would tell us what happens if we substitute…that might lead you to insertions and deletions too.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AA268-5907-4E96-B6E0-8CF27E035E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011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2E9-AD6E-418C-8E70-96447F9E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Thinking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AE24-3B8E-4587-8D94-DDFB50155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people refer to the “Optimal Substructure Property”</a:t>
            </a:r>
          </a:p>
          <a:p>
            <a:r>
              <a:rPr lang="en-US" dirty="0"/>
              <a:t>From the optimum (most eggs, fewest number of string operations) for a slightly smaller problem (Baby Yoda starting closer to the end, slightly smaller strings), we need to be able to build up the optimum for the full problem.</a:t>
            </a:r>
          </a:p>
        </p:txBody>
      </p:sp>
    </p:spTree>
    <p:extLst>
      <p:ext uri="{BB962C8B-B14F-4D97-AF65-F5344CB8AC3E}">
        <p14:creationId xmlns:p14="http://schemas.microsoft.com/office/powerpoint/2010/main" val="47003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105031"/>
              </p:ext>
            </p:extLst>
          </p:nvPr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E812-3468-4E53-A4A9-7F1747496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information would let us simplify the problem?</a:t>
                </a:r>
              </a:p>
              <a:p>
                <a:r>
                  <a:rPr lang="en-US" dirty="0"/>
                  <a:t>What would let us “take one step”  toward the solution?</a:t>
                </a:r>
              </a:p>
              <a:p>
                <a:endParaRPr lang="en-US" dirty="0"/>
              </a:p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edit distance of the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(we’re indexing strings from 1, it’ll make things a little prettier).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80673B-0C73-44EE-AFBC-24C12F7153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02414"/>
              </a:xfrm>
              <a:blipFill>
                <a:blip r:embed="rId6"/>
                <a:stretch>
                  <a:fillRect l="-708" t="-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84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:r>
                  <a:rPr lang="en-US" dirty="0"/>
                  <a:t>What does delete look like?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(delete character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match the rest)</a:t>
                </a:r>
              </a:p>
              <a:p>
                <a:r>
                  <a:rPr lang="en-US" dirty="0"/>
                  <a:t>Insert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Substitution: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Matching </a:t>
                </a:r>
                <a:r>
                  <a:rPr lang="en-US" dirty="0" err="1"/>
                  <a:t>charcters</a:t>
                </a:r>
                <a:r>
                  <a:rPr lang="en-US" dirty="0"/>
                  <a:t>? Also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but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50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E4EF5FC-2282-44E0-B7CC-0C4414C9C099}"/>
              </a:ext>
            </a:extLst>
          </p:cNvPr>
          <p:cNvSpPr/>
          <p:nvPr/>
        </p:nvSpPr>
        <p:spPr>
          <a:xfrm>
            <a:off x="7805057" y="3928188"/>
            <a:ext cx="3713584" cy="662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TODO</a:t>
            </a:r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Just Match</a:t>
            </a:r>
          </a:p>
        </p:txBody>
      </p:sp>
    </p:spTree>
    <p:extLst>
      <p:ext uri="{BB962C8B-B14F-4D97-AF65-F5344CB8AC3E}">
        <p14:creationId xmlns:p14="http://schemas.microsoft.com/office/powerpoint/2010/main" val="5884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 (v1, we’ll improve soon)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+∞⋅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{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0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1952505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3821219" y="384482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5642285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Substitution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9812466" y="5363234"/>
            <a:ext cx="1814051" cy="1231490"/>
          </a:xfrm>
          <a:prstGeom prst="wedgeRoundRectCallout">
            <a:avLst>
              <a:gd name="adj1" fmla="val -3855"/>
              <a:gd name="adj2" fmla="val -109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– math for “cast bool to int”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40F234-995B-4109-9EA6-EAD52607789D}"/>
              </a:ext>
            </a:extLst>
          </p:cNvPr>
          <p:cNvSpPr/>
          <p:nvPr/>
        </p:nvSpPr>
        <p:spPr>
          <a:xfrm>
            <a:off x="8697787" y="3843938"/>
            <a:ext cx="2021705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Just Match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/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Idea: only allow “just match” when you can just match. Otherwise make 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(will never be the min).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code: if/else branch, probably. This is a math notation trick.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5996C1-83A9-4DF4-BF6F-2B0B57231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98" y="5363234"/>
                <a:ext cx="8560434" cy="1200329"/>
              </a:xfrm>
              <a:prstGeom prst="rect">
                <a:avLst/>
              </a:prstGeom>
              <a:blipFill>
                <a:blip r:embed="rId3"/>
                <a:stretch>
                  <a:fillRect l="-1068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0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AB3C9-E426-45D5-AA26-6878728A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“Handling” one character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choosing one of insert, delete, or substitution and increasing the “distance” by 1</a:t>
                </a:r>
              </a:p>
              <a:p>
                <a:r>
                  <a:rPr lang="en-US" dirty="0"/>
                  <a:t>OR realizing the characters are the same and matching for free.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1+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𝕀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sSub>
                                      <m:sSub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]+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𝑂𝑃𝑇</m:t>
                                    </m:r>
                                    <m:d>
                                      <m:dPr>
                                        <m:ctrlP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4C9B5-31A7-437E-B8DD-D3BF721C2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BC4DEA5-6D39-4DEE-BD97-515A263DF88A}"/>
              </a:ext>
            </a:extLst>
          </p:cNvPr>
          <p:cNvSpPr/>
          <p:nvPr/>
        </p:nvSpPr>
        <p:spPr>
          <a:xfrm>
            <a:off x="3384754" y="3716593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Delete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3B1BD4-438B-4319-9CB8-5CCCBD2E9DB1}"/>
              </a:ext>
            </a:extLst>
          </p:cNvPr>
          <p:cNvSpPr/>
          <p:nvPr/>
        </p:nvSpPr>
        <p:spPr>
          <a:xfrm>
            <a:off x="5705167" y="3672757"/>
            <a:ext cx="1408471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Insert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EBA2F-BBB6-400C-B1EE-B681F54DF67B}"/>
              </a:ext>
            </a:extLst>
          </p:cNvPr>
          <p:cNvSpPr/>
          <p:nvPr/>
        </p:nvSpPr>
        <p:spPr>
          <a:xfrm>
            <a:off x="7457767" y="3716593"/>
            <a:ext cx="3330678" cy="42770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Sub and matching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BF5EA5-0246-437B-BE98-2FEE18893E8D}"/>
              </a:ext>
            </a:extLst>
          </p:cNvPr>
          <p:cNvSpPr/>
          <p:nvPr/>
        </p:nvSpPr>
        <p:spPr>
          <a:xfrm>
            <a:off x="6096000" y="4670737"/>
            <a:ext cx="1814051" cy="1231490"/>
          </a:xfrm>
          <a:prstGeom prst="wedgeRoundRectCallout">
            <a:avLst>
              <a:gd name="adj1" fmla="val 23148"/>
              <a:gd name="adj2" fmla="val -608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“Indicator” – math for “cast bool to int”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78817-3561-47C4-A857-B3BF7BD4D294}"/>
              </a:ext>
            </a:extLst>
          </p:cNvPr>
          <p:cNvSpPr txBox="1"/>
          <p:nvPr/>
        </p:nvSpPr>
        <p:spPr>
          <a:xfrm>
            <a:off x="195943" y="5980922"/>
            <a:ext cx="11566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we could match, we will never substitute; matching will always give us a better score! Still have to check delete, insert (those could be better).</a:t>
            </a:r>
          </a:p>
        </p:txBody>
      </p:sp>
    </p:spTree>
    <p:extLst>
      <p:ext uri="{BB962C8B-B14F-4D97-AF65-F5344CB8AC3E}">
        <p14:creationId xmlns:p14="http://schemas.microsoft.com/office/powerpoint/2010/main" val="41986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B040A-6798-4364-98C2-B9C03277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to Code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FB50EE-03E3-4C5F-8C08-2CABD79526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Just like with Baby Yoda, if you write the recursive code for this “normally” you’ll have very slow code. Starting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can be reached by:</a:t>
                </a:r>
              </a:p>
              <a:p>
                <a:r>
                  <a:rPr lang="en-US" dirty="0"/>
                  <a:t>Delete then insert</a:t>
                </a:r>
              </a:p>
              <a:p>
                <a:r>
                  <a:rPr lang="en-US" dirty="0"/>
                  <a:t>Insert then delete</a:t>
                </a:r>
              </a:p>
              <a:p>
                <a:r>
                  <a:rPr lang="en-US" dirty="0"/>
                  <a:t>Matching or substitution</a:t>
                </a:r>
              </a:p>
              <a:p>
                <a:endParaRPr lang="en-US" dirty="0"/>
              </a:p>
              <a:p>
                <a:r>
                  <a:rPr lang="en-US" b="1" dirty="0"/>
                  <a:t>Even worse</a:t>
                </a:r>
                <a:r>
                  <a:rPr lang="en-US" dirty="0"/>
                  <a:t> than (left, down) or (down, left).</a:t>
                </a:r>
              </a:p>
              <a:p>
                <a:r>
                  <a:rPr lang="en-US" dirty="0"/>
                  <a:t>Just like before, </a:t>
                </a:r>
                <a:r>
                  <a:rPr lang="en-US" dirty="0" err="1"/>
                  <a:t>memoize</a:t>
                </a:r>
                <a:r>
                  <a:rPr lang="en-US" dirty="0"/>
                  <a:t> the results.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FB50EE-03E3-4C5F-8C08-2CABD7952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5BAEF98-7D43-4EC7-BB21-61D916AC27DD}"/>
              </a:ext>
            </a:extLst>
          </p:cNvPr>
          <p:cNvSpPr/>
          <p:nvPr/>
        </p:nvSpPr>
        <p:spPr>
          <a:xfrm>
            <a:off x="3933173" y="6093912"/>
            <a:ext cx="4070960" cy="401363"/>
          </a:xfrm>
          <a:prstGeom prst="wedgeRoundRectCallout">
            <a:avLst>
              <a:gd name="adj1" fmla="val -51501"/>
              <a:gd name="adj2" fmla="val -685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a typo! It’s </a:t>
            </a:r>
            <a:r>
              <a:rPr lang="en-US" dirty="0" err="1"/>
              <a:t>memoize</a:t>
            </a:r>
            <a:r>
              <a:rPr lang="en-US" dirty="0"/>
              <a:t>, not memorize.</a:t>
            </a:r>
          </a:p>
        </p:txBody>
      </p:sp>
    </p:spTree>
    <p:extLst>
      <p:ext uri="{BB962C8B-B14F-4D97-AF65-F5344CB8AC3E}">
        <p14:creationId xmlns:p14="http://schemas.microsoft.com/office/powerpoint/2010/main" val="1157294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2795</TotalTime>
  <Words>3439</Words>
  <Application>Microsoft Office PowerPoint</Application>
  <PresentationFormat>Widescreen</PresentationFormat>
  <Paragraphs>1262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Even More  Dynamic Programming</vt:lpstr>
      <vt:lpstr>Edit Distance</vt:lpstr>
      <vt:lpstr>Example</vt:lpstr>
      <vt:lpstr>Finding a recurrence</vt:lpstr>
      <vt:lpstr>The recurrence</vt:lpstr>
      <vt:lpstr>The recurrence (v1, we’ll improve soon)</vt:lpstr>
      <vt:lpstr>The recurrence (v1, we’ll improve soon)</vt:lpstr>
      <vt:lpstr>The recurrence</vt:lpstr>
      <vt:lpstr>Recurrence to Code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Edit Distance</vt:lpstr>
      <vt:lpstr>What if we want the list if inserts,delete,subs?</vt:lpstr>
      <vt:lpstr>Edit Distance</vt:lpstr>
      <vt:lpstr>Edit Distance</vt:lpstr>
      <vt:lpstr>Dynamic Programming Process</vt:lpstr>
      <vt:lpstr>More Problems</vt:lpstr>
      <vt:lpstr>Maximum Contiguous Subarray Sum</vt:lpstr>
      <vt:lpstr>Dynamic Programming Process</vt:lpstr>
      <vt:lpstr>Maximum Contiguous Subarray Sum</vt:lpstr>
      <vt:lpstr>Trying to Recurse</vt:lpstr>
      <vt:lpstr>What do we need for recursion?</vt:lpstr>
      <vt:lpstr>Two Values</vt:lpstr>
      <vt:lpstr>Recurrences</vt:lpstr>
      <vt:lpstr>Example</vt:lpstr>
      <vt:lpstr>Example</vt:lpstr>
      <vt:lpstr>Example</vt:lpstr>
      <vt:lpstr>Pseudocode</vt:lpstr>
      <vt:lpstr>Recursive Thinking In General</vt:lpstr>
      <vt:lpstr>Recursive Thinking In General</vt:lpstr>
      <vt:lpstr>Recursive Thinking In General</vt:lpstr>
      <vt:lpstr>Longest Increasing Subsequence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59</cp:revision>
  <cp:lastPrinted>2022-10-26T16:40:02Z</cp:lastPrinted>
  <dcterms:created xsi:type="dcterms:W3CDTF">2021-02-02T20:57:41Z</dcterms:created>
  <dcterms:modified xsi:type="dcterms:W3CDTF">2022-10-26T17:15:09Z</dcterms:modified>
</cp:coreProperties>
</file>