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11" r:id="rId3"/>
    <p:sldId id="312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13" r:id="rId12"/>
    <p:sldId id="314" r:id="rId13"/>
    <p:sldId id="315" r:id="rId14"/>
    <p:sldId id="316" r:id="rId15"/>
    <p:sldId id="325" r:id="rId16"/>
    <p:sldId id="317" r:id="rId17"/>
    <p:sldId id="32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9" r:id="rId30"/>
    <p:sldId id="268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8" r:id="rId39"/>
    <p:sldId id="277" r:id="rId40"/>
    <p:sldId id="279" r:id="rId41"/>
    <p:sldId id="280" r:id="rId42"/>
    <p:sldId id="281" r:id="rId43"/>
    <p:sldId id="282" r:id="rId44"/>
    <p:sldId id="283" r:id="rId45"/>
    <p:sldId id="304" r:id="rId46"/>
    <p:sldId id="28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D8BA-ABF7-4B3A-A1A9-5F2098762E6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F18E-015D-4091-A0A9-64ABEEE0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0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15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06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B56024F-716C-4544-85CB-4CC5E257A4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4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mbc-comics.com/comic/mathematicia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0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jpeg"/><Relationship Id="rId10" Type="http://schemas.openxmlformats.org/officeDocument/2006/relationships/image" Target="../media/image70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0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0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customXml" Target="../ink/ink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0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0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customXml" Target="../ink/ink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customXml" Target="../ink/ink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0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00.png"/><Relationship Id="rId5" Type="http://schemas.openxmlformats.org/officeDocument/2006/relationships/image" Target="../media/image11.jpe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2.png"/><Relationship Id="rId9" Type="http://schemas.openxmlformats.org/officeDocument/2006/relationships/customXml" Target="../ink/ink21.xml"/><Relationship Id="rId14" Type="http://schemas.openxmlformats.org/officeDocument/2006/relationships/image" Target="../media/image2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0.png"/><Relationship Id="rId18" Type="http://schemas.openxmlformats.org/officeDocument/2006/relationships/image" Target="../media/image30.png"/><Relationship Id="rId3" Type="http://schemas.openxmlformats.org/officeDocument/2006/relationships/image" Target="../media/image10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1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customXml" Target="../ink/ink24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10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1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customXml" Target="../ink/ink27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2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10.jpeg"/><Relationship Id="rId9" Type="http://schemas.openxmlformats.org/officeDocument/2006/relationships/customXml" Target="../ink/ink30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7DDE-D786-643A-5E28-E69BFDE07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D&amp;C wrap;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0187C-19B2-9DD2-4C4D-EB41DCC72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1B1-6E5C-6490-D653-E3439185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Alright…so…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8264-084C-6EBA-0165-434C61F0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multiply in a different way, why should you care?</a:t>
            </a:r>
          </a:p>
          <a:p>
            <a:r>
              <a:rPr lang="en-US" dirty="0"/>
              <a:t>It’s going to let us divide-and-conquer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319262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82A-9BB1-4891-A756-E7C33E8E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you need to multiply </a:t>
                </a:r>
                <a:r>
                  <a:rPr lang="en-US" b="1" dirty="0"/>
                  <a:t>really </a:t>
                </a:r>
                <a:r>
                  <a:rPr lang="en-US" dirty="0"/>
                  <a:t>big numbers.</a:t>
                </a:r>
              </a:p>
              <a:p>
                <a:r>
                  <a:rPr lang="en-US" dirty="0"/>
                  <a:t>Much bigger than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Split the n bit numbers in half</a:t>
                </a:r>
              </a:p>
              <a:p>
                <a:r>
                  <a:rPr lang="en-US" dirty="0"/>
                  <a:t>Think of them as written in base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would the “normal” multiplication algorithm do?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  <a:blipFill>
                <a:blip r:embed="rId2"/>
                <a:stretch>
                  <a:fillRect l="-868" t="-3506" b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583F6D-10C5-448F-8CC4-AF1B7D1AB093}"/>
              </a:ext>
            </a:extLst>
          </p:cNvPr>
          <p:cNvSpPr txBox="1"/>
          <p:nvPr/>
        </p:nvSpPr>
        <p:spPr>
          <a:xfrm>
            <a:off x="7823089" y="2810778"/>
            <a:ext cx="1289538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0EB28-F116-4116-9F21-25D79240981B}"/>
              </a:ext>
            </a:extLst>
          </p:cNvPr>
          <p:cNvSpPr txBox="1"/>
          <p:nvPr/>
        </p:nvSpPr>
        <p:spPr>
          <a:xfrm>
            <a:off x="9999673" y="2810778"/>
            <a:ext cx="1289538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410A3-7D0C-4782-87C7-4C0A0218F3BF}"/>
              </a:ext>
            </a:extLst>
          </p:cNvPr>
          <p:cNvSpPr txBox="1"/>
          <p:nvPr/>
        </p:nvSpPr>
        <p:spPr>
          <a:xfrm>
            <a:off x="7823089" y="3882060"/>
            <a:ext cx="128953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AB68-7C2D-4B5D-BEB3-B5E19FC0BFB6}"/>
              </a:ext>
            </a:extLst>
          </p:cNvPr>
          <p:cNvSpPr txBox="1"/>
          <p:nvPr/>
        </p:nvSpPr>
        <p:spPr>
          <a:xfrm>
            <a:off x="9999673" y="3882060"/>
            <a:ext cx="1289538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258995-28CC-4087-9294-4B8EF350E279}"/>
              </a:ext>
            </a:extLst>
          </p:cNvPr>
          <p:cNvCxnSpPr/>
          <p:nvPr/>
        </p:nvCxnSpPr>
        <p:spPr>
          <a:xfrm flipH="1">
            <a:off x="6983506" y="4688541"/>
            <a:ext cx="48723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D1B323-D404-4E35-B0F4-70A43406D5C0}"/>
              </a:ext>
            </a:extLst>
          </p:cNvPr>
          <p:cNvSpPr txBox="1"/>
          <p:nvPr/>
        </p:nvSpPr>
        <p:spPr>
          <a:xfrm>
            <a:off x="10125635" y="4912659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D1BAD-4FB8-49D1-AC5A-46F26AA1D047}"/>
              </a:ext>
            </a:extLst>
          </p:cNvPr>
          <p:cNvSpPr txBox="1"/>
          <p:nvPr/>
        </p:nvSpPr>
        <p:spPr>
          <a:xfrm>
            <a:off x="7979101" y="4912659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B54E3-A566-44F7-B99D-E74778D8C8E9}"/>
              </a:ext>
            </a:extLst>
          </p:cNvPr>
          <p:cNvSpPr txBox="1"/>
          <p:nvPr/>
        </p:nvSpPr>
        <p:spPr>
          <a:xfrm>
            <a:off x="7979101" y="5536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E8601-7EBF-4C1B-98CA-4F9138701258}"/>
              </a:ext>
            </a:extLst>
          </p:cNvPr>
          <p:cNvSpPr txBox="1"/>
          <p:nvPr/>
        </p:nvSpPr>
        <p:spPr>
          <a:xfrm>
            <a:off x="6659513" y="5536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02651-FED5-44A0-B530-9974D9DAF5DA}"/>
              </a:ext>
            </a:extLst>
          </p:cNvPr>
          <p:cNvSpPr txBox="1"/>
          <p:nvPr/>
        </p:nvSpPr>
        <p:spPr>
          <a:xfrm>
            <a:off x="869231" y="5446154"/>
            <a:ext cx="511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multiplications, i.e. 4 recursive calls. </a:t>
            </a:r>
          </a:p>
        </p:txBody>
      </p:sp>
    </p:spTree>
    <p:extLst>
      <p:ext uri="{BB962C8B-B14F-4D97-AF65-F5344CB8AC3E}">
        <p14:creationId xmlns:p14="http://schemas.microsoft.com/office/powerpoint/2010/main" val="129076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82A-9BB1-4891-A756-E7C33E8E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n bits is too many to multiply in one step (e.g. it’s more than one byte, or whatever your processor does in one cycle)</a:t>
                </a:r>
              </a:p>
              <a:p>
                <a:r>
                  <a:rPr lang="en-US" dirty="0"/>
                  <a:t>Recurse! Running time?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large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one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byte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  <a:blipFill>
                <a:blip r:embed="rId2"/>
                <a:stretch>
                  <a:fillRect l="-1128" t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583F6D-10C5-448F-8CC4-AF1B7D1AB093}"/>
              </a:ext>
            </a:extLst>
          </p:cNvPr>
          <p:cNvSpPr txBox="1"/>
          <p:nvPr/>
        </p:nvSpPr>
        <p:spPr>
          <a:xfrm>
            <a:off x="8002382" y="1354005"/>
            <a:ext cx="1289538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0EB28-F116-4116-9F21-25D79240981B}"/>
              </a:ext>
            </a:extLst>
          </p:cNvPr>
          <p:cNvSpPr txBox="1"/>
          <p:nvPr/>
        </p:nvSpPr>
        <p:spPr>
          <a:xfrm>
            <a:off x="10178966" y="1354005"/>
            <a:ext cx="1289538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410A3-7D0C-4782-87C7-4C0A0218F3BF}"/>
              </a:ext>
            </a:extLst>
          </p:cNvPr>
          <p:cNvSpPr txBox="1"/>
          <p:nvPr/>
        </p:nvSpPr>
        <p:spPr>
          <a:xfrm>
            <a:off x="8002382" y="2425287"/>
            <a:ext cx="128953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AB68-7C2D-4B5D-BEB3-B5E19FC0BFB6}"/>
              </a:ext>
            </a:extLst>
          </p:cNvPr>
          <p:cNvSpPr txBox="1"/>
          <p:nvPr/>
        </p:nvSpPr>
        <p:spPr>
          <a:xfrm>
            <a:off x="10178966" y="2425287"/>
            <a:ext cx="1289538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258995-28CC-4087-9294-4B8EF350E279}"/>
              </a:ext>
            </a:extLst>
          </p:cNvPr>
          <p:cNvCxnSpPr/>
          <p:nvPr/>
        </p:nvCxnSpPr>
        <p:spPr>
          <a:xfrm flipH="1">
            <a:off x="7162799" y="3231768"/>
            <a:ext cx="48723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D1B323-D404-4E35-B0F4-70A43406D5C0}"/>
              </a:ext>
            </a:extLst>
          </p:cNvPr>
          <p:cNvSpPr txBox="1"/>
          <p:nvPr/>
        </p:nvSpPr>
        <p:spPr>
          <a:xfrm>
            <a:off x="10304928" y="3455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D1BAD-4FB8-49D1-AC5A-46F26AA1D047}"/>
              </a:ext>
            </a:extLst>
          </p:cNvPr>
          <p:cNvSpPr txBox="1"/>
          <p:nvPr/>
        </p:nvSpPr>
        <p:spPr>
          <a:xfrm>
            <a:off x="8158394" y="3455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B54E3-A566-44F7-B99D-E74778D8C8E9}"/>
              </a:ext>
            </a:extLst>
          </p:cNvPr>
          <p:cNvSpPr txBox="1"/>
          <p:nvPr/>
        </p:nvSpPr>
        <p:spPr>
          <a:xfrm>
            <a:off x="8158394" y="4080113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E8601-7EBF-4C1B-98CA-4F9138701258}"/>
              </a:ext>
            </a:extLst>
          </p:cNvPr>
          <p:cNvSpPr txBox="1"/>
          <p:nvPr/>
        </p:nvSpPr>
        <p:spPr>
          <a:xfrm>
            <a:off x="6838806" y="4080113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F02651-FED5-44A0-B530-9974D9DAF5DA}"/>
                  </a:ext>
                </a:extLst>
              </p:cNvPr>
              <p:cNvSpPr txBox="1"/>
              <p:nvPr/>
            </p:nvSpPr>
            <p:spPr>
              <a:xfrm>
                <a:off x="575239" y="4923496"/>
                <a:ext cx="6315636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 to add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bit numbers – they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bytes!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(Why have you never seen this before? We assumed our numbers were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ints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where the number of bytes is a constant)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F02651-FED5-44A0-B530-9974D9DA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923496"/>
                <a:ext cx="6315636" cy="1200329"/>
              </a:xfrm>
              <a:prstGeom prst="rect">
                <a:avLst/>
              </a:prstGeom>
              <a:blipFill>
                <a:blip r:embed="rId3"/>
                <a:stretch>
                  <a:fillRect l="-576" t="-1485" b="-5941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AA430-FE52-403C-BA9B-193B5293D3BE}"/>
                  </a:ext>
                </a:extLst>
              </p:cNvPr>
              <p:cNvSpPr txBox="1"/>
              <p:nvPr/>
            </p:nvSpPr>
            <p:spPr>
              <a:xfrm>
                <a:off x="7655859" y="5185594"/>
                <a:ext cx="410663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AA430-FE52-403C-BA9B-193B5293D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859" y="5185594"/>
                <a:ext cx="4106639" cy="509178"/>
              </a:xfrm>
              <a:prstGeom prst="rect">
                <a:avLst/>
              </a:prstGeom>
              <a:blipFill>
                <a:blip r:embed="rId4"/>
                <a:stretch>
                  <a:fillRect l="-2374" t="-4819" b="-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10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ABEC-3A12-483E-820C-5705088D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0E5C3-A992-4AAA-A220-33CF654F3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need to find x_1y_0 + x_0y_1.</a:t>
                </a:r>
              </a:p>
              <a:p>
                <a:r>
                  <a:rPr lang="en-US" dirty="0"/>
                  <a:t>Does that look familiar? It’s the middle to terms when you FOIL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 the overall multiplication?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dirty="0"/>
                  <a:t> are enough to calculate the overall answer!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multiplies of n/2 bits!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0E5C3-A992-4AAA-A220-33CF654F3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6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D58C-F16C-4CEB-B5FA-7A317F92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B7412-ACC4-47CF-8ACC-BBC78AECB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large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fits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one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byte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So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Or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1.585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B7412-ACC4-47CF-8ACC-BBC78AECB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94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773A-8784-2F1D-3B7B-E00DFCB7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go faster!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06D0A-B6D1-BD89-4171-CCE22003E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2019 (!!!) a paper was published describing an algorithm to multiply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</a:t>
                </a:r>
              </a:p>
              <a:p>
                <a:pPr lvl="1"/>
                <a:r>
                  <a:rPr lang="en-US" dirty="0"/>
                  <a:t>Suspected to be impossible to improve, but not proven yet!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Unfortunately, the algorithm isn’t practical. It’s defined only when the numbers to multiply have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4096 </m:t>
                        </m:r>
                      </m:sup>
                    </m:sSup>
                  </m:oMath>
                </a14:m>
                <a:r>
                  <a:rPr lang="en-US" sz="2800" dirty="0"/>
                  <a:t>digits.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But it really has been a favorite problem of theoreticians for decades through extremely recently.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06D0A-B6D1-BD89-4171-CCE22003E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5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7A0B-F6F9-4A40-88F4-2D42B105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Strassen’s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5C2A-1E7F-4483-9757-7590712B9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Apply that “save a multiplication” idea to multiplying matrices, and you can also get a speedup.</a:t>
                </a:r>
              </a:p>
              <a:p>
                <a:r>
                  <a:rPr lang="en-US" dirty="0"/>
                  <a:t>Called Strassen’s Algorithm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can get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2.81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Lots of more clever ideas have gotten matrix multiplication even faster </a:t>
                </a:r>
                <a:r>
                  <a:rPr lang="en-US" b="1" dirty="0"/>
                  <a:t>theoretically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We even have special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“the fastest we know how to multiply matrices.” </a:t>
                </a:r>
                <a:r>
                  <a:rPr lang="en-US" dirty="0">
                    <a:hlinkClick r:id="rId2"/>
                  </a:rPr>
                  <a:t>It’s another favorite problem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practice, the constant factors are too high to use the “fastest” algorithms.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5C2A-1E7F-4483-9757-7590712B9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48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24E80-ADE5-8802-B9D6-FF514A94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0AA73-E91C-FBFF-1FA7-F07A97C93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  <a:p>
            <a:endParaRPr lang="en-US" dirty="0"/>
          </a:p>
          <a:p>
            <a:r>
              <a:rPr lang="en-US" dirty="0"/>
              <a:t>Also the one you’re most likely to be asked about in a tech interview.</a:t>
            </a:r>
          </a:p>
        </p:txBody>
      </p:sp>
    </p:spTree>
    <p:extLst>
      <p:ext uri="{BB962C8B-B14F-4D97-AF65-F5344CB8AC3E}">
        <p14:creationId xmlns:p14="http://schemas.microsoft.com/office/powerpoint/2010/main" val="132973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211FB-00F8-4611-A18F-144CD120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Divide &amp; Conquer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3852B-CB73-4D62-96F9-D11FB89E7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77638" y="5911058"/>
            <a:ext cx="124824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represent the problem with a graph? </a:t>
            </a:r>
          </a:p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Yeah, but it doesn’t work great (want most eggs, Dijkstra’s can only do least eggs)</a:t>
            </a:r>
          </a:p>
        </p:txBody>
      </p:sp>
    </p:spTree>
    <p:extLst>
      <p:ext uri="{BB962C8B-B14F-4D97-AF65-F5344CB8AC3E}">
        <p14:creationId xmlns:p14="http://schemas.microsoft.com/office/powerpoint/2010/main" val="111588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</p:spTree>
    <p:extLst>
      <p:ext uri="{BB962C8B-B14F-4D97-AF65-F5344CB8AC3E}">
        <p14:creationId xmlns:p14="http://schemas.microsoft.com/office/powerpoint/2010/main" val="21872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0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 what should we do?</a:t>
            </a:r>
          </a:p>
          <a:p>
            <a:endParaRPr lang="en-US" sz="2400" dirty="0"/>
          </a:p>
          <a:p>
            <a:r>
              <a:rPr lang="en-US" sz="2400" dirty="0"/>
              <a:t>Let’s try to use recursion. </a:t>
            </a:r>
          </a:p>
          <a:p>
            <a:endParaRPr lang="en-US" sz="2400" dirty="0"/>
          </a:p>
          <a:p>
            <a:r>
              <a:rPr lang="en-US" sz="2400" dirty="0"/>
              <a:t>What should our recursive calls be finding? </a:t>
            </a:r>
          </a:p>
          <a:p>
            <a:r>
              <a:rPr lang="en-US" sz="2400" dirty="0"/>
              <a:t>What recursive calls do we need?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35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</p:txBody>
      </p:sp>
    </p:spTree>
    <p:extLst>
      <p:ext uri="{BB962C8B-B14F-4D97-AF65-F5344CB8AC3E}">
        <p14:creationId xmlns:p14="http://schemas.microsoft.com/office/powerpoint/2010/main" val="362978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11CC1E-C17A-476D-B0AF-820CF2BB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9A09C-DEAE-4E77-AC19-76450D2D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really famous divide &amp; conquer algorithms where the way to recurse is </a:t>
            </a:r>
            <a:r>
              <a:rPr lang="en-US" b="1" dirty="0"/>
              <a:t>very clever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point of the next few examples is </a:t>
            </a:r>
            <a:r>
              <a:rPr lang="en-US" b="1" dirty="0"/>
              <a:t>not </a:t>
            </a:r>
            <a:r>
              <a:rPr lang="en-US" dirty="0"/>
              <a:t>to teach you really useful tricks (they often don’t generalize to new problems).</a:t>
            </a:r>
          </a:p>
          <a:p>
            <a:r>
              <a:rPr lang="en-US" dirty="0"/>
              <a:t>It’s partially to show you that sometimes being really clever gives you a really big improvement</a:t>
            </a:r>
          </a:p>
          <a:p>
            <a:r>
              <a:rPr lang="en-US" dirty="0"/>
              <a:t>And partially because these are “standard” in algorithms classes, so you should at least have heard of these algorithms.</a:t>
            </a:r>
          </a:p>
        </p:txBody>
      </p:sp>
    </p:spTree>
    <p:extLst>
      <p:ext uri="{BB962C8B-B14F-4D97-AF65-F5344CB8AC3E}">
        <p14:creationId xmlns:p14="http://schemas.microsoft.com/office/powerpoint/2010/main" val="1873741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0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 that handled the logs last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70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2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937" r="-2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7937" r="-1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107937" r="-10063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07937" r="-2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207937" r="-1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310400" r="-100633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310400" r="-633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407143" r="-100633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407143" r="-63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507143" r="-1006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507143" r="-633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55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659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 little harder to analyze – ask Robbie after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1075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BF29-C449-2566-8A01-97000D26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DEEC-6F57-FB7A-4A1A-BBF16CFB1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multiply really big numbers.</a:t>
            </a:r>
          </a:p>
          <a:p>
            <a:r>
              <a:rPr lang="en-US" dirty="0"/>
              <a:t>Really big.</a:t>
            </a:r>
          </a:p>
          <a:p>
            <a:r>
              <a:rPr lang="en-US" dirty="0"/>
              <a:t>Like around 1000 bits per number.</a:t>
            </a:r>
          </a:p>
          <a:p>
            <a:endParaRPr lang="en-US" dirty="0"/>
          </a:p>
          <a:p>
            <a:r>
              <a:rPr lang="en-US" dirty="0"/>
              <a:t>Why? Another step in the RSA encryption scheme!</a:t>
            </a:r>
          </a:p>
          <a:p>
            <a:r>
              <a:rPr lang="en-US" dirty="0"/>
              <a:t>Also a favorite problem of theoreticians.</a:t>
            </a:r>
          </a:p>
        </p:txBody>
      </p:sp>
    </p:spTree>
    <p:extLst>
      <p:ext uri="{BB962C8B-B14F-4D97-AF65-F5344CB8AC3E}">
        <p14:creationId xmlns:p14="http://schemas.microsoft.com/office/powerpoint/2010/main" val="1790065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1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19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88547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60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D605-F729-4F12-BB13-7C8E9417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Switch To Iterative?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55B36-D4CB-49B0-B74B-EB080727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 the same thing…</a:t>
            </a:r>
          </a:p>
          <a:p>
            <a:endParaRPr lang="en-US" dirty="0"/>
          </a:p>
          <a:p>
            <a:r>
              <a:rPr lang="en-US" dirty="0"/>
              <a:t>It’s easier to analyze (no need to imagine a recursion tree)</a:t>
            </a:r>
          </a:p>
          <a:p>
            <a:r>
              <a:rPr lang="en-US" dirty="0"/>
              <a:t>Saves constant factors (recursive version puts a lot on the call stack)</a:t>
            </a:r>
          </a:p>
          <a:p>
            <a:r>
              <a:rPr lang="en-US" dirty="0"/>
              <a:t>Will let you optimize memory (next week)</a:t>
            </a:r>
          </a:p>
          <a:p>
            <a:endParaRPr lang="en-US" dirty="0"/>
          </a:p>
          <a:p>
            <a:r>
              <a:rPr lang="en-US" dirty="0"/>
              <a:t>Recursive version is often a little more intuitive, though…</a:t>
            </a:r>
          </a:p>
        </p:txBody>
      </p:sp>
    </p:spTree>
    <p:extLst>
      <p:ext uri="{BB962C8B-B14F-4D97-AF65-F5344CB8AC3E}">
        <p14:creationId xmlns:p14="http://schemas.microsoft.com/office/powerpoint/2010/main" val="192304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7138-6A6A-9A7B-1614-24DCFA70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994C-56C9-FCDD-BC5E-33F9168DB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the decimal number 12,345 is really: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“normal” representation for numbers is base-10. Each place value is worth 10 times more than the same number would be one spot over.</a:t>
                </a:r>
              </a:p>
              <a:p>
                <a:endParaRPr lang="en-US" dirty="0"/>
              </a:p>
              <a:p>
                <a:r>
                  <a:rPr lang="en-US" dirty="0"/>
                  <a:t>The choice of 10 is arbitrary. You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get binary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101101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994C-56C9-FCDD-BC5E-33F9168DB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4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AE16-BD05-9F8E-0AF4-29D56F04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59090-5192-1CF5-B013-86B759A92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Imagine, we instead of using base-10, use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need 100 symbols now. (we need 2 bits for binary, 10 digits for decimal) But other than that, it would make sense. </a:t>
                </a:r>
              </a:p>
              <a:p>
                <a:r>
                  <a:rPr lang="en-US" dirty="0"/>
                  <a:t>We could take 12345 and think of it as: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thought in base-100, we’d have special symbols for 23 and 45…but it does show what’s going on.</a:t>
                </a:r>
              </a:p>
              <a:p>
                <a:r>
                  <a:rPr lang="en-US" dirty="0"/>
                  <a:t>Notice that since 100 is a power of 10, we’ve “regrouped” the digits.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59090-5192-1CF5-B013-86B759A92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1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DE84-E9E7-A0ED-CA8D-058B341F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736C-3FD7-D06A-19A7-85D02AD09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-digit number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We can think of it as a number in base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by just “grouping together” the digits in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just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12345 in base 10 is: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+345⋅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736C-3FD7-D06A-19A7-85D02AD09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0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E852-B181-169B-1D61-71B4E2A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EACD-4DDF-ACB9-C62D-E1724015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1373"/>
          </a:xfrm>
        </p:spPr>
        <p:txBody>
          <a:bodyPr/>
          <a:lstStyle/>
          <a:p>
            <a:r>
              <a:rPr lang="en-US" dirty="0"/>
              <a:t>Imagine I asked you to multiply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/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12345</m:t>
                      </m:r>
                    </m:oMath>
                  </m:oMathPara>
                </a14:m>
                <a:endParaRPr lang="en-US" sz="32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67210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2B5C31-987B-8C78-75A4-5DACCF61A509}"/>
                  </a:ext>
                </a:extLst>
              </p:cNvPr>
              <p:cNvSpPr txBox="1"/>
              <p:nvPr/>
            </p:nvSpPr>
            <p:spPr>
              <a:xfrm>
                <a:off x="1302588" y="3408197"/>
                <a:ext cx="189781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00000</m:t>
                    </m:r>
                  </m:oMath>
                </a14:m>
                <a:r>
                  <a:rPr lang="en-US" sz="3200" b="0" dirty="0"/>
                  <a:t> 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12345</m:t>
                    </m:r>
                  </m:oMath>
                </a14:m>
                <a:r>
                  <a:rPr lang="en-US" sz="3200" dirty="0"/>
                  <a:t>- 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24690</m:t>
                    </m:r>
                  </m:oMath>
                </a14:m>
                <a:r>
                  <a:rPr lang="en-US" sz="3200" dirty="0"/>
                  <a:t>- -</a:t>
                </a:r>
              </a:p>
              <a:p>
                <a:pPr algn="r"/>
                <a:r>
                  <a:rPr lang="en-US" sz="3200" dirty="0"/>
                  <a:t>…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2B5C31-987B-8C78-75A4-5DACCF61A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88" y="3408197"/>
                <a:ext cx="1897812" cy="2062103"/>
              </a:xfrm>
              <a:prstGeom prst="rect">
                <a:avLst/>
              </a:prstGeom>
              <a:blipFill>
                <a:blip r:embed="rId3"/>
                <a:stretch>
                  <a:fillRect r="-1993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CDBB8C-8267-8B42-92F4-C8011541B72B}"/>
              </a:ext>
            </a:extLst>
          </p:cNvPr>
          <p:cNvCxnSpPr/>
          <p:nvPr/>
        </p:nvCxnSpPr>
        <p:spPr>
          <a:xfrm flipH="1">
            <a:off x="1233577" y="3368294"/>
            <a:ext cx="20703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>
            <a:extLst>
              <a:ext uri="{FF2B5EF4-FFF2-40B4-BE49-F238E27FC236}">
                <a16:creationId xmlns:a16="http://schemas.microsoft.com/office/drawing/2014/main" id="{247748AC-0D16-9B36-5F62-0A2DD81A8C8F}"/>
              </a:ext>
            </a:extLst>
          </p:cNvPr>
          <p:cNvSpPr/>
          <p:nvPr/>
        </p:nvSpPr>
        <p:spPr>
          <a:xfrm rot="2461580">
            <a:off x="1299138" y="2943653"/>
            <a:ext cx="319177" cy="319177"/>
          </a:xfrm>
          <a:prstGeom prst="plus">
            <a:avLst>
              <a:gd name="adj" fmla="val 42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D8C8A-C09B-189A-E52D-840B897DBDB4}"/>
              </a:ext>
            </a:extLst>
          </p:cNvPr>
          <p:cNvSpPr txBox="1"/>
          <p:nvPr/>
        </p:nvSpPr>
        <p:spPr>
          <a:xfrm>
            <a:off x="3942272" y="2389517"/>
            <a:ext cx="7194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ones place, multiply digit-by-digit.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10’s place, multiply digit-by-digit, and shift answer by 10.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100’s place, multiply digit-by-digit, and shift the answer by 100.</a:t>
            </a:r>
          </a:p>
        </p:txBody>
      </p:sp>
    </p:spTree>
    <p:extLst>
      <p:ext uri="{BB962C8B-B14F-4D97-AF65-F5344CB8AC3E}">
        <p14:creationId xmlns:p14="http://schemas.microsoft.com/office/powerpoint/2010/main" val="2393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E852-B181-169B-1D61-71B4E2A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EACD-4DDF-ACB9-C62D-E1724015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1373"/>
          </a:xfrm>
        </p:spPr>
        <p:txBody>
          <a:bodyPr/>
          <a:lstStyle/>
          <a:p>
            <a:r>
              <a:rPr lang="en-US" dirty="0"/>
              <a:t>Now imagine they’re in base 1000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/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12345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67210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CDBB8C-8267-8B42-92F4-C8011541B72B}"/>
              </a:ext>
            </a:extLst>
          </p:cNvPr>
          <p:cNvCxnSpPr/>
          <p:nvPr/>
        </p:nvCxnSpPr>
        <p:spPr>
          <a:xfrm flipH="1">
            <a:off x="1233577" y="3368294"/>
            <a:ext cx="20703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>
            <a:extLst>
              <a:ext uri="{FF2B5EF4-FFF2-40B4-BE49-F238E27FC236}">
                <a16:creationId xmlns:a16="http://schemas.microsoft.com/office/drawing/2014/main" id="{247748AC-0D16-9B36-5F62-0A2DD81A8C8F}"/>
              </a:ext>
            </a:extLst>
          </p:cNvPr>
          <p:cNvSpPr/>
          <p:nvPr/>
        </p:nvSpPr>
        <p:spPr>
          <a:xfrm rot="2461580">
            <a:off x="1299138" y="2943653"/>
            <a:ext cx="319177" cy="319177"/>
          </a:xfrm>
          <a:prstGeom prst="plus">
            <a:avLst>
              <a:gd name="adj" fmla="val 42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D8C8A-C09B-189A-E52D-840B897DBDB4}"/>
              </a:ext>
            </a:extLst>
          </p:cNvPr>
          <p:cNvSpPr txBox="1"/>
          <p:nvPr/>
        </p:nvSpPr>
        <p:spPr>
          <a:xfrm>
            <a:off x="3942272" y="2389517"/>
            <a:ext cx="7194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ones place, multiply digit-by-digit.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1000’s place, multiply digit-by-digit, and shift answer by 1000.</a:t>
            </a:r>
          </a:p>
        </p:txBody>
      </p:sp>
    </p:spTree>
    <p:extLst>
      <p:ext uri="{BB962C8B-B14F-4D97-AF65-F5344CB8AC3E}">
        <p14:creationId xmlns:p14="http://schemas.microsoft.com/office/powerpoint/2010/main" val="21230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56</TotalTime>
  <Words>3285</Words>
  <Application>Microsoft Office PowerPoint</Application>
  <PresentationFormat>Widescreen</PresentationFormat>
  <Paragraphs>519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D&amp;C wrap; Dynamic Programming</vt:lpstr>
      <vt:lpstr>Classic Divide &amp; Conquer</vt:lpstr>
      <vt:lpstr>Classic Applications</vt:lpstr>
      <vt:lpstr>Multiplying Faster</vt:lpstr>
      <vt:lpstr>Place Values</vt:lpstr>
      <vt:lpstr>Place Values</vt:lpstr>
      <vt:lpstr>Place Values</vt:lpstr>
      <vt:lpstr>Why does it matter?</vt:lpstr>
      <vt:lpstr>Why does it matter?</vt:lpstr>
      <vt:lpstr>Alright…so…</vt:lpstr>
      <vt:lpstr>Classic Application</vt:lpstr>
      <vt:lpstr>Classic Application</vt:lpstr>
      <vt:lpstr>Clever Trick</vt:lpstr>
      <vt:lpstr>Running Time</vt:lpstr>
      <vt:lpstr>You can go faster!</vt:lpstr>
      <vt:lpstr>Strassen’s Algorithm</vt:lpstr>
      <vt:lpstr>Dynamic Programming</vt:lpstr>
      <vt:lpstr>Dynamic Programming</vt:lpstr>
      <vt:lpstr>Classic DP</vt:lpstr>
      <vt:lpstr>Baby Yoda Searching</vt:lpstr>
      <vt:lpstr>Baby Yoda Searching</vt:lpstr>
      <vt:lpstr>Baby Yoda Searching</vt:lpstr>
      <vt:lpstr>Baby Yoda Searching</vt:lpstr>
      <vt:lpstr>Baby Yoda Searching</vt:lpstr>
      <vt:lpstr>Baby Yoda Searching</vt:lpstr>
      <vt:lpstr>PowerPoint Presentation</vt:lpstr>
      <vt:lpstr>Baby Yoda Searching</vt:lpstr>
      <vt:lpstr>Recursive Baby Yoda</vt:lpstr>
      <vt:lpstr>A Recursive Function</vt:lpstr>
      <vt:lpstr>Recurrence Form</vt:lpstr>
      <vt:lpstr>Analyzing the recursive function</vt:lpstr>
      <vt:lpstr>Analyzing the recursive function</vt:lpstr>
      <vt:lpstr>Tree Method, Maybe…</vt:lpstr>
      <vt:lpstr>Tree Method</vt:lpstr>
      <vt:lpstr>Speedup</vt:lpstr>
      <vt:lpstr>Activity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  <vt:lpstr>Why Switch To Iterative?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D&amp;C wrap; Dynamic Programming</dc:title>
  <dc:creator>Robert Weber</dc:creator>
  <cp:lastModifiedBy>Robert Weber</cp:lastModifiedBy>
  <cp:revision>2</cp:revision>
  <cp:lastPrinted>2022-10-21T04:07:59Z</cp:lastPrinted>
  <dcterms:created xsi:type="dcterms:W3CDTF">2022-10-21T03:12:55Z</dcterms:created>
  <dcterms:modified xsi:type="dcterms:W3CDTF">2022-10-21T04:08:59Z</dcterms:modified>
</cp:coreProperties>
</file>