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3" r:id="rId3"/>
    <p:sldId id="324" r:id="rId4"/>
    <p:sldId id="325" r:id="rId5"/>
    <p:sldId id="326" r:id="rId6"/>
    <p:sldId id="273" r:id="rId7"/>
    <p:sldId id="307" r:id="rId8"/>
    <p:sldId id="308" r:id="rId9"/>
    <p:sldId id="301" r:id="rId10"/>
    <p:sldId id="274" r:id="rId11"/>
    <p:sldId id="299" r:id="rId12"/>
    <p:sldId id="275" r:id="rId13"/>
    <p:sldId id="300" r:id="rId14"/>
    <p:sldId id="302" r:id="rId15"/>
    <p:sldId id="303" r:id="rId16"/>
    <p:sldId id="309" r:id="rId17"/>
    <p:sldId id="304" r:id="rId18"/>
    <p:sldId id="305" r:id="rId19"/>
    <p:sldId id="322" r:id="rId20"/>
    <p:sldId id="318" r:id="rId21"/>
    <p:sldId id="319" r:id="rId22"/>
    <p:sldId id="321" r:id="rId23"/>
    <p:sldId id="290" r:id="rId24"/>
    <p:sldId id="320" r:id="rId25"/>
    <p:sldId id="310" r:id="rId26"/>
    <p:sldId id="311" r:id="rId27"/>
    <p:sldId id="312" r:id="rId28"/>
    <p:sldId id="313" r:id="rId29"/>
    <p:sldId id="314" r:id="rId30"/>
    <p:sldId id="315" r:id="rId31"/>
    <p:sldId id="316"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64B44CA-634F-466A-96B7-6E19C43F4E42}"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CE8F5-6285-4EF9-AC80-3C9D293070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96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64B44CA-634F-466A-96B7-6E19C43F4E42}" type="datetimeFigureOut">
              <a:rPr lang="en-US" smtClean="0"/>
              <a:t>10/18/2022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46CE8F5-6285-4EF9-AC80-3C9D293070B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4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64B44CA-634F-466A-96B7-6E19C43F4E42}" type="datetimeFigureOut">
              <a:rPr lang="en-US" smtClean="0"/>
              <a:t>10/18/2022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46CE8F5-6285-4EF9-AC80-3C9D293070B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278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74623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4B44CA-634F-466A-96B7-6E19C43F4E42}"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CE8F5-6285-4EF9-AC80-3C9D293070BD}" type="slidenum">
              <a:rPr lang="en-US" smtClean="0"/>
              <a:t>‹#›</a:t>
            </a:fld>
            <a:endParaRPr lang="en-US"/>
          </a:p>
        </p:txBody>
      </p:sp>
    </p:spTree>
    <p:extLst>
      <p:ext uri="{BB962C8B-B14F-4D97-AF65-F5344CB8AC3E}">
        <p14:creationId xmlns:p14="http://schemas.microsoft.com/office/powerpoint/2010/main" val="221155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64B44CA-634F-466A-96B7-6E19C43F4E42}" type="datetimeFigureOut">
              <a:rPr lang="en-US" smtClean="0"/>
              <a:t>10/18/2022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46CE8F5-6285-4EF9-AC80-3C9D293070B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96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64B44CA-634F-466A-96B7-6E19C43F4E42}"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CE8F5-6285-4EF9-AC80-3C9D293070B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6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B44CA-634F-466A-96B7-6E19C43F4E42}"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CE8F5-6285-4EF9-AC80-3C9D293070BD}" type="slidenum">
              <a:rPr lang="en-US" smtClean="0"/>
              <a:t>‹#›</a:t>
            </a:fld>
            <a:endParaRPr lang="en-US"/>
          </a:p>
        </p:txBody>
      </p:sp>
    </p:spTree>
    <p:extLst>
      <p:ext uri="{BB962C8B-B14F-4D97-AF65-F5344CB8AC3E}">
        <p14:creationId xmlns:p14="http://schemas.microsoft.com/office/powerpoint/2010/main" val="360600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4B44CA-634F-466A-96B7-6E19C43F4E42}"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CE8F5-6285-4EF9-AC80-3C9D293070B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4339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4B44CA-634F-466A-96B7-6E19C43F4E42}"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CE8F5-6285-4EF9-AC80-3C9D293070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0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44CA-634F-466A-96B7-6E19C43F4E42}"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CE8F5-6285-4EF9-AC80-3C9D293070BD}" type="slidenum">
              <a:rPr lang="en-US" smtClean="0"/>
              <a:t>‹#›</a:t>
            </a:fld>
            <a:endParaRPr lang="en-US"/>
          </a:p>
        </p:txBody>
      </p:sp>
    </p:spTree>
    <p:extLst>
      <p:ext uri="{BB962C8B-B14F-4D97-AF65-F5344CB8AC3E}">
        <p14:creationId xmlns:p14="http://schemas.microsoft.com/office/powerpoint/2010/main" val="36074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4B44CA-634F-466A-96B7-6E19C43F4E42}"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CE8F5-6285-4EF9-AC80-3C9D293070B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96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64B44CA-634F-466A-96B7-6E19C43F4E42}" type="datetimeFigureOut">
              <a:rPr lang="en-US" smtClean="0"/>
              <a:t>10/18/2022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46CE8F5-6285-4EF9-AC80-3C9D293070B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7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00.png"/><Relationship Id="rId7" Type="http://schemas.openxmlformats.org/officeDocument/2006/relationships/image" Target="NULL"/><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110.png"/><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8702-C2CB-47B2-A8E7-F4AF316D79F2}"/>
              </a:ext>
            </a:extLst>
          </p:cNvPr>
          <p:cNvSpPr>
            <a:spLocks noGrp="1"/>
          </p:cNvSpPr>
          <p:nvPr>
            <p:ph type="ctrTitle"/>
          </p:nvPr>
        </p:nvSpPr>
        <p:spPr/>
        <p:txBody>
          <a:bodyPr/>
          <a:lstStyle/>
          <a:p>
            <a:r>
              <a:rPr lang="en-US" dirty="0"/>
              <a:t>Divide &amp; Conquer 2</a:t>
            </a:r>
          </a:p>
        </p:txBody>
      </p:sp>
      <p:sp>
        <p:nvSpPr>
          <p:cNvPr id="3" name="Subtitle 2">
            <a:extLst>
              <a:ext uri="{FF2B5EF4-FFF2-40B4-BE49-F238E27FC236}">
                <a16:creationId xmlns:a16="http://schemas.microsoft.com/office/drawing/2014/main" id="{74E52B35-6B0F-4666-8AC1-3B17D3C16389}"/>
              </a:ext>
            </a:extLst>
          </p:cNvPr>
          <p:cNvSpPr>
            <a:spLocks noGrp="1"/>
          </p:cNvSpPr>
          <p:nvPr>
            <p:ph type="subTitle" idx="1"/>
          </p:nvPr>
        </p:nvSpPr>
        <p:spPr/>
        <p:txBody>
          <a:bodyPr/>
          <a:lstStyle/>
          <a:p>
            <a:r>
              <a:rPr lang="en-US" dirty="0"/>
              <a:t>CSE 417 Fall 22</a:t>
            </a:r>
          </a:p>
          <a:p>
            <a:r>
              <a:rPr lang="en-US" dirty="0"/>
              <a:t>Lecture 10</a:t>
            </a:r>
          </a:p>
        </p:txBody>
      </p:sp>
    </p:spTree>
    <p:extLst>
      <p:ext uri="{BB962C8B-B14F-4D97-AF65-F5344CB8AC3E}">
        <p14:creationId xmlns:p14="http://schemas.microsoft.com/office/powerpoint/2010/main" val="384079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2B3F-8632-41FE-A6A7-C1CB697C47A3}"/>
              </a:ext>
            </a:extLst>
          </p:cNvPr>
          <p:cNvSpPr>
            <a:spLocks noGrp="1"/>
          </p:cNvSpPr>
          <p:nvPr>
            <p:ph type="title"/>
          </p:nvPr>
        </p:nvSpPr>
        <p:spPr/>
        <p:txBody>
          <a:bodyPr/>
          <a:lstStyle/>
          <a:p>
            <a:r>
              <a:rPr lang="en-US" dirty="0"/>
              <a:t>Maximum Contiguous Subarray</a:t>
            </a:r>
          </a:p>
        </p:txBody>
      </p:sp>
      <p:sp>
        <p:nvSpPr>
          <p:cNvPr id="3" name="Content Placeholder 2">
            <a:extLst>
              <a:ext uri="{FF2B5EF4-FFF2-40B4-BE49-F238E27FC236}">
                <a16:creationId xmlns:a16="http://schemas.microsoft.com/office/drawing/2014/main" id="{608F6D10-7C6B-47DF-BDEA-4C3E215844D6}"/>
              </a:ext>
            </a:extLst>
          </p:cNvPr>
          <p:cNvSpPr>
            <a:spLocks noGrp="1"/>
          </p:cNvSpPr>
          <p:nvPr>
            <p:ph idx="1"/>
          </p:nvPr>
        </p:nvSpPr>
        <p:spPr/>
        <p:txBody>
          <a:bodyPr/>
          <a:lstStyle/>
          <a:p>
            <a:r>
              <a:rPr lang="en-US" dirty="0"/>
              <a:t>1. Divide instance into subparts.</a:t>
            </a:r>
          </a:p>
          <a:p>
            <a:r>
              <a:rPr lang="en-US" dirty="0"/>
              <a:t>2. Solve the parts recursively.</a:t>
            </a:r>
          </a:p>
          <a:p>
            <a:r>
              <a:rPr lang="en-US" dirty="0"/>
              <a:t>3. Conquer by combining the answers </a:t>
            </a:r>
          </a:p>
          <a:p>
            <a:endParaRPr lang="en-US" dirty="0"/>
          </a:p>
          <a:p>
            <a:r>
              <a:rPr lang="en-US" dirty="0"/>
              <a:t>1. Split the array in half</a:t>
            </a:r>
          </a:p>
          <a:p>
            <a:r>
              <a:rPr lang="en-US" dirty="0"/>
              <a:t>2. Solve the parts recursively.</a:t>
            </a:r>
          </a:p>
          <a:p>
            <a:r>
              <a:rPr lang="en-US" dirty="0"/>
              <a:t>3. Just take the max?</a:t>
            </a:r>
          </a:p>
        </p:txBody>
      </p:sp>
    </p:spTree>
    <p:extLst>
      <p:ext uri="{BB962C8B-B14F-4D97-AF65-F5344CB8AC3E}">
        <p14:creationId xmlns:p14="http://schemas.microsoft.com/office/powerpoint/2010/main" val="78179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2974-401E-46D0-AA34-7CD66D547CA2}"/>
              </a:ext>
            </a:extLst>
          </p:cNvPr>
          <p:cNvSpPr>
            <a:spLocks noGrp="1"/>
          </p:cNvSpPr>
          <p:nvPr>
            <p:ph type="title"/>
          </p:nvPr>
        </p:nvSpPr>
        <p:spPr/>
        <p:txBody>
          <a:bodyPr/>
          <a:lstStyle/>
          <a:p>
            <a:r>
              <a:rPr lang="en-US" dirty="0"/>
              <a:t>Conquer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3A7F8D-5690-4810-838D-41DCDAFAEEC1}"/>
                  </a:ext>
                </a:extLst>
              </p:cNvPr>
              <p:cNvSpPr>
                <a:spLocks noGrp="1"/>
              </p:cNvSpPr>
              <p:nvPr>
                <p:ph idx="1"/>
              </p:nvPr>
            </p:nvSpPr>
            <p:spPr/>
            <p:txBody>
              <a:bodyPr/>
              <a:lstStyle/>
              <a:p>
                <a:r>
                  <a:rPr lang="en-US" dirty="0"/>
                  <a:t>If the optimal subarray:</a:t>
                </a:r>
              </a:p>
              <a:p>
                <a:r>
                  <a:rPr lang="en-US" dirty="0"/>
                  <a:t> is only on the left – handled by the first recursive call.</a:t>
                </a:r>
              </a:p>
              <a:p>
                <a:r>
                  <a:rPr lang="en-US" dirty="0"/>
                  <a:t> is only on the right – handled by the second recursive call.</a:t>
                </a:r>
              </a:p>
              <a:p>
                <a:r>
                  <a:rPr lang="en-US" dirty="0"/>
                  <a:t> crosses the middle – TODO </a:t>
                </a:r>
              </a:p>
              <a:p>
                <a:endParaRPr lang="en-US" dirty="0"/>
              </a:p>
              <a:p>
                <a:r>
                  <a:rPr lang="en-US" dirty="0"/>
                  <a:t>Do we have to check all pairs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C3A7F8D-5690-4810-838D-41DCDAFAEEC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B5BA5B95-8D02-4DF3-986C-B4F95C995F3C}"/>
              </a:ext>
            </a:extLst>
          </p:cNvPr>
          <p:cNvGraphicFramePr>
            <a:graphicFrameLocks/>
          </p:cNvGraphicFramePr>
          <p:nvPr/>
        </p:nvGraphicFramePr>
        <p:xfrm>
          <a:off x="2162294" y="4901355"/>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5" name="Straight Connector 4">
            <a:extLst>
              <a:ext uri="{FF2B5EF4-FFF2-40B4-BE49-F238E27FC236}">
                <a16:creationId xmlns:a16="http://schemas.microsoft.com/office/drawing/2014/main" id="{D9AC308E-83C9-41E9-938A-8A9515A5825D}"/>
              </a:ext>
            </a:extLst>
          </p:cNvPr>
          <p:cNvCxnSpPr>
            <a:cxnSpLocks/>
            <a:endCxn id="4" idx="0"/>
          </p:cNvCxnSpPr>
          <p:nvPr/>
        </p:nvCxnSpPr>
        <p:spPr>
          <a:xfrm flipV="1">
            <a:off x="6186947" y="4901355"/>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3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0261-1B24-4202-9226-F459392799C4}"/>
              </a:ext>
            </a:extLst>
          </p:cNvPr>
          <p:cNvSpPr>
            <a:spLocks noGrp="1"/>
          </p:cNvSpPr>
          <p:nvPr>
            <p:ph type="title"/>
          </p:nvPr>
        </p:nvSpPr>
        <p:spPr/>
        <p:txBody>
          <a:bodyPr/>
          <a:lstStyle/>
          <a:p>
            <a:r>
              <a:rPr lang="en-US" dirty="0"/>
              <a:t>Conquer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89BFF3-6B22-4F4A-B5B0-BF8D9E2726F4}"/>
                  </a:ext>
                </a:extLst>
              </p:cNvPr>
              <p:cNvSpPr>
                <a:spLocks noGrp="1"/>
              </p:cNvSpPr>
              <p:nvPr>
                <p:ph idx="1"/>
              </p:nvPr>
            </p:nvSpPr>
            <p:spPr>
              <a:xfrm>
                <a:off x="575240" y="4532070"/>
                <a:ext cx="11187258" cy="1777290"/>
              </a:xfrm>
            </p:spPr>
            <p:txBody>
              <a:bodyPr/>
              <a:lstStyle/>
              <a:p>
                <a:pPr marL="0" indent="0">
                  <a:buNone/>
                </a:pPr>
                <a:r>
                  <a:rPr lang="en-US" dirty="0"/>
                  <a:t> Subarrays that cross have to be handled</a:t>
                </a:r>
              </a:p>
              <a:p>
                <a:endParaRPr lang="en-US" dirty="0"/>
              </a:p>
              <a:p>
                <a:r>
                  <a:rPr lang="en-US" dirty="0"/>
                  <a:t>Do we have to check all pairs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a:t>
                </a:r>
              </a:p>
            </p:txBody>
          </p:sp>
        </mc:Choice>
        <mc:Fallback xmlns="">
          <p:sp>
            <p:nvSpPr>
              <p:cNvPr id="3" name="Content Placeholder 2">
                <a:extLst>
                  <a:ext uri="{FF2B5EF4-FFF2-40B4-BE49-F238E27FC236}">
                    <a16:creationId xmlns:a16="http://schemas.microsoft.com/office/drawing/2014/main" id="{1089BFF3-6B22-4F4A-B5B0-BF8D9E2726F4}"/>
                  </a:ext>
                </a:extLst>
              </p:cNvPr>
              <p:cNvSpPr>
                <a:spLocks noGrp="1" noRot="1" noChangeAspect="1" noMove="1" noResize="1" noEditPoints="1" noAdjustHandles="1" noChangeArrowheads="1" noChangeShapeType="1" noTextEdit="1"/>
              </p:cNvSpPr>
              <p:nvPr>
                <p:ph idx="1"/>
              </p:nvPr>
            </p:nvSpPr>
            <p:spPr>
              <a:xfrm>
                <a:off x="575240" y="4532070"/>
                <a:ext cx="11187258" cy="1777290"/>
              </a:xfrm>
              <a:blipFill>
                <a:blip r:embed="rId2"/>
                <a:stretch>
                  <a:fillRect l="-654" t="-5822"/>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B7AEACCC-C990-4247-8E8E-6A48EF637F26}"/>
              </a:ext>
            </a:extLst>
          </p:cNvPr>
          <p:cNvGraphicFramePr>
            <a:graphicFrameLocks/>
          </p:cNvGraphicFramePr>
          <p:nvPr/>
        </p:nvGraphicFramePr>
        <p:xfrm>
          <a:off x="1970565" y="1497891"/>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A459E53E-27D2-47AA-90EB-68E516446093}"/>
              </a:ext>
            </a:extLst>
          </p:cNvPr>
          <p:cNvCxnSpPr>
            <a:cxnSpLocks/>
            <a:endCxn id="4" idx="0"/>
          </p:cNvCxnSpPr>
          <p:nvPr/>
        </p:nvCxnSpPr>
        <p:spPr>
          <a:xfrm flipV="1">
            <a:off x="5995218" y="1497891"/>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83FF8C91-71B6-4D75-B860-65EC60B79647}"/>
              </a:ext>
            </a:extLst>
          </p:cNvPr>
          <p:cNvSpPr/>
          <p:nvPr/>
        </p:nvSpPr>
        <p:spPr>
          <a:xfrm rot="5400000">
            <a:off x="3605980" y="1699124"/>
            <a:ext cx="759542" cy="2013155"/>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88D3391-8A64-4A2E-89D1-537815D332A4}"/>
              </a:ext>
            </a:extLst>
          </p:cNvPr>
          <p:cNvSpPr/>
          <p:nvPr/>
        </p:nvSpPr>
        <p:spPr>
          <a:xfrm rot="5400000">
            <a:off x="8156098" y="2212465"/>
            <a:ext cx="759542" cy="105092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586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Sum is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a:p>
                <a:pPr marL="0" indent="0">
                  <a:buNone/>
                </a:pP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m:t>
                    </m:r>
                  </m:oMath>
                </a14:m>
                <a:r>
                  <a:rPr lang="en-US" dirty="0"/>
                  <a:t>affect the sum. But they don’t affect each other.</a:t>
                </a:r>
              </a:p>
              <a:p>
                <a:pPr marL="0" indent="0">
                  <a:buNone/>
                </a:pPr>
                <a:endParaRPr lang="en-US" dirty="0"/>
              </a:p>
              <a:p>
                <a:pPr marL="0" indent="0">
                  <a:buNone/>
                </a:pPr>
                <a:r>
                  <a:rPr lang="en-US" dirty="0"/>
                  <a:t>Calculate them </a:t>
                </a:r>
                <a:r>
                  <a:rPr lang="en-US" b="1" dirty="0"/>
                  <a:t>separately!</a:t>
                </a:r>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57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Best </a:t>
                </a:r>
                <a14:m>
                  <m:oMath xmlns:m="http://schemas.openxmlformats.org/officeDocument/2006/math">
                    <m:r>
                      <a:rPr lang="en-US" b="0" i="1" smtClean="0">
                        <a:latin typeface="Cambria Math" panose="02040503050406030204" pitchFamily="18" charset="0"/>
                      </a:rPr>
                      <m:t>𝑖</m:t>
                    </m:r>
                  </m:oMath>
                </a14:m>
                <a:r>
                  <a:rPr lang="en-US" dirty="0"/>
                  <a:t>? Iterate with </a:t>
                </a:r>
                <a14:m>
                  <m:oMath xmlns:m="http://schemas.openxmlformats.org/officeDocument/2006/math">
                    <m:r>
                      <a:rPr lang="en-US" b="0" i="1" smtClean="0">
                        <a:latin typeface="Cambria Math" panose="02040503050406030204" pitchFamily="18" charset="0"/>
                      </a:rPr>
                      <m:t>𝑖</m:t>
                    </m:r>
                  </m:oMath>
                </a14:m>
                <a:r>
                  <a:rPr lang="en-US" dirty="0"/>
                  <a:t> decreasing, find the maximum.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has sum </a:t>
                </a:r>
                <a14:m>
                  <m:oMath xmlns:m="http://schemas.openxmlformats.org/officeDocument/2006/math">
                    <m:r>
                      <a:rPr lang="en-US" b="0" i="1" smtClean="0">
                        <a:latin typeface="Cambria Math" panose="02040503050406030204" pitchFamily="18" charset="0"/>
                      </a:rPr>
                      <m:t>5.</m:t>
                    </m:r>
                  </m:oMath>
                </a14:m>
                <a:endParaRPr lang="en-US" dirty="0"/>
              </a:p>
              <a:p>
                <a:pPr marL="0" indent="0">
                  <a:buNone/>
                </a:pPr>
                <a:r>
                  <a:rPr lang="en-US" dirty="0"/>
                  <a:t>Time to find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A2AA08D0-4FE0-4447-BC46-2BCA5D750968}"/>
              </a:ext>
            </a:extLst>
          </p:cNvPr>
          <p:cNvSpPr/>
          <p:nvPr/>
        </p:nvSpPr>
        <p:spPr>
          <a:xfrm rot="5400000">
            <a:off x="5401959" y="3239221"/>
            <a:ext cx="509093" cy="102472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C2FB03C-03F5-4306-9E14-783666AC1C0D}"/>
              </a:ext>
            </a:extLst>
          </p:cNvPr>
          <p:cNvSpPr/>
          <p:nvPr/>
        </p:nvSpPr>
        <p:spPr>
          <a:xfrm rot="5400000">
            <a:off x="4933038" y="3067620"/>
            <a:ext cx="509093" cy="2013154"/>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D341330-219A-45B5-97EC-8A79006F443A}"/>
              </a:ext>
            </a:extLst>
          </p:cNvPr>
          <p:cNvSpPr/>
          <p:nvPr/>
        </p:nvSpPr>
        <p:spPr>
          <a:xfrm rot="5400000">
            <a:off x="4416925" y="2900893"/>
            <a:ext cx="509093" cy="3045381"/>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71284C41-BC0C-497E-84A0-C2DC94BC354B}"/>
              </a:ext>
            </a:extLst>
          </p:cNvPr>
          <p:cNvSpPr/>
          <p:nvPr/>
        </p:nvSpPr>
        <p:spPr>
          <a:xfrm rot="5400000">
            <a:off x="3923681" y="2825104"/>
            <a:ext cx="509093" cy="403186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83A841A8-AF51-43E2-A96E-595099342AE7}"/>
              </a:ext>
            </a:extLst>
          </p:cNvPr>
          <p:cNvSpPr/>
          <p:nvPr/>
        </p:nvSpPr>
        <p:spPr>
          <a:xfrm rot="5400000">
            <a:off x="5872945" y="3319541"/>
            <a:ext cx="509093" cy="1318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2523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Best </a:t>
                </a:r>
                <a14:m>
                  <m:oMath xmlns:m="http://schemas.openxmlformats.org/officeDocument/2006/math">
                    <m:r>
                      <a:rPr lang="en-US" b="0" i="1" smtClean="0">
                        <a:latin typeface="Cambria Math" panose="02040503050406030204" pitchFamily="18" charset="0"/>
                      </a:rPr>
                      <m:t>𝑗</m:t>
                    </m:r>
                  </m:oMath>
                </a14:m>
                <a:r>
                  <a:rPr lang="en-US" dirty="0"/>
                  <a:t>? Iterate with </a:t>
                </a:r>
                <a14:m>
                  <m:oMath xmlns:m="http://schemas.openxmlformats.org/officeDocument/2006/math">
                    <m:r>
                      <a:rPr lang="en-US" b="0" i="1" smtClean="0">
                        <a:latin typeface="Cambria Math" panose="02040503050406030204" pitchFamily="18" charset="0"/>
                      </a:rPr>
                      <m:t>𝑗</m:t>
                    </m:r>
                  </m:oMath>
                </a14:m>
                <a:r>
                  <a:rPr lang="en-US" dirty="0"/>
                  <a:t> increasing, find the maximum. </a:t>
                </a:r>
                <a14:m>
                  <m:oMath xmlns:m="http://schemas.openxmlformats.org/officeDocument/2006/math">
                    <m:r>
                      <m:rPr>
                        <m:sty m:val="p"/>
                      </m:rPr>
                      <a:rPr lang="en-US" b="0" i="0" smtClean="0">
                        <a:latin typeface="Cambria Math" panose="02040503050406030204" pitchFamily="18" charset="0"/>
                      </a:rPr>
                      <m:t>j</m:t>
                    </m:r>
                    <m:r>
                      <a:rPr lang="en-US" b="0" i="1" smtClean="0">
                        <a:latin typeface="Cambria Math" panose="02040503050406030204" pitchFamily="18" charset="0"/>
                      </a:rPr>
                      <m:t>=4</m:t>
                    </m:r>
                  </m:oMath>
                </a14:m>
                <a:r>
                  <a:rPr lang="en-US" dirty="0"/>
                  <a:t> has sum </a:t>
                </a:r>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rPr>
                      <m:t>.</m:t>
                    </m:r>
                  </m:oMath>
                </a14:m>
                <a:endParaRPr lang="en-US" dirty="0"/>
              </a:p>
              <a:p>
                <a:pPr marL="0" indent="0">
                  <a:buNone/>
                </a:pPr>
                <a:r>
                  <a:rPr lang="en-US" dirty="0"/>
                  <a:t>Time to find </a:t>
                </a:r>
                <a14:m>
                  <m:oMath xmlns:m="http://schemas.openxmlformats.org/officeDocument/2006/math">
                    <m:r>
                      <a:rPr lang="en-US" b="0" i="1" smtClean="0">
                        <a:latin typeface="Cambria Math" panose="02040503050406030204" pitchFamily="18" charset="0"/>
                      </a:rPr>
                      <m:t>𝑗</m:t>
                    </m:r>
                  </m:oMath>
                </a14:m>
                <a:r>
                  <a:rPr lang="en-US" dirty="0"/>
                  <a: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A2AA08D0-4FE0-4447-BC46-2BCA5D750968}"/>
              </a:ext>
            </a:extLst>
          </p:cNvPr>
          <p:cNvSpPr/>
          <p:nvPr/>
        </p:nvSpPr>
        <p:spPr>
          <a:xfrm rot="5400000">
            <a:off x="6456470" y="3187603"/>
            <a:ext cx="509093" cy="102472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C2FB03C-03F5-4306-9E14-783666AC1C0D}"/>
              </a:ext>
            </a:extLst>
          </p:cNvPr>
          <p:cNvSpPr/>
          <p:nvPr/>
        </p:nvSpPr>
        <p:spPr>
          <a:xfrm rot="5400000">
            <a:off x="6946193" y="3016004"/>
            <a:ext cx="509093" cy="2013154"/>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D341330-219A-45B5-97EC-8A79006F443A}"/>
              </a:ext>
            </a:extLst>
          </p:cNvPr>
          <p:cNvSpPr/>
          <p:nvPr/>
        </p:nvSpPr>
        <p:spPr>
          <a:xfrm rot="5400000">
            <a:off x="7484594" y="2849277"/>
            <a:ext cx="509093" cy="3045381"/>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71284C41-BC0C-497E-84A0-C2DC94BC354B}"/>
              </a:ext>
            </a:extLst>
          </p:cNvPr>
          <p:cNvSpPr/>
          <p:nvPr/>
        </p:nvSpPr>
        <p:spPr>
          <a:xfrm rot="5400000">
            <a:off x="8038486" y="2773490"/>
            <a:ext cx="509093" cy="403186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DE73E29D-FE2B-4CE9-A2FA-F0DC5F07B342}"/>
              </a:ext>
            </a:extLst>
          </p:cNvPr>
          <p:cNvSpPr/>
          <p:nvPr/>
        </p:nvSpPr>
        <p:spPr>
          <a:xfrm rot="5400000">
            <a:off x="5990931" y="3319541"/>
            <a:ext cx="509093" cy="1318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167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Crossing Subarrays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Do we have to check all pairs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r>
                  <a:rPr lang="en-US" dirty="0"/>
                  <a:t>Best crossing array From the </a:t>
                </a:r>
                <a14:m>
                  <m:oMath xmlns:m="http://schemas.openxmlformats.org/officeDocument/2006/math">
                    <m:r>
                      <m:rPr>
                        <m:sty m:val="p"/>
                      </m:rPr>
                      <a:rPr lang="en-US" b="0" i="0" smtClean="0">
                        <a:latin typeface="Cambria Math" panose="02040503050406030204" pitchFamily="18" charset="0"/>
                      </a:rPr>
                      <m:t>i</m:t>
                    </m:r>
                    <m:r>
                      <a:rPr lang="en-US" b="0" i="1" smtClean="0">
                        <a:latin typeface="Cambria Math" panose="02040503050406030204" pitchFamily="18" charset="0"/>
                      </a:rPr>
                      <m:t> </m:t>
                    </m:r>
                  </m:oMath>
                </a14:m>
                <a:r>
                  <a:rPr lang="en-US" dirty="0"/>
                  <a:t>you found to the </a:t>
                </a:r>
                <a14:m>
                  <m:oMath xmlns:m="http://schemas.openxmlformats.org/officeDocument/2006/math">
                    <m:r>
                      <a:rPr lang="en-US" b="0" i="1" smtClean="0">
                        <a:latin typeface="Cambria Math" panose="02040503050406030204" pitchFamily="18" charset="0"/>
                      </a:rPr>
                      <m:t>𝑗</m:t>
                    </m:r>
                    <m:r>
                      <a:rPr lang="en-US" b="0" i="0" smtClean="0">
                        <a:latin typeface="Cambria Math" panose="02040503050406030204" pitchFamily="18" charset="0"/>
                      </a:rPr>
                      <m:t> </m:t>
                    </m:r>
                  </m:oMath>
                </a14:m>
                <a:r>
                  <a:rPr lang="en-US" dirty="0"/>
                  <a:t>you found.</a:t>
                </a:r>
              </a:p>
              <a:p>
                <a:pPr marL="0" indent="0">
                  <a:buNone/>
                </a:pPr>
                <a:r>
                  <a:rPr lang="en-US" dirty="0"/>
                  <a:t>Time to find?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total.</a:t>
                </a:r>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6C2FB03C-03F5-4306-9E14-783666AC1C0D}"/>
              </a:ext>
            </a:extLst>
          </p:cNvPr>
          <p:cNvSpPr/>
          <p:nvPr/>
        </p:nvSpPr>
        <p:spPr>
          <a:xfrm rot="5400000">
            <a:off x="4908723" y="1487100"/>
            <a:ext cx="509093" cy="4024351"/>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563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E2B2-3626-44FF-969F-2CD56000EAA9}"/>
              </a:ext>
            </a:extLst>
          </p:cNvPr>
          <p:cNvSpPr>
            <a:spLocks noGrp="1"/>
          </p:cNvSpPr>
          <p:nvPr>
            <p:ph type="title"/>
          </p:nvPr>
        </p:nvSpPr>
        <p:spPr/>
        <p:txBody>
          <a:bodyPr/>
          <a:lstStyle/>
          <a:p>
            <a:r>
              <a:rPr lang="en-US" dirty="0"/>
              <a:t>Finishing the recursive call</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EFE350-7DCD-4C25-B940-D8062FC3BFA0}"/>
                  </a:ext>
                </a:extLst>
              </p:cNvPr>
              <p:cNvSpPr txBox="1">
                <a:spLocks/>
              </p:cNvSpPr>
              <p:nvPr/>
            </p:nvSpPr>
            <p:spPr>
              <a:xfrm>
                <a:off x="502371" y="1607573"/>
                <a:ext cx="11187258" cy="489646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a:t> Overall: </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Compare sums from recursive calls and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take max.</a:t>
                </a:r>
              </a:p>
              <a:p>
                <a:pPr marL="0" indent="0">
                  <a:buNone/>
                </a:pPr>
                <a:endParaRPr lang="en-US" dirty="0"/>
              </a:p>
            </p:txBody>
          </p:sp>
        </mc:Choice>
        <mc:Fallback xmlns="">
          <p:sp>
            <p:nvSpPr>
              <p:cNvPr id="4" name="Content Placeholder 2">
                <a:extLst>
                  <a:ext uri="{FF2B5EF4-FFF2-40B4-BE49-F238E27FC236}">
                    <a16:creationId xmlns:a16="http://schemas.microsoft.com/office/drawing/2014/main" id="{31EFE350-7DCD-4C25-B940-D8062FC3BFA0}"/>
                  </a:ext>
                </a:extLst>
              </p:cNvPr>
              <p:cNvSpPr txBox="1">
                <a:spLocks noRot="1" noChangeAspect="1" noMove="1" noResize="1" noEditPoints="1" noAdjustHandles="1" noChangeArrowheads="1" noChangeShapeType="1" noTextEdit="1"/>
              </p:cNvSpPr>
              <p:nvPr/>
            </p:nvSpPr>
            <p:spPr>
              <a:xfrm>
                <a:off x="502371" y="1607573"/>
                <a:ext cx="11187258" cy="4896465"/>
              </a:xfrm>
              <a:prstGeom prst="rect">
                <a:avLst/>
              </a:prstGeom>
              <a:blipFill>
                <a:blip r:embed="rId2"/>
                <a:stretch>
                  <a:fillRect l="-1525" t="-2242"/>
                </a:stretch>
              </a:blipFill>
            </p:spPr>
            <p:txBody>
              <a:bodyPr/>
              <a:lstStyle/>
              <a:p>
                <a:r>
                  <a:rPr lang="en-US">
                    <a:noFill/>
                  </a:rPr>
                  <a:t> </a:t>
                </a:r>
              </a:p>
            </p:txBody>
          </p:sp>
        </mc:Fallback>
      </mc:AlternateContent>
      <p:graphicFrame>
        <p:nvGraphicFramePr>
          <p:cNvPr id="5" name="Content Placeholder 6">
            <a:extLst>
              <a:ext uri="{FF2B5EF4-FFF2-40B4-BE49-F238E27FC236}">
                <a16:creationId xmlns:a16="http://schemas.microsoft.com/office/drawing/2014/main" id="{5C37C528-FCD9-457F-8DF2-E82239C06877}"/>
              </a:ext>
            </a:extLst>
          </p:cNvPr>
          <p:cNvGraphicFramePr>
            <a:graphicFrameLocks/>
          </p:cNvGraphicFramePr>
          <p:nvPr/>
        </p:nvGraphicFramePr>
        <p:xfrm>
          <a:off x="2162294" y="2276140"/>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cxnSp>
        <p:nvCxnSpPr>
          <p:cNvPr id="6" name="Straight Connector 5">
            <a:extLst>
              <a:ext uri="{FF2B5EF4-FFF2-40B4-BE49-F238E27FC236}">
                <a16:creationId xmlns:a16="http://schemas.microsoft.com/office/drawing/2014/main" id="{4C6A3F4D-3370-4D81-9F1F-92FAD7C8D28F}"/>
              </a:ext>
            </a:extLst>
          </p:cNvPr>
          <p:cNvCxnSpPr>
            <a:cxnSpLocks/>
            <a:endCxn id="5" idx="0"/>
          </p:cNvCxnSpPr>
          <p:nvPr/>
        </p:nvCxnSpPr>
        <p:spPr>
          <a:xfrm flipV="1">
            <a:off x="6186947" y="2276140"/>
            <a:ext cx="7215" cy="128218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ight Brace 6">
            <a:extLst>
              <a:ext uri="{FF2B5EF4-FFF2-40B4-BE49-F238E27FC236}">
                <a16:creationId xmlns:a16="http://schemas.microsoft.com/office/drawing/2014/main" id="{A2AA08D0-4FE0-4447-BC46-2BCA5D750968}"/>
              </a:ext>
            </a:extLst>
          </p:cNvPr>
          <p:cNvSpPr/>
          <p:nvPr/>
        </p:nvSpPr>
        <p:spPr>
          <a:xfrm rot="5400000">
            <a:off x="3901926" y="2374049"/>
            <a:ext cx="509095" cy="2013155"/>
          </a:xfrm>
          <a:prstGeom prst="righ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C2FB03C-03F5-4306-9E14-783666AC1C0D}"/>
              </a:ext>
            </a:extLst>
          </p:cNvPr>
          <p:cNvSpPr/>
          <p:nvPr/>
        </p:nvSpPr>
        <p:spPr>
          <a:xfrm rot="5400000">
            <a:off x="4854515" y="1817019"/>
            <a:ext cx="622631" cy="403186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1D341330-219A-45B5-97EC-8A79006F443A}"/>
              </a:ext>
            </a:extLst>
          </p:cNvPr>
          <p:cNvSpPr/>
          <p:nvPr/>
        </p:nvSpPr>
        <p:spPr>
          <a:xfrm rot="5400000">
            <a:off x="8499294" y="2919819"/>
            <a:ext cx="509093" cy="921618"/>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02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2572-930A-4C12-A2F5-3423186E160C}"/>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03E1F0-CC08-44F4-A20B-165C7D8F7021}"/>
                  </a:ext>
                </a:extLst>
              </p:cNvPr>
              <p:cNvSpPr>
                <a:spLocks noGrp="1"/>
              </p:cNvSpPr>
              <p:nvPr>
                <p:ph idx="1"/>
              </p:nvPr>
            </p:nvSpPr>
            <p:spPr/>
            <p:txBody>
              <a:bodyPr/>
              <a:lstStyle/>
              <a:p>
                <a:r>
                  <a:rPr lang="en-US" dirty="0"/>
                  <a:t>What does the conquer step do?</a:t>
                </a:r>
              </a:p>
              <a:p>
                <a:r>
                  <a:rPr lang="en-US" dirty="0"/>
                  <a:t>Two separate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loops, then a constant time comparison.</a:t>
                </a:r>
              </a:p>
              <a:p>
                <a:r>
                  <a:rPr lang="en-US" dirty="0"/>
                  <a:t>So</a:t>
                </a:r>
              </a:p>
              <a:p>
                <a:endParaRPr lang="en-US" dirty="0"/>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≥2</m:t>
                            </m:r>
                          </m:e>
                          <m:e>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a:p>
                <a:r>
                  <a:rPr lang="en-US" dirty="0"/>
                  <a:t>Master Theorem says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p:txBody>
          </p:sp>
        </mc:Choice>
        <mc:Fallback xmlns="">
          <p:sp>
            <p:nvSpPr>
              <p:cNvPr id="3" name="Content Placeholder 2">
                <a:extLst>
                  <a:ext uri="{FF2B5EF4-FFF2-40B4-BE49-F238E27FC236}">
                    <a16:creationId xmlns:a16="http://schemas.microsoft.com/office/drawing/2014/main" id="{B203E1F0-CC08-44F4-A20B-165C7D8F7021}"/>
                  </a:ext>
                </a:extLst>
              </p:cNvPr>
              <p:cNvSpPr>
                <a:spLocks noGrp="1" noRot="1" noChangeAspect="1" noMove="1" noResize="1" noEditPoints="1" noAdjustHandles="1" noChangeArrowheads="1" noChangeShapeType="1" noTextEdit="1"/>
              </p:cNvSpPr>
              <p:nvPr>
                <p:ph idx="1"/>
              </p:nvPr>
            </p:nvSpPr>
            <p:spPr>
              <a:blipFill>
                <a:blip r:embed="rId2"/>
                <a:stretch>
                  <a:fillRect l="-654"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2612784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1C8DF-AB1B-4742-87BB-481885AB9432}"/>
              </a:ext>
            </a:extLst>
          </p:cNvPr>
          <p:cNvSpPr>
            <a:spLocks noGrp="1"/>
          </p:cNvSpPr>
          <p:nvPr>
            <p:ph idx="1"/>
          </p:nvPr>
        </p:nvSpPr>
        <p:spPr>
          <a:xfrm>
            <a:off x="575240" y="247261"/>
            <a:ext cx="11187258" cy="6062100"/>
          </a:xfrm>
        </p:spPr>
        <p:txBody>
          <a:bodyPr>
            <a:normAutofit fontScale="77500" lnSpcReduction="20000"/>
          </a:bodyPr>
          <a:lstStyle/>
          <a:p>
            <a:pPr marL="0" indent="0">
              <a:spcBef>
                <a:spcPts val="0"/>
              </a:spcBef>
              <a:buNone/>
            </a:pPr>
            <a:r>
              <a:rPr lang="en-US" sz="2200" dirty="0" err="1">
                <a:latin typeface="Courier New" panose="02070309020205020404" pitchFamily="49" charset="0"/>
                <a:cs typeface="Courier New" panose="02070309020205020404" pitchFamily="49" charset="0"/>
              </a:rPr>
              <a:t>MaxContigSubarraySum</a:t>
            </a:r>
            <a:r>
              <a:rPr lang="en-US" sz="2200" dirty="0">
                <a:latin typeface="Courier New" panose="02070309020205020404" pitchFamily="49" charset="0"/>
                <a:cs typeface="Courier New" panose="02070309020205020404" pitchFamily="49" charset="0"/>
              </a:rPr>
              <a:t>(int[] A, int start, int end)</a:t>
            </a:r>
          </a:p>
          <a:p>
            <a:pPr marL="0" indent="0">
              <a:spcBef>
                <a:spcPts val="0"/>
              </a:spcBef>
              <a:buNone/>
            </a:pPr>
            <a:r>
              <a:rPr lang="en-US" sz="2200" dirty="0">
                <a:latin typeface="Courier New" panose="02070309020205020404" pitchFamily="49" charset="0"/>
                <a:cs typeface="Courier New" panose="02070309020205020404" pitchFamily="49" charset="0"/>
              </a:rPr>
              <a:t>  if(end – start &lt; 0) //no elements</a:t>
            </a:r>
          </a:p>
          <a:p>
            <a:pPr marL="0" indent="0">
              <a:spcBef>
                <a:spcPts val="0"/>
              </a:spcBef>
              <a:buNone/>
            </a:pPr>
            <a:r>
              <a:rPr lang="en-US" sz="2200" dirty="0">
                <a:latin typeface="Courier New" panose="02070309020205020404" pitchFamily="49" charset="0"/>
                <a:cs typeface="Courier New" panose="02070309020205020404" pitchFamily="49" charset="0"/>
              </a:rPr>
              <a:t>    return 0</a:t>
            </a:r>
          </a:p>
          <a:p>
            <a:pPr marL="0" indent="0">
              <a:spcBef>
                <a:spcPts val="0"/>
              </a:spcBef>
              <a:buNone/>
            </a:pPr>
            <a:r>
              <a:rPr lang="en-US" sz="2200" dirty="0">
                <a:latin typeface="Courier New" panose="02070309020205020404" pitchFamily="49" charset="0"/>
                <a:cs typeface="Courier New" panose="02070309020205020404" pitchFamily="49" charset="0"/>
              </a:rPr>
              <a:t>  else if(end == start) //one element</a:t>
            </a:r>
          </a:p>
          <a:p>
            <a:pPr marL="0" indent="0">
              <a:spcBef>
                <a:spcPts val="0"/>
              </a:spcBef>
              <a:buNone/>
            </a:pPr>
            <a:r>
              <a:rPr lang="en-US" sz="2200" dirty="0">
                <a:latin typeface="Courier New" panose="02070309020205020404" pitchFamily="49" charset="0"/>
                <a:cs typeface="Courier New" panose="02070309020205020404" pitchFamily="49" charset="0"/>
              </a:rPr>
              <a:t>    return max(A[start], 0) //allow for empty </a:t>
            </a:r>
          </a:p>
          <a:p>
            <a:pPr marL="0" indent="0">
              <a:spcBef>
                <a:spcPts val="0"/>
              </a:spcBef>
              <a:buNone/>
            </a:pPr>
            <a:r>
              <a:rPr lang="en-US" sz="2200" dirty="0">
                <a:latin typeface="Courier New" panose="02070309020205020404" pitchFamily="49" charset="0"/>
                <a:cs typeface="Courier New" panose="02070309020205020404" pitchFamily="49" charset="0"/>
              </a:rPr>
              <a:t>    int mid = start + (start – end)/2</a:t>
            </a:r>
          </a:p>
          <a:p>
            <a:pPr marL="0" indent="0">
              <a:spcBef>
                <a:spcPts val="0"/>
              </a:spcBef>
              <a:buNone/>
            </a:pPr>
            <a:r>
              <a:rPr lang="en-US" sz="2200" dirty="0">
                <a:latin typeface="Courier New" panose="02070309020205020404" pitchFamily="49" charset="0"/>
                <a:cs typeface="Courier New" panose="02070309020205020404" pitchFamily="49" charset="0"/>
              </a:rPr>
              <a:t>    int </a:t>
            </a:r>
            <a:r>
              <a:rPr lang="en-US" sz="2200" dirty="0" err="1">
                <a:latin typeface="Courier New" panose="02070309020205020404" pitchFamily="49" charset="0"/>
                <a:cs typeface="Courier New" panose="02070309020205020404" pitchFamily="49" charset="0"/>
              </a:rPr>
              <a:t>leftSum</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MaxContigSubarraySum</a:t>
            </a:r>
            <a:r>
              <a:rPr lang="en-US" sz="2200" dirty="0">
                <a:latin typeface="Courier New" panose="02070309020205020404" pitchFamily="49" charset="0"/>
                <a:cs typeface="Courier New" panose="02070309020205020404" pitchFamily="49" charset="0"/>
              </a:rPr>
              <a:t>(A, start, mid)</a:t>
            </a:r>
          </a:p>
          <a:p>
            <a:pPr marL="0" indent="0">
              <a:spcBef>
                <a:spcPts val="0"/>
              </a:spcBef>
              <a:buNone/>
            </a:pPr>
            <a:r>
              <a:rPr lang="en-US" sz="2200" dirty="0">
                <a:latin typeface="Courier New" panose="02070309020205020404" pitchFamily="49" charset="0"/>
                <a:cs typeface="Courier New" panose="02070309020205020404" pitchFamily="49" charset="0"/>
              </a:rPr>
              <a:t>    int </a:t>
            </a:r>
            <a:r>
              <a:rPr lang="en-US" sz="2200" dirty="0" err="1">
                <a:latin typeface="Courier New" panose="02070309020205020404" pitchFamily="49" charset="0"/>
                <a:cs typeface="Courier New" panose="02070309020205020404" pitchFamily="49" charset="0"/>
              </a:rPr>
              <a:t>rightSum</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MaxContigSubarraySum</a:t>
            </a:r>
            <a:r>
              <a:rPr lang="en-US" sz="2200" dirty="0">
                <a:latin typeface="Courier New" panose="02070309020205020404" pitchFamily="49" charset="0"/>
                <a:cs typeface="Courier New" panose="02070309020205020404" pitchFamily="49" charset="0"/>
              </a:rPr>
              <a:t>(A, mid+1, end)</a:t>
            </a:r>
          </a:p>
          <a:p>
            <a:pPr marL="0" indent="0">
              <a:spcBef>
                <a:spcPts val="0"/>
              </a:spcBef>
              <a:buNone/>
            </a:pPr>
            <a:r>
              <a:rPr lang="en-US" sz="2200" dirty="0">
                <a:latin typeface="Courier New" panose="02070309020205020404" pitchFamily="49" charset="0"/>
                <a:cs typeface="Courier New" panose="02070309020205020404" pitchFamily="49" charset="0"/>
              </a:rPr>
              <a:t>    //find best split sum</a:t>
            </a:r>
          </a:p>
          <a:p>
            <a:pPr marL="0" indent="0">
              <a:spcBef>
                <a:spcPts val="0"/>
              </a:spcBef>
              <a:buNone/>
            </a:pPr>
            <a:r>
              <a:rPr lang="en-US" sz="2200" dirty="0">
                <a:latin typeface="Courier New" panose="02070309020205020404" pitchFamily="49" charset="0"/>
                <a:cs typeface="Courier New" panose="02070309020205020404" pitchFamily="49" charset="0"/>
              </a:rPr>
              <a:t>    int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=0; int </a:t>
            </a:r>
            <a:r>
              <a:rPr lang="en-US" sz="2200" dirty="0" err="1">
                <a:latin typeface="Courier New" panose="02070309020205020404" pitchFamily="49" charset="0"/>
                <a:cs typeface="Courier New" panose="02070309020205020404" pitchFamily="49" charset="0"/>
              </a:rPr>
              <a:t>bestISoFar</a:t>
            </a:r>
            <a:r>
              <a:rPr lang="en-US" sz="2200" dirty="0">
                <a:latin typeface="Courier New" panose="02070309020205020404" pitchFamily="49" charset="0"/>
                <a:cs typeface="Courier New" panose="02070309020205020404" pitchFamily="49" charset="0"/>
              </a:rPr>
              <a:t> = mid+1; int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=0;</a:t>
            </a:r>
          </a:p>
          <a:p>
            <a:pPr marL="0" indent="0">
              <a:spcBef>
                <a:spcPts val="0"/>
              </a:spcBef>
              <a:buNone/>
            </a:pPr>
            <a:r>
              <a:rPr lang="en-US" sz="2200" dirty="0">
                <a:latin typeface="Courier New" panose="02070309020205020404" pitchFamily="49" charset="0"/>
                <a:cs typeface="Courier New" panose="02070309020205020404" pitchFamily="49" charset="0"/>
              </a:rPr>
              <a:t>    for(int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=mid;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 &gt;= start;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+=A[</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if(</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 &gt;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bestISoFar</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endIf</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endFor</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=0; int </a:t>
            </a:r>
            <a:r>
              <a:rPr lang="en-US" sz="2200" dirty="0" err="1">
                <a:latin typeface="Courier New" panose="02070309020205020404" pitchFamily="49" charset="0"/>
                <a:cs typeface="Courier New" panose="02070309020205020404" pitchFamily="49" charset="0"/>
              </a:rPr>
              <a:t>bestJSoFar</a:t>
            </a:r>
            <a:r>
              <a:rPr lang="en-US" sz="2200" dirty="0">
                <a:latin typeface="Courier New" panose="02070309020205020404" pitchFamily="49" charset="0"/>
                <a:cs typeface="Courier New" panose="02070309020205020404" pitchFamily="49" charset="0"/>
              </a:rPr>
              <a:t>=mid;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=0;</a:t>
            </a:r>
          </a:p>
          <a:p>
            <a:pPr marL="0" indent="0">
              <a:spcBef>
                <a:spcPts val="0"/>
              </a:spcBef>
              <a:buNone/>
            </a:pPr>
            <a:r>
              <a:rPr lang="en-US" sz="2200" dirty="0">
                <a:latin typeface="Courier New" panose="02070309020205020404" pitchFamily="49" charset="0"/>
                <a:cs typeface="Courier New" panose="02070309020205020404" pitchFamily="49" charset="0"/>
              </a:rPr>
              <a:t>    for(int j=mid+1; j &lt;= end; </a:t>
            </a:r>
            <a:r>
              <a:rPr lang="en-US" sz="2200" dirty="0" err="1">
                <a:latin typeface="Courier New" panose="02070309020205020404" pitchFamily="49" charset="0"/>
                <a:cs typeface="Courier New" panose="02070309020205020404" pitchFamily="49" charset="0"/>
              </a:rPr>
              <a:t>j++</a:t>
            </a:r>
            <a:r>
              <a:rPr lang="en-US" sz="2200" dirty="0">
                <a:latin typeface="Courier New" panose="02070309020205020404" pitchFamily="49" charset="0"/>
                <a:cs typeface="Courier New" panose="02070309020205020404" pitchFamily="49" charset="0"/>
              </a:rPr>
              <a:t>_</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+=A[j];</a:t>
            </a:r>
          </a:p>
          <a:p>
            <a:pPr marL="0" indent="0">
              <a:spcBef>
                <a:spcPts val="0"/>
              </a:spcBef>
              <a:buNone/>
            </a:pPr>
            <a:r>
              <a:rPr lang="en-US" sz="2200" dirty="0">
                <a:latin typeface="Courier New" panose="02070309020205020404" pitchFamily="49" charset="0"/>
                <a:cs typeface="Courier New" panose="02070309020205020404" pitchFamily="49" charset="0"/>
              </a:rPr>
              <a:t>      if(</a:t>
            </a:r>
            <a:r>
              <a:rPr lang="en-US" sz="2200" dirty="0" err="1">
                <a:latin typeface="Courier New" panose="02070309020205020404" pitchFamily="49" charset="0"/>
                <a:cs typeface="Courier New" panose="02070309020205020404" pitchFamily="49" charset="0"/>
              </a:rPr>
              <a:t>runningSum</a:t>
            </a:r>
            <a:r>
              <a:rPr lang="en-US" sz="2200" dirty="0">
                <a:latin typeface="Courier New" panose="02070309020205020404" pitchFamily="49" charset="0"/>
                <a:cs typeface="Courier New" panose="02070309020205020404" pitchFamily="49" charset="0"/>
              </a:rPr>
              <a:t> &gt;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bestJSoFar</a:t>
            </a:r>
            <a:r>
              <a:rPr lang="en-US" sz="2200" dirty="0">
                <a:latin typeface="Courier New" panose="02070309020205020404" pitchFamily="49" charset="0"/>
                <a:cs typeface="Courier New" panose="02070309020205020404" pitchFamily="49" charset="0"/>
              </a:rPr>
              <a:t>=j</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bestSumSoFar</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runningSum</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EndIf</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EndFor</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EndIf</a:t>
            </a:r>
            <a:endParaRPr lang="en-US" sz="2200" dirty="0">
              <a:latin typeface="Courier New" panose="02070309020205020404" pitchFamily="49" charset="0"/>
              <a:cs typeface="Courier New" panose="02070309020205020404" pitchFamily="49" charset="0"/>
            </a:endParaRP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splitSum</a:t>
            </a:r>
            <a:r>
              <a:rPr lang="en-US" sz="2200" dirty="0">
                <a:latin typeface="Courier New" panose="02070309020205020404" pitchFamily="49" charset="0"/>
                <a:cs typeface="Courier New" panose="02070309020205020404" pitchFamily="49" charset="0"/>
              </a:rPr>
              <a:t> = 0; for(int k = </a:t>
            </a:r>
            <a:r>
              <a:rPr lang="en-US" sz="2200" dirty="0" err="1">
                <a:latin typeface="Courier New" panose="02070309020205020404" pitchFamily="49" charset="0"/>
                <a:cs typeface="Courier New" panose="02070309020205020404" pitchFamily="49" charset="0"/>
              </a:rPr>
              <a:t>bestISoFar</a:t>
            </a:r>
            <a:r>
              <a:rPr lang="en-US" sz="2200" dirty="0">
                <a:latin typeface="Courier New" panose="02070309020205020404" pitchFamily="49" charset="0"/>
                <a:cs typeface="Courier New" panose="02070309020205020404" pitchFamily="49" charset="0"/>
              </a:rPr>
              <a:t>; k &lt;= </a:t>
            </a:r>
            <a:r>
              <a:rPr lang="en-US" sz="2200" dirty="0" err="1">
                <a:latin typeface="Courier New" panose="02070309020205020404" pitchFamily="49" charset="0"/>
                <a:cs typeface="Courier New" panose="02070309020205020404" pitchFamily="49" charset="0"/>
              </a:rPr>
              <a:t>bestJSoFar</a:t>
            </a:r>
            <a:r>
              <a:rPr lang="en-US" sz="2200" dirty="0">
                <a:latin typeface="Courier New" panose="02070309020205020404" pitchFamily="49" charset="0"/>
                <a:cs typeface="Courier New" panose="02070309020205020404" pitchFamily="49" charset="0"/>
              </a:rPr>
              <a:t>; k++) </a:t>
            </a:r>
            <a:r>
              <a:rPr lang="en-US" sz="2200" dirty="0" err="1">
                <a:latin typeface="Courier New" panose="02070309020205020404" pitchFamily="49" charset="0"/>
                <a:cs typeface="Courier New" panose="02070309020205020404" pitchFamily="49" charset="0"/>
              </a:rPr>
              <a:t>splitSum</a:t>
            </a:r>
            <a:r>
              <a:rPr lang="en-US" sz="2200" dirty="0">
                <a:latin typeface="Courier New" panose="02070309020205020404" pitchFamily="49" charset="0"/>
                <a:cs typeface="Courier New" panose="02070309020205020404" pitchFamily="49" charset="0"/>
              </a:rPr>
              <a:t>+=A[k];</a:t>
            </a:r>
          </a:p>
          <a:p>
            <a:pPr marL="0" indent="0">
              <a:spcBef>
                <a:spcPts val="0"/>
              </a:spcBef>
              <a:buNone/>
            </a:pPr>
            <a:r>
              <a:rPr lang="en-US" sz="2200" dirty="0">
                <a:latin typeface="Courier New" panose="02070309020205020404" pitchFamily="49" charset="0"/>
                <a:cs typeface="Courier New" panose="02070309020205020404" pitchFamily="49" charset="0"/>
              </a:rPr>
              <a:t>  return max(</a:t>
            </a:r>
            <a:r>
              <a:rPr lang="en-US" sz="2200" dirty="0" err="1">
                <a:latin typeface="Courier New" panose="02070309020205020404" pitchFamily="49" charset="0"/>
                <a:cs typeface="Courier New" panose="02070309020205020404" pitchFamily="49" charset="0"/>
              </a:rPr>
              <a:t>leftSum</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rightSum</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splitSum</a:t>
            </a:r>
            <a:r>
              <a:rPr lang="en-US" sz="2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5138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959A-DAB1-477E-979D-2A496EA2310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3A76E89-F2B4-4534-8C5F-9D17F585526E}"/>
              </a:ext>
            </a:extLst>
          </p:cNvPr>
          <p:cNvSpPr>
            <a:spLocks noGrp="1"/>
          </p:cNvSpPr>
          <p:nvPr>
            <p:ph idx="1"/>
          </p:nvPr>
        </p:nvSpPr>
        <p:spPr/>
        <p:txBody>
          <a:bodyPr>
            <a:normAutofit/>
          </a:bodyPr>
          <a:lstStyle/>
          <a:p>
            <a:r>
              <a:rPr lang="en-US" dirty="0"/>
              <a:t>Boxes also available for the resubmit of old problems – when you submit, please also fill out the google form(s) on the assignments page.</a:t>
            </a:r>
          </a:p>
          <a:p>
            <a:pPr lvl="1"/>
            <a:r>
              <a:rPr lang="en-US" dirty="0"/>
              <a:t>To resubmit HW1, problem 3, you </a:t>
            </a:r>
            <a:r>
              <a:rPr lang="en-US" b="1" dirty="0"/>
              <a:t>don’t </a:t>
            </a:r>
            <a:r>
              <a:rPr lang="en-US" dirty="0"/>
              <a:t>put it in the old HW1 P3 </a:t>
            </a:r>
            <a:r>
              <a:rPr lang="en-US" dirty="0" err="1"/>
              <a:t>gradescope</a:t>
            </a:r>
            <a:r>
              <a:rPr lang="en-US" dirty="0"/>
              <a:t> box; that one is closed anyway!</a:t>
            </a:r>
          </a:p>
          <a:p>
            <a:pPr lvl="1"/>
            <a:r>
              <a:rPr lang="en-US" sz="2800" dirty="0"/>
              <a:t>If we made an error in grading, that’s when to use </a:t>
            </a:r>
            <a:r>
              <a:rPr lang="en-US" sz="2800" dirty="0" err="1"/>
              <a:t>gradescope’s</a:t>
            </a:r>
            <a:r>
              <a:rPr lang="en-US" sz="2800" dirty="0"/>
              <a:t> regrade requests. We don’t release solutions (since you can resubmit those problems) but feel free to ask questions at office hours.</a:t>
            </a:r>
          </a:p>
          <a:p>
            <a:pPr lvl="1"/>
            <a:endParaRPr lang="en-US" sz="2800" dirty="0"/>
          </a:p>
          <a:p>
            <a:pPr lvl="1"/>
            <a:endParaRPr lang="en-US" sz="2800" dirty="0"/>
          </a:p>
          <a:p>
            <a:pPr lvl="1"/>
            <a:r>
              <a:rPr lang="en-US" sz="2800" dirty="0"/>
              <a:t>You don’t have to include your name on submissions (TAs use anonymized grading via </a:t>
            </a:r>
            <a:r>
              <a:rPr lang="en-US" sz="2800" dirty="0" err="1"/>
              <a:t>gradescope</a:t>
            </a:r>
            <a:r>
              <a:rPr lang="en-US" sz="2800" dirty="0"/>
              <a:t>).</a:t>
            </a:r>
          </a:p>
          <a:p>
            <a:pPr lvl="1"/>
            <a:endParaRPr lang="en-US" sz="2800" dirty="0"/>
          </a:p>
        </p:txBody>
      </p:sp>
    </p:spTree>
    <p:extLst>
      <p:ext uri="{BB962C8B-B14F-4D97-AF65-F5344CB8AC3E}">
        <p14:creationId xmlns:p14="http://schemas.microsoft.com/office/powerpoint/2010/main" val="88589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89EC-3D00-4ADC-A7A8-307660124465}"/>
              </a:ext>
            </a:extLst>
          </p:cNvPr>
          <p:cNvSpPr>
            <a:spLocks noGrp="1"/>
          </p:cNvSpPr>
          <p:nvPr>
            <p:ph type="title"/>
          </p:nvPr>
        </p:nvSpPr>
        <p:spPr/>
        <p:txBody>
          <a:bodyPr/>
          <a:lstStyle/>
          <a:p>
            <a:r>
              <a:rPr lang="en-US" dirty="0"/>
              <a:t>One More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0BF8E6-3FCE-4773-8FFF-889933F99820}"/>
                  </a:ext>
                </a:extLst>
              </p:cNvPr>
              <p:cNvSpPr>
                <a:spLocks noGrp="1"/>
              </p:cNvSpPr>
              <p:nvPr>
                <p:ph idx="1"/>
              </p:nvPr>
            </p:nvSpPr>
            <p:spPr/>
            <p:txBody>
              <a:bodyPr/>
              <a:lstStyle/>
              <a:p>
                <a:r>
                  <a:rPr lang="en-US" dirty="0"/>
                  <a:t>We want to calculate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for a very big </a:t>
                </a:r>
                <a14:m>
                  <m:oMath xmlns:m="http://schemas.openxmlformats.org/officeDocument/2006/math">
                    <m:r>
                      <a:rPr lang="en-US" b="0" i="1" smtClean="0">
                        <a:latin typeface="Cambria Math" panose="02040503050406030204" pitchFamily="18" charset="0"/>
                      </a:rPr>
                      <m:t>𝑛</m:t>
                    </m:r>
                  </m:oMath>
                </a14:m>
                <a:r>
                  <a:rPr lang="en-US" dirty="0"/>
                  <a:t>. What do you do?</a:t>
                </a:r>
              </a:p>
              <a:p>
                <a:endParaRPr lang="en-US" dirty="0"/>
              </a:p>
              <a:p>
                <a:endParaRPr lang="en-US" dirty="0"/>
              </a:p>
              <a:p>
                <a:r>
                  <a:rPr lang="en-US" dirty="0"/>
                  <a:t>“Naïve” algorithm” – for-loop: multiply a running product by </a:t>
                </a:r>
                <a14:m>
                  <m:oMath xmlns:m="http://schemas.openxmlformats.org/officeDocument/2006/math">
                    <m:r>
                      <a:rPr lang="en-US" b="0" i="1" smtClean="0">
                        <a:latin typeface="Cambria Math" panose="02040503050406030204" pitchFamily="18" charset="0"/>
                      </a:rPr>
                      <m:t>𝑎</m:t>
                    </m:r>
                  </m:oMath>
                </a14:m>
                <a:r>
                  <a:rPr lang="en-US" dirty="0"/>
                  <a:t> and </a:t>
                </a:r>
                <a:r>
                  <a:rPr lang="en-US" dirty="0" err="1"/>
                  <a:t>modding</a:t>
                </a:r>
                <a:r>
                  <a:rPr lang="en-US" dirty="0"/>
                  <a:t> by </a:t>
                </a:r>
                <a14:m>
                  <m:oMath xmlns:m="http://schemas.openxmlformats.org/officeDocument/2006/math">
                    <m:r>
                      <a:rPr lang="en-US" b="0" i="1" smtClean="0">
                        <a:latin typeface="Cambria Math" panose="02040503050406030204" pitchFamily="18" charset="0"/>
                      </a:rPr>
                      <m:t>𝑏</m:t>
                    </m:r>
                  </m:oMath>
                </a14:m>
                <a:r>
                  <a:rPr lang="en-US" dirty="0"/>
                  <a:t> in each iteration.</a:t>
                </a:r>
              </a:p>
              <a:p>
                <a:endParaRPr lang="en-US" dirty="0"/>
              </a:p>
              <a:p>
                <a:endParaRPr lang="en-US" dirty="0"/>
              </a:p>
              <a:p>
                <a:endParaRPr lang="en-US" dirty="0"/>
              </a:p>
              <a:p>
                <a:r>
                  <a:rPr lang="en-US" dirty="0"/>
                  <a:t>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90BF8E6-3FCE-4773-8FFF-889933F99820}"/>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6C3CC0F-56F8-49B1-98D9-B69BFBCDBB7D}"/>
              </a:ext>
            </a:extLst>
          </p:cNvPr>
          <p:cNvSpPr txBox="1"/>
          <p:nvPr/>
        </p:nvSpPr>
        <p:spPr>
          <a:xfrm>
            <a:off x="1515037" y="4159624"/>
            <a:ext cx="9457764" cy="1200329"/>
          </a:xfrm>
          <a:prstGeom prst="rect">
            <a:avLst/>
          </a:prstGeom>
          <a:noFill/>
          <a:ln w="28575">
            <a:solidFill>
              <a:schemeClr val="tx1"/>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“Naïve” is computer-scientist-speak for “first algorithm you’d think of.”</a:t>
            </a:r>
          </a:p>
          <a:p>
            <a:r>
              <a:rPr lang="en-US" sz="2400" dirty="0">
                <a:latin typeface="Segoe UI Semilight" panose="020B0402040204020203" pitchFamily="34" charset="0"/>
                <a:cs typeface="Segoe UI Semilight" panose="020B0402040204020203" pitchFamily="34" charset="0"/>
              </a:rPr>
              <a:t>Thinking of it </a:t>
            </a:r>
            <a:r>
              <a:rPr lang="en-US" sz="2400" b="1" dirty="0">
                <a:latin typeface="Segoe UI Semilight" panose="020B0402040204020203" pitchFamily="34" charset="0"/>
                <a:cs typeface="Segoe UI Semilight" panose="020B0402040204020203" pitchFamily="34" charset="0"/>
              </a:rPr>
              <a:t>doesn’t </a:t>
            </a:r>
            <a:r>
              <a:rPr lang="en-US" sz="2400" dirty="0">
                <a:latin typeface="Segoe UI Semilight" panose="020B0402040204020203" pitchFamily="34" charset="0"/>
                <a:cs typeface="Segoe UI Semilight" panose="020B0402040204020203" pitchFamily="34" charset="0"/>
              </a:rPr>
              <a:t>mean you’re naïve. It means you know your fundamentals. And no one told you the secret magic speedup trick.</a:t>
            </a:r>
          </a:p>
        </p:txBody>
      </p:sp>
    </p:spTree>
    <p:extLst>
      <p:ext uri="{BB962C8B-B14F-4D97-AF65-F5344CB8AC3E}">
        <p14:creationId xmlns:p14="http://schemas.microsoft.com/office/powerpoint/2010/main" val="1152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FD6D-0A27-4B3B-A8B6-CDDCDDBBC8F6}"/>
              </a:ext>
            </a:extLst>
          </p:cNvPr>
          <p:cNvSpPr>
            <a:spLocks noGrp="1"/>
          </p:cNvSpPr>
          <p:nvPr>
            <p:ph type="title"/>
          </p:nvPr>
        </p:nvSpPr>
        <p:spPr/>
        <p:txBody>
          <a:bodyPr/>
          <a:lstStyle/>
          <a:p>
            <a:r>
              <a:rPr lang="en-US" dirty="0"/>
              <a:t>A better plan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7C041F-33EB-4FD9-BCA0-B2591E2B079A}"/>
                  </a:ext>
                </a:extLst>
              </p:cNvPr>
              <p:cNvSpPr>
                <a:spLocks noGrp="1"/>
              </p:cNvSpPr>
              <p:nvPr>
                <p:ph idx="1"/>
              </p:nvPr>
            </p:nvSpPr>
            <p:spPr/>
            <p:txBody>
              <a:bodyPr>
                <a:normAutofit fontScale="92500"/>
              </a:bodyPr>
              <a:lstStyle/>
              <a:p>
                <a:r>
                  <a:rPr lang="en-US" dirty="0"/>
                  <a:t>What’s about half of the work?</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𝑛</m:t>
                        </m:r>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is about half.</a:t>
                </a:r>
              </a:p>
              <a:p>
                <a:endParaRPr lang="en-US" dirty="0"/>
              </a:p>
              <a:p>
                <a:pPr marL="0" indent="0">
                  <a:spcBef>
                    <a:spcPts val="0"/>
                  </a:spcBef>
                  <a:buNone/>
                </a:pP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(int a, int b, int n)</a:t>
                </a:r>
              </a:p>
              <a:p>
                <a:pPr marL="0" indent="0">
                  <a:spcBef>
                    <a:spcPts val="0"/>
                  </a:spcBef>
                  <a:buNone/>
                </a:pPr>
                <a:r>
                  <a:rPr lang="en-US" dirty="0">
                    <a:latin typeface="Courier New" panose="02070309020205020404" pitchFamily="49" charset="0"/>
                    <a:cs typeface="Courier New" panose="02070309020205020404" pitchFamily="49" charset="0"/>
                  </a:rPr>
                  <a:t>  if(n==0) return 1</a:t>
                </a:r>
              </a:p>
              <a:p>
                <a:pPr marL="0" indent="0">
                  <a:spcBef>
                    <a:spcPts val="0"/>
                  </a:spcBef>
                  <a:buNone/>
                </a:pPr>
                <a:r>
                  <a:rPr lang="en-US" dirty="0">
                    <a:latin typeface="Courier New" panose="02070309020205020404" pitchFamily="49" charset="0"/>
                    <a:cs typeface="Courier New" panose="02070309020205020404" pitchFamily="49" charset="0"/>
                  </a:rPr>
                  <a:t>  if(n==1) return </a:t>
                </a:r>
                <a:r>
                  <a:rPr lang="en-US" dirty="0" err="1">
                    <a:latin typeface="Courier New" panose="02070309020205020404" pitchFamily="49" charset="0"/>
                    <a:cs typeface="Courier New" panose="02070309020205020404" pitchFamily="49" charset="0"/>
                  </a:rPr>
                  <a:t>a%b</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int k = </a:t>
                </a: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a,b,n</a:t>
                </a:r>
                <a:r>
                  <a:rPr lang="en-US" dirty="0">
                    <a:latin typeface="Courier New" panose="02070309020205020404" pitchFamily="49" charset="0"/>
                    <a:cs typeface="Courier New" panose="02070309020205020404" pitchFamily="49" charset="0"/>
                  </a:rPr>
                  <a:t>/2) /*int div*/</a:t>
                </a:r>
              </a:p>
              <a:p>
                <a:pPr marL="0" indent="0">
                  <a:spcBef>
                    <a:spcPts val="0"/>
                  </a:spcBef>
                  <a:buNone/>
                </a:pPr>
                <a:r>
                  <a:rPr lang="en-US" dirty="0">
                    <a:latin typeface="Courier New" panose="02070309020205020404" pitchFamily="49" charset="0"/>
                    <a:cs typeface="Courier New" panose="02070309020205020404" pitchFamily="49" charset="0"/>
                  </a:rPr>
                  <a:t>  if(n%2==1) return (k*k*a)%b</a:t>
                </a:r>
              </a:p>
              <a:p>
                <a:pPr marL="0" indent="0">
                  <a:spcBef>
                    <a:spcPts val="0"/>
                  </a:spcBef>
                  <a:buNone/>
                </a:pPr>
                <a:r>
                  <a:rPr lang="en-US" dirty="0">
                    <a:latin typeface="Courier New" panose="02070309020205020404" pitchFamily="49" charset="0"/>
                    <a:cs typeface="Courier New" panose="02070309020205020404" pitchFamily="49" charset="0"/>
                  </a:rPr>
                  <a:t>  return (k*k)%b </a:t>
                </a:r>
              </a:p>
            </p:txBody>
          </p:sp>
        </mc:Choice>
        <mc:Fallback xmlns="">
          <p:sp>
            <p:nvSpPr>
              <p:cNvPr id="3" name="Content Placeholder 2">
                <a:extLst>
                  <a:ext uri="{FF2B5EF4-FFF2-40B4-BE49-F238E27FC236}">
                    <a16:creationId xmlns:a16="http://schemas.microsoft.com/office/drawing/2014/main" id="{507C041F-33EB-4FD9-BCA0-B2591E2B079A}"/>
                  </a:ext>
                </a:extLst>
              </p:cNvPr>
              <p:cNvSpPr>
                <a:spLocks noGrp="1" noRot="1" noChangeAspect="1" noMove="1" noResize="1" noEditPoints="1" noAdjustHandles="1" noChangeArrowheads="1" noChangeShapeType="1" noTextEdit="1"/>
              </p:cNvSpPr>
              <p:nvPr>
                <p:ph idx="1"/>
              </p:nvPr>
            </p:nvSpPr>
            <p:spPr>
              <a:blipFill>
                <a:blip r:embed="rId2"/>
                <a:stretch>
                  <a:fillRect l="-1362" t="-1887"/>
                </a:stretch>
              </a:blipFill>
            </p:spPr>
            <p:txBody>
              <a:bodyPr/>
              <a:lstStyle/>
              <a:p>
                <a:r>
                  <a:rPr lang="en-US">
                    <a:noFill/>
                  </a:rPr>
                  <a:t> </a:t>
                </a:r>
              </a:p>
            </p:txBody>
          </p:sp>
        </mc:Fallback>
      </mc:AlternateContent>
    </p:spTree>
    <p:extLst>
      <p:ext uri="{BB962C8B-B14F-4D97-AF65-F5344CB8AC3E}">
        <p14:creationId xmlns:p14="http://schemas.microsoft.com/office/powerpoint/2010/main" val="64617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3068-7503-47D1-8E2D-D96165C78B6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D0FC4C89-2F58-4905-820F-C4408B7AABC8}"/>
              </a:ext>
            </a:extLst>
          </p:cNvPr>
          <p:cNvSpPr>
            <a:spLocks noGrp="1"/>
          </p:cNvSpPr>
          <p:nvPr>
            <p:ph idx="1"/>
          </p:nvPr>
        </p:nvSpPr>
        <p:spPr/>
        <p:txBody>
          <a:bodyPr/>
          <a:lstStyle/>
          <a:p>
            <a:r>
              <a:rPr lang="en-US" dirty="0"/>
              <a:t>Write a recurrence to describe the running time of this code. What’s the big-O?</a:t>
            </a:r>
          </a:p>
          <a:p>
            <a:endParaRPr lang="en-US" dirty="0"/>
          </a:p>
          <a:p>
            <a:pPr marL="0" indent="0">
              <a:spcBef>
                <a:spcPts val="0"/>
              </a:spcBef>
              <a:buNone/>
            </a:pP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(int a, int b, int n)</a:t>
            </a:r>
          </a:p>
          <a:p>
            <a:pPr marL="0" indent="0">
              <a:spcBef>
                <a:spcPts val="0"/>
              </a:spcBef>
              <a:buNone/>
            </a:pPr>
            <a:r>
              <a:rPr lang="en-US" dirty="0">
                <a:latin typeface="Courier New" panose="02070309020205020404" pitchFamily="49" charset="0"/>
                <a:cs typeface="Courier New" panose="02070309020205020404" pitchFamily="49" charset="0"/>
              </a:rPr>
              <a:t>  if(n==0) return 1</a:t>
            </a:r>
          </a:p>
          <a:p>
            <a:pPr marL="0" indent="0">
              <a:spcBef>
                <a:spcPts val="0"/>
              </a:spcBef>
              <a:buNone/>
            </a:pPr>
            <a:r>
              <a:rPr lang="en-US" dirty="0">
                <a:latin typeface="Courier New" panose="02070309020205020404" pitchFamily="49" charset="0"/>
                <a:cs typeface="Courier New" panose="02070309020205020404" pitchFamily="49" charset="0"/>
              </a:rPr>
              <a:t>  if(n==1) return </a:t>
            </a:r>
            <a:r>
              <a:rPr lang="en-US" dirty="0" err="1">
                <a:latin typeface="Courier New" panose="02070309020205020404" pitchFamily="49" charset="0"/>
                <a:cs typeface="Courier New" panose="02070309020205020404" pitchFamily="49" charset="0"/>
              </a:rPr>
              <a:t>a%b</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int k = </a:t>
            </a:r>
            <a:r>
              <a:rPr lang="en-US" dirty="0" err="1">
                <a:latin typeface="Courier New" panose="02070309020205020404" pitchFamily="49" charset="0"/>
                <a:cs typeface="Courier New" panose="02070309020205020404" pitchFamily="49" charset="0"/>
              </a:rPr>
              <a:t>divConqExponentiation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a,b,n</a:t>
            </a:r>
            <a:r>
              <a:rPr lang="en-US" dirty="0">
                <a:latin typeface="Courier New" panose="02070309020205020404" pitchFamily="49" charset="0"/>
                <a:cs typeface="Courier New" panose="02070309020205020404" pitchFamily="49" charset="0"/>
              </a:rPr>
              <a:t>/2) /*int div*/</a:t>
            </a:r>
          </a:p>
          <a:p>
            <a:pPr marL="0" indent="0">
              <a:spcBef>
                <a:spcPts val="0"/>
              </a:spcBef>
              <a:buNone/>
            </a:pPr>
            <a:r>
              <a:rPr lang="en-US" dirty="0">
                <a:latin typeface="Courier New" panose="02070309020205020404" pitchFamily="49" charset="0"/>
                <a:cs typeface="Courier New" panose="02070309020205020404" pitchFamily="49" charset="0"/>
              </a:rPr>
              <a:t>  if(n%2==1) return (k*k*a)%b</a:t>
            </a:r>
          </a:p>
          <a:p>
            <a:pPr marL="0" indent="0">
              <a:spcBef>
                <a:spcPts val="0"/>
              </a:spcBef>
              <a:buNone/>
            </a:pPr>
            <a:r>
              <a:rPr lang="en-US" dirty="0">
                <a:latin typeface="Courier New" panose="02070309020205020404" pitchFamily="49" charset="0"/>
                <a:cs typeface="Courier New" panose="02070309020205020404" pitchFamily="49" charset="0"/>
              </a:rPr>
              <a:t>  return (k*k)%b </a:t>
            </a:r>
          </a:p>
          <a:p>
            <a:endParaRPr lang="en-US" dirty="0"/>
          </a:p>
        </p:txBody>
      </p:sp>
      <p:sp>
        <p:nvSpPr>
          <p:cNvPr id="4" name="Rounded Rectangle 4">
            <a:extLst>
              <a:ext uri="{FF2B5EF4-FFF2-40B4-BE49-F238E27FC236}">
                <a16:creationId xmlns:a16="http://schemas.microsoft.com/office/drawing/2014/main" id="{68438B0B-DD11-484A-8C83-CD77EB976525}"/>
              </a:ext>
            </a:extLst>
          </p:cNvPr>
          <p:cNvSpPr/>
          <p:nvPr/>
        </p:nvSpPr>
        <p:spPr>
          <a:xfrm>
            <a:off x="6895624" y="501632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Go to pollev.com/Robbie so I know how long to explain</a:t>
            </a:r>
          </a:p>
        </p:txBody>
      </p:sp>
    </p:spTree>
    <p:extLst>
      <p:ext uri="{BB962C8B-B14F-4D97-AF65-F5344CB8AC3E}">
        <p14:creationId xmlns:p14="http://schemas.microsoft.com/office/powerpoint/2010/main" val="253630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203B-EAE3-40A0-88E0-03EC487EF813}"/>
              </a:ext>
            </a:extLst>
          </p:cNvPr>
          <p:cNvSpPr>
            <a:spLocks noGrp="1"/>
          </p:cNvSpPr>
          <p:nvPr>
            <p:ph type="title"/>
          </p:nvPr>
        </p:nvSpPr>
        <p:spPr/>
        <p:txBody>
          <a:bodyPr/>
          <a:lstStyle/>
          <a:p>
            <a:r>
              <a:rPr lang="en-US" dirty="0"/>
              <a:t>Master Theorem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ACBDA9-3699-4D03-86C7-0C55772EECE5}"/>
                  </a:ext>
                </a:extLst>
              </p:cNvPr>
              <p:cNvSpPr txBox="1"/>
              <p:nvPr/>
            </p:nvSpPr>
            <p:spPr>
              <a:xfrm>
                <a:off x="575238" y="2264305"/>
                <a:ext cx="4868384" cy="97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𝑑</m:t>
                              </m:r>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most</m:t>
                              </m:r>
                              <m:r>
                                <a:rPr lang="en-US" b="0" i="0" smtClean="0">
                                  <a:latin typeface="Cambria Math" panose="02040503050406030204" pitchFamily="18" charset="0"/>
                                </a:rPr>
                                <m:t> </m:t>
                              </m:r>
                              <m:r>
                                <m:rPr>
                                  <m:sty m:val="p"/>
                                </m:rPr>
                                <a:rPr lang="en-US" b="0" i="0" smtClean="0">
                                  <a:latin typeface="Cambria Math" panose="02040503050406030204" pitchFamily="18" charset="0"/>
                                </a:rPr>
                                <m:t>some</m:t>
                              </m:r>
                              <m:r>
                                <a:rPr lang="en-US" b="0" i="0" smtClean="0">
                                  <a:latin typeface="Cambria Math" panose="02040503050406030204" pitchFamily="18" charset="0"/>
                                </a:rPr>
                                <m:t> </m:t>
                              </m:r>
                              <m:r>
                                <m:rPr>
                                  <m:sty m:val="p"/>
                                </m:rPr>
                                <a:rPr lang="en-US" b="0" i="0" smtClean="0">
                                  <a:latin typeface="Cambria Math" panose="02040503050406030204" pitchFamily="18" charset="0"/>
                                </a:rPr>
                                <m:t>constant</m:t>
                              </m:r>
                            </m:e>
                            <m:e>
                              <m:r>
                                <a:rPr lang="en-US" b="0" i="1" smtClean="0">
                                  <a:latin typeface="Cambria Math" panose="02040503050406030204" pitchFamily="18" charset="0"/>
                                </a:rPr>
                                <m:t>𝑎𝑇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r>
                                <a:rPr lang="en-US" b="0" i="1" smtClean="0">
                                  <a:latin typeface="Cambria Math" panose="02040503050406030204" pitchFamily="18" charset="0"/>
                                </a:rPr>
                                <m:t> </m:t>
                              </m:r>
                            </m:e>
                          </m:eqArr>
                        </m:e>
                      </m:d>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AEACBDA9-3699-4D03-86C7-0C55772EECE5}"/>
                  </a:ext>
                </a:extLst>
              </p:cNvPr>
              <p:cNvSpPr txBox="1">
                <a:spLocks noRot="1" noChangeAspect="1" noMove="1" noResize="1" noEditPoints="1" noAdjustHandles="1" noChangeArrowheads="1" noChangeShapeType="1" noTextEdit="1"/>
              </p:cNvSpPr>
              <p:nvPr/>
            </p:nvSpPr>
            <p:spPr>
              <a:xfrm>
                <a:off x="575238" y="2264305"/>
                <a:ext cx="4868384" cy="97661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B89ECE2-AB85-4378-9EB0-3588C992AEC4}"/>
                  </a:ext>
                </a:extLst>
              </p:cNvPr>
              <p:cNvSpPr/>
              <p:nvPr/>
            </p:nvSpPr>
            <p:spPr>
              <a:xfrm>
                <a:off x="575239" y="1427903"/>
                <a:ext cx="7148175" cy="369332"/>
              </a:xfrm>
              <a:prstGeom prst="rect">
                <a:avLst/>
              </a:prstGeom>
            </p:spPr>
            <p:txBody>
              <a:bodyPr wrap="none">
                <a:spAutoFit/>
              </a:bodyPr>
              <a:lstStyle/>
              <a:p>
                <a:r>
                  <a:rPr lang="en-US" dirty="0"/>
                  <a:t>Given a recurrence of the following form, 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𝑑</m:t>
                    </m:r>
                  </m:oMath>
                </a14:m>
                <a:r>
                  <a:rPr lang="en-US" dirty="0"/>
                  <a:t> are constants:</a:t>
                </a:r>
              </a:p>
            </p:txBody>
          </p:sp>
        </mc:Choice>
        <mc:Fallback xmlns="">
          <p:sp>
            <p:nvSpPr>
              <p:cNvPr id="14" name="Rectangle 13">
                <a:extLst>
                  <a:ext uri="{FF2B5EF4-FFF2-40B4-BE49-F238E27FC236}">
                    <a16:creationId xmlns:a16="http://schemas.microsoft.com/office/drawing/2014/main" id="{0B89ECE2-AB85-4378-9EB0-3588C992AEC4}"/>
                  </a:ext>
                </a:extLst>
              </p:cNvPr>
              <p:cNvSpPr>
                <a:spLocks noRot="1" noChangeAspect="1" noMove="1" noResize="1" noEditPoints="1" noAdjustHandles="1" noChangeArrowheads="1" noChangeShapeType="1" noTextEdit="1"/>
              </p:cNvSpPr>
              <p:nvPr/>
            </p:nvSpPr>
            <p:spPr>
              <a:xfrm>
                <a:off x="575239" y="1427903"/>
                <a:ext cx="7148175" cy="369332"/>
              </a:xfrm>
              <a:prstGeom prst="rect">
                <a:avLst/>
              </a:prstGeom>
              <a:blipFill>
                <a:blip r:embed="rId3"/>
                <a:stretch>
                  <a:fillRect l="-682" t="-8197" r="-682"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4304B6E-1892-4A85-82A4-ED1E0BF1E703}"/>
                  </a:ext>
                </a:extLst>
              </p:cNvPr>
              <p:cNvSpPr/>
              <p:nvPr/>
            </p:nvSpPr>
            <p:spPr>
              <a:xfrm>
                <a:off x="937285" y="3261460"/>
                <a:ext cx="2231829" cy="369332"/>
              </a:xfrm>
              <a:prstGeom prst="rect">
                <a:avLst/>
              </a:prstGeom>
            </p:spPr>
            <p:txBody>
              <a:bodyPr wrap="none">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Where </a:t>
                </a:r>
                <a14:m>
                  <m:oMath xmlns:m="http://schemas.openxmlformats.org/officeDocument/2006/math">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𝑓</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d>
                  </m:oMath>
                </a14:m>
                <a:r>
                  <a:rPr lang="en-US" dirty="0">
                    <a:latin typeface="Segoe UI Historic" panose="020B0502040204020203" pitchFamily="34" charset="0"/>
                    <a:ea typeface="Segoe UI Historic" panose="020B0502040204020203" pitchFamily="34" charset="0"/>
                    <a:cs typeface="Segoe UI Historic" panose="020B0502040204020203" pitchFamily="34" charset="0"/>
                  </a:rPr>
                  <a:t> is </a:t>
                </a:r>
                <a14:m>
                  <m:oMath xmlns:m="http://schemas.openxmlformats.org/officeDocument/2006/math">
                    <m:r>
                      <m:rPr>
                        <m:sty m:val="p"/>
                      </m:rPr>
                      <a:rPr lang="en-US" b="0" i="0" smtClean="0">
                        <a:latin typeface="Cambria Math" panose="02040503050406030204" pitchFamily="18" charset="0"/>
                        <a:ea typeface="Segoe UI Historic" panose="020B0502040204020203" pitchFamily="34" charset="0"/>
                        <a:cs typeface="Segoe UI Historic" panose="020B0502040204020203" pitchFamily="34" charset="0"/>
                      </a:rPr>
                      <m:t>Θ</m:t>
                    </m:r>
                    <m:d>
                      <m:d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dPr>
                      <m:e>
                        <m:sSup>
                          <m:sSupPr>
                            <m:ctrlPr>
                              <a:rPr lang="en-US" b="0" i="1" smtClean="0">
                                <a:latin typeface="Cambria Math" panose="02040503050406030204" pitchFamily="18" charset="0"/>
                                <a:ea typeface="Segoe UI Historic" panose="020B0502040204020203" pitchFamily="34" charset="0"/>
                                <a:cs typeface="Segoe UI Historic" panose="020B0502040204020203" pitchFamily="34" charset="0"/>
                              </a:rPr>
                            </m:ctrlPr>
                          </m:sSupPr>
                          <m:e>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𝑛</m:t>
                            </m:r>
                          </m:e>
                          <m:sup>
                            <m:r>
                              <a:rPr lang="en-US" b="0" i="1" smtClean="0">
                                <a:latin typeface="Cambria Math" panose="02040503050406030204" pitchFamily="18" charset="0"/>
                                <a:ea typeface="Segoe UI Historic" panose="020B0502040204020203" pitchFamily="34" charset="0"/>
                                <a:cs typeface="Segoe UI Historic" panose="020B0502040204020203" pitchFamily="34" charset="0"/>
                              </a:rPr>
                              <m:t>𝑐</m:t>
                            </m:r>
                          </m:sup>
                        </m:sSup>
                      </m:e>
                    </m:d>
                  </m:oMath>
                </a14:m>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mc:Choice>
        <mc:Fallback xmlns="">
          <p:sp>
            <p:nvSpPr>
              <p:cNvPr id="15" name="Rectangle 14">
                <a:extLst>
                  <a:ext uri="{FF2B5EF4-FFF2-40B4-BE49-F238E27FC236}">
                    <a16:creationId xmlns:a16="http://schemas.microsoft.com/office/drawing/2014/main" id="{74304B6E-1892-4A85-82A4-ED1E0BF1E703}"/>
                  </a:ext>
                </a:extLst>
              </p:cNvPr>
              <p:cNvSpPr>
                <a:spLocks noRot="1" noChangeAspect="1" noMove="1" noResize="1" noEditPoints="1" noAdjustHandles="1" noChangeArrowheads="1" noChangeShapeType="1" noTextEdit="1"/>
              </p:cNvSpPr>
              <p:nvPr/>
            </p:nvSpPr>
            <p:spPr>
              <a:xfrm>
                <a:off x="937285" y="3261460"/>
                <a:ext cx="2231829" cy="369332"/>
              </a:xfrm>
              <a:prstGeom prst="rect">
                <a:avLst/>
              </a:prstGeom>
              <a:blipFill>
                <a:blip r:embed="rId4"/>
                <a:stretch>
                  <a:fillRect l="-2459"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1159F6D-FEDA-4922-85E1-8249611178B6}"/>
                  </a:ext>
                </a:extLst>
              </p:cNvPr>
              <p:cNvSpPr txBox="1"/>
              <p:nvPr/>
            </p:nvSpPr>
            <p:spPr>
              <a:xfrm>
                <a:off x="3534447" y="4003414"/>
                <a:ext cx="1385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e>
                      </m:d>
                    </m:oMath>
                  </m:oMathPara>
                </a14:m>
                <a:endParaRPr lang="en-US" dirty="0"/>
              </a:p>
            </p:txBody>
          </p:sp>
        </mc:Choice>
        <mc:Fallback xmlns="">
          <p:sp>
            <p:nvSpPr>
              <p:cNvPr id="16" name="TextBox 15">
                <a:extLst>
                  <a:ext uri="{FF2B5EF4-FFF2-40B4-BE49-F238E27FC236}">
                    <a16:creationId xmlns:a16="http://schemas.microsoft.com/office/drawing/2014/main" id="{D1159F6D-FEDA-4922-85E1-8249611178B6}"/>
                  </a:ext>
                </a:extLst>
              </p:cNvPr>
              <p:cNvSpPr txBox="1">
                <a:spLocks noRot="1" noChangeAspect="1" noMove="1" noResize="1" noEditPoints="1" noAdjustHandles="1" noChangeArrowheads="1" noChangeShapeType="1" noTextEdit="1"/>
              </p:cNvSpPr>
              <p:nvPr/>
            </p:nvSpPr>
            <p:spPr>
              <a:xfrm>
                <a:off x="3534447" y="4003414"/>
                <a:ext cx="1385700" cy="276999"/>
              </a:xfrm>
              <a:prstGeom prst="rect">
                <a:avLst/>
              </a:prstGeom>
              <a:blipFill>
                <a:blip r:embed="rId5"/>
                <a:stretch>
                  <a:fillRect l="-352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B4AF6B2-DB00-40E0-9390-C2BC4D576EF0}"/>
                  </a:ext>
                </a:extLst>
              </p:cNvPr>
              <p:cNvSpPr txBox="1"/>
              <p:nvPr/>
            </p:nvSpPr>
            <p:spPr>
              <a:xfrm>
                <a:off x="1404199" y="4003415"/>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&lt;</m:t>
                      </m:r>
                      <m:r>
                        <a:rPr lang="en-US" b="0" i="1" smtClean="0">
                          <a:latin typeface="Cambria Math" panose="02040503050406030204" pitchFamily="18" charset="0"/>
                        </a:rPr>
                        <m:t>𝑐</m:t>
                      </m:r>
                    </m:oMath>
                  </m:oMathPara>
                </a14:m>
                <a:endParaRPr lang="en-US" dirty="0"/>
              </a:p>
            </p:txBody>
          </p:sp>
        </mc:Choice>
        <mc:Fallback xmlns="">
          <p:sp>
            <p:nvSpPr>
              <p:cNvPr id="17" name="TextBox 16">
                <a:extLst>
                  <a:ext uri="{FF2B5EF4-FFF2-40B4-BE49-F238E27FC236}">
                    <a16:creationId xmlns:a16="http://schemas.microsoft.com/office/drawing/2014/main" id="{BB4AF6B2-DB00-40E0-9390-C2BC4D576EF0}"/>
                  </a:ext>
                </a:extLst>
              </p:cNvPr>
              <p:cNvSpPr txBox="1">
                <a:spLocks noRot="1" noChangeAspect="1" noMove="1" noResize="1" noEditPoints="1" noAdjustHandles="1" noChangeArrowheads="1" noChangeShapeType="1" noTextEdit="1"/>
              </p:cNvSpPr>
              <p:nvPr/>
            </p:nvSpPr>
            <p:spPr>
              <a:xfrm>
                <a:off x="1404199" y="4003415"/>
                <a:ext cx="1071575" cy="276999"/>
              </a:xfrm>
              <a:prstGeom prst="rect">
                <a:avLst/>
              </a:prstGeom>
              <a:blipFill>
                <a:blip r:embed="rId6"/>
                <a:stretch>
                  <a:fillRect l="-6818" r="-113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846DCF1-59C9-4529-BD41-935F52443C90}"/>
                  </a:ext>
                </a:extLst>
              </p:cNvPr>
              <p:cNvSpPr txBox="1"/>
              <p:nvPr/>
            </p:nvSpPr>
            <p:spPr>
              <a:xfrm>
                <a:off x="1404198" y="4651805"/>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p:txBody>
          </p:sp>
        </mc:Choice>
        <mc:Fallback xmlns="">
          <p:sp>
            <p:nvSpPr>
              <p:cNvPr id="18" name="TextBox 17">
                <a:extLst>
                  <a:ext uri="{FF2B5EF4-FFF2-40B4-BE49-F238E27FC236}">
                    <a16:creationId xmlns:a16="http://schemas.microsoft.com/office/drawing/2014/main" id="{1846DCF1-59C9-4529-BD41-935F52443C90}"/>
                  </a:ext>
                </a:extLst>
              </p:cNvPr>
              <p:cNvSpPr txBox="1">
                <a:spLocks noRot="1" noChangeAspect="1" noMove="1" noResize="1" noEditPoints="1" noAdjustHandles="1" noChangeArrowheads="1" noChangeShapeType="1" noTextEdit="1"/>
              </p:cNvSpPr>
              <p:nvPr/>
            </p:nvSpPr>
            <p:spPr>
              <a:xfrm>
                <a:off x="1404198" y="4651805"/>
                <a:ext cx="1071575" cy="276999"/>
              </a:xfrm>
              <a:prstGeom prst="rect">
                <a:avLst/>
              </a:prstGeom>
              <a:blipFill>
                <a:blip r:embed="rId7"/>
                <a:stretch>
                  <a:fillRect l="-6818" r="-1136"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CA21FF-E4BB-4041-9F8A-DA12B2611B74}"/>
                  </a:ext>
                </a:extLst>
              </p:cNvPr>
              <p:cNvSpPr txBox="1"/>
              <p:nvPr/>
            </p:nvSpPr>
            <p:spPr>
              <a:xfrm>
                <a:off x="3534446" y="4632326"/>
                <a:ext cx="19740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𝑐</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m:oMathPara>
                </a14:m>
                <a:endParaRPr lang="en-US" dirty="0"/>
              </a:p>
            </p:txBody>
          </p:sp>
        </mc:Choice>
        <mc:Fallback xmlns="">
          <p:sp>
            <p:nvSpPr>
              <p:cNvPr id="19" name="TextBox 18">
                <a:extLst>
                  <a:ext uri="{FF2B5EF4-FFF2-40B4-BE49-F238E27FC236}">
                    <a16:creationId xmlns:a16="http://schemas.microsoft.com/office/drawing/2014/main" id="{29CA21FF-E4BB-4041-9F8A-DA12B2611B74}"/>
                  </a:ext>
                </a:extLst>
              </p:cNvPr>
              <p:cNvSpPr txBox="1">
                <a:spLocks noRot="1" noChangeAspect="1" noMove="1" noResize="1" noEditPoints="1" noAdjustHandles="1" noChangeArrowheads="1" noChangeShapeType="1" noTextEdit="1"/>
              </p:cNvSpPr>
              <p:nvPr/>
            </p:nvSpPr>
            <p:spPr>
              <a:xfrm>
                <a:off x="3534446" y="4632326"/>
                <a:ext cx="1974002" cy="276999"/>
              </a:xfrm>
              <a:prstGeom prst="rect">
                <a:avLst/>
              </a:prstGeom>
              <a:blipFill>
                <a:blip r:embed="rId8"/>
                <a:stretch>
                  <a:fillRect l="-309" t="-2222"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3D9033-F4EB-4A00-8CE7-2036BF08F6D6}"/>
                  </a:ext>
                </a:extLst>
              </p:cNvPr>
              <p:cNvSpPr txBox="1"/>
              <p:nvPr/>
            </p:nvSpPr>
            <p:spPr>
              <a:xfrm>
                <a:off x="1410251" y="5282946"/>
                <a:ext cx="107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𝑏</m:t>
                              </m:r>
                            </m:sub>
                          </m:sSub>
                        </m:fName>
                        <m:e>
                          <m:r>
                            <a:rPr lang="en-US" b="0" i="1" smtClean="0">
                              <a:latin typeface="Cambria Math" panose="02040503050406030204" pitchFamily="18" charset="0"/>
                            </a:rPr>
                            <m:t>𝑎</m:t>
                          </m:r>
                        </m:e>
                      </m:func>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US" dirty="0"/>
              </a:p>
            </p:txBody>
          </p:sp>
        </mc:Choice>
        <mc:Fallback xmlns="">
          <p:sp>
            <p:nvSpPr>
              <p:cNvPr id="20" name="TextBox 19">
                <a:extLst>
                  <a:ext uri="{FF2B5EF4-FFF2-40B4-BE49-F238E27FC236}">
                    <a16:creationId xmlns:a16="http://schemas.microsoft.com/office/drawing/2014/main" id="{043D9033-F4EB-4A00-8CE7-2036BF08F6D6}"/>
                  </a:ext>
                </a:extLst>
              </p:cNvPr>
              <p:cNvSpPr txBox="1">
                <a:spLocks noRot="1" noChangeAspect="1" noMove="1" noResize="1" noEditPoints="1" noAdjustHandles="1" noChangeArrowheads="1" noChangeShapeType="1" noTextEdit="1"/>
              </p:cNvSpPr>
              <p:nvPr/>
            </p:nvSpPr>
            <p:spPr>
              <a:xfrm>
                <a:off x="1410251" y="5282946"/>
                <a:ext cx="1071575" cy="276999"/>
              </a:xfrm>
              <a:prstGeom prst="rect">
                <a:avLst/>
              </a:prstGeom>
              <a:blipFill>
                <a:blip r:embed="rId9"/>
                <a:stretch>
                  <a:fillRect l="-6818" r="-113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88FE92-BB91-49DC-A757-30A07E7F7A22}"/>
                  </a:ext>
                </a:extLst>
              </p:cNvPr>
              <p:cNvSpPr txBox="1"/>
              <p:nvPr/>
            </p:nvSpPr>
            <p:spPr>
              <a:xfrm>
                <a:off x="3534446" y="5261238"/>
                <a:ext cx="1804789"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fName>
                                <m:e>
                                  <m:r>
                                    <a:rPr lang="en-US" i="1">
                                      <a:latin typeface="Cambria Math" panose="02040503050406030204" pitchFamily="18" charset="0"/>
                                    </a:rPr>
                                    <m:t>𝑎</m:t>
                                  </m:r>
                                </m:e>
                              </m:func>
                            </m:sup>
                          </m:sSup>
                        </m:e>
                      </m:d>
                    </m:oMath>
                  </m:oMathPara>
                </a14:m>
                <a:endParaRPr lang="en-US" dirty="0"/>
              </a:p>
            </p:txBody>
          </p:sp>
        </mc:Choice>
        <mc:Fallback xmlns="">
          <p:sp>
            <p:nvSpPr>
              <p:cNvPr id="21" name="TextBox 20">
                <a:extLst>
                  <a:ext uri="{FF2B5EF4-FFF2-40B4-BE49-F238E27FC236}">
                    <a16:creationId xmlns:a16="http://schemas.microsoft.com/office/drawing/2014/main" id="{1C88FE92-BB91-49DC-A757-30A07E7F7A22}"/>
                  </a:ext>
                </a:extLst>
              </p:cNvPr>
              <p:cNvSpPr txBox="1">
                <a:spLocks noRot="1" noChangeAspect="1" noMove="1" noResize="1" noEditPoints="1" noAdjustHandles="1" noChangeArrowheads="1" noChangeShapeType="1" noTextEdit="1"/>
              </p:cNvSpPr>
              <p:nvPr/>
            </p:nvSpPr>
            <p:spPr>
              <a:xfrm>
                <a:off x="3534446" y="5261238"/>
                <a:ext cx="1804789" cy="312650"/>
              </a:xfrm>
              <a:prstGeom prst="rect">
                <a:avLst/>
              </a:prstGeom>
              <a:blipFill>
                <a:blip r:embed="rId10"/>
                <a:stretch>
                  <a:fillRect l="-2703" t="-3922" b="-3922"/>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9721D88-629C-461F-91F9-2DBBA92F9BD9}"/>
              </a:ext>
            </a:extLst>
          </p:cNvPr>
          <p:cNvSpPr txBox="1"/>
          <p:nvPr/>
        </p:nvSpPr>
        <p:spPr>
          <a:xfrm>
            <a:off x="937285" y="3971621"/>
            <a:ext cx="309700" cy="369332"/>
          </a:xfrm>
          <a:prstGeom prst="rect">
            <a:avLst/>
          </a:prstGeom>
          <a:noFill/>
        </p:spPr>
        <p:txBody>
          <a:bodyPr wrap="none" rtlCol="0">
            <a:spAutoFit/>
          </a:bodyPr>
          <a:lstStyle/>
          <a:p>
            <a:r>
              <a:rPr lang="en-US" dirty="0"/>
              <a:t>If</a:t>
            </a:r>
          </a:p>
        </p:txBody>
      </p:sp>
      <p:sp>
        <p:nvSpPr>
          <p:cNvPr id="23" name="TextBox 22">
            <a:extLst>
              <a:ext uri="{FF2B5EF4-FFF2-40B4-BE49-F238E27FC236}">
                <a16:creationId xmlns:a16="http://schemas.microsoft.com/office/drawing/2014/main" id="{3ABEFAA0-9190-4E39-9CEF-501081096C43}"/>
              </a:ext>
            </a:extLst>
          </p:cNvPr>
          <p:cNvSpPr txBox="1"/>
          <p:nvPr/>
        </p:nvSpPr>
        <p:spPr>
          <a:xfrm>
            <a:off x="937285" y="4606926"/>
            <a:ext cx="309700" cy="369332"/>
          </a:xfrm>
          <a:prstGeom prst="rect">
            <a:avLst/>
          </a:prstGeom>
          <a:noFill/>
        </p:spPr>
        <p:txBody>
          <a:bodyPr wrap="none" rtlCol="0">
            <a:spAutoFit/>
          </a:bodyPr>
          <a:lstStyle/>
          <a:p>
            <a:r>
              <a:rPr lang="en-US" dirty="0"/>
              <a:t>If</a:t>
            </a:r>
          </a:p>
        </p:txBody>
      </p:sp>
      <p:sp>
        <p:nvSpPr>
          <p:cNvPr id="24" name="TextBox 23">
            <a:extLst>
              <a:ext uri="{FF2B5EF4-FFF2-40B4-BE49-F238E27FC236}">
                <a16:creationId xmlns:a16="http://schemas.microsoft.com/office/drawing/2014/main" id="{72FDB6A2-4B37-4DD2-AF9D-0A9652DB0714}"/>
              </a:ext>
            </a:extLst>
          </p:cNvPr>
          <p:cNvSpPr txBox="1"/>
          <p:nvPr/>
        </p:nvSpPr>
        <p:spPr>
          <a:xfrm>
            <a:off x="937285" y="5236780"/>
            <a:ext cx="309700" cy="369332"/>
          </a:xfrm>
          <a:prstGeom prst="rect">
            <a:avLst/>
          </a:prstGeom>
          <a:noFill/>
        </p:spPr>
        <p:txBody>
          <a:bodyPr wrap="none" rtlCol="0">
            <a:spAutoFit/>
          </a:bodyPr>
          <a:lstStyle/>
          <a:p>
            <a:r>
              <a:rPr lang="en-US" dirty="0"/>
              <a:t>If</a:t>
            </a:r>
          </a:p>
        </p:txBody>
      </p:sp>
      <p:sp>
        <p:nvSpPr>
          <p:cNvPr id="25" name="TextBox 24">
            <a:extLst>
              <a:ext uri="{FF2B5EF4-FFF2-40B4-BE49-F238E27FC236}">
                <a16:creationId xmlns:a16="http://schemas.microsoft.com/office/drawing/2014/main" id="{9D73B4D8-5605-44BC-8E80-E7417F4AFAC7}"/>
              </a:ext>
            </a:extLst>
          </p:cNvPr>
          <p:cNvSpPr txBox="1"/>
          <p:nvPr/>
        </p:nvSpPr>
        <p:spPr>
          <a:xfrm>
            <a:off x="2689960" y="3971621"/>
            <a:ext cx="630301" cy="369332"/>
          </a:xfrm>
          <a:prstGeom prst="rect">
            <a:avLst/>
          </a:prstGeom>
          <a:noFill/>
        </p:spPr>
        <p:txBody>
          <a:bodyPr wrap="none" rtlCol="0">
            <a:spAutoFit/>
          </a:bodyPr>
          <a:lstStyle/>
          <a:p>
            <a:r>
              <a:rPr lang="en-US" dirty="0"/>
              <a:t>then</a:t>
            </a:r>
          </a:p>
        </p:txBody>
      </p:sp>
      <p:sp>
        <p:nvSpPr>
          <p:cNvPr id="26" name="TextBox 25">
            <a:extLst>
              <a:ext uri="{FF2B5EF4-FFF2-40B4-BE49-F238E27FC236}">
                <a16:creationId xmlns:a16="http://schemas.microsoft.com/office/drawing/2014/main" id="{22DF24CC-90B1-4019-9E4F-F57452D6F17C}"/>
              </a:ext>
            </a:extLst>
          </p:cNvPr>
          <p:cNvSpPr txBox="1"/>
          <p:nvPr/>
        </p:nvSpPr>
        <p:spPr>
          <a:xfrm>
            <a:off x="2689959" y="4606926"/>
            <a:ext cx="630301" cy="369332"/>
          </a:xfrm>
          <a:prstGeom prst="rect">
            <a:avLst/>
          </a:prstGeom>
          <a:noFill/>
        </p:spPr>
        <p:txBody>
          <a:bodyPr wrap="none" rtlCol="0">
            <a:spAutoFit/>
          </a:bodyPr>
          <a:lstStyle/>
          <a:p>
            <a:r>
              <a:rPr lang="en-US" dirty="0"/>
              <a:t>then</a:t>
            </a:r>
          </a:p>
        </p:txBody>
      </p:sp>
      <p:sp>
        <p:nvSpPr>
          <p:cNvPr id="27" name="TextBox 26">
            <a:extLst>
              <a:ext uri="{FF2B5EF4-FFF2-40B4-BE49-F238E27FC236}">
                <a16:creationId xmlns:a16="http://schemas.microsoft.com/office/drawing/2014/main" id="{166EB512-096D-4D07-9126-5CFEAA836783}"/>
              </a:ext>
            </a:extLst>
          </p:cNvPr>
          <p:cNvSpPr txBox="1"/>
          <p:nvPr/>
        </p:nvSpPr>
        <p:spPr>
          <a:xfrm>
            <a:off x="2645092" y="5236780"/>
            <a:ext cx="630301" cy="369332"/>
          </a:xfrm>
          <a:prstGeom prst="rect">
            <a:avLst/>
          </a:prstGeom>
          <a:noFill/>
        </p:spPr>
        <p:txBody>
          <a:bodyPr wrap="none" rtlCol="0">
            <a:spAutoFit/>
          </a:bodyPr>
          <a:lstStyle/>
          <a:p>
            <a:r>
              <a:rPr lang="en-US" dirty="0"/>
              <a:t>then</a:t>
            </a:r>
          </a:p>
        </p:txBody>
      </p:sp>
    </p:spTree>
    <p:extLst>
      <p:ext uri="{BB962C8B-B14F-4D97-AF65-F5344CB8AC3E}">
        <p14:creationId xmlns:p14="http://schemas.microsoft.com/office/powerpoint/2010/main" val="213575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CD58-7D30-4421-9DEC-954C5F95A028}"/>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6F2EAB-1A03-4F5C-A083-82D9EBD0F395}"/>
                  </a:ext>
                </a:extLst>
              </p:cNvPr>
              <p:cNvSpPr>
                <a:spLocks noGrp="1"/>
              </p:cNvSpPr>
              <p:nvPr>
                <p:ph idx="1"/>
              </p:nvPr>
            </p:nvSpPr>
            <p:spPr/>
            <p:txBody>
              <a:bodyPr>
                <a:normAutofit lnSpcReduction="10000"/>
              </a:bodyPr>
              <a:lstStyle/>
              <a:p>
                <a14:m>
                  <m:oMath xmlns:m="http://schemas.openxmlformats.org/officeDocument/2006/math">
                    <m:r>
                      <a:rPr lang="en-US" i="1" smtClean="0">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b="0" i="1" smtClean="0">
                                    <a:latin typeface="Cambria Math" panose="02040503050406030204" pitchFamily="18" charset="0"/>
                                  </a:rPr>
                                  <m:t>1</m:t>
                                </m:r>
                              </m:e>
                            </m:d>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≥2</m:t>
                            </m:r>
                          </m:e>
                          <m:e>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dirty="0"/>
                  <a:t>Which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time. </a:t>
                </a:r>
              </a:p>
              <a:p>
                <a:endParaRPr lang="en-US" dirty="0"/>
              </a:p>
              <a:p>
                <a:r>
                  <a:rPr lang="en-US" dirty="0"/>
                  <a:t>Much faster than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endParaRPr lang="en-US" dirty="0"/>
              </a:p>
              <a:p>
                <a:r>
                  <a:rPr lang="en-US" dirty="0"/>
                  <a:t>Fun Fact: RSA encryption (one of the schemes most used for internet security) needs exactly this sort of “raise to a large power, mod b” operation.</a:t>
                </a:r>
              </a:p>
            </p:txBody>
          </p:sp>
        </mc:Choice>
        <mc:Fallback xmlns="">
          <p:sp>
            <p:nvSpPr>
              <p:cNvPr id="3" name="Content Placeholder 2">
                <a:extLst>
                  <a:ext uri="{FF2B5EF4-FFF2-40B4-BE49-F238E27FC236}">
                    <a16:creationId xmlns:a16="http://schemas.microsoft.com/office/drawing/2014/main" id="{6A6F2EAB-1A03-4F5C-A083-82D9EBD0F395}"/>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1669406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889C-BB21-4379-B478-0B7EA9C6CEEB}"/>
              </a:ext>
            </a:extLst>
          </p:cNvPr>
          <p:cNvSpPr>
            <a:spLocks noGrp="1"/>
          </p:cNvSpPr>
          <p:nvPr>
            <p:ph type="title"/>
          </p:nvPr>
        </p:nvSpPr>
        <p:spPr/>
        <p:txBody>
          <a:bodyPr/>
          <a:lstStyle/>
          <a:p>
            <a:r>
              <a:rPr lang="en-US" dirty="0"/>
              <a:t>When to use Divide &amp; Conquer</a:t>
            </a:r>
          </a:p>
        </p:txBody>
      </p:sp>
      <p:sp>
        <p:nvSpPr>
          <p:cNvPr id="3" name="Content Placeholder 2">
            <a:extLst>
              <a:ext uri="{FF2B5EF4-FFF2-40B4-BE49-F238E27FC236}">
                <a16:creationId xmlns:a16="http://schemas.microsoft.com/office/drawing/2014/main" id="{92F6488C-0ED9-450A-92C5-D99267284E38}"/>
              </a:ext>
            </a:extLst>
          </p:cNvPr>
          <p:cNvSpPr>
            <a:spLocks noGrp="1"/>
          </p:cNvSpPr>
          <p:nvPr>
            <p:ph idx="1"/>
          </p:nvPr>
        </p:nvSpPr>
        <p:spPr/>
        <p:txBody>
          <a:bodyPr/>
          <a:lstStyle/>
          <a:p>
            <a:r>
              <a:rPr lang="en-US" dirty="0"/>
              <a:t>Your problem has a structure that makes it easy to split up</a:t>
            </a:r>
          </a:p>
          <a:p>
            <a:pPr lvl="1"/>
            <a:r>
              <a:rPr lang="en-US" dirty="0"/>
              <a:t>Usually in half, but not always…</a:t>
            </a:r>
          </a:p>
          <a:p>
            <a:r>
              <a:rPr lang="en-US" dirty="0"/>
              <a:t>You can split “what you’re looking for” (subarrays, inversions, etc.) into “just in one of the parts” and “split across parts”</a:t>
            </a:r>
          </a:p>
          <a:p>
            <a:r>
              <a:rPr lang="en-US" dirty="0"/>
              <a:t>The “split” ones can be studied faster than brute force. </a:t>
            </a:r>
          </a:p>
          <a:p>
            <a:endParaRPr lang="en-US" dirty="0"/>
          </a:p>
          <a:p>
            <a:endParaRPr lang="en-US" dirty="0"/>
          </a:p>
        </p:txBody>
      </p:sp>
    </p:spTree>
    <p:extLst>
      <p:ext uri="{BB962C8B-B14F-4D97-AF65-F5344CB8AC3E}">
        <p14:creationId xmlns:p14="http://schemas.microsoft.com/office/powerpoint/2010/main" val="1018222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211FB-00F8-4611-A18F-144CD120F528}"/>
              </a:ext>
            </a:extLst>
          </p:cNvPr>
          <p:cNvSpPr>
            <a:spLocks noGrp="1"/>
          </p:cNvSpPr>
          <p:nvPr>
            <p:ph type="title"/>
          </p:nvPr>
        </p:nvSpPr>
        <p:spPr/>
        <p:txBody>
          <a:bodyPr/>
          <a:lstStyle/>
          <a:p>
            <a:r>
              <a:rPr lang="en-US" dirty="0"/>
              <a:t>Classic Divide &amp; Conquer</a:t>
            </a:r>
          </a:p>
        </p:txBody>
      </p:sp>
      <p:sp>
        <p:nvSpPr>
          <p:cNvPr id="5" name="Text Placeholder 4">
            <a:extLst>
              <a:ext uri="{FF2B5EF4-FFF2-40B4-BE49-F238E27FC236}">
                <a16:creationId xmlns:a16="http://schemas.microsoft.com/office/drawing/2014/main" id="{88B3852B-CB73-4D62-96F9-D11FB89E7D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088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1CC1E-C17A-476D-B0AF-820CF2BB9127}"/>
              </a:ext>
            </a:extLst>
          </p:cNvPr>
          <p:cNvSpPr>
            <a:spLocks noGrp="1"/>
          </p:cNvSpPr>
          <p:nvPr>
            <p:ph type="title"/>
          </p:nvPr>
        </p:nvSpPr>
        <p:spPr/>
        <p:txBody>
          <a:bodyPr/>
          <a:lstStyle/>
          <a:p>
            <a:r>
              <a:rPr lang="en-US" dirty="0"/>
              <a:t>Classic Applications</a:t>
            </a:r>
          </a:p>
        </p:txBody>
      </p:sp>
      <p:sp>
        <p:nvSpPr>
          <p:cNvPr id="5" name="Content Placeholder 4">
            <a:extLst>
              <a:ext uri="{FF2B5EF4-FFF2-40B4-BE49-F238E27FC236}">
                <a16:creationId xmlns:a16="http://schemas.microsoft.com/office/drawing/2014/main" id="{79C9A09C-DEAE-4E77-AC19-76450D2D581C}"/>
              </a:ext>
            </a:extLst>
          </p:cNvPr>
          <p:cNvSpPr>
            <a:spLocks noGrp="1"/>
          </p:cNvSpPr>
          <p:nvPr>
            <p:ph idx="1"/>
          </p:nvPr>
        </p:nvSpPr>
        <p:spPr/>
        <p:txBody>
          <a:bodyPr/>
          <a:lstStyle/>
          <a:p>
            <a:r>
              <a:rPr lang="en-US" dirty="0"/>
              <a:t>There are a few really famous divide &amp; conquer algorithms where the way to recurse is </a:t>
            </a:r>
            <a:r>
              <a:rPr lang="en-US" b="1" dirty="0"/>
              <a:t>very clever</a:t>
            </a:r>
            <a:r>
              <a:rPr lang="en-US" dirty="0"/>
              <a:t>.</a:t>
            </a:r>
          </a:p>
          <a:p>
            <a:endParaRPr lang="en-US" dirty="0"/>
          </a:p>
          <a:p>
            <a:r>
              <a:rPr lang="en-US" dirty="0"/>
              <a:t>The point of the next few examples is </a:t>
            </a:r>
            <a:r>
              <a:rPr lang="en-US" b="1" dirty="0"/>
              <a:t>not </a:t>
            </a:r>
            <a:r>
              <a:rPr lang="en-US" dirty="0"/>
              <a:t>to teach you really useful tricks (they often don’t generalize to new problems).</a:t>
            </a:r>
          </a:p>
          <a:p>
            <a:r>
              <a:rPr lang="en-US" dirty="0"/>
              <a:t>It’s partially to show you that sometimes being really clever gives you a really big improvement</a:t>
            </a:r>
          </a:p>
          <a:p>
            <a:r>
              <a:rPr lang="en-US" dirty="0"/>
              <a:t>And partially because these are “standard” in algorithms classes, so you should at least have heard of these algorithms.</a:t>
            </a:r>
          </a:p>
        </p:txBody>
      </p:sp>
    </p:spTree>
    <p:extLst>
      <p:ext uri="{BB962C8B-B14F-4D97-AF65-F5344CB8AC3E}">
        <p14:creationId xmlns:p14="http://schemas.microsoft.com/office/powerpoint/2010/main" val="187374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782A-9BB1-4891-A756-E7C33E8EE6D2}"/>
              </a:ext>
            </a:extLst>
          </p:cNvPr>
          <p:cNvSpPr>
            <a:spLocks noGrp="1"/>
          </p:cNvSpPr>
          <p:nvPr>
            <p:ph type="title"/>
          </p:nvPr>
        </p:nvSpPr>
        <p:spPr/>
        <p:txBody>
          <a:bodyPr/>
          <a:lstStyle/>
          <a:p>
            <a:r>
              <a:rPr lang="en-US" dirty="0"/>
              <a:t>Classic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85045-FB3D-43DA-ABB7-1FBF556AB132}"/>
                  </a:ext>
                </a:extLst>
              </p:cNvPr>
              <p:cNvSpPr>
                <a:spLocks noGrp="1"/>
              </p:cNvSpPr>
              <p:nvPr>
                <p:ph idx="1"/>
              </p:nvPr>
            </p:nvSpPr>
            <p:spPr>
              <a:xfrm>
                <a:off x="575240" y="1463857"/>
                <a:ext cx="7017866" cy="3650508"/>
              </a:xfrm>
            </p:spPr>
            <p:txBody>
              <a:bodyPr>
                <a:normAutofit fontScale="92500" lnSpcReduction="10000"/>
              </a:bodyPr>
              <a:lstStyle/>
              <a:p>
                <a:r>
                  <a:rPr lang="en-US" dirty="0"/>
                  <a:t>Suppose you need to multiply </a:t>
                </a:r>
                <a:r>
                  <a:rPr lang="en-US" b="1" dirty="0"/>
                  <a:t>really </a:t>
                </a:r>
                <a:r>
                  <a:rPr lang="en-US" dirty="0"/>
                  <a:t>big numbers.</a:t>
                </a:r>
              </a:p>
              <a:p>
                <a:r>
                  <a:rPr lang="en-US" dirty="0"/>
                  <a:t>Much bigger than </a:t>
                </a:r>
                <a:r>
                  <a:rPr lang="en-US" dirty="0" err="1">
                    <a:latin typeface="Courier New" panose="02070309020205020404" pitchFamily="49" charset="0"/>
                    <a:cs typeface="Courier New" panose="02070309020205020404" pitchFamily="49" charset="0"/>
                  </a:rPr>
                  <a:t>ints</a:t>
                </a:r>
                <a:endParaRPr lang="en-US" dirty="0">
                  <a:latin typeface="Courier New" panose="02070309020205020404" pitchFamily="49" charset="0"/>
                  <a:cs typeface="Courier New" panose="02070309020205020404" pitchFamily="49" charset="0"/>
                </a:endParaRPr>
              </a:p>
              <a:p>
                <a:r>
                  <a:rPr lang="en-US" dirty="0"/>
                  <a:t>Split the n bit numbers in half</a:t>
                </a:r>
              </a:p>
              <a:p>
                <a:r>
                  <a:rPr lang="en-US" dirty="0"/>
                  <a:t>Think of them as written in base </a:t>
                </a:r>
                <a14:m>
                  <m:oMath xmlns:m="http://schemas.openxmlformats.org/officeDocument/2006/math">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𝑛</m:t>
                        </m:r>
                        <m:r>
                          <a:rPr lang="en-US" b="0" i="1" smtClean="0">
                            <a:latin typeface="Cambria Math" panose="02040503050406030204" pitchFamily="18" charset="0"/>
                            <a:cs typeface="Courier New" panose="02070309020205020404" pitchFamily="49" charset="0"/>
                          </a:rPr>
                          <m:t>/2</m:t>
                        </m:r>
                      </m:sup>
                    </m:sSup>
                  </m:oMath>
                </a14:m>
                <a:endParaRPr lang="en-US" dirty="0"/>
              </a:p>
              <a:p>
                <a:endParaRPr lang="en-US" dirty="0"/>
              </a:p>
              <a:p>
                <a:r>
                  <a:rPr lang="en-US" dirty="0"/>
                  <a:t>What would the “normal” multiplication algorithm do?</a:t>
                </a:r>
              </a:p>
            </p:txBody>
          </p:sp>
        </mc:Choice>
        <mc:Fallback xmlns="">
          <p:sp>
            <p:nvSpPr>
              <p:cNvPr id="3" name="Content Placeholder 2">
                <a:extLst>
                  <a:ext uri="{FF2B5EF4-FFF2-40B4-BE49-F238E27FC236}">
                    <a16:creationId xmlns:a16="http://schemas.microsoft.com/office/drawing/2014/main" id="{2B285045-FB3D-43DA-ABB7-1FBF556AB132}"/>
                  </a:ext>
                </a:extLst>
              </p:cNvPr>
              <p:cNvSpPr>
                <a:spLocks noGrp="1" noRot="1" noChangeAspect="1" noMove="1" noResize="1" noEditPoints="1" noAdjustHandles="1" noChangeArrowheads="1" noChangeShapeType="1" noTextEdit="1"/>
              </p:cNvSpPr>
              <p:nvPr>
                <p:ph idx="1"/>
              </p:nvPr>
            </p:nvSpPr>
            <p:spPr>
              <a:xfrm>
                <a:off x="575240" y="1463857"/>
                <a:ext cx="7017866" cy="3650508"/>
              </a:xfrm>
              <a:blipFill>
                <a:blip r:embed="rId2"/>
                <a:stretch>
                  <a:fillRect l="-868" t="-3506" b="-116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3583F6D-10C5-448F-8CC4-AF1B7D1AB093}"/>
              </a:ext>
            </a:extLst>
          </p:cNvPr>
          <p:cNvSpPr txBox="1"/>
          <p:nvPr/>
        </p:nvSpPr>
        <p:spPr>
          <a:xfrm>
            <a:off x="7823089" y="2810778"/>
            <a:ext cx="1289538" cy="523220"/>
          </a:xfrm>
          <a:prstGeom prst="rect">
            <a:avLst/>
          </a:prstGeom>
          <a:noFill/>
          <a:ln w="38100">
            <a:solidFill>
              <a:schemeClr val="accent3"/>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x_1</a:t>
            </a:r>
          </a:p>
        </p:txBody>
      </p:sp>
      <p:sp>
        <p:nvSpPr>
          <p:cNvPr id="5" name="TextBox 4">
            <a:extLst>
              <a:ext uri="{FF2B5EF4-FFF2-40B4-BE49-F238E27FC236}">
                <a16:creationId xmlns:a16="http://schemas.microsoft.com/office/drawing/2014/main" id="{5E20EB28-F116-4116-9F21-25D79240981B}"/>
              </a:ext>
            </a:extLst>
          </p:cNvPr>
          <p:cNvSpPr txBox="1"/>
          <p:nvPr/>
        </p:nvSpPr>
        <p:spPr>
          <a:xfrm>
            <a:off x="9999673" y="2810778"/>
            <a:ext cx="1289538" cy="523220"/>
          </a:xfrm>
          <a:prstGeom prst="rect">
            <a:avLst/>
          </a:prstGeom>
          <a:noFill/>
          <a:ln w="38100">
            <a:solidFill>
              <a:srgbClr val="00B0F0"/>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x_0</a:t>
            </a:r>
          </a:p>
        </p:txBody>
      </p:sp>
      <p:sp>
        <p:nvSpPr>
          <p:cNvPr id="6" name="TextBox 5">
            <a:extLst>
              <a:ext uri="{FF2B5EF4-FFF2-40B4-BE49-F238E27FC236}">
                <a16:creationId xmlns:a16="http://schemas.microsoft.com/office/drawing/2014/main" id="{5EE410A3-7D0C-4782-87C7-4C0A0218F3BF}"/>
              </a:ext>
            </a:extLst>
          </p:cNvPr>
          <p:cNvSpPr txBox="1"/>
          <p:nvPr/>
        </p:nvSpPr>
        <p:spPr>
          <a:xfrm>
            <a:off x="7823089" y="3882060"/>
            <a:ext cx="1289538" cy="523220"/>
          </a:xfrm>
          <a:prstGeom prst="rect">
            <a:avLst/>
          </a:prstGeom>
          <a:noFill/>
          <a:ln w="38100">
            <a:solidFill>
              <a:srgbClr val="FFC0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y_1</a:t>
            </a:r>
          </a:p>
        </p:txBody>
      </p:sp>
      <p:sp>
        <p:nvSpPr>
          <p:cNvPr id="7" name="TextBox 6">
            <a:extLst>
              <a:ext uri="{FF2B5EF4-FFF2-40B4-BE49-F238E27FC236}">
                <a16:creationId xmlns:a16="http://schemas.microsoft.com/office/drawing/2014/main" id="{488FAB68-7C2D-4B5D-BEB3-B5E19FC0BFB6}"/>
              </a:ext>
            </a:extLst>
          </p:cNvPr>
          <p:cNvSpPr txBox="1"/>
          <p:nvPr/>
        </p:nvSpPr>
        <p:spPr>
          <a:xfrm>
            <a:off x="9999673" y="3882060"/>
            <a:ext cx="1289538" cy="523220"/>
          </a:xfrm>
          <a:prstGeom prst="rect">
            <a:avLst/>
          </a:prstGeom>
          <a:noFill/>
          <a:ln w="38100">
            <a:solidFill>
              <a:srgbClr val="FFFF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y_0</a:t>
            </a:r>
          </a:p>
        </p:txBody>
      </p:sp>
      <p:cxnSp>
        <p:nvCxnSpPr>
          <p:cNvPr id="9" name="Straight Connector 8">
            <a:extLst>
              <a:ext uri="{FF2B5EF4-FFF2-40B4-BE49-F238E27FC236}">
                <a16:creationId xmlns:a16="http://schemas.microsoft.com/office/drawing/2014/main" id="{5E258995-28CC-4087-9294-4B8EF350E279}"/>
              </a:ext>
            </a:extLst>
          </p:cNvPr>
          <p:cNvCxnSpPr/>
          <p:nvPr/>
        </p:nvCxnSpPr>
        <p:spPr>
          <a:xfrm flipH="1">
            <a:off x="6983506" y="4688541"/>
            <a:ext cx="4872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D1B323-D404-4E35-B0F4-70A43406D5C0}"/>
              </a:ext>
            </a:extLst>
          </p:cNvPr>
          <p:cNvSpPr txBox="1"/>
          <p:nvPr/>
        </p:nvSpPr>
        <p:spPr>
          <a:xfrm>
            <a:off x="10125635" y="4912659"/>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x_0y_0</a:t>
            </a:r>
          </a:p>
        </p:txBody>
      </p:sp>
      <p:sp>
        <p:nvSpPr>
          <p:cNvPr id="11" name="TextBox 10">
            <a:extLst>
              <a:ext uri="{FF2B5EF4-FFF2-40B4-BE49-F238E27FC236}">
                <a16:creationId xmlns:a16="http://schemas.microsoft.com/office/drawing/2014/main" id="{FD5D1BAD-4FB8-49D1-AC5A-46F26AA1D047}"/>
              </a:ext>
            </a:extLst>
          </p:cNvPr>
          <p:cNvSpPr txBox="1"/>
          <p:nvPr/>
        </p:nvSpPr>
        <p:spPr>
          <a:xfrm>
            <a:off x="7979101" y="4912659"/>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x_1y_0</a:t>
            </a:r>
          </a:p>
        </p:txBody>
      </p:sp>
      <p:sp>
        <p:nvSpPr>
          <p:cNvPr id="12" name="TextBox 11">
            <a:extLst>
              <a:ext uri="{FF2B5EF4-FFF2-40B4-BE49-F238E27FC236}">
                <a16:creationId xmlns:a16="http://schemas.microsoft.com/office/drawing/2014/main" id="{034B54E3-A566-44F7-B99D-E74778D8C8E9}"/>
              </a:ext>
            </a:extLst>
          </p:cNvPr>
          <p:cNvSpPr txBox="1"/>
          <p:nvPr/>
        </p:nvSpPr>
        <p:spPr>
          <a:xfrm>
            <a:off x="7979101" y="5536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x_0y_1</a:t>
            </a:r>
          </a:p>
        </p:txBody>
      </p:sp>
      <p:sp>
        <p:nvSpPr>
          <p:cNvPr id="13" name="TextBox 12">
            <a:extLst>
              <a:ext uri="{FF2B5EF4-FFF2-40B4-BE49-F238E27FC236}">
                <a16:creationId xmlns:a16="http://schemas.microsoft.com/office/drawing/2014/main" id="{A4BE8601-7EBF-4C1B-98CA-4F9138701258}"/>
              </a:ext>
            </a:extLst>
          </p:cNvPr>
          <p:cNvSpPr txBox="1"/>
          <p:nvPr/>
        </p:nvSpPr>
        <p:spPr>
          <a:xfrm>
            <a:off x="6659513" y="5536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x_1y_1</a:t>
            </a:r>
          </a:p>
        </p:txBody>
      </p:sp>
      <p:sp>
        <p:nvSpPr>
          <p:cNvPr id="14" name="TextBox 13">
            <a:extLst>
              <a:ext uri="{FF2B5EF4-FFF2-40B4-BE49-F238E27FC236}">
                <a16:creationId xmlns:a16="http://schemas.microsoft.com/office/drawing/2014/main" id="{17F02651-FED5-44A0-B530-9974D9DAF5DA}"/>
              </a:ext>
            </a:extLst>
          </p:cNvPr>
          <p:cNvSpPr txBox="1"/>
          <p:nvPr/>
        </p:nvSpPr>
        <p:spPr>
          <a:xfrm>
            <a:off x="869231" y="5446154"/>
            <a:ext cx="5118454" cy="369332"/>
          </a:xfrm>
          <a:prstGeom prst="rect">
            <a:avLst/>
          </a:prstGeom>
          <a:noFill/>
        </p:spPr>
        <p:txBody>
          <a:bodyPr wrap="square" rtlCol="0">
            <a:spAutoFit/>
          </a:bodyPr>
          <a:lstStyle/>
          <a:p>
            <a:r>
              <a:rPr lang="en-US" dirty="0"/>
              <a:t>4 multiplications, i.e. 4 recursive calls. </a:t>
            </a:r>
          </a:p>
        </p:txBody>
      </p:sp>
    </p:spTree>
    <p:extLst>
      <p:ext uri="{BB962C8B-B14F-4D97-AF65-F5344CB8AC3E}">
        <p14:creationId xmlns:p14="http://schemas.microsoft.com/office/powerpoint/2010/main" val="129076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782A-9BB1-4891-A756-E7C33E8EE6D2}"/>
              </a:ext>
            </a:extLst>
          </p:cNvPr>
          <p:cNvSpPr>
            <a:spLocks noGrp="1"/>
          </p:cNvSpPr>
          <p:nvPr>
            <p:ph type="title"/>
          </p:nvPr>
        </p:nvSpPr>
        <p:spPr/>
        <p:txBody>
          <a:bodyPr/>
          <a:lstStyle/>
          <a:p>
            <a:r>
              <a:rPr lang="en-US" dirty="0"/>
              <a:t>Classic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85045-FB3D-43DA-ABB7-1FBF556AB132}"/>
                  </a:ext>
                </a:extLst>
              </p:cNvPr>
              <p:cNvSpPr>
                <a:spLocks noGrp="1"/>
              </p:cNvSpPr>
              <p:nvPr>
                <p:ph idx="1"/>
              </p:nvPr>
            </p:nvSpPr>
            <p:spPr>
              <a:xfrm>
                <a:off x="575240" y="1463857"/>
                <a:ext cx="7017866" cy="3650508"/>
              </a:xfrm>
            </p:spPr>
            <p:txBody>
              <a:bodyPr>
                <a:normAutofit/>
              </a:bodyPr>
              <a:lstStyle/>
              <a:p>
                <a:r>
                  <a:rPr lang="en-US" dirty="0"/>
                  <a:t>If n bits is too many to multiply in one step (e.g. it’s more than one byte, or whatever your processor does in one cycle)</a:t>
                </a:r>
              </a:p>
              <a:p>
                <a:r>
                  <a:rPr lang="en-US" dirty="0"/>
                  <a:t>Recurse! Running time?</a:t>
                </a:r>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4</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large</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b="0" i="0" smtClean="0">
                                <a:latin typeface="Cambria Math" panose="02040503050406030204" pitchFamily="18" charset="0"/>
                              </a:rPr>
                              <m:t>fits</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one</m:t>
                            </m:r>
                            <m:r>
                              <a:rPr lang="en-US" b="0" i="0" smtClean="0">
                                <a:latin typeface="Cambria Math" panose="02040503050406030204" pitchFamily="18" charset="0"/>
                              </a:rPr>
                              <m:t> </m:t>
                            </m:r>
                            <m:r>
                              <m:rPr>
                                <m:sty m:val="p"/>
                              </m:rPr>
                              <a:rPr lang="en-US" b="0" i="0" smtClean="0">
                                <a:latin typeface="Cambria Math" panose="02040503050406030204" pitchFamily="18" charset="0"/>
                              </a:rPr>
                              <m:t>byte</m:t>
                            </m:r>
                          </m:e>
                        </m:eqArr>
                      </m:e>
                    </m:d>
                  </m:oMath>
                </a14:m>
                <a:endParaRPr lang="en-US" dirty="0"/>
              </a:p>
            </p:txBody>
          </p:sp>
        </mc:Choice>
        <mc:Fallback xmlns="">
          <p:sp>
            <p:nvSpPr>
              <p:cNvPr id="3" name="Content Placeholder 2">
                <a:extLst>
                  <a:ext uri="{FF2B5EF4-FFF2-40B4-BE49-F238E27FC236}">
                    <a16:creationId xmlns:a16="http://schemas.microsoft.com/office/drawing/2014/main" id="{2B285045-FB3D-43DA-ABB7-1FBF556AB132}"/>
                  </a:ext>
                </a:extLst>
              </p:cNvPr>
              <p:cNvSpPr>
                <a:spLocks noGrp="1" noRot="1" noChangeAspect="1" noMove="1" noResize="1" noEditPoints="1" noAdjustHandles="1" noChangeArrowheads="1" noChangeShapeType="1" noTextEdit="1"/>
              </p:cNvSpPr>
              <p:nvPr>
                <p:ph idx="1"/>
              </p:nvPr>
            </p:nvSpPr>
            <p:spPr>
              <a:xfrm>
                <a:off x="575240" y="1463857"/>
                <a:ext cx="7017866" cy="3650508"/>
              </a:xfrm>
              <a:blipFill>
                <a:blip r:embed="rId2"/>
                <a:stretch>
                  <a:fillRect l="-1128" t="-28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3583F6D-10C5-448F-8CC4-AF1B7D1AB093}"/>
              </a:ext>
            </a:extLst>
          </p:cNvPr>
          <p:cNvSpPr txBox="1"/>
          <p:nvPr/>
        </p:nvSpPr>
        <p:spPr>
          <a:xfrm>
            <a:off x="8002382" y="1354005"/>
            <a:ext cx="1289538" cy="523220"/>
          </a:xfrm>
          <a:prstGeom prst="rect">
            <a:avLst/>
          </a:prstGeom>
          <a:noFill/>
          <a:ln w="38100">
            <a:solidFill>
              <a:schemeClr val="accent3"/>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x_1</a:t>
            </a:r>
          </a:p>
        </p:txBody>
      </p:sp>
      <p:sp>
        <p:nvSpPr>
          <p:cNvPr id="5" name="TextBox 4">
            <a:extLst>
              <a:ext uri="{FF2B5EF4-FFF2-40B4-BE49-F238E27FC236}">
                <a16:creationId xmlns:a16="http://schemas.microsoft.com/office/drawing/2014/main" id="{5E20EB28-F116-4116-9F21-25D79240981B}"/>
              </a:ext>
            </a:extLst>
          </p:cNvPr>
          <p:cNvSpPr txBox="1"/>
          <p:nvPr/>
        </p:nvSpPr>
        <p:spPr>
          <a:xfrm>
            <a:off x="10178966" y="1354005"/>
            <a:ext cx="1289538" cy="523220"/>
          </a:xfrm>
          <a:prstGeom prst="rect">
            <a:avLst/>
          </a:prstGeom>
          <a:noFill/>
          <a:ln w="38100">
            <a:solidFill>
              <a:srgbClr val="00B0F0"/>
            </a:solidFill>
          </a:ln>
        </p:spPr>
        <p:txBody>
          <a:bodyPr wrap="square" rtlCol="0">
            <a:spAutoFit/>
          </a:bodyPr>
          <a:lstStyle/>
          <a:p>
            <a:r>
              <a:rPr lang="en-US" sz="2800" dirty="0">
                <a:latin typeface="Courier New" panose="02070309020205020404" pitchFamily="49" charset="0"/>
                <a:cs typeface="Courier New" panose="02070309020205020404" pitchFamily="49" charset="0"/>
              </a:rPr>
              <a:t>x_0</a:t>
            </a:r>
          </a:p>
        </p:txBody>
      </p:sp>
      <p:sp>
        <p:nvSpPr>
          <p:cNvPr id="6" name="TextBox 5">
            <a:extLst>
              <a:ext uri="{FF2B5EF4-FFF2-40B4-BE49-F238E27FC236}">
                <a16:creationId xmlns:a16="http://schemas.microsoft.com/office/drawing/2014/main" id="{5EE410A3-7D0C-4782-87C7-4C0A0218F3BF}"/>
              </a:ext>
            </a:extLst>
          </p:cNvPr>
          <p:cNvSpPr txBox="1"/>
          <p:nvPr/>
        </p:nvSpPr>
        <p:spPr>
          <a:xfrm>
            <a:off x="8002382" y="2425287"/>
            <a:ext cx="1289538" cy="523220"/>
          </a:xfrm>
          <a:prstGeom prst="rect">
            <a:avLst/>
          </a:prstGeom>
          <a:noFill/>
          <a:ln w="38100">
            <a:solidFill>
              <a:srgbClr val="FFC0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y_1</a:t>
            </a:r>
          </a:p>
        </p:txBody>
      </p:sp>
      <p:sp>
        <p:nvSpPr>
          <p:cNvPr id="7" name="TextBox 6">
            <a:extLst>
              <a:ext uri="{FF2B5EF4-FFF2-40B4-BE49-F238E27FC236}">
                <a16:creationId xmlns:a16="http://schemas.microsoft.com/office/drawing/2014/main" id="{488FAB68-7C2D-4B5D-BEB3-B5E19FC0BFB6}"/>
              </a:ext>
            </a:extLst>
          </p:cNvPr>
          <p:cNvSpPr txBox="1"/>
          <p:nvPr/>
        </p:nvSpPr>
        <p:spPr>
          <a:xfrm>
            <a:off x="10178966" y="2425287"/>
            <a:ext cx="1289538" cy="523220"/>
          </a:xfrm>
          <a:prstGeom prst="rect">
            <a:avLst/>
          </a:prstGeom>
          <a:noFill/>
          <a:ln w="38100">
            <a:solidFill>
              <a:srgbClr val="FFFF00"/>
            </a:solidFill>
          </a:ln>
        </p:spPr>
        <p:txBody>
          <a:bodyPr wrap="square" rtlCol="0">
            <a:spAutoFit/>
          </a:bodyPr>
          <a:lstStyle/>
          <a:p>
            <a:r>
              <a:rPr lang="en-US" sz="2800" dirty="0">
                <a:latin typeface="Courier New" panose="02070309020205020404" pitchFamily="49" charset="0"/>
                <a:cs typeface="Courier New" panose="02070309020205020404" pitchFamily="49" charset="0"/>
              </a:rPr>
              <a:t>y_0</a:t>
            </a:r>
          </a:p>
        </p:txBody>
      </p:sp>
      <p:cxnSp>
        <p:nvCxnSpPr>
          <p:cNvPr id="9" name="Straight Connector 8">
            <a:extLst>
              <a:ext uri="{FF2B5EF4-FFF2-40B4-BE49-F238E27FC236}">
                <a16:creationId xmlns:a16="http://schemas.microsoft.com/office/drawing/2014/main" id="{5E258995-28CC-4087-9294-4B8EF350E279}"/>
              </a:ext>
            </a:extLst>
          </p:cNvPr>
          <p:cNvCxnSpPr/>
          <p:nvPr/>
        </p:nvCxnSpPr>
        <p:spPr>
          <a:xfrm flipH="1">
            <a:off x="7162799" y="3231768"/>
            <a:ext cx="48723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D1B323-D404-4E35-B0F4-70A43406D5C0}"/>
              </a:ext>
            </a:extLst>
          </p:cNvPr>
          <p:cNvSpPr txBox="1"/>
          <p:nvPr/>
        </p:nvSpPr>
        <p:spPr>
          <a:xfrm>
            <a:off x="10304928" y="3455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x_0y_0</a:t>
            </a:r>
          </a:p>
        </p:txBody>
      </p:sp>
      <p:sp>
        <p:nvSpPr>
          <p:cNvPr id="11" name="TextBox 10">
            <a:extLst>
              <a:ext uri="{FF2B5EF4-FFF2-40B4-BE49-F238E27FC236}">
                <a16:creationId xmlns:a16="http://schemas.microsoft.com/office/drawing/2014/main" id="{FD5D1BAD-4FB8-49D1-AC5A-46F26AA1D047}"/>
              </a:ext>
            </a:extLst>
          </p:cNvPr>
          <p:cNvSpPr txBox="1"/>
          <p:nvPr/>
        </p:nvSpPr>
        <p:spPr>
          <a:xfrm>
            <a:off x="8158394" y="3455886"/>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x_1y_0</a:t>
            </a:r>
          </a:p>
        </p:txBody>
      </p:sp>
      <p:sp>
        <p:nvSpPr>
          <p:cNvPr id="12" name="TextBox 11">
            <a:extLst>
              <a:ext uri="{FF2B5EF4-FFF2-40B4-BE49-F238E27FC236}">
                <a16:creationId xmlns:a16="http://schemas.microsoft.com/office/drawing/2014/main" id="{034B54E3-A566-44F7-B99D-E74778D8C8E9}"/>
              </a:ext>
            </a:extLst>
          </p:cNvPr>
          <p:cNvSpPr txBox="1"/>
          <p:nvPr/>
        </p:nvSpPr>
        <p:spPr>
          <a:xfrm>
            <a:off x="8158394" y="4080113"/>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x_0y_1</a:t>
            </a:r>
          </a:p>
        </p:txBody>
      </p:sp>
      <p:sp>
        <p:nvSpPr>
          <p:cNvPr id="13" name="TextBox 12">
            <a:extLst>
              <a:ext uri="{FF2B5EF4-FFF2-40B4-BE49-F238E27FC236}">
                <a16:creationId xmlns:a16="http://schemas.microsoft.com/office/drawing/2014/main" id="{A4BE8601-7EBF-4C1B-98CA-4F9138701258}"/>
              </a:ext>
            </a:extLst>
          </p:cNvPr>
          <p:cNvSpPr txBox="1"/>
          <p:nvPr/>
        </p:nvSpPr>
        <p:spPr>
          <a:xfrm>
            <a:off x="6838806" y="4080113"/>
            <a:ext cx="1163576"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x_1y_1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F02651-FED5-44A0-B530-9974D9DAF5DA}"/>
                  </a:ext>
                </a:extLst>
              </p:cNvPr>
              <p:cNvSpPr txBox="1"/>
              <p:nvPr/>
            </p:nvSpPr>
            <p:spPr>
              <a:xfrm>
                <a:off x="575239" y="4923496"/>
                <a:ext cx="6315636" cy="1200329"/>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Why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It takes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time to add up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bit numbers – they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bytes! </a:t>
                </a:r>
              </a:p>
              <a:p>
                <a:r>
                  <a:rPr lang="en-US" dirty="0">
                    <a:latin typeface="Segoe UI Semilight" panose="020B0402040204020203" pitchFamily="34" charset="0"/>
                    <a:cs typeface="Segoe UI Semilight" panose="020B0402040204020203" pitchFamily="34" charset="0"/>
                  </a:rPr>
                  <a:t>(Why have you never seen this before? We assumed our numbers were </a:t>
                </a:r>
                <a:r>
                  <a:rPr lang="en-US" dirty="0" err="1">
                    <a:latin typeface="Segoe UI Semilight" panose="020B0402040204020203" pitchFamily="34" charset="0"/>
                    <a:cs typeface="Segoe UI Semilight" panose="020B0402040204020203" pitchFamily="34" charset="0"/>
                  </a:rPr>
                  <a:t>ints</a:t>
                </a:r>
                <a:r>
                  <a:rPr lang="en-US" dirty="0">
                    <a:latin typeface="Segoe UI Semilight" panose="020B0402040204020203" pitchFamily="34" charset="0"/>
                    <a:cs typeface="Segoe UI Semilight" panose="020B0402040204020203" pitchFamily="34" charset="0"/>
                  </a:rPr>
                  <a:t>, where the number of bytes is a constant)</a:t>
                </a:r>
              </a:p>
            </p:txBody>
          </p:sp>
        </mc:Choice>
        <mc:Fallback xmlns="">
          <p:sp>
            <p:nvSpPr>
              <p:cNvPr id="14" name="TextBox 13">
                <a:extLst>
                  <a:ext uri="{FF2B5EF4-FFF2-40B4-BE49-F238E27FC236}">
                    <a16:creationId xmlns:a16="http://schemas.microsoft.com/office/drawing/2014/main" id="{17F02651-FED5-44A0-B530-9974D9DAF5DA}"/>
                  </a:ext>
                </a:extLst>
              </p:cNvPr>
              <p:cNvSpPr txBox="1">
                <a:spLocks noRot="1" noChangeAspect="1" noMove="1" noResize="1" noEditPoints="1" noAdjustHandles="1" noChangeArrowheads="1" noChangeShapeType="1" noTextEdit="1"/>
              </p:cNvSpPr>
              <p:nvPr/>
            </p:nvSpPr>
            <p:spPr>
              <a:xfrm>
                <a:off x="575239" y="4923496"/>
                <a:ext cx="6315636" cy="1200329"/>
              </a:xfrm>
              <a:prstGeom prst="rect">
                <a:avLst/>
              </a:prstGeom>
              <a:blipFill>
                <a:blip r:embed="rId3"/>
                <a:stretch>
                  <a:fillRect l="-576" t="-1485" b="-5941"/>
                </a:stretch>
              </a:blipFill>
              <a:ln w="28575">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FAA430-FE52-403C-BA9B-193B5293D3BE}"/>
                  </a:ext>
                </a:extLst>
              </p:cNvPr>
              <p:cNvSpPr txBox="1"/>
              <p:nvPr/>
            </p:nvSpPr>
            <p:spPr>
              <a:xfrm>
                <a:off x="7655859" y="5185594"/>
                <a:ext cx="4106639" cy="50917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Overall running time is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a:extLst>
                  <a:ext uri="{FF2B5EF4-FFF2-40B4-BE49-F238E27FC236}">
                    <a16:creationId xmlns:a16="http://schemas.microsoft.com/office/drawing/2014/main" id="{3AFAA430-FE52-403C-BA9B-193B5293D3BE}"/>
                  </a:ext>
                </a:extLst>
              </p:cNvPr>
              <p:cNvSpPr txBox="1">
                <a:spLocks noRot="1" noChangeAspect="1" noMove="1" noResize="1" noEditPoints="1" noAdjustHandles="1" noChangeArrowheads="1" noChangeShapeType="1" noTextEdit="1"/>
              </p:cNvSpPr>
              <p:nvPr/>
            </p:nvSpPr>
            <p:spPr>
              <a:xfrm>
                <a:off x="7655859" y="5185594"/>
                <a:ext cx="4106639" cy="509178"/>
              </a:xfrm>
              <a:prstGeom prst="rect">
                <a:avLst/>
              </a:prstGeom>
              <a:blipFill>
                <a:blip r:embed="rId4"/>
                <a:stretch>
                  <a:fillRect l="-2374" t="-4819" b="-22892"/>
                </a:stretch>
              </a:blipFill>
            </p:spPr>
            <p:txBody>
              <a:bodyPr/>
              <a:lstStyle/>
              <a:p>
                <a:r>
                  <a:rPr lang="en-US">
                    <a:noFill/>
                  </a:rPr>
                  <a:t> </a:t>
                </a:r>
              </a:p>
            </p:txBody>
          </p:sp>
        </mc:Fallback>
      </mc:AlternateContent>
    </p:spTree>
    <p:extLst>
      <p:ext uri="{BB962C8B-B14F-4D97-AF65-F5344CB8AC3E}">
        <p14:creationId xmlns:p14="http://schemas.microsoft.com/office/powerpoint/2010/main" val="67610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88F4-9753-48A4-B833-A49455DE9CF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2339DA-4C88-4981-B89F-3ED989B13C6D}"/>
              </a:ext>
            </a:extLst>
          </p:cNvPr>
          <p:cNvSpPr>
            <a:spLocks noGrp="1"/>
          </p:cNvSpPr>
          <p:nvPr>
            <p:ph idx="1"/>
          </p:nvPr>
        </p:nvSpPr>
        <p:spPr/>
        <p:txBody>
          <a:bodyPr>
            <a:normAutofit lnSpcReduction="10000"/>
          </a:bodyPr>
          <a:lstStyle/>
          <a:p>
            <a:r>
              <a:rPr lang="en-US" dirty="0"/>
              <a:t>HW1 grades will come back soon (in the next day or so)</a:t>
            </a:r>
          </a:p>
          <a:p>
            <a:r>
              <a:rPr lang="en-US" dirty="0" err="1"/>
              <a:t>Gradescope</a:t>
            </a:r>
            <a:r>
              <a:rPr lang="en-US" dirty="0"/>
              <a:t> doesn’t support E/S/N/U directly, so:</a:t>
            </a:r>
            <a:br>
              <a:rPr lang="en-US" dirty="0"/>
            </a:br>
            <a:r>
              <a:rPr lang="en-US" dirty="0"/>
              <a:t>E will be represented as 3, S as 2, N as 1, U as 0.</a:t>
            </a:r>
            <a:br>
              <a:rPr lang="en-US" dirty="0"/>
            </a:br>
            <a:endParaRPr lang="en-US" dirty="0"/>
          </a:p>
          <a:p>
            <a:r>
              <a:rPr lang="en-US" dirty="0"/>
              <a:t>Don’t “add up” problems and get a percentage. That percentage doesn’t mean anything! We’re counting number of E’s and S’s and using the tables in the syllabus.</a:t>
            </a:r>
          </a:p>
          <a:p>
            <a:endParaRPr lang="en-US" dirty="0"/>
          </a:p>
          <a:p>
            <a:r>
              <a:rPr lang="en-US" dirty="0"/>
              <a:t>Be sure to read the individual feedback the TAs wrote for you.</a:t>
            </a:r>
          </a:p>
          <a:p>
            <a:r>
              <a:rPr lang="en-US" dirty="0"/>
              <a:t>Consider typesetting (word or LaTeX). If we can’t read your submission easily it won’t be graded.</a:t>
            </a:r>
          </a:p>
        </p:txBody>
      </p:sp>
    </p:spTree>
    <p:extLst>
      <p:ext uri="{BB962C8B-B14F-4D97-AF65-F5344CB8AC3E}">
        <p14:creationId xmlns:p14="http://schemas.microsoft.com/office/powerpoint/2010/main" val="3224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ABEC-3A12-483E-820C-5705088DE13C}"/>
              </a:ext>
            </a:extLst>
          </p:cNvPr>
          <p:cNvSpPr>
            <a:spLocks noGrp="1"/>
          </p:cNvSpPr>
          <p:nvPr>
            <p:ph type="title"/>
          </p:nvPr>
        </p:nvSpPr>
        <p:spPr/>
        <p:txBody>
          <a:bodyPr/>
          <a:lstStyle/>
          <a:p>
            <a:r>
              <a:rPr lang="en-US" dirty="0"/>
              <a:t>Clever Trick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0E5C3-A992-4AAA-A220-33CF654F3235}"/>
                  </a:ext>
                </a:extLst>
              </p:cNvPr>
              <p:cNvSpPr>
                <a:spLocks noGrp="1"/>
              </p:cNvSpPr>
              <p:nvPr>
                <p:ph idx="1"/>
              </p:nvPr>
            </p:nvSpPr>
            <p:spPr/>
            <p:txBody>
              <a:bodyPr>
                <a:normAutofit fontScale="92500" lnSpcReduction="20000"/>
              </a:bodyPr>
              <a:lstStyle/>
              <a:p>
                <a:r>
                  <a:rPr lang="en-US" dirty="0"/>
                  <a:t>We need to find x_1y_0 + x_0y_1.</a:t>
                </a:r>
              </a:p>
              <a:p>
                <a:r>
                  <a:rPr lang="en-US" dirty="0"/>
                  <a:t>Does that look familiar? It’s the middle to terms when you FOIL</a:t>
                </a:r>
              </a:p>
              <a:p>
                <a:r>
                  <a:rPr lang="en-US" dirty="0"/>
                  <a:t>Define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endParaRPr lang="en-US" dirty="0"/>
              </a:p>
              <a:p>
                <a:r>
                  <a:rPr lang="en-US" dirty="0"/>
                  <a:t>So </a:t>
                </a:r>
                <a14:m>
                  <m:oMath xmlns:m="http://schemas.openxmlformats.org/officeDocument/2006/math">
                    <m:r>
                      <a:rPr lang="en-US" b="0" i="1" smtClean="0">
                        <a:latin typeface="Cambria Math" panose="02040503050406030204" pitchFamily="18" charset="0"/>
                      </a:rPr>
                      <m:t>𝛼𝛽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0"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endParaRPr lang="en-US" dirty="0"/>
              </a:p>
              <a:p>
                <a:endParaRPr lang="en-US" dirty="0"/>
              </a:p>
              <a:p>
                <a:r>
                  <a:rPr lang="en-US" dirty="0"/>
                  <a:t>What do we need to find the overall multiplication?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𝛼𝛽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1</m:t>
                        </m:r>
                      </m:sub>
                    </m:sSub>
                  </m:oMath>
                </a14:m>
                <a:r>
                  <a:rPr lang="en-US" dirty="0"/>
                  <a:t> and </a:t>
                </a:r>
                <a14:m>
                  <m:oMath xmlns:m="http://schemas.openxmlformats.org/officeDocument/2006/math">
                    <m:r>
                      <a:rPr lang="en-US" b="0" i="1" smtClean="0">
                        <a:latin typeface="Cambria Math" panose="02040503050406030204" pitchFamily="18" charset="0"/>
                      </a:rPr>
                      <m:t>𝛼𝛽</m:t>
                    </m:r>
                  </m:oMath>
                </a14:m>
                <a:r>
                  <a:rPr lang="en-US" dirty="0"/>
                  <a:t> are enough to calculate the overall answer! Only </a:t>
                </a:r>
                <a14:m>
                  <m:oMath xmlns:m="http://schemas.openxmlformats.org/officeDocument/2006/math">
                    <m:r>
                      <a:rPr lang="en-US" b="0" i="1" smtClean="0">
                        <a:latin typeface="Cambria Math" panose="02040503050406030204" pitchFamily="18" charset="0"/>
                      </a:rPr>
                      <m:t>3</m:t>
                    </m:r>
                  </m:oMath>
                </a14:m>
                <a:r>
                  <a:rPr lang="en-US" dirty="0"/>
                  <a:t> multiplies of n/2 bits!</a:t>
                </a:r>
              </a:p>
            </p:txBody>
          </p:sp>
        </mc:Choice>
        <mc:Fallback xmlns="">
          <p:sp>
            <p:nvSpPr>
              <p:cNvPr id="3" name="Content Placeholder 2">
                <a:extLst>
                  <a:ext uri="{FF2B5EF4-FFF2-40B4-BE49-F238E27FC236}">
                    <a16:creationId xmlns:a16="http://schemas.microsoft.com/office/drawing/2014/main" id="{F5E0E5C3-A992-4AAA-A220-33CF654F3235}"/>
                  </a:ext>
                </a:extLst>
              </p:cNvPr>
              <p:cNvSpPr>
                <a:spLocks noGrp="1" noRot="1" noChangeAspect="1" noMove="1" noResize="1" noEditPoints="1" noAdjustHandles="1" noChangeArrowheads="1" noChangeShapeType="1" noTextEdit="1"/>
              </p:cNvSpPr>
              <p:nvPr>
                <p:ph idx="1"/>
              </p:nvPr>
            </p:nvSpPr>
            <p:spPr>
              <a:blipFill>
                <a:blip r:embed="rId2"/>
                <a:stretch>
                  <a:fillRect l="-545" t="-3396"/>
                </a:stretch>
              </a:blipFill>
            </p:spPr>
            <p:txBody>
              <a:bodyPr/>
              <a:lstStyle/>
              <a:p>
                <a:r>
                  <a:rPr lang="en-US">
                    <a:noFill/>
                  </a:rPr>
                  <a:t> </a:t>
                </a:r>
              </a:p>
            </p:txBody>
          </p:sp>
        </mc:Fallback>
      </mc:AlternateContent>
    </p:spTree>
    <p:extLst>
      <p:ext uri="{BB962C8B-B14F-4D97-AF65-F5344CB8AC3E}">
        <p14:creationId xmlns:p14="http://schemas.microsoft.com/office/powerpoint/2010/main" val="150496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D58C-F16C-4CEB-B5FA-7A317F924EE5}"/>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2B7412-ACC4-47CF-8ACC-BBC78AECB652}"/>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3</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large</m:t>
                            </m:r>
                          </m:e>
                          <m:e>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r>
                              <m:rPr>
                                <m:sty m:val="p"/>
                              </m:rPr>
                              <a:rPr lang="en-US">
                                <a:latin typeface="Cambria Math" panose="02040503050406030204" pitchFamily="18" charset="0"/>
                              </a:rPr>
                              <m:t>fits</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one</m:t>
                            </m:r>
                            <m:r>
                              <a:rPr lang="en-US">
                                <a:latin typeface="Cambria Math" panose="02040503050406030204" pitchFamily="18" charset="0"/>
                              </a:rPr>
                              <m:t> </m:t>
                            </m:r>
                            <m:r>
                              <m:rPr>
                                <m:sty m:val="p"/>
                              </m:rPr>
                              <a:rPr lang="en-US">
                                <a:latin typeface="Cambria Math" panose="02040503050406030204" pitchFamily="18" charset="0"/>
                              </a:rPr>
                              <m:t>byte</m:t>
                            </m:r>
                          </m:e>
                        </m:eqArr>
                      </m:e>
                    </m:d>
                  </m:oMath>
                </a14:m>
                <a:endParaRPr lang="en-US" dirty="0"/>
              </a:p>
              <a:p>
                <a:endParaRPr lang="en-US" dirty="0"/>
              </a:p>
              <a:p>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&gt;1</m:t>
                    </m:r>
                  </m:oMath>
                </a14:m>
                <a:r>
                  <a:rPr lang="en-US" dirty="0"/>
                  <a:t>, </a:t>
                </a:r>
              </a:p>
              <a:p>
                <a:r>
                  <a:rPr lang="en-US" dirty="0"/>
                  <a:t>So running time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func>
                          </m:sup>
                        </m:sSup>
                      </m:e>
                    </m:d>
                  </m:oMath>
                </a14:m>
                <a:r>
                  <a:rPr lang="en-US" dirty="0"/>
                  <a:t> </a:t>
                </a:r>
              </a:p>
              <a:p>
                <a:endParaRPr lang="en-US" dirty="0"/>
              </a:p>
              <a:p>
                <a:r>
                  <a:rPr lang="en-US" dirty="0"/>
                  <a:t>Or about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1.585</m:t>
                            </m:r>
                          </m:sup>
                        </m:sSup>
                      </m:e>
                    </m:d>
                  </m:oMath>
                </a14:m>
                <a:endParaRPr lang="en-US" dirty="0"/>
              </a:p>
            </p:txBody>
          </p:sp>
        </mc:Choice>
        <mc:Fallback xmlns="">
          <p:sp>
            <p:nvSpPr>
              <p:cNvPr id="3" name="Content Placeholder 2">
                <a:extLst>
                  <a:ext uri="{FF2B5EF4-FFF2-40B4-BE49-F238E27FC236}">
                    <a16:creationId xmlns:a16="http://schemas.microsoft.com/office/drawing/2014/main" id="{3B2B7412-ACC4-47CF-8ACC-BBC78AECB652}"/>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17994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A0B-F6F9-4A40-88F4-2D42B1054BE0}"/>
              </a:ext>
            </a:extLst>
          </p:cNvPr>
          <p:cNvSpPr>
            <a:spLocks noGrp="1"/>
          </p:cNvSpPr>
          <p:nvPr>
            <p:ph type="title"/>
          </p:nvPr>
        </p:nvSpPr>
        <p:spPr/>
        <p:txBody>
          <a:bodyPr/>
          <a:lstStyle/>
          <a:p>
            <a:r>
              <a:rPr lang="en-US" dirty="0"/>
              <a:t>Strassen’s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855C2A-1E7F-4483-9757-7590712B965C}"/>
                  </a:ext>
                </a:extLst>
              </p:cNvPr>
              <p:cNvSpPr>
                <a:spLocks noGrp="1"/>
              </p:cNvSpPr>
              <p:nvPr>
                <p:ph idx="1"/>
              </p:nvPr>
            </p:nvSpPr>
            <p:spPr/>
            <p:txBody>
              <a:bodyPr/>
              <a:lstStyle/>
              <a:p>
                <a:r>
                  <a:rPr lang="en-US" dirty="0"/>
                  <a:t>Apply that “save a multiplication” idea to multiplying matrices, and you can also get a speedup.</a:t>
                </a:r>
              </a:p>
              <a:p>
                <a:r>
                  <a:rPr lang="en-US" dirty="0"/>
                  <a:t>Called Strassen’s Algorithm</a:t>
                </a:r>
              </a:p>
              <a:p>
                <a:r>
                  <a:rPr lang="en-US" dirty="0"/>
                  <a:t>Instead of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time, can get down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7</m:t>
                                </m:r>
                              </m:e>
                            </m:func>
                          </m:sup>
                        </m:sSup>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2.81</m:t>
                            </m:r>
                          </m:sup>
                        </m:sSup>
                      </m:e>
                    </m:d>
                  </m:oMath>
                </a14:m>
                <a:r>
                  <a:rPr lang="en-US" dirty="0"/>
                  <a:t>.</a:t>
                </a:r>
              </a:p>
              <a:p>
                <a:endParaRPr lang="en-US" dirty="0"/>
              </a:p>
              <a:p>
                <a:r>
                  <a:rPr lang="en-US" dirty="0"/>
                  <a:t>Lots of more clever ideas have gotten matrix multiplication even faster </a:t>
                </a:r>
                <a:r>
                  <a:rPr lang="en-US" b="1" dirty="0"/>
                  <a:t>theoretically</a:t>
                </a:r>
                <a:r>
                  <a:rPr lang="en-US" dirty="0"/>
                  <a:t>. In practice, the constant factors are too high.</a:t>
                </a:r>
                <a:endParaRPr lang="en-US" b="1" dirty="0"/>
              </a:p>
            </p:txBody>
          </p:sp>
        </mc:Choice>
        <mc:Fallback xmlns="">
          <p:sp>
            <p:nvSpPr>
              <p:cNvPr id="3" name="Content Placeholder 2">
                <a:extLst>
                  <a:ext uri="{FF2B5EF4-FFF2-40B4-BE49-F238E27FC236}">
                    <a16:creationId xmlns:a16="http://schemas.microsoft.com/office/drawing/2014/main" id="{DF855C2A-1E7F-4483-9757-7590712B965C}"/>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254048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A0A8-B9BA-476B-A782-A4099B99BD72}"/>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0A1C65A-E9D1-4713-AE5B-93EC46118D24}"/>
              </a:ext>
            </a:extLst>
          </p:cNvPr>
          <p:cNvSpPr>
            <a:spLocks noGrp="1"/>
          </p:cNvSpPr>
          <p:nvPr>
            <p:ph idx="1"/>
          </p:nvPr>
        </p:nvSpPr>
        <p:spPr/>
        <p:txBody>
          <a:bodyPr/>
          <a:lstStyle/>
          <a:p>
            <a:r>
              <a:rPr lang="en-US" dirty="0"/>
              <a:t>The grading system is different…</a:t>
            </a:r>
          </a:p>
          <a:p>
            <a:r>
              <a:rPr lang="en-US" dirty="0"/>
              <a:t>You’ll have to adjust “how you think about” feedback.</a:t>
            </a:r>
          </a:p>
          <a:p>
            <a:r>
              <a:rPr lang="en-US" dirty="0"/>
              <a:t>An ‘S’ isn’t a (“2 out of 3” 67%) it’s “counts for a bunch, but there’s some edge case or analysis to fix to be completely right.</a:t>
            </a:r>
          </a:p>
          <a:p>
            <a:r>
              <a:rPr lang="en-US" dirty="0"/>
              <a:t>An ‘N’ doesn’t count for much of anything in the gradebook, but…</a:t>
            </a:r>
          </a:p>
          <a:p>
            <a:pPr lvl="1"/>
            <a:r>
              <a:rPr lang="en-US" dirty="0"/>
              <a:t>If you got an N, you’ve probably still made substantial progress, you’ve thought about the problem, and it should be easier now than if you saw the problem for the first time. </a:t>
            </a:r>
          </a:p>
          <a:p>
            <a:pPr lvl="1"/>
            <a:r>
              <a:rPr lang="en-US" dirty="0"/>
              <a:t>We are usually “more helpful” with hints/explanations in office hours after the initial due date.</a:t>
            </a:r>
          </a:p>
        </p:txBody>
      </p:sp>
    </p:spTree>
    <p:extLst>
      <p:ext uri="{BB962C8B-B14F-4D97-AF65-F5344CB8AC3E}">
        <p14:creationId xmlns:p14="http://schemas.microsoft.com/office/powerpoint/2010/main" val="194879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FBFC-852E-4A0B-B3F0-9537B4EB6EDA}"/>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09166F1C-9F62-41F8-B1CA-28F800C42AFF}"/>
              </a:ext>
            </a:extLst>
          </p:cNvPr>
          <p:cNvSpPr>
            <a:spLocks noGrp="1"/>
          </p:cNvSpPr>
          <p:nvPr>
            <p:ph idx="1"/>
          </p:nvPr>
        </p:nvSpPr>
        <p:spPr/>
        <p:txBody>
          <a:bodyPr/>
          <a:lstStyle/>
          <a:p>
            <a:r>
              <a:rPr lang="en-US" dirty="0"/>
              <a:t>A Divide &amp; Conquer Algorithm that we’ll design together</a:t>
            </a:r>
          </a:p>
          <a:p>
            <a:r>
              <a:rPr lang="en-US" dirty="0"/>
              <a:t>Two “classical” D&amp;C results</a:t>
            </a:r>
          </a:p>
        </p:txBody>
      </p:sp>
    </p:spTree>
    <p:extLst>
      <p:ext uri="{BB962C8B-B14F-4D97-AF65-F5344CB8AC3E}">
        <p14:creationId xmlns:p14="http://schemas.microsoft.com/office/powerpoint/2010/main" val="150713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2FB-73CE-4FDA-9D2C-92C94B071970}"/>
              </a:ext>
            </a:extLst>
          </p:cNvPr>
          <p:cNvSpPr>
            <a:spLocks noGrp="1"/>
          </p:cNvSpPr>
          <p:nvPr>
            <p:ph type="title"/>
          </p:nvPr>
        </p:nvSpPr>
        <p:spPr/>
        <p:txBody>
          <a:bodyPr/>
          <a:lstStyle/>
          <a:p>
            <a:r>
              <a:rPr lang="en-US" dirty="0"/>
              <a:t>Another divide and conquer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F61963-8CE4-4574-99CF-00B2AFCF33E3}"/>
                  </a:ext>
                </a:extLst>
              </p:cNvPr>
              <p:cNvSpPr>
                <a:spLocks noGrp="1"/>
              </p:cNvSpPr>
              <p:nvPr>
                <p:ph idx="1"/>
              </p:nvPr>
            </p:nvSpPr>
            <p:spPr>
              <a:xfrm>
                <a:off x="575240" y="1463857"/>
                <a:ext cx="11187258" cy="2216796"/>
              </a:xfrm>
            </p:spPr>
            <p:txBody>
              <a:bodyPr/>
              <a:lstStyle/>
              <a:p>
                <a:r>
                  <a:rPr lang="en-US" dirty="0"/>
                  <a:t>Maximum contiguous subarray sum</a:t>
                </a:r>
              </a:p>
              <a:p>
                <a:r>
                  <a:rPr lang="en-US" dirty="0"/>
                  <a:t>Given: an array of integers (positive and negative), find the indices that give the maximum contiguous subarray sum.</a:t>
                </a:r>
              </a:p>
              <a:p>
                <a:r>
                  <a:rPr lang="en-US" dirty="0"/>
                  <a:t>Find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that maximize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5F61963-8CE4-4574-99CF-00B2AFCF33E3}"/>
                  </a:ext>
                </a:extLst>
              </p:cNvPr>
              <p:cNvSpPr>
                <a:spLocks noGrp="1" noRot="1" noChangeAspect="1" noMove="1" noResize="1" noEditPoints="1" noAdjustHandles="1" noChangeArrowheads="1" noChangeShapeType="1" noTextEdit="1"/>
              </p:cNvSpPr>
              <p:nvPr>
                <p:ph idx="1"/>
              </p:nvPr>
            </p:nvSpPr>
            <p:spPr>
              <a:xfrm>
                <a:off x="575240" y="1463857"/>
                <a:ext cx="11187258" cy="2216796"/>
              </a:xfrm>
              <a:blipFill>
                <a:blip r:embed="rId2"/>
                <a:stretch>
                  <a:fillRect l="-708" t="-4670"/>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CC05C797-339B-4585-9E2E-63F3C5112EB6}"/>
              </a:ext>
            </a:extLst>
          </p:cNvPr>
          <p:cNvGraphicFramePr>
            <a:graphicFrameLocks/>
          </p:cNvGraphicFramePr>
          <p:nvPr/>
        </p:nvGraphicFramePr>
        <p:xfrm>
          <a:off x="1977939" y="3680653"/>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Right Brace 4">
            <a:extLst>
              <a:ext uri="{FF2B5EF4-FFF2-40B4-BE49-F238E27FC236}">
                <a16:creationId xmlns:a16="http://schemas.microsoft.com/office/drawing/2014/main" id="{5CC5F15D-76CE-471D-8D52-C9AB458F3EB5}"/>
              </a:ext>
            </a:extLst>
          </p:cNvPr>
          <p:cNvSpPr/>
          <p:nvPr/>
        </p:nvSpPr>
        <p:spPr>
          <a:xfrm rot="5400000">
            <a:off x="4649429" y="2953285"/>
            <a:ext cx="759542" cy="395256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4E5E50-A5C9-4BF3-AA26-191395A74B87}"/>
                  </a:ext>
                </a:extLst>
              </p:cNvPr>
              <p:cNvSpPr txBox="1"/>
              <p:nvPr/>
            </p:nvSpPr>
            <p:spPr>
              <a:xfrm>
                <a:off x="3620729" y="5427406"/>
                <a:ext cx="3576484"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Sum: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9B4E5E50-A5C9-4BF3-AA26-191395A74B87}"/>
                  </a:ext>
                </a:extLst>
              </p:cNvPr>
              <p:cNvSpPr txBox="1">
                <a:spLocks noRot="1" noChangeAspect="1" noMove="1" noResize="1" noEditPoints="1" noAdjustHandles="1" noChangeArrowheads="1" noChangeShapeType="1" noTextEdit="1"/>
              </p:cNvSpPr>
              <p:nvPr/>
            </p:nvSpPr>
            <p:spPr>
              <a:xfrm>
                <a:off x="3620729" y="5427406"/>
                <a:ext cx="3576484" cy="523220"/>
              </a:xfrm>
              <a:prstGeom prst="rect">
                <a:avLst/>
              </a:prstGeom>
              <a:blipFill>
                <a:blip r:embed="rId3"/>
                <a:stretch>
                  <a:fillRect l="-3578"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4169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2FB-73CE-4FDA-9D2C-92C94B071970}"/>
              </a:ext>
            </a:extLst>
          </p:cNvPr>
          <p:cNvSpPr>
            <a:spLocks noGrp="1"/>
          </p:cNvSpPr>
          <p:nvPr>
            <p:ph type="title"/>
          </p:nvPr>
        </p:nvSpPr>
        <p:spPr/>
        <p:txBody>
          <a:bodyPr/>
          <a:lstStyle/>
          <a:p>
            <a:r>
              <a:rPr lang="en-US" dirty="0"/>
              <a:t>Another divide and conquer</a:t>
            </a:r>
          </a:p>
        </p:txBody>
      </p:sp>
      <p:sp>
        <p:nvSpPr>
          <p:cNvPr id="3" name="Content Placeholder 2">
            <a:extLst>
              <a:ext uri="{FF2B5EF4-FFF2-40B4-BE49-F238E27FC236}">
                <a16:creationId xmlns:a16="http://schemas.microsoft.com/office/drawing/2014/main" id="{85F61963-8CE4-4574-99CF-00B2AFCF33E3}"/>
              </a:ext>
            </a:extLst>
          </p:cNvPr>
          <p:cNvSpPr>
            <a:spLocks noGrp="1"/>
          </p:cNvSpPr>
          <p:nvPr>
            <p:ph idx="1"/>
          </p:nvPr>
        </p:nvSpPr>
        <p:spPr>
          <a:xfrm>
            <a:off x="575240" y="1463857"/>
            <a:ext cx="11187258" cy="2216796"/>
          </a:xfrm>
        </p:spPr>
        <p:txBody>
          <a:bodyPr/>
          <a:lstStyle/>
          <a:p>
            <a:r>
              <a:rPr lang="en-US" dirty="0"/>
              <a:t>Notice, it’s sometimes a good idea to include negative numbers! They might let you access larger positive numbers and give you a net increase.</a:t>
            </a:r>
          </a:p>
        </p:txBody>
      </p:sp>
      <p:graphicFrame>
        <p:nvGraphicFramePr>
          <p:cNvPr id="4" name="Content Placeholder 6">
            <a:extLst>
              <a:ext uri="{FF2B5EF4-FFF2-40B4-BE49-F238E27FC236}">
                <a16:creationId xmlns:a16="http://schemas.microsoft.com/office/drawing/2014/main" id="{CC05C797-339B-4585-9E2E-63F3C5112EB6}"/>
              </a:ext>
            </a:extLst>
          </p:cNvPr>
          <p:cNvGraphicFramePr>
            <a:graphicFrameLocks/>
          </p:cNvGraphicFramePr>
          <p:nvPr/>
        </p:nvGraphicFramePr>
        <p:xfrm>
          <a:off x="1977939" y="3680653"/>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Right Brace 4">
            <a:extLst>
              <a:ext uri="{FF2B5EF4-FFF2-40B4-BE49-F238E27FC236}">
                <a16:creationId xmlns:a16="http://schemas.microsoft.com/office/drawing/2014/main" id="{5CC5F15D-76CE-471D-8D52-C9AB458F3EB5}"/>
              </a:ext>
            </a:extLst>
          </p:cNvPr>
          <p:cNvSpPr/>
          <p:nvPr/>
        </p:nvSpPr>
        <p:spPr>
          <a:xfrm rot="5400000">
            <a:off x="4649429" y="2953285"/>
            <a:ext cx="759542" cy="3952568"/>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4E5E50-A5C9-4BF3-AA26-191395A74B87}"/>
                  </a:ext>
                </a:extLst>
              </p:cNvPr>
              <p:cNvSpPr txBox="1"/>
              <p:nvPr/>
            </p:nvSpPr>
            <p:spPr>
              <a:xfrm>
                <a:off x="3620729" y="5427406"/>
                <a:ext cx="3576484"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Sum: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9B4E5E50-A5C9-4BF3-AA26-191395A74B87}"/>
                  </a:ext>
                </a:extLst>
              </p:cNvPr>
              <p:cNvSpPr txBox="1">
                <a:spLocks noRot="1" noChangeAspect="1" noMove="1" noResize="1" noEditPoints="1" noAdjustHandles="1" noChangeArrowheads="1" noChangeShapeType="1" noTextEdit="1"/>
              </p:cNvSpPr>
              <p:nvPr/>
            </p:nvSpPr>
            <p:spPr>
              <a:xfrm>
                <a:off x="3620729" y="5427406"/>
                <a:ext cx="3576484" cy="523220"/>
              </a:xfrm>
              <a:prstGeom prst="rect">
                <a:avLst/>
              </a:prstGeom>
              <a:blipFill>
                <a:blip r:embed="rId2"/>
                <a:stretch>
                  <a:fillRect l="-3578"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72501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62FB-73CE-4FDA-9D2C-92C94B071970}"/>
              </a:ext>
            </a:extLst>
          </p:cNvPr>
          <p:cNvSpPr>
            <a:spLocks noGrp="1"/>
          </p:cNvSpPr>
          <p:nvPr>
            <p:ph type="title"/>
          </p:nvPr>
        </p:nvSpPr>
        <p:spPr/>
        <p:txBody>
          <a:bodyPr/>
          <a:lstStyle/>
          <a:p>
            <a:r>
              <a:rPr lang="en-US" dirty="0"/>
              <a:t>Edge Cases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F61963-8CE4-4574-99CF-00B2AFCF33E3}"/>
                  </a:ext>
                </a:extLst>
              </p:cNvPr>
              <p:cNvSpPr>
                <a:spLocks noGrp="1"/>
              </p:cNvSpPr>
              <p:nvPr>
                <p:ph idx="1"/>
              </p:nvPr>
            </p:nvSpPr>
            <p:spPr>
              <a:xfrm>
                <a:off x="575240" y="1463857"/>
                <a:ext cx="11187258" cy="2216796"/>
              </a:xfrm>
            </p:spPr>
            <p:txBody>
              <a:bodyPr/>
              <a:lstStyle/>
              <a:p>
                <a:r>
                  <a:rPr lang="en-US" dirty="0"/>
                  <a:t>We’ll allow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In that case,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is the sum.</a:t>
                </a:r>
              </a:p>
              <a:p>
                <a:r>
                  <a:rPr lang="en-US" dirty="0"/>
                  <a:t>We’ll also allow for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𝑖</m:t>
                    </m:r>
                  </m:oMath>
                </a14:m>
                <a:r>
                  <a:rPr lang="en-US" dirty="0"/>
                  <a:t>. In that case the sum is </a:t>
                </a:r>
                <a14:m>
                  <m:oMath xmlns:m="http://schemas.openxmlformats.org/officeDocument/2006/math">
                    <m:r>
                      <a:rPr lang="en-US" b="0" i="1" smtClean="0">
                        <a:latin typeface="Cambria Math" panose="02040503050406030204" pitchFamily="18" charset="0"/>
                      </a:rPr>
                      <m:t>0</m:t>
                    </m:r>
                  </m:oMath>
                </a14:m>
                <a:r>
                  <a:rPr lang="en-US" dirty="0"/>
                  <a:t>.</a:t>
                </a:r>
              </a:p>
              <a:p>
                <a:pPr lvl="1"/>
                <a:r>
                  <a:rPr lang="en-US" dirty="0"/>
                  <a:t>This is the best option if and only if all the entries are negative.</a:t>
                </a:r>
              </a:p>
            </p:txBody>
          </p:sp>
        </mc:Choice>
        <mc:Fallback xmlns="">
          <p:sp>
            <p:nvSpPr>
              <p:cNvPr id="3" name="Content Placeholder 2">
                <a:extLst>
                  <a:ext uri="{FF2B5EF4-FFF2-40B4-BE49-F238E27FC236}">
                    <a16:creationId xmlns:a16="http://schemas.microsoft.com/office/drawing/2014/main" id="{85F61963-8CE4-4574-99CF-00B2AFCF33E3}"/>
                  </a:ext>
                </a:extLst>
              </p:cNvPr>
              <p:cNvSpPr>
                <a:spLocks noGrp="1" noRot="1" noChangeAspect="1" noMove="1" noResize="1" noEditPoints="1" noAdjustHandles="1" noChangeArrowheads="1" noChangeShapeType="1" noTextEdit="1"/>
              </p:cNvSpPr>
              <p:nvPr>
                <p:ph idx="1"/>
              </p:nvPr>
            </p:nvSpPr>
            <p:spPr>
              <a:xfrm>
                <a:off x="575240" y="1463857"/>
                <a:ext cx="11187258" cy="2216796"/>
              </a:xfrm>
              <a:blipFill>
                <a:blip r:embed="rId2"/>
                <a:stretch>
                  <a:fillRect l="-654" t="-4670"/>
                </a:stretch>
              </a:blipFill>
            </p:spPr>
            <p:txBody>
              <a:bodyPr/>
              <a:lstStyle/>
              <a:p>
                <a:r>
                  <a:rPr lang="en-US">
                    <a:noFill/>
                  </a:rPr>
                  <a:t> </a:t>
                </a:r>
              </a:p>
            </p:txBody>
          </p:sp>
        </mc:Fallback>
      </mc:AlternateContent>
      <p:graphicFrame>
        <p:nvGraphicFramePr>
          <p:cNvPr id="4" name="Content Placeholder 6">
            <a:extLst>
              <a:ext uri="{FF2B5EF4-FFF2-40B4-BE49-F238E27FC236}">
                <a16:creationId xmlns:a16="http://schemas.microsoft.com/office/drawing/2014/main" id="{CC05C797-339B-4585-9E2E-63F3C5112EB6}"/>
              </a:ext>
            </a:extLst>
          </p:cNvPr>
          <p:cNvGraphicFramePr>
            <a:graphicFrameLocks/>
          </p:cNvGraphicFramePr>
          <p:nvPr>
            <p:extLst>
              <p:ext uri="{D42A27DB-BD31-4B8C-83A1-F6EECF244321}">
                <p14:modId xmlns:p14="http://schemas.microsoft.com/office/powerpoint/2010/main" val="800851005"/>
              </p:ext>
            </p:extLst>
          </p:nvPr>
        </p:nvGraphicFramePr>
        <p:xfrm>
          <a:off x="1977939" y="3680653"/>
          <a:ext cx="8063736" cy="82804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Right Brace 4">
            <a:extLst>
              <a:ext uri="{FF2B5EF4-FFF2-40B4-BE49-F238E27FC236}">
                <a16:creationId xmlns:a16="http://schemas.microsoft.com/office/drawing/2014/main" id="{5CC5F15D-76CE-471D-8D52-C9AB458F3EB5}"/>
              </a:ext>
            </a:extLst>
          </p:cNvPr>
          <p:cNvSpPr/>
          <p:nvPr/>
        </p:nvSpPr>
        <p:spPr>
          <a:xfrm rot="5400000">
            <a:off x="6602853" y="4906709"/>
            <a:ext cx="759542" cy="45719"/>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4E5E50-A5C9-4BF3-AA26-191395A74B87}"/>
                  </a:ext>
                </a:extLst>
              </p:cNvPr>
              <p:cNvSpPr txBox="1"/>
              <p:nvPr/>
            </p:nvSpPr>
            <p:spPr>
              <a:xfrm>
                <a:off x="6780788" y="5309340"/>
                <a:ext cx="3576484"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Sum: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0</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9B4E5E50-A5C9-4BF3-AA26-191395A74B87}"/>
                  </a:ext>
                </a:extLst>
              </p:cNvPr>
              <p:cNvSpPr txBox="1">
                <a:spLocks noRot="1" noChangeAspect="1" noMove="1" noResize="1" noEditPoints="1" noAdjustHandles="1" noChangeArrowheads="1" noChangeShapeType="1" noTextEdit="1"/>
              </p:cNvSpPr>
              <p:nvPr/>
            </p:nvSpPr>
            <p:spPr>
              <a:xfrm>
                <a:off x="6780788" y="5309340"/>
                <a:ext cx="3576484" cy="523220"/>
              </a:xfrm>
              <a:prstGeom prst="rect">
                <a:avLst/>
              </a:prstGeom>
              <a:blipFill>
                <a:blip r:embed="rId3"/>
                <a:stretch>
                  <a:fillRect l="-3407"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37740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5D1B-F763-404F-85DE-FD7ACE2B6D22}"/>
              </a:ext>
            </a:extLst>
          </p:cNvPr>
          <p:cNvSpPr>
            <a:spLocks noGrp="1"/>
          </p:cNvSpPr>
          <p:nvPr>
            <p:ph type="title"/>
          </p:nvPr>
        </p:nvSpPr>
        <p:spPr/>
        <p:txBody>
          <a:bodyPr/>
          <a:lstStyle/>
          <a:p>
            <a:r>
              <a:rPr lang="en-US" dirty="0"/>
              <a:t>Maximum Contiguous Subarray Sum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7FBD55-46E7-48EF-8237-F958DFF0FE4D}"/>
                  </a:ext>
                </a:extLst>
              </p:cNvPr>
              <p:cNvSpPr>
                <a:spLocks noGrp="1"/>
              </p:cNvSpPr>
              <p:nvPr>
                <p:ph idx="1"/>
              </p:nvPr>
            </p:nvSpPr>
            <p:spPr/>
            <p:txBody>
              <a:bodyPr/>
              <a:lstStyle/>
              <a:p>
                <a:r>
                  <a:rPr lang="en-US" dirty="0"/>
                  <a:t>Brute force: How many subarrays to check?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endParaRPr lang="en-US" dirty="0"/>
              </a:p>
              <a:p>
                <a:r>
                  <a:rPr lang="en-US" dirty="0"/>
                  <a:t>How long does it take to check a subarray?</a:t>
                </a:r>
              </a:p>
              <a:p>
                <a:r>
                  <a:rPr lang="en-US" dirty="0"/>
                  <a:t>If you keep track of partial sums, the overall algorithm can take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a:p>
                <a:r>
                  <a:rPr lang="en-US" dirty="0"/>
                  <a:t>(If you calculated from scratch every time it would take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time) </a:t>
                </a:r>
              </a:p>
              <a:p>
                <a:endParaRPr lang="en-US" dirty="0"/>
              </a:p>
              <a:p>
                <a:r>
                  <a:rPr lang="en-US" dirty="0"/>
                  <a:t>Can we do better?</a:t>
                </a:r>
              </a:p>
            </p:txBody>
          </p:sp>
        </mc:Choice>
        <mc:Fallback xmlns="">
          <p:sp>
            <p:nvSpPr>
              <p:cNvPr id="3" name="Content Placeholder 2">
                <a:extLst>
                  <a:ext uri="{FF2B5EF4-FFF2-40B4-BE49-F238E27FC236}">
                    <a16:creationId xmlns:a16="http://schemas.microsoft.com/office/drawing/2014/main" id="{497FBD55-46E7-48EF-8237-F958DFF0FE4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0718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3504</TotalTime>
  <Words>2375</Words>
  <Application>Microsoft Office PowerPoint</Application>
  <PresentationFormat>Widescreen</PresentationFormat>
  <Paragraphs>426</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Divide &amp; Conquer 2</vt:lpstr>
      <vt:lpstr>Announcements</vt:lpstr>
      <vt:lpstr>Announcements</vt:lpstr>
      <vt:lpstr>Announcements</vt:lpstr>
      <vt:lpstr>Today</vt:lpstr>
      <vt:lpstr>Another divide and conquer</vt:lpstr>
      <vt:lpstr>Another divide and conquer</vt:lpstr>
      <vt:lpstr>Edge Cases</vt:lpstr>
      <vt:lpstr>Maximum Contiguous Subarray Sum</vt:lpstr>
      <vt:lpstr>Maximum Contiguous Subarray</vt:lpstr>
      <vt:lpstr>Conquer</vt:lpstr>
      <vt:lpstr>Conquer</vt:lpstr>
      <vt:lpstr>Crossing Subarrays</vt:lpstr>
      <vt:lpstr>Crossing Subarrays</vt:lpstr>
      <vt:lpstr>Crossing Subarrays</vt:lpstr>
      <vt:lpstr>Crossing Subarrays</vt:lpstr>
      <vt:lpstr>Finishing the recursive call</vt:lpstr>
      <vt:lpstr>Running Time</vt:lpstr>
      <vt:lpstr>PowerPoint Presentation</vt:lpstr>
      <vt:lpstr>One More problem</vt:lpstr>
      <vt:lpstr>A better plan</vt:lpstr>
      <vt:lpstr>Activity</vt:lpstr>
      <vt:lpstr>Master Theorem</vt:lpstr>
      <vt:lpstr>Running Time?</vt:lpstr>
      <vt:lpstr>When to use Divide &amp; Conquer</vt:lpstr>
      <vt:lpstr>Classic Divide &amp; Conquer</vt:lpstr>
      <vt:lpstr>Classic Applications</vt:lpstr>
      <vt:lpstr>Classic Application</vt:lpstr>
      <vt:lpstr>Classic Application</vt:lpstr>
      <vt:lpstr>Clever Trick</vt:lpstr>
      <vt:lpstr>Running Time</vt:lpstr>
      <vt:lpstr>Strassen’s 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&amp; Conquer 2</dc:title>
  <dc:creator>rtweber2</dc:creator>
  <cp:lastModifiedBy>rtweber2</cp:lastModifiedBy>
  <cp:revision>36</cp:revision>
  <cp:lastPrinted>2022-10-19T00:39:10Z</cp:lastPrinted>
  <dcterms:created xsi:type="dcterms:W3CDTF">2021-01-26T17:19:46Z</dcterms:created>
  <dcterms:modified xsi:type="dcterms:W3CDTF">2022-10-19T17:15:18Z</dcterms:modified>
</cp:coreProperties>
</file>