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0" r:id="rId3"/>
    <p:sldId id="258" r:id="rId4"/>
    <p:sldId id="259" r:id="rId5"/>
    <p:sldId id="260" r:id="rId6"/>
    <p:sldId id="261" r:id="rId7"/>
    <p:sldId id="297" r:id="rId8"/>
    <p:sldId id="262" r:id="rId9"/>
    <p:sldId id="272" r:id="rId10"/>
    <p:sldId id="263" r:id="rId11"/>
    <p:sldId id="269" r:id="rId12"/>
    <p:sldId id="293" r:id="rId13"/>
    <p:sldId id="283" r:id="rId14"/>
    <p:sldId id="292" r:id="rId15"/>
    <p:sldId id="284" r:id="rId16"/>
    <p:sldId id="285" r:id="rId17"/>
    <p:sldId id="289" r:id="rId18"/>
    <p:sldId id="268" r:id="rId19"/>
    <p:sldId id="295" r:id="rId20"/>
    <p:sldId id="270" r:id="rId21"/>
    <p:sldId id="271" r:id="rId22"/>
    <p:sldId id="350" r:id="rId23"/>
    <p:sldId id="287" r:id="rId24"/>
    <p:sldId id="291" r:id="rId25"/>
    <p:sldId id="288" r:id="rId26"/>
    <p:sldId id="294" r:id="rId27"/>
    <p:sldId id="298" r:id="rId28"/>
    <p:sldId id="299" r:id="rId29"/>
    <p:sldId id="349" r:id="rId30"/>
    <p:sldId id="330" r:id="rId31"/>
    <p:sldId id="337" r:id="rId32"/>
    <p:sldId id="338" r:id="rId33"/>
    <p:sldId id="344" r:id="rId34"/>
    <p:sldId id="345" r:id="rId35"/>
    <p:sldId id="346" r:id="rId36"/>
    <p:sldId id="347" r:id="rId37"/>
    <p:sldId id="339" r:id="rId38"/>
    <p:sldId id="34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8B44A5B-A06E-43F0-B6A3-6B0B76469FB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8746-E7DE-4EF4-A4A9-0862371797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99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4A5B-A06E-43F0-B6A3-6B0B76469FB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8746-E7DE-4EF4-A4A9-0862371797BB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8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4A5B-A06E-43F0-B6A3-6B0B76469FB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8746-E7DE-4EF4-A4A9-0862371797B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123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85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4A5B-A06E-43F0-B6A3-6B0B76469FB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8746-E7DE-4EF4-A4A9-086237179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04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4A5B-A06E-43F0-B6A3-6B0B76469FB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8746-E7DE-4EF4-A4A9-0862371797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52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4A5B-A06E-43F0-B6A3-6B0B76469FB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8746-E7DE-4EF4-A4A9-0862371797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18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4A5B-A06E-43F0-B6A3-6B0B76469FB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8746-E7DE-4EF4-A4A9-086237179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4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4A5B-A06E-43F0-B6A3-6B0B76469FB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8746-E7DE-4EF4-A4A9-0862371797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55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4A5B-A06E-43F0-B6A3-6B0B76469FB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8746-E7DE-4EF4-A4A9-0862371797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88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4A5B-A06E-43F0-B6A3-6B0B76469FB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8746-E7DE-4EF4-A4A9-086237179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19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4A5B-A06E-43F0-B6A3-6B0B76469FB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8746-E7DE-4EF4-A4A9-0862371797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759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8B44A5B-A06E-43F0-B6A3-6B0B76469FB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CBC8746-E7DE-4EF4-A4A9-0862371797B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42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B1945-7072-4CB0-AD7D-35996967BC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Depth First 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E5479D-0CA8-4127-9BC8-804ED8DB53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417 22AU</a:t>
            </a:r>
          </a:p>
          <a:p>
            <a:r>
              <a:rPr lang="en-US" dirty="0"/>
              <a:t>Lecture 7</a:t>
            </a:r>
          </a:p>
        </p:txBody>
      </p:sp>
    </p:spTree>
    <p:extLst>
      <p:ext uri="{BB962C8B-B14F-4D97-AF65-F5344CB8AC3E}">
        <p14:creationId xmlns:p14="http://schemas.microsoft.com/office/powerpoint/2010/main" val="2072512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Reaching Everything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272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One possible use of DFS is visiting every vertex</a:t>
            </a:r>
          </a:p>
          <a:p>
            <a:r>
              <a:rPr lang="en-US" dirty="0"/>
              <a:t>How can we make sure that happens?</a:t>
            </a:r>
          </a:p>
          <a:p>
            <a:pPr lvl="1"/>
            <a:r>
              <a:rPr lang="en-US" dirty="0"/>
              <a:t>What did you do for BFS when you had this problem?</a:t>
            </a:r>
          </a:p>
          <a:p>
            <a:pPr lvl="1"/>
            <a:endParaRPr lang="en-US" dirty="0"/>
          </a:p>
          <a:p>
            <a:r>
              <a:rPr lang="en-US" dirty="0"/>
              <a:t>Add a while loop, and call DFS from each vertex.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670205" y="4152899"/>
            <a:ext cx="652179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DFS(u)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Mark u as “seen”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For each edge (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u,v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 //leaving u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If v is not “seen”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	DFS(v)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End If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End For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4152898"/>
            <a:ext cx="544160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DFSWrapper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(G)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For each vertex u of G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If u is not “seen”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	DFS(u)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End If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End For</a:t>
            </a:r>
          </a:p>
        </p:txBody>
      </p:sp>
    </p:spTree>
    <p:extLst>
      <p:ext uri="{BB962C8B-B14F-4D97-AF65-F5344CB8AC3E}">
        <p14:creationId xmlns:p14="http://schemas.microsoft.com/office/powerpoint/2010/main" val="3681824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8925"/>
            <a:ext cx="10515600" cy="879475"/>
          </a:xfrm>
        </p:spPr>
        <p:txBody>
          <a:bodyPr/>
          <a:lstStyle/>
          <a:p>
            <a:r>
              <a:rPr lang="en-US" dirty="0"/>
              <a:t>Bells and Whistles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8401"/>
            <a:ext cx="10515600" cy="2247900"/>
          </a:xfrm>
        </p:spPr>
        <p:txBody>
          <a:bodyPr/>
          <a:lstStyle/>
          <a:p>
            <a:r>
              <a:rPr lang="en-US" dirty="0"/>
              <a:t>Depending on your application, you may add a few extra lines to the DFS code to compute the thing you want. </a:t>
            </a:r>
          </a:p>
          <a:p>
            <a:pPr lvl="1"/>
            <a:r>
              <a:rPr lang="en-US" dirty="0"/>
              <a:t>Usually just an extra variable or two per vertex.</a:t>
            </a:r>
          </a:p>
          <a:p>
            <a:r>
              <a:rPr lang="en-US" dirty="0"/>
              <a:t>For today’s application, we need to know what order vertices come onto and off of the stack.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403601"/>
            <a:ext cx="68743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DFS(u)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Mark u as “seen”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u.start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counter++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 each edge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u,v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//leaving u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 v is not “seen”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DFS(v)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End If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End For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u.end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counter++</a:t>
            </a:r>
          </a:p>
        </p:txBody>
      </p:sp>
      <p:sp>
        <p:nvSpPr>
          <p:cNvPr id="5" name="Rectangle 4"/>
          <p:cNvSpPr/>
          <p:nvPr/>
        </p:nvSpPr>
        <p:spPr>
          <a:xfrm>
            <a:off x="6470650" y="3416301"/>
            <a:ext cx="5981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DFSWrapper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(G)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counter = 1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 each vertex u of G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 u is not “seen”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DFS(u)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End If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End For</a:t>
            </a:r>
          </a:p>
        </p:txBody>
      </p:sp>
    </p:spTree>
    <p:extLst>
      <p:ext uri="{BB962C8B-B14F-4D97-AF65-F5344CB8AC3E}">
        <p14:creationId xmlns:p14="http://schemas.microsoft.com/office/powerpoint/2010/main" val="1964111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C85D619-C9ED-43AD-AA20-9CDA36D5551B}"/>
                  </a:ext>
                </a:extLst>
              </p:cNvPr>
              <p:cNvSpPr txBox="1"/>
              <p:nvPr/>
            </p:nvSpPr>
            <p:spPr>
              <a:xfrm>
                <a:off x="469900" y="1498600"/>
                <a:ext cx="11187259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When we use DFS to search through a graph, we’ll have different “kinds” of edges.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Like when we did BFS, we had: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Edges that went from level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level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+1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Intra-level edges.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do a few examples to help classify the edges.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Then do an application of the classification.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Our goal: find a cycle in a directed graph.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C85D619-C9ED-43AD-AA20-9CDA36D55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0" y="1498600"/>
                <a:ext cx="11187259" cy="4401205"/>
              </a:xfrm>
              <a:prstGeom prst="rect">
                <a:avLst/>
              </a:prstGeom>
              <a:blipFill>
                <a:blip r:embed="rId2"/>
                <a:stretch>
                  <a:fillRect l="-1090" t="-1524" r="-1907" b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705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DFS</a:t>
            </a:r>
          </a:p>
        </p:txBody>
      </p:sp>
      <p:sp>
        <p:nvSpPr>
          <p:cNvPr id="6" name="Oval 5"/>
          <p:cNvSpPr/>
          <p:nvPr/>
        </p:nvSpPr>
        <p:spPr>
          <a:xfrm>
            <a:off x="1634836" y="2743417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4484255" y="1571385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4511964" y="5126182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2" name="Oval 11"/>
          <p:cNvSpPr/>
          <p:nvPr/>
        </p:nvSpPr>
        <p:spPr>
          <a:xfrm>
            <a:off x="4382655" y="3442663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3" name="Oval 12"/>
          <p:cNvSpPr/>
          <p:nvPr/>
        </p:nvSpPr>
        <p:spPr>
          <a:xfrm>
            <a:off x="2096655" y="5458691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4" name="Oval 13"/>
          <p:cNvSpPr/>
          <p:nvPr/>
        </p:nvSpPr>
        <p:spPr>
          <a:xfrm>
            <a:off x="595746" y="4548910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6" name="Straight Arrow Connector 15"/>
          <p:cNvCxnSpPr>
            <a:stCxn id="6" idx="3"/>
            <a:endCxn id="14" idx="0"/>
          </p:cNvCxnSpPr>
          <p:nvPr/>
        </p:nvCxnSpPr>
        <p:spPr>
          <a:xfrm flipH="1">
            <a:off x="928255" y="3311045"/>
            <a:ext cx="803971" cy="123786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5"/>
            <a:endCxn id="13" idx="1"/>
          </p:cNvCxnSpPr>
          <p:nvPr/>
        </p:nvCxnSpPr>
        <p:spPr>
          <a:xfrm>
            <a:off x="1163374" y="5116538"/>
            <a:ext cx="1030671" cy="439543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6"/>
            <a:endCxn id="11" idx="2"/>
          </p:cNvCxnSpPr>
          <p:nvPr/>
        </p:nvCxnSpPr>
        <p:spPr>
          <a:xfrm flipV="1">
            <a:off x="2761673" y="5458691"/>
            <a:ext cx="1750291" cy="332509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1"/>
            <a:endCxn id="14" idx="6"/>
          </p:cNvCxnSpPr>
          <p:nvPr/>
        </p:nvCxnSpPr>
        <p:spPr>
          <a:xfrm flipH="1" flipV="1">
            <a:off x="1260764" y="4881419"/>
            <a:ext cx="3348590" cy="342153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4" idx="7"/>
            <a:endCxn id="12" idx="2"/>
          </p:cNvCxnSpPr>
          <p:nvPr/>
        </p:nvCxnSpPr>
        <p:spPr>
          <a:xfrm flipV="1">
            <a:off x="1163374" y="3775172"/>
            <a:ext cx="3219281" cy="871128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2" idx="0"/>
            <a:endCxn id="10" idx="4"/>
          </p:cNvCxnSpPr>
          <p:nvPr/>
        </p:nvCxnSpPr>
        <p:spPr>
          <a:xfrm flipV="1">
            <a:off x="4715164" y="2236403"/>
            <a:ext cx="101600" cy="1206260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6" idx="7"/>
            <a:endCxn id="10" idx="2"/>
          </p:cNvCxnSpPr>
          <p:nvPr/>
        </p:nvCxnSpPr>
        <p:spPr>
          <a:xfrm flipV="1">
            <a:off x="2202464" y="1903894"/>
            <a:ext cx="2281791" cy="936913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539971" y="2507024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2560" y="1571385"/>
            <a:ext cx="330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Start from A</a:t>
            </a:r>
          </a:p>
        </p:txBody>
      </p:sp>
      <p:sp>
        <p:nvSpPr>
          <p:cNvPr id="57" name="Arc 56"/>
          <p:cNvSpPr/>
          <p:nvPr/>
        </p:nvSpPr>
        <p:spPr>
          <a:xfrm>
            <a:off x="4692073" y="2033050"/>
            <a:ext cx="710277" cy="3404716"/>
          </a:xfrm>
          <a:prstGeom prst="arc">
            <a:avLst>
              <a:gd name="adj1" fmla="val 16335227"/>
              <a:gd name="adj2" fmla="val 5144971"/>
            </a:avLst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818679" y="98114"/>
            <a:ext cx="687439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DFS(u)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Mark u as “seen”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u.start</a:t>
            </a:r>
            <a:r>
              <a:rPr lang="en-US" sz="2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counter++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For each edge (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u,v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 //leaving u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If v is not “seen”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	DFS(v)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End If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End For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u.end</a:t>
            </a:r>
            <a:r>
              <a:rPr lang="en-US" sz="2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counter++</a:t>
            </a:r>
          </a:p>
        </p:txBody>
      </p:sp>
    </p:spTree>
    <p:extLst>
      <p:ext uri="{BB962C8B-B14F-4D97-AF65-F5344CB8AC3E}">
        <p14:creationId xmlns:p14="http://schemas.microsoft.com/office/powerpoint/2010/main" val="356618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DFS</a:t>
            </a:r>
          </a:p>
        </p:txBody>
      </p:sp>
      <p:sp>
        <p:nvSpPr>
          <p:cNvPr id="6" name="Oval 5"/>
          <p:cNvSpPr/>
          <p:nvPr/>
        </p:nvSpPr>
        <p:spPr>
          <a:xfrm>
            <a:off x="1634836" y="2743417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4484255" y="1571385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4511964" y="5126182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2" name="Oval 11"/>
          <p:cNvSpPr/>
          <p:nvPr/>
        </p:nvSpPr>
        <p:spPr>
          <a:xfrm>
            <a:off x="4382655" y="3442663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3" name="Oval 12"/>
          <p:cNvSpPr/>
          <p:nvPr/>
        </p:nvSpPr>
        <p:spPr>
          <a:xfrm>
            <a:off x="2096655" y="5458691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4" name="Oval 13"/>
          <p:cNvSpPr/>
          <p:nvPr/>
        </p:nvSpPr>
        <p:spPr>
          <a:xfrm>
            <a:off x="595746" y="4548910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6" name="Straight Arrow Connector 15"/>
          <p:cNvCxnSpPr>
            <a:stCxn id="6" idx="3"/>
            <a:endCxn id="14" idx="0"/>
          </p:cNvCxnSpPr>
          <p:nvPr/>
        </p:nvCxnSpPr>
        <p:spPr>
          <a:xfrm flipH="1">
            <a:off x="928255" y="3311045"/>
            <a:ext cx="803971" cy="123786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5"/>
            <a:endCxn id="13" idx="1"/>
          </p:cNvCxnSpPr>
          <p:nvPr/>
        </p:nvCxnSpPr>
        <p:spPr>
          <a:xfrm>
            <a:off x="1163374" y="5116538"/>
            <a:ext cx="1030671" cy="439543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6"/>
            <a:endCxn id="11" idx="2"/>
          </p:cNvCxnSpPr>
          <p:nvPr/>
        </p:nvCxnSpPr>
        <p:spPr>
          <a:xfrm flipV="1">
            <a:off x="2761673" y="5458691"/>
            <a:ext cx="1750291" cy="332509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1"/>
            <a:endCxn id="14" idx="6"/>
          </p:cNvCxnSpPr>
          <p:nvPr/>
        </p:nvCxnSpPr>
        <p:spPr>
          <a:xfrm flipH="1" flipV="1">
            <a:off x="1260764" y="4881419"/>
            <a:ext cx="3348590" cy="342153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4" idx="7"/>
            <a:endCxn id="12" idx="2"/>
          </p:cNvCxnSpPr>
          <p:nvPr/>
        </p:nvCxnSpPr>
        <p:spPr>
          <a:xfrm flipV="1">
            <a:off x="1163374" y="3775172"/>
            <a:ext cx="3219281" cy="871128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2" idx="0"/>
            <a:endCxn id="10" idx="4"/>
          </p:cNvCxnSpPr>
          <p:nvPr/>
        </p:nvCxnSpPr>
        <p:spPr>
          <a:xfrm flipV="1">
            <a:off x="4715164" y="2236403"/>
            <a:ext cx="101600" cy="1206260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6" idx="7"/>
            <a:endCxn id="10" idx="2"/>
          </p:cNvCxnSpPr>
          <p:nvPr/>
        </p:nvCxnSpPr>
        <p:spPr>
          <a:xfrm flipV="1">
            <a:off x="2202464" y="1903894"/>
            <a:ext cx="2281791" cy="936913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539971" y="2507024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2560" y="1571385"/>
            <a:ext cx="330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Start from A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625080" y="5704913"/>
            <a:ext cx="3444240" cy="682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Vertex: A</a:t>
            </a:r>
          </a:p>
          <a:p>
            <a:pPr algn="ctr"/>
            <a:r>
              <a:rPr lang="en-US" sz="2400" dirty="0"/>
              <a:t>Last edge used: ---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25080" y="4857454"/>
            <a:ext cx="3444240" cy="682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Vertex: B</a:t>
            </a:r>
          </a:p>
          <a:p>
            <a:pPr algn="ctr"/>
            <a:r>
              <a:rPr lang="en-US" sz="2400" dirty="0"/>
              <a:t>Last edge used: --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625080" y="4078536"/>
            <a:ext cx="3444240" cy="682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Vertex: C</a:t>
            </a:r>
          </a:p>
          <a:p>
            <a:pPr algn="ctr"/>
            <a:r>
              <a:rPr lang="en-US" sz="2400" dirty="0"/>
              <a:t>Last edge used: --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625080" y="3311045"/>
            <a:ext cx="3444240" cy="682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Vertex: D</a:t>
            </a:r>
          </a:p>
          <a:p>
            <a:pPr algn="ctr"/>
            <a:r>
              <a:rPr lang="en-US" sz="2400" dirty="0"/>
              <a:t>Last edge used: --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625080" y="4857454"/>
            <a:ext cx="3444240" cy="682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Vertex: B</a:t>
            </a:r>
          </a:p>
          <a:p>
            <a:pPr algn="ctr"/>
            <a:r>
              <a:rPr lang="en-US" sz="2400" dirty="0"/>
              <a:t>Last edge used: (B,C)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625080" y="4070658"/>
            <a:ext cx="3444240" cy="682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Vertex: C</a:t>
            </a:r>
          </a:p>
          <a:p>
            <a:pPr algn="ctr"/>
            <a:r>
              <a:rPr lang="en-US" sz="2400" dirty="0"/>
              <a:t>Last edge used: (C,D)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612839" y="3311634"/>
            <a:ext cx="3444240" cy="682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Vertex: D</a:t>
            </a:r>
          </a:p>
          <a:p>
            <a:pPr algn="ctr"/>
            <a:r>
              <a:rPr lang="en-US" sz="2400" dirty="0"/>
              <a:t>Last edge used: (D,B)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625080" y="5704913"/>
            <a:ext cx="3444240" cy="682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Vertex: A</a:t>
            </a:r>
          </a:p>
          <a:p>
            <a:pPr algn="ctr"/>
            <a:r>
              <a:rPr lang="en-US" sz="2400" dirty="0"/>
              <a:t>Last edge used: (A,B)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625080" y="5704912"/>
            <a:ext cx="3444240" cy="682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Vertex: A</a:t>
            </a:r>
          </a:p>
          <a:p>
            <a:pPr algn="ctr"/>
            <a:r>
              <a:rPr lang="en-US" sz="2400" dirty="0"/>
              <a:t>Last edge used: (A,F)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619538" y="4074578"/>
            <a:ext cx="3444240" cy="682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Vertex: E</a:t>
            </a:r>
          </a:p>
          <a:p>
            <a:pPr algn="ctr"/>
            <a:r>
              <a:rPr lang="en-US" sz="2400" dirty="0"/>
              <a:t>Last edge used: ---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625080" y="4857454"/>
            <a:ext cx="3444240" cy="682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Vertex: B</a:t>
            </a:r>
          </a:p>
          <a:p>
            <a:pPr algn="ctr"/>
            <a:r>
              <a:rPr lang="en-US" sz="2400" dirty="0"/>
              <a:t>Last edge used: (B,E)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622420" y="4069744"/>
            <a:ext cx="3444240" cy="682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Vertex: E</a:t>
            </a:r>
          </a:p>
          <a:p>
            <a:pPr algn="ctr"/>
            <a:r>
              <a:rPr lang="en-US" sz="2400" dirty="0"/>
              <a:t>Last edge used: (E,F)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623023" y="3317819"/>
            <a:ext cx="3444240" cy="682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Vertex: F</a:t>
            </a:r>
          </a:p>
          <a:p>
            <a:pPr algn="ctr"/>
            <a:r>
              <a:rPr lang="en-US" sz="2400" dirty="0"/>
              <a:t>Last edge used: ---</a:t>
            </a:r>
          </a:p>
        </p:txBody>
      </p:sp>
      <p:sp>
        <p:nvSpPr>
          <p:cNvPr id="57" name="Arc 56"/>
          <p:cNvSpPr/>
          <p:nvPr/>
        </p:nvSpPr>
        <p:spPr>
          <a:xfrm>
            <a:off x="4692073" y="2033050"/>
            <a:ext cx="710277" cy="3404716"/>
          </a:xfrm>
          <a:prstGeom prst="arc">
            <a:avLst>
              <a:gd name="adj1" fmla="val 16335227"/>
              <a:gd name="adj2" fmla="val 5144971"/>
            </a:avLst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600598" y="3324593"/>
            <a:ext cx="3444240" cy="682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Vertex: F</a:t>
            </a:r>
          </a:p>
          <a:p>
            <a:pPr algn="ctr"/>
            <a:r>
              <a:rPr lang="en-US" sz="2400" dirty="0"/>
              <a:t>Last edge used: (F,D)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818679" y="98114"/>
            <a:ext cx="687439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DFS(u)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Mark u as “seen”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u.start</a:t>
            </a:r>
            <a:r>
              <a:rPr lang="en-US" sz="2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counter++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For each edge (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u,v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 //leaving u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If v is not “seen”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	DFS(v)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End If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End For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u.end</a:t>
            </a:r>
            <a:r>
              <a:rPr lang="en-US" sz="2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counter++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500" y="2706204"/>
            <a:ext cx="594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7045" y="2706204"/>
            <a:ext cx="776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7854" y="5247225"/>
            <a:ext cx="594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65909" y="5247225"/>
            <a:ext cx="657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896580" y="6029229"/>
            <a:ext cx="594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547335" y="6029229"/>
            <a:ext cx="594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58941" y="5743575"/>
            <a:ext cx="594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09696" y="5743575"/>
            <a:ext cx="594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026594" y="4069028"/>
            <a:ext cx="594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86264" y="4069028"/>
            <a:ext cx="686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324059" y="1042808"/>
            <a:ext cx="594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8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974814" y="1042808"/>
            <a:ext cx="594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341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1" grpId="0" animBg="1"/>
      <p:bldP spid="51" grpId="1" animBg="1"/>
      <p:bldP spid="52" grpId="0" animBg="1"/>
      <p:bldP spid="52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3" grpId="0"/>
      <p:bldP spid="37" grpId="0"/>
      <p:bldP spid="38" grpId="0"/>
      <p:bldP spid="50" grpId="0"/>
      <p:bldP spid="53" grpId="0"/>
      <p:bldP spid="56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90973" y="1812406"/>
            <a:ext cx="5609243" cy="4552324"/>
            <a:chOff x="595746" y="1571385"/>
            <a:chExt cx="5609243" cy="4552324"/>
          </a:xfrm>
        </p:grpSpPr>
        <p:sp>
          <p:nvSpPr>
            <p:cNvPr id="6" name="Oval 5"/>
            <p:cNvSpPr/>
            <p:nvPr/>
          </p:nvSpPr>
          <p:spPr>
            <a:xfrm>
              <a:off x="1634836" y="2743417"/>
              <a:ext cx="665018" cy="6650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484255" y="1571385"/>
              <a:ext cx="665018" cy="6650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511964" y="5126182"/>
              <a:ext cx="665018" cy="6650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382655" y="3442663"/>
              <a:ext cx="665018" cy="6650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096655" y="5458691"/>
              <a:ext cx="665018" cy="6650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595746" y="4548910"/>
              <a:ext cx="665018" cy="6650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16" name="Straight Arrow Connector 15"/>
            <p:cNvCxnSpPr>
              <a:stCxn id="6" idx="3"/>
              <a:endCxn id="14" idx="0"/>
            </p:cNvCxnSpPr>
            <p:nvPr/>
          </p:nvCxnSpPr>
          <p:spPr>
            <a:xfrm rot="16619196" flipH="1" flipV="1">
              <a:off x="667008" y="3606262"/>
              <a:ext cx="1326466" cy="647430"/>
            </a:xfrm>
            <a:prstGeom prst="straightConnector1">
              <a:avLst/>
            </a:prstGeom>
            <a:ln w="28575">
              <a:solidFill>
                <a:srgbClr val="FF6600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4" idx="5"/>
              <a:endCxn id="13" idx="1"/>
            </p:cNvCxnSpPr>
            <p:nvPr/>
          </p:nvCxnSpPr>
          <p:spPr>
            <a:xfrm>
              <a:off x="1163374" y="5116538"/>
              <a:ext cx="1030671" cy="439543"/>
            </a:xfrm>
            <a:prstGeom prst="line">
              <a:avLst/>
            </a:prstGeom>
            <a:ln w="28575">
              <a:solidFill>
                <a:srgbClr val="FF6600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3" idx="6"/>
              <a:endCxn id="11" idx="2"/>
            </p:cNvCxnSpPr>
            <p:nvPr/>
          </p:nvCxnSpPr>
          <p:spPr>
            <a:xfrm flipV="1">
              <a:off x="2761673" y="5458691"/>
              <a:ext cx="1750291" cy="332509"/>
            </a:xfrm>
            <a:prstGeom prst="line">
              <a:avLst/>
            </a:prstGeom>
            <a:ln w="28575">
              <a:solidFill>
                <a:srgbClr val="FF6600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1" idx="1"/>
              <a:endCxn id="14" idx="6"/>
            </p:cNvCxnSpPr>
            <p:nvPr/>
          </p:nvCxnSpPr>
          <p:spPr>
            <a:xfrm flipH="1" flipV="1">
              <a:off x="1260764" y="4881419"/>
              <a:ext cx="3348590" cy="342153"/>
            </a:xfrm>
            <a:prstGeom prst="line">
              <a:avLst/>
            </a:prstGeom>
            <a:ln w="28575"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4" idx="7"/>
              <a:endCxn id="12" idx="2"/>
            </p:cNvCxnSpPr>
            <p:nvPr/>
          </p:nvCxnSpPr>
          <p:spPr>
            <a:xfrm flipV="1">
              <a:off x="1163374" y="3775172"/>
              <a:ext cx="3219281" cy="871128"/>
            </a:xfrm>
            <a:prstGeom prst="line">
              <a:avLst/>
            </a:prstGeom>
            <a:ln w="28575">
              <a:solidFill>
                <a:srgbClr val="FF6600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2" idx="0"/>
              <a:endCxn id="10" idx="4"/>
            </p:cNvCxnSpPr>
            <p:nvPr/>
          </p:nvCxnSpPr>
          <p:spPr>
            <a:xfrm flipV="1">
              <a:off x="4715164" y="2236403"/>
              <a:ext cx="101600" cy="1206260"/>
            </a:xfrm>
            <a:prstGeom prst="line">
              <a:avLst/>
            </a:prstGeom>
            <a:ln w="28575">
              <a:solidFill>
                <a:srgbClr val="FF6600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6" idx="7"/>
              <a:endCxn id="10" idx="2"/>
            </p:cNvCxnSpPr>
            <p:nvPr/>
          </p:nvCxnSpPr>
          <p:spPr>
            <a:xfrm rot="16619196">
              <a:off x="2739606" y="1296908"/>
              <a:ext cx="1207508" cy="2150885"/>
            </a:xfrm>
            <a:prstGeom prst="line">
              <a:avLst/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5539971" y="2507024"/>
              <a:ext cx="665018" cy="6650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35" name="Arc 34"/>
            <p:cNvSpPr/>
            <p:nvPr/>
          </p:nvSpPr>
          <p:spPr>
            <a:xfrm>
              <a:off x="4692073" y="2033050"/>
              <a:ext cx="710277" cy="3404716"/>
            </a:xfrm>
            <a:prstGeom prst="arc">
              <a:avLst>
                <a:gd name="adj1" fmla="val 16335227"/>
                <a:gd name="adj2" fmla="val 5144971"/>
              </a:avLst>
            </a:prstGeom>
            <a:ln w="28575">
              <a:solidFill>
                <a:srgbClr val="7030A0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/>
          <p:cNvSpPr/>
          <p:nvPr/>
        </p:nvSpPr>
        <p:spPr>
          <a:xfrm>
            <a:off x="5818679" y="98114"/>
            <a:ext cx="687439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DFS(u)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Mark u as “seen”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u.start</a:t>
            </a:r>
            <a:r>
              <a:rPr lang="en-US" sz="2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counter++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For each edge (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u,v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 //leaving u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If v is not “seen”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	DFS(v)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End If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End For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u.end</a:t>
            </a:r>
            <a:r>
              <a:rPr lang="en-US" sz="2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counter++</a:t>
            </a:r>
          </a:p>
        </p:txBody>
      </p:sp>
    </p:spTree>
    <p:extLst>
      <p:ext uri="{BB962C8B-B14F-4D97-AF65-F5344CB8AC3E}">
        <p14:creationId xmlns:p14="http://schemas.microsoft.com/office/powerpoint/2010/main" val="138926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23530" y="85774"/>
            <a:ext cx="690221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cs typeface="Segoe UI Semilight" panose="020B0402040204020203" pitchFamily="34" charset="0"/>
              </a:rPr>
              <a:t>The orange edges (the ones where we discovered a new vertex) form a tree!*</a:t>
            </a:r>
          </a:p>
          <a:p>
            <a:r>
              <a:rPr lang="en-US" sz="2200" dirty="0">
                <a:cs typeface="Segoe UI Semilight" panose="020B0402040204020203" pitchFamily="34" charset="0"/>
              </a:rPr>
              <a:t>We call them </a:t>
            </a:r>
            <a:r>
              <a:rPr lang="en-US" sz="2200" b="1" dirty="0">
                <a:cs typeface="Segoe UI Semilight" panose="020B0402040204020203" pitchFamily="34" charset="0"/>
              </a:rPr>
              <a:t>tree edges</a:t>
            </a:r>
            <a:r>
              <a:rPr lang="en-US" sz="2200" dirty="0">
                <a:cs typeface="Segoe UI Semilight" panose="020B0402040204020203" pitchFamily="34" charset="0"/>
              </a:rPr>
              <a:t>.</a:t>
            </a:r>
          </a:p>
          <a:p>
            <a:endParaRPr lang="en-US" sz="2200" dirty="0">
              <a:cs typeface="Segoe UI Semilight" panose="020B0402040204020203" pitchFamily="34" charset="0"/>
            </a:endParaRPr>
          </a:p>
          <a:p>
            <a:r>
              <a:rPr lang="en-US" sz="2200" dirty="0">
                <a:cs typeface="Segoe UI Semilight" panose="020B0402040204020203" pitchFamily="34" charset="0"/>
              </a:rPr>
              <a:t>That blue edge went from a descendent to an ancestor</a:t>
            </a:r>
          </a:p>
          <a:p>
            <a:r>
              <a:rPr lang="en-US" sz="2200" dirty="0">
                <a:cs typeface="Segoe UI Semilight" panose="020B0402040204020203" pitchFamily="34" charset="0"/>
              </a:rPr>
              <a:t>B was still on the stack when we found (B,D). </a:t>
            </a:r>
          </a:p>
          <a:p>
            <a:r>
              <a:rPr lang="en-US" sz="2200" dirty="0">
                <a:cs typeface="Segoe UI Semilight" panose="020B0402040204020203" pitchFamily="34" charset="0"/>
              </a:rPr>
              <a:t>We call them </a:t>
            </a:r>
            <a:r>
              <a:rPr lang="en-US" sz="2200" b="1" dirty="0">
                <a:cs typeface="Segoe UI Semilight" panose="020B0402040204020203" pitchFamily="34" charset="0"/>
              </a:rPr>
              <a:t>back edges.</a:t>
            </a:r>
          </a:p>
          <a:p>
            <a:endParaRPr lang="en-US" sz="2200" b="1" dirty="0">
              <a:cs typeface="Segoe UI Semilight" panose="020B0402040204020203" pitchFamily="34" charset="0"/>
            </a:endParaRPr>
          </a:p>
          <a:p>
            <a:r>
              <a:rPr lang="en-US" sz="2200" dirty="0">
                <a:cs typeface="Segoe UI Semilight" panose="020B0402040204020203" pitchFamily="34" charset="0"/>
              </a:rPr>
              <a:t>The green edge went from an ancestor to a descendant</a:t>
            </a:r>
          </a:p>
          <a:p>
            <a:r>
              <a:rPr lang="en-US" sz="2200" dirty="0">
                <a:cs typeface="Segoe UI Semilight" panose="020B0402040204020203" pitchFamily="34" charset="0"/>
              </a:rPr>
              <a:t>F was put on and come off the stack between putting A on the stack and finding (A,F)</a:t>
            </a:r>
          </a:p>
          <a:p>
            <a:r>
              <a:rPr lang="en-US" sz="2200" dirty="0">
                <a:cs typeface="Segoe UI Semilight" panose="020B0402040204020203" pitchFamily="34" charset="0"/>
              </a:rPr>
              <a:t>We call them </a:t>
            </a:r>
            <a:r>
              <a:rPr lang="en-US" sz="2200" b="1" dirty="0">
                <a:cs typeface="Segoe UI Semilight" panose="020B0402040204020203" pitchFamily="34" charset="0"/>
              </a:rPr>
              <a:t>forward edges.</a:t>
            </a:r>
          </a:p>
          <a:p>
            <a:endParaRPr lang="en-US" sz="2200" b="1" dirty="0">
              <a:cs typeface="Segoe UI Semilight" panose="020B0402040204020203" pitchFamily="34" charset="0"/>
            </a:endParaRPr>
          </a:p>
          <a:p>
            <a:r>
              <a:rPr lang="en-US" sz="2200" dirty="0">
                <a:cs typeface="Segoe UI Semilight" panose="020B0402040204020203" pitchFamily="34" charset="0"/>
              </a:rPr>
              <a:t>The purple edge went…some other way.</a:t>
            </a:r>
          </a:p>
          <a:p>
            <a:r>
              <a:rPr lang="en-US" sz="2200" dirty="0">
                <a:cs typeface="Segoe UI Semilight" panose="020B0402040204020203" pitchFamily="34" charset="0"/>
              </a:rPr>
              <a:t>D had been on and come off the stack before we found F or (F,D)</a:t>
            </a:r>
          </a:p>
          <a:p>
            <a:r>
              <a:rPr lang="en-US" sz="2200" dirty="0">
                <a:cs typeface="Segoe UI Semilight" panose="020B0402040204020203" pitchFamily="34" charset="0"/>
              </a:rPr>
              <a:t>We call those </a:t>
            </a:r>
            <a:r>
              <a:rPr lang="en-US" sz="2200" b="1" dirty="0">
                <a:cs typeface="Segoe UI Semilight" panose="020B0402040204020203" pitchFamily="34" charset="0"/>
              </a:rPr>
              <a:t>cross edges.</a:t>
            </a:r>
          </a:p>
        </p:txBody>
      </p:sp>
      <p:sp>
        <p:nvSpPr>
          <p:cNvPr id="6" name="Oval 5"/>
          <p:cNvSpPr/>
          <p:nvPr/>
        </p:nvSpPr>
        <p:spPr>
          <a:xfrm rot="20777557">
            <a:off x="1517414" y="146712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 rot="20777557">
            <a:off x="4041717" y="5490505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 rot="20777557">
            <a:off x="536845" y="4896186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2" name="Oval 11"/>
          <p:cNvSpPr/>
          <p:nvPr/>
        </p:nvSpPr>
        <p:spPr>
          <a:xfrm rot="20777557">
            <a:off x="2503501" y="4244695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3" name="Oval 12"/>
          <p:cNvSpPr/>
          <p:nvPr/>
        </p:nvSpPr>
        <p:spPr>
          <a:xfrm rot="20777557">
            <a:off x="631806" y="2459947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4" name="Oval 13"/>
          <p:cNvSpPr/>
          <p:nvPr/>
        </p:nvSpPr>
        <p:spPr>
          <a:xfrm rot="20777557">
            <a:off x="1790023" y="1141249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6" name="Straight Arrow Connector 15"/>
          <p:cNvCxnSpPr>
            <a:stCxn id="6" idx="4"/>
            <a:endCxn id="14" idx="0"/>
          </p:cNvCxnSpPr>
          <p:nvPr/>
        </p:nvCxnSpPr>
        <p:spPr>
          <a:xfrm>
            <a:off x="1928715" y="802260"/>
            <a:ext cx="115025" cy="348459"/>
          </a:xfrm>
          <a:prstGeom prst="straightConnector1">
            <a:avLst/>
          </a:prstGeom>
          <a:ln w="28575">
            <a:solidFill>
              <a:srgbClr val="FF6600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5"/>
            <a:endCxn id="13" idx="1"/>
          </p:cNvCxnSpPr>
          <p:nvPr/>
        </p:nvCxnSpPr>
        <p:spPr>
          <a:xfrm rot="6004240">
            <a:off x="1028088" y="1913335"/>
            <a:ext cx="1030671" cy="439543"/>
          </a:xfrm>
          <a:prstGeom prst="line">
            <a:avLst/>
          </a:prstGeom>
          <a:ln w="28575">
            <a:solidFill>
              <a:srgbClr val="FF6600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6"/>
            <a:endCxn id="11" idx="2"/>
          </p:cNvCxnSpPr>
          <p:nvPr/>
        </p:nvCxnSpPr>
        <p:spPr>
          <a:xfrm rot="6004240" flipV="1">
            <a:off x="41689" y="3844321"/>
            <a:ext cx="1750291" cy="332509"/>
          </a:xfrm>
          <a:prstGeom prst="line">
            <a:avLst/>
          </a:prstGeom>
          <a:ln w="28575">
            <a:solidFill>
              <a:srgbClr val="FF6600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1"/>
            <a:endCxn id="14" idx="6"/>
          </p:cNvCxnSpPr>
          <p:nvPr/>
        </p:nvCxnSpPr>
        <p:spPr>
          <a:xfrm rot="6004240" flipH="1" flipV="1">
            <a:off x="-71119" y="3248652"/>
            <a:ext cx="3348590" cy="342153"/>
          </a:xfrm>
          <a:prstGeom prst="line">
            <a:avLst/>
          </a:prstGeom>
          <a:ln w="28575">
            <a:solidFill>
              <a:srgbClr val="0070C0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4" idx="4"/>
            <a:endCxn id="12" idx="0"/>
          </p:cNvCxnSpPr>
          <p:nvPr/>
        </p:nvCxnSpPr>
        <p:spPr>
          <a:xfrm>
            <a:off x="2201324" y="1796797"/>
            <a:ext cx="555894" cy="2457368"/>
          </a:xfrm>
          <a:prstGeom prst="line">
            <a:avLst/>
          </a:prstGeom>
          <a:ln w="28575">
            <a:solidFill>
              <a:srgbClr val="FF6600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2" idx="5"/>
            <a:endCxn id="10" idx="1"/>
          </p:cNvCxnSpPr>
          <p:nvPr/>
        </p:nvCxnSpPr>
        <p:spPr>
          <a:xfrm>
            <a:off x="3120147" y="4749912"/>
            <a:ext cx="969942" cy="900394"/>
          </a:xfrm>
          <a:prstGeom prst="line">
            <a:avLst/>
          </a:prstGeom>
          <a:ln w="28575">
            <a:solidFill>
              <a:srgbClr val="FF6600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6" idx="5"/>
            <a:endCxn id="10" idx="0"/>
          </p:cNvCxnSpPr>
          <p:nvPr/>
        </p:nvCxnSpPr>
        <p:spPr>
          <a:xfrm>
            <a:off x="2134060" y="651929"/>
            <a:ext cx="2161374" cy="4848046"/>
          </a:xfrm>
          <a:prstGeom prst="line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 rot="20777557">
            <a:off x="1707796" y="6179759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35" name="Arc 34"/>
          <p:cNvSpPr/>
          <p:nvPr/>
        </p:nvSpPr>
        <p:spPr>
          <a:xfrm rot="6004240">
            <a:off x="2175496" y="4027290"/>
            <a:ext cx="710277" cy="3404716"/>
          </a:xfrm>
          <a:prstGeom prst="arc">
            <a:avLst>
              <a:gd name="adj1" fmla="val 16335227"/>
              <a:gd name="adj2" fmla="val 5144971"/>
            </a:avLst>
          </a:prstGeom>
          <a:ln w="28575">
            <a:solidFill>
              <a:srgbClr val="7030A0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799122" y="5918473"/>
            <a:ext cx="6226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*Conditions apply. Sometimes the graph is a forest. But we call them tree edges no matter what.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1500" y="229704"/>
            <a:ext cx="594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01045" y="229704"/>
            <a:ext cx="776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70754" y="1221325"/>
            <a:ext cx="594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08809" y="1221325"/>
            <a:ext cx="657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32880" y="2041429"/>
            <a:ext cx="594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83635" y="2041429"/>
            <a:ext cx="594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-23444" y="4434047"/>
            <a:ext cx="594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7311" y="4434047"/>
            <a:ext cx="594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11591" y="4891366"/>
            <a:ext cx="594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671261" y="4891366"/>
            <a:ext cx="686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78703" y="6124465"/>
            <a:ext cx="594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8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29458" y="6124465"/>
            <a:ext cx="594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6306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29259" cy="1325563"/>
          </a:xfrm>
        </p:spPr>
        <p:txBody>
          <a:bodyPr/>
          <a:lstStyle/>
          <a:p>
            <a:r>
              <a:rPr lang="en-US" dirty="0"/>
              <a:t>Edge Classification (for DFS on directed graphs)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44928185"/>
                  </p:ext>
                </p:extLst>
              </p:nvPr>
            </p:nvGraphicFramePr>
            <p:xfrm>
              <a:off x="838200" y="1825625"/>
              <a:ext cx="10829259" cy="2661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9177">
                      <a:extLst>
                        <a:ext uri="{9D8B030D-6E8A-4147-A177-3AD203B41FA5}">
                          <a16:colId xmlns:a16="http://schemas.microsoft.com/office/drawing/2014/main" val="306483226"/>
                        </a:ext>
                      </a:extLst>
                    </a:gridCol>
                    <a:gridCol w="4196316">
                      <a:extLst>
                        <a:ext uri="{9D8B030D-6E8A-4147-A177-3AD203B41FA5}">
                          <a16:colId xmlns:a16="http://schemas.microsoft.com/office/drawing/2014/main" val="2874139937"/>
                        </a:ext>
                      </a:extLst>
                    </a:gridCol>
                    <a:gridCol w="4713766">
                      <a:extLst>
                        <a:ext uri="{9D8B030D-6E8A-4147-A177-3AD203B41FA5}">
                          <a16:colId xmlns:a16="http://schemas.microsoft.com/office/drawing/2014/main" val="13181451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Edge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Definition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When</a:t>
                          </a:r>
                          <a:r>
                            <a:rPr lang="en-US" baseline="0" dirty="0"/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that edge type?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57234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Edges forming</a:t>
                          </a:r>
                          <a:r>
                            <a:rPr lang="en-US" baseline="0" dirty="0"/>
                            <a:t> the DFS tree (or forest).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dirty="0"/>
                            <a:t> was not seen before we processed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99070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Forward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From ancestor to descendant in tree.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  <a:cs typeface="Courier New" panose="02070309020205020404" pitchFamily="49" charset="0"/>
                            </a:rPr>
                            <a:t>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  <a:cs typeface="Courier New" panose="02070309020205020404" pitchFamily="49" charset="0"/>
                            </a:rPr>
                            <a:t> have been seen,</a:t>
                          </a:r>
                          <a:r>
                            <a:rPr lang="en-US" baseline="0" dirty="0">
                              <a:latin typeface="+mn-lt"/>
                              <a:cs typeface="Courier New" panose="02070309020205020404" pitchFamily="49" charset="0"/>
                            </a:rPr>
                            <a:t> and</a:t>
                          </a:r>
                          <a:b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</a:br>
                          <a:r>
                            <a:rPr lang="en-US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u.start</a:t>
                          </a:r>
                          <a:r>
                            <a:rPr lang="en-US" baseline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baseline="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v.start</a:t>
                          </a:r>
                          <a:r>
                            <a:rPr lang="en-US" baseline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baseline="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v.end</a:t>
                          </a:r>
                          <a:r>
                            <a:rPr lang="en-US" baseline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baseline="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u.end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88028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Back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From descendant to</a:t>
                          </a:r>
                          <a:r>
                            <a:rPr lang="en-US" baseline="0" dirty="0"/>
                            <a:t> ancestor in tree.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  <a:cs typeface="Courier New" panose="02070309020205020404" pitchFamily="49" charset="0"/>
                            </a:rPr>
                            <a:t>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  <a:cs typeface="Courier New" panose="02070309020205020404" pitchFamily="49" charset="0"/>
                            </a:rPr>
                            <a:t> have been seen, and</a:t>
                          </a:r>
                          <a:b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</a:br>
                          <a:r>
                            <a:rPr lang="en-US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v.start</a:t>
                          </a:r>
                          <a:r>
                            <a:rPr lang="en-US" baseline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baseline="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u.start</a:t>
                          </a:r>
                          <a:r>
                            <a:rPr lang="en-US" baseline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baseline="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u.end</a:t>
                          </a:r>
                          <a:r>
                            <a:rPr lang="en-US" baseline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baseline="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v.end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26947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Cross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Edges</a:t>
                          </a:r>
                          <a:r>
                            <a:rPr lang="en-US" baseline="0" dirty="0"/>
                            <a:t> going between vertices without an ancestor relationship.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oMath>
                          </a14:m>
                          <a:r>
                            <a:rPr lang="en-US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dirty="0"/>
                            <a:t> have been seen, and</a:t>
                          </a:r>
                          <a:br>
                            <a:rPr lang="en-US" dirty="0"/>
                          </a:br>
                          <a:r>
                            <a:rPr lang="en-US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v.start</a:t>
                          </a:r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v.end</a:t>
                          </a:r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u.start</a:t>
                          </a:r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u.end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913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44928185"/>
                  </p:ext>
                </p:extLst>
              </p:nvPr>
            </p:nvGraphicFramePr>
            <p:xfrm>
              <a:off x="838200" y="1825625"/>
              <a:ext cx="10829259" cy="2661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9177">
                      <a:extLst>
                        <a:ext uri="{9D8B030D-6E8A-4147-A177-3AD203B41FA5}">
                          <a16:colId xmlns:a16="http://schemas.microsoft.com/office/drawing/2014/main" val="306483226"/>
                        </a:ext>
                      </a:extLst>
                    </a:gridCol>
                    <a:gridCol w="4196316">
                      <a:extLst>
                        <a:ext uri="{9D8B030D-6E8A-4147-A177-3AD203B41FA5}">
                          <a16:colId xmlns:a16="http://schemas.microsoft.com/office/drawing/2014/main" val="2874139937"/>
                        </a:ext>
                      </a:extLst>
                    </a:gridCol>
                    <a:gridCol w="4713766">
                      <a:extLst>
                        <a:ext uri="{9D8B030D-6E8A-4147-A177-3AD203B41FA5}">
                          <a16:colId xmlns:a16="http://schemas.microsoft.com/office/drawing/2014/main" val="13181451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Edge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Definition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013" t="-8197" r="-647" b="-6426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57234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Edges forming</a:t>
                          </a:r>
                          <a:r>
                            <a:rPr lang="en-US" baseline="0" dirty="0"/>
                            <a:t> the DFS tree (or forest).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013" t="-108197" r="-647" b="-5426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990707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Forward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From ancestor to descendant in tree.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013" t="-120952" r="-647" b="-2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880282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Back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From descendant to</a:t>
                          </a:r>
                          <a:r>
                            <a:rPr lang="en-US" baseline="0" dirty="0"/>
                            <a:t> ancestor in tree.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013" t="-218868" r="-647" b="-1132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269479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Cross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Edges</a:t>
                          </a:r>
                          <a:r>
                            <a:rPr lang="en-US" baseline="0" dirty="0"/>
                            <a:t> going between vertices without an ancestor relationship.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013" t="-321905" r="-647" b="-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9135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1325526" y="4671237"/>
            <a:ext cx="9767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third column doesn’t look like it encompasses all possibilities.</a:t>
            </a:r>
          </a:p>
          <a:p>
            <a:r>
              <a:rPr lang="en-US" dirty="0"/>
              <a:t>It does – the fact that we’re using a stack limits the possibilities:</a:t>
            </a:r>
          </a:p>
          <a:p>
            <a:r>
              <a:rPr lang="en-US" dirty="0"/>
              <a:t>	e.g.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u.start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v.start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u.end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v.end</a:t>
            </a:r>
            <a:r>
              <a:rPr lang="en-US" dirty="0"/>
              <a:t> is impossible.</a:t>
            </a:r>
          </a:p>
          <a:p>
            <a:r>
              <a:rPr lang="en-US" dirty="0"/>
              <a:t>And the rules of the algorithm eliminate some other possibilities. </a:t>
            </a:r>
          </a:p>
        </p:txBody>
      </p:sp>
    </p:spTree>
    <p:extLst>
      <p:ext uri="{BB962C8B-B14F-4D97-AF65-F5344CB8AC3E}">
        <p14:creationId xmlns:p14="http://schemas.microsoft.com/office/powerpoint/2010/main" val="2579409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879475"/>
          </a:xfrm>
        </p:spPr>
        <p:txBody>
          <a:bodyPr/>
          <a:lstStyle/>
          <a:p>
            <a:r>
              <a:rPr lang="en-US" dirty="0"/>
              <a:t>Try it Yourselves!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403601"/>
            <a:ext cx="68743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DFS(u)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Mark u as “seen”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u.start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counter++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 each edge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u,v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//leaving u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 v is not “seen”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DFS(v)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End If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End For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u.end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counter++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728662"/>
            <a:ext cx="5981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DFSWrapper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(G)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counter = 0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 each vertex u of G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 u is not “seen”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DFS(u)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End If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End For</a:t>
            </a:r>
          </a:p>
        </p:txBody>
      </p:sp>
      <p:sp>
        <p:nvSpPr>
          <p:cNvPr id="9" name="Oval 8"/>
          <p:cNvSpPr/>
          <p:nvPr/>
        </p:nvSpPr>
        <p:spPr>
          <a:xfrm>
            <a:off x="8595416" y="805918"/>
            <a:ext cx="503790" cy="5037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7566226" y="3381132"/>
            <a:ext cx="503790" cy="5037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1" name="Oval 10"/>
          <p:cNvSpPr/>
          <p:nvPr/>
        </p:nvSpPr>
        <p:spPr>
          <a:xfrm>
            <a:off x="9494596" y="2098363"/>
            <a:ext cx="503790" cy="5037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10615749" y="3410372"/>
            <a:ext cx="503790" cy="5037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3" name="Oval 12"/>
          <p:cNvSpPr/>
          <p:nvPr/>
        </p:nvSpPr>
        <p:spPr>
          <a:xfrm>
            <a:off x="8669194" y="3403505"/>
            <a:ext cx="503790" cy="5037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" name="Oval 13"/>
          <p:cNvSpPr/>
          <p:nvPr/>
        </p:nvSpPr>
        <p:spPr>
          <a:xfrm>
            <a:off x="7599773" y="2131823"/>
            <a:ext cx="503790" cy="5037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7851669" y="1235931"/>
            <a:ext cx="817526" cy="89589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5"/>
            <a:endCxn id="13" idx="1"/>
          </p:cNvCxnSpPr>
          <p:nvPr/>
        </p:nvCxnSpPr>
        <p:spPr>
          <a:xfrm>
            <a:off x="8029785" y="2561835"/>
            <a:ext cx="713187" cy="915448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7"/>
            <a:endCxn id="11" idx="4"/>
          </p:cNvCxnSpPr>
          <p:nvPr/>
        </p:nvCxnSpPr>
        <p:spPr>
          <a:xfrm flipV="1">
            <a:off x="9099206" y="2602153"/>
            <a:ext cx="647285" cy="875130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2" idx="2"/>
          </p:cNvCxnSpPr>
          <p:nvPr/>
        </p:nvCxnSpPr>
        <p:spPr>
          <a:xfrm>
            <a:off x="9172984" y="3655400"/>
            <a:ext cx="1442765" cy="6867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8070018" y="3633029"/>
            <a:ext cx="599178" cy="22373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H="1">
            <a:off x="7818122" y="2635614"/>
            <a:ext cx="33547" cy="745519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Arc 22"/>
          <p:cNvSpPr/>
          <p:nvPr/>
        </p:nvSpPr>
        <p:spPr>
          <a:xfrm rot="16200000" flipH="1">
            <a:off x="8867207" y="2286605"/>
            <a:ext cx="984865" cy="3083032"/>
          </a:xfrm>
          <a:prstGeom prst="arc">
            <a:avLst>
              <a:gd name="adj1" fmla="val 16335227"/>
              <a:gd name="adj2" fmla="val 5202225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11" idx="0"/>
            <a:endCxn id="9" idx="5"/>
          </p:cNvCxnSpPr>
          <p:nvPr/>
        </p:nvCxnSpPr>
        <p:spPr>
          <a:xfrm flipH="1" flipV="1">
            <a:off x="9025428" y="1235930"/>
            <a:ext cx="721063" cy="86243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119884" y="728662"/>
            <a:ext cx="57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763402" y="728662"/>
            <a:ext cx="69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23957" y="2135561"/>
            <a:ext cx="57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67474" y="2135561"/>
            <a:ext cx="862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379219" y="3334812"/>
            <a:ext cx="57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022737" y="3334812"/>
            <a:ext cx="650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358094" y="2893126"/>
            <a:ext cx="57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001612" y="2893126"/>
            <a:ext cx="57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403323" y="3739581"/>
            <a:ext cx="57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046840" y="3739580"/>
            <a:ext cx="57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0106492" y="2098363"/>
            <a:ext cx="57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750010" y="2098363"/>
            <a:ext cx="57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78" name="TextBox 77"/>
          <p:cNvSpPr txBox="1"/>
          <p:nvPr/>
        </p:nvSpPr>
        <p:spPr>
          <a:xfrm rot="2970271">
            <a:off x="9111833" y="1668032"/>
            <a:ext cx="16249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F0"/>
                </a:solidFill>
              </a:rPr>
              <a:t>back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422848" y="3247756"/>
            <a:ext cx="16249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</a:rPr>
              <a:t>cross</a:t>
            </a:r>
          </a:p>
        </p:txBody>
      </p:sp>
      <p:sp>
        <p:nvSpPr>
          <p:cNvPr id="80" name="TextBox 79"/>
          <p:cNvSpPr txBox="1"/>
          <p:nvPr/>
        </p:nvSpPr>
        <p:spPr>
          <a:xfrm rot="2970271">
            <a:off x="7878134" y="2766380"/>
            <a:ext cx="16249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</a:rPr>
              <a:t>forward</a:t>
            </a:r>
          </a:p>
        </p:txBody>
      </p:sp>
    </p:spTree>
    <p:extLst>
      <p:ext uri="{BB962C8B-B14F-4D97-AF65-F5344CB8AC3E}">
        <p14:creationId xmlns:p14="http://schemas.microsoft.com/office/powerpoint/2010/main" val="217416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8" grpId="0"/>
      <p:bldP spid="79" grpId="0"/>
      <p:bldP spid="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879475"/>
          </a:xfrm>
        </p:spPr>
        <p:txBody>
          <a:bodyPr/>
          <a:lstStyle/>
          <a:p>
            <a:r>
              <a:rPr lang="en-US" dirty="0"/>
              <a:t>Try it Yourselves!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403601"/>
            <a:ext cx="68743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DFS(u)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Mark u as “seen”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u.start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counter++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 each edge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u,v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//leaving u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 v is not “seen”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DFS(v)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End If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End For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u.end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counter++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728662"/>
            <a:ext cx="5981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DFSWrapper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(G)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counter = 0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 each vertex u of G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 u is not “seen”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DFS(u)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End If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End For</a:t>
            </a:r>
          </a:p>
        </p:txBody>
      </p:sp>
      <p:sp>
        <p:nvSpPr>
          <p:cNvPr id="9" name="Oval 8"/>
          <p:cNvSpPr/>
          <p:nvPr/>
        </p:nvSpPr>
        <p:spPr>
          <a:xfrm>
            <a:off x="8570016" y="2850618"/>
            <a:ext cx="503790" cy="5037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7540826" y="5425832"/>
            <a:ext cx="503790" cy="5037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1" name="Oval 10"/>
          <p:cNvSpPr/>
          <p:nvPr/>
        </p:nvSpPr>
        <p:spPr>
          <a:xfrm>
            <a:off x="9469196" y="4143063"/>
            <a:ext cx="503790" cy="5037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10590349" y="5455072"/>
            <a:ext cx="503790" cy="5037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3" name="Oval 12"/>
          <p:cNvSpPr/>
          <p:nvPr/>
        </p:nvSpPr>
        <p:spPr>
          <a:xfrm>
            <a:off x="8643794" y="5448205"/>
            <a:ext cx="503790" cy="5037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" name="Oval 13"/>
          <p:cNvSpPr/>
          <p:nvPr/>
        </p:nvSpPr>
        <p:spPr>
          <a:xfrm>
            <a:off x="7574373" y="4176523"/>
            <a:ext cx="503790" cy="5037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5" name="Straight Arrow Connector 14"/>
          <p:cNvCxnSpPr>
            <a:stCxn id="9" idx="3"/>
            <a:endCxn id="14" idx="0"/>
          </p:cNvCxnSpPr>
          <p:nvPr/>
        </p:nvCxnSpPr>
        <p:spPr>
          <a:xfrm flipH="1">
            <a:off x="7826268" y="3280630"/>
            <a:ext cx="817526" cy="89589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5"/>
            <a:endCxn id="13" idx="1"/>
          </p:cNvCxnSpPr>
          <p:nvPr/>
        </p:nvCxnSpPr>
        <p:spPr>
          <a:xfrm>
            <a:off x="8004385" y="4606535"/>
            <a:ext cx="713187" cy="915448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7"/>
            <a:endCxn id="11" idx="4"/>
          </p:cNvCxnSpPr>
          <p:nvPr/>
        </p:nvCxnSpPr>
        <p:spPr>
          <a:xfrm flipV="1">
            <a:off x="9073806" y="4646853"/>
            <a:ext cx="647285" cy="875130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2" idx="2"/>
          </p:cNvCxnSpPr>
          <p:nvPr/>
        </p:nvCxnSpPr>
        <p:spPr>
          <a:xfrm>
            <a:off x="9147584" y="5700100"/>
            <a:ext cx="1442765" cy="6867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6"/>
            <a:endCxn id="13" idx="2"/>
          </p:cNvCxnSpPr>
          <p:nvPr/>
        </p:nvCxnSpPr>
        <p:spPr>
          <a:xfrm>
            <a:off x="8044616" y="5677727"/>
            <a:ext cx="599178" cy="22373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4" idx="4"/>
            <a:endCxn id="10" idx="0"/>
          </p:cNvCxnSpPr>
          <p:nvPr/>
        </p:nvCxnSpPr>
        <p:spPr>
          <a:xfrm flipH="1">
            <a:off x="7792721" y="4680313"/>
            <a:ext cx="33547" cy="745519"/>
          </a:xfrm>
          <a:prstGeom prst="line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Arc 22"/>
          <p:cNvSpPr/>
          <p:nvPr/>
        </p:nvSpPr>
        <p:spPr>
          <a:xfrm rot="16200000" flipH="1">
            <a:off x="8841805" y="4331303"/>
            <a:ext cx="984865" cy="3083032"/>
          </a:xfrm>
          <a:prstGeom prst="arc">
            <a:avLst>
              <a:gd name="adj1" fmla="val 16335227"/>
              <a:gd name="adj2" fmla="val 5202225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11" idx="0"/>
            <a:endCxn id="9" idx="5"/>
          </p:cNvCxnSpPr>
          <p:nvPr/>
        </p:nvCxnSpPr>
        <p:spPr>
          <a:xfrm flipH="1" flipV="1">
            <a:off x="9000028" y="3280630"/>
            <a:ext cx="721063" cy="86243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Content Placeholder 3">
                <a:extLst>
                  <a:ext uri="{FF2B5EF4-FFF2-40B4-BE49-F238E27FC236}">
                    <a16:creationId xmlns:a16="http://schemas.microsoft.com/office/drawing/2014/main" id="{72F028CA-C19F-4B57-B6D5-66735674387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01091156"/>
                  </p:ext>
                </p:extLst>
              </p:nvPr>
            </p:nvGraphicFramePr>
            <p:xfrm>
              <a:off x="5234597" y="99431"/>
              <a:ext cx="7016750" cy="24136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2383">
                      <a:extLst>
                        <a:ext uri="{9D8B030D-6E8A-4147-A177-3AD203B41FA5}">
                          <a16:colId xmlns:a16="http://schemas.microsoft.com/office/drawing/2014/main" val="306483226"/>
                        </a:ext>
                      </a:extLst>
                    </a:gridCol>
                    <a:gridCol w="2531516">
                      <a:extLst>
                        <a:ext uri="{9D8B030D-6E8A-4147-A177-3AD203B41FA5}">
                          <a16:colId xmlns:a16="http://schemas.microsoft.com/office/drawing/2014/main" val="2874139937"/>
                        </a:ext>
                      </a:extLst>
                    </a:gridCol>
                    <a:gridCol w="3752851">
                      <a:extLst>
                        <a:ext uri="{9D8B030D-6E8A-4147-A177-3AD203B41FA5}">
                          <a16:colId xmlns:a16="http://schemas.microsoft.com/office/drawing/2014/main" val="1318145121"/>
                        </a:ext>
                      </a:extLst>
                    </a:gridCol>
                  </a:tblGrid>
                  <a:tr h="341024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Definition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When</a:t>
                          </a:r>
                          <a:r>
                            <a:rPr lang="en-US" sz="1400" baseline="0" dirty="0"/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1" i="1" baseline="0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1400" b="1" i="1" baseline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1" i="1" baseline="0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en-US" sz="14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400" dirty="0"/>
                            <a:t> that edge type?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5723415"/>
                      </a:ext>
                    </a:extLst>
                  </a:tr>
                  <a:tr h="476499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Edges forming</a:t>
                          </a:r>
                          <a:r>
                            <a:rPr lang="en-US" sz="1400" baseline="0" dirty="0"/>
                            <a:t> the DFS tree (or forest).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sz="1400" dirty="0"/>
                            <a:t> was not seen before we processed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9907078"/>
                      </a:ext>
                    </a:extLst>
                  </a:tr>
                  <a:tr h="476499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Forward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From ancestor to descendant in tree.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𝑢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400" dirty="0">
                              <a:latin typeface="+mn-lt"/>
                              <a:cs typeface="Courier New" panose="02070309020205020404" pitchFamily="49" charset="0"/>
                            </a:rPr>
                            <a:t>and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sz="1400" dirty="0">
                              <a:latin typeface="+mn-lt"/>
                              <a:cs typeface="Courier New" panose="02070309020205020404" pitchFamily="49" charset="0"/>
                            </a:rPr>
                            <a:t> have been seen,</a:t>
                          </a:r>
                          <a:r>
                            <a:rPr lang="en-US" sz="1400" baseline="0" dirty="0">
                              <a:latin typeface="+mn-lt"/>
                              <a:cs typeface="Courier New" panose="02070309020205020404" pitchFamily="49" charset="0"/>
                            </a:rPr>
                            <a:t> and</a:t>
                          </a:r>
                          <a:b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</a:br>
                          <a:r>
                            <a:rPr lang="en-US" sz="140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u.start</a:t>
                          </a:r>
                          <a:r>
                            <a:rPr lang="en-US" sz="1400" baseline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sz="1400" baseline="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v.start</a:t>
                          </a:r>
                          <a:r>
                            <a:rPr lang="en-US" sz="1400" baseline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sz="1400" baseline="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v.end</a:t>
                          </a:r>
                          <a:r>
                            <a:rPr lang="en-US" sz="1400" baseline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sz="1400" baseline="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u.end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8802826"/>
                      </a:ext>
                    </a:extLst>
                  </a:tr>
                  <a:tr h="476499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Back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From descendant to</a:t>
                          </a:r>
                          <a:r>
                            <a:rPr lang="en-US" sz="1400" baseline="0" dirty="0"/>
                            <a:t> ancestor in tree.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𝑢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400" dirty="0">
                              <a:latin typeface="+mn-lt"/>
                              <a:cs typeface="Courier New" panose="02070309020205020404" pitchFamily="49" charset="0"/>
                            </a:rPr>
                            <a:t>and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sz="1400" dirty="0">
                              <a:latin typeface="+mn-lt"/>
                              <a:cs typeface="Courier New" panose="02070309020205020404" pitchFamily="49" charset="0"/>
                            </a:rPr>
                            <a:t> have been seen, and</a:t>
                          </a:r>
                          <a:b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</a:br>
                          <a:r>
                            <a:rPr lang="en-US" sz="140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v.start</a:t>
                          </a:r>
                          <a:r>
                            <a:rPr lang="en-US" sz="1400" baseline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sz="1400" baseline="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u.start</a:t>
                          </a:r>
                          <a:r>
                            <a:rPr lang="en-US" sz="1400" baseline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sz="1400" baseline="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u.end</a:t>
                          </a:r>
                          <a:r>
                            <a:rPr lang="en-US" sz="1400" baseline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sz="1400" baseline="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v.end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2694796"/>
                      </a:ext>
                    </a:extLst>
                  </a:tr>
                  <a:tr h="476499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Cross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Edges</a:t>
                          </a:r>
                          <a:r>
                            <a:rPr lang="en-US" sz="1400" baseline="0" dirty="0"/>
                            <a:t> going between vertices without an ancestor relationship.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oMath>
                          </a14:m>
                          <a:r>
                            <a:rPr lang="en-US" sz="14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sz="1400" dirty="0"/>
                            <a:t> have been seen, and</a:t>
                          </a:r>
                          <a:br>
                            <a:rPr lang="en-US" sz="1400" dirty="0"/>
                          </a:br>
                          <a:r>
                            <a:rPr lang="en-US" sz="140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v.start</a:t>
                          </a:r>
                          <a: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sz="140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v.end</a:t>
                          </a:r>
                          <a: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sz="140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u.start</a:t>
                          </a:r>
                          <a:r>
                            <a:rPr lang="en-US" sz="14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sz="140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u.end</a:t>
                          </a:r>
                          <a:endParaRPr lang="en-US" sz="14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913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Content Placeholder 3">
                <a:extLst>
                  <a:ext uri="{FF2B5EF4-FFF2-40B4-BE49-F238E27FC236}">
                    <a16:creationId xmlns:a16="http://schemas.microsoft.com/office/drawing/2014/main" id="{72F028CA-C19F-4B57-B6D5-66735674387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01091156"/>
                  </p:ext>
                </p:extLst>
              </p:nvPr>
            </p:nvGraphicFramePr>
            <p:xfrm>
              <a:off x="5234597" y="99431"/>
              <a:ext cx="7016750" cy="24136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2383">
                      <a:extLst>
                        <a:ext uri="{9D8B030D-6E8A-4147-A177-3AD203B41FA5}">
                          <a16:colId xmlns:a16="http://schemas.microsoft.com/office/drawing/2014/main" val="306483226"/>
                        </a:ext>
                      </a:extLst>
                    </a:gridCol>
                    <a:gridCol w="2531516">
                      <a:extLst>
                        <a:ext uri="{9D8B030D-6E8A-4147-A177-3AD203B41FA5}">
                          <a16:colId xmlns:a16="http://schemas.microsoft.com/office/drawing/2014/main" val="2874139937"/>
                        </a:ext>
                      </a:extLst>
                    </a:gridCol>
                    <a:gridCol w="3752851">
                      <a:extLst>
                        <a:ext uri="{9D8B030D-6E8A-4147-A177-3AD203B41FA5}">
                          <a16:colId xmlns:a16="http://schemas.microsoft.com/office/drawing/2014/main" val="1318145121"/>
                        </a:ext>
                      </a:extLst>
                    </a:gridCol>
                  </a:tblGrid>
                  <a:tr h="341024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Definition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7175" t="-1786" r="-649" b="-6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572341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Edges forming</a:t>
                          </a:r>
                          <a:r>
                            <a:rPr lang="en-US" sz="1400" baseline="0" dirty="0"/>
                            <a:t> the DFS tree (or forest).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7175" t="-67059" r="-649" b="-31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990707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Forward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From ancestor to descendant in tree.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7175" t="-165116" r="-649" b="-2104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880282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Back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From descendant to</a:t>
                          </a:r>
                          <a:r>
                            <a:rPr lang="en-US" sz="1400" baseline="0" dirty="0"/>
                            <a:t> ancestor in tree.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7175" t="-268235" r="-649" b="-11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269479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Cross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Edges</a:t>
                          </a:r>
                          <a:r>
                            <a:rPr lang="en-US" sz="1400" baseline="0" dirty="0"/>
                            <a:t> going between vertices without an ancestor relationship.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7175" t="-368235" r="-649" b="-1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913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79033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D60D7-022A-4CA5-B20E-EC8B6A71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Graph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6D02D-3640-4C3A-A7CA-5978BEC05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9963687" cy="4845504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walk </a:t>
            </a:r>
            <a:r>
              <a:rPr lang="en-US" dirty="0"/>
              <a:t>is a list of vertices where you can get from each vertex to the next along an edge. (repeats allowed).</a:t>
            </a:r>
          </a:p>
          <a:p>
            <a:r>
              <a:rPr lang="en-US" dirty="0"/>
              <a:t>A </a:t>
            </a:r>
            <a:r>
              <a:rPr lang="en-US" b="1" dirty="0"/>
              <a:t>path </a:t>
            </a:r>
            <a:r>
              <a:rPr lang="en-US" dirty="0"/>
              <a:t>is a list of vertices where you can get from each vertex to the next, and there are no repeats. </a:t>
            </a:r>
          </a:p>
          <a:p>
            <a:endParaRPr lang="en-US" dirty="0"/>
          </a:p>
          <a:p>
            <a:r>
              <a:rPr lang="en-US" dirty="0"/>
              <a:t>In an </a:t>
            </a:r>
            <a:r>
              <a:rPr lang="en-US" i="1" dirty="0"/>
              <a:t>undirected graph </a:t>
            </a:r>
            <a:r>
              <a:rPr lang="en-US" dirty="0"/>
              <a:t>a </a:t>
            </a:r>
            <a:r>
              <a:rPr lang="en-US" b="1" dirty="0"/>
              <a:t>connected component </a:t>
            </a:r>
            <a:r>
              <a:rPr lang="en-US" dirty="0"/>
              <a:t>is a “piece” of the graph, it’s a vertex and anything you can reach on a walk starting at that vertex.</a:t>
            </a:r>
            <a:endParaRPr lang="en-US" b="1" i="1" dirty="0"/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DF1F979-06F1-4409-9590-9E5AAE84A123}"/>
              </a:ext>
            </a:extLst>
          </p:cNvPr>
          <p:cNvSpPr/>
          <p:nvPr/>
        </p:nvSpPr>
        <p:spPr>
          <a:xfrm>
            <a:off x="9689760" y="4727929"/>
            <a:ext cx="301611" cy="34769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CF274DE-F43A-4088-A093-A5B2AA888CF8}"/>
              </a:ext>
            </a:extLst>
          </p:cNvPr>
          <p:cNvSpPr/>
          <p:nvPr/>
        </p:nvSpPr>
        <p:spPr>
          <a:xfrm>
            <a:off x="10982080" y="4115146"/>
            <a:ext cx="301611" cy="34769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4E2CA0-C9EC-497F-B27B-23A308220A7C}"/>
              </a:ext>
            </a:extLst>
          </p:cNvPr>
          <p:cNvSpPr/>
          <p:nvPr/>
        </p:nvSpPr>
        <p:spPr>
          <a:xfrm>
            <a:off x="10994647" y="5973730"/>
            <a:ext cx="301611" cy="34769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2DE6363-C68D-487C-A00F-BD1214D82A69}"/>
              </a:ext>
            </a:extLst>
          </p:cNvPr>
          <p:cNvSpPr/>
          <p:nvPr/>
        </p:nvSpPr>
        <p:spPr>
          <a:xfrm>
            <a:off x="10936000" y="5093522"/>
            <a:ext cx="301611" cy="34769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E46448-A075-4E13-9526-C5C961AE8057}"/>
              </a:ext>
            </a:extLst>
          </p:cNvPr>
          <p:cNvSpPr/>
          <p:nvPr/>
        </p:nvSpPr>
        <p:spPr>
          <a:xfrm>
            <a:off x="9899212" y="6147578"/>
            <a:ext cx="301611" cy="34769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56F19E-925A-4107-91E6-A4DB88905847}"/>
              </a:ext>
            </a:extLst>
          </p:cNvPr>
          <p:cNvSpPr/>
          <p:nvPr/>
        </p:nvSpPr>
        <p:spPr>
          <a:xfrm>
            <a:off x="9218493" y="5671910"/>
            <a:ext cx="301611" cy="34769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A84D53-BEB9-4323-AFD2-0EC42FD347A2}"/>
              </a:ext>
            </a:extLst>
          </p:cNvPr>
          <p:cNvCxnSpPr>
            <a:stCxn id="4" idx="3"/>
            <a:endCxn id="9" idx="0"/>
          </p:cNvCxnSpPr>
          <p:nvPr/>
        </p:nvCxnSpPr>
        <p:spPr>
          <a:xfrm flipH="1">
            <a:off x="9369298" y="5024707"/>
            <a:ext cx="364631" cy="647203"/>
          </a:xfrm>
          <a:prstGeom prst="straightConnector1">
            <a:avLst/>
          </a:prstGeom>
          <a:ln w="28575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E13A99-1AA5-4FC4-A89F-D8808DD823F9}"/>
              </a:ext>
            </a:extLst>
          </p:cNvPr>
          <p:cNvCxnSpPr>
            <a:stCxn id="9" idx="5"/>
            <a:endCxn id="8" idx="1"/>
          </p:cNvCxnSpPr>
          <p:nvPr/>
        </p:nvCxnSpPr>
        <p:spPr>
          <a:xfrm>
            <a:off x="9475934" y="5968688"/>
            <a:ext cx="467448" cy="229810"/>
          </a:xfrm>
          <a:prstGeom prst="line">
            <a:avLst/>
          </a:prstGeom>
          <a:ln w="28575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483F3E-FF92-4400-BD6F-D8A914ED4D79}"/>
              </a:ext>
            </a:extLst>
          </p:cNvPr>
          <p:cNvCxnSpPr>
            <a:stCxn id="8" idx="6"/>
            <a:endCxn id="6" idx="2"/>
          </p:cNvCxnSpPr>
          <p:nvPr/>
        </p:nvCxnSpPr>
        <p:spPr>
          <a:xfrm flipV="1">
            <a:off x="10200823" y="6147578"/>
            <a:ext cx="793824" cy="173848"/>
          </a:xfrm>
          <a:prstGeom prst="line">
            <a:avLst/>
          </a:prstGeom>
          <a:ln w="28575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71F237-6B65-42EC-99F1-C87BAAA8196B}"/>
              </a:ext>
            </a:extLst>
          </p:cNvPr>
          <p:cNvCxnSpPr>
            <a:stCxn id="6" idx="1"/>
            <a:endCxn id="9" idx="6"/>
          </p:cNvCxnSpPr>
          <p:nvPr/>
        </p:nvCxnSpPr>
        <p:spPr>
          <a:xfrm flipH="1" flipV="1">
            <a:off x="9520104" y="5845758"/>
            <a:ext cx="1518713" cy="178891"/>
          </a:xfrm>
          <a:prstGeom prst="line">
            <a:avLst/>
          </a:prstGeom>
          <a:ln w="28575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0F5826-72EE-4505-B289-AF6C18FB15ED}"/>
              </a:ext>
            </a:extLst>
          </p:cNvPr>
          <p:cNvCxnSpPr>
            <a:stCxn id="9" idx="7"/>
            <a:endCxn id="7" idx="2"/>
          </p:cNvCxnSpPr>
          <p:nvPr/>
        </p:nvCxnSpPr>
        <p:spPr>
          <a:xfrm flipV="1">
            <a:off x="9475934" y="5267370"/>
            <a:ext cx="1460066" cy="455459"/>
          </a:xfrm>
          <a:prstGeom prst="line">
            <a:avLst/>
          </a:prstGeom>
          <a:ln w="28575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1F64B1-4F2B-4451-9F49-E1437E2B4F4D}"/>
              </a:ext>
            </a:extLst>
          </p:cNvPr>
          <p:cNvCxnSpPr>
            <a:stCxn id="7" idx="0"/>
            <a:endCxn id="5" idx="4"/>
          </p:cNvCxnSpPr>
          <p:nvPr/>
        </p:nvCxnSpPr>
        <p:spPr>
          <a:xfrm flipV="1">
            <a:off x="11086806" y="4462843"/>
            <a:ext cx="46079" cy="630679"/>
          </a:xfrm>
          <a:prstGeom prst="line">
            <a:avLst/>
          </a:prstGeom>
          <a:ln w="28575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5B06200-16DD-4272-83BC-FBADC291AB19}"/>
              </a:ext>
            </a:extLst>
          </p:cNvPr>
          <p:cNvCxnSpPr>
            <a:stCxn id="4" idx="7"/>
            <a:endCxn id="5" idx="2"/>
          </p:cNvCxnSpPr>
          <p:nvPr/>
        </p:nvCxnSpPr>
        <p:spPr>
          <a:xfrm flipV="1">
            <a:off x="9947201" y="4288994"/>
            <a:ext cx="1034879" cy="489854"/>
          </a:xfrm>
          <a:prstGeom prst="line">
            <a:avLst/>
          </a:prstGeom>
          <a:ln w="28575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44ED95A1-5368-42BA-95C0-D95B62B1CD93}"/>
              </a:ext>
            </a:extLst>
          </p:cNvPr>
          <p:cNvSpPr/>
          <p:nvPr/>
        </p:nvSpPr>
        <p:spPr>
          <a:xfrm>
            <a:off x="11460887" y="4604334"/>
            <a:ext cx="301611" cy="34769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3E0AAEA8-6981-4E17-A829-C1AEBDDCA87F}"/>
              </a:ext>
            </a:extLst>
          </p:cNvPr>
          <p:cNvSpPr/>
          <p:nvPr/>
        </p:nvSpPr>
        <p:spPr>
          <a:xfrm>
            <a:off x="11076333" y="4356522"/>
            <a:ext cx="322138" cy="1780116"/>
          </a:xfrm>
          <a:prstGeom prst="arc">
            <a:avLst>
              <a:gd name="adj1" fmla="val 16335227"/>
              <a:gd name="adj2" fmla="val 5144971"/>
            </a:avLst>
          </a:prstGeom>
          <a:ln w="28575"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3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Actually Using DFS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9275"/>
          </a:xfrm>
        </p:spPr>
        <p:txBody>
          <a:bodyPr/>
          <a:lstStyle/>
          <a:p>
            <a:r>
              <a:rPr lang="en-US" dirty="0"/>
              <a:t>Here’s a claim that will let us use DFS for something!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300" y="2387600"/>
            <a:ext cx="11366500" cy="15748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3600" dirty="0"/>
              <a:t>DFS run on a directed graph has a back edge if and only if it has a cycle.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95300" y="2387600"/>
            <a:ext cx="11366500" cy="5588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Back Edge Characterization</a:t>
            </a:r>
          </a:p>
        </p:txBody>
      </p:sp>
    </p:spTree>
    <p:extLst>
      <p:ext uri="{BB962C8B-B14F-4D97-AF65-F5344CB8AC3E}">
        <p14:creationId xmlns:p14="http://schemas.microsoft.com/office/powerpoint/2010/main" val="2230509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Direction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DFS on a graph has a back edge then it has a cycle.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66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Direction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DFS on a graph has a back edge then it has a cycle.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Suppose the back edge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A back edge is going from a descendant to an ancestor.</a:t>
                </a:r>
              </a:p>
              <a:p>
                <a:pPr marL="0" indent="0">
                  <a:buNone/>
                </a:pPr>
                <a:r>
                  <a:rPr lang="en-US" dirty="0"/>
                  <a:t>So we can go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back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on the tree edges.  </a:t>
                </a:r>
              </a:p>
              <a:p>
                <a:pPr marL="0" indent="0">
                  <a:buNone/>
                </a:pPr>
                <a:r>
                  <a:rPr lang="en-US" dirty="0"/>
                  <a:t>That sounds like a cycle!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07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Backward Direction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might not just walk along the cycle in order. Are we going to visit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“in time” or might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be a cross edge?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969000" y="3708400"/>
                <a:ext cx="5918200" cy="214814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600" dirty="0"/>
              </a:p>
              <a:p>
                <a:pPr algn="ctr"/>
                <a:r>
                  <a:rPr lang="en-US" sz="3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DFS(v)</a:t>
                </a:r>
                <a:r>
                  <a:rPr lang="en-US" sz="3600" dirty="0"/>
                  <a:t> finds exactly the (unseen) vertices reachable from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000" y="3708400"/>
                <a:ext cx="5918200" cy="2148140"/>
              </a:xfrm>
              <a:prstGeom prst="rect">
                <a:avLst/>
              </a:prstGeom>
              <a:blipFill>
                <a:blip r:embed="rId3"/>
                <a:stretch>
                  <a:fillRect b="-1320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969000" y="3708401"/>
            <a:ext cx="5918200" cy="556708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DFS discovery</a:t>
            </a:r>
          </a:p>
        </p:txBody>
      </p:sp>
    </p:spTree>
    <p:extLst>
      <p:ext uri="{BB962C8B-B14F-4D97-AF65-F5344CB8AC3E}">
        <p14:creationId xmlns:p14="http://schemas.microsoft.com/office/powerpoint/2010/main" val="289738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Backward Direction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might not just walk along the cycle in order. Are we going to visit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“in time” or might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be a cross edge?</a:t>
                </a:r>
              </a:p>
              <a:p>
                <a:pPr marL="0" indent="0">
                  <a:buNone/>
                </a:pPr>
                <a:r>
                  <a:rPr lang="en-US" dirty="0"/>
                  <a:t>Suppose G has a cycle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Without loss of generality,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 the first node on the cycle DFS marks as seen.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so we must reach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comes off the stack.</a:t>
                </a:r>
              </a:p>
              <a:p>
                <a:pPr marL="0" indent="0">
                  <a:buNone/>
                </a:pPr>
                <a:r>
                  <a:rPr lang="en-US" dirty="0"/>
                  <a:t>When we get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it has an edge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seen, so it must be a back edge.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843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300" y="4851400"/>
            <a:ext cx="11366500" cy="15748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3600" dirty="0"/>
              <a:t>A directed graph has a back edge if and only if it has a cycle.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95300" y="4851400"/>
            <a:ext cx="11366500" cy="5588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Back Edge Characterization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42900" y="1879600"/>
                <a:ext cx="11645900" cy="14605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600" dirty="0"/>
              </a:p>
              <a:p>
                <a:pPr algn="ctr"/>
                <a:r>
                  <a:rPr lang="en-US" sz="3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DFS(v)</a:t>
                </a:r>
                <a:r>
                  <a:rPr lang="en-US" sz="3600" dirty="0"/>
                  <a:t> finds exactly the (unseen) vertices reachable from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879600"/>
                <a:ext cx="11645900" cy="1460500"/>
              </a:xfrm>
              <a:prstGeom prst="rect">
                <a:avLst/>
              </a:prstGeom>
              <a:blipFill>
                <a:blip r:embed="rId2"/>
                <a:stretch>
                  <a:fillRect l="-627" b="-61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42900" y="1879600"/>
            <a:ext cx="11645900" cy="54609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DFS discovery</a:t>
            </a:r>
          </a:p>
        </p:txBody>
      </p:sp>
    </p:spTree>
    <p:extLst>
      <p:ext uri="{BB962C8B-B14F-4D97-AF65-F5344CB8AC3E}">
        <p14:creationId xmlns:p14="http://schemas.microsoft.com/office/powerpoint/2010/main" val="792538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29259" cy="1325563"/>
          </a:xfrm>
        </p:spPr>
        <p:txBody>
          <a:bodyPr/>
          <a:lstStyle/>
          <a:p>
            <a:r>
              <a:rPr lang="en-US" dirty="0"/>
              <a:t>Edge Classification (for DFS on directed graphs)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90163561"/>
                  </p:ext>
                </p:extLst>
              </p:nvPr>
            </p:nvGraphicFramePr>
            <p:xfrm>
              <a:off x="838200" y="1825625"/>
              <a:ext cx="10829259" cy="2661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9177">
                      <a:extLst>
                        <a:ext uri="{9D8B030D-6E8A-4147-A177-3AD203B41FA5}">
                          <a16:colId xmlns:a16="http://schemas.microsoft.com/office/drawing/2014/main" val="306483226"/>
                        </a:ext>
                      </a:extLst>
                    </a:gridCol>
                    <a:gridCol w="4196316">
                      <a:extLst>
                        <a:ext uri="{9D8B030D-6E8A-4147-A177-3AD203B41FA5}">
                          <a16:colId xmlns:a16="http://schemas.microsoft.com/office/drawing/2014/main" val="2874139937"/>
                        </a:ext>
                      </a:extLst>
                    </a:gridCol>
                    <a:gridCol w="4713766">
                      <a:extLst>
                        <a:ext uri="{9D8B030D-6E8A-4147-A177-3AD203B41FA5}">
                          <a16:colId xmlns:a16="http://schemas.microsoft.com/office/drawing/2014/main" val="13181451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Edge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Definition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When</a:t>
                          </a:r>
                          <a:r>
                            <a:rPr lang="en-US" baseline="0" dirty="0"/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that edge type?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57234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Edges forming</a:t>
                          </a:r>
                          <a:r>
                            <a:rPr lang="en-US" baseline="0" dirty="0"/>
                            <a:t> the DFS tree (or forest).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dirty="0"/>
                            <a:t> was not seen before we processed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99070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Forward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From ancestor to descendant in tree.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  <a:cs typeface="Courier New" panose="02070309020205020404" pitchFamily="49" charset="0"/>
                            </a:rPr>
                            <a:t>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  <a:cs typeface="Courier New" panose="02070309020205020404" pitchFamily="49" charset="0"/>
                            </a:rPr>
                            <a:t> have been seen,</a:t>
                          </a:r>
                          <a:r>
                            <a:rPr lang="en-US" baseline="0" dirty="0">
                              <a:latin typeface="+mn-lt"/>
                              <a:cs typeface="Courier New" panose="02070309020205020404" pitchFamily="49" charset="0"/>
                            </a:rPr>
                            <a:t> and</a:t>
                          </a:r>
                          <a:b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</a:br>
                          <a:r>
                            <a:rPr lang="en-US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u.start</a:t>
                          </a:r>
                          <a:r>
                            <a:rPr lang="en-US" baseline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baseline="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v.start</a:t>
                          </a:r>
                          <a:r>
                            <a:rPr lang="en-US" baseline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baseline="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v.end</a:t>
                          </a:r>
                          <a:r>
                            <a:rPr lang="en-US" baseline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baseline="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u.end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88028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Back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From descendant to</a:t>
                          </a:r>
                          <a:r>
                            <a:rPr lang="en-US" baseline="0" dirty="0"/>
                            <a:t> ancestor in tree.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  <a:cs typeface="Courier New" panose="02070309020205020404" pitchFamily="49" charset="0"/>
                            </a:rPr>
                            <a:t>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  <a:cs typeface="Courier New" panose="02070309020205020404" pitchFamily="49" charset="0"/>
                            </a:rPr>
                            <a:t> have been seen, and</a:t>
                          </a:r>
                          <a:b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</a:br>
                          <a:r>
                            <a:rPr lang="en-US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v.start</a:t>
                          </a:r>
                          <a:r>
                            <a:rPr lang="en-US" baseline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baseline="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u.start</a:t>
                          </a:r>
                          <a:r>
                            <a:rPr lang="en-US" baseline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baseline="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u.end</a:t>
                          </a:r>
                          <a:r>
                            <a:rPr lang="en-US" baseline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baseline="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v.end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26947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Cross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Edges</a:t>
                          </a:r>
                          <a:r>
                            <a:rPr lang="en-US" baseline="0" dirty="0"/>
                            <a:t> going between vertices without an ancestor relationship.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oMath>
                          </a14:m>
                          <a:r>
                            <a:rPr lang="en-US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dirty="0"/>
                            <a:t> have been seen, and</a:t>
                          </a:r>
                          <a:br>
                            <a:rPr lang="en-US" dirty="0"/>
                          </a:br>
                          <a:r>
                            <a:rPr lang="en-US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v.start</a:t>
                          </a:r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v.end</a:t>
                          </a:r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u.start</a:t>
                          </a:r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&lt; </a:t>
                          </a:r>
                          <a:r>
                            <a:rPr lang="en-US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u.end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913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90163561"/>
                  </p:ext>
                </p:extLst>
              </p:nvPr>
            </p:nvGraphicFramePr>
            <p:xfrm>
              <a:off x="838200" y="1825625"/>
              <a:ext cx="10829259" cy="2661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9177">
                      <a:extLst>
                        <a:ext uri="{9D8B030D-6E8A-4147-A177-3AD203B41FA5}">
                          <a16:colId xmlns:a16="http://schemas.microsoft.com/office/drawing/2014/main" val="306483226"/>
                        </a:ext>
                      </a:extLst>
                    </a:gridCol>
                    <a:gridCol w="4196316">
                      <a:extLst>
                        <a:ext uri="{9D8B030D-6E8A-4147-A177-3AD203B41FA5}">
                          <a16:colId xmlns:a16="http://schemas.microsoft.com/office/drawing/2014/main" val="2874139937"/>
                        </a:ext>
                      </a:extLst>
                    </a:gridCol>
                    <a:gridCol w="4713766">
                      <a:extLst>
                        <a:ext uri="{9D8B030D-6E8A-4147-A177-3AD203B41FA5}">
                          <a16:colId xmlns:a16="http://schemas.microsoft.com/office/drawing/2014/main" val="13181451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Edge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Definition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013" t="-8197" r="-647" b="-6426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57234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Edges forming</a:t>
                          </a:r>
                          <a:r>
                            <a:rPr lang="en-US" baseline="0" dirty="0"/>
                            <a:t> the DFS tree (or forest).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013" t="-108197" r="-647" b="-5426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990707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Forward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From ancestor to descendant in tree.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013" t="-120952" r="-647" b="-2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880282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Back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From descendant to</a:t>
                          </a:r>
                          <a:r>
                            <a:rPr lang="en-US" baseline="0" dirty="0"/>
                            <a:t> ancestor in tree.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013" t="-218868" r="-647" b="-1132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269479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Cross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Edges</a:t>
                          </a:r>
                          <a:r>
                            <a:rPr lang="en-US" baseline="0" dirty="0"/>
                            <a:t> going between vertices without an ancestor relationship.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013" t="-321905" r="-647" b="-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9135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1325526" y="4671237"/>
            <a:ext cx="9767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third column doesn’t look like it encompasses all possibilities.</a:t>
            </a:r>
          </a:p>
          <a:p>
            <a:r>
              <a:rPr lang="en-US" dirty="0"/>
              <a:t>It does – the fact that we’re using a stack limits the possibilities:</a:t>
            </a:r>
          </a:p>
          <a:p>
            <a:r>
              <a:rPr lang="en-US" dirty="0"/>
              <a:t>	e.g.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u.start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v.start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u.end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v.end</a:t>
            </a:r>
            <a:r>
              <a:rPr lang="en-US" dirty="0"/>
              <a:t> is impossible.</a:t>
            </a:r>
          </a:p>
          <a:p>
            <a:r>
              <a:rPr lang="en-US" dirty="0"/>
              <a:t>And the rules of the algorithm eliminate some other possibilities. </a:t>
            </a:r>
          </a:p>
        </p:txBody>
      </p:sp>
    </p:spTree>
    <p:extLst>
      <p:ext uri="{BB962C8B-B14F-4D97-AF65-F5344CB8AC3E}">
        <p14:creationId xmlns:p14="http://schemas.microsoft.com/office/powerpoint/2010/main" val="1475768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9D1CC-ADDF-4892-A796-B91386989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BFS/DFS caveats and cautions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443AB-8707-488C-AFF8-642BE3C9D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Edge classifications are different for directed graphs and undirected graphs.</a:t>
            </a:r>
          </a:p>
          <a:p>
            <a:endParaRPr lang="en-US" dirty="0"/>
          </a:p>
          <a:p>
            <a:r>
              <a:rPr lang="en-US" dirty="0"/>
              <a:t>DFS in undirected graphs don’t have cross edges.</a:t>
            </a:r>
          </a:p>
          <a:p>
            <a:r>
              <a:rPr lang="en-US" dirty="0"/>
              <a:t>BFS in directed graphs can have edges skipping levels (only as back edges, skipping levels up though!)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8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FDE96-D261-4BCE-913F-AED3FF896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– Graph Search Applications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F8131-FC47-44FC-8621-4360CAD0DE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BFS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0C76A6-6A9A-449E-96B0-BB08EBD7B20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7"/>
            <a:ext cx="5397689" cy="2405704"/>
          </a:xfrm>
        </p:spPr>
        <p:txBody>
          <a:bodyPr/>
          <a:lstStyle/>
          <a:p>
            <a:r>
              <a:rPr lang="en-US" dirty="0"/>
              <a:t>Shortest Paths (unweighted) graphs)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4B658D-DF9E-44CF-BD18-735A841A2917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 err="1"/>
              <a:t>dfs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3FC083-B0BB-47CC-85DE-E485B1AA140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7"/>
            <a:ext cx="5397689" cy="2323154"/>
          </a:xfrm>
        </p:spPr>
        <p:txBody>
          <a:bodyPr/>
          <a:lstStyle/>
          <a:p>
            <a:r>
              <a:rPr lang="en-US" dirty="0"/>
              <a:t>Cycle detection (directed graphs)</a:t>
            </a:r>
          </a:p>
          <a:p>
            <a:r>
              <a:rPr lang="en-US" dirty="0"/>
              <a:t>Topological sort</a:t>
            </a:r>
          </a:p>
          <a:p>
            <a:r>
              <a:rPr lang="en-US" dirty="0"/>
              <a:t>Strongly connected components</a:t>
            </a:r>
          </a:p>
          <a:p>
            <a:r>
              <a:rPr lang="en-US" dirty="0"/>
              <a:t>Cut edges (on homework)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2618F9-BA92-4977-9068-CD1C900FEF67}"/>
              </a:ext>
            </a:extLst>
          </p:cNvPr>
          <p:cNvSpPr txBox="1"/>
          <p:nvPr/>
        </p:nvSpPr>
        <p:spPr>
          <a:xfrm>
            <a:off x="2076450" y="4502151"/>
            <a:ext cx="5911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EITHER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2-coloring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Connected components (undirected)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879409-2045-41D3-A86E-A69B6BEF653C}"/>
              </a:ext>
            </a:extLst>
          </p:cNvPr>
          <p:cNvSpPr txBox="1"/>
          <p:nvPr/>
        </p:nvSpPr>
        <p:spPr>
          <a:xfrm>
            <a:off x="1030809" y="5887146"/>
            <a:ext cx="3028950" cy="83099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Usually use BFS – easier to understand.</a:t>
            </a:r>
          </a:p>
        </p:txBody>
      </p:sp>
    </p:spTree>
    <p:extLst>
      <p:ext uri="{BB962C8B-B14F-4D97-AF65-F5344CB8AC3E}">
        <p14:creationId xmlns:p14="http://schemas.microsoft.com/office/powerpoint/2010/main" val="1560706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1483D46-AEB7-419F-B863-8BF06B2F8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Modeling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BF2148-3A20-4865-8E60-E1419CB84C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 vs. BFS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1567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BFS, we explored a graph “level-wise”</a:t>
            </a:r>
          </a:p>
          <a:p>
            <a:r>
              <a:rPr lang="en-US" dirty="0"/>
              <a:t>We explored everything next to the starting vertex.</a:t>
            </a:r>
          </a:p>
          <a:p>
            <a:r>
              <a:rPr lang="en-US" dirty="0"/>
              <a:t>Then we explored everything one step further away.</a:t>
            </a:r>
          </a:p>
          <a:p>
            <a:r>
              <a:rPr lang="en-US" dirty="0"/>
              <a:t>Then everything one step further</a:t>
            </a:r>
          </a:p>
          <a:p>
            <a:r>
              <a:rPr lang="en-US" dirty="0"/>
              <a:t>…</a:t>
            </a:r>
          </a:p>
        </p:txBody>
      </p:sp>
      <p:sp>
        <p:nvSpPr>
          <p:cNvPr id="5" name="Oval 4"/>
          <p:cNvSpPr/>
          <p:nvPr/>
        </p:nvSpPr>
        <p:spPr>
          <a:xfrm>
            <a:off x="8518236" y="1358179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9432636" y="2647230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853218" y="2647230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264236" y="3870329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684818" y="3870329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762672" y="3870329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484590" y="3870329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>
            <a:stCxn id="5" idx="4"/>
            <a:endCxn id="7" idx="7"/>
          </p:cNvCxnSpPr>
          <p:nvPr/>
        </p:nvCxnSpPr>
        <p:spPr>
          <a:xfrm flipH="1">
            <a:off x="8420846" y="2023197"/>
            <a:ext cx="429899" cy="721423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5"/>
            <a:endCxn id="6" idx="0"/>
          </p:cNvCxnSpPr>
          <p:nvPr/>
        </p:nvCxnSpPr>
        <p:spPr>
          <a:xfrm>
            <a:off x="9085864" y="1925807"/>
            <a:ext cx="679281" cy="721423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9" idx="7"/>
          </p:cNvCxnSpPr>
          <p:nvPr/>
        </p:nvCxnSpPr>
        <p:spPr>
          <a:xfrm flipH="1">
            <a:off x="7252446" y="3214858"/>
            <a:ext cx="698162" cy="75286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4"/>
            <a:endCxn id="8" idx="0"/>
          </p:cNvCxnSpPr>
          <p:nvPr/>
        </p:nvCxnSpPr>
        <p:spPr>
          <a:xfrm>
            <a:off x="8185727" y="3312248"/>
            <a:ext cx="411018" cy="55808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6"/>
            <a:endCxn id="8" idx="2"/>
          </p:cNvCxnSpPr>
          <p:nvPr/>
        </p:nvCxnSpPr>
        <p:spPr>
          <a:xfrm>
            <a:off x="7349836" y="4202838"/>
            <a:ext cx="914400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6"/>
            <a:endCxn id="11" idx="2"/>
          </p:cNvCxnSpPr>
          <p:nvPr/>
        </p:nvCxnSpPr>
        <p:spPr>
          <a:xfrm>
            <a:off x="8929254" y="4202838"/>
            <a:ext cx="555336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6"/>
            <a:endCxn id="10" idx="2"/>
          </p:cNvCxnSpPr>
          <p:nvPr/>
        </p:nvCxnSpPr>
        <p:spPr>
          <a:xfrm>
            <a:off x="10149608" y="4202838"/>
            <a:ext cx="613064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6" idx="4"/>
            <a:endCxn id="11" idx="0"/>
          </p:cNvCxnSpPr>
          <p:nvPr/>
        </p:nvCxnSpPr>
        <p:spPr>
          <a:xfrm>
            <a:off x="9765145" y="3312248"/>
            <a:ext cx="51954" cy="558081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91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Your turn: Find Strongly Connected Components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15E97BE-55FA-4EF1-958A-48484C14CA58}"/>
              </a:ext>
            </a:extLst>
          </p:cNvPr>
          <p:cNvGrpSpPr/>
          <p:nvPr/>
        </p:nvGrpSpPr>
        <p:grpSpPr>
          <a:xfrm>
            <a:off x="1406377" y="2502664"/>
            <a:ext cx="6510474" cy="1375698"/>
            <a:chOff x="1286456" y="3769632"/>
            <a:chExt cx="6510474" cy="1375698"/>
          </a:xfrm>
        </p:grpSpPr>
        <p:sp>
          <p:nvSpPr>
            <p:cNvPr id="10" name="Oval 9"/>
            <p:cNvSpPr/>
            <p:nvPr/>
          </p:nvSpPr>
          <p:spPr>
            <a:xfrm>
              <a:off x="4353468" y="3774897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635381" y="4562025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998719" y="4562025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13" name="Straight Arrow Connector 12"/>
            <p:cNvCxnSpPr>
              <a:stCxn id="11" idx="7"/>
              <a:endCxn id="10" idx="3"/>
            </p:cNvCxnSpPr>
            <p:nvPr/>
          </p:nvCxnSpPr>
          <p:spPr>
            <a:xfrm flipV="1">
              <a:off x="4056056" y="4186590"/>
              <a:ext cx="369588" cy="44607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5"/>
              <a:endCxn id="12" idx="0"/>
            </p:cNvCxnSpPr>
            <p:nvPr/>
          </p:nvCxnSpPr>
          <p:spPr>
            <a:xfrm>
              <a:off x="4774143" y="4186590"/>
              <a:ext cx="471002" cy="37543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0" idx="4"/>
              <a:endCxn id="11" idx="6"/>
            </p:cNvCxnSpPr>
            <p:nvPr/>
          </p:nvCxnSpPr>
          <p:spPr>
            <a:xfrm flipH="1">
              <a:off x="4128232" y="4257225"/>
              <a:ext cx="471662" cy="5459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759373" y="3771382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896576" y="3778982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8" name="Straight Arrow Connector 17"/>
            <p:cNvCxnSpPr>
              <a:stCxn id="16" idx="6"/>
              <a:endCxn id="10" idx="2"/>
            </p:cNvCxnSpPr>
            <p:nvPr/>
          </p:nvCxnSpPr>
          <p:spPr>
            <a:xfrm>
              <a:off x="3252224" y="4012546"/>
              <a:ext cx="1101244" cy="35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2" idx="7"/>
              <a:endCxn id="17" idx="3"/>
            </p:cNvCxnSpPr>
            <p:nvPr/>
          </p:nvCxnSpPr>
          <p:spPr>
            <a:xfrm flipV="1">
              <a:off x="5419394" y="4190675"/>
              <a:ext cx="549358" cy="4419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7" idx="2"/>
              <a:endCxn id="10" idx="6"/>
            </p:cNvCxnSpPr>
            <p:nvPr/>
          </p:nvCxnSpPr>
          <p:spPr>
            <a:xfrm flipH="1" flipV="1">
              <a:off x="4846319" y="4016061"/>
              <a:ext cx="1050257" cy="40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1286456" y="3771382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23" name="Straight Arrow Connector 22"/>
            <p:cNvCxnSpPr>
              <a:stCxn id="22" idx="6"/>
              <a:endCxn id="16" idx="2"/>
            </p:cNvCxnSpPr>
            <p:nvPr/>
          </p:nvCxnSpPr>
          <p:spPr>
            <a:xfrm>
              <a:off x="1779307" y="4012546"/>
              <a:ext cx="98006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7304079" y="3769632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K</a:t>
              </a:r>
            </a:p>
          </p:txBody>
        </p:sp>
        <p:cxnSp>
          <p:nvCxnSpPr>
            <p:cNvPr id="29" name="Straight Arrow Connector 28"/>
            <p:cNvCxnSpPr>
              <a:stCxn id="17" idx="6"/>
              <a:endCxn id="28" idx="2"/>
            </p:cNvCxnSpPr>
            <p:nvPr/>
          </p:nvCxnSpPr>
          <p:spPr>
            <a:xfrm flipV="1">
              <a:off x="6389427" y="4010796"/>
              <a:ext cx="914652" cy="93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6785275" y="4663002"/>
              <a:ext cx="492851" cy="482328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J</a:t>
              </a:r>
            </a:p>
          </p:txBody>
        </p:sp>
        <p:cxnSp>
          <p:nvCxnSpPr>
            <p:cNvPr id="33" name="Straight Arrow Connector 32"/>
            <p:cNvCxnSpPr>
              <a:stCxn id="12" idx="6"/>
              <a:endCxn id="32" idx="2"/>
            </p:cNvCxnSpPr>
            <p:nvPr/>
          </p:nvCxnSpPr>
          <p:spPr>
            <a:xfrm>
              <a:off x="5491570" y="4803189"/>
              <a:ext cx="1293705" cy="1009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8" idx="4"/>
              <a:endCxn id="32" idx="7"/>
            </p:cNvCxnSpPr>
            <p:nvPr/>
          </p:nvCxnSpPr>
          <p:spPr>
            <a:xfrm flipH="1">
              <a:off x="7205950" y="4251960"/>
              <a:ext cx="344555" cy="4816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2" idx="0"/>
              <a:endCxn id="28" idx="3"/>
            </p:cNvCxnSpPr>
            <p:nvPr/>
          </p:nvCxnSpPr>
          <p:spPr>
            <a:xfrm flipV="1">
              <a:off x="7031701" y="4181325"/>
              <a:ext cx="344554" cy="4816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1247797" y="4589432"/>
            <a:ext cx="9457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{A}, {B}, {C,D,E,F}, {J,K}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77806C-71E4-7E43-A42E-0545F39548C3}"/>
              </a:ext>
            </a:extLst>
          </p:cNvPr>
          <p:cNvSpPr/>
          <p:nvPr/>
        </p:nvSpPr>
        <p:spPr>
          <a:xfrm>
            <a:off x="1247797" y="2294759"/>
            <a:ext cx="827665" cy="898137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933A70A-5ED8-A040-94B6-28D6FF0BC4B8}"/>
              </a:ext>
            </a:extLst>
          </p:cNvPr>
          <p:cNvSpPr/>
          <p:nvPr/>
        </p:nvSpPr>
        <p:spPr>
          <a:xfrm>
            <a:off x="2690217" y="2294759"/>
            <a:ext cx="827665" cy="898137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509088B-F78B-0342-9200-7E407691AB22}"/>
              </a:ext>
            </a:extLst>
          </p:cNvPr>
          <p:cNvSpPr/>
          <p:nvPr/>
        </p:nvSpPr>
        <p:spPr>
          <a:xfrm>
            <a:off x="3722890" y="2294759"/>
            <a:ext cx="2909927" cy="1699012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E3DEF5-A267-EA4F-8843-334F00260714}"/>
              </a:ext>
            </a:extLst>
          </p:cNvPr>
          <p:cNvSpPr/>
          <p:nvPr/>
        </p:nvSpPr>
        <p:spPr>
          <a:xfrm>
            <a:off x="6800878" y="2294759"/>
            <a:ext cx="1293810" cy="1699012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922767" y="4557662"/>
            <a:ext cx="8072372" cy="1642815"/>
            <a:chOff x="498764" y="4764762"/>
            <a:chExt cx="8072372" cy="1387844"/>
          </a:xfrm>
        </p:grpSpPr>
        <p:sp>
          <p:nvSpPr>
            <p:cNvPr id="37" name="Rectangle 36"/>
            <p:cNvSpPr/>
            <p:nvPr/>
          </p:nvSpPr>
          <p:spPr>
            <a:xfrm>
              <a:off x="498764" y="4764762"/>
              <a:ext cx="8072372" cy="1387844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200" dirty="0"/>
            </a:p>
            <a:p>
              <a:r>
                <a:rPr lang="en-US" sz="2200" dirty="0"/>
                <a:t>A subgraph C such that every pair of vertices in C is connected via some walk </a:t>
              </a:r>
              <a:r>
                <a:rPr lang="en-US" sz="2200" b="1" dirty="0"/>
                <a:t>in both directions, </a:t>
              </a:r>
              <a:r>
                <a:rPr lang="en-US" sz="2200" dirty="0"/>
                <a:t>and there is no other vertex which is connected to every vertex of C in both directions.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98764" y="4764762"/>
              <a:ext cx="8072372" cy="41727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/>
                <a:t>Strongly Connected Component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133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9" grpId="0" animBg="1"/>
      <p:bldP spid="30" grpId="0" animBg="1"/>
      <p:bldP spid="31" grpId="0" animBg="1"/>
      <p:bldP spid="3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1: Ordering Dependencies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43313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Given a directed graph G, where we have an edge from u to v if u must happen before v.</a:t>
            </a:r>
          </a:p>
          <a:p>
            <a:r>
              <a:rPr lang="en-US" dirty="0"/>
              <a:t>We can only do things one at a time, can we find an order that </a:t>
            </a:r>
            <a:r>
              <a:rPr lang="en-US" b="1" dirty="0"/>
              <a:t>respects dependencies</a:t>
            </a:r>
            <a:r>
              <a:rPr lang="en-US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575239" y="2896990"/>
            <a:ext cx="8072372" cy="1485900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/>
          </a:p>
          <a:p>
            <a:r>
              <a:rPr lang="en-US" sz="2200" b="1" dirty="0"/>
              <a:t>Given: </a:t>
            </a:r>
            <a:r>
              <a:rPr lang="en-US" sz="2200" dirty="0"/>
              <a:t>a directed graph G</a:t>
            </a:r>
          </a:p>
          <a:p>
            <a:r>
              <a:rPr lang="en-US" sz="2200" b="1" dirty="0"/>
              <a:t>Find: </a:t>
            </a:r>
            <a:r>
              <a:rPr lang="en-US" sz="2200" dirty="0"/>
              <a:t>an ordering of the vertices so all edges go from left to right.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239" y="2896990"/>
            <a:ext cx="8072372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/>
              <a:t>Topological Sort (aka Topological Ordering)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38" y="4545893"/>
            <a:ext cx="1104152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Uses: </a:t>
            </a:r>
          </a:p>
          <a:p>
            <a:r>
              <a:rPr lang="en-US" sz="2200" dirty="0"/>
              <a:t>Compiling multiple files</a:t>
            </a:r>
          </a:p>
          <a:p>
            <a:r>
              <a:rPr lang="en-US" sz="2200" dirty="0"/>
              <a:t>Graduating</a:t>
            </a:r>
          </a:p>
        </p:txBody>
      </p:sp>
    </p:spTree>
    <p:extLst>
      <p:ext uri="{BB962C8B-B14F-4D97-AF65-F5344CB8AC3E}">
        <p14:creationId xmlns:p14="http://schemas.microsoft.com/office/powerpoint/2010/main" val="227841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79489"/>
          </a:xfrm>
        </p:spPr>
        <p:txBody>
          <a:bodyPr/>
          <a:lstStyle/>
          <a:p>
            <a:r>
              <a:rPr lang="en-US" dirty="0"/>
              <a:t>A course prerequisite chart and a possible topological ordering.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SP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93105" y="2381795"/>
            <a:ext cx="1389888" cy="420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Math 126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3105" y="3216947"/>
            <a:ext cx="1389888" cy="420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CSE 142</a:t>
            </a:r>
          </a:p>
        </p:txBody>
      </p:sp>
      <p:sp>
        <p:nvSpPr>
          <p:cNvPr id="8" name="Rectangle 7"/>
          <p:cNvSpPr/>
          <p:nvPr/>
        </p:nvSpPr>
        <p:spPr>
          <a:xfrm>
            <a:off x="3754203" y="2774216"/>
            <a:ext cx="1389888" cy="420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CSE 143</a:t>
            </a:r>
          </a:p>
        </p:txBody>
      </p:sp>
      <p:sp>
        <p:nvSpPr>
          <p:cNvPr id="9" name="Rectangle 8"/>
          <p:cNvSpPr/>
          <p:nvPr/>
        </p:nvSpPr>
        <p:spPr>
          <a:xfrm>
            <a:off x="5845932" y="3454600"/>
            <a:ext cx="1389888" cy="420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CSE 373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80554" y="2279301"/>
            <a:ext cx="1389888" cy="420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CSE 374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80392" y="3965153"/>
            <a:ext cx="1389888" cy="420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CSE 417</a:t>
            </a:r>
          </a:p>
        </p:txBody>
      </p:sp>
      <p:cxnSp>
        <p:nvCxnSpPr>
          <p:cNvPr id="12" name="Straight Arrow Connector 11"/>
          <p:cNvCxnSpPr>
            <a:stCxn id="6" idx="3"/>
            <a:endCxn id="8" idx="1"/>
          </p:cNvCxnSpPr>
          <p:nvPr/>
        </p:nvCxnSpPr>
        <p:spPr>
          <a:xfrm>
            <a:off x="3182993" y="2592107"/>
            <a:ext cx="571210" cy="39242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 flipV="1">
            <a:off x="3182993" y="2984528"/>
            <a:ext cx="571210" cy="44273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  <a:endCxn id="10" idx="1"/>
          </p:cNvCxnSpPr>
          <p:nvPr/>
        </p:nvCxnSpPr>
        <p:spPr>
          <a:xfrm flipV="1">
            <a:off x="5144091" y="2489613"/>
            <a:ext cx="736463" cy="49491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  <a:endCxn id="9" idx="1"/>
          </p:cNvCxnSpPr>
          <p:nvPr/>
        </p:nvCxnSpPr>
        <p:spPr>
          <a:xfrm>
            <a:off x="5144091" y="2984528"/>
            <a:ext cx="701841" cy="68038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3"/>
            <a:endCxn id="11" idx="1"/>
          </p:cNvCxnSpPr>
          <p:nvPr/>
        </p:nvCxnSpPr>
        <p:spPr>
          <a:xfrm>
            <a:off x="7235820" y="3664912"/>
            <a:ext cx="944572" cy="51055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07455" y="5540401"/>
            <a:ext cx="1389888" cy="420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Math 126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42640" y="5540401"/>
            <a:ext cx="1389888" cy="420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CSE 142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66575" y="5540401"/>
            <a:ext cx="1389888" cy="420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CSE 143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36620" y="5547508"/>
            <a:ext cx="1389888" cy="420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CSE 373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364440" y="5552576"/>
            <a:ext cx="1389888" cy="420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CSE 374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171661" y="5540401"/>
            <a:ext cx="1389888" cy="420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CSE 417</a:t>
            </a:r>
          </a:p>
        </p:txBody>
      </p:sp>
      <p:cxnSp>
        <p:nvCxnSpPr>
          <p:cNvPr id="25" name="Curved Connector 24"/>
          <p:cNvCxnSpPr>
            <a:stCxn id="17" idx="2"/>
            <a:endCxn id="19" idx="2"/>
          </p:cNvCxnSpPr>
          <p:nvPr/>
        </p:nvCxnSpPr>
        <p:spPr>
          <a:xfrm rot="16200000" flipH="1">
            <a:off x="3681959" y="4181465"/>
            <a:ext cx="12700" cy="3559120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8" idx="0"/>
            <a:endCxn id="19" idx="0"/>
          </p:cNvCxnSpPr>
          <p:nvPr/>
        </p:nvCxnSpPr>
        <p:spPr>
          <a:xfrm rot="5400000" flipH="1" flipV="1">
            <a:off x="4549551" y="4628434"/>
            <a:ext cx="12700" cy="1823935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19" idx="0"/>
          </p:cNvCxnSpPr>
          <p:nvPr/>
        </p:nvCxnSpPr>
        <p:spPr>
          <a:xfrm rot="16200000" flipH="1">
            <a:off x="6310883" y="4691036"/>
            <a:ext cx="20991" cy="1719721"/>
          </a:xfrm>
          <a:prstGeom prst="curvedConnector4">
            <a:avLst>
              <a:gd name="adj1" fmla="val -1089038"/>
              <a:gd name="adj2" fmla="val 96791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19" idx="2"/>
          </p:cNvCxnSpPr>
          <p:nvPr/>
        </p:nvCxnSpPr>
        <p:spPr>
          <a:xfrm rot="5400000" flipH="1" flipV="1">
            <a:off x="7312892" y="4081153"/>
            <a:ext cx="28498" cy="3731245"/>
          </a:xfrm>
          <a:prstGeom prst="curvedConnector4">
            <a:avLst>
              <a:gd name="adj1" fmla="val -802162"/>
              <a:gd name="adj2" fmla="val 100273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20" idx="0"/>
            <a:endCxn id="22" idx="0"/>
          </p:cNvCxnSpPr>
          <p:nvPr/>
        </p:nvCxnSpPr>
        <p:spPr>
          <a:xfrm rot="5400000" flipH="1" flipV="1">
            <a:off x="9045531" y="3726435"/>
            <a:ext cx="7107" cy="3635041"/>
          </a:xfrm>
          <a:prstGeom prst="curvedConnector3">
            <a:avLst>
              <a:gd name="adj1" fmla="val 5338371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062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66549-8F76-460D-94B8-D5E6078A1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14AA9-EE25-4BE7-88C7-7669AACCF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graph, find its strongly connected components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5173D3-1D01-4037-AA89-E5549FB4AB78}"/>
              </a:ext>
            </a:extLst>
          </p:cNvPr>
          <p:cNvSpPr/>
          <p:nvPr/>
        </p:nvSpPr>
        <p:spPr>
          <a:xfrm>
            <a:off x="5907947" y="4166781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E3F8639-FCAB-4ECC-8D22-AE606F32B9FE}"/>
              </a:ext>
            </a:extLst>
          </p:cNvPr>
          <p:cNvSpPr/>
          <p:nvPr/>
        </p:nvSpPr>
        <p:spPr>
          <a:xfrm>
            <a:off x="5491850" y="4966930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AE84245-D883-470F-9ED2-375E85912003}"/>
              </a:ext>
            </a:extLst>
          </p:cNvPr>
          <p:cNvSpPr/>
          <p:nvPr/>
        </p:nvSpPr>
        <p:spPr>
          <a:xfrm>
            <a:off x="6553198" y="4953909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9DB6373-4D9C-4C54-A18A-A63A520D9EC3}"/>
              </a:ext>
            </a:extLst>
          </p:cNvPr>
          <p:cNvCxnSpPr>
            <a:stCxn id="5" idx="7"/>
            <a:endCxn id="4" idx="3"/>
          </p:cNvCxnSpPr>
          <p:nvPr/>
        </p:nvCxnSpPr>
        <p:spPr>
          <a:xfrm flipV="1">
            <a:off x="5912525" y="4578474"/>
            <a:ext cx="67598" cy="45909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D10C81-0177-4A31-81A5-7AF0ACF701EC}"/>
              </a:ext>
            </a:extLst>
          </p:cNvPr>
          <p:cNvCxnSpPr>
            <a:stCxn id="4" idx="5"/>
            <a:endCxn id="6" idx="0"/>
          </p:cNvCxnSpPr>
          <p:nvPr/>
        </p:nvCxnSpPr>
        <p:spPr>
          <a:xfrm>
            <a:off x="6328622" y="4578474"/>
            <a:ext cx="471002" cy="37543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AE7A15A-0409-48A3-970A-E8CE80423B3B}"/>
              </a:ext>
            </a:extLst>
          </p:cNvPr>
          <p:cNvCxnSpPr>
            <a:stCxn id="4" idx="4"/>
            <a:endCxn id="5" idx="6"/>
          </p:cNvCxnSpPr>
          <p:nvPr/>
        </p:nvCxnSpPr>
        <p:spPr>
          <a:xfrm flipH="1">
            <a:off x="5984701" y="4649109"/>
            <a:ext cx="169672" cy="558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6DF4F79-212C-46A4-A80F-CA1CDF9F41F5}"/>
              </a:ext>
            </a:extLst>
          </p:cNvPr>
          <p:cNvSpPr/>
          <p:nvPr/>
        </p:nvSpPr>
        <p:spPr>
          <a:xfrm>
            <a:off x="3283654" y="4170866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F2E47A-B043-4098-88BB-37E02749858D}"/>
              </a:ext>
            </a:extLst>
          </p:cNvPr>
          <p:cNvSpPr/>
          <p:nvPr/>
        </p:nvSpPr>
        <p:spPr>
          <a:xfrm>
            <a:off x="7451055" y="4170866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F11D0AF-EC4F-46F2-9315-8EDD98A72D5B}"/>
              </a:ext>
            </a:extLst>
          </p:cNvPr>
          <p:cNvCxnSpPr>
            <a:stCxn id="10" idx="6"/>
            <a:endCxn id="4" idx="2"/>
          </p:cNvCxnSpPr>
          <p:nvPr/>
        </p:nvCxnSpPr>
        <p:spPr>
          <a:xfrm flipV="1">
            <a:off x="3776505" y="4407945"/>
            <a:ext cx="2131442" cy="40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E6AA1F-656D-4C59-9338-BCEFCA96C9ED}"/>
              </a:ext>
            </a:extLst>
          </p:cNvPr>
          <p:cNvCxnSpPr>
            <a:stCxn id="6" idx="7"/>
            <a:endCxn id="11" idx="3"/>
          </p:cNvCxnSpPr>
          <p:nvPr/>
        </p:nvCxnSpPr>
        <p:spPr>
          <a:xfrm flipV="1">
            <a:off x="6973873" y="4582559"/>
            <a:ext cx="549358" cy="441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DC8D4D-8012-4E3A-A572-EBFA261E855E}"/>
              </a:ext>
            </a:extLst>
          </p:cNvPr>
          <p:cNvCxnSpPr>
            <a:stCxn id="11" idx="2"/>
            <a:endCxn id="4" idx="6"/>
          </p:cNvCxnSpPr>
          <p:nvPr/>
        </p:nvCxnSpPr>
        <p:spPr>
          <a:xfrm flipH="1" flipV="1">
            <a:off x="6400798" y="4407945"/>
            <a:ext cx="1050257" cy="40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48BB7D95-F750-4FDA-B0F4-A5F80C356719}"/>
              </a:ext>
            </a:extLst>
          </p:cNvPr>
          <p:cNvSpPr/>
          <p:nvPr/>
        </p:nvSpPr>
        <p:spPr>
          <a:xfrm>
            <a:off x="1544256" y="4179817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3F5295A-4B97-43CA-8975-55223169CB73}"/>
              </a:ext>
            </a:extLst>
          </p:cNvPr>
          <p:cNvCxnSpPr>
            <a:stCxn id="15" idx="6"/>
            <a:endCxn id="10" idx="2"/>
          </p:cNvCxnSpPr>
          <p:nvPr/>
        </p:nvCxnSpPr>
        <p:spPr>
          <a:xfrm flipV="1">
            <a:off x="2037107" y="4412030"/>
            <a:ext cx="1246547" cy="895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E0E1F096-277F-42C1-A646-905ECCA89531}"/>
              </a:ext>
            </a:extLst>
          </p:cNvPr>
          <p:cNvSpPr/>
          <p:nvPr/>
        </p:nvSpPr>
        <p:spPr>
          <a:xfrm>
            <a:off x="9801890" y="4211351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00581B1-FEAF-4585-8957-9DF0CC07062A}"/>
              </a:ext>
            </a:extLst>
          </p:cNvPr>
          <p:cNvCxnSpPr>
            <a:stCxn id="11" idx="6"/>
            <a:endCxn id="17" idx="2"/>
          </p:cNvCxnSpPr>
          <p:nvPr/>
        </p:nvCxnSpPr>
        <p:spPr>
          <a:xfrm>
            <a:off x="7943906" y="4412030"/>
            <a:ext cx="1857984" cy="404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FDABE5FD-0581-495E-B8F4-F815204A8BF1}"/>
              </a:ext>
            </a:extLst>
          </p:cNvPr>
          <p:cNvSpPr/>
          <p:nvPr/>
        </p:nvSpPr>
        <p:spPr>
          <a:xfrm>
            <a:off x="9309039" y="5037565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F93BB86-68DE-4F61-AB91-58A7158038A6}"/>
              </a:ext>
            </a:extLst>
          </p:cNvPr>
          <p:cNvCxnSpPr>
            <a:stCxn id="6" idx="6"/>
            <a:endCxn id="19" idx="2"/>
          </p:cNvCxnSpPr>
          <p:nvPr/>
        </p:nvCxnSpPr>
        <p:spPr>
          <a:xfrm>
            <a:off x="7046049" y="5195073"/>
            <a:ext cx="2262990" cy="8365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84CC7BE-7CE7-48AA-91D7-451918E03108}"/>
              </a:ext>
            </a:extLst>
          </p:cNvPr>
          <p:cNvCxnSpPr>
            <a:stCxn id="17" idx="4"/>
            <a:endCxn id="19" idx="7"/>
          </p:cNvCxnSpPr>
          <p:nvPr/>
        </p:nvCxnSpPr>
        <p:spPr>
          <a:xfrm flipH="1">
            <a:off x="9729714" y="4693679"/>
            <a:ext cx="318602" cy="41452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370C277-ED86-43B7-B703-2D36C3F095BF}"/>
              </a:ext>
            </a:extLst>
          </p:cNvPr>
          <p:cNvCxnSpPr>
            <a:stCxn id="19" idx="0"/>
            <a:endCxn id="17" idx="3"/>
          </p:cNvCxnSpPr>
          <p:nvPr/>
        </p:nvCxnSpPr>
        <p:spPr>
          <a:xfrm flipV="1">
            <a:off x="9555465" y="4623044"/>
            <a:ext cx="318601" cy="41452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2AE1C49-232D-49F9-A2B2-C1480B8C53A2}"/>
              </a:ext>
            </a:extLst>
          </p:cNvPr>
          <p:cNvSpPr txBox="1"/>
          <p:nvPr/>
        </p:nvSpPr>
        <p:spPr>
          <a:xfrm>
            <a:off x="1278517" y="4536043"/>
            <a:ext cx="290464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D66F5D-6650-4DAE-8AF2-E0332413709A}"/>
              </a:ext>
            </a:extLst>
          </p:cNvPr>
          <p:cNvSpPr txBox="1"/>
          <p:nvPr/>
        </p:nvSpPr>
        <p:spPr>
          <a:xfrm>
            <a:off x="7248552" y="5330445"/>
            <a:ext cx="333894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13D28E-DF3F-460A-A518-475E20D1669D}"/>
              </a:ext>
            </a:extLst>
          </p:cNvPr>
          <p:cNvSpPr txBox="1"/>
          <p:nvPr/>
        </p:nvSpPr>
        <p:spPr>
          <a:xfrm>
            <a:off x="10174056" y="5270304"/>
            <a:ext cx="340158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02E2EE-A045-4A74-8DBB-0E1C42563E62}"/>
              </a:ext>
            </a:extLst>
          </p:cNvPr>
          <p:cNvSpPr txBox="1"/>
          <p:nvPr/>
        </p:nvSpPr>
        <p:spPr>
          <a:xfrm>
            <a:off x="3013941" y="4669123"/>
            <a:ext cx="333746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/>
              <a:t>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D34A6E6-041B-41E7-822F-FF1519236939}"/>
              </a:ext>
            </a:extLst>
          </p:cNvPr>
          <p:cNvSpPr/>
          <p:nvPr/>
        </p:nvSpPr>
        <p:spPr>
          <a:xfrm>
            <a:off x="1043195" y="3825216"/>
            <a:ext cx="1360698" cy="1360698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C138AA7-D8CC-47F4-9A46-D6DAEF1EEDE7}"/>
              </a:ext>
            </a:extLst>
          </p:cNvPr>
          <p:cNvSpPr/>
          <p:nvPr/>
        </p:nvSpPr>
        <p:spPr>
          <a:xfrm>
            <a:off x="2921291" y="3847396"/>
            <a:ext cx="1360698" cy="1360698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6B4EEFD-66F0-45E3-8B5C-8CB45AE9C8CB}"/>
              </a:ext>
            </a:extLst>
          </p:cNvPr>
          <p:cNvSpPr/>
          <p:nvPr/>
        </p:nvSpPr>
        <p:spPr>
          <a:xfrm>
            <a:off x="5299773" y="3860067"/>
            <a:ext cx="2980051" cy="2079105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8E48F88-2EC3-4332-96AC-493500E86814}"/>
              </a:ext>
            </a:extLst>
          </p:cNvPr>
          <p:cNvSpPr/>
          <p:nvPr/>
        </p:nvSpPr>
        <p:spPr>
          <a:xfrm>
            <a:off x="9065704" y="3983782"/>
            <a:ext cx="1789532" cy="1966296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3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24F5C-3F0C-412D-B347-459982363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these work?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96CEA3-E9FC-4136-8CDC-580381601C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 couple of different ways to use DFS to find strongly connected components. </a:t>
                </a:r>
              </a:p>
              <a:p>
                <a:r>
                  <a:rPr lang="en-US" sz="2400" dirty="0"/>
                  <a:t>Wikipedia has the details. </a:t>
                </a:r>
              </a:p>
              <a:p>
                <a:r>
                  <a:rPr lang="en-US" sz="2400" dirty="0"/>
                  <a:t>High level: need to keep track of “highest point” in DFS tree you can reach back up to. Similar idea on undirected graphs on HW2. </a:t>
                </a:r>
              </a:p>
              <a:p>
                <a:r>
                  <a:rPr lang="en-US" dirty="0"/>
                  <a:t>A homework problem will have a simple version.</a:t>
                </a:r>
              </a:p>
              <a:p>
                <a:endParaRPr lang="en-US" dirty="0"/>
              </a:p>
              <a:p>
                <a:r>
                  <a:rPr lang="en-US" dirty="0"/>
                  <a:t>Topological sort</a:t>
                </a:r>
              </a:p>
              <a:p>
                <a:r>
                  <a:rPr lang="en-US" sz="2400" dirty="0"/>
                  <a:t>You saw an algorithm in 373</a:t>
                </a:r>
                <a:endParaRPr lang="en-US" dirty="0"/>
              </a:p>
              <a:p>
                <a:r>
                  <a:rPr lang="en-US" dirty="0"/>
                  <a:t>Important thing: both run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96CEA3-E9FC-4136-8CDC-580381601C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258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177DC-97D2-4D07-B2D6-E674C1479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New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A829F9-4077-45F8-8256-FBF87C04A2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you need to design a new algorithm on graphs, whatever you do is probably going to take at least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time. </a:t>
                </a:r>
              </a:p>
              <a:p>
                <a:r>
                  <a:rPr lang="en-US" dirty="0"/>
                  <a:t>So you can run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algorithm as “preprocessing”</a:t>
                </a:r>
              </a:p>
              <a:p>
                <a:endParaRPr lang="en-US" dirty="0"/>
              </a:p>
              <a:p>
                <a:r>
                  <a:rPr lang="en-US" dirty="0"/>
                  <a:t>Finding connected components (undirected graphs)</a:t>
                </a:r>
              </a:p>
              <a:p>
                <a:r>
                  <a:rPr lang="en-US" dirty="0"/>
                  <a:t>Finding SCCs (directed graphs)</a:t>
                </a:r>
              </a:p>
              <a:p>
                <a:r>
                  <a:rPr lang="en-US" dirty="0"/>
                  <a:t>Do a topological sort (DAGs)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A829F9-4077-45F8-8256-FBF87C04A2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0078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ACBD-02C9-4FA2-A609-7E193A43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New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B51759-7C38-48DE-B0C9-5B85CF77DB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Finding SCCs and topological sort go well together:</a:t>
                </a:r>
              </a:p>
              <a:p>
                <a:endParaRPr lang="en-US" dirty="0"/>
              </a:p>
              <a:p>
                <a:r>
                  <a:rPr lang="en-US" dirty="0"/>
                  <a:t>From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you can define the “meta-graph”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𝑆𝐶𝐶</m:t>
                        </m:r>
                      </m:sup>
                    </m:sSup>
                  </m:oMath>
                </a14:m>
                <a:br>
                  <a:rPr lang="en-US" dirty="0"/>
                </a:br>
                <a:r>
                  <a:rPr lang="en-US" dirty="0"/>
                  <a:t>(aka “condensation”, aka “graph of SCCs”)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𝑆𝐶𝐶</m:t>
                        </m:r>
                      </m:sup>
                    </m:sSup>
                  </m:oMath>
                </a14:m>
                <a:r>
                  <a:rPr lang="en-US" dirty="0"/>
                  <a:t> has a vertex for every SCC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There’s an edge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𝑆𝐶𝐶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and only if there’s an edge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from a vertex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a vertex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B51759-7C38-48DE-B0C9-5B85CF77DB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21074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Find SCCs?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12943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Let’s build a new graph out of them! Call 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𝑆𝐶𝐶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</a:p>
              <a:p>
                <a:pPr lvl="1"/>
                <a:r>
                  <a:rPr lang="en-US" dirty="0"/>
                  <a:t>Have a vertex for each of the strongly connected components</a:t>
                </a:r>
              </a:p>
              <a:p>
                <a:pPr lvl="1"/>
                <a:r>
                  <a:rPr lang="en-US" dirty="0"/>
                  <a:t>Add an edge from component 1 to component 2 if there is an edge from a vertex inside 1 to one inside 2.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129433"/>
              </a:xfrm>
              <a:blipFill>
                <a:blip r:embed="rId2"/>
                <a:stretch>
                  <a:fillRect l="-654" t="-4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/>
          <p:cNvSpPr/>
          <p:nvPr/>
        </p:nvSpPr>
        <p:spPr>
          <a:xfrm>
            <a:off x="5907947" y="4166781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4" name="Oval 53"/>
          <p:cNvSpPr/>
          <p:nvPr/>
        </p:nvSpPr>
        <p:spPr>
          <a:xfrm>
            <a:off x="5491850" y="4966930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5" name="Oval 54"/>
          <p:cNvSpPr/>
          <p:nvPr/>
        </p:nvSpPr>
        <p:spPr>
          <a:xfrm>
            <a:off x="6553198" y="4953909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56" name="Straight Arrow Connector 55"/>
          <p:cNvCxnSpPr>
            <a:stCxn id="54" idx="7"/>
            <a:endCxn id="53" idx="3"/>
          </p:cNvCxnSpPr>
          <p:nvPr/>
        </p:nvCxnSpPr>
        <p:spPr>
          <a:xfrm flipV="1">
            <a:off x="5912525" y="4578474"/>
            <a:ext cx="67598" cy="45909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5"/>
            <a:endCxn id="55" idx="0"/>
          </p:cNvCxnSpPr>
          <p:nvPr/>
        </p:nvCxnSpPr>
        <p:spPr>
          <a:xfrm>
            <a:off x="6328622" y="4578474"/>
            <a:ext cx="471002" cy="37543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4"/>
            <a:endCxn id="54" idx="6"/>
          </p:cNvCxnSpPr>
          <p:nvPr/>
        </p:nvCxnSpPr>
        <p:spPr>
          <a:xfrm flipH="1">
            <a:off x="5984701" y="4649109"/>
            <a:ext cx="169672" cy="558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3283654" y="4170866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0" name="Oval 59"/>
          <p:cNvSpPr/>
          <p:nvPr/>
        </p:nvSpPr>
        <p:spPr>
          <a:xfrm>
            <a:off x="7451055" y="4170866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61" name="Straight Arrow Connector 60"/>
          <p:cNvCxnSpPr>
            <a:stCxn id="59" idx="6"/>
            <a:endCxn id="53" idx="2"/>
          </p:cNvCxnSpPr>
          <p:nvPr/>
        </p:nvCxnSpPr>
        <p:spPr>
          <a:xfrm flipV="1">
            <a:off x="3776505" y="4407945"/>
            <a:ext cx="2131442" cy="40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5" idx="7"/>
            <a:endCxn id="60" idx="3"/>
          </p:cNvCxnSpPr>
          <p:nvPr/>
        </p:nvCxnSpPr>
        <p:spPr>
          <a:xfrm flipV="1">
            <a:off x="6973873" y="4582559"/>
            <a:ext cx="549358" cy="441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0" idx="2"/>
            <a:endCxn id="53" idx="6"/>
          </p:cNvCxnSpPr>
          <p:nvPr/>
        </p:nvCxnSpPr>
        <p:spPr>
          <a:xfrm flipH="1" flipV="1">
            <a:off x="6400798" y="4407945"/>
            <a:ext cx="1050257" cy="40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1544256" y="4179817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65" name="Straight Arrow Connector 64"/>
          <p:cNvCxnSpPr>
            <a:stCxn id="64" idx="6"/>
            <a:endCxn id="59" idx="2"/>
          </p:cNvCxnSpPr>
          <p:nvPr/>
        </p:nvCxnSpPr>
        <p:spPr>
          <a:xfrm flipV="1">
            <a:off x="2037107" y="4412030"/>
            <a:ext cx="1246547" cy="895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9801890" y="4211351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67" name="Straight Arrow Connector 66"/>
          <p:cNvCxnSpPr>
            <a:stCxn id="60" idx="6"/>
            <a:endCxn id="66" idx="2"/>
          </p:cNvCxnSpPr>
          <p:nvPr/>
        </p:nvCxnSpPr>
        <p:spPr>
          <a:xfrm>
            <a:off x="7943906" y="4412030"/>
            <a:ext cx="1857984" cy="4048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9309039" y="5037565"/>
            <a:ext cx="492851" cy="48232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</a:t>
            </a:r>
          </a:p>
        </p:txBody>
      </p:sp>
      <p:cxnSp>
        <p:nvCxnSpPr>
          <p:cNvPr id="69" name="Straight Arrow Connector 68"/>
          <p:cNvCxnSpPr>
            <a:stCxn id="55" idx="6"/>
            <a:endCxn id="68" idx="2"/>
          </p:cNvCxnSpPr>
          <p:nvPr/>
        </p:nvCxnSpPr>
        <p:spPr>
          <a:xfrm>
            <a:off x="7046049" y="5195073"/>
            <a:ext cx="2262990" cy="8365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6" idx="4"/>
            <a:endCxn id="68" idx="7"/>
          </p:cNvCxnSpPr>
          <p:nvPr/>
        </p:nvCxnSpPr>
        <p:spPr>
          <a:xfrm flipH="1">
            <a:off x="9729714" y="4693679"/>
            <a:ext cx="318602" cy="41452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8" idx="0"/>
            <a:endCxn id="66" idx="3"/>
          </p:cNvCxnSpPr>
          <p:nvPr/>
        </p:nvCxnSpPr>
        <p:spPr>
          <a:xfrm flipV="1">
            <a:off x="9555465" y="4623044"/>
            <a:ext cx="318601" cy="41452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ight Arrow 71"/>
          <p:cNvSpPr/>
          <p:nvPr/>
        </p:nvSpPr>
        <p:spPr>
          <a:xfrm>
            <a:off x="2302846" y="4084678"/>
            <a:ext cx="722027" cy="260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>
            <a:off x="4289324" y="4505565"/>
            <a:ext cx="1010449" cy="340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>
            <a:off x="8289540" y="4578474"/>
            <a:ext cx="722027" cy="388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278517" y="4536043"/>
            <a:ext cx="290464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/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248552" y="5330445"/>
            <a:ext cx="333894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174056" y="5270304"/>
            <a:ext cx="340158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13941" y="4669123"/>
            <a:ext cx="333746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/>
              <a:t>2</a:t>
            </a:r>
          </a:p>
        </p:txBody>
      </p:sp>
      <p:sp>
        <p:nvSpPr>
          <p:cNvPr id="79" name="Oval 78"/>
          <p:cNvSpPr/>
          <p:nvPr/>
        </p:nvSpPr>
        <p:spPr>
          <a:xfrm>
            <a:off x="1043195" y="3825216"/>
            <a:ext cx="1360698" cy="1360698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921291" y="3847396"/>
            <a:ext cx="1360698" cy="1360698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299773" y="3860067"/>
            <a:ext cx="2980051" cy="2079105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9065704" y="3983782"/>
            <a:ext cx="1789532" cy="1966296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2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1247B-94B6-4C73-A884-4F600D781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New Graph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B2C97-732E-46C5-BD9A-7845A4DD01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Not a common task – most graph problems have been asked before.</a:t>
                </a:r>
              </a:p>
              <a:p>
                <a:r>
                  <a:rPr lang="en-US" dirty="0"/>
                  <a:t>When you need to do it, Robbie recommends:</a:t>
                </a:r>
              </a:p>
              <a:p>
                <a:endParaRPr lang="en-US" dirty="0"/>
              </a:p>
              <a:p>
                <a:r>
                  <a:rPr lang="en-US" dirty="0"/>
                  <a:t>Start with a simpler case (topo-sorted DAG, or [strongly] connected graph).</a:t>
                </a:r>
              </a:p>
              <a:p>
                <a:r>
                  <a:rPr lang="en-US" dirty="0"/>
                  <a:t>A HW2 problem walks you through the process of designing an algorithm by:</a:t>
                </a:r>
              </a:p>
              <a:p>
                <a:r>
                  <a:rPr lang="en-US" dirty="0"/>
                  <a:t>1. Figuring out what you’d do if the graph is strongly connected</a:t>
                </a:r>
              </a:p>
              <a:p>
                <a:r>
                  <a:rPr lang="en-US" dirty="0"/>
                  <a:t>2. Figuring out what you’d do if the graph is a topologically ordered DAG</a:t>
                </a:r>
              </a:p>
              <a:p>
                <a:r>
                  <a:rPr lang="en-US" dirty="0"/>
                  <a:t>3. Stitching together those two ideas (using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𝑆𝐶𝐶</m:t>
                        </m:r>
                      </m:sup>
                    </m:sSup>
                  </m:oMath>
                </a14:m>
                <a:r>
                  <a:rPr lang="en-US" dirty="0"/>
                  <a:t>).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B2C97-732E-46C5-BD9A-7845A4DD01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07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 vs. BFS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83157" cy="4351338"/>
          </a:xfrm>
        </p:spPr>
        <p:txBody>
          <a:bodyPr/>
          <a:lstStyle/>
          <a:p>
            <a:r>
              <a:rPr lang="en-US" dirty="0"/>
              <a:t>In DFS, we explore deep into the graph.</a:t>
            </a:r>
          </a:p>
          <a:p>
            <a:r>
              <a:rPr lang="en-US" dirty="0"/>
              <a:t>We try to find new (undiscovered) nodes, then “backtrack” when we’re out of new ones.</a:t>
            </a:r>
          </a:p>
        </p:txBody>
      </p:sp>
      <p:sp>
        <p:nvSpPr>
          <p:cNvPr id="4" name="Oval 3"/>
          <p:cNvSpPr/>
          <p:nvPr/>
        </p:nvSpPr>
        <p:spPr>
          <a:xfrm>
            <a:off x="8518236" y="1358179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432636" y="2647230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853218" y="2647230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264236" y="3870329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684818" y="3870329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762672" y="3870329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484590" y="3870329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4" idx="4"/>
            <a:endCxn id="6" idx="7"/>
          </p:cNvCxnSpPr>
          <p:nvPr/>
        </p:nvCxnSpPr>
        <p:spPr>
          <a:xfrm flipH="1">
            <a:off x="8420846" y="2023197"/>
            <a:ext cx="429899" cy="721423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5"/>
            <a:endCxn id="5" idx="0"/>
          </p:cNvCxnSpPr>
          <p:nvPr/>
        </p:nvCxnSpPr>
        <p:spPr>
          <a:xfrm>
            <a:off x="9085864" y="1925807"/>
            <a:ext cx="679281" cy="721423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8" idx="7"/>
          </p:cNvCxnSpPr>
          <p:nvPr/>
        </p:nvCxnSpPr>
        <p:spPr>
          <a:xfrm flipH="1">
            <a:off x="7252446" y="3214858"/>
            <a:ext cx="698162" cy="75286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4"/>
            <a:endCxn id="7" idx="0"/>
          </p:cNvCxnSpPr>
          <p:nvPr/>
        </p:nvCxnSpPr>
        <p:spPr>
          <a:xfrm>
            <a:off x="8185727" y="3312248"/>
            <a:ext cx="411018" cy="55808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6"/>
            <a:endCxn id="7" idx="2"/>
          </p:cNvCxnSpPr>
          <p:nvPr/>
        </p:nvCxnSpPr>
        <p:spPr>
          <a:xfrm>
            <a:off x="7349836" y="4202838"/>
            <a:ext cx="914400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6"/>
            <a:endCxn id="10" idx="2"/>
          </p:cNvCxnSpPr>
          <p:nvPr/>
        </p:nvCxnSpPr>
        <p:spPr>
          <a:xfrm>
            <a:off x="8929254" y="4202838"/>
            <a:ext cx="555336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6"/>
            <a:endCxn id="9" idx="2"/>
          </p:cNvCxnSpPr>
          <p:nvPr/>
        </p:nvCxnSpPr>
        <p:spPr>
          <a:xfrm>
            <a:off x="10149608" y="4202838"/>
            <a:ext cx="613064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4"/>
            <a:endCxn id="10" idx="0"/>
          </p:cNvCxnSpPr>
          <p:nvPr/>
        </p:nvCxnSpPr>
        <p:spPr>
          <a:xfrm>
            <a:off x="9765145" y="3312248"/>
            <a:ext cx="51954" cy="558081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19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 – pseudocode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373, you probably took your BFS code, replaced the queue with a stack and said “that’s the pseudocode.”</a:t>
            </a:r>
          </a:p>
          <a:p>
            <a:endParaRPr lang="en-US" dirty="0"/>
          </a:p>
          <a:p>
            <a:r>
              <a:rPr lang="en-US" dirty="0"/>
              <a:t>That’s a really nice object lesson in stacks.</a:t>
            </a:r>
          </a:p>
          <a:p>
            <a:r>
              <a:rPr lang="en-US" dirty="0"/>
              <a:t>No one actually writes DFS that way (except in data structures courses). </a:t>
            </a:r>
          </a:p>
          <a:p>
            <a:r>
              <a:rPr lang="en-US" dirty="0"/>
              <a:t>You’ll basically always see the recursive version instead. (using the call stack instead of the data structure stack)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61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 – pseudocode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950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Instead of using an explicit stack, we’re going to use recursion </a:t>
            </a:r>
          </a:p>
          <a:p>
            <a:pPr lvl="1"/>
            <a:r>
              <a:rPr lang="en-US" dirty="0"/>
              <a:t>The call stack is going to be our stack.</a:t>
            </a:r>
          </a:p>
          <a:p>
            <a:r>
              <a:rPr lang="en-US" dirty="0"/>
              <a:t>We want to explore as deeply as possible from each of our outgoing edges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620655"/>
            <a:ext cx="711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DFS(u)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Mark u as “seen”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 each edge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u,v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//leaving u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 v is not “seen”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DFS(v)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End If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End For</a:t>
            </a:r>
          </a:p>
        </p:txBody>
      </p:sp>
    </p:spTree>
    <p:extLst>
      <p:ext uri="{BB962C8B-B14F-4D97-AF65-F5344CB8AC3E}">
        <p14:creationId xmlns:p14="http://schemas.microsoft.com/office/powerpoint/2010/main" val="1317097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E32D7-6183-4D4A-AF49-3F2873BFE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 – pseudocode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3BDF7-8570-4832-B026-2AC36429A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the explicit stack version and the recursive version “are” DFS.</a:t>
            </a:r>
          </a:p>
          <a:p>
            <a:r>
              <a:rPr lang="en-US" dirty="0"/>
              <a:t>For example, they can both traverse through the graph in the same fundamental way. You can use them for similar applications.</a:t>
            </a:r>
          </a:p>
          <a:p>
            <a:endParaRPr lang="en-US" dirty="0"/>
          </a:p>
          <a:p>
            <a:r>
              <a:rPr lang="en-US" dirty="0"/>
              <a:t>But they’re not identical – they actually use the stack in different ways. If you’re trying to convert from one to the other, you’ll have to think carefully to do it. </a:t>
            </a:r>
          </a:p>
        </p:txBody>
      </p:sp>
    </p:spTree>
    <p:extLst>
      <p:ext uri="{BB962C8B-B14F-4D97-AF65-F5344CB8AC3E}">
        <p14:creationId xmlns:p14="http://schemas.microsoft.com/office/powerpoint/2010/main" val="8087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DFS</a:t>
            </a:r>
          </a:p>
        </p:txBody>
      </p:sp>
      <p:sp>
        <p:nvSpPr>
          <p:cNvPr id="5" name="Rectangle 4"/>
          <p:cNvSpPr/>
          <p:nvPr/>
        </p:nvSpPr>
        <p:spPr>
          <a:xfrm>
            <a:off x="5503950" y="85774"/>
            <a:ext cx="652179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DFS(u)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Mark u as “seen”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For each edge (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u,v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 //leaving u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If v is not “seen”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	DFS(v)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End If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End For</a:t>
            </a:r>
          </a:p>
        </p:txBody>
      </p:sp>
      <p:sp>
        <p:nvSpPr>
          <p:cNvPr id="6" name="Oval 5"/>
          <p:cNvSpPr/>
          <p:nvPr/>
        </p:nvSpPr>
        <p:spPr>
          <a:xfrm>
            <a:off x="1634836" y="2743417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4484255" y="1571385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4511964" y="5126182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2" name="Oval 11"/>
          <p:cNvSpPr/>
          <p:nvPr/>
        </p:nvSpPr>
        <p:spPr>
          <a:xfrm>
            <a:off x="4382655" y="3442663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3" name="Oval 12"/>
          <p:cNvSpPr/>
          <p:nvPr/>
        </p:nvSpPr>
        <p:spPr>
          <a:xfrm>
            <a:off x="2096655" y="5458691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4" name="Oval 13"/>
          <p:cNvSpPr/>
          <p:nvPr/>
        </p:nvSpPr>
        <p:spPr>
          <a:xfrm>
            <a:off x="595746" y="4548910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6" name="Straight Arrow Connector 15"/>
          <p:cNvCxnSpPr>
            <a:stCxn id="6" idx="3"/>
            <a:endCxn id="14" idx="0"/>
          </p:cNvCxnSpPr>
          <p:nvPr/>
        </p:nvCxnSpPr>
        <p:spPr>
          <a:xfrm flipH="1">
            <a:off x="928255" y="3311045"/>
            <a:ext cx="803971" cy="123786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5"/>
            <a:endCxn id="13" idx="1"/>
          </p:cNvCxnSpPr>
          <p:nvPr/>
        </p:nvCxnSpPr>
        <p:spPr>
          <a:xfrm>
            <a:off x="1163374" y="5116538"/>
            <a:ext cx="1030671" cy="439543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6"/>
            <a:endCxn id="11" idx="2"/>
          </p:cNvCxnSpPr>
          <p:nvPr/>
        </p:nvCxnSpPr>
        <p:spPr>
          <a:xfrm flipV="1">
            <a:off x="2761673" y="5458691"/>
            <a:ext cx="1750291" cy="332509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1"/>
            <a:endCxn id="14" idx="6"/>
          </p:cNvCxnSpPr>
          <p:nvPr/>
        </p:nvCxnSpPr>
        <p:spPr>
          <a:xfrm flipH="1" flipV="1">
            <a:off x="1260764" y="4881419"/>
            <a:ext cx="3348590" cy="342153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4" idx="7"/>
            <a:endCxn id="12" idx="2"/>
          </p:cNvCxnSpPr>
          <p:nvPr/>
        </p:nvCxnSpPr>
        <p:spPr>
          <a:xfrm flipV="1">
            <a:off x="1163374" y="3775172"/>
            <a:ext cx="3219281" cy="871128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2" idx="0"/>
            <a:endCxn id="10" idx="4"/>
          </p:cNvCxnSpPr>
          <p:nvPr/>
        </p:nvCxnSpPr>
        <p:spPr>
          <a:xfrm flipV="1">
            <a:off x="4715164" y="2236403"/>
            <a:ext cx="101600" cy="1206260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6" idx="7"/>
            <a:endCxn id="10" idx="2"/>
          </p:cNvCxnSpPr>
          <p:nvPr/>
        </p:nvCxnSpPr>
        <p:spPr>
          <a:xfrm flipV="1">
            <a:off x="2202464" y="1903894"/>
            <a:ext cx="2281791" cy="936913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539971" y="2507024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2560" y="1571385"/>
            <a:ext cx="330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Start from A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625080" y="5704913"/>
            <a:ext cx="3444240" cy="682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Vertex: A</a:t>
            </a:r>
          </a:p>
          <a:p>
            <a:pPr algn="ctr"/>
            <a:r>
              <a:rPr lang="en-US" sz="2400" dirty="0"/>
              <a:t>Last edge used: ---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25080" y="4857454"/>
            <a:ext cx="3444240" cy="682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Vertex: B</a:t>
            </a:r>
          </a:p>
          <a:p>
            <a:pPr algn="ctr"/>
            <a:r>
              <a:rPr lang="en-US" sz="2400" dirty="0"/>
              <a:t>Last edge used: --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625080" y="4078536"/>
            <a:ext cx="3444240" cy="682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Vertex: C</a:t>
            </a:r>
          </a:p>
          <a:p>
            <a:pPr algn="ctr"/>
            <a:r>
              <a:rPr lang="en-US" sz="2400" dirty="0"/>
              <a:t>Last edge used: --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625080" y="3311045"/>
            <a:ext cx="3444240" cy="682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Vertex: D</a:t>
            </a:r>
          </a:p>
          <a:p>
            <a:pPr algn="ctr"/>
            <a:r>
              <a:rPr lang="en-US" sz="2400" dirty="0"/>
              <a:t>Last edge used: --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625080" y="4857454"/>
            <a:ext cx="3444240" cy="682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Vertex: B</a:t>
            </a:r>
          </a:p>
          <a:p>
            <a:pPr algn="ctr"/>
            <a:r>
              <a:rPr lang="en-US" sz="2400" dirty="0"/>
              <a:t>Last edge used: (B,C)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625080" y="4070658"/>
            <a:ext cx="3444240" cy="682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Vertex: C</a:t>
            </a:r>
          </a:p>
          <a:p>
            <a:pPr algn="ctr"/>
            <a:r>
              <a:rPr lang="en-US" sz="2400" dirty="0"/>
              <a:t>Last edge used: (C,D)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612839" y="3311634"/>
            <a:ext cx="3444240" cy="682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Vertex: D</a:t>
            </a:r>
          </a:p>
          <a:p>
            <a:pPr algn="ctr"/>
            <a:r>
              <a:rPr lang="en-US" sz="2400" dirty="0"/>
              <a:t>Last edge used: (D,B)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625080" y="5704913"/>
            <a:ext cx="3444240" cy="682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Vertex: A</a:t>
            </a:r>
          </a:p>
          <a:p>
            <a:pPr algn="ctr"/>
            <a:r>
              <a:rPr lang="en-US" sz="2400" dirty="0"/>
              <a:t>Last edge used: (A,B)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625080" y="5704912"/>
            <a:ext cx="3444240" cy="682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Vertex: A</a:t>
            </a:r>
          </a:p>
          <a:p>
            <a:pPr algn="ctr"/>
            <a:r>
              <a:rPr lang="en-US" sz="2400" dirty="0"/>
              <a:t>Last edge used: (A,F)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619538" y="4074578"/>
            <a:ext cx="3444240" cy="682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Vertex: E</a:t>
            </a:r>
          </a:p>
          <a:p>
            <a:pPr algn="ctr"/>
            <a:r>
              <a:rPr lang="en-US" sz="2400" dirty="0"/>
              <a:t>Last edge used: ---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625080" y="4857454"/>
            <a:ext cx="3444240" cy="682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Vertex: B</a:t>
            </a:r>
          </a:p>
          <a:p>
            <a:pPr algn="ctr"/>
            <a:r>
              <a:rPr lang="en-US" sz="2400" dirty="0"/>
              <a:t>Last edge used: (B,E)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622420" y="4069744"/>
            <a:ext cx="3444240" cy="682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Vertex: E</a:t>
            </a:r>
          </a:p>
          <a:p>
            <a:pPr algn="ctr"/>
            <a:r>
              <a:rPr lang="en-US" sz="2400" dirty="0"/>
              <a:t>Last edge used: (E,F)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623023" y="3317819"/>
            <a:ext cx="3444240" cy="682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Vertex: F</a:t>
            </a:r>
          </a:p>
          <a:p>
            <a:pPr algn="ctr"/>
            <a:r>
              <a:rPr lang="en-US" sz="2400" dirty="0"/>
              <a:t>Last edge used: ---</a:t>
            </a:r>
          </a:p>
        </p:txBody>
      </p:sp>
      <p:sp>
        <p:nvSpPr>
          <p:cNvPr id="57" name="Arc 56"/>
          <p:cNvSpPr/>
          <p:nvPr/>
        </p:nvSpPr>
        <p:spPr>
          <a:xfrm>
            <a:off x="4692073" y="2033050"/>
            <a:ext cx="710277" cy="3404716"/>
          </a:xfrm>
          <a:prstGeom prst="arc">
            <a:avLst>
              <a:gd name="adj1" fmla="val 16335227"/>
              <a:gd name="adj2" fmla="val 5144971"/>
            </a:avLst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600598" y="3324593"/>
            <a:ext cx="3444240" cy="682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Vertex: F</a:t>
            </a:r>
          </a:p>
          <a:p>
            <a:pPr algn="ctr"/>
            <a:r>
              <a:rPr lang="en-US" sz="2400" dirty="0"/>
              <a:t>Last edge used: (F,D)</a:t>
            </a:r>
          </a:p>
        </p:txBody>
      </p:sp>
    </p:spTree>
    <p:extLst>
      <p:ext uri="{BB962C8B-B14F-4D97-AF65-F5344CB8AC3E}">
        <p14:creationId xmlns:p14="http://schemas.microsoft.com/office/powerpoint/2010/main" val="12397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1" grpId="0" animBg="1"/>
      <p:bldP spid="51" grpId="1" animBg="1"/>
      <p:bldP spid="52" grpId="0" animBg="1"/>
      <p:bldP spid="52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DFS</a:t>
            </a:r>
          </a:p>
        </p:txBody>
      </p:sp>
      <p:sp>
        <p:nvSpPr>
          <p:cNvPr id="4" name="Oval 3"/>
          <p:cNvSpPr/>
          <p:nvPr/>
        </p:nvSpPr>
        <p:spPr>
          <a:xfrm>
            <a:off x="1634836" y="2743417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4484255" y="1571385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6" name="Oval 5"/>
          <p:cNvSpPr/>
          <p:nvPr/>
        </p:nvSpPr>
        <p:spPr>
          <a:xfrm>
            <a:off x="4511964" y="5126182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7" name="Oval 6"/>
          <p:cNvSpPr/>
          <p:nvPr/>
        </p:nvSpPr>
        <p:spPr>
          <a:xfrm>
            <a:off x="4382655" y="3442663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8" name="Oval 7"/>
          <p:cNvSpPr/>
          <p:nvPr/>
        </p:nvSpPr>
        <p:spPr>
          <a:xfrm>
            <a:off x="2096655" y="5458691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595746" y="4548910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0" name="Straight Arrow Connector 9"/>
          <p:cNvCxnSpPr>
            <a:stCxn id="4" idx="3"/>
            <a:endCxn id="9" idx="0"/>
          </p:cNvCxnSpPr>
          <p:nvPr/>
        </p:nvCxnSpPr>
        <p:spPr>
          <a:xfrm flipH="1">
            <a:off x="928255" y="3311045"/>
            <a:ext cx="803971" cy="123786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9" idx="5"/>
            <a:endCxn id="8" idx="1"/>
          </p:cNvCxnSpPr>
          <p:nvPr/>
        </p:nvCxnSpPr>
        <p:spPr>
          <a:xfrm>
            <a:off x="1163374" y="5116538"/>
            <a:ext cx="1030671" cy="439543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6"/>
            <a:endCxn id="6" idx="2"/>
          </p:cNvCxnSpPr>
          <p:nvPr/>
        </p:nvCxnSpPr>
        <p:spPr>
          <a:xfrm flipV="1">
            <a:off x="2761673" y="5458691"/>
            <a:ext cx="1750291" cy="332509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1"/>
            <a:endCxn id="9" idx="6"/>
          </p:cNvCxnSpPr>
          <p:nvPr/>
        </p:nvCxnSpPr>
        <p:spPr>
          <a:xfrm flipH="1" flipV="1">
            <a:off x="1260764" y="4881419"/>
            <a:ext cx="3348590" cy="342153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7"/>
            <a:endCxn id="7" idx="2"/>
          </p:cNvCxnSpPr>
          <p:nvPr/>
        </p:nvCxnSpPr>
        <p:spPr>
          <a:xfrm flipV="1">
            <a:off x="1163374" y="3775172"/>
            <a:ext cx="3219281" cy="871128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5" idx="4"/>
          </p:cNvCxnSpPr>
          <p:nvPr/>
        </p:nvCxnSpPr>
        <p:spPr>
          <a:xfrm flipV="1">
            <a:off x="4715164" y="2236403"/>
            <a:ext cx="101600" cy="1206260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7"/>
            <a:endCxn id="5" idx="2"/>
          </p:cNvCxnSpPr>
          <p:nvPr/>
        </p:nvCxnSpPr>
        <p:spPr>
          <a:xfrm flipV="1">
            <a:off x="2202464" y="1903894"/>
            <a:ext cx="2281791" cy="936913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539971" y="2507024"/>
            <a:ext cx="665018" cy="6650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03950" y="85774"/>
            <a:ext cx="652179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DFS(u)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Mark u as “seen”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For each edge (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u,v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 //leaving u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If v is not “seen”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	DFS(v)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End If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End For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32946" y="2556694"/>
            <a:ext cx="5754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HEY!</a:t>
            </a:r>
            <a:br>
              <a:rPr lang="en-US" sz="3200" dirty="0"/>
            </a:br>
            <a:r>
              <a:rPr lang="en-US" sz="3200" dirty="0"/>
              <a:t>We missed something!</a:t>
            </a:r>
          </a:p>
          <a:p>
            <a:endParaRPr lang="en-US" sz="3200" dirty="0"/>
          </a:p>
        </p:txBody>
      </p:sp>
      <p:sp>
        <p:nvSpPr>
          <p:cNvPr id="20" name="Arc 19"/>
          <p:cNvSpPr/>
          <p:nvPr/>
        </p:nvSpPr>
        <p:spPr>
          <a:xfrm>
            <a:off x="4692073" y="2033050"/>
            <a:ext cx="710277" cy="3404716"/>
          </a:xfrm>
          <a:prstGeom prst="arc">
            <a:avLst>
              <a:gd name="adj1" fmla="val 16335227"/>
              <a:gd name="adj2" fmla="val 5144971"/>
            </a:avLst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969000" y="3708400"/>
                <a:ext cx="5918200" cy="214814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600" dirty="0"/>
              </a:p>
              <a:p>
                <a:pPr algn="ctr"/>
                <a:r>
                  <a:rPr lang="en-US" sz="3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DFS(v)</a:t>
                </a:r>
                <a:r>
                  <a:rPr lang="en-US" sz="3600" dirty="0"/>
                  <a:t> finds exactly the (unseen) vertices reachable from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000" y="3708400"/>
                <a:ext cx="5918200" cy="2148140"/>
              </a:xfrm>
              <a:prstGeom prst="rect">
                <a:avLst/>
              </a:prstGeom>
              <a:blipFill>
                <a:blip r:embed="rId2"/>
                <a:stretch>
                  <a:fillRect b="-1320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5969000" y="3708401"/>
            <a:ext cx="5918200" cy="556708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DFS discovery</a:t>
            </a:r>
          </a:p>
        </p:txBody>
      </p:sp>
    </p:spTree>
    <p:extLst>
      <p:ext uri="{BB962C8B-B14F-4D97-AF65-F5344CB8AC3E}">
        <p14:creationId xmlns:p14="http://schemas.microsoft.com/office/powerpoint/2010/main" val="262805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1102</TotalTime>
  <Words>3333</Words>
  <Application>Microsoft Office PowerPoint</Application>
  <PresentationFormat>Widescreen</PresentationFormat>
  <Paragraphs>551</Paragraphs>
  <Slides>38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Depth First Search</vt:lpstr>
      <vt:lpstr>Some Graph Vocabulary</vt:lpstr>
      <vt:lpstr>DFS vs. BFS</vt:lpstr>
      <vt:lpstr>DFS vs. BFS</vt:lpstr>
      <vt:lpstr>DFS – pseudocode </vt:lpstr>
      <vt:lpstr>DFS – pseudocode</vt:lpstr>
      <vt:lpstr>DFS – pseudocode </vt:lpstr>
      <vt:lpstr>Running DFS</vt:lpstr>
      <vt:lpstr>Running DFS</vt:lpstr>
      <vt:lpstr>Reaching Everything</vt:lpstr>
      <vt:lpstr>Bells and Whistles</vt:lpstr>
      <vt:lpstr>Edge Classification</vt:lpstr>
      <vt:lpstr>Running DFS</vt:lpstr>
      <vt:lpstr>Running DFS</vt:lpstr>
      <vt:lpstr>PowerPoint Presentation</vt:lpstr>
      <vt:lpstr>PowerPoint Presentation</vt:lpstr>
      <vt:lpstr>Edge Classification (for DFS on directed graphs)</vt:lpstr>
      <vt:lpstr>Try it Yourselves!</vt:lpstr>
      <vt:lpstr>Try it Yourselves!</vt:lpstr>
      <vt:lpstr>Actually Using DFS</vt:lpstr>
      <vt:lpstr>Forward Direction</vt:lpstr>
      <vt:lpstr>Forward Direction</vt:lpstr>
      <vt:lpstr>Fixing the Backward Direction</vt:lpstr>
      <vt:lpstr>Fixing the Backward Direction</vt:lpstr>
      <vt:lpstr>Summary</vt:lpstr>
      <vt:lpstr>Edge Classification (for DFS on directed graphs)</vt:lpstr>
      <vt:lpstr>BFS/DFS caveats and cautions</vt:lpstr>
      <vt:lpstr>Summary – Graph Search Applications</vt:lpstr>
      <vt:lpstr>Graph Modeling</vt:lpstr>
      <vt:lpstr>Your turn: Find Strongly Connected Components</vt:lpstr>
      <vt:lpstr>Problem 1: Ordering Dependencies </vt:lpstr>
      <vt:lpstr>Topological Ordering</vt:lpstr>
      <vt:lpstr>Problem 2</vt:lpstr>
      <vt:lpstr>How do these work?</vt:lpstr>
      <vt:lpstr>Designing New Algorithms</vt:lpstr>
      <vt:lpstr>Designing New Algorithms</vt:lpstr>
      <vt:lpstr>Why Find SCCs?</vt:lpstr>
      <vt:lpstr>Designing New Graph Algorithms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13</cp:revision>
  <cp:lastPrinted>2022-10-12T15:56:01Z</cp:lastPrinted>
  <dcterms:created xsi:type="dcterms:W3CDTF">2021-10-12T23:23:00Z</dcterms:created>
  <dcterms:modified xsi:type="dcterms:W3CDTF">2022-10-12T17:14:47Z</dcterms:modified>
</cp:coreProperties>
</file>