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9" r:id="rId3"/>
    <p:sldId id="267" r:id="rId4"/>
    <p:sldId id="310" r:id="rId5"/>
    <p:sldId id="311" r:id="rId6"/>
    <p:sldId id="312" r:id="rId7"/>
    <p:sldId id="290" r:id="rId8"/>
    <p:sldId id="301" r:id="rId9"/>
    <p:sldId id="300" r:id="rId10"/>
    <p:sldId id="302" r:id="rId11"/>
    <p:sldId id="303" r:id="rId12"/>
    <p:sldId id="304" r:id="rId13"/>
    <p:sldId id="313" r:id="rId14"/>
    <p:sldId id="296" r:id="rId15"/>
    <p:sldId id="305" r:id="rId16"/>
    <p:sldId id="306" r:id="rId17"/>
    <p:sldId id="307" r:id="rId18"/>
    <p:sldId id="308" r:id="rId19"/>
    <p:sldId id="258" r:id="rId20"/>
    <p:sldId id="259" r:id="rId21"/>
    <p:sldId id="260" r:id="rId22"/>
    <p:sldId id="261" r:id="rId23"/>
    <p:sldId id="297" r:id="rId24"/>
    <p:sldId id="262" r:id="rId25"/>
    <p:sldId id="272" r:id="rId26"/>
    <p:sldId id="263" r:id="rId27"/>
    <p:sldId id="269" r:id="rId28"/>
    <p:sldId id="293" r:id="rId29"/>
    <p:sldId id="283" r:id="rId30"/>
    <p:sldId id="292" r:id="rId31"/>
    <p:sldId id="284" r:id="rId32"/>
    <p:sldId id="285" r:id="rId33"/>
    <p:sldId id="289" r:id="rId34"/>
    <p:sldId id="268" r:id="rId35"/>
    <p:sldId id="295" r:id="rId36"/>
    <p:sldId id="270" r:id="rId37"/>
    <p:sldId id="271" r:id="rId38"/>
    <p:sldId id="286" r:id="rId39"/>
    <p:sldId id="287" r:id="rId40"/>
    <p:sldId id="291" r:id="rId41"/>
    <p:sldId id="288" r:id="rId42"/>
    <p:sldId id="294" r:id="rId43"/>
    <p:sldId id="298" r:id="rId44"/>
    <p:sldId id="29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5061" autoAdjust="0"/>
  </p:normalViewPr>
  <p:slideViewPr>
    <p:cSldViewPr snapToGrid="0">
      <p:cViewPr varScale="1">
        <p:scale>
          <a:sx n="78" d="100"/>
          <a:sy n="78" d="100"/>
        </p:scale>
        <p:origin x="137"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CF61896-0231-423E-B539-9D4CFD63CFB5}"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6277-B028-4632-B645-1C6FF56FF3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44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3CF61896-0231-423E-B539-9D4CFD63CFB5}" type="datetimeFigureOut">
              <a:rPr lang="en-US" smtClean="0"/>
              <a:t>10/9/2022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5B06277-B028-4632-B645-1C6FF56FF33C}"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11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3CF61896-0231-423E-B539-9D4CFD63CFB5}" type="datetimeFigureOut">
              <a:rPr lang="en-US" smtClean="0"/>
              <a:t>10/9/2022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5B06277-B028-4632-B645-1C6FF56FF33C}"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7983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405848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F61896-0231-423E-B539-9D4CFD63CFB5}"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6277-B028-4632-B645-1C6FF56FF33C}" type="slidenum">
              <a:rPr lang="en-US" smtClean="0"/>
              <a:t>‹#›</a:t>
            </a:fld>
            <a:endParaRPr lang="en-US"/>
          </a:p>
        </p:txBody>
      </p:sp>
    </p:spTree>
    <p:extLst>
      <p:ext uri="{BB962C8B-B14F-4D97-AF65-F5344CB8AC3E}">
        <p14:creationId xmlns:p14="http://schemas.microsoft.com/office/powerpoint/2010/main" val="368011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3CF61896-0231-423E-B539-9D4CFD63CFB5}" type="datetimeFigureOut">
              <a:rPr lang="en-US" smtClean="0"/>
              <a:t>10/9/2022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5B06277-B028-4632-B645-1C6FF56FF33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2356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3CF61896-0231-423E-B539-9D4CFD63CFB5}" type="datetimeFigureOut">
              <a:rPr lang="en-US" smtClean="0"/>
              <a:t>10/9/2022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06277-B028-4632-B645-1C6FF56FF33C}"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463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F61896-0231-423E-B539-9D4CFD63CFB5}" type="datetimeFigureOut">
              <a:rPr lang="en-US" smtClean="0"/>
              <a:t>10/9/2022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06277-B028-4632-B645-1C6FF56FF33C}" type="slidenum">
              <a:rPr lang="en-US" smtClean="0"/>
              <a:t>‹#›</a:t>
            </a:fld>
            <a:endParaRPr lang="en-US"/>
          </a:p>
        </p:txBody>
      </p:sp>
    </p:spTree>
    <p:extLst>
      <p:ext uri="{BB962C8B-B14F-4D97-AF65-F5344CB8AC3E}">
        <p14:creationId xmlns:p14="http://schemas.microsoft.com/office/powerpoint/2010/main" val="368361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CF61896-0231-423E-B539-9D4CFD63CFB5}"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06277-B028-4632-B645-1C6FF56FF33C}"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21921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F61896-0231-423E-B539-9D4CFD63CFB5}"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6277-B028-4632-B645-1C6FF56FF3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3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61896-0231-423E-B539-9D4CFD63CFB5}" type="datetimeFigureOut">
              <a:rPr lang="en-US" smtClean="0"/>
              <a:t>10/9/2022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06277-B028-4632-B645-1C6FF56FF33C}" type="slidenum">
              <a:rPr lang="en-US" smtClean="0"/>
              <a:t>‹#›</a:t>
            </a:fld>
            <a:endParaRPr lang="en-US"/>
          </a:p>
        </p:txBody>
      </p:sp>
    </p:spTree>
    <p:extLst>
      <p:ext uri="{BB962C8B-B14F-4D97-AF65-F5344CB8AC3E}">
        <p14:creationId xmlns:p14="http://schemas.microsoft.com/office/powerpoint/2010/main" val="354539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F61896-0231-423E-B539-9D4CFD63CFB5}"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06277-B028-4632-B645-1C6FF56FF3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51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CF61896-0231-423E-B539-9D4CFD63CFB5}" type="datetimeFigureOut">
              <a:rPr lang="en-US" smtClean="0"/>
              <a:t>10/9/2022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5B06277-B028-4632-B645-1C6FF56FF33C}"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00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F349-DBD9-4799-94B6-5FC25135B365}"/>
              </a:ext>
            </a:extLst>
          </p:cNvPr>
          <p:cNvSpPr>
            <a:spLocks noGrp="1"/>
          </p:cNvSpPr>
          <p:nvPr>
            <p:ph type="ctrTitle"/>
          </p:nvPr>
        </p:nvSpPr>
        <p:spPr/>
        <p:txBody>
          <a:bodyPr/>
          <a:lstStyle/>
          <a:p>
            <a:r>
              <a:rPr lang="en-US" dirty="0"/>
              <a:t>BFS and DFS</a:t>
            </a:r>
          </a:p>
        </p:txBody>
      </p:sp>
      <p:sp>
        <p:nvSpPr>
          <p:cNvPr id="3" name="Subtitle 2">
            <a:extLst>
              <a:ext uri="{FF2B5EF4-FFF2-40B4-BE49-F238E27FC236}">
                <a16:creationId xmlns:a16="http://schemas.microsoft.com/office/drawing/2014/main" id="{0BBBFB3B-C91C-42AB-A913-D59F3C70C1EE}"/>
              </a:ext>
            </a:extLst>
          </p:cNvPr>
          <p:cNvSpPr>
            <a:spLocks noGrp="1"/>
          </p:cNvSpPr>
          <p:nvPr>
            <p:ph type="subTitle" idx="1"/>
          </p:nvPr>
        </p:nvSpPr>
        <p:spPr/>
        <p:txBody>
          <a:bodyPr/>
          <a:lstStyle/>
          <a:p>
            <a:r>
              <a:rPr lang="en-US" dirty="0"/>
              <a:t>CSE 417 AU21</a:t>
            </a:r>
          </a:p>
          <a:p>
            <a:r>
              <a:rPr lang="en-US" dirty="0"/>
              <a:t>Lecture 6</a:t>
            </a:r>
          </a:p>
        </p:txBody>
      </p:sp>
      <p:pic>
        <p:nvPicPr>
          <p:cNvPr id="1026" name="Picture 2" descr="https://imgs.xkcd.com/comics/depth_and_breadth_2x.png">
            <a:extLst>
              <a:ext uri="{FF2B5EF4-FFF2-40B4-BE49-F238E27FC236}">
                <a16:creationId xmlns:a16="http://schemas.microsoft.com/office/drawing/2014/main" id="{22701D6E-C56D-48D9-8810-FED66A09C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1" y="196850"/>
            <a:ext cx="4051300" cy="52041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8528C7-C4E4-412B-AB63-706B34D28448}"/>
              </a:ext>
            </a:extLst>
          </p:cNvPr>
          <p:cNvSpPr txBox="1"/>
          <p:nvPr/>
        </p:nvSpPr>
        <p:spPr>
          <a:xfrm>
            <a:off x="184150" y="5467350"/>
            <a:ext cx="1917700" cy="369332"/>
          </a:xfrm>
          <a:prstGeom prst="rect">
            <a:avLst/>
          </a:prstGeom>
          <a:noFill/>
        </p:spPr>
        <p:txBody>
          <a:bodyPr wrap="square" rtlCol="0">
            <a:spAutoFit/>
          </a:bodyPr>
          <a:lstStyle/>
          <a:p>
            <a:r>
              <a:rPr lang="en-US" dirty="0"/>
              <a:t>xkcd.com/2407</a:t>
            </a:r>
          </a:p>
        </p:txBody>
      </p:sp>
    </p:spTree>
    <p:extLst>
      <p:ext uri="{BB962C8B-B14F-4D97-AF65-F5344CB8AC3E}">
        <p14:creationId xmlns:p14="http://schemas.microsoft.com/office/powerpoint/2010/main" val="1217307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8EB99-E5C3-4A66-ABC0-50D621BB45C6}"/>
              </a:ext>
            </a:extLst>
          </p:cNvPr>
          <p:cNvSpPr>
            <a:spLocks noGrp="1"/>
          </p:cNvSpPr>
          <p:nvPr>
            <p:ph type="title"/>
          </p:nvPr>
        </p:nvSpPr>
        <p:spPr/>
        <p:txBody>
          <a:bodyPr/>
          <a:lstStyle/>
          <a:p>
            <a:r>
              <a:rPr lang="en-US" dirty="0"/>
              <a:t>Testing Bipartiteness</a:t>
            </a:r>
          </a:p>
        </p:txBody>
      </p:sp>
      <p:sp>
        <p:nvSpPr>
          <p:cNvPr id="3" name="Content Placeholder 2">
            <a:extLst>
              <a:ext uri="{FF2B5EF4-FFF2-40B4-BE49-F238E27FC236}">
                <a16:creationId xmlns:a16="http://schemas.microsoft.com/office/drawing/2014/main" id="{B8E9062D-05A8-4937-9E36-E531FA95391C}"/>
              </a:ext>
            </a:extLst>
          </p:cNvPr>
          <p:cNvSpPr>
            <a:spLocks noGrp="1"/>
          </p:cNvSpPr>
          <p:nvPr>
            <p:ph idx="1"/>
          </p:nvPr>
        </p:nvSpPr>
        <p:spPr/>
        <p:txBody>
          <a:bodyPr/>
          <a:lstStyle/>
          <a:p>
            <a:r>
              <a:rPr lang="en-US" dirty="0"/>
              <a:t>How can we use BFS with layers to check if a graph is 2-colorable?</a:t>
            </a:r>
          </a:p>
          <a:p>
            <a:endParaRPr lang="en-US" dirty="0"/>
          </a:p>
          <a:p>
            <a:r>
              <a:rPr lang="en-US" dirty="0"/>
              <a:t>Well, neighbors have to be “the other color”</a:t>
            </a:r>
          </a:p>
          <a:p>
            <a:r>
              <a:rPr lang="en-US" dirty="0"/>
              <a:t>Where are your neighbors?</a:t>
            </a:r>
          </a:p>
          <a:p>
            <a:r>
              <a:rPr lang="en-US" dirty="0"/>
              <a:t>Hopefully in the next layer or previous layer…</a:t>
            </a:r>
          </a:p>
          <a:p>
            <a:r>
              <a:rPr lang="en-US" dirty="0"/>
              <a:t>Color all the odd layers red and even layers blue.</a:t>
            </a:r>
          </a:p>
          <a:p>
            <a:endParaRPr lang="en-US" dirty="0"/>
          </a:p>
          <a:p>
            <a:r>
              <a:rPr lang="en-US" dirty="0"/>
              <a:t>Does this work? </a:t>
            </a:r>
          </a:p>
        </p:txBody>
      </p:sp>
    </p:spTree>
    <p:extLst>
      <p:ext uri="{BB962C8B-B14F-4D97-AF65-F5344CB8AC3E}">
        <p14:creationId xmlns:p14="http://schemas.microsoft.com/office/powerpoint/2010/main" val="3693626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45B9-762F-4133-A068-7C145CDC08AD}"/>
              </a:ext>
            </a:extLst>
          </p:cNvPr>
          <p:cNvSpPr>
            <a:spLocks noGrp="1"/>
          </p:cNvSpPr>
          <p:nvPr>
            <p:ph type="title"/>
          </p:nvPr>
        </p:nvSpPr>
        <p:spPr/>
        <p:txBody>
          <a:bodyPr/>
          <a:lstStyle/>
          <a:p>
            <a:r>
              <a:rPr lang="en-US" dirty="0"/>
              <a:t>Lemma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DB0FC1-1A8A-47D5-8C53-7289052935EB}"/>
                  </a:ext>
                </a:extLst>
              </p:cNvPr>
              <p:cNvSpPr>
                <a:spLocks noGrp="1"/>
              </p:cNvSpPr>
              <p:nvPr>
                <p:ph idx="1"/>
              </p:nvPr>
            </p:nvSpPr>
            <p:spPr>
              <a:xfrm>
                <a:off x="575240" y="2720787"/>
                <a:ext cx="11187258" cy="3588573"/>
              </a:xfrm>
            </p:spPr>
            <p:txBody>
              <a:bodyPr/>
              <a:lstStyle/>
              <a:p>
                <a:r>
                  <a:rPr lang="en-US" dirty="0"/>
                  <a:t>An “intra-layer” edge is an edge “within” a layer.</a:t>
                </a:r>
              </a:p>
              <a:p>
                <a:endParaRPr lang="en-US" dirty="0"/>
              </a:p>
              <a:p>
                <a:r>
                  <a:rPr lang="en-US" dirty="0"/>
                  <a:t>Follow the “predecessors” back up, layer by layer. </a:t>
                </a:r>
              </a:p>
              <a:p>
                <a:r>
                  <a:rPr lang="en-US" dirty="0"/>
                  <a:t>Eventually we end up with the two vertices having the same predecessor in some level (when you hit layer 1, there’s only one vertex)</a:t>
                </a:r>
              </a:p>
              <a:p>
                <a:r>
                  <a:rPr lang="en-US" dirty="0"/>
                  <a:t>Since we had two vertices per layer until we found the common vertex, we have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vertices – that’s an odd number!</a:t>
                </a:r>
              </a:p>
            </p:txBody>
          </p:sp>
        </mc:Choice>
        <mc:Fallback xmlns="">
          <p:sp>
            <p:nvSpPr>
              <p:cNvPr id="3" name="Content Placeholder 2">
                <a:extLst>
                  <a:ext uri="{FF2B5EF4-FFF2-40B4-BE49-F238E27FC236}">
                    <a16:creationId xmlns:a16="http://schemas.microsoft.com/office/drawing/2014/main" id="{E3DB0FC1-1A8A-47D5-8C53-7289052935EB}"/>
                  </a:ext>
                </a:extLst>
              </p:cNvPr>
              <p:cNvSpPr>
                <a:spLocks noGrp="1" noRot="1" noChangeAspect="1" noMove="1" noResize="1" noEditPoints="1" noAdjustHandles="1" noChangeArrowheads="1" noChangeShapeType="1" noTextEdit="1"/>
              </p:cNvSpPr>
              <p:nvPr>
                <p:ph idx="1"/>
              </p:nvPr>
            </p:nvSpPr>
            <p:spPr>
              <a:xfrm>
                <a:off x="575240" y="2720787"/>
                <a:ext cx="11187258" cy="3588573"/>
              </a:xfrm>
              <a:blipFill>
                <a:blip r:embed="rId2"/>
                <a:stretch>
                  <a:fillRect l="-708" t="-2886" r="-327" b="-186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5664127-977D-4135-A2E0-ECA0DFED92AC}"/>
              </a:ext>
            </a:extLst>
          </p:cNvPr>
          <p:cNvSpPr/>
          <p:nvPr/>
        </p:nvSpPr>
        <p:spPr>
          <a:xfrm>
            <a:off x="575239" y="1463857"/>
            <a:ext cx="9617632" cy="10264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BFS has an intra-layer edge, then the graph has an odd-length cycle.</a:t>
            </a:r>
          </a:p>
        </p:txBody>
      </p:sp>
    </p:spTree>
    <p:extLst>
      <p:ext uri="{BB962C8B-B14F-4D97-AF65-F5344CB8AC3E}">
        <p14:creationId xmlns:p14="http://schemas.microsoft.com/office/powerpoint/2010/main" val="140650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a:t>
            </a:r>
          </a:p>
        </p:txBody>
      </p:sp>
      <p:sp>
        <p:nvSpPr>
          <p:cNvPr id="3" name="Content Placeholder 2">
            <a:extLst>
              <a:ext uri="{FF2B5EF4-FFF2-40B4-BE49-F238E27FC236}">
                <a16:creationId xmlns:a16="http://schemas.microsoft.com/office/drawing/2014/main" id="{ECE39B99-8CD1-43C6-BD06-044A6D057BB3}"/>
              </a:ext>
            </a:extLst>
          </p:cNvPr>
          <p:cNvSpPr>
            <a:spLocks noGrp="1"/>
          </p:cNvSpPr>
          <p:nvPr>
            <p:ph idx="1"/>
          </p:nvPr>
        </p:nvSpPr>
        <p:spPr>
          <a:xfrm>
            <a:off x="575240" y="2147047"/>
            <a:ext cx="11187258" cy="4162314"/>
          </a:xfrm>
        </p:spPr>
        <p:txBody>
          <a:bodyPr/>
          <a:lstStyle/>
          <a:p>
            <a:r>
              <a:rPr lang="en-US" dirty="0"/>
              <a:t>Prove it by </a:t>
            </a:r>
            <a:r>
              <a:rPr lang="en-US" b="1" dirty="0"/>
              <a:t>contrapositive</a:t>
            </a:r>
            <a:endParaRPr lang="en-US" dirty="0"/>
          </a:p>
          <a:p>
            <a:r>
              <a:rPr lang="en-US" dirty="0"/>
              <a:t>The contrapositive implication is “the same one” prove that </a:t>
            </a:r>
            <a:r>
              <a:rPr lang="en-US"/>
              <a:t>instead!</a:t>
            </a:r>
            <a:endParaRPr lang="en-US" dirty="0"/>
          </a:p>
        </p:txBody>
      </p:sp>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p:spTree>
    <p:extLst>
      <p:ext uri="{BB962C8B-B14F-4D97-AF65-F5344CB8AC3E}">
        <p14:creationId xmlns:p14="http://schemas.microsoft.com/office/powerpoint/2010/main" val="2192369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E39B99-8CD1-43C6-BD06-044A6D057BB3}"/>
                  </a:ext>
                </a:extLst>
              </p:cNvPr>
              <p:cNvSpPr>
                <a:spLocks noGrp="1"/>
              </p:cNvSpPr>
              <p:nvPr>
                <p:ph idx="1"/>
              </p:nvPr>
            </p:nvSpPr>
            <p:spPr>
              <a:xfrm>
                <a:off x="575240" y="2147047"/>
                <a:ext cx="11187258" cy="4162314"/>
              </a:xfrm>
            </p:spPr>
            <p:txBody>
              <a:bodyPr/>
              <a:lstStyle/>
              <a:p>
                <a:r>
                  <a:rPr lang="en-US" dirty="0"/>
                  <a:t>Prove it by </a:t>
                </a:r>
                <a:r>
                  <a:rPr lang="en-US" b="1" dirty="0"/>
                  <a:t>contrapositive</a:t>
                </a:r>
                <a:endParaRPr lang="en-US" dirty="0"/>
              </a:p>
              <a:p>
                <a:r>
                  <a:rPr lang="en-US" dirty="0"/>
                  <a:t>The contrapositive implication is “the same one” prove that instead!</a:t>
                </a:r>
              </a:p>
              <a:p>
                <a:r>
                  <a:rPr lang="en-US" dirty="0"/>
                  <a:t>We want to show “if a graph is not bipartite, then it has an odd-length cycle.</a:t>
                </a:r>
              </a:p>
              <a:p>
                <a:r>
                  <a:rPr lang="en-US" dirty="0"/>
                  <a:t>Suppose </a:t>
                </a:r>
                <a14:m>
                  <m:oMath xmlns:m="http://schemas.openxmlformats.org/officeDocument/2006/math">
                    <m:r>
                      <a:rPr lang="en-US" b="0" i="1" smtClean="0">
                        <a:latin typeface="Cambria Math" panose="02040503050406030204" pitchFamily="18" charset="0"/>
                      </a:rPr>
                      <m:t>𝐺</m:t>
                    </m:r>
                  </m:oMath>
                </a14:m>
                <a:r>
                  <a:rPr lang="en-US" dirty="0"/>
                  <a:t> is not bipartite. Then the coloring attempt by BFS-coloring must fail. </a:t>
                </a:r>
              </a:p>
              <a:p>
                <a:r>
                  <a:rPr lang="en-US" dirty="0"/>
                  <a:t>Edges between layers can’t cause failure – there must be an intra-level edge causing failure. By Lemma 2, we have an odd cycle.</a:t>
                </a:r>
              </a:p>
            </p:txBody>
          </p:sp>
        </mc:Choice>
        <mc:Fallback xmlns="">
          <p:sp>
            <p:nvSpPr>
              <p:cNvPr id="3" name="Content Placeholder 2">
                <a:extLst>
                  <a:ext uri="{FF2B5EF4-FFF2-40B4-BE49-F238E27FC236}">
                    <a16:creationId xmlns:a16="http://schemas.microsoft.com/office/drawing/2014/main" id="{ECE39B99-8CD1-43C6-BD06-044A6D057BB3}"/>
                  </a:ext>
                </a:extLst>
              </p:cNvPr>
              <p:cNvSpPr>
                <a:spLocks noGrp="1" noRot="1" noChangeAspect="1" noMove="1" noResize="1" noEditPoints="1" noAdjustHandles="1" noChangeArrowheads="1" noChangeShapeType="1" noTextEdit="1"/>
              </p:cNvSpPr>
              <p:nvPr>
                <p:ph idx="1"/>
              </p:nvPr>
            </p:nvSpPr>
            <p:spPr>
              <a:xfrm>
                <a:off x="575240" y="2147047"/>
                <a:ext cx="11187258" cy="4162314"/>
              </a:xfrm>
              <a:blipFill>
                <a:blip r:embed="rId2"/>
                <a:stretch>
                  <a:fillRect l="-708" t="-248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p:spTree>
    <p:extLst>
      <p:ext uri="{BB962C8B-B14F-4D97-AF65-F5344CB8AC3E}">
        <p14:creationId xmlns:p14="http://schemas.microsoft.com/office/powerpoint/2010/main" val="417004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EDA2-DFBD-4DA1-A494-49ED0F89899B}"/>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B97700E5-D063-4BED-9C4A-E654CFA76DFA}"/>
              </a:ext>
            </a:extLst>
          </p:cNvPr>
          <p:cNvSpPr>
            <a:spLocks noGrp="1"/>
          </p:cNvSpPr>
          <p:nvPr>
            <p:ph idx="1"/>
          </p:nvPr>
        </p:nvSpPr>
        <p:spPr>
          <a:xfrm>
            <a:off x="575240" y="2962835"/>
            <a:ext cx="11187258" cy="3346526"/>
          </a:xfrm>
        </p:spPr>
        <p:txBody>
          <a:bodyPr/>
          <a:lstStyle/>
          <a:p>
            <a:r>
              <a:rPr lang="en-US" dirty="0"/>
              <a:t>Proof:</a:t>
            </a:r>
            <a:br>
              <a:rPr lang="en-US" dirty="0"/>
            </a:br>
            <a:r>
              <a:rPr lang="en-US" dirty="0"/>
              <a:t>Lemma 1 says if a graph has an odd cycle, then it’s not bipartite (or in contrapositive form, if a graph is bipartite, then it has no odd cycles)</a:t>
            </a:r>
          </a:p>
          <a:p>
            <a:r>
              <a:rPr lang="en-US" dirty="0"/>
              <a:t>Lemma 3 says if a graph has no odd cycles then it is bipartite.</a:t>
            </a:r>
          </a:p>
          <a:p>
            <a:endParaRPr lang="en-US" dirty="0"/>
          </a:p>
          <a:p>
            <a:endParaRPr lang="en-US" dirty="0"/>
          </a:p>
        </p:txBody>
      </p:sp>
      <p:grpSp>
        <p:nvGrpSpPr>
          <p:cNvPr id="4" name="Group 3">
            <a:extLst>
              <a:ext uri="{FF2B5EF4-FFF2-40B4-BE49-F238E27FC236}">
                <a16:creationId xmlns:a16="http://schemas.microsoft.com/office/drawing/2014/main" id="{8A629D33-FBEB-4217-8245-46C31E1992DF}"/>
              </a:ext>
            </a:extLst>
          </p:cNvPr>
          <p:cNvGrpSpPr/>
          <p:nvPr/>
        </p:nvGrpSpPr>
        <p:grpSpPr>
          <a:xfrm>
            <a:off x="683369" y="1419020"/>
            <a:ext cx="10661465" cy="1516921"/>
            <a:chOff x="677852" y="1580757"/>
            <a:chExt cx="4703420" cy="1516921"/>
          </a:xfrm>
        </p:grpSpPr>
        <p:sp>
          <p:nvSpPr>
            <p:cNvPr id="5" name="Rectangle 4">
              <a:extLst>
                <a:ext uri="{FF2B5EF4-FFF2-40B4-BE49-F238E27FC236}">
                  <a16:creationId xmlns:a16="http://schemas.microsoft.com/office/drawing/2014/main" id="{608DBFFD-26D1-4AA1-8878-F222E12596B9}"/>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if and only if it has no odd cycles.</a:t>
              </a:r>
            </a:p>
          </p:txBody>
        </p:sp>
        <p:sp>
          <p:nvSpPr>
            <p:cNvPr id="6" name="Rectangle 5">
              <a:extLst>
                <a:ext uri="{FF2B5EF4-FFF2-40B4-BE49-F238E27FC236}">
                  <a16:creationId xmlns:a16="http://schemas.microsoft.com/office/drawing/2014/main" id="{C0C707DF-0990-4336-A672-A3D9F02231AA}"/>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
        <p:nvSpPr>
          <p:cNvPr id="7" name="Rectangle 6">
            <a:extLst>
              <a:ext uri="{FF2B5EF4-FFF2-40B4-BE49-F238E27FC236}">
                <a16:creationId xmlns:a16="http://schemas.microsoft.com/office/drawing/2014/main" id="{658AABEB-0771-4F50-84BF-73C29E724A1D}"/>
              </a:ext>
            </a:extLst>
          </p:cNvPr>
          <p:cNvSpPr/>
          <p:nvPr/>
        </p:nvSpPr>
        <p:spPr>
          <a:xfrm>
            <a:off x="683368" y="4963068"/>
            <a:ext cx="10933391"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Lemma 1: If a graph contains an odd cycle, then it is not bipartite.</a:t>
            </a:r>
          </a:p>
        </p:txBody>
      </p:sp>
      <p:sp>
        <p:nvSpPr>
          <p:cNvPr id="8" name="Rectangle 7">
            <a:extLst>
              <a:ext uri="{FF2B5EF4-FFF2-40B4-BE49-F238E27FC236}">
                <a16:creationId xmlns:a16="http://schemas.microsoft.com/office/drawing/2014/main" id="{9AFD8BB2-7958-4F75-A2A2-44568760F730}"/>
              </a:ext>
            </a:extLst>
          </p:cNvPr>
          <p:cNvSpPr/>
          <p:nvPr/>
        </p:nvSpPr>
        <p:spPr>
          <a:xfrm>
            <a:off x="683367" y="5752833"/>
            <a:ext cx="10933391"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Lemma 3: If a graph has no odd-length cycles, then it is bipartite.       </a:t>
            </a:r>
          </a:p>
        </p:txBody>
      </p:sp>
    </p:spTree>
    <p:extLst>
      <p:ext uri="{BB962C8B-B14F-4D97-AF65-F5344CB8AC3E}">
        <p14:creationId xmlns:p14="http://schemas.microsoft.com/office/powerpoint/2010/main" val="723195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4123-EDA7-4272-B987-8A779E9883EE}"/>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119E98EC-224D-4E9B-B4C3-999DD4B7EAEE}"/>
              </a:ext>
            </a:extLst>
          </p:cNvPr>
          <p:cNvSpPr>
            <a:spLocks noGrp="1"/>
          </p:cNvSpPr>
          <p:nvPr>
            <p:ph idx="1"/>
          </p:nvPr>
        </p:nvSpPr>
        <p:spPr/>
        <p:txBody>
          <a:bodyPr/>
          <a:lstStyle/>
          <a:p>
            <a:r>
              <a:rPr lang="en-US" dirty="0"/>
              <a:t>The final theorem statement doesn’t know about the algorithm – we used the algorithm to prove a graph theory fact!</a:t>
            </a:r>
          </a:p>
        </p:txBody>
      </p:sp>
    </p:spTree>
    <p:extLst>
      <p:ext uri="{BB962C8B-B14F-4D97-AF65-F5344CB8AC3E}">
        <p14:creationId xmlns:p14="http://schemas.microsoft.com/office/powerpoint/2010/main" val="89349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5494-186F-46F7-A7DF-1A89DE760BCC}"/>
              </a:ext>
            </a:extLst>
          </p:cNvPr>
          <p:cNvSpPr>
            <a:spLocks noGrp="1"/>
          </p:cNvSpPr>
          <p:nvPr>
            <p:ph type="title"/>
          </p:nvPr>
        </p:nvSpPr>
        <p:spPr/>
        <p:txBody>
          <a:bodyPr/>
          <a:lstStyle/>
          <a:p>
            <a:r>
              <a:rPr lang="en-US" dirty="0"/>
              <a:t>Wrapping it up</a:t>
            </a:r>
          </a:p>
        </p:txBody>
      </p:sp>
      <p:sp>
        <p:nvSpPr>
          <p:cNvPr id="5" name="TextBox 4">
            <a:extLst>
              <a:ext uri="{FF2B5EF4-FFF2-40B4-BE49-F238E27FC236}">
                <a16:creationId xmlns:a16="http://schemas.microsoft.com/office/drawing/2014/main" id="{BF264E70-5920-4BA2-800A-208E153B6CA7}"/>
              </a:ext>
            </a:extLst>
          </p:cNvPr>
          <p:cNvSpPr txBox="1"/>
          <p:nvPr/>
        </p:nvSpPr>
        <p:spPr>
          <a:xfrm>
            <a:off x="521452" y="1073892"/>
            <a:ext cx="8662890" cy="5632311"/>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BipartiteCheck</a:t>
            </a:r>
            <a:r>
              <a:rPr lang="en-US" dirty="0">
                <a:latin typeface="Courier New" panose="02070309020205020404" pitchFamily="49" charset="0"/>
                <a:cs typeface="Courier New" panose="02070309020205020404" pitchFamily="49" charset="0"/>
              </a:rPr>
              <a:t>(graph) //assumes graph is connected!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(first vertex)</a:t>
            </a:r>
          </a:p>
          <a:p>
            <a:r>
              <a:rPr lang="en-US" dirty="0">
                <a:latin typeface="Courier New" panose="02070309020205020404" pitchFamily="49" charset="0"/>
                <a:cs typeface="Courier New" panose="02070309020205020404" pitchFamily="49" charset="0"/>
              </a:rPr>
              <a:t>   mark first vertex as seen</a:t>
            </a:r>
          </a:p>
          <a:p>
            <a:r>
              <a:rPr lang="en-US" dirty="0">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l=1</a:t>
            </a:r>
          </a:p>
          <a:p>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toVisit</a:t>
            </a:r>
            <a:r>
              <a:rPr lang="en-US" dirty="0">
                <a:latin typeface="Courier New" panose="02070309020205020404" pitchFamily="49" charset="0"/>
                <a:cs typeface="Courier New" panose="02070309020205020404" pitchFamily="49" charset="0"/>
              </a:rPr>
              <a:t> is not empty)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current = </a:t>
            </a:r>
            <a:r>
              <a:rPr lang="en-US" dirty="0" err="1">
                <a:solidFill>
                  <a:srgbClr val="FF0000"/>
                </a:solidFill>
                <a:latin typeface="Courier New" panose="02070309020205020404" pitchFamily="49" charset="0"/>
                <a:cs typeface="Courier New" panose="02070309020205020404" pitchFamily="49" charset="0"/>
              </a:rPr>
              <a:t>toVisit.dequeue</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if(current == end-of-layer-marker)</a:t>
            </a:r>
          </a:p>
          <a:p>
            <a:r>
              <a:rPr lang="en-US" dirty="0">
                <a:solidFill>
                  <a:srgbClr val="FF0000"/>
                </a:solidFill>
                <a:latin typeface="Courier New" panose="02070309020205020404" pitchFamily="49" charset="0"/>
                <a:cs typeface="Courier New" panose="02070309020205020404" pitchFamily="49" charset="0"/>
              </a:rPr>
              <a:t>		l++</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 = l</a:t>
            </a:r>
          </a:p>
          <a:p>
            <a:r>
              <a:rPr lang="en-US" dirty="0">
                <a:latin typeface="Courier New" panose="02070309020205020404" pitchFamily="49" charset="0"/>
                <a:cs typeface="Courier New" panose="02070309020205020404" pitchFamily="49" charset="0"/>
              </a:rPr>
              <a:t>      for (v :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if (v is not seen)</a:t>
            </a:r>
          </a:p>
          <a:p>
            <a:r>
              <a:rPr lang="en-US" dirty="0">
                <a:latin typeface="Courier New" panose="02070309020205020404" pitchFamily="49" charset="0"/>
                <a:cs typeface="Courier New" panose="02070309020205020404" pitchFamily="49" charset="0"/>
              </a:rPr>
              <a:t>		  mark v as seen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(v)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else //v is seen</a:t>
            </a:r>
          </a:p>
          <a:p>
            <a:r>
              <a:rPr lang="en-US" dirty="0">
                <a:solidFill>
                  <a:srgbClr val="FF0000"/>
                </a:solidFill>
                <a:latin typeface="Courier New" panose="02070309020205020404" pitchFamily="49" charset="0"/>
                <a:cs typeface="Courier New" panose="02070309020205020404" pitchFamily="49" charset="0"/>
              </a:rPr>
              <a:t>            if(</a:t>
            </a:r>
            <a:r>
              <a:rPr lang="en-US" dirty="0" err="1">
                <a:solidFill>
                  <a:srgbClr val="FF0000"/>
                </a:solidFill>
                <a:latin typeface="Courier New" panose="02070309020205020404" pitchFamily="49" charset="0"/>
                <a:cs typeface="Courier New" panose="02070309020205020404" pitchFamily="49" charset="0"/>
              </a:rPr>
              <a:t>v.layer</a:t>
            </a:r>
            <a:r>
              <a:rPr lang="en-US" dirty="0">
                <a:solidFill>
                  <a:srgbClr val="FF0000"/>
                </a:solidFill>
                <a:latin typeface="Courier New" panose="02070309020205020404" pitchFamily="49" charset="0"/>
                <a:cs typeface="Courier New" panose="02070309020205020404" pitchFamily="49" charset="0"/>
              </a:rPr>
              <a:t> ==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return “not bipartite” //intra-level edge</a:t>
            </a:r>
          </a:p>
          <a:p>
            <a:r>
              <a:rPr lang="en-US" dirty="0">
                <a:solidFill>
                  <a:srgbClr val="FF0000"/>
                </a:solidFill>
                <a:latin typeface="Courier New" panose="02070309020205020404" pitchFamily="49" charset="0"/>
                <a:cs typeface="Courier New" panose="02070309020205020404" pitchFamily="49" charset="0"/>
              </a:rPr>
              <a:t>  return “bipartite” //no intra-level edges</a:t>
            </a:r>
          </a:p>
          <a:p>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44653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7878-370D-44EA-948D-3945A0FDCFC4}"/>
              </a:ext>
            </a:extLst>
          </p:cNvPr>
          <p:cNvSpPr>
            <a:spLocks noGrp="1"/>
          </p:cNvSpPr>
          <p:nvPr>
            <p:ph type="title"/>
          </p:nvPr>
        </p:nvSpPr>
        <p:spPr/>
        <p:txBody>
          <a:bodyPr/>
          <a:lstStyle/>
          <a:p>
            <a:r>
              <a:rPr lang="en-US" dirty="0"/>
              <a:t>Testing Bipartiteness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882717-974A-48B0-B5B4-50935319768C}"/>
                  </a:ext>
                </a:extLst>
              </p:cNvPr>
              <p:cNvSpPr>
                <a:spLocks noGrp="1"/>
              </p:cNvSpPr>
              <p:nvPr>
                <p:ph idx="1"/>
              </p:nvPr>
            </p:nvSpPr>
            <p:spPr/>
            <p:txBody>
              <a:bodyPr/>
              <a:lstStyle/>
              <a:p>
                <a:r>
                  <a:rPr lang="en-US" dirty="0"/>
                  <a:t>Our algorithm should answer “yes” or “no”</a:t>
                </a:r>
              </a:p>
              <a:p>
                <a:r>
                  <a:rPr lang="en-US" dirty="0"/>
                  <a:t>“yes </a:t>
                </a:r>
                <a14:m>
                  <m:oMath xmlns:m="http://schemas.openxmlformats.org/officeDocument/2006/math">
                    <m:r>
                      <a:rPr lang="en-US" b="0" i="1" smtClean="0">
                        <a:latin typeface="Cambria Math" panose="02040503050406030204" pitchFamily="18" charset="0"/>
                      </a:rPr>
                      <m:t>𝐺</m:t>
                    </m:r>
                  </m:oMath>
                </a14:m>
                <a:r>
                  <a:rPr lang="en-US" dirty="0"/>
                  <a:t> is bipartite” or “no </a:t>
                </a:r>
                <a14:m>
                  <m:oMath xmlns:m="http://schemas.openxmlformats.org/officeDocument/2006/math">
                    <m:r>
                      <a:rPr lang="en-US" b="0" i="1" smtClean="0">
                        <a:latin typeface="Cambria Math" panose="02040503050406030204" pitchFamily="18" charset="0"/>
                      </a:rPr>
                      <m:t>𝐺</m:t>
                    </m:r>
                  </m:oMath>
                </a14:m>
                <a:r>
                  <a:rPr lang="en-US" dirty="0"/>
                  <a:t> isn’t bipartite”</a:t>
                </a:r>
              </a:p>
              <a:p>
                <a:r>
                  <a:rPr lang="en-US" dirty="0"/>
                  <a:t>Whenever this happens, you’ll have two parts to the proof:</a:t>
                </a:r>
              </a:p>
              <a:p>
                <a:r>
                  <a:rPr lang="en-US" dirty="0"/>
                  <a:t>If the right answer is yes, then the algorithm says yes.</a:t>
                </a:r>
              </a:p>
              <a:p>
                <a:r>
                  <a:rPr lang="en-US" dirty="0"/>
                  <a:t>If the right answer is no, then the algorithm says no.</a:t>
                </a:r>
                <a:br>
                  <a:rPr lang="en-US" dirty="0"/>
                </a:br>
                <a:br>
                  <a:rPr lang="en-US" dirty="0"/>
                </a:br>
                <a:r>
                  <a:rPr lang="en-US" dirty="0"/>
                  <a:t>OR </a:t>
                </a:r>
              </a:p>
              <a:p>
                <a:r>
                  <a:rPr lang="en-US" dirty="0"/>
                  <a:t>If the right answer is yes, then the algorithm says yes.</a:t>
                </a:r>
                <a:br>
                  <a:rPr lang="en-US" dirty="0"/>
                </a:br>
                <a:r>
                  <a:rPr lang="en-US" dirty="0"/>
                  <a:t>If the algorithm says yes, then the right answer is yes.</a:t>
                </a:r>
              </a:p>
            </p:txBody>
          </p:sp>
        </mc:Choice>
        <mc:Fallback xmlns="">
          <p:sp>
            <p:nvSpPr>
              <p:cNvPr id="3" name="Content Placeholder 2">
                <a:extLst>
                  <a:ext uri="{FF2B5EF4-FFF2-40B4-BE49-F238E27FC236}">
                    <a16:creationId xmlns:a16="http://schemas.microsoft.com/office/drawing/2014/main" id="{A6882717-974A-48B0-B5B4-5093531976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53346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AD41-51F7-40F4-9FAF-29CCD2C551A8}"/>
              </a:ext>
            </a:extLst>
          </p:cNvPr>
          <p:cNvSpPr>
            <a:spLocks noGrp="1"/>
          </p:cNvSpPr>
          <p:nvPr>
            <p:ph type="title"/>
          </p:nvPr>
        </p:nvSpPr>
        <p:spPr/>
        <p:txBody>
          <a:bodyPr/>
          <a:lstStyle/>
          <a:p>
            <a:r>
              <a:rPr lang="en-US" dirty="0"/>
              <a:t>Proving Algorithm Correct</a:t>
            </a:r>
          </a:p>
        </p:txBody>
      </p:sp>
      <p:sp>
        <p:nvSpPr>
          <p:cNvPr id="3" name="Content Placeholder 2">
            <a:extLst>
              <a:ext uri="{FF2B5EF4-FFF2-40B4-BE49-F238E27FC236}">
                <a16:creationId xmlns:a16="http://schemas.microsoft.com/office/drawing/2014/main" id="{53F725E8-BEFE-4ACE-BA9E-0748C9800A02}"/>
              </a:ext>
            </a:extLst>
          </p:cNvPr>
          <p:cNvSpPr>
            <a:spLocks noGrp="1"/>
          </p:cNvSpPr>
          <p:nvPr>
            <p:ph idx="1"/>
          </p:nvPr>
        </p:nvSpPr>
        <p:spPr/>
        <p:txBody>
          <a:bodyPr/>
          <a:lstStyle/>
          <a:p>
            <a:r>
              <a:rPr lang="en-US" dirty="0"/>
              <a:t>If the graph is bipartite, then by Lemma 1 there is no odd cycle. So by the contrapositive of lemma 2, we get no intra-level edges when we run BFS, thus the algorithm (correctly) returns the graph is bipartite.</a:t>
            </a:r>
          </a:p>
          <a:p>
            <a:endParaRPr lang="en-US" dirty="0"/>
          </a:p>
          <a:p>
            <a:r>
              <a:rPr lang="en-US" dirty="0"/>
              <a:t>If the algorithm returns that the graph is bipartite, then we cannot have any intra-level edges (since we check every edge in the course of the algorithm). We proved earlier that there are no edges skipping more than one level. So if we assign odd levels to “red” and even levels to “blue” the algorithm has verified that there are no edges between vertices of the same color. So the graph is bipartite by definition.</a:t>
            </a:r>
          </a:p>
        </p:txBody>
      </p:sp>
    </p:spTree>
    <p:extLst>
      <p:ext uri="{BB962C8B-B14F-4D97-AF65-F5344CB8AC3E}">
        <p14:creationId xmlns:p14="http://schemas.microsoft.com/office/powerpoint/2010/main" val="110760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vs. BFS</a:t>
            </a:r>
          </a:p>
        </p:txBody>
      </p:sp>
      <p:sp>
        <p:nvSpPr>
          <p:cNvPr id="3" name="Content Placeholder 2"/>
          <p:cNvSpPr>
            <a:spLocks noGrp="1"/>
          </p:cNvSpPr>
          <p:nvPr>
            <p:ph idx="1"/>
          </p:nvPr>
        </p:nvSpPr>
        <p:spPr>
          <a:xfrm>
            <a:off x="838200" y="1825625"/>
            <a:ext cx="4515678" cy="4351338"/>
          </a:xfrm>
        </p:spPr>
        <p:txBody>
          <a:bodyPr>
            <a:normAutofit lnSpcReduction="10000"/>
          </a:bodyPr>
          <a:lstStyle/>
          <a:p>
            <a:r>
              <a:rPr lang="en-US" dirty="0"/>
              <a:t>In BFS, we explored a graph “level-wise”</a:t>
            </a:r>
          </a:p>
          <a:p>
            <a:r>
              <a:rPr lang="en-US" dirty="0"/>
              <a:t>We explored everything next to the starting vertex.</a:t>
            </a:r>
          </a:p>
          <a:p>
            <a:r>
              <a:rPr lang="en-US" dirty="0"/>
              <a:t>Then we explored everything one step further away.</a:t>
            </a:r>
          </a:p>
          <a:p>
            <a:r>
              <a:rPr lang="en-US" dirty="0"/>
              <a:t>Then everything one step further</a:t>
            </a:r>
          </a:p>
          <a:p>
            <a:r>
              <a:rPr lang="en-US" dirty="0"/>
              <a:t>…</a:t>
            </a:r>
          </a:p>
        </p:txBody>
      </p:sp>
      <p:sp>
        <p:nvSpPr>
          <p:cNvPr id="5" name="Oval 4"/>
          <p:cNvSpPr/>
          <p:nvPr/>
        </p:nvSpPr>
        <p:spPr>
          <a:xfrm>
            <a:off x="8518236" y="135817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6" name="Oval 5"/>
          <p:cNvSpPr/>
          <p:nvPr/>
        </p:nvSpPr>
        <p:spPr>
          <a:xfrm>
            <a:off x="9432636"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7" name="Oval 6"/>
          <p:cNvSpPr/>
          <p:nvPr/>
        </p:nvSpPr>
        <p:spPr>
          <a:xfrm>
            <a:off x="7853218"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8" name="Oval 7"/>
          <p:cNvSpPr/>
          <p:nvPr/>
        </p:nvSpPr>
        <p:spPr>
          <a:xfrm>
            <a:off x="8264236"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9" name="Oval 8"/>
          <p:cNvSpPr/>
          <p:nvPr/>
        </p:nvSpPr>
        <p:spPr>
          <a:xfrm>
            <a:off x="6684818"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0" name="Oval 9"/>
          <p:cNvSpPr/>
          <p:nvPr/>
        </p:nvSpPr>
        <p:spPr>
          <a:xfrm>
            <a:off x="10762672"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1" name="Oval 10"/>
          <p:cNvSpPr/>
          <p:nvPr/>
        </p:nvSpPr>
        <p:spPr>
          <a:xfrm>
            <a:off x="9484590"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cxnSp>
        <p:nvCxnSpPr>
          <p:cNvPr id="13" name="Straight Connector 12"/>
          <p:cNvCxnSpPr>
            <a:stCxn id="5" idx="4"/>
            <a:endCxn id="7" idx="7"/>
          </p:cNvCxnSpPr>
          <p:nvPr/>
        </p:nvCxnSpPr>
        <p:spPr>
          <a:xfrm flipH="1">
            <a:off x="8420846" y="2023197"/>
            <a:ext cx="429899" cy="72142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5" idx="5"/>
            <a:endCxn id="6" idx="0"/>
          </p:cNvCxnSpPr>
          <p:nvPr/>
        </p:nvCxnSpPr>
        <p:spPr>
          <a:xfrm>
            <a:off x="9085864" y="1925807"/>
            <a:ext cx="679281" cy="721423"/>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7" idx="3"/>
            <a:endCxn id="9" idx="7"/>
          </p:cNvCxnSpPr>
          <p:nvPr/>
        </p:nvCxnSpPr>
        <p:spPr>
          <a:xfrm flipH="1">
            <a:off x="7252446" y="3214858"/>
            <a:ext cx="698162" cy="75286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7" idx="4"/>
            <a:endCxn id="8" idx="0"/>
          </p:cNvCxnSpPr>
          <p:nvPr/>
        </p:nvCxnSpPr>
        <p:spPr>
          <a:xfrm>
            <a:off x="8185727" y="3312248"/>
            <a:ext cx="411018" cy="55808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9" idx="6"/>
            <a:endCxn id="8" idx="2"/>
          </p:cNvCxnSpPr>
          <p:nvPr/>
        </p:nvCxnSpPr>
        <p:spPr>
          <a:xfrm>
            <a:off x="7349836" y="4202838"/>
            <a:ext cx="914400"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8" idx="6"/>
            <a:endCxn id="11" idx="2"/>
          </p:cNvCxnSpPr>
          <p:nvPr/>
        </p:nvCxnSpPr>
        <p:spPr>
          <a:xfrm>
            <a:off x="8929254" y="4202838"/>
            <a:ext cx="555336"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11" idx="6"/>
            <a:endCxn id="10" idx="2"/>
          </p:cNvCxnSpPr>
          <p:nvPr/>
        </p:nvCxnSpPr>
        <p:spPr>
          <a:xfrm>
            <a:off x="10149608" y="4202838"/>
            <a:ext cx="613064"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1" name="Straight Connector 30"/>
          <p:cNvCxnSpPr>
            <a:stCxn id="6" idx="4"/>
            <a:endCxn id="11" idx="0"/>
          </p:cNvCxnSpPr>
          <p:nvPr/>
        </p:nvCxnSpPr>
        <p:spPr>
          <a:xfrm>
            <a:off x="9765145" y="3312248"/>
            <a:ext cx="51954" cy="558081"/>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79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5"/>
                                        </p:tgtEl>
                                        <p:attrNameLst>
                                          <p:attrName>fillcolor</p:attrName>
                                        </p:attrNameLst>
                                      </p:cBhvr>
                                      <p:to>
                                        <a:srgbClr val="FFD965"/>
                                      </p:to>
                                    </p:animClr>
                                    <p:set>
                                      <p:cBhvr>
                                        <p:cTn id="7" dur="1000" fill="hold"/>
                                        <p:tgtEl>
                                          <p:spTgt spid="5"/>
                                        </p:tgtEl>
                                        <p:attrNameLst>
                                          <p:attrName>fill.type</p:attrName>
                                        </p:attrNameLst>
                                      </p:cBhvr>
                                      <p:to>
                                        <p:strVal val="solid"/>
                                      </p:to>
                                    </p:set>
                                    <p:set>
                                      <p:cBhvr>
                                        <p:cTn id="8" dur="1000" fill="hold"/>
                                        <p:tgtEl>
                                          <p:spTgt spid="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1000" fill="hold"/>
                                        <p:tgtEl>
                                          <p:spTgt spid="7"/>
                                        </p:tgtEl>
                                        <p:attrNameLst>
                                          <p:attrName>fillcolor</p:attrName>
                                        </p:attrNameLst>
                                      </p:cBhvr>
                                      <p:to>
                                        <a:srgbClr val="FFD965"/>
                                      </p:to>
                                    </p:animClr>
                                    <p:set>
                                      <p:cBhvr>
                                        <p:cTn id="13" dur="1000" fill="hold"/>
                                        <p:tgtEl>
                                          <p:spTgt spid="7"/>
                                        </p:tgtEl>
                                        <p:attrNameLst>
                                          <p:attrName>fill.type</p:attrName>
                                        </p:attrNameLst>
                                      </p:cBhvr>
                                      <p:to>
                                        <p:strVal val="solid"/>
                                      </p:to>
                                    </p:set>
                                    <p:set>
                                      <p:cBhvr>
                                        <p:cTn id="14" dur="1000" fill="hold"/>
                                        <p:tgtEl>
                                          <p:spTgt spid="7"/>
                                        </p:tgtEl>
                                        <p:attrNameLst>
                                          <p:attrName>fill.on</p:attrName>
                                        </p:attrNameLst>
                                      </p:cBhvr>
                                      <p:to>
                                        <p:strVal val="true"/>
                                      </p:to>
                                    </p:set>
                                  </p:childTnLst>
                                </p:cTn>
                              </p:par>
                            </p:childTnLst>
                          </p:cTn>
                        </p:par>
                        <p:par>
                          <p:cTn id="15" fill="hold">
                            <p:stCondLst>
                              <p:cond delay="1000"/>
                            </p:stCondLst>
                            <p:childTnLst>
                              <p:par>
                                <p:cTn id="16" presetID="1" presetClass="emph" presetSubtype="2" fill="hold" nodeType="afterEffect">
                                  <p:stCondLst>
                                    <p:cond delay="0"/>
                                  </p:stCondLst>
                                  <p:childTnLst>
                                    <p:animClr clrSpc="rgb" dir="cw">
                                      <p:cBhvr>
                                        <p:cTn id="17" dur="1000" fill="hold"/>
                                        <p:tgtEl>
                                          <p:spTgt spid="6"/>
                                        </p:tgtEl>
                                        <p:attrNameLst>
                                          <p:attrName>fillcolor</p:attrName>
                                        </p:attrNameLst>
                                      </p:cBhvr>
                                      <p:to>
                                        <a:srgbClr val="FFD965"/>
                                      </p:to>
                                    </p:animClr>
                                    <p:set>
                                      <p:cBhvr>
                                        <p:cTn id="18" dur="1000" fill="hold"/>
                                        <p:tgtEl>
                                          <p:spTgt spid="6"/>
                                        </p:tgtEl>
                                        <p:attrNameLst>
                                          <p:attrName>fill.type</p:attrName>
                                        </p:attrNameLst>
                                      </p:cBhvr>
                                      <p:to>
                                        <p:strVal val="solid"/>
                                      </p:to>
                                    </p:set>
                                    <p:set>
                                      <p:cBhvr>
                                        <p:cTn id="19" dur="1000" fill="hold"/>
                                        <p:tgtEl>
                                          <p:spTgt spid="6"/>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1000" fill="hold"/>
                                        <p:tgtEl>
                                          <p:spTgt spid="9"/>
                                        </p:tgtEl>
                                        <p:attrNameLst>
                                          <p:attrName>fillcolor</p:attrName>
                                        </p:attrNameLst>
                                      </p:cBhvr>
                                      <p:to>
                                        <a:srgbClr val="FFD965"/>
                                      </p:to>
                                    </p:animClr>
                                    <p:set>
                                      <p:cBhvr>
                                        <p:cTn id="24" dur="1000" fill="hold"/>
                                        <p:tgtEl>
                                          <p:spTgt spid="9"/>
                                        </p:tgtEl>
                                        <p:attrNameLst>
                                          <p:attrName>fill.type</p:attrName>
                                        </p:attrNameLst>
                                      </p:cBhvr>
                                      <p:to>
                                        <p:strVal val="solid"/>
                                      </p:to>
                                    </p:set>
                                    <p:set>
                                      <p:cBhvr>
                                        <p:cTn id="25" dur="1000" fill="hold"/>
                                        <p:tgtEl>
                                          <p:spTgt spid="9"/>
                                        </p:tgtEl>
                                        <p:attrNameLst>
                                          <p:attrName>fill.on</p:attrName>
                                        </p:attrNameLst>
                                      </p:cBhvr>
                                      <p:to>
                                        <p:strVal val="true"/>
                                      </p:to>
                                    </p:set>
                                  </p:childTnLst>
                                </p:cTn>
                              </p:par>
                            </p:childTnLst>
                          </p:cTn>
                        </p:par>
                        <p:par>
                          <p:cTn id="26" fill="hold">
                            <p:stCondLst>
                              <p:cond delay="1000"/>
                            </p:stCondLst>
                            <p:childTnLst>
                              <p:par>
                                <p:cTn id="27" presetID="1" presetClass="emph" presetSubtype="2" fill="hold" nodeType="afterEffect">
                                  <p:stCondLst>
                                    <p:cond delay="0"/>
                                  </p:stCondLst>
                                  <p:childTnLst>
                                    <p:animClr clrSpc="rgb" dir="cw">
                                      <p:cBhvr>
                                        <p:cTn id="28" dur="1000" fill="hold"/>
                                        <p:tgtEl>
                                          <p:spTgt spid="8"/>
                                        </p:tgtEl>
                                        <p:attrNameLst>
                                          <p:attrName>fillcolor</p:attrName>
                                        </p:attrNameLst>
                                      </p:cBhvr>
                                      <p:to>
                                        <a:srgbClr val="FFD965"/>
                                      </p:to>
                                    </p:animClr>
                                    <p:set>
                                      <p:cBhvr>
                                        <p:cTn id="29" dur="1000" fill="hold"/>
                                        <p:tgtEl>
                                          <p:spTgt spid="8"/>
                                        </p:tgtEl>
                                        <p:attrNameLst>
                                          <p:attrName>fill.type</p:attrName>
                                        </p:attrNameLst>
                                      </p:cBhvr>
                                      <p:to>
                                        <p:strVal val="solid"/>
                                      </p:to>
                                    </p:set>
                                    <p:set>
                                      <p:cBhvr>
                                        <p:cTn id="30" dur="1000" fill="hold"/>
                                        <p:tgtEl>
                                          <p:spTgt spid="8"/>
                                        </p:tgtEl>
                                        <p:attrNameLst>
                                          <p:attrName>fill.on</p:attrName>
                                        </p:attrNameLst>
                                      </p:cBhvr>
                                      <p:to>
                                        <p:strVal val="true"/>
                                      </p:to>
                                    </p:set>
                                  </p:childTnLst>
                                </p:cTn>
                              </p:par>
                            </p:childTnLst>
                          </p:cTn>
                        </p:par>
                        <p:par>
                          <p:cTn id="31" fill="hold">
                            <p:stCondLst>
                              <p:cond delay="2000"/>
                            </p:stCondLst>
                            <p:childTnLst>
                              <p:par>
                                <p:cTn id="32" presetID="1" presetClass="emph" presetSubtype="2" fill="hold" nodeType="afterEffect">
                                  <p:stCondLst>
                                    <p:cond delay="0"/>
                                  </p:stCondLst>
                                  <p:childTnLst>
                                    <p:animClr clrSpc="rgb" dir="cw">
                                      <p:cBhvr>
                                        <p:cTn id="33" dur="1000" fill="hold"/>
                                        <p:tgtEl>
                                          <p:spTgt spid="11"/>
                                        </p:tgtEl>
                                        <p:attrNameLst>
                                          <p:attrName>fillcolor</p:attrName>
                                        </p:attrNameLst>
                                      </p:cBhvr>
                                      <p:to>
                                        <a:srgbClr val="FFD965"/>
                                      </p:to>
                                    </p:animClr>
                                    <p:set>
                                      <p:cBhvr>
                                        <p:cTn id="34" dur="1000" fill="hold"/>
                                        <p:tgtEl>
                                          <p:spTgt spid="11"/>
                                        </p:tgtEl>
                                        <p:attrNameLst>
                                          <p:attrName>fill.type</p:attrName>
                                        </p:attrNameLst>
                                      </p:cBhvr>
                                      <p:to>
                                        <p:strVal val="solid"/>
                                      </p:to>
                                    </p:set>
                                    <p:set>
                                      <p:cBhvr>
                                        <p:cTn id="35" dur="1000" fill="hold"/>
                                        <p:tgtEl>
                                          <p:spTgt spid="11"/>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1000" fill="hold"/>
                                        <p:tgtEl>
                                          <p:spTgt spid="10"/>
                                        </p:tgtEl>
                                        <p:attrNameLst>
                                          <p:attrName>fillcolor</p:attrName>
                                        </p:attrNameLst>
                                      </p:cBhvr>
                                      <p:to>
                                        <a:srgbClr val="FFD965"/>
                                      </p:to>
                                    </p:animClr>
                                    <p:set>
                                      <p:cBhvr>
                                        <p:cTn id="40" dur="1000" fill="hold"/>
                                        <p:tgtEl>
                                          <p:spTgt spid="10"/>
                                        </p:tgtEl>
                                        <p:attrNameLst>
                                          <p:attrName>fill.type</p:attrName>
                                        </p:attrNameLst>
                                      </p:cBhvr>
                                      <p:to>
                                        <p:strVal val="solid"/>
                                      </p:to>
                                    </p:set>
                                    <p:set>
                                      <p:cBhvr>
                                        <p:cTn id="41" dur="1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D22B-301F-417C-85E1-35DA8D5BDF43}"/>
              </a:ext>
            </a:extLst>
          </p:cNvPr>
          <p:cNvSpPr>
            <a:spLocks noGrp="1"/>
          </p:cNvSpPr>
          <p:nvPr>
            <p:ph type="title"/>
          </p:nvPr>
        </p:nvSpPr>
        <p:spPr/>
        <p:txBody>
          <a:bodyPr/>
          <a:lstStyle/>
          <a:p>
            <a:r>
              <a:rPr lang="en-US" dirty="0"/>
              <a:t>Announcements	</a:t>
            </a:r>
          </a:p>
        </p:txBody>
      </p:sp>
      <p:sp>
        <p:nvSpPr>
          <p:cNvPr id="3" name="Content Placeholder 2">
            <a:extLst>
              <a:ext uri="{FF2B5EF4-FFF2-40B4-BE49-F238E27FC236}">
                <a16:creationId xmlns:a16="http://schemas.microsoft.com/office/drawing/2014/main" id="{D5F829AF-B7F8-46BD-B7C4-BEDC50DEE9FE}"/>
              </a:ext>
            </a:extLst>
          </p:cNvPr>
          <p:cNvSpPr>
            <a:spLocks noGrp="1"/>
          </p:cNvSpPr>
          <p:nvPr>
            <p:ph idx="1"/>
          </p:nvPr>
        </p:nvSpPr>
        <p:spPr/>
        <p:txBody>
          <a:bodyPr>
            <a:normAutofit/>
          </a:bodyPr>
          <a:lstStyle/>
          <a:p>
            <a:r>
              <a:rPr lang="en-US" dirty="0"/>
              <a:t>Problem 5: To prove “if p then q” by contradiction, you would start with “Suppose p and not q” – an implication is false when the promise is broken. </a:t>
            </a:r>
          </a:p>
        </p:txBody>
      </p:sp>
    </p:spTree>
    <p:extLst>
      <p:ext uri="{BB962C8B-B14F-4D97-AF65-F5344CB8AC3E}">
        <p14:creationId xmlns:p14="http://schemas.microsoft.com/office/powerpoint/2010/main" val="1655325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vs. BFS</a:t>
            </a:r>
          </a:p>
        </p:txBody>
      </p:sp>
      <p:sp>
        <p:nvSpPr>
          <p:cNvPr id="3" name="Content Placeholder 2"/>
          <p:cNvSpPr>
            <a:spLocks noGrp="1"/>
          </p:cNvSpPr>
          <p:nvPr>
            <p:ph idx="1"/>
          </p:nvPr>
        </p:nvSpPr>
        <p:spPr>
          <a:xfrm>
            <a:off x="838200" y="1825625"/>
            <a:ext cx="4383157" cy="4351338"/>
          </a:xfrm>
        </p:spPr>
        <p:txBody>
          <a:bodyPr/>
          <a:lstStyle/>
          <a:p>
            <a:r>
              <a:rPr lang="en-US" dirty="0"/>
              <a:t>In DFS, we explore deep into the graph.</a:t>
            </a:r>
          </a:p>
          <a:p>
            <a:r>
              <a:rPr lang="en-US" dirty="0"/>
              <a:t>We try to find new (undiscovered) nodes, then “backtrack” when we’re out of new ones.</a:t>
            </a:r>
          </a:p>
        </p:txBody>
      </p:sp>
      <p:sp>
        <p:nvSpPr>
          <p:cNvPr id="4" name="Oval 3"/>
          <p:cNvSpPr/>
          <p:nvPr/>
        </p:nvSpPr>
        <p:spPr>
          <a:xfrm>
            <a:off x="8518236" y="135817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5" name="Oval 4"/>
          <p:cNvSpPr/>
          <p:nvPr/>
        </p:nvSpPr>
        <p:spPr>
          <a:xfrm>
            <a:off x="9432636"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6" name="Oval 5"/>
          <p:cNvSpPr/>
          <p:nvPr/>
        </p:nvSpPr>
        <p:spPr>
          <a:xfrm>
            <a:off x="7853218"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7" name="Oval 6"/>
          <p:cNvSpPr/>
          <p:nvPr/>
        </p:nvSpPr>
        <p:spPr>
          <a:xfrm>
            <a:off x="8264236"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8" name="Oval 7"/>
          <p:cNvSpPr/>
          <p:nvPr/>
        </p:nvSpPr>
        <p:spPr>
          <a:xfrm>
            <a:off x="6684818"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9" name="Oval 8"/>
          <p:cNvSpPr/>
          <p:nvPr/>
        </p:nvSpPr>
        <p:spPr>
          <a:xfrm>
            <a:off x="10762672"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0" name="Oval 9"/>
          <p:cNvSpPr/>
          <p:nvPr/>
        </p:nvSpPr>
        <p:spPr>
          <a:xfrm>
            <a:off x="9484590"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cxnSp>
        <p:nvCxnSpPr>
          <p:cNvPr id="11" name="Straight Connector 10"/>
          <p:cNvCxnSpPr>
            <a:stCxn id="4" idx="4"/>
            <a:endCxn id="6" idx="7"/>
          </p:cNvCxnSpPr>
          <p:nvPr/>
        </p:nvCxnSpPr>
        <p:spPr>
          <a:xfrm flipH="1">
            <a:off x="8420846" y="2023197"/>
            <a:ext cx="429899" cy="72142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4" idx="5"/>
            <a:endCxn id="5" idx="0"/>
          </p:cNvCxnSpPr>
          <p:nvPr/>
        </p:nvCxnSpPr>
        <p:spPr>
          <a:xfrm>
            <a:off x="9085864" y="1925807"/>
            <a:ext cx="679281" cy="721423"/>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6" idx="3"/>
            <a:endCxn id="8" idx="7"/>
          </p:cNvCxnSpPr>
          <p:nvPr/>
        </p:nvCxnSpPr>
        <p:spPr>
          <a:xfrm flipH="1">
            <a:off x="7252446" y="3214858"/>
            <a:ext cx="698162" cy="75286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6" idx="4"/>
            <a:endCxn id="7" idx="0"/>
          </p:cNvCxnSpPr>
          <p:nvPr/>
        </p:nvCxnSpPr>
        <p:spPr>
          <a:xfrm>
            <a:off x="8185727" y="3312248"/>
            <a:ext cx="411018" cy="55808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8" idx="6"/>
            <a:endCxn id="7" idx="2"/>
          </p:cNvCxnSpPr>
          <p:nvPr/>
        </p:nvCxnSpPr>
        <p:spPr>
          <a:xfrm>
            <a:off x="7349836" y="4202838"/>
            <a:ext cx="914400"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7" idx="6"/>
            <a:endCxn id="10" idx="2"/>
          </p:cNvCxnSpPr>
          <p:nvPr/>
        </p:nvCxnSpPr>
        <p:spPr>
          <a:xfrm>
            <a:off x="8929254" y="4202838"/>
            <a:ext cx="555336"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10" idx="6"/>
            <a:endCxn id="9" idx="2"/>
          </p:cNvCxnSpPr>
          <p:nvPr/>
        </p:nvCxnSpPr>
        <p:spPr>
          <a:xfrm>
            <a:off x="10149608" y="4202838"/>
            <a:ext cx="613064"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8" name="Straight Connector 17"/>
          <p:cNvCxnSpPr>
            <a:stCxn id="5" idx="4"/>
            <a:endCxn id="10" idx="0"/>
          </p:cNvCxnSpPr>
          <p:nvPr/>
        </p:nvCxnSpPr>
        <p:spPr>
          <a:xfrm>
            <a:off x="9765145" y="3312248"/>
            <a:ext cx="51954" cy="558081"/>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919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4"/>
                                        </p:tgtEl>
                                        <p:attrNameLst>
                                          <p:attrName>fillcolor</p:attrName>
                                        </p:attrNameLst>
                                      </p:cBhvr>
                                      <p:to>
                                        <a:srgbClr val="FFD965"/>
                                      </p:to>
                                    </p:animClr>
                                    <p:set>
                                      <p:cBhvr>
                                        <p:cTn id="7" dur="1000" fill="hold"/>
                                        <p:tgtEl>
                                          <p:spTgt spid="4"/>
                                        </p:tgtEl>
                                        <p:attrNameLst>
                                          <p:attrName>fill.type</p:attrName>
                                        </p:attrNameLst>
                                      </p:cBhvr>
                                      <p:to>
                                        <p:strVal val="solid"/>
                                      </p:to>
                                    </p:set>
                                    <p:set>
                                      <p:cBhvr>
                                        <p:cTn id="8" dur="1000" fill="hold"/>
                                        <p:tgtEl>
                                          <p:spTgt spid="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1000" fill="hold"/>
                                        <p:tgtEl>
                                          <p:spTgt spid="6"/>
                                        </p:tgtEl>
                                        <p:attrNameLst>
                                          <p:attrName>fillcolor</p:attrName>
                                        </p:attrNameLst>
                                      </p:cBhvr>
                                      <p:to>
                                        <a:srgbClr val="FFD965"/>
                                      </p:to>
                                    </p:animClr>
                                    <p:set>
                                      <p:cBhvr>
                                        <p:cTn id="13" dur="1000" fill="hold"/>
                                        <p:tgtEl>
                                          <p:spTgt spid="6"/>
                                        </p:tgtEl>
                                        <p:attrNameLst>
                                          <p:attrName>fill.type</p:attrName>
                                        </p:attrNameLst>
                                      </p:cBhvr>
                                      <p:to>
                                        <p:strVal val="solid"/>
                                      </p:to>
                                    </p:set>
                                    <p:set>
                                      <p:cBhvr>
                                        <p:cTn id="14" dur="1000" fill="hold"/>
                                        <p:tgtEl>
                                          <p:spTgt spid="6"/>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1000" fill="hold"/>
                                        <p:tgtEl>
                                          <p:spTgt spid="8"/>
                                        </p:tgtEl>
                                        <p:attrNameLst>
                                          <p:attrName>fillcolor</p:attrName>
                                        </p:attrNameLst>
                                      </p:cBhvr>
                                      <p:to>
                                        <a:srgbClr val="FFD965"/>
                                      </p:to>
                                    </p:animClr>
                                    <p:set>
                                      <p:cBhvr>
                                        <p:cTn id="19" dur="1000" fill="hold"/>
                                        <p:tgtEl>
                                          <p:spTgt spid="8"/>
                                        </p:tgtEl>
                                        <p:attrNameLst>
                                          <p:attrName>fill.type</p:attrName>
                                        </p:attrNameLst>
                                      </p:cBhvr>
                                      <p:to>
                                        <p:strVal val="solid"/>
                                      </p:to>
                                    </p:set>
                                    <p:set>
                                      <p:cBhvr>
                                        <p:cTn id="20" dur="1000" fill="hold"/>
                                        <p:tgtEl>
                                          <p:spTgt spid="8"/>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
                                        </p:tgtEl>
                                        <p:attrNameLst>
                                          <p:attrName>fillcolor</p:attrName>
                                        </p:attrNameLst>
                                      </p:cBhvr>
                                      <p:to>
                                        <a:srgbClr val="FFD965"/>
                                      </p:to>
                                    </p:animClr>
                                    <p:set>
                                      <p:cBhvr>
                                        <p:cTn id="25" dur="1000" fill="hold"/>
                                        <p:tgtEl>
                                          <p:spTgt spid="7"/>
                                        </p:tgtEl>
                                        <p:attrNameLst>
                                          <p:attrName>fill.type</p:attrName>
                                        </p:attrNameLst>
                                      </p:cBhvr>
                                      <p:to>
                                        <p:strVal val="solid"/>
                                      </p:to>
                                    </p:set>
                                    <p:set>
                                      <p:cBhvr>
                                        <p:cTn id="26" dur="1000" fill="hold"/>
                                        <p:tgtEl>
                                          <p:spTgt spid="7"/>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10"/>
                                        </p:tgtEl>
                                        <p:attrNameLst>
                                          <p:attrName>fillcolor</p:attrName>
                                        </p:attrNameLst>
                                      </p:cBhvr>
                                      <p:to>
                                        <a:srgbClr val="FFD965"/>
                                      </p:to>
                                    </p:animClr>
                                    <p:set>
                                      <p:cBhvr>
                                        <p:cTn id="31" dur="1000" fill="hold"/>
                                        <p:tgtEl>
                                          <p:spTgt spid="10"/>
                                        </p:tgtEl>
                                        <p:attrNameLst>
                                          <p:attrName>fill.type</p:attrName>
                                        </p:attrNameLst>
                                      </p:cBhvr>
                                      <p:to>
                                        <p:strVal val="solid"/>
                                      </p:to>
                                    </p:set>
                                    <p:set>
                                      <p:cBhvr>
                                        <p:cTn id="32" dur="1000" fill="hold"/>
                                        <p:tgtEl>
                                          <p:spTgt spid="10"/>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9"/>
                                        </p:tgtEl>
                                        <p:attrNameLst>
                                          <p:attrName>fillcolor</p:attrName>
                                        </p:attrNameLst>
                                      </p:cBhvr>
                                      <p:to>
                                        <a:srgbClr val="FFD965"/>
                                      </p:to>
                                    </p:animClr>
                                    <p:set>
                                      <p:cBhvr>
                                        <p:cTn id="37" dur="1000" fill="hold"/>
                                        <p:tgtEl>
                                          <p:spTgt spid="9"/>
                                        </p:tgtEl>
                                        <p:attrNameLst>
                                          <p:attrName>fill.type</p:attrName>
                                        </p:attrNameLst>
                                      </p:cBhvr>
                                      <p:to>
                                        <p:strVal val="solid"/>
                                      </p:to>
                                    </p:set>
                                    <p:set>
                                      <p:cBhvr>
                                        <p:cTn id="38" dur="1000" fill="hold"/>
                                        <p:tgtEl>
                                          <p:spTgt spid="9"/>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1000" fill="hold"/>
                                        <p:tgtEl>
                                          <p:spTgt spid="5"/>
                                        </p:tgtEl>
                                        <p:attrNameLst>
                                          <p:attrName>fillcolor</p:attrName>
                                        </p:attrNameLst>
                                      </p:cBhvr>
                                      <p:to>
                                        <a:srgbClr val="FFD965"/>
                                      </p:to>
                                    </p:animClr>
                                    <p:set>
                                      <p:cBhvr>
                                        <p:cTn id="43" dur="1000" fill="hold"/>
                                        <p:tgtEl>
                                          <p:spTgt spid="5"/>
                                        </p:tgtEl>
                                        <p:attrNameLst>
                                          <p:attrName>fill.type</p:attrName>
                                        </p:attrNameLst>
                                      </p:cBhvr>
                                      <p:to>
                                        <p:strVal val="solid"/>
                                      </p:to>
                                    </p:set>
                                    <p:set>
                                      <p:cBhvr>
                                        <p:cTn id="44" dur="1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 pseudocode </a:t>
            </a:r>
          </a:p>
        </p:txBody>
      </p:sp>
      <p:sp>
        <p:nvSpPr>
          <p:cNvPr id="3" name="Content Placeholder 2"/>
          <p:cNvSpPr>
            <a:spLocks noGrp="1"/>
          </p:cNvSpPr>
          <p:nvPr>
            <p:ph idx="1"/>
          </p:nvPr>
        </p:nvSpPr>
        <p:spPr/>
        <p:txBody>
          <a:bodyPr/>
          <a:lstStyle/>
          <a:p>
            <a:r>
              <a:rPr lang="en-US" dirty="0"/>
              <a:t>In 373, you probably took your BFS code, replaced the queue with a stack and said “that’s the pseudocode.”</a:t>
            </a:r>
          </a:p>
          <a:p>
            <a:endParaRPr lang="en-US" dirty="0"/>
          </a:p>
          <a:p>
            <a:r>
              <a:rPr lang="en-US" dirty="0"/>
              <a:t>That’s a really nice object lesson in stacks.</a:t>
            </a:r>
          </a:p>
          <a:p>
            <a:r>
              <a:rPr lang="en-US" dirty="0"/>
              <a:t>No one actually writes DFS that way (except in data structures courses). </a:t>
            </a:r>
          </a:p>
          <a:p>
            <a:r>
              <a:rPr lang="en-US" dirty="0"/>
              <a:t>You’ll basically always see the recursive version instead. (using the call stack instead of the data structure stack)</a:t>
            </a:r>
          </a:p>
          <a:p>
            <a:endParaRPr lang="en-US" dirty="0"/>
          </a:p>
          <a:p>
            <a:endParaRPr lang="en-US" dirty="0"/>
          </a:p>
        </p:txBody>
      </p:sp>
    </p:spTree>
    <p:extLst>
      <p:ext uri="{BB962C8B-B14F-4D97-AF65-F5344CB8AC3E}">
        <p14:creationId xmlns:p14="http://schemas.microsoft.com/office/powerpoint/2010/main" val="2199561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 pseudocode</a:t>
            </a:r>
          </a:p>
        </p:txBody>
      </p:sp>
      <p:sp>
        <p:nvSpPr>
          <p:cNvPr id="3" name="Content Placeholder 2"/>
          <p:cNvSpPr>
            <a:spLocks noGrp="1"/>
          </p:cNvSpPr>
          <p:nvPr>
            <p:ph idx="1"/>
          </p:nvPr>
        </p:nvSpPr>
        <p:spPr>
          <a:xfrm>
            <a:off x="838200" y="1825625"/>
            <a:ext cx="10515600" cy="1795030"/>
          </a:xfrm>
        </p:spPr>
        <p:txBody>
          <a:bodyPr>
            <a:normAutofit lnSpcReduction="10000"/>
          </a:bodyPr>
          <a:lstStyle/>
          <a:p>
            <a:r>
              <a:rPr lang="en-US" dirty="0"/>
              <a:t>Instead of using an explicit stack, we’re going to use recursion </a:t>
            </a:r>
          </a:p>
          <a:p>
            <a:pPr lvl="1"/>
            <a:r>
              <a:rPr lang="en-US" dirty="0"/>
              <a:t>The call stack is going to be our stack.</a:t>
            </a:r>
          </a:p>
          <a:p>
            <a:r>
              <a:rPr lang="en-US" dirty="0"/>
              <a:t>We want to explore as deeply as possible from each of our outgoing edges</a:t>
            </a:r>
          </a:p>
          <a:p>
            <a:pPr marL="0" indent="0">
              <a:buNone/>
            </a:pPr>
            <a:endParaRPr lang="en-US" dirty="0"/>
          </a:p>
        </p:txBody>
      </p:sp>
      <p:sp>
        <p:nvSpPr>
          <p:cNvPr id="4" name="TextBox 3"/>
          <p:cNvSpPr txBox="1"/>
          <p:nvPr/>
        </p:nvSpPr>
        <p:spPr>
          <a:xfrm>
            <a:off x="838200" y="3620655"/>
            <a:ext cx="7112000" cy="2677656"/>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1317097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32D7-6183-4D4A-AF49-3F2873BFED0D}"/>
              </a:ext>
            </a:extLst>
          </p:cNvPr>
          <p:cNvSpPr>
            <a:spLocks noGrp="1"/>
          </p:cNvSpPr>
          <p:nvPr>
            <p:ph type="title"/>
          </p:nvPr>
        </p:nvSpPr>
        <p:spPr/>
        <p:txBody>
          <a:bodyPr/>
          <a:lstStyle/>
          <a:p>
            <a:r>
              <a:rPr lang="en-US" dirty="0"/>
              <a:t>DFS – pseudocode </a:t>
            </a:r>
          </a:p>
        </p:txBody>
      </p:sp>
      <p:sp>
        <p:nvSpPr>
          <p:cNvPr id="3" name="Content Placeholder 2">
            <a:extLst>
              <a:ext uri="{FF2B5EF4-FFF2-40B4-BE49-F238E27FC236}">
                <a16:creationId xmlns:a16="http://schemas.microsoft.com/office/drawing/2014/main" id="{8B93BDF7-8570-4832-B026-2AC36429A645}"/>
              </a:ext>
            </a:extLst>
          </p:cNvPr>
          <p:cNvSpPr>
            <a:spLocks noGrp="1"/>
          </p:cNvSpPr>
          <p:nvPr>
            <p:ph idx="1"/>
          </p:nvPr>
        </p:nvSpPr>
        <p:spPr/>
        <p:txBody>
          <a:bodyPr/>
          <a:lstStyle/>
          <a:p>
            <a:r>
              <a:rPr lang="en-US" dirty="0"/>
              <a:t>Both the explicit stack version and the recursive version “are” DFS.</a:t>
            </a:r>
          </a:p>
          <a:p>
            <a:r>
              <a:rPr lang="en-US" dirty="0"/>
              <a:t>For example, they can both traverse through the graph in the same fundamental way. You can use them for similar applications.</a:t>
            </a:r>
          </a:p>
          <a:p>
            <a:endParaRPr lang="en-US" dirty="0"/>
          </a:p>
          <a:p>
            <a:r>
              <a:rPr lang="en-US" dirty="0"/>
              <a:t>But they’re not identical – they actually use the stack in different ways. If you’re trying to convert from one to the other, you’ll have to think carefully to do it. </a:t>
            </a:r>
          </a:p>
        </p:txBody>
      </p:sp>
    </p:spTree>
    <p:extLst>
      <p:ext uri="{BB962C8B-B14F-4D97-AF65-F5344CB8AC3E}">
        <p14:creationId xmlns:p14="http://schemas.microsoft.com/office/powerpoint/2010/main" val="8087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5" name="Rectangle 4"/>
          <p:cNvSpPr/>
          <p:nvPr/>
        </p:nvSpPr>
        <p:spPr>
          <a:xfrm>
            <a:off x="5503950" y="85774"/>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41" name="Rectangle 40"/>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t>
            </a:r>
          </a:p>
        </p:txBody>
      </p:sp>
      <p:sp>
        <p:nvSpPr>
          <p:cNvPr id="42" name="Rectangle 4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a:t>
            </a:r>
          </a:p>
        </p:txBody>
      </p:sp>
      <p:sp>
        <p:nvSpPr>
          <p:cNvPr id="43" name="Rectangle 42"/>
          <p:cNvSpPr/>
          <p:nvPr/>
        </p:nvSpPr>
        <p:spPr>
          <a:xfrm>
            <a:off x="7625080" y="4078536"/>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a:t>
            </a:r>
          </a:p>
        </p:txBody>
      </p:sp>
      <p:sp>
        <p:nvSpPr>
          <p:cNvPr id="44" name="Rectangle 43"/>
          <p:cNvSpPr/>
          <p:nvPr/>
        </p:nvSpPr>
        <p:spPr>
          <a:xfrm>
            <a:off x="7625080" y="3311045"/>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a:t>
            </a:r>
          </a:p>
        </p:txBody>
      </p:sp>
      <p:sp>
        <p:nvSpPr>
          <p:cNvPr id="45" name="Rectangle 44"/>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(B,C)</a:t>
            </a:r>
          </a:p>
        </p:txBody>
      </p:sp>
      <p:sp>
        <p:nvSpPr>
          <p:cNvPr id="46" name="Rectangle 45"/>
          <p:cNvSpPr/>
          <p:nvPr/>
        </p:nvSpPr>
        <p:spPr>
          <a:xfrm>
            <a:off x="7625080" y="407065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(C,D)</a:t>
            </a:r>
          </a:p>
        </p:txBody>
      </p:sp>
      <p:sp>
        <p:nvSpPr>
          <p:cNvPr id="47" name="Rectangle 46"/>
          <p:cNvSpPr/>
          <p:nvPr/>
        </p:nvSpPr>
        <p:spPr>
          <a:xfrm>
            <a:off x="7612839" y="331163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(D,B)</a:t>
            </a:r>
          </a:p>
        </p:txBody>
      </p:sp>
      <p:sp>
        <p:nvSpPr>
          <p:cNvPr id="48" name="Rectangle 47"/>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(A,B)</a:t>
            </a:r>
          </a:p>
        </p:txBody>
      </p:sp>
      <p:sp>
        <p:nvSpPr>
          <p:cNvPr id="49" name="Rectangle 48"/>
          <p:cNvSpPr/>
          <p:nvPr/>
        </p:nvSpPr>
        <p:spPr>
          <a:xfrm>
            <a:off x="7625080" y="5704912"/>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(A,F)</a:t>
            </a:r>
          </a:p>
        </p:txBody>
      </p:sp>
      <p:sp>
        <p:nvSpPr>
          <p:cNvPr id="51" name="Rectangle 50"/>
          <p:cNvSpPr/>
          <p:nvPr/>
        </p:nvSpPr>
        <p:spPr>
          <a:xfrm>
            <a:off x="7619538" y="407457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a:t>
            </a:r>
          </a:p>
        </p:txBody>
      </p:sp>
      <p:sp>
        <p:nvSpPr>
          <p:cNvPr id="52" name="Rectangle 5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(B,E)</a:t>
            </a:r>
          </a:p>
        </p:txBody>
      </p:sp>
      <p:sp>
        <p:nvSpPr>
          <p:cNvPr id="54" name="Rectangle 53"/>
          <p:cNvSpPr/>
          <p:nvPr/>
        </p:nvSpPr>
        <p:spPr>
          <a:xfrm>
            <a:off x="7622420" y="406974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(E,F)</a:t>
            </a:r>
          </a:p>
        </p:txBody>
      </p:sp>
      <p:sp>
        <p:nvSpPr>
          <p:cNvPr id="55" name="Rectangle 54"/>
          <p:cNvSpPr/>
          <p:nvPr/>
        </p:nvSpPr>
        <p:spPr>
          <a:xfrm>
            <a:off x="7623023" y="3317819"/>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Rectangle 57"/>
          <p:cNvSpPr/>
          <p:nvPr/>
        </p:nvSpPr>
        <p:spPr>
          <a:xfrm>
            <a:off x="7600598" y="332459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(F,D)</a:t>
            </a:r>
          </a:p>
        </p:txBody>
      </p:sp>
    </p:spTree>
    <p:extLst>
      <p:ext uri="{BB962C8B-B14F-4D97-AF65-F5344CB8AC3E}">
        <p14:creationId xmlns:p14="http://schemas.microsoft.com/office/powerpoint/2010/main" val="12397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6"/>
                                        </p:tgtEl>
                                        <p:attrNameLst>
                                          <p:attrName>fillcolor</p:attrName>
                                        </p:attrNameLst>
                                      </p:cBhvr>
                                      <p:to>
                                        <a:srgbClr val="FFD965"/>
                                      </p:to>
                                    </p:animClr>
                                    <p:set>
                                      <p:cBhvr>
                                        <p:cTn id="11" dur="2000" fill="hold"/>
                                        <p:tgtEl>
                                          <p:spTgt spid="6"/>
                                        </p:tgtEl>
                                        <p:attrNameLst>
                                          <p:attrName>fill.type</p:attrName>
                                        </p:attrNameLst>
                                      </p:cBhvr>
                                      <p:to>
                                        <p:strVal val="solid"/>
                                      </p:to>
                                    </p:set>
                                    <p:set>
                                      <p:cBhvr>
                                        <p:cTn id="12" dur="2000" fill="hold"/>
                                        <p:tgtEl>
                                          <p:spTgt spid="6"/>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mph" presetSubtype="2" fill="hold" nodeType="withEffect">
                                  <p:stCondLst>
                                    <p:cond delay="0"/>
                                  </p:stCondLst>
                                  <p:childTnLst>
                                    <p:animClr clrSpc="rgb" dir="cw">
                                      <p:cBhvr>
                                        <p:cTn id="24" dur="2000" fill="hold"/>
                                        <p:tgtEl>
                                          <p:spTgt spid="14"/>
                                        </p:tgtEl>
                                        <p:attrNameLst>
                                          <p:attrName>fillcolor</p:attrName>
                                        </p:attrNameLst>
                                      </p:cBhvr>
                                      <p:to>
                                        <a:srgbClr val="FFD965"/>
                                      </p:to>
                                    </p:animClr>
                                    <p:set>
                                      <p:cBhvr>
                                        <p:cTn id="25" dur="2000" fill="hold"/>
                                        <p:tgtEl>
                                          <p:spTgt spid="14"/>
                                        </p:tgtEl>
                                        <p:attrNameLst>
                                          <p:attrName>fill.type</p:attrName>
                                        </p:attrNameLst>
                                      </p:cBhvr>
                                      <p:to>
                                        <p:strVal val="solid"/>
                                      </p:to>
                                    </p:set>
                                    <p:set>
                                      <p:cBhvr>
                                        <p:cTn id="26" dur="2000" fill="hold"/>
                                        <p:tgtEl>
                                          <p:spTgt spid="14"/>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mph" presetSubtype="2" fill="hold" nodeType="withEffect">
                                  <p:stCondLst>
                                    <p:cond delay="0"/>
                                  </p:stCondLst>
                                  <p:childTnLst>
                                    <p:animClr clrSpc="rgb" dir="cw">
                                      <p:cBhvr>
                                        <p:cTn id="36" dur="2000" fill="hold"/>
                                        <p:tgtEl>
                                          <p:spTgt spid="13"/>
                                        </p:tgtEl>
                                        <p:attrNameLst>
                                          <p:attrName>fillcolor</p:attrName>
                                        </p:attrNameLst>
                                      </p:cBhvr>
                                      <p:to>
                                        <a:srgbClr val="FFD965"/>
                                      </p:to>
                                    </p:animClr>
                                    <p:set>
                                      <p:cBhvr>
                                        <p:cTn id="37" dur="2000" fill="hold"/>
                                        <p:tgtEl>
                                          <p:spTgt spid="13"/>
                                        </p:tgtEl>
                                        <p:attrNameLst>
                                          <p:attrName>fill.type</p:attrName>
                                        </p:attrNameLst>
                                      </p:cBhvr>
                                      <p:to>
                                        <p:strVal val="solid"/>
                                      </p:to>
                                    </p:set>
                                    <p:set>
                                      <p:cBhvr>
                                        <p:cTn id="38" dur="2000" fill="hold"/>
                                        <p:tgtEl>
                                          <p:spTgt spid="13"/>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4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mph" presetSubtype="2" fill="hold" nodeType="withEffect">
                                  <p:stCondLst>
                                    <p:cond delay="0"/>
                                  </p:stCondLst>
                                  <p:childTnLst>
                                    <p:animClr clrSpc="rgb" dir="cw">
                                      <p:cBhvr>
                                        <p:cTn id="48" dur="2000" fill="hold"/>
                                        <p:tgtEl>
                                          <p:spTgt spid="11"/>
                                        </p:tgtEl>
                                        <p:attrNameLst>
                                          <p:attrName>fillcolor</p:attrName>
                                        </p:attrNameLst>
                                      </p:cBhvr>
                                      <p:to>
                                        <a:srgbClr val="FFD965"/>
                                      </p:to>
                                    </p:animClr>
                                    <p:set>
                                      <p:cBhvr>
                                        <p:cTn id="49" dur="2000" fill="hold"/>
                                        <p:tgtEl>
                                          <p:spTgt spid="11"/>
                                        </p:tgtEl>
                                        <p:attrNameLst>
                                          <p:attrName>fill.type</p:attrName>
                                        </p:attrNameLst>
                                      </p:cBhvr>
                                      <p:to>
                                        <p:strVal val="solid"/>
                                      </p:to>
                                    </p:set>
                                    <p:set>
                                      <p:cBhvr>
                                        <p:cTn id="50" dur="2000" fill="hold"/>
                                        <p:tgtEl>
                                          <p:spTgt spid="11"/>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44"/>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4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4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45"/>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mph" presetSubtype="2" fill="hold" nodeType="withEffect">
                                  <p:stCondLst>
                                    <p:cond delay="0"/>
                                  </p:stCondLst>
                                  <p:childTnLst>
                                    <p:animClr clrSpc="rgb" dir="cw">
                                      <p:cBhvr>
                                        <p:cTn id="76" dur="2000" fill="hold"/>
                                        <p:tgtEl>
                                          <p:spTgt spid="12"/>
                                        </p:tgtEl>
                                        <p:attrNameLst>
                                          <p:attrName>fillcolor</p:attrName>
                                        </p:attrNameLst>
                                      </p:cBhvr>
                                      <p:to>
                                        <a:srgbClr val="FFD965"/>
                                      </p:to>
                                    </p:animClr>
                                    <p:set>
                                      <p:cBhvr>
                                        <p:cTn id="77" dur="2000" fill="hold"/>
                                        <p:tgtEl>
                                          <p:spTgt spid="12"/>
                                        </p:tgtEl>
                                        <p:attrNameLst>
                                          <p:attrName>fill.type</p:attrName>
                                        </p:attrNameLst>
                                      </p:cBhvr>
                                      <p:to>
                                        <p:strVal val="solid"/>
                                      </p:to>
                                    </p:set>
                                    <p:set>
                                      <p:cBhvr>
                                        <p:cTn id="78" dur="2000" fill="hold"/>
                                        <p:tgtEl>
                                          <p:spTgt spid="12"/>
                                        </p:tgtEl>
                                        <p:attrNameLst>
                                          <p:attrName>fill.on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51"/>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par>
                                <p:cTn id="87" presetID="1" presetClass="emph" presetSubtype="2" fill="hold" nodeType="withEffect">
                                  <p:stCondLst>
                                    <p:cond delay="0"/>
                                  </p:stCondLst>
                                  <p:childTnLst>
                                    <p:animClr clrSpc="rgb" dir="cw">
                                      <p:cBhvr>
                                        <p:cTn id="88" dur="2000" fill="hold"/>
                                        <p:tgtEl>
                                          <p:spTgt spid="10"/>
                                        </p:tgtEl>
                                        <p:attrNameLst>
                                          <p:attrName>fillcolor</p:attrName>
                                        </p:attrNameLst>
                                      </p:cBhvr>
                                      <p:to>
                                        <a:srgbClr val="FFD965"/>
                                      </p:to>
                                    </p:animClr>
                                    <p:set>
                                      <p:cBhvr>
                                        <p:cTn id="89" dur="2000" fill="hold"/>
                                        <p:tgtEl>
                                          <p:spTgt spid="10"/>
                                        </p:tgtEl>
                                        <p:attrNameLst>
                                          <p:attrName>fill.type</p:attrName>
                                        </p:attrNameLst>
                                      </p:cBhvr>
                                      <p:to>
                                        <p:strVal val="solid"/>
                                      </p:to>
                                    </p:set>
                                    <p:set>
                                      <p:cBhvr>
                                        <p:cTn id="90" dur="2000" fill="hold"/>
                                        <p:tgtEl>
                                          <p:spTgt spid="10"/>
                                        </p:tgtEl>
                                        <p:attrNameLst>
                                          <p:attrName>fill.on</p:attrName>
                                        </p:attrNameLst>
                                      </p:cBhvr>
                                      <p:to>
                                        <p:strVal val="tru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55"/>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5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54"/>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5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48"/>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1" nodeType="clickEffect">
                                  <p:stCondLst>
                                    <p:cond delay="0"/>
                                  </p:stCondLst>
                                  <p:childTnLst>
                                    <p:set>
                                      <p:cBhvr>
                                        <p:cTn id="120"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2" grpId="0" animBg="1"/>
      <p:bldP spid="52" grpId="1" animBg="1"/>
      <p:bldP spid="54" grpId="0" animBg="1"/>
      <p:bldP spid="54" grpId="1" animBg="1"/>
      <p:bldP spid="55" grpId="0" animBg="1"/>
      <p:bldP spid="55" grpId="1" animBg="1"/>
      <p:bldP spid="58" grpId="0" animBg="1"/>
      <p:bldP spid="5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4" name="Oval 3"/>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5" name="Oval 4"/>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6" name="Oval 5"/>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7" name="Oval 6"/>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8" name="Oval 7"/>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9" name="Oval 8"/>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0" name="Straight Arrow Connector 9"/>
          <p:cNvCxnSpPr>
            <a:stCxn id="4" idx="3"/>
            <a:endCxn id="9"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1" name="Straight Connector 10"/>
          <p:cNvCxnSpPr>
            <a:stCxn id="9" idx="5"/>
            <a:endCxn id="8"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2" name="Straight Connector 11"/>
          <p:cNvCxnSpPr>
            <a:stCxn id="8" idx="6"/>
            <a:endCxn id="6"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3" name="Straight Connector 12"/>
          <p:cNvCxnSpPr>
            <a:stCxn id="6" idx="1"/>
            <a:endCxn id="9"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4" name="Straight Connector 13"/>
          <p:cNvCxnSpPr>
            <a:stCxn id="9" idx="7"/>
            <a:endCxn id="7"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Connector 14"/>
          <p:cNvCxnSpPr>
            <a:stCxn id="7" idx="0"/>
            <a:endCxn id="5"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4" idx="7"/>
            <a:endCxn id="5"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17" name="Oval 16"/>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18" name="Rectangle 17"/>
          <p:cNvSpPr/>
          <p:nvPr/>
        </p:nvSpPr>
        <p:spPr>
          <a:xfrm>
            <a:off x="5503950" y="85774"/>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19" name="TextBox 18"/>
          <p:cNvSpPr txBox="1"/>
          <p:nvPr/>
        </p:nvSpPr>
        <p:spPr>
          <a:xfrm>
            <a:off x="6132946" y="2556694"/>
            <a:ext cx="5754254" cy="1569660"/>
          </a:xfrm>
          <a:prstGeom prst="rect">
            <a:avLst/>
          </a:prstGeom>
          <a:noFill/>
        </p:spPr>
        <p:txBody>
          <a:bodyPr wrap="square" rtlCol="0">
            <a:spAutoFit/>
          </a:bodyPr>
          <a:lstStyle/>
          <a:p>
            <a:r>
              <a:rPr lang="en-US" sz="3200" dirty="0"/>
              <a:t>HEY!</a:t>
            </a:r>
            <a:br>
              <a:rPr lang="en-US" sz="3200" dirty="0"/>
            </a:br>
            <a:r>
              <a:rPr lang="en-US" sz="3200" dirty="0"/>
              <a:t>We missed something!</a:t>
            </a:r>
          </a:p>
          <a:p>
            <a:endParaRPr lang="en-US" sz="3200" dirty="0"/>
          </a:p>
        </p:txBody>
      </p:sp>
      <p:sp>
        <p:nvSpPr>
          <p:cNvPr id="20" name="Arc 19"/>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Rectangle 20"/>
              <p:cNvSpPr/>
              <p:nvPr/>
            </p:nvSpPr>
            <p:spPr>
              <a:xfrm>
                <a:off x="5969000" y="3708400"/>
                <a:ext cx="5918200" cy="2148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latin typeface="Courier New" panose="02070309020205020404" pitchFamily="49" charset="0"/>
                    <a:cs typeface="Courier New" panose="02070309020205020404" pitchFamily="49" charset="0"/>
                  </a:rPr>
                  <a:t>DFS(v)</a:t>
                </a:r>
                <a:r>
                  <a:rPr lang="en-US" sz="3600" dirty="0"/>
                  <a:t> finds exactly the (unseen) vertices reachable from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oMath>
                </a14:m>
                <a:r>
                  <a:rPr lang="en-US" sz="3600" dirty="0"/>
                  <a:t> </a:t>
                </a:r>
              </a:p>
            </p:txBody>
          </p:sp>
        </mc:Choice>
        <mc:Fallback xmlns="">
          <p:sp>
            <p:nvSpPr>
              <p:cNvPr id="21" name="Rectangle 20"/>
              <p:cNvSpPr>
                <a:spLocks noRot="1" noChangeAspect="1" noMove="1" noResize="1" noEditPoints="1" noAdjustHandles="1" noChangeArrowheads="1" noChangeShapeType="1" noTextEdit="1"/>
              </p:cNvSpPr>
              <p:nvPr/>
            </p:nvSpPr>
            <p:spPr>
              <a:xfrm>
                <a:off x="5969000" y="3708400"/>
                <a:ext cx="5918200" cy="2148140"/>
              </a:xfrm>
              <a:prstGeom prst="rect">
                <a:avLst/>
              </a:prstGeom>
              <a:blipFill>
                <a:blip r:embed="rId2"/>
                <a:stretch>
                  <a:fillRect b="-13202"/>
                </a:stretch>
              </a:blipFill>
              <a:ln>
                <a:solidFill>
                  <a:schemeClr val="tx1"/>
                </a:solidFill>
              </a:ln>
            </p:spPr>
            <p:txBody>
              <a:bodyPr/>
              <a:lstStyle/>
              <a:p>
                <a:r>
                  <a:rPr lang="en-US">
                    <a:noFill/>
                  </a:rPr>
                  <a:t> </a:t>
                </a:r>
              </a:p>
            </p:txBody>
          </p:sp>
        </mc:Fallback>
      </mc:AlternateContent>
      <p:sp>
        <p:nvSpPr>
          <p:cNvPr id="22" name="Rectangle 21"/>
          <p:cNvSpPr/>
          <p:nvPr/>
        </p:nvSpPr>
        <p:spPr>
          <a:xfrm>
            <a:off x="5969000" y="3708401"/>
            <a:ext cx="5918200" cy="55670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DFS discovery</a:t>
            </a:r>
          </a:p>
        </p:txBody>
      </p:sp>
    </p:spTree>
    <p:extLst>
      <p:ext uri="{BB962C8B-B14F-4D97-AF65-F5344CB8AC3E}">
        <p14:creationId xmlns:p14="http://schemas.microsoft.com/office/powerpoint/2010/main" val="262805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100" fill="hold"/>
                                        <p:tgtEl>
                                          <p:spTgt spid="4"/>
                                        </p:tgtEl>
                                        <p:attrNameLst>
                                          <p:attrName>fillcolor</p:attrName>
                                        </p:attrNameLst>
                                      </p:cBhvr>
                                      <p:to>
                                        <a:srgbClr val="FFD965"/>
                                      </p:to>
                                    </p:animClr>
                                    <p:set>
                                      <p:cBhvr>
                                        <p:cTn id="7" dur="100" fill="hold"/>
                                        <p:tgtEl>
                                          <p:spTgt spid="4"/>
                                        </p:tgtEl>
                                        <p:attrNameLst>
                                          <p:attrName>fill.type</p:attrName>
                                        </p:attrNameLst>
                                      </p:cBhvr>
                                      <p:to>
                                        <p:strVal val="solid"/>
                                      </p:to>
                                    </p:set>
                                    <p:set>
                                      <p:cBhvr>
                                        <p:cTn id="8" dur="1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 fill="hold"/>
                                        <p:tgtEl>
                                          <p:spTgt spid="9"/>
                                        </p:tgtEl>
                                        <p:attrNameLst>
                                          <p:attrName>fillcolor</p:attrName>
                                        </p:attrNameLst>
                                      </p:cBhvr>
                                      <p:to>
                                        <a:srgbClr val="FFD965"/>
                                      </p:to>
                                    </p:animClr>
                                    <p:set>
                                      <p:cBhvr>
                                        <p:cTn id="11" dur="100" fill="hold"/>
                                        <p:tgtEl>
                                          <p:spTgt spid="9"/>
                                        </p:tgtEl>
                                        <p:attrNameLst>
                                          <p:attrName>fill.type</p:attrName>
                                        </p:attrNameLst>
                                      </p:cBhvr>
                                      <p:to>
                                        <p:strVal val="solid"/>
                                      </p:to>
                                    </p:set>
                                    <p:set>
                                      <p:cBhvr>
                                        <p:cTn id="12" dur="100" fill="hold"/>
                                        <p:tgtEl>
                                          <p:spTgt spid="9"/>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100" fill="hold"/>
                                        <p:tgtEl>
                                          <p:spTgt spid="8"/>
                                        </p:tgtEl>
                                        <p:attrNameLst>
                                          <p:attrName>fillcolor</p:attrName>
                                        </p:attrNameLst>
                                      </p:cBhvr>
                                      <p:to>
                                        <a:srgbClr val="FFD965"/>
                                      </p:to>
                                    </p:animClr>
                                    <p:set>
                                      <p:cBhvr>
                                        <p:cTn id="15" dur="100" fill="hold"/>
                                        <p:tgtEl>
                                          <p:spTgt spid="8"/>
                                        </p:tgtEl>
                                        <p:attrNameLst>
                                          <p:attrName>fill.type</p:attrName>
                                        </p:attrNameLst>
                                      </p:cBhvr>
                                      <p:to>
                                        <p:strVal val="solid"/>
                                      </p:to>
                                    </p:set>
                                    <p:set>
                                      <p:cBhvr>
                                        <p:cTn id="16" dur="100" fill="hold"/>
                                        <p:tgtEl>
                                          <p:spTgt spid="8"/>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100" fill="hold"/>
                                        <p:tgtEl>
                                          <p:spTgt spid="6"/>
                                        </p:tgtEl>
                                        <p:attrNameLst>
                                          <p:attrName>fillcolor</p:attrName>
                                        </p:attrNameLst>
                                      </p:cBhvr>
                                      <p:to>
                                        <a:srgbClr val="FFD965"/>
                                      </p:to>
                                    </p:animClr>
                                    <p:set>
                                      <p:cBhvr>
                                        <p:cTn id="19" dur="100" fill="hold"/>
                                        <p:tgtEl>
                                          <p:spTgt spid="6"/>
                                        </p:tgtEl>
                                        <p:attrNameLst>
                                          <p:attrName>fill.type</p:attrName>
                                        </p:attrNameLst>
                                      </p:cBhvr>
                                      <p:to>
                                        <p:strVal val="solid"/>
                                      </p:to>
                                    </p:set>
                                    <p:set>
                                      <p:cBhvr>
                                        <p:cTn id="20" dur="100" fill="hold"/>
                                        <p:tgtEl>
                                          <p:spTgt spid="6"/>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100" fill="hold"/>
                                        <p:tgtEl>
                                          <p:spTgt spid="7"/>
                                        </p:tgtEl>
                                        <p:attrNameLst>
                                          <p:attrName>fillcolor</p:attrName>
                                        </p:attrNameLst>
                                      </p:cBhvr>
                                      <p:to>
                                        <a:srgbClr val="FFD965"/>
                                      </p:to>
                                    </p:animClr>
                                    <p:set>
                                      <p:cBhvr>
                                        <p:cTn id="23" dur="100" fill="hold"/>
                                        <p:tgtEl>
                                          <p:spTgt spid="7"/>
                                        </p:tgtEl>
                                        <p:attrNameLst>
                                          <p:attrName>fill.type</p:attrName>
                                        </p:attrNameLst>
                                      </p:cBhvr>
                                      <p:to>
                                        <p:strVal val="solid"/>
                                      </p:to>
                                    </p:set>
                                    <p:set>
                                      <p:cBhvr>
                                        <p:cTn id="24" dur="100" fill="hold"/>
                                        <p:tgtEl>
                                          <p:spTgt spid="7"/>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100" fill="hold"/>
                                        <p:tgtEl>
                                          <p:spTgt spid="5"/>
                                        </p:tgtEl>
                                        <p:attrNameLst>
                                          <p:attrName>fillcolor</p:attrName>
                                        </p:attrNameLst>
                                      </p:cBhvr>
                                      <p:to>
                                        <a:srgbClr val="FFD965"/>
                                      </p:to>
                                    </p:animClr>
                                    <p:set>
                                      <p:cBhvr>
                                        <p:cTn id="27" dur="100" fill="hold"/>
                                        <p:tgtEl>
                                          <p:spTgt spid="5"/>
                                        </p:tgtEl>
                                        <p:attrNameLst>
                                          <p:attrName>fill.type</p:attrName>
                                        </p:attrNameLst>
                                      </p:cBhvr>
                                      <p:to>
                                        <p:strVal val="solid"/>
                                      </p:to>
                                    </p:set>
                                    <p:set>
                                      <p:cBhvr>
                                        <p:cTn id="28" dur="1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Reaching Everything</a:t>
            </a:r>
          </a:p>
        </p:txBody>
      </p:sp>
      <p:sp>
        <p:nvSpPr>
          <p:cNvPr id="3" name="Content Placeholder 2"/>
          <p:cNvSpPr>
            <a:spLocks noGrp="1"/>
          </p:cNvSpPr>
          <p:nvPr>
            <p:ph idx="1"/>
          </p:nvPr>
        </p:nvSpPr>
        <p:spPr>
          <a:xfrm>
            <a:off x="838200" y="1825625"/>
            <a:ext cx="10515600" cy="2327275"/>
          </a:xfrm>
        </p:spPr>
        <p:txBody>
          <a:bodyPr>
            <a:normAutofit lnSpcReduction="10000"/>
          </a:bodyPr>
          <a:lstStyle/>
          <a:p>
            <a:r>
              <a:rPr lang="en-US" dirty="0"/>
              <a:t>One possible use of DFS is visiting every vertex</a:t>
            </a:r>
          </a:p>
          <a:p>
            <a:r>
              <a:rPr lang="en-US" dirty="0"/>
              <a:t>How can we make sure that happens?</a:t>
            </a:r>
          </a:p>
          <a:p>
            <a:pPr lvl="1"/>
            <a:r>
              <a:rPr lang="en-US" dirty="0"/>
              <a:t>What did you do for BFS when you had this problem?</a:t>
            </a:r>
          </a:p>
          <a:p>
            <a:pPr lvl="1"/>
            <a:endParaRPr lang="en-US" dirty="0"/>
          </a:p>
          <a:p>
            <a:r>
              <a:rPr lang="en-US" dirty="0"/>
              <a:t>Add a while loop, and call DFS from each vertex. </a:t>
            </a:r>
          </a:p>
        </p:txBody>
      </p:sp>
      <p:sp>
        <p:nvSpPr>
          <p:cNvPr id="4" name="Rectangle 3"/>
          <p:cNvSpPr/>
          <p:nvPr/>
        </p:nvSpPr>
        <p:spPr>
          <a:xfrm>
            <a:off x="5670205" y="4152899"/>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5" name="Rectangle 4"/>
          <p:cNvSpPr/>
          <p:nvPr/>
        </p:nvSpPr>
        <p:spPr>
          <a:xfrm>
            <a:off x="228600" y="4152898"/>
            <a:ext cx="5441605" cy="2123658"/>
          </a:xfrm>
          <a:prstGeom prst="rect">
            <a:avLst/>
          </a:prstGeom>
        </p:spPr>
        <p:txBody>
          <a:bodyPr wrap="square">
            <a:spAutoFit/>
          </a:bodyPr>
          <a:lstStyle/>
          <a:p>
            <a:r>
              <a:rPr lang="en-US" sz="2200" dirty="0" err="1">
                <a:latin typeface="Courier New" panose="02070309020205020404" pitchFamily="49" charset="0"/>
                <a:cs typeface="Courier New" panose="02070309020205020404" pitchFamily="49" charset="0"/>
              </a:rPr>
              <a:t>DFSWrapper</a:t>
            </a:r>
            <a:r>
              <a:rPr lang="en-US" sz="2200" dirty="0">
                <a:latin typeface="Courier New" panose="02070309020205020404" pitchFamily="49" charset="0"/>
                <a:cs typeface="Courier New" panose="02070309020205020404" pitchFamily="49" charset="0"/>
              </a:rPr>
              <a:t>(G)</a:t>
            </a:r>
          </a:p>
          <a:p>
            <a:r>
              <a:rPr lang="en-US" sz="2200" dirty="0">
                <a:latin typeface="Courier New" panose="02070309020205020404" pitchFamily="49" charset="0"/>
                <a:cs typeface="Courier New" panose="02070309020205020404" pitchFamily="49" charset="0"/>
              </a:rPr>
              <a:t>	For each vertex u of G</a:t>
            </a:r>
          </a:p>
          <a:p>
            <a:r>
              <a:rPr lang="en-US" sz="2200" dirty="0">
                <a:latin typeface="Courier New" panose="02070309020205020404" pitchFamily="49" charset="0"/>
                <a:cs typeface="Courier New" panose="02070309020205020404" pitchFamily="49" charset="0"/>
              </a:rPr>
              <a:t>		If u is not “seen”</a:t>
            </a:r>
          </a:p>
          <a:p>
            <a:r>
              <a:rPr lang="en-US" sz="2200" dirty="0">
                <a:latin typeface="Courier New" panose="02070309020205020404" pitchFamily="49" charset="0"/>
                <a:cs typeface="Courier New" panose="02070309020205020404" pitchFamily="49" charset="0"/>
              </a:rPr>
              <a:t>			DFS(u)</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3681824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925"/>
            <a:ext cx="10515600" cy="879475"/>
          </a:xfrm>
        </p:spPr>
        <p:txBody>
          <a:bodyPr/>
          <a:lstStyle/>
          <a:p>
            <a:r>
              <a:rPr lang="en-US" dirty="0"/>
              <a:t>Bells and Whistles</a:t>
            </a:r>
          </a:p>
        </p:txBody>
      </p:sp>
      <p:sp>
        <p:nvSpPr>
          <p:cNvPr id="3" name="Content Placeholder 2"/>
          <p:cNvSpPr>
            <a:spLocks noGrp="1"/>
          </p:cNvSpPr>
          <p:nvPr>
            <p:ph idx="1"/>
          </p:nvPr>
        </p:nvSpPr>
        <p:spPr>
          <a:xfrm>
            <a:off x="838200" y="1168401"/>
            <a:ext cx="10515600" cy="2247900"/>
          </a:xfrm>
        </p:spPr>
        <p:txBody>
          <a:bodyPr/>
          <a:lstStyle/>
          <a:p>
            <a:r>
              <a:rPr lang="en-US" dirty="0"/>
              <a:t>Depending on your application, you may add a few extra lines to the DFS code to compute the thing you want. </a:t>
            </a:r>
          </a:p>
          <a:p>
            <a:pPr lvl="1"/>
            <a:r>
              <a:rPr lang="en-US" dirty="0"/>
              <a:t>Usually just an extra variable or two per vertex.</a:t>
            </a:r>
          </a:p>
          <a:p>
            <a:r>
              <a:rPr lang="en-US" dirty="0"/>
              <a:t>For today’s application, we need to know what order vertices come onto and off of the stack.</a:t>
            </a:r>
          </a:p>
          <a:p>
            <a:endParaRPr lang="en-US" dirty="0"/>
          </a:p>
        </p:txBody>
      </p:sp>
      <p:sp>
        <p:nvSpPr>
          <p:cNvPr id="4" name="Rectangle 3"/>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5" name="Rectangle 4"/>
          <p:cNvSpPr/>
          <p:nvPr/>
        </p:nvSpPr>
        <p:spPr>
          <a:xfrm>
            <a:off x="6470650" y="3416301"/>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1</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1964111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 Classification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C85D619-C9ED-43AD-AA20-9CDA36D5551B}"/>
                  </a:ext>
                </a:extLst>
              </p:cNvPr>
              <p:cNvSpPr txBox="1"/>
              <p:nvPr/>
            </p:nvSpPr>
            <p:spPr>
              <a:xfrm>
                <a:off x="469900" y="1498600"/>
                <a:ext cx="11187259"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When we use DFS to search through a graph, we’ll have different “kinds” of edges.</a:t>
                </a:r>
              </a:p>
              <a:p>
                <a:r>
                  <a:rPr lang="en-US" sz="2800" dirty="0">
                    <a:latin typeface="Segoe UI Semilight" panose="020B0402040204020203" pitchFamily="34" charset="0"/>
                    <a:cs typeface="Segoe UI Semilight" panose="020B0402040204020203" pitchFamily="34" charset="0"/>
                  </a:rPr>
                  <a:t>Like when we did BFS, we had:</a:t>
                </a:r>
              </a:p>
              <a:p>
                <a:r>
                  <a:rPr lang="en-US" sz="2800" dirty="0">
                    <a:latin typeface="Segoe UI Semilight" panose="020B0402040204020203" pitchFamily="34" charset="0"/>
                    <a:cs typeface="Segoe UI Semilight" panose="020B0402040204020203" pitchFamily="34" charset="0"/>
                  </a:rPr>
                  <a:t>Edges that went from level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oMath>
                </a14:m>
                <a:r>
                  <a:rPr lang="en-US" sz="2800" dirty="0">
                    <a:latin typeface="Segoe UI Semilight" panose="020B0402040204020203" pitchFamily="34" charset="0"/>
                    <a:cs typeface="Segoe UI Semilight" panose="020B0402040204020203" pitchFamily="34" charset="0"/>
                  </a:rPr>
                  <a:t> to level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r>
                      <a:rPr lang="en-US" sz="2800" b="0" i="1" smtClean="0">
                        <a:latin typeface="Cambria Math" panose="02040503050406030204" pitchFamily="18" charset="0"/>
                        <a:cs typeface="Segoe UI Semilight" panose="020B0402040204020203" pitchFamily="34" charset="0"/>
                      </a:rPr>
                      <m:t>+1</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Intra-level edges.</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We’ll do a few examples to help classify the edges.</a:t>
                </a:r>
              </a:p>
              <a:p>
                <a:r>
                  <a:rPr lang="en-US" sz="2800" dirty="0">
                    <a:latin typeface="Segoe UI Semilight" panose="020B0402040204020203" pitchFamily="34" charset="0"/>
                    <a:cs typeface="Segoe UI Semilight" panose="020B0402040204020203" pitchFamily="34" charset="0"/>
                  </a:rPr>
                  <a:t>Then do an application of the classification.</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Our goal: find a cycle in a directed graph. </a:t>
                </a:r>
              </a:p>
            </p:txBody>
          </p:sp>
        </mc:Choice>
        <mc:Fallback xmlns="">
          <p:sp>
            <p:nvSpPr>
              <p:cNvPr id="3" name="TextBox 2">
                <a:extLst>
                  <a:ext uri="{FF2B5EF4-FFF2-40B4-BE49-F238E27FC236}">
                    <a16:creationId xmlns:a16="http://schemas.microsoft.com/office/drawing/2014/main" id="{3C85D619-C9ED-43AD-AA20-9CDA36D5551B}"/>
                  </a:ext>
                </a:extLst>
              </p:cNvPr>
              <p:cNvSpPr txBox="1">
                <a:spLocks noRot="1" noChangeAspect="1" noMove="1" noResize="1" noEditPoints="1" noAdjustHandles="1" noChangeArrowheads="1" noChangeShapeType="1" noTextEdit="1"/>
              </p:cNvSpPr>
              <p:nvPr/>
            </p:nvSpPr>
            <p:spPr>
              <a:xfrm>
                <a:off x="469900" y="1498600"/>
                <a:ext cx="11187259" cy="4401205"/>
              </a:xfrm>
              <a:prstGeom prst="rect">
                <a:avLst/>
              </a:prstGeom>
              <a:blipFill>
                <a:blip r:embed="rId2"/>
                <a:stretch>
                  <a:fillRect l="-1090" t="-1524" r="-1907" b="-2909"/>
                </a:stretch>
              </a:blipFill>
            </p:spPr>
            <p:txBody>
              <a:bodyPr/>
              <a:lstStyle/>
              <a:p>
                <a:r>
                  <a:rPr lang="en-US">
                    <a:noFill/>
                  </a:rPr>
                  <a:t> </a:t>
                </a:r>
              </a:p>
            </p:txBody>
          </p:sp>
        </mc:Fallback>
      </mc:AlternateContent>
    </p:spTree>
    <p:extLst>
      <p:ext uri="{BB962C8B-B14F-4D97-AF65-F5344CB8AC3E}">
        <p14:creationId xmlns:p14="http://schemas.microsoft.com/office/powerpoint/2010/main" val="1528705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Rectangle 34"/>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Tree>
    <p:extLst>
      <p:ext uri="{BB962C8B-B14F-4D97-AF65-F5344CB8AC3E}">
        <p14:creationId xmlns:p14="http://schemas.microsoft.com/office/powerpoint/2010/main" val="356618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FD965"/>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FFD965"/>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6"/>
                                        </p:tgtEl>
                                        <p:attrNameLst>
                                          <p:attrName>stroke.color</p:attrName>
                                        </p:attrNameLst>
                                      </p:cBhvr>
                                      <p:to>
                                        <a:schemeClr val="accent2"/>
                                      </p:to>
                                    </p:animClr>
                                    <p:set>
                                      <p:cBhvr>
                                        <p:cTn id="17" dur="2000" fill="hold"/>
                                        <p:tgtEl>
                                          <p:spTgt spid="16"/>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22"/>
                                        </p:tgtEl>
                                        <p:attrNameLst>
                                          <p:attrName>stroke.color</p:attrName>
                                        </p:attrNameLst>
                                      </p:cBhvr>
                                      <p:to>
                                        <a:schemeClr val="accent2"/>
                                      </p:to>
                                    </p:animClr>
                                    <p:set>
                                      <p:cBhvr>
                                        <p:cTn id="22" dur="2000" fill="hold"/>
                                        <p:tgtEl>
                                          <p:spTgt spid="22"/>
                                        </p:tgtEl>
                                        <p:attrNameLst>
                                          <p:attrName>stroke.on</p:attrName>
                                        </p:attrNameLst>
                                      </p:cBhvr>
                                      <p:to>
                                        <p:strVal val="true"/>
                                      </p:to>
                                    </p:set>
                                  </p:childTnLst>
                                </p:cTn>
                              </p:par>
                              <p:par>
                                <p:cTn id="23" presetID="1" presetClass="emph" presetSubtype="2" fill="hold" nodeType="withEffect">
                                  <p:stCondLst>
                                    <p:cond delay="0"/>
                                  </p:stCondLst>
                                  <p:childTnLst>
                                    <p:animClr clrSpc="rgb" dir="cw">
                                      <p:cBhvr>
                                        <p:cTn id="24" dur="2000" fill="hold"/>
                                        <p:tgtEl>
                                          <p:spTgt spid="13"/>
                                        </p:tgtEl>
                                        <p:attrNameLst>
                                          <p:attrName>fillcolor</p:attrName>
                                        </p:attrNameLst>
                                      </p:cBhvr>
                                      <p:to>
                                        <a:srgbClr val="FFD965"/>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7" presetClass="emph" presetSubtype="2" fill="hold" nodeType="clickEffect">
                                  <p:stCondLst>
                                    <p:cond delay="0"/>
                                  </p:stCondLst>
                                  <p:childTnLst>
                                    <p:animClr clrSpc="rgb" dir="cw">
                                      <p:cBhvr>
                                        <p:cTn id="30" dur="2000" fill="hold"/>
                                        <p:tgtEl>
                                          <p:spTgt spid="26"/>
                                        </p:tgtEl>
                                        <p:attrNameLst>
                                          <p:attrName>stroke.color</p:attrName>
                                        </p:attrNameLst>
                                      </p:cBhvr>
                                      <p:to>
                                        <a:schemeClr val="accent2"/>
                                      </p:to>
                                    </p:animClr>
                                    <p:set>
                                      <p:cBhvr>
                                        <p:cTn id="31" dur="2000" fill="hold"/>
                                        <p:tgtEl>
                                          <p:spTgt spid="26"/>
                                        </p:tgtEl>
                                        <p:attrNameLst>
                                          <p:attrName>stroke.on</p:attrName>
                                        </p:attrNameLst>
                                      </p:cBhvr>
                                      <p:to>
                                        <p:strVal val="true"/>
                                      </p:to>
                                    </p:set>
                                  </p:childTnLst>
                                </p:cTn>
                              </p:par>
                              <p:par>
                                <p:cTn id="32" presetID="1" presetClass="emph" presetSubtype="2" fill="hold" nodeType="withEffect">
                                  <p:stCondLst>
                                    <p:cond delay="0"/>
                                  </p:stCondLst>
                                  <p:childTnLst>
                                    <p:animClr clrSpc="rgb" dir="cw">
                                      <p:cBhvr>
                                        <p:cTn id="33" dur="2000" fill="hold"/>
                                        <p:tgtEl>
                                          <p:spTgt spid="11"/>
                                        </p:tgtEl>
                                        <p:attrNameLst>
                                          <p:attrName>fillcolor</p:attrName>
                                        </p:attrNameLst>
                                      </p:cBhvr>
                                      <p:to>
                                        <a:srgbClr val="FFD965"/>
                                      </p:to>
                                    </p:animClr>
                                    <p:set>
                                      <p:cBhvr>
                                        <p:cTn id="34" dur="2000" fill="hold"/>
                                        <p:tgtEl>
                                          <p:spTgt spid="11"/>
                                        </p:tgtEl>
                                        <p:attrNameLst>
                                          <p:attrName>fill.type</p:attrName>
                                        </p:attrNameLst>
                                      </p:cBhvr>
                                      <p:to>
                                        <p:strVal val="solid"/>
                                      </p:to>
                                    </p:set>
                                    <p:set>
                                      <p:cBhvr>
                                        <p:cTn id="35" dur="2000" fill="hold"/>
                                        <p:tgtEl>
                                          <p:spTgt spid="11"/>
                                        </p:tgtEl>
                                        <p:attrNameLst>
                                          <p:attrName>fill.on</p:attrName>
                                        </p:attrNameLst>
                                      </p:cBhvr>
                                      <p:to>
                                        <p:strVal val="true"/>
                                      </p:to>
                                    </p:set>
                                  </p:childTnLst>
                                </p:cTn>
                              </p:par>
                              <p:par>
                                <p:cTn id="36" presetID="7" presetClass="emph" presetSubtype="2" fill="hold" nodeType="withEffect">
                                  <p:stCondLst>
                                    <p:cond delay="0"/>
                                  </p:stCondLst>
                                  <p:childTnLst>
                                    <p:animClr clrSpc="rgb" dir="cw">
                                      <p:cBhvr>
                                        <p:cTn id="37" dur="2000" fill="hold"/>
                                        <p:tgtEl>
                                          <p:spTgt spid="30"/>
                                        </p:tgtEl>
                                        <p:attrNameLst>
                                          <p:attrName>stroke.color</p:attrName>
                                        </p:attrNameLst>
                                      </p:cBhvr>
                                      <p:to>
                                        <a:srgbClr val="0070C0"/>
                                      </p:to>
                                    </p:animClr>
                                    <p:set>
                                      <p:cBhvr>
                                        <p:cTn id="38" dur="2000" fill="hold"/>
                                        <p:tgtEl>
                                          <p:spTgt spid="30"/>
                                        </p:tgtEl>
                                        <p:attrNameLst>
                                          <p:attrName>stroke.on</p:attrName>
                                        </p:attrNameLst>
                                      </p:cBhvr>
                                      <p:to>
                                        <p:strVal val="true"/>
                                      </p:to>
                                    </p:set>
                                  </p:childTnLst>
                                </p:cTn>
                              </p:par>
                              <p:par>
                                <p:cTn id="39" presetID="1" presetClass="emph" presetSubtype="2" fill="hold" nodeType="withEffect">
                                  <p:stCondLst>
                                    <p:cond delay="0"/>
                                  </p:stCondLst>
                                  <p:childTnLst>
                                    <p:animClr clrSpc="rgb" dir="cw">
                                      <p:cBhvr>
                                        <p:cTn id="40" dur="2000" fill="hold"/>
                                        <p:tgtEl>
                                          <p:spTgt spid="12"/>
                                        </p:tgtEl>
                                        <p:attrNameLst>
                                          <p:attrName>fillcolor</p:attrName>
                                        </p:attrNameLst>
                                      </p:cBhvr>
                                      <p:to>
                                        <a:srgbClr val="FFD965"/>
                                      </p:to>
                                    </p:animClr>
                                    <p:set>
                                      <p:cBhvr>
                                        <p:cTn id="41" dur="2000" fill="hold"/>
                                        <p:tgtEl>
                                          <p:spTgt spid="12"/>
                                        </p:tgtEl>
                                        <p:attrNameLst>
                                          <p:attrName>fill.type</p:attrName>
                                        </p:attrNameLst>
                                      </p:cBhvr>
                                      <p:to>
                                        <p:strVal val="solid"/>
                                      </p:to>
                                    </p:set>
                                    <p:set>
                                      <p:cBhvr>
                                        <p:cTn id="42" dur="2000" fill="hold"/>
                                        <p:tgtEl>
                                          <p:spTgt spid="12"/>
                                        </p:tgtEl>
                                        <p:attrNameLst>
                                          <p:attrName>fill.on</p:attrName>
                                        </p:attrNameLst>
                                      </p:cBhvr>
                                      <p:to>
                                        <p:strVal val="true"/>
                                      </p:to>
                                    </p:set>
                                  </p:childTnLst>
                                </p:cTn>
                              </p:par>
                              <p:par>
                                <p:cTn id="43" presetID="7" presetClass="emph" presetSubtype="2" fill="hold" nodeType="withEffect">
                                  <p:stCondLst>
                                    <p:cond delay="0"/>
                                  </p:stCondLst>
                                  <p:childTnLst>
                                    <p:animClr clrSpc="rgb" dir="cw">
                                      <p:cBhvr>
                                        <p:cTn id="44" dur="2000" fill="hold"/>
                                        <p:tgtEl>
                                          <p:spTgt spid="32"/>
                                        </p:tgtEl>
                                        <p:attrNameLst>
                                          <p:attrName>stroke.color</p:attrName>
                                        </p:attrNameLst>
                                      </p:cBhvr>
                                      <p:to>
                                        <a:schemeClr val="accent2"/>
                                      </p:to>
                                    </p:animClr>
                                    <p:set>
                                      <p:cBhvr>
                                        <p:cTn id="45" dur="2000" fill="hold"/>
                                        <p:tgtEl>
                                          <p:spTgt spid="32"/>
                                        </p:tgtEl>
                                        <p:attrNameLst>
                                          <p:attrName>stroke.on</p:attrName>
                                        </p:attrNameLst>
                                      </p:cBhvr>
                                      <p:to>
                                        <p:strVal val="true"/>
                                      </p:to>
                                    </p:set>
                                  </p:childTnLst>
                                </p:cTn>
                              </p:par>
                              <p:par>
                                <p:cTn id="46" presetID="1" presetClass="emph" presetSubtype="2" fill="hold" nodeType="withEffect">
                                  <p:stCondLst>
                                    <p:cond delay="0"/>
                                  </p:stCondLst>
                                  <p:childTnLst>
                                    <p:animClr clrSpc="rgb" dir="cw">
                                      <p:cBhvr>
                                        <p:cTn id="47" dur="2000" fill="hold"/>
                                        <p:tgtEl>
                                          <p:spTgt spid="10"/>
                                        </p:tgtEl>
                                        <p:attrNameLst>
                                          <p:attrName>fillcolor</p:attrName>
                                        </p:attrNameLst>
                                      </p:cBhvr>
                                      <p:to>
                                        <a:srgbClr val="FFD965"/>
                                      </p:to>
                                    </p:animClr>
                                    <p:set>
                                      <p:cBhvr>
                                        <p:cTn id="48" dur="2000" fill="hold"/>
                                        <p:tgtEl>
                                          <p:spTgt spid="10"/>
                                        </p:tgtEl>
                                        <p:attrNameLst>
                                          <p:attrName>fill.type</p:attrName>
                                        </p:attrNameLst>
                                      </p:cBhvr>
                                      <p:to>
                                        <p:strVal val="solid"/>
                                      </p:to>
                                    </p:set>
                                    <p:set>
                                      <p:cBhvr>
                                        <p:cTn id="49" dur="2000" fill="hold"/>
                                        <p:tgtEl>
                                          <p:spTgt spid="10"/>
                                        </p:tgtEl>
                                        <p:attrNameLst>
                                          <p:attrName>fill.on</p:attrName>
                                        </p:attrNameLst>
                                      </p:cBhvr>
                                      <p:to>
                                        <p:strVal val="true"/>
                                      </p:to>
                                    </p:set>
                                  </p:childTnLst>
                                </p:cTn>
                              </p:par>
                              <p:par>
                                <p:cTn id="50" presetID="7" presetClass="emph" presetSubtype="2" fill="hold" nodeType="withEffect">
                                  <p:stCondLst>
                                    <p:cond delay="0"/>
                                  </p:stCondLst>
                                  <p:childTnLst>
                                    <p:animClr clrSpc="rgb" dir="cw">
                                      <p:cBhvr>
                                        <p:cTn id="51" dur="2000" fill="hold"/>
                                        <p:tgtEl>
                                          <p:spTgt spid="34"/>
                                        </p:tgtEl>
                                        <p:attrNameLst>
                                          <p:attrName>stroke.color</p:attrName>
                                        </p:attrNameLst>
                                      </p:cBhvr>
                                      <p:to>
                                        <a:schemeClr val="accent2"/>
                                      </p:to>
                                    </p:animClr>
                                    <p:set>
                                      <p:cBhvr>
                                        <p:cTn id="52" dur="2000" fill="hold"/>
                                        <p:tgtEl>
                                          <p:spTgt spid="34"/>
                                        </p:tgtEl>
                                        <p:attrNameLst>
                                          <p:attrName>stroke.on</p:attrName>
                                        </p:attrNameLst>
                                      </p:cBhvr>
                                      <p:to>
                                        <p:strVal val="true"/>
                                      </p:to>
                                    </p:set>
                                  </p:childTnLst>
                                </p:cTn>
                              </p:par>
                              <p:par>
                                <p:cTn id="53" presetID="7" presetClass="emph" presetSubtype="2" fill="hold" nodeType="withEffect">
                                  <p:stCondLst>
                                    <p:cond delay="0"/>
                                  </p:stCondLst>
                                  <p:childTnLst>
                                    <p:animClr clrSpc="rgb" dir="cw">
                                      <p:cBhvr>
                                        <p:cTn id="54" dur="2000" fill="hold"/>
                                        <p:tgtEl>
                                          <p:spTgt spid="57"/>
                                        </p:tgtEl>
                                        <p:attrNameLst>
                                          <p:attrName>stroke.color</p:attrName>
                                        </p:attrNameLst>
                                      </p:cBhvr>
                                      <p:to>
                                        <a:srgbClr val="7030A0"/>
                                      </p:to>
                                    </p:animClr>
                                    <p:set>
                                      <p:cBhvr>
                                        <p:cTn id="55" dur="2000" fill="hold"/>
                                        <p:tgtEl>
                                          <p:spTgt spid="57"/>
                                        </p:tgtEl>
                                        <p:attrNameLst>
                                          <p:attrName>stroke.on</p:attrName>
                                        </p:attrNameLst>
                                      </p:cBhvr>
                                      <p:to>
                                        <p:strVal val="true"/>
                                      </p:to>
                                    </p:set>
                                  </p:childTnLst>
                                </p:cTn>
                              </p:par>
                              <p:par>
                                <p:cTn id="56" presetID="7" presetClass="emph" presetSubtype="2" fill="hold" nodeType="withEffect">
                                  <p:stCondLst>
                                    <p:cond delay="0"/>
                                  </p:stCondLst>
                                  <p:childTnLst>
                                    <p:animClr clrSpc="rgb" dir="cw">
                                      <p:cBhvr>
                                        <p:cTn id="57" dur="2000" fill="hold"/>
                                        <p:tgtEl>
                                          <p:spTgt spid="36"/>
                                        </p:tgtEl>
                                        <p:attrNameLst>
                                          <p:attrName>stroke.color</p:attrName>
                                        </p:attrNameLst>
                                      </p:cBhvr>
                                      <p:to>
                                        <a:srgbClr val="00B050"/>
                                      </p:to>
                                    </p:animClr>
                                    <p:set>
                                      <p:cBhvr>
                                        <p:cTn id="58" dur="2000" fill="hold"/>
                                        <p:tgtEl>
                                          <p:spTgt spid="3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0661-E58D-4C34-8B8A-39AAC4F324D6}"/>
              </a:ext>
            </a:extLst>
          </p:cNvPr>
          <p:cNvSpPr>
            <a:spLocks noGrp="1"/>
          </p:cNvSpPr>
          <p:nvPr>
            <p:ph type="title"/>
          </p:nvPr>
        </p:nvSpPr>
        <p:spPr/>
        <p:txBody>
          <a:bodyPr/>
          <a:lstStyle/>
          <a:p>
            <a:r>
              <a:rPr lang="en-US" dirty="0"/>
              <a:t>Old Breadth-First Search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610FB3-29AE-449B-AAC3-EB5CC8040F65}"/>
                  </a:ext>
                </a:extLst>
              </p:cNvPr>
              <p:cNvSpPr>
                <a:spLocks noGrp="1"/>
              </p:cNvSpPr>
              <p:nvPr>
                <p:ph idx="1"/>
              </p:nvPr>
            </p:nvSpPr>
            <p:spPr/>
            <p:txBody>
              <a:bodyPr/>
              <a:lstStyle/>
              <a:p>
                <a:r>
                  <a:rPr lang="en-US" dirty="0"/>
                  <a:t>Shortest paths in an </a:t>
                </a:r>
                <a:r>
                  <a:rPr lang="en-US" b="1" dirty="0"/>
                  <a:t>unweighted</a:t>
                </a:r>
                <a:r>
                  <a:rPr lang="en-US" dirty="0"/>
                  <a:t> graph.</a:t>
                </a:r>
              </a:p>
              <a:p>
                <a:r>
                  <a:rPr lang="en-US" dirty="0"/>
                  <a:t>Finding the connected components of an </a:t>
                </a:r>
                <a:r>
                  <a:rPr lang="en-US" b="1" dirty="0"/>
                  <a:t>undirected </a:t>
                </a:r>
                <a:r>
                  <a:rPr lang="en-US" dirty="0"/>
                  <a:t>graph.</a:t>
                </a:r>
              </a:p>
              <a:p>
                <a:endParaRPr lang="en-US" b="1" dirty="0"/>
              </a:p>
              <a:p>
                <a:r>
                  <a:rPr lang="en-US" dirty="0"/>
                  <a:t>Both run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t>
                </a:r>
              </a:p>
              <a:p>
                <a:r>
                  <a:rPr lang="en-US" dirty="0"/>
                  <a:t>where </a:t>
                </a:r>
                <a14:m>
                  <m:oMath xmlns:m="http://schemas.openxmlformats.org/officeDocument/2006/math">
                    <m:r>
                      <a:rPr lang="en-US" b="0" i="1" smtClean="0">
                        <a:latin typeface="Cambria Math" panose="02040503050406030204" pitchFamily="18" charset="0"/>
                      </a:rPr>
                      <m:t>𝑚</m:t>
                    </m:r>
                  </m:oMath>
                </a14:m>
                <a:r>
                  <a:rPr lang="en-US" dirty="0"/>
                  <a:t> is the number of edges (also written </a:t>
                </a:r>
                <a14:m>
                  <m:oMath xmlns:m="http://schemas.openxmlformats.org/officeDocument/2006/math">
                    <m:r>
                      <a:rPr lang="en-US" b="0" i="1" smtClean="0">
                        <a:latin typeface="Cambria Math" panose="02040503050406030204" pitchFamily="18" charset="0"/>
                      </a:rPr>
                      <m:t>𝐸</m:t>
                    </m:r>
                  </m:oMath>
                </a14:m>
                <a:r>
                  <a:rPr lang="en-US" dirty="0"/>
                  <a:t> or</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endParaRPr lang="en-US" dirty="0"/>
              </a:p>
              <a:p>
                <a:r>
                  <a:rPr lang="en-US" dirty="0"/>
                  <a:t>And </a:t>
                </a:r>
                <a14:m>
                  <m:oMath xmlns:m="http://schemas.openxmlformats.org/officeDocument/2006/math">
                    <m:r>
                      <a:rPr lang="en-US" b="0" i="1" smtClean="0">
                        <a:latin typeface="Cambria Math" panose="02040503050406030204" pitchFamily="18" charset="0"/>
                      </a:rPr>
                      <m:t>𝑛</m:t>
                    </m:r>
                  </m:oMath>
                </a14:m>
                <a:r>
                  <a:rPr lang="en-US" dirty="0"/>
                  <a:t> is the number of vertices (also written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CE610FB3-29AE-449B-AAC3-EB5CC8040F6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48998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41" name="Rectangle 40"/>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t>
            </a:r>
          </a:p>
        </p:txBody>
      </p:sp>
      <p:sp>
        <p:nvSpPr>
          <p:cNvPr id="42" name="Rectangle 4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a:t>
            </a:r>
          </a:p>
        </p:txBody>
      </p:sp>
      <p:sp>
        <p:nvSpPr>
          <p:cNvPr id="43" name="Rectangle 42"/>
          <p:cNvSpPr/>
          <p:nvPr/>
        </p:nvSpPr>
        <p:spPr>
          <a:xfrm>
            <a:off x="7625080" y="4078536"/>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a:t>
            </a:r>
          </a:p>
        </p:txBody>
      </p:sp>
      <p:sp>
        <p:nvSpPr>
          <p:cNvPr id="44" name="Rectangle 43"/>
          <p:cNvSpPr/>
          <p:nvPr/>
        </p:nvSpPr>
        <p:spPr>
          <a:xfrm>
            <a:off x="7625080" y="3311045"/>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a:t>
            </a:r>
          </a:p>
        </p:txBody>
      </p:sp>
      <p:sp>
        <p:nvSpPr>
          <p:cNvPr id="45" name="Rectangle 44"/>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(B,C)</a:t>
            </a:r>
          </a:p>
        </p:txBody>
      </p:sp>
      <p:sp>
        <p:nvSpPr>
          <p:cNvPr id="46" name="Rectangle 45"/>
          <p:cNvSpPr/>
          <p:nvPr/>
        </p:nvSpPr>
        <p:spPr>
          <a:xfrm>
            <a:off x="7625080" y="407065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(C,D)</a:t>
            </a:r>
          </a:p>
        </p:txBody>
      </p:sp>
      <p:sp>
        <p:nvSpPr>
          <p:cNvPr id="47" name="Rectangle 46"/>
          <p:cNvSpPr/>
          <p:nvPr/>
        </p:nvSpPr>
        <p:spPr>
          <a:xfrm>
            <a:off x="7612839" y="331163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(D,B)</a:t>
            </a:r>
          </a:p>
        </p:txBody>
      </p:sp>
      <p:sp>
        <p:nvSpPr>
          <p:cNvPr id="48" name="Rectangle 47"/>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(A,B)</a:t>
            </a:r>
          </a:p>
        </p:txBody>
      </p:sp>
      <p:sp>
        <p:nvSpPr>
          <p:cNvPr id="49" name="Rectangle 48"/>
          <p:cNvSpPr/>
          <p:nvPr/>
        </p:nvSpPr>
        <p:spPr>
          <a:xfrm>
            <a:off x="7625080" y="5704912"/>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(A,F)</a:t>
            </a:r>
          </a:p>
        </p:txBody>
      </p:sp>
      <p:sp>
        <p:nvSpPr>
          <p:cNvPr id="51" name="Rectangle 50"/>
          <p:cNvSpPr/>
          <p:nvPr/>
        </p:nvSpPr>
        <p:spPr>
          <a:xfrm>
            <a:off x="7619538" y="407457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a:t>
            </a:r>
          </a:p>
        </p:txBody>
      </p:sp>
      <p:sp>
        <p:nvSpPr>
          <p:cNvPr id="52" name="Rectangle 5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(B,E)</a:t>
            </a:r>
          </a:p>
        </p:txBody>
      </p:sp>
      <p:sp>
        <p:nvSpPr>
          <p:cNvPr id="54" name="Rectangle 53"/>
          <p:cNvSpPr/>
          <p:nvPr/>
        </p:nvSpPr>
        <p:spPr>
          <a:xfrm>
            <a:off x="7622420" y="406974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(E,F)</a:t>
            </a:r>
          </a:p>
        </p:txBody>
      </p:sp>
      <p:sp>
        <p:nvSpPr>
          <p:cNvPr id="55" name="Rectangle 54"/>
          <p:cNvSpPr/>
          <p:nvPr/>
        </p:nvSpPr>
        <p:spPr>
          <a:xfrm>
            <a:off x="7623023" y="3317819"/>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Rectangle 57"/>
          <p:cNvSpPr/>
          <p:nvPr/>
        </p:nvSpPr>
        <p:spPr>
          <a:xfrm>
            <a:off x="7600598" y="332459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(F,D)</a:t>
            </a:r>
          </a:p>
        </p:txBody>
      </p:sp>
      <p:sp>
        <p:nvSpPr>
          <p:cNvPr id="35" name="Rectangle 34"/>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
        <p:nvSpPr>
          <p:cNvPr id="3" name="TextBox 2"/>
          <p:cNvSpPr txBox="1"/>
          <p:nvPr/>
        </p:nvSpPr>
        <p:spPr>
          <a:xfrm>
            <a:off x="277500" y="2706204"/>
            <a:ext cx="594930" cy="584775"/>
          </a:xfrm>
          <a:prstGeom prst="rect">
            <a:avLst/>
          </a:prstGeom>
          <a:noFill/>
        </p:spPr>
        <p:txBody>
          <a:bodyPr wrap="square" rtlCol="0">
            <a:spAutoFit/>
          </a:bodyPr>
          <a:lstStyle/>
          <a:p>
            <a:r>
              <a:rPr lang="en-US" sz="3200" dirty="0"/>
              <a:t>1</a:t>
            </a:r>
          </a:p>
        </p:txBody>
      </p:sp>
      <p:sp>
        <p:nvSpPr>
          <p:cNvPr id="37" name="TextBox 36"/>
          <p:cNvSpPr txBox="1"/>
          <p:nvPr/>
        </p:nvSpPr>
        <p:spPr>
          <a:xfrm>
            <a:off x="747045" y="2706204"/>
            <a:ext cx="776140" cy="584775"/>
          </a:xfrm>
          <a:prstGeom prst="rect">
            <a:avLst/>
          </a:prstGeom>
          <a:noFill/>
        </p:spPr>
        <p:txBody>
          <a:bodyPr wrap="square" rtlCol="0">
            <a:spAutoFit/>
          </a:bodyPr>
          <a:lstStyle/>
          <a:p>
            <a:r>
              <a:rPr lang="en-US" sz="3200" dirty="0"/>
              <a:t>12</a:t>
            </a:r>
          </a:p>
        </p:txBody>
      </p:sp>
      <p:sp>
        <p:nvSpPr>
          <p:cNvPr id="38" name="TextBox 37"/>
          <p:cNvSpPr txBox="1"/>
          <p:nvPr/>
        </p:nvSpPr>
        <p:spPr>
          <a:xfrm>
            <a:off x="227854" y="5247225"/>
            <a:ext cx="594930" cy="584775"/>
          </a:xfrm>
          <a:prstGeom prst="rect">
            <a:avLst/>
          </a:prstGeom>
          <a:noFill/>
        </p:spPr>
        <p:txBody>
          <a:bodyPr wrap="square" rtlCol="0">
            <a:spAutoFit/>
          </a:bodyPr>
          <a:lstStyle/>
          <a:p>
            <a:r>
              <a:rPr lang="en-US" sz="3200" dirty="0"/>
              <a:t>2</a:t>
            </a:r>
          </a:p>
        </p:txBody>
      </p:sp>
      <p:sp>
        <p:nvSpPr>
          <p:cNvPr id="50" name="TextBox 49"/>
          <p:cNvSpPr txBox="1"/>
          <p:nvPr/>
        </p:nvSpPr>
        <p:spPr>
          <a:xfrm>
            <a:off x="865909" y="5247225"/>
            <a:ext cx="657276" cy="584775"/>
          </a:xfrm>
          <a:prstGeom prst="rect">
            <a:avLst/>
          </a:prstGeom>
          <a:noFill/>
        </p:spPr>
        <p:txBody>
          <a:bodyPr wrap="square" rtlCol="0">
            <a:spAutoFit/>
          </a:bodyPr>
          <a:lstStyle/>
          <a:p>
            <a:r>
              <a:rPr lang="en-US" sz="3200" dirty="0"/>
              <a:t>11</a:t>
            </a:r>
          </a:p>
        </p:txBody>
      </p:sp>
      <p:sp>
        <p:nvSpPr>
          <p:cNvPr id="53" name="TextBox 52"/>
          <p:cNvSpPr txBox="1"/>
          <p:nvPr/>
        </p:nvSpPr>
        <p:spPr>
          <a:xfrm>
            <a:off x="1896580" y="6029229"/>
            <a:ext cx="594930" cy="584775"/>
          </a:xfrm>
          <a:prstGeom prst="rect">
            <a:avLst/>
          </a:prstGeom>
          <a:noFill/>
        </p:spPr>
        <p:txBody>
          <a:bodyPr wrap="square" rtlCol="0">
            <a:spAutoFit/>
          </a:bodyPr>
          <a:lstStyle/>
          <a:p>
            <a:r>
              <a:rPr lang="en-US" sz="3200" dirty="0"/>
              <a:t>3</a:t>
            </a:r>
          </a:p>
        </p:txBody>
      </p:sp>
      <p:sp>
        <p:nvSpPr>
          <p:cNvPr id="56" name="TextBox 55"/>
          <p:cNvSpPr txBox="1"/>
          <p:nvPr/>
        </p:nvSpPr>
        <p:spPr>
          <a:xfrm>
            <a:off x="2547335" y="6029229"/>
            <a:ext cx="594930" cy="584775"/>
          </a:xfrm>
          <a:prstGeom prst="rect">
            <a:avLst/>
          </a:prstGeom>
          <a:noFill/>
        </p:spPr>
        <p:txBody>
          <a:bodyPr wrap="square" rtlCol="0">
            <a:spAutoFit/>
          </a:bodyPr>
          <a:lstStyle/>
          <a:p>
            <a:r>
              <a:rPr lang="en-US" sz="3200" dirty="0"/>
              <a:t>6</a:t>
            </a:r>
          </a:p>
        </p:txBody>
      </p:sp>
      <p:sp>
        <p:nvSpPr>
          <p:cNvPr id="59" name="TextBox 58"/>
          <p:cNvSpPr txBox="1"/>
          <p:nvPr/>
        </p:nvSpPr>
        <p:spPr>
          <a:xfrm>
            <a:off x="4358941" y="5743575"/>
            <a:ext cx="594930" cy="584775"/>
          </a:xfrm>
          <a:prstGeom prst="rect">
            <a:avLst/>
          </a:prstGeom>
          <a:noFill/>
        </p:spPr>
        <p:txBody>
          <a:bodyPr wrap="square" rtlCol="0">
            <a:spAutoFit/>
          </a:bodyPr>
          <a:lstStyle/>
          <a:p>
            <a:r>
              <a:rPr lang="en-US" sz="3200" dirty="0"/>
              <a:t>4</a:t>
            </a:r>
          </a:p>
        </p:txBody>
      </p:sp>
      <p:sp>
        <p:nvSpPr>
          <p:cNvPr id="60" name="TextBox 59"/>
          <p:cNvSpPr txBox="1"/>
          <p:nvPr/>
        </p:nvSpPr>
        <p:spPr>
          <a:xfrm>
            <a:off x="5009696" y="5743575"/>
            <a:ext cx="594930" cy="584775"/>
          </a:xfrm>
          <a:prstGeom prst="rect">
            <a:avLst/>
          </a:prstGeom>
          <a:noFill/>
        </p:spPr>
        <p:txBody>
          <a:bodyPr wrap="square" rtlCol="0">
            <a:spAutoFit/>
          </a:bodyPr>
          <a:lstStyle/>
          <a:p>
            <a:r>
              <a:rPr lang="en-US" sz="3200" dirty="0"/>
              <a:t>5</a:t>
            </a:r>
          </a:p>
        </p:txBody>
      </p:sp>
      <p:sp>
        <p:nvSpPr>
          <p:cNvPr id="61" name="TextBox 60"/>
          <p:cNvSpPr txBox="1"/>
          <p:nvPr/>
        </p:nvSpPr>
        <p:spPr>
          <a:xfrm>
            <a:off x="4026594" y="4069028"/>
            <a:ext cx="594930" cy="584775"/>
          </a:xfrm>
          <a:prstGeom prst="rect">
            <a:avLst/>
          </a:prstGeom>
          <a:noFill/>
        </p:spPr>
        <p:txBody>
          <a:bodyPr wrap="square" rtlCol="0">
            <a:spAutoFit/>
          </a:bodyPr>
          <a:lstStyle/>
          <a:p>
            <a:r>
              <a:rPr lang="en-US" sz="3200" dirty="0"/>
              <a:t>7</a:t>
            </a:r>
          </a:p>
        </p:txBody>
      </p:sp>
      <p:sp>
        <p:nvSpPr>
          <p:cNvPr id="62" name="TextBox 61"/>
          <p:cNvSpPr txBox="1"/>
          <p:nvPr/>
        </p:nvSpPr>
        <p:spPr>
          <a:xfrm>
            <a:off x="4586264" y="4069028"/>
            <a:ext cx="686015" cy="584775"/>
          </a:xfrm>
          <a:prstGeom prst="rect">
            <a:avLst/>
          </a:prstGeom>
          <a:noFill/>
        </p:spPr>
        <p:txBody>
          <a:bodyPr wrap="square" rtlCol="0">
            <a:spAutoFit/>
          </a:bodyPr>
          <a:lstStyle/>
          <a:p>
            <a:r>
              <a:rPr lang="en-US" sz="3200" dirty="0"/>
              <a:t>10</a:t>
            </a:r>
          </a:p>
        </p:txBody>
      </p:sp>
      <p:sp>
        <p:nvSpPr>
          <p:cNvPr id="63" name="TextBox 62"/>
          <p:cNvSpPr txBox="1"/>
          <p:nvPr/>
        </p:nvSpPr>
        <p:spPr>
          <a:xfrm>
            <a:off x="4324059" y="1042808"/>
            <a:ext cx="594930" cy="584775"/>
          </a:xfrm>
          <a:prstGeom prst="rect">
            <a:avLst/>
          </a:prstGeom>
          <a:noFill/>
        </p:spPr>
        <p:txBody>
          <a:bodyPr wrap="square" rtlCol="0">
            <a:spAutoFit/>
          </a:bodyPr>
          <a:lstStyle/>
          <a:p>
            <a:r>
              <a:rPr lang="en-US" sz="3200" dirty="0"/>
              <a:t>8</a:t>
            </a:r>
          </a:p>
        </p:txBody>
      </p:sp>
      <p:sp>
        <p:nvSpPr>
          <p:cNvPr id="64" name="TextBox 63"/>
          <p:cNvSpPr txBox="1"/>
          <p:nvPr/>
        </p:nvSpPr>
        <p:spPr>
          <a:xfrm>
            <a:off x="4974814" y="1042808"/>
            <a:ext cx="594930" cy="584775"/>
          </a:xfrm>
          <a:prstGeom prst="rect">
            <a:avLst/>
          </a:prstGeom>
          <a:noFill/>
        </p:spPr>
        <p:txBody>
          <a:bodyPr wrap="square" rtlCol="0">
            <a:spAutoFit/>
          </a:bodyPr>
          <a:lstStyle/>
          <a:p>
            <a:r>
              <a:rPr lang="en-US" sz="3200" dirty="0"/>
              <a:t>9</a:t>
            </a:r>
          </a:p>
        </p:txBody>
      </p:sp>
    </p:spTree>
    <p:extLst>
      <p:ext uri="{BB962C8B-B14F-4D97-AF65-F5344CB8AC3E}">
        <p14:creationId xmlns:p14="http://schemas.microsoft.com/office/powerpoint/2010/main" val="22341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6"/>
                                        </p:tgtEl>
                                        <p:attrNameLst>
                                          <p:attrName>fillcolor</p:attrName>
                                        </p:attrNameLst>
                                      </p:cBhvr>
                                      <p:to>
                                        <a:srgbClr val="FFD965"/>
                                      </p:to>
                                    </p:animClr>
                                    <p:set>
                                      <p:cBhvr>
                                        <p:cTn id="11" dur="2000" fill="hold"/>
                                        <p:tgtEl>
                                          <p:spTgt spid="6"/>
                                        </p:tgtEl>
                                        <p:attrNameLst>
                                          <p:attrName>fill.type</p:attrName>
                                        </p:attrNameLst>
                                      </p:cBhvr>
                                      <p:to>
                                        <p:strVal val="solid"/>
                                      </p:to>
                                    </p:set>
                                    <p:set>
                                      <p:cBhvr>
                                        <p:cTn id="12" dur="2000" fill="hold"/>
                                        <p:tgtEl>
                                          <p:spTgt spid="6"/>
                                        </p:tgtEl>
                                        <p:attrNameLst>
                                          <p:attrName>fill.on</p:attrName>
                                        </p:attrNameLst>
                                      </p:cBhvr>
                                      <p:to>
                                        <p:strVal val="tru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mph" presetSubtype="2" fill="hold" nodeType="withEffect">
                                  <p:stCondLst>
                                    <p:cond delay="0"/>
                                  </p:stCondLst>
                                  <p:childTnLst>
                                    <p:animClr clrSpc="rgb" dir="cw">
                                      <p:cBhvr>
                                        <p:cTn id="26" dur="2000" fill="hold"/>
                                        <p:tgtEl>
                                          <p:spTgt spid="14"/>
                                        </p:tgtEl>
                                        <p:attrNameLst>
                                          <p:attrName>fillcolor</p:attrName>
                                        </p:attrNameLst>
                                      </p:cBhvr>
                                      <p:to>
                                        <a:srgbClr val="FFD965"/>
                                      </p:to>
                                    </p:animClr>
                                    <p:set>
                                      <p:cBhvr>
                                        <p:cTn id="27" dur="2000" fill="hold"/>
                                        <p:tgtEl>
                                          <p:spTgt spid="14"/>
                                        </p:tgtEl>
                                        <p:attrNameLst>
                                          <p:attrName>fill.type</p:attrName>
                                        </p:attrNameLst>
                                      </p:cBhvr>
                                      <p:to>
                                        <p:strVal val="solid"/>
                                      </p:to>
                                    </p:set>
                                    <p:set>
                                      <p:cBhvr>
                                        <p:cTn id="28" dur="2000" fill="hold"/>
                                        <p:tgtEl>
                                          <p:spTgt spid="14"/>
                                        </p:tgtEl>
                                        <p:attrNameLst>
                                          <p:attrName>fill.on</p:attrName>
                                        </p:attrNameLst>
                                      </p:cBhvr>
                                      <p:to>
                                        <p:strVal val="tru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7" presetClass="emph" presetSubtype="2" fill="hold" nodeType="clickEffect">
                                  <p:stCondLst>
                                    <p:cond delay="0"/>
                                  </p:stCondLst>
                                  <p:childTnLst>
                                    <p:animClr clrSpc="rgb" dir="cw">
                                      <p:cBhvr>
                                        <p:cTn id="34" dur="2000" fill="hold"/>
                                        <p:tgtEl>
                                          <p:spTgt spid="16"/>
                                        </p:tgtEl>
                                        <p:attrNameLst>
                                          <p:attrName>stroke.color</p:attrName>
                                        </p:attrNameLst>
                                      </p:cBhvr>
                                      <p:to>
                                        <a:srgbClr val="FF6600"/>
                                      </p:to>
                                    </p:animClr>
                                    <p:set>
                                      <p:cBhvr>
                                        <p:cTn id="35" dur="2000" fill="hold"/>
                                        <p:tgtEl>
                                          <p:spTgt spid="16"/>
                                        </p:tgtEl>
                                        <p:attrNameLst>
                                          <p:attrName>stroke.on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2"/>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7" presetClass="emph" presetSubtype="2" fill="hold" nodeType="clickEffect">
                                  <p:stCondLst>
                                    <p:cond delay="0"/>
                                  </p:stCondLst>
                                  <p:childTnLst>
                                    <p:animClr clrSpc="rgb" dir="cw">
                                      <p:cBhvr>
                                        <p:cTn id="47" dur="2000" fill="hold"/>
                                        <p:tgtEl>
                                          <p:spTgt spid="22"/>
                                        </p:tgtEl>
                                        <p:attrNameLst>
                                          <p:attrName>stroke.color</p:attrName>
                                        </p:attrNameLst>
                                      </p:cBhvr>
                                      <p:to>
                                        <a:srgbClr val="FF6600"/>
                                      </p:to>
                                    </p:animClr>
                                    <p:set>
                                      <p:cBhvr>
                                        <p:cTn id="48" dur="2000" fill="hold"/>
                                        <p:tgtEl>
                                          <p:spTgt spid="22"/>
                                        </p:tgtEl>
                                        <p:attrNameLst>
                                          <p:attrName>stroke.on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3"/>
                                        </p:tgtEl>
                                        <p:attrNameLst>
                                          <p:attrName>fillcolor</p:attrName>
                                        </p:attrNameLst>
                                      </p:cBhvr>
                                      <p:to>
                                        <a:srgbClr val="FFD965"/>
                                      </p:to>
                                    </p:animClr>
                                    <p:set>
                                      <p:cBhvr>
                                        <p:cTn id="51" dur="2000" fill="hold"/>
                                        <p:tgtEl>
                                          <p:spTgt spid="13"/>
                                        </p:tgtEl>
                                        <p:attrNameLst>
                                          <p:attrName>fill.type</p:attrName>
                                        </p:attrNameLst>
                                      </p:cBhvr>
                                      <p:to>
                                        <p:strVal val="solid"/>
                                      </p:to>
                                    </p:set>
                                    <p:set>
                                      <p:cBhvr>
                                        <p:cTn id="52" dur="2000" fill="hold"/>
                                        <p:tgtEl>
                                          <p:spTgt spid="13"/>
                                        </p:tgtEl>
                                        <p:attrNameLst>
                                          <p:attrName>fill.on</p:attrName>
                                        </p:attrNameLst>
                                      </p:cBhvr>
                                      <p:to>
                                        <p:strVal val="tru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43"/>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7" presetClass="emph" presetSubtype="2" fill="hold" nodeType="clickEffect">
                                  <p:stCondLst>
                                    <p:cond delay="0"/>
                                  </p:stCondLst>
                                  <p:childTnLst>
                                    <p:animClr clrSpc="rgb" dir="cw">
                                      <p:cBhvr>
                                        <p:cTn id="66" dur="2000" fill="hold"/>
                                        <p:tgtEl>
                                          <p:spTgt spid="26"/>
                                        </p:tgtEl>
                                        <p:attrNameLst>
                                          <p:attrName>stroke.color</p:attrName>
                                        </p:attrNameLst>
                                      </p:cBhvr>
                                      <p:to>
                                        <a:srgbClr val="FF6600"/>
                                      </p:to>
                                    </p:animClr>
                                    <p:set>
                                      <p:cBhvr>
                                        <p:cTn id="67" dur="2000" fill="hold"/>
                                        <p:tgtEl>
                                          <p:spTgt spid="26"/>
                                        </p:tgtEl>
                                        <p:attrNameLst>
                                          <p:attrName>stroke.on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1"/>
                                        </p:tgtEl>
                                        <p:attrNameLst>
                                          <p:attrName>fillcolor</p:attrName>
                                        </p:attrNameLst>
                                      </p:cBhvr>
                                      <p:to>
                                        <a:srgbClr val="FFD965"/>
                                      </p:to>
                                    </p:animClr>
                                    <p:set>
                                      <p:cBhvr>
                                        <p:cTn id="70" dur="2000" fill="hold"/>
                                        <p:tgtEl>
                                          <p:spTgt spid="11"/>
                                        </p:tgtEl>
                                        <p:attrNameLst>
                                          <p:attrName>fill.type</p:attrName>
                                        </p:attrNameLst>
                                      </p:cBhvr>
                                      <p:to>
                                        <p:strVal val="solid"/>
                                      </p:to>
                                    </p:set>
                                    <p:set>
                                      <p:cBhvr>
                                        <p:cTn id="71" dur="2000" fill="hold"/>
                                        <p:tgtEl>
                                          <p:spTgt spid="11"/>
                                        </p:tgtEl>
                                        <p:attrNameLst>
                                          <p:attrName>fill.on</p:attrName>
                                        </p:attrNameLst>
                                      </p:cBhvr>
                                      <p:to>
                                        <p:strVal val="true"/>
                                      </p:to>
                                    </p:set>
                                  </p:childTnLst>
                                </p:cTn>
                              </p:par>
                              <p:par>
                                <p:cTn id="72" presetID="1" presetClass="entr" presetSubtype="0" fill="hold" grpId="0" nodeType="withEffect">
                                  <p:stCondLst>
                                    <p:cond delay="0"/>
                                  </p:stCondLst>
                                  <p:childTnLst>
                                    <p:set>
                                      <p:cBhvr>
                                        <p:cTn id="73" dur="1" fill="hold">
                                          <p:stCondLst>
                                            <p:cond delay="0"/>
                                          </p:stCondLst>
                                        </p:cTn>
                                        <p:tgtEl>
                                          <p:spTgt spid="5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44"/>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childTnLst>
                                </p:cTn>
                              </p:par>
                              <p:par>
                                <p:cTn id="80" presetID="7" presetClass="emph" presetSubtype="2" fill="hold" nodeType="withEffect">
                                  <p:stCondLst>
                                    <p:cond delay="0"/>
                                  </p:stCondLst>
                                  <p:childTnLst>
                                    <p:animClr clrSpc="rgb" dir="cw">
                                      <p:cBhvr>
                                        <p:cTn id="81" dur="2000" fill="hold"/>
                                        <p:tgtEl>
                                          <p:spTgt spid="30"/>
                                        </p:tgtEl>
                                        <p:attrNameLst>
                                          <p:attrName>stroke.color</p:attrName>
                                        </p:attrNameLst>
                                      </p:cBhvr>
                                      <p:to>
                                        <a:srgbClr val="0070C0"/>
                                      </p:to>
                                    </p:animClr>
                                    <p:set>
                                      <p:cBhvr>
                                        <p:cTn id="82" dur="2000" fill="hold"/>
                                        <p:tgtEl>
                                          <p:spTgt spid="30"/>
                                        </p:tgtEl>
                                        <p:attrNameLst>
                                          <p:attrName>stroke.on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47"/>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46"/>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45"/>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1"/>
                                        </p:tgtEl>
                                        <p:attrNameLst>
                                          <p:attrName>style.visibility</p:attrName>
                                        </p:attrNameLst>
                                      </p:cBhvr>
                                      <p:to>
                                        <p:strVal val="visible"/>
                                      </p:to>
                                    </p:set>
                                  </p:childTnLst>
                                </p:cTn>
                              </p:par>
                              <p:par>
                                <p:cTn id="105" presetID="1" presetClass="emph" presetSubtype="2" fill="hold" nodeType="withEffect">
                                  <p:stCondLst>
                                    <p:cond delay="0"/>
                                  </p:stCondLst>
                                  <p:childTnLst>
                                    <p:animClr clrSpc="rgb" dir="cw">
                                      <p:cBhvr>
                                        <p:cTn id="106" dur="2000" fill="hold"/>
                                        <p:tgtEl>
                                          <p:spTgt spid="12"/>
                                        </p:tgtEl>
                                        <p:attrNameLst>
                                          <p:attrName>fillcolor</p:attrName>
                                        </p:attrNameLst>
                                      </p:cBhvr>
                                      <p:to>
                                        <a:srgbClr val="FFD965"/>
                                      </p:to>
                                    </p:animClr>
                                    <p:set>
                                      <p:cBhvr>
                                        <p:cTn id="107" dur="2000" fill="hold"/>
                                        <p:tgtEl>
                                          <p:spTgt spid="12"/>
                                        </p:tgtEl>
                                        <p:attrNameLst>
                                          <p:attrName>fill.type</p:attrName>
                                        </p:attrNameLst>
                                      </p:cBhvr>
                                      <p:to>
                                        <p:strVal val="solid"/>
                                      </p:to>
                                    </p:set>
                                    <p:set>
                                      <p:cBhvr>
                                        <p:cTn id="108" dur="2000" fill="hold"/>
                                        <p:tgtEl>
                                          <p:spTgt spid="12"/>
                                        </p:tgtEl>
                                        <p:attrNameLst>
                                          <p:attrName>fill.on</p:attrName>
                                        </p:attrNameLst>
                                      </p:cBhvr>
                                      <p:to>
                                        <p:strVal val="true"/>
                                      </p:to>
                                    </p:set>
                                  </p:childTnLst>
                                </p:cTn>
                              </p:par>
                              <p:par>
                                <p:cTn id="109" presetID="1" presetClass="entr" presetSubtype="0"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childTnLst>
                                </p:cTn>
                              </p:par>
                              <p:par>
                                <p:cTn id="111" presetID="7" presetClass="emph" presetSubtype="2" fill="hold" nodeType="withEffect">
                                  <p:stCondLst>
                                    <p:cond delay="0"/>
                                  </p:stCondLst>
                                  <p:childTnLst>
                                    <p:animClr clrSpc="rgb" dir="cw">
                                      <p:cBhvr>
                                        <p:cTn id="112" dur="2000" fill="hold"/>
                                        <p:tgtEl>
                                          <p:spTgt spid="32"/>
                                        </p:tgtEl>
                                        <p:attrNameLst>
                                          <p:attrName>stroke.color</p:attrName>
                                        </p:attrNameLst>
                                      </p:cBhvr>
                                      <p:to>
                                        <a:srgbClr val="FF6600"/>
                                      </p:to>
                                    </p:animClr>
                                    <p:set>
                                      <p:cBhvr>
                                        <p:cTn id="113" dur="2000" fill="hold"/>
                                        <p:tgtEl>
                                          <p:spTgt spid="32"/>
                                        </p:tgtEl>
                                        <p:attrNameLst>
                                          <p:attrName>stroke.on</p:attrName>
                                        </p:attrNameLst>
                                      </p:cBhvr>
                                      <p:to>
                                        <p:strVal val="true"/>
                                      </p:to>
                                    </p:se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51"/>
                                        </p:tgtEl>
                                        <p:attrNameLst>
                                          <p:attrName>style.visibility</p:attrName>
                                        </p:attrNameLst>
                                      </p:cBhvr>
                                      <p:to>
                                        <p:strVal val="hidden"/>
                                      </p:to>
                                    </p:set>
                                  </p:childTnLst>
                                </p:cTn>
                              </p:par>
                              <p:par>
                                <p:cTn id="118" presetID="1" presetClass="entr" presetSubtype="0" fill="hold" grpId="0" nodeType="withEffect">
                                  <p:stCondLst>
                                    <p:cond delay="0"/>
                                  </p:stCondLst>
                                  <p:childTnLst>
                                    <p:set>
                                      <p:cBhvr>
                                        <p:cTn id="119" dur="1" fill="hold">
                                          <p:stCondLst>
                                            <p:cond delay="0"/>
                                          </p:stCondLst>
                                        </p:cTn>
                                        <p:tgtEl>
                                          <p:spTgt spid="54"/>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childTnLst>
                                </p:cTn>
                              </p:par>
                              <p:par>
                                <p:cTn id="122" presetID="1" presetClass="emph" presetSubtype="2" fill="hold" nodeType="withEffect">
                                  <p:stCondLst>
                                    <p:cond delay="0"/>
                                  </p:stCondLst>
                                  <p:childTnLst>
                                    <p:animClr clrSpc="rgb" dir="cw">
                                      <p:cBhvr>
                                        <p:cTn id="123" dur="2000" fill="hold"/>
                                        <p:tgtEl>
                                          <p:spTgt spid="10"/>
                                        </p:tgtEl>
                                        <p:attrNameLst>
                                          <p:attrName>fillcolor</p:attrName>
                                        </p:attrNameLst>
                                      </p:cBhvr>
                                      <p:to>
                                        <a:srgbClr val="FFD965"/>
                                      </p:to>
                                    </p:animClr>
                                    <p:set>
                                      <p:cBhvr>
                                        <p:cTn id="124" dur="2000" fill="hold"/>
                                        <p:tgtEl>
                                          <p:spTgt spid="10"/>
                                        </p:tgtEl>
                                        <p:attrNameLst>
                                          <p:attrName>fill.type</p:attrName>
                                        </p:attrNameLst>
                                      </p:cBhvr>
                                      <p:to>
                                        <p:strVal val="solid"/>
                                      </p:to>
                                    </p:set>
                                    <p:set>
                                      <p:cBhvr>
                                        <p:cTn id="125" dur="2000" fill="hold"/>
                                        <p:tgtEl>
                                          <p:spTgt spid="10"/>
                                        </p:tgtEl>
                                        <p:attrNameLst>
                                          <p:attrName>fill.on</p:attrName>
                                        </p:attrNameLst>
                                      </p:cBhvr>
                                      <p:to>
                                        <p:strVal val="true"/>
                                      </p:to>
                                    </p:set>
                                  </p:childTnLst>
                                </p:cTn>
                              </p:par>
                              <p:par>
                                <p:cTn id="126" presetID="1" presetClass="entr" presetSubtype="0" fill="hold" grpId="0" nodeType="withEffect">
                                  <p:stCondLst>
                                    <p:cond delay="0"/>
                                  </p:stCondLst>
                                  <p:childTnLst>
                                    <p:set>
                                      <p:cBhvr>
                                        <p:cTn id="127" dur="1" fill="hold">
                                          <p:stCondLst>
                                            <p:cond delay="0"/>
                                          </p:stCondLst>
                                        </p:cTn>
                                        <p:tgtEl>
                                          <p:spTgt spid="63"/>
                                        </p:tgtEl>
                                        <p:attrNameLst>
                                          <p:attrName>style.visibility</p:attrName>
                                        </p:attrNameLst>
                                      </p:cBhvr>
                                      <p:to>
                                        <p:strVal val="visible"/>
                                      </p:to>
                                    </p:set>
                                  </p:childTnLst>
                                </p:cTn>
                              </p:par>
                              <p:par>
                                <p:cTn id="128" presetID="7" presetClass="emph" presetSubtype="2" fill="hold" nodeType="withEffect">
                                  <p:stCondLst>
                                    <p:cond delay="0"/>
                                  </p:stCondLst>
                                  <p:childTnLst>
                                    <p:animClr clrSpc="rgb" dir="cw">
                                      <p:cBhvr>
                                        <p:cTn id="129" dur="2000" fill="hold"/>
                                        <p:tgtEl>
                                          <p:spTgt spid="34"/>
                                        </p:tgtEl>
                                        <p:attrNameLst>
                                          <p:attrName>stroke.color</p:attrName>
                                        </p:attrNameLst>
                                      </p:cBhvr>
                                      <p:to>
                                        <a:srgbClr val="FF6600"/>
                                      </p:to>
                                    </p:animClr>
                                    <p:set>
                                      <p:cBhvr>
                                        <p:cTn id="130" dur="2000" fill="hold"/>
                                        <p:tgtEl>
                                          <p:spTgt spid="34"/>
                                        </p:tgtEl>
                                        <p:attrNameLst>
                                          <p:attrName>stroke.on</p:attrName>
                                        </p:attrNameLst>
                                      </p:cBhvr>
                                      <p:to>
                                        <p:strVal val="tru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55"/>
                                        </p:tgtEl>
                                        <p:attrNameLst>
                                          <p:attrName>style.visibility</p:attrName>
                                        </p:attrNameLst>
                                      </p:cBhvr>
                                      <p:to>
                                        <p:strVal val="hidden"/>
                                      </p:to>
                                    </p:set>
                                  </p:childTnLst>
                                </p:cTn>
                              </p:par>
                              <p:par>
                                <p:cTn id="135" presetID="1" presetClass="entr" presetSubtype="0"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childTnLst>
                                </p:cTn>
                              </p:par>
                              <p:par>
                                <p:cTn id="137" presetID="7" presetClass="emph" presetSubtype="2" fill="hold" nodeType="withEffect">
                                  <p:stCondLst>
                                    <p:cond delay="0"/>
                                  </p:stCondLst>
                                  <p:childTnLst>
                                    <p:animClr clrSpc="rgb" dir="cw">
                                      <p:cBhvr>
                                        <p:cTn id="138" dur="2000" fill="hold"/>
                                        <p:tgtEl>
                                          <p:spTgt spid="57"/>
                                        </p:tgtEl>
                                        <p:attrNameLst>
                                          <p:attrName>stroke.color</p:attrName>
                                        </p:attrNameLst>
                                      </p:cBhvr>
                                      <p:to>
                                        <a:srgbClr val="7030A0"/>
                                      </p:to>
                                    </p:animClr>
                                    <p:set>
                                      <p:cBhvr>
                                        <p:cTn id="139" dur="2000" fill="hold"/>
                                        <p:tgtEl>
                                          <p:spTgt spid="57"/>
                                        </p:tgtEl>
                                        <p:attrNameLst>
                                          <p:attrName>stroke.on</p:attrName>
                                        </p:attrNameLst>
                                      </p:cBhvr>
                                      <p:to>
                                        <p:strVal val="true"/>
                                      </p:to>
                                    </p:set>
                                  </p:childTnLst>
                                </p:cTn>
                              </p:par>
                            </p:childTnLst>
                          </p:cTn>
                        </p:par>
                      </p:childTnLst>
                    </p:cTn>
                  </p:par>
                  <p:par>
                    <p:cTn id="140" fill="hold">
                      <p:stCondLst>
                        <p:cond delay="indefinite"/>
                      </p:stCondLst>
                      <p:childTnLst>
                        <p:par>
                          <p:cTn id="141" fill="hold">
                            <p:stCondLst>
                              <p:cond delay="0"/>
                            </p:stCondLst>
                            <p:childTnLst>
                              <p:par>
                                <p:cTn id="142" presetID="1" presetClass="exit" presetSubtype="0" fill="hold" grpId="1" nodeType="clickEffect">
                                  <p:stCondLst>
                                    <p:cond delay="0"/>
                                  </p:stCondLst>
                                  <p:childTnLst>
                                    <p:set>
                                      <p:cBhvr>
                                        <p:cTn id="143" dur="1" fill="hold">
                                          <p:stCondLst>
                                            <p:cond delay="0"/>
                                          </p:stCondLst>
                                        </p:cTn>
                                        <p:tgtEl>
                                          <p:spTgt spid="58"/>
                                        </p:tgtEl>
                                        <p:attrNameLst>
                                          <p:attrName>style.visibility</p:attrName>
                                        </p:attrNameLst>
                                      </p:cBhvr>
                                      <p:to>
                                        <p:strVal val="hidden"/>
                                      </p:to>
                                    </p:set>
                                  </p:childTnLst>
                                </p:cTn>
                              </p:par>
                              <p:par>
                                <p:cTn id="144" presetID="1" presetClass="entr" presetSubtype="0" fill="hold" grpId="0" nodeType="withEffect">
                                  <p:stCondLst>
                                    <p:cond delay="0"/>
                                  </p:stCondLst>
                                  <p:childTnLst>
                                    <p:set>
                                      <p:cBhvr>
                                        <p:cTn id="145" dur="1" fill="hold">
                                          <p:stCondLst>
                                            <p:cond delay="0"/>
                                          </p:stCondLst>
                                        </p:cTn>
                                        <p:tgtEl>
                                          <p:spTgt spid="64"/>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xit" presetSubtype="0" fill="hold" grpId="1" nodeType="clickEffect">
                                  <p:stCondLst>
                                    <p:cond delay="0"/>
                                  </p:stCondLst>
                                  <p:childTnLst>
                                    <p:set>
                                      <p:cBhvr>
                                        <p:cTn id="149" dur="1" fill="hold">
                                          <p:stCondLst>
                                            <p:cond delay="0"/>
                                          </p:stCondLst>
                                        </p:cTn>
                                        <p:tgtEl>
                                          <p:spTgt spid="54"/>
                                        </p:tgtEl>
                                        <p:attrNameLst>
                                          <p:attrName>style.visibility</p:attrName>
                                        </p:attrNameLst>
                                      </p:cBhvr>
                                      <p:to>
                                        <p:strVal val="hidden"/>
                                      </p:to>
                                    </p:set>
                                  </p:childTnLst>
                                </p:cTn>
                              </p:par>
                              <p:par>
                                <p:cTn id="150" presetID="1" presetClass="entr" presetSubtype="0" fill="hold" grpId="0" nodeType="withEffect">
                                  <p:stCondLst>
                                    <p:cond delay="0"/>
                                  </p:stCondLst>
                                  <p:childTnLst>
                                    <p:set>
                                      <p:cBhvr>
                                        <p:cTn id="151" dur="1" fill="hold">
                                          <p:stCondLst>
                                            <p:cond delay="0"/>
                                          </p:stCondLst>
                                        </p:cTn>
                                        <p:tgtEl>
                                          <p:spTgt spid="62"/>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grpId="1" nodeType="clickEffect">
                                  <p:stCondLst>
                                    <p:cond delay="0"/>
                                  </p:stCondLst>
                                  <p:childTnLst>
                                    <p:set>
                                      <p:cBhvr>
                                        <p:cTn id="155" dur="1" fill="hold">
                                          <p:stCondLst>
                                            <p:cond delay="0"/>
                                          </p:stCondLst>
                                        </p:cTn>
                                        <p:tgtEl>
                                          <p:spTgt spid="52"/>
                                        </p:tgtEl>
                                        <p:attrNameLst>
                                          <p:attrName>style.visibility</p:attrName>
                                        </p:attrNameLst>
                                      </p:cBhvr>
                                      <p:to>
                                        <p:strVal val="hidden"/>
                                      </p:to>
                                    </p:set>
                                  </p:childTnLst>
                                </p:cTn>
                              </p:par>
                              <p:par>
                                <p:cTn id="156" presetID="1" presetClass="entr" presetSubtype="0" fill="hold" grpId="0" nodeType="withEffect">
                                  <p:stCondLst>
                                    <p:cond delay="0"/>
                                  </p:stCondLst>
                                  <p:childTnLst>
                                    <p:set>
                                      <p:cBhvr>
                                        <p:cTn id="157" dur="1" fill="hold">
                                          <p:stCondLst>
                                            <p:cond delay="0"/>
                                          </p:stCondLst>
                                        </p:cTn>
                                        <p:tgtEl>
                                          <p:spTgt spid="50"/>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49"/>
                                        </p:tgtEl>
                                        <p:attrNameLst>
                                          <p:attrName>style.visibility</p:attrName>
                                        </p:attrNameLst>
                                      </p:cBhvr>
                                      <p:to>
                                        <p:strVal val="visible"/>
                                      </p:to>
                                    </p:set>
                                  </p:childTnLst>
                                </p:cTn>
                              </p:par>
                              <p:par>
                                <p:cTn id="162" presetID="7" presetClass="emph" presetSubtype="2" fill="hold" nodeType="withEffect">
                                  <p:stCondLst>
                                    <p:cond delay="0"/>
                                  </p:stCondLst>
                                  <p:childTnLst>
                                    <p:animClr clrSpc="rgb" dir="cw">
                                      <p:cBhvr>
                                        <p:cTn id="163" dur="2000" fill="hold"/>
                                        <p:tgtEl>
                                          <p:spTgt spid="36"/>
                                        </p:tgtEl>
                                        <p:attrNameLst>
                                          <p:attrName>stroke.color</p:attrName>
                                        </p:attrNameLst>
                                      </p:cBhvr>
                                      <p:to>
                                        <a:srgbClr val="00B050"/>
                                      </p:to>
                                    </p:animClr>
                                    <p:set>
                                      <p:cBhvr>
                                        <p:cTn id="164" dur="2000" fill="hold"/>
                                        <p:tgtEl>
                                          <p:spTgt spid="36"/>
                                        </p:tgtEl>
                                        <p:attrNameLst>
                                          <p:attrName>stroke.on</p:attrName>
                                        </p:attrNameLst>
                                      </p:cBhvr>
                                      <p:to>
                                        <p:strVal val="true"/>
                                      </p:to>
                                    </p:set>
                                  </p:childTnLst>
                                </p:cTn>
                              </p:par>
                            </p:childTnLst>
                          </p:cTn>
                        </p:par>
                      </p:childTnLst>
                    </p:cTn>
                  </p:par>
                  <p:par>
                    <p:cTn id="165" fill="hold">
                      <p:stCondLst>
                        <p:cond delay="indefinite"/>
                      </p:stCondLst>
                      <p:childTnLst>
                        <p:par>
                          <p:cTn id="166" fill="hold">
                            <p:stCondLst>
                              <p:cond delay="0"/>
                            </p:stCondLst>
                            <p:childTnLst>
                              <p:par>
                                <p:cTn id="167" presetID="1" presetClass="exit" presetSubtype="0" fill="hold" grpId="1" nodeType="clickEffect">
                                  <p:stCondLst>
                                    <p:cond delay="0"/>
                                  </p:stCondLst>
                                  <p:childTnLst>
                                    <p:set>
                                      <p:cBhvr>
                                        <p:cTn id="168" dur="1" fill="hold">
                                          <p:stCondLst>
                                            <p:cond delay="0"/>
                                          </p:stCondLst>
                                        </p:cTn>
                                        <p:tgtEl>
                                          <p:spTgt spid="48"/>
                                        </p:tgtEl>
                                        <p:attrNameLst>
                                          <p:attrName>style.visibility</p:attrName>
                                        </p:attrNameLst>
                                      </p:cBhvr>
                                      <p:to>
                                        <p:strVal val="hidden"/>
                                      </p:to>
                                    </p:set>
                                  </p:childTnLst>
                                </p:cTn>
                              </p:par>
                              <p:par>
                                <p:cTn id="169" presetID="1" presetClass="entr" presetSubtype="0" fill="hold" grpId="0" nodeType="withEffect">
                                  <p:stCondLst>
                                    <p:cond delay="0"/>
                                  </p:stCondLst>
                                  <p:childTnLst>
                                    <p:set>
                                      <p:cBhvr>
                                        <p:cTn id="170" dur="1" fill="hold">
                                          <p:stCondLst>
                                            <p:cond delay="0"/>
                                          </p:stCondLst>
                                        </p:cTn>
                                        <p:tgtEl>
                                          <p:spTgt spid="37"/>
                                        </p:tgtEl>
                                        <p:attrNameLst>
                                          <p:attrName>style.visibility</p:attrName>
                                        </p:attrNameLst>
                                      </p:cBhvr>
                                      <p:to>
                                        <p:strVal val="visible"/>
                                      </p:to>
                                    </p:set>
                                  </p:childTnLst>
                                </p:cTn>
                              </p:par>
                              <p:par>
                                <p:cTn id="171" presetID="1" presetClass="exit" presetSubtype="0" fill="hold" grpId="1" nodeType="withEffect">
                                  <p:stCondLst>
                                    <p:cond delay="0"/>
                                  </p:stCondLst>
                                  <p:childTnLst>
                                    <p:set>
                                      <p:cBhvr>
                                        <p:cTn id="172"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2" grpId="0" animBg="1"/>
      <p:bldP spid="52" grpId="1" animBg="1"/>
      <p:bldP spid="54" grpId="0" animBg="1"/>
      <p:bldP spid="54" grpId="1" animBg="1"/>
      <p:bldP spid="55" grpId="0" animBg="1"/>
      <p:bldP spid="55" grpId="1" animBg="1"/>
      <p:bldP spid="58" grpId="0" animBg="1"/>
      <p:bldP spid="58" grpId="1" animBg="1"/>
      <p:bldP spid="3" grpId="0"/>
      <p:bldP spid="37" grpId="0"/>
      <p:bldP spid="38" grpId="0"/>
      <p:bldP spid="50" grpId="0"/>
      <p:bldP spid="53" grpId="0"/>
      <p:bldP spid="56" grpId="0"/>
      <p:bldP spid="59" grpId="0"/>
      <p:bldP spid="60" grpId="0"/>
      <p:bldP spid="61" grpId="0"/>
      <p:bldP spid="62" grpId="0"/>
      <p:bldP spid="63" grpId="0"/>
      <p:bldP spid="6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0973" y="1812406"/>
            <a:ext cx="5609243" cy="4552324"/>
            <a:chOff x="595746" y="1571385"/>
            <a:chExt cx="5609243" cy="4552324"/>
          </a:xfrm>
        </p:grpSpPr>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rot="16619196" flipH="1" flipV="1">
              <a:off x="667008" y="3606262"/>
              <a:ext cx="1326466" cy="647430"/>
            </a:xfrm>
            <a:prstGeom prst="straightConnector1">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solidFill>
                <a:srgbClr val="0070C0"/>
              </a:solidFill>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rot="16619196">
              <a:off x="2739606" y="1296908"/>
              <a:ext cx="1207508" cy="2150885"/>
            </a:xfrm>
            <a:prstGeom prst="line">
              <a:avLst/>
            </a:prstGeom>
            <a:ln w="28575">
              <a:solidFill>
                <a:srgbClr val="00B050"/>
              </a:solidFill>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35" name="Arc 34"/>
            <p:cNvSpPr/>
            <p:nvPr/>
          </p:nvSpPr>
          <p:spPr>
            <a:xfrm>
              <a:off x="4692073" y="2033050"/>
              <a:ext cx="710277" cy="3404716"/>
            </a:xfrm>
            <a:prstGeom prst="arc">
              <a:avLst>
                <a:gd name="adj1" fmla="val 16335227"/>
                <a:gd name="adj2" fmla="val 5144971"/>
              </a:avLst>
            </a:prstGeom>
            <a:ln w="28575">
              <a:solidFill>
                <a:srgbClr val="7030A0"/>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70" name="Rectangle 69"/>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Tree>
    <p:extLst>
      <p:ext uri="{BB962C8B-B14F-4D97-AF65-F5344CB8AC3E}">
        <p14:creationId xmlns:p14="http://schemas.microsoft.com/office/powerpoint/2010/main" val="138926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23530" y="85774"/>
            <a:ext cx="6902216" cy="5847755"/>
          </a:xfrm>
          <a:prstGeom prst="rect">
            <a:avLst/>
          </a:prstGeom>
        </p:spPr>
        <p:txBody>
          <a:bodyPr wrap="square">
            <a:spAutoFit/>
          </a:bodyPr>
          <a:lstStyle/>
          <a:p>
            <a:r>
              <a:rPr lang="en-US" sz="2200" dirty="0">
                <a:cs typeface="Segoe UI Semilight" panose="020B0402040204020203" pitchFamily="34" charset="0"/>
              </a:rPr>
              <a:t>The orange edges (the ones where we discovered a new vertex) form a tree!*</a:t>
            </a:r>
          </a:p>
          <a:p>
            <a:r>
              <a:rPr lang="en-US" sz="2200" dirty="0">
                <a:cs typeface="Segoe UI Semilight" panose="020B0402040204020203" pitchFamily="34" charset="0"/>
              </a:rPr>
              <a:t>We call them </a:t>
            </a:r>
            <a:r>
              <a:rPr lang="en-US" sz="2200" b="1" dirty="0">
                <a:cs typeface="Segoe UI Semilight" panose="020B0402040204020203" pitchFamily="34" charset="0"/>
              </a:rPr>
              <a:t>tree edges</a:t>
            </a:r>
            <a:r>
              <a:rPr lang="en-US" sz="2200" dirty="0">
                <a:cs typeface="Segoe UI Semilight" panose="020B0402040204020203" pitchFamily="34" charset="0"/>
              </a:rPr>
              <a:t>.</a:t>
            </a:r>
          </a:p>
          <a:p>
            <a:endParaRPr lang="en-US" sz="2200" dirty="0">
              <a:cs typeface="Segoe UI Semilight" panose="020B0402040204020203" pitchFamily="34" charset="0"/>
            </a:endParaRPr>
          </a:p>
          <a:p>
            <a:r>
              <a:rPr lang="en-US" sz="2200" dirty="0">
                <a:cs typeface="Segoe UI Semilight" panose="020B0402040204020203" pitchFamily="34" charset="0"/>
              </a:rPr>
              <a:t>That blue edge went from a descendent to an ancestor</a:t>
            </a:r>
          </a:p>
          <a:p>
            <a:r>
              <a:rPr lang="en-US" sz="2200" dirty="0">
                <a:cs typeface="Segoe UI Semilight" panose="020B0402040204020203" pitchFamily="34" charset="0"/>
              </a:rPr>
              <a:t>B was still on the stack when we found (B,D). </a:t>
            </a:r>
          </a:p>
          <a:p>
            <a:r>
              <a:rPr lang="en-US" sz="2200" dirty="0">
                <a:cs typeface="Segoe UI Semilight" panose="020B0402040204020203" pitchFamily="34" charset="0"/>
              </a:rPr>
              <a:t>We call them </a:t>
            </a:r>
            <a:r>
              <a:rPr lang="en-US" sz="2200" b="1" dirty="0">
                <a:cs typeface="Segoe UI Semilight" panose="020B0402040204020203" pitchFamily="34" charset="0"/>
              </a:rPr>
              <a:t>back edges.</a:t>
            </a:r>
          </a:p>
          <a:p>
            <a:endParaRPr lang="en-US" sz="2200" b="1" dirty="0">
              <a:cs typeface="Segoe UI Semilight" panose="020B0402040204020203" pitchFamily="34" charset="0"/>
            </a:endParaRPr>
          </a:p>
          <a:p>
            <a:r>
              <a:rPr lang="en-US" sz="2200" dirty="0">
                <a:cs typeface="Segoe UI Semilight" panose="020B0402040204020203" pitchFamily="34" charset="0"/>
              </a:rPr>
              <a:t>The green edge went from an ancestor to a descendant</a:t>
            </a:r>
          </a:p>
          <a:p>
            <a:r>
              <a:rPr lang="en-US" sz="2200" dirty="0">
                <a:cs typeface="Segoe UI Semilight" panose="020B0402040204020203" pitchFamily="34" charset="0"/>
              </a:rPr>
              <a:t>F was put on and come off the stack between putting A on the stack and finding (A,F)</a:t>
            </a:r>
          </a:p>
          <a:p>
            <a:r>
              <a:rPr lang="en-US" sz="2200" dirty="0">
                <a:cs typeface="Segoe UI Semilight" panose="020B0402040204020203" pitchFamily="34" charset="0"/>
              </a:rPr>
              <a:t>We call them </a:t>
            </a:r>
            <a:r>
              <a:rPr lang="en-US" sz="2200" b="1" dirty="0">
                <a:cs typeface="Segoe UI Semilight" panose="020B0402040204020203" pitchFamily="34" charset="0"/>
              </a:rPr>
              <a:t>forward edges.</a:t>
            </a:r>
          </a:p>
          <a:p>
            <a:endParaRPr lang="en-US" sz="2200" b="1" dirty="0">
              <a:cs typeface="Segoe UI Semilight" panose="020B0402040204020203" pitchFamily="34" charset="0"/>
            </a:endParaRPr>
          </a:p>
          <a:p>
            <a:r>
              <a:rPr lang="en-US" sz="2200" dirty="0">
                <a:cs typeface="Segoe UI Semilight" panose="020B0402040204020203" pitchFamily="34" charset="0"/>
              </a:rPr>
              <a:t>The purple edge went…some other way.</a:t>
            </a:r>
          </a:p>
          <a:p>
            <a:r>
              <a:rPr lang="en-US" sz="2200" dirty="0">
                <a:cs typeface="Segoe UI Semilight" panose="020B0402040204020203" pitchFamily="34" charset="0"/>
              </a:rPr>
              <a:t>D had been on and come off the stack before we found F or (F,D)</a:t>
            </a:r>
          </a:p>
          <a:p>
            <a:r>
              <a:rPr lang="en-US" sz="2200" dirty="0">
                <a:cs typeface="Segoe UI Semilight" panose="020B0402040204020203" pitchFamily="34" charset="0"/>
              </a:rPr>
              <a:t>We call those </a:t>
            </a:r>
            <a:r>
              <a:rPr lang="en-US" sz="2200" b="1" dirty="0">
                <a:cs typeface="Segoe UI Semilight" panose="020B0402040204020203" pitchFamily="34" charset="0"/>
              </a:rPr>
              <a:t>cross edges.</a:t>
            </a:r>
          </a:p>
        </p:txBody>
      </p:sp>
      <p:sp>
        <p:nvSpPr>
          <p:cNvPr id="6" name="Oval 5"/>
          <p:cNvSpPr/>
          <p:nvPr/>
        </p:nvSpPr>
        <p:spPr>
          <a:xfrm rot="20777557">
            <a:off x="1517414" y="14671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rot="20777557">
            <a:off x="4041717" y="549050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rot="20777557">
            <a:off x="536845" y="4896186"/>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rot="20777557">
            <a:off x="2503501" y="424469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rot="20777557">
            <a:off x="631806" y="245994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rot="20777557">
            <a:off x="1790023" y="114124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4"/>
            <a:endCxn id="14" idx="0"/>
          </p:cNvCxnSpPr>
          <p:nvPr/>
        </p:nvCxnSpPr>
        <p:spPr>
          <a:xfrm>
            <a:off x="1928715" y="802260"/>
            <a:ext cx="115025" cy="348459"/>
          </a:xfrm>
          <a:prstGeom prst="straightConnector1">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rot="6004240">
            <a:off x="1028088" y="1913335"/>
            <a:ext cx="1030671" cy="439543"/>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rot="6004240" flipV="1">
            <a:off x="41689" y="3844321"/>
            <a:ext cx="1750291" cy="332509"/>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rot="6004240" flipH="1" flipV="1">
            <a:off x="-71119" y="3248652"/>
            <a:ext cx="3348590" cy="342153"/>
          </a:xfrm>
          <a:prstGeom prst="line">
            <a:avLst/>
          </a:prstGeom>
          <a:ln w="28575">
            <a:solidFill>
              <a:srgbClr val="0070C0"/>
            </a:solidFill>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4"/>
            <a:endCxn id="12" idx="0"/>
          </p:cNvCxnSpPr>
          <p:nvPr/>
        </p:nvCxnSpPr>
        <p:spPr>
          <a:xfrm>
            <a:off x="2201324" y="1796797"/>
            <a:ext cx="555894" cy="2457368"/>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5"/>
            <a:endCxn id="10" idx="1"/>
          </p:cNvCxnSpPr>
          <p:nvPr/>
        </p:nvCxnSpPr>
        <p:spPr>
          <a:xfrm>
            <a:off x="3120147" y="4749912"/>
            <a:ext cx="969942" cy="900394"/>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5"/>
            <a:endCxn id="10" idx="0"/>
          </p:cNvCxnSpPr>
          <p:nvPr/>
        </p:nvCxnSpPr>
        <p:spPr>
          <a:xfrm>
            <a:off x="2134060" y="651929"/>
            <a:ext cx="2161374" cy="4848046"/>
          </a:xfrm>
          <a:prstGeom prst="line">
            <a:avLst/>
          </a:prstGeom>
          <a:ln w="28575">
            <a:solidFill>
              <a:srgbClr val="00B050"/>
            </a:solidFill>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rot="20777557">
            <a:off x="1707796" y="617975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35" name="Arc 34"/>
          <p:cNvSpPr/>
          <p:nvPr/>
        </p:nvSpPr>
        <p:spPr>
          <a:xfrm rot="6004240">
            <a:off x="2175496" y="4027290"/>
            <a:ext cx="710277" cy="3404716"/>
          </a:xfrm>
          <a:prstGeom prst="arc">
            <a:avLst>
              <a:gd name="adj1" fmla="val 16335227"/>
              <a:gd name="adj2" fmla="val 5144971"/>
            </a:avLst>
          </a:prstGeom>
          <a:ln w="28575">
            <a:solidFill>
              <a:srgbClr val="7030A0"/>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6" name="TextBox 45"/>
          <p:cNvSpPr txBox="1"/>
          <p:nvPr/>
        </p:nvSpPr>
        <p:spPr>
          <a:xfrm>
            <a:off x="5799122" y="5918473"/>
            <a:ext cx="6226623" cy="646331"/>
          </a:xfrm>
          <a:prstGeom prst="rect">
            <a:avLst/>
          </a:prstGeom>
          <a:noFill/>
        </p:spPr>
        <p:txBody>
          <a:bodyPr wrap="square" rtlCol="0">
            <a:spAutoFit/>
          </a:bodyPr>
          <a:lstStyle/>
          <a:p>
            <a:r>
              <a:rPr lang="en-US" dirty="0"/>
              <a:t>*Conditions apply. Sometimes the graph is a forest. But we call them tree edges no matter what.</a:t>
            </a:r>
          </a:p>
        </p:txBody>
      </p:sp>
      <p:sp>
        <p:nvSpPr>
          <p:cNvPr id="47" name="TextBox 46"/>
          <p:cNvSpPr txBox="1"/>
          <p:nvPr/>
        </p:nvSpPr>
        <p:spPr>
          <a:xfrm>
            <a:off x="531500" y="229704"/>
            <a:ext cx="594930" cy="584775"/>
          </a:xfrm>
          <a:prstGeom prst="rect">
            <a:avLst/>
          </a:prstGeom>
          <a:noFill/>
        </p:spPr>
        <p:txBody>
          <a:bodyPr wrap="square" rtlCol="0">
            <a:spAutoFit/>
          </a:bodyPr>
          <a:lstStyle/>
          <a:p>
            <a:r>
              <a:rPr lang="en-US" sz="3200" dirty="0"/>
              <a:t>1</a:t>
            </a:r>
          </a:p>
        </p:txBody>
      </p:sp>
      <p:sp>
        <p:nvSpPr>
          <p:cNvPr id="48" name="TextBox 47"/>
          <p:cNvSpPr txBox="1"/>
          <p:nvPr/>
        </p:nvSpPr>
        <p:spPr>
          <a:xfrm>
            <a:off x="1001045" y="229704"/>
            <a:ext cx="776140" cy="584775"/>
          </a:xfrm>
          <a:prstGeom prst="rect">
            <a:avLst/>
          </a:prstGeom>
          <a:noFill/>
        </p:spPr>
        <p:txBody>
          <a:bodyPr wrap="square" rtlCol="0">
            <a:spAutoFit/>
          </a:bodyPr>
          <a:lstStyle/>
          <a:p>
            <a:r>
              <a:rPr lang="en-US" sz="3200" dirty="0"/>
              <a:t>12</a:t>
            </a:r>
          </a:p>
        </p:txBody>
      </p:sp>
      <p:sp>
        <p:nvSpPr>
          <p:cNvPr id="49" name="TextBox 48"/>
          <p:cNvSpPr txBox="1"/>
          <p:nvPr/>
        </p:nvSpPr>
        <p:spPr>
          <a:xfrm>
            <a:off x="570754" y="1221325"/>
            <a:ext cx="594930" cy="584775"/>
          </a:xfrm>
          <a:prstGeom prst="rect">
            <a:avLst/>
          </a:prstGeom>
          <a:noFill/>
        </p:spPr>
        <p:txBody>
          <a:bodyPr wrap="square" rtlCol="0">
            <a:spAutoFit/>
          </a:bodyPr>
          <a:lstStyle/>
          <a:p>
            <a:r>
              <a:rPr lang="en-US" sz="3200" dirty="0"/>
              <a:t>2</a:t>
            </a:r>
          </a:p>
        </p:txBody>
      </p:sp>
      <p:sp>
        <p:nvSpPr>
          <p:cNvPr id="50" name="TextBox 49"/>
          <p:cNvSpPr txBox="1"/>
          <p:nvPr/>
        </p:nvSpPr>
        <p:spPr>
          <a:xfrm>
            <a:off x="1208809" y="1221325"/>
            <a:ext cx="657276" cy="584775"/>
          </a:xfrm>
          <a:prstGeom prst="rect">
            <a:avLst/>
          </a:prstGeom>
          <a:noFill/>
        </p:spPr>
        <p:txBody>
          <a:bodyPr wrap="square" rtlCol="0">
            <a:spAutoFit/>
          </a:bodyPr>
          <a:lstStyle/>
          <a:p>
            <a:r>
              <a:rPr lang="en-US" sz="3200" dirty="0"/>
              <a:t>11</a:t>
            </a:r>
          </a:p>
        </p:txBody>
      </p:sp>
      <p:sp>
        <p:nvSpPr>
          <p:cNvPr id="51" name="TextBox 50"/>
          <p:cNvSpPr txBox="1"/>
          <p:nvPr/>
        </p:nvSpPr>
        <p:spPr>
          <a:xfrm>
            <a:off x="232880" y="2041429"/>
            <a:ext cx="594930" cy="584775"/>
          </a:xfrm>
          <a:prstGeom prst="rect">
            <a:avLst/>
          </a:prstGeom>
          <a:noFill/>
        </p:spPr>
        <p:txBody>
          <a:bodyPr wrap="square" rtlCol="0">
            <a:spAutoFit/>
          </a:bodyPr>
          <a:lstStyle/>
          <a:p>
            <a:r>
              <a:rPr lang="en-US" sz="3200" dirty="0"/>
              <a:t>3</a:t>
            </a:r>
          </a:p>
        </p:txBody>
      </p:sp>
      <p:sp>
        <p:nvSpPr>
          <p:cNvPr id="52" name="TextBox 51"/>
          <p:cNvSpPr txBox="1"/>
          <p:nvPr/>
        </p:nvSpPr>
        <p:spPr>
          <a:xfrm>
            <a:off x="883635" y="2041429"/>
            <a:ext cx="594930" cy="584775"/>
          </a:xfrm>
          <a:prstGeom prst="rect">
            <a:avLst/>
          </a:prstGeom>
          <a:noFill/>
        </p:spPr>
        <p:txBody>
          <a:bodyPr wrap="square" rtlCol="0">
            <a:spAutoFit/>
          </a:bodyPr>
          <a:lstStyle/>
          <a:p>
            <a:r>
              <a:rPr lang="en-US" sz="3200" dirty="0"/>
              <a:t>6</a:t>
            </a:r>
          </a:p>
        </p:txBody>
      </p:sp>
      <p:sp>
        <p:nvSpPr>
          <p:cNvPr id="53" name="TextBox 52"/>
          <p:cNvSpPr txBox="1"/>
          <p:nvPr/>
        </p:nvSpPr>
        <p:spPr>
          <a:xfrm>
            <a:off x="-23444" y="4434047"/>
            <a:ext cx="594930" cy="584775"/>
          </a:xfrm>
          <a:prstGeom prst="rect">
            <a:avLst/>
          </a:prstGeom>
          <a:noFill/>
        </p:spPr>
        <p:txBody>
          <a:bodyPr wrap="square" rtlCol="0">
            <a:spAutoFit/>
          </a:bodyPr>
          <a:lstStyle/>
          <a:p>
            <a:r>
              <a:rPr lang="en-US" sz="3200" dirty="0"/>
              <a:t>4</a:t>
            </a:r>
          </a:p>
        </p:txBody>
      </p:sp>
      <p:sp>
        <p:nvSpPr>
          <p:cNvPr id="54" name="TextBox 53"/>
          <p:cNvSpPr txBox="1"/>
          <p:nvPr/>
        </p:nvSpPr>
        <p:spPr>
          <a:xfrm>
            <a:off x="627311" y="4434047"/>
            <a:ext cx="594930" cy="584775"/>
          </a:xfrm>
          <a:prstGeom prst="rect">
            <a:avLst/>
          </a:prstGeom>
          <a:noFill/>
        </p:spPr>
        <p:txBody>
          <a:bodyPr wrap="square" rtlCol="0">
            <a:spAutoFit/>
          </a:bodyPr>
          <a:lstStyle/>
          <a:p>
            <a:r>
              <a:rPr lang="en-US" sz="3200" dirty="0"/>
              <a:t>5</a:t>
            </a:r>
          </a:p>
        </p:txBody>
      </p:sp>
      <p:sp>
        <p:nvSpPr>
          <p:cNvPr id="55" name="TextBox 54"/>
          <p:cNvSpPr txBox="1"/>
          <p:nvPr/>
        </p:nvSpPr>
        <p:spPr>
          <a:xfrm>
            <a:off x="2111591" y="4891366"/>
            <a:ext cx="594930" cy="584775"/>
          </a:xfrm>
          <a:prstGeom prst="rect">
            <a:avLst/>
          </a:prstGeom>
          <a:noFill/>
        </p:spPr>
        <p:txBody>
          <a:bodyPr wrap="square" rtlCol="0">
            <a:spAutoFit/>
          </a:bodyPr>
          <a:lstStyle/>
          <a:p>
            <a:r>
              <a:rPr lang="en-US" sz="3200" dirty="0"/>
              <a:t>7</a:t>
            </a:r>
          </a:p>
        </p:txBody>
      </p:sp>
      <p:sp>
        <p:nvSpPr>
          <p:cNvPr id="56" name="TextBox 55"/>
          <p:cNvSpPr txBox="1"/>
          <p:nvPr/>
        </p:nvSpPr>
        <p:spPr>
          <a:xfrm>
            <a:off x="2671261" y="4891366"/>
            <a:ext cx="686015" cy="584775"/>
          </a:xfrm>
          <a:prstGeom prst="rect">
            <a:avLst/>
          </a:prstGeom>
          <a:noFill/>
        </p:spPr>
        <p:txBody>
          <a:bodyPr wrap="square" rtlCol="0">
            <a:spAutoFit/>
          </a:bodyPr>
          <a:lstStyle/>
          <a:p>
            <a:r>
              <a:rPr lang="en-US" sz="3200" dirty="0"/>
              <a:t>10</a:t>
            </a:r>
          </a:p>
        </p:txBody>
      </p:sp>
      <p:sp>
        <p:nvSpPr>
          <p:cNvPr id="57" name="TextBox 56"/>
          <p:cNvSpPr txBox="1"/>
          <p:nvPr/>
        </p:nvSpPr>
        <p:spPr>
          <a:xfrm>
            <a:off x="3878703" y="6124465"/>
            <a:ext cx="594930" cy="584775"/>
          </a:xfrm>
          <a:prstGeom prst="rect">
            <a:avLst/>
          </a:prstGeom>
          <a:noFill/>
        </p:spPr>
        <p:txBody>
          <a:bodyPr wrap="square" rtlCol="0">
            <a:spAutoFit/>
          </a:bodyPr>
          <a:lstStyle/>
          <a:p>
            <a:r>
              <a:rPr lang="en-US" sz="3200" dirty="0"/>
              <a:t>8</a:t>
            </a:r>
          </a:p>
        </p:txBody>
      </p:sp>
      <p:sp>
        <p:nvSpPr>
          <p:cNvPr id="58" name="TextBox 57"/>
          <p:cNvSpPr txBox="1"/>
          <p:nvPr/>
        </p:nvSpPr>
        <p:spPr>
          <a:xfrm>
            <a:off x="4529458" y="6124465"/>
            <a:ext cx="594930" cy="584775"/>
          </a:xfrm>
          <a:prstGeom prst="rect">
            <a:avLst/>
          </a:prstGeom>
          <a:noFill/>
        </p:spPr>
        <p:txBody>
          <a:bodyPr wrap="square" rtlCol="0">
            <a:spAutoFit/>
          </a:bodyPr>
          <a:lstStyle/>
          <a:p>
            <a:r>
              <a:rPr lang="en-US" sz="3200" dirty="0"/>
              <a:t>9</a:t>
            </a:r>
          </a:p>
        </p:txBody>
      </p:sp>
    </p:spTree>
    <p:extLst>
      <p:ext uri="{BB962C8B-B14F-4D97-AF65-F5344CB8AC3E}">
        <p14:creationId xmlns:p14="http://schemas.microsoft.com/office/powerpoint/2010/main" val="16630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p:bldP spid="55"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9259" cy="1325563"/>
          </a:xfrm>
        </p:spPr>
        <p:txBody>
          <a:bodyPr/>
          <a:lstStyle/>
          <a:p>
            <a:r>
              <a:rPr lang="en-US" dirty="0"/>
              <a:t>Edge Classification (for DFS on directed graphs)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a:t>Edge type</a:t>
                          </a:r>
                        </a:p>
                      </a:txBody>
                      <a:tcPr/>
                    </a:tc>
                    <a:tc>
                      <a:txBody>
                        <a:bodyPr/>
                        <a:lstStyle/>
                        <a:p>
                          <a:r>
                            <a:rPr lang="en-US" dirty="0"/>
                            <a:t>Definition</a:t>
                          </a:r>
                        </a:p>
                      </a:txBody>
                      <a:tcPr/>
                    </a:tc>
                    <a:tc>
                      <a:txBody>
                        <a:bodyPr/>
                        <a:lstStyle/>
                        <a:p>
                          <a:r>
                            <a:rPr lang="en-US" dirty="0"/>
                            <a:t>When</a:t>
                          </a:r>
                          <a:r>
                            <a:rPr lang="en-US" baseline="0" dirty="0"/>
                            <a:t> is </a:t>
                          </a:r>
                          <a14:m>
                            <m:oMath xmlns:m="http://schemas.openxmlformats.org/officeDocument/2006/math">
                              <m:r>
                                <a:rPr lang="en-US" b="1" i="1" baseline="0" smtClean="0">
                                  <a:latin typeface="Cambria Math" panose="02040503050406030204" pitchFamily="18" charset="0"/>
                                </a:rPr>
                                <m:t>(</m:t>
                              </m:r>
                              <m:r>
                                <a:rPr lang="en-US" b="1" i="1" baseline="0" smtClean="0">
                                  <a:latin typeface="Cambria Math" panose="02040503050406030204" pitchFamily="18" charset="0"/>
                                </a:rPr>
                                <m:t>𝒖</m:t>
                              </m:r>
                              <m:r>
                                <a:rPr lang="en-US" b="1" i="1" baseline="0" smtClean="0">
                                  <a:latin typeface="Cambria Math" panose="02040503050406030204" pitchFamily="18" charset="0"/>
                                </a:rPr>
                                <m:t>,</m:t>
                              </m:r>
                              <m:r>
                                <a:rPr lang="en-US" b="1" i="1" baseline="0" smtClean="0">
                                  <a:latin typeface="Cambria Math" panose="02040503050406030204" pitchFamily="18" charset="0"/>
                                </a:rPr>
                                <m:t>𝒗</m:t>
                              </m:r>
                              <m:r>
                                <a:rPr lang="en-US" b="1" i="1" baseline="0" smtClean="0">
                                  <a:latin typeface="Cambria Math" panose="02040503050406030204" pitchFamily="18" charset="0"/>
                                </a:rPr>
                                <m:t>)</m:t>
                              </m:r>
                            </m:oMath>
                          </a14:m>
                          <a:r>
                            <a:rPr lang="en-US" dirty="0"/>
                            <a:t> that edge type?</a:t>
                          </a:r>
                        </a:p>
                      </a:txBody>
                      <a:tcPr/>
                    </a:tc>
                    <a:extLst>
                      <a:ext uri="{0D108BD9-81ED-4DB2-BD59-A6C34878D82A}">
                        <a16:rowId xmlns:a16="http://schemas.microsoft.com/office/drawing/2014/main" val="3125723415"/>
                      </a:ext>
                    </a:extLst>
                  </a:tr>
                  <a:tr h="370840">
                    <a:tc>
                      <a:txBody>
                        <a:bodyPr/>
                        <a:lstStyle/>
                        <a:p>
                          <a:r>
                            <a:rPr lang="en-US" dirty="0"/>
                            <a:t>Tree</a:t>
                          </a:r>
                        </a:p>
                      </a:txBody>
                      <a:tcPr/>
                    </a:tc>
                    <a:tc>
                      <a:txBody>
                        <a:bodyPr/>
                        <a:lstStyle/>
                        <a:p>
                          <a:r>
                            <a:rPr lang="en-US" dirty="0"/>
                            <a:t>Edges forming</a:t>
                          </a:r>
                          <a:r>
                            <a:rPr lang="en-US" baseline="0" dirty="0"/>
                            <a:t> the DFS tree (or forest).</a:t>
                          </a:r>
                          <a:endParaRPr lang="en-US" dirty="0"/>
                        </a:p>
                      </a:txBody>
                      <a:tcPr/>
                    </a:tc>
                    <a:tc>
                      <a:txBody>
                        <a:bodyPr/>
                        <a:lstStyle/>
                        <a:p>
                          <a14:m>
                            <m:oMath xmlns:m="http://schemas.openxmlformats.org/officeDocument/2006/math">
                              <m:r>
                                <a:rPr lang="en-US" b="0" i="1" smtClean="0">
                                  <a:latin typeface="Cambria Math" panose="02040503050406030204" pitchFamily="18" charset="0"/>
                                </a:rPr>
                                <m:t>𝑣</m:t>
                              </m:r>
                            </m:oMath>
                          </a14:m>
                          <a:r>
                            <a:rPr lang="en-US" dirty="0"/>
                            <a:t> was not seen before we processed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339907078"/>
                      </a:ext>
                    </a:extLst>
                  </a:tr>
                  <a:tr h="370840">
                    <a:tc>
                      <a:txBody>
                        <a:bodyPr/>
                        <a:lstStyle/>
                        <a:p>
                          <a:r>
                            <a:rPr lang="en-US" dirty="0"/>
                            <a:t>Forward</a:t>
                          </a:r>
                        </a:p>
                      </a:txBody>
                      <a:tcPr/>
                    </a:tc>
                    <a:tc>
                      <a:txBody>
                        <a:bodyPr/>
                        <a:lstStyle/>
                        <a:p>
                          <a:r>
                            <a:rPr lang="en-US" dirty="0"/>
                            <a:t>From ancestor to descendant in tree.</a:t>
                          </a:r>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a:t>
                          </a:r>
                          <a:r>
                            <a:rPr lang="en-US" baseline="0" dirty="0">
                              <a:latin typeface="+mn-lt"/>
                              <a:cs typeface="Courier New" panose="02070309020205020404" pitchFamily="49" charset="0"/>
                            </a:rPr>
                            <a:t>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370840">
                    <a:tc>
                      <a:txBody>
                        <a:bodyPr/>
                        <a:lstStyle/>
                        <a:p>
                          <a:r>
                            <a:rPr lang="en-US" dirty="0"/>
                            <a:t>Back</a:t>
                          </a:r>
                        </a:p>
                      </a:txBody>
                      <a:tcPr/>
                    </a:tc>
                    <a:tc>
                      <a:txBody>
                        <a:bodyPr/>
                        <a:lstStyle/>
                        <a:p>
                          <a:r>
                            <a:rPr lang="en-US" dirty="0"/>
                            <a:t>From descendant to</a:t>
                          </a:r>
                          <a:r>
                            <a:rPr lang="en-US" baseline="0" dirty="0"/>
                            <a:t> ancestor in tree.</a:t>
                          </a:r>
                          <a:endParaRPr lang="en-US" dirty="0"/>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370840">
                    <a:tc>
                      <a:txBody>
                        <a:bodyPr/>
                        <a:lstStyle/>
                        <a:p>
                          <a:r>
                            <a:rPr lang="en-US" dirty="0"/>
                            <a:t>Cross</a:t>
                          </a:r>
                        </a:p>
                      </a:txBody>
                      <a:tcPr/>
                    </a:tc>
                    <a:tc>
                      <a:txBody>
                        <a:bodyPr/>
                        <a:lstStyle/>
                        <a:p>
                          <a:r>
                            <a:rPr lang="en-US" dirty="0"/>
                            <a:t>Edges</a:t>
                          </a:r>
                          <a:r>
                            <a:rPr lang="en-US" baseline="0" dirty="0"/>
                            <a:t> going between vertices without an ancestor relationship.</a:t>
                          </a:r>
                          <a:endParaRPr lang="en-US" dirty="0"/>
                        </a:p>
                      </a:txBody>
                      <a:tcPr/>
                    </a:tc>
                    <a:tc>
                      <a:txBody>
                        <a:bodyPr/>
                        <a:lstStyle/>
                        <a:p>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have not been seen, and</a:t>
                          </a:r>
                          <a:br>
                            <a:rPr lang="en-US" dirty="0"/>
                          </a:b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094812094"/>
                  </p:ext>
                </p:extLst>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smtClean="0"/>
                            <a:t>Edge type</a:t>
                          </a:r>
                          <a:endParaRPr lang="en-US" dirty="0"/>
                        </a:p>
                      </a:txBody>
                      <a:tcPr/>
                    </a:tc>
                    <a:tc>
                      <a:txBody>
                        <a:bodyPr/>
                        <a:lstStyle/>
                        <a:p>
                          <a:r>
                            <a:rPr lang="en-US" dirty="0" smtClean="0"/>
                            <a:t>Definition</a:t>
                          </a:r>
                          <a:endParaRPr lang="en-US" dirty="0"/>
                        </a:p>
                      </a:txBody>
                      <a:tcPr/>
                    </a:tc>
                    <a:tc>
                      <a:txBody>
                        <a:bodyPr/>
                        <a:lstStyle/>
                        <a:p>
                          <a:endParaRPr lang="en-US"/>
                        </a:p>
                      </a:txBody>
                      <a:tcPr>
                        <a:blipFill>
                          <a:blip r:embed="rId2"/>
                          <a:stretch>
                            <a:fillRect l="-130013" t="-8197" r="-647" b="-642623"/>
                          </a:stretch>
                        </a:blipFill>
                      </a:tcPr>
                    </a:tc>
                    <a:extLst>
                      <a:ext uri="{0D108BD9-81ED-4DB2-BD59-A6C34878D82A}">
                        <a16:rowId xmlns:a16="http://schemas.microsoft.com/office/drawing/2014/main" val="3125723415"/>
                      </a:ext>
                    </a:extLst>
                  </a:tr>
                  <a:tr h="370840">
                    <a:tc>
                      <a:txBody>
                        <a:bodyPr/>
                        <a:lstStyle/>
                        <a:p>
                          <a:r>
                            <a:rPr lang="en-US" dirty="0" smtClean="0"/>
                            <a:t>Tree</a:t>
                          </a:r>
                          <a:endParaRPr lang="en-US" dirty="0"/>
                        </a:p>
                      </a:txBody>
                      <a:tcPr/>
                    </a:tc>
                    <a:tc>
                      <a:txBody>
                        <a:bodyPr/>
                        <a:lstStyle/>
                        <a:p>
                          <a:r>
                            <a:rPr lang="en-US" dirty="0" smtClean="0"/>
                            <a:t>Edges forming</a:t>
                          </a:r>
                          <a:r>
                            <a:rPr lang="en-US" baseline="0" dirty="0" smtClean="0"/>
                            <a:t> the DFS tree (or forest).</a:t>
                          </a:r>
                          <a:endParaRPr lang="en-US" dirty="0"/>
                        </a:p>
                      </a:txBody>
                      <a:tcPr/>
                    </a:tc>
                    <a:tc>
                      <a:txBody>
                        <a:bodyPr/>
                        <a:lstStyle/>
                        <a:p>
                          <a:endParaRPr lang="en-US"/>
                        </a:p>
                      </a:txBody>
                      <a:tcPr>
                        <a:blipFill>
                          <a:blip r:embed="rId2"/>
                          <a:stretch>
                            <a:fillRect l="-130013" t="-108197" r="-647" b="-542623"/>
                          </a:stretch>
                        </a:blipFill>
                      </a:tcPr>
                    </a:tc>
                    <a:extLst>
                      <a:ext uri="{0D108BD9-81ED-4DB2-BD59-A6C34878D82A}">
                        <a16:rowId xmlns:a16="http://schemas.microsoft.com/office/drawing/2014/main" val="1339907078"/>
                      </a:ext>
                    </a:extLst>
                  </a:tr>
                  <a:tr h="640080">
                    <a:tc>
                      <a:txBody>
                        <a:bodyPr/>
                        <a:lstStyle/>
                        <a:p>
                          <a:r>
                            <a:rPr lang="en-US" dirty="0" smtClean="0"/>
                            <a:t>Forward</a:t>
                          </a:r>
                          <a:endParaRPr lang="en-US" dirty="0"/>
                        </a:p>
                      </a:txBody>
                      <a:tcPr/>
                    </a:tc>
                    <a:tc>
                      <a:txBody>
                        <a:bodyPr/>
                        <a:lstStyle/>
                        <a:p>
                          <a:r>
                            <a:rPr lang="en-US" dirty="0" smtClean="0"/>
                            <a:t>From ancestor to descendant in tree.</a:t>
                          </a:r>
                          <a:endParaRPr lang="en-US" dirty="0"/>
                        </a:p>
                      </a:txBody>
                      <a:tcPr/>
                    </a:tc>
                    <a:tc>
                      <a:txBody>
                        <a:bodyPr/>
                        <a:lstStyle/>
                        <a:p>
                          <a:endParaRPr lang="en-US"/>
                        </a:p>
                      </a:txBody>
                      <a:tcPr>
                        <a:blipFill>
                          <a:blip r:embed="rId2"/>
                          <a:stretch>
                            <a:fillRect l="-130013" t="-120952" r="-647" b="-215238"/>
                          </a:stretch>
                        </a:blipFill>
                      </a:tcPr>
                    </a:tc>
                    <a:extLst>
                      <a:ext uri="{0D108BD9-81ED-4DB2-BD59-A6C34878D82A}">
                        <a16:rowId xmlns:a16="http://schemas.microsoft.com/office/drawing/2014/main" val="978802826"/>
                      </a:ext>
                    </a:extLst>
                  </a:tr>
                  <a:tr h="640080">
                    <a:tc>
                      <a:txBody>
                        <a:bodyPr/>
                        <a:lstStyle/>
                        <a:p>
                          <a:r>
                            <a:rPr lang="en-US" dirty="0" smtClean="0"/>
                            <a:t>Back</a:t>
                          </a:r>
                          <a:endParaRPr lang="en-US" dirty="0"/>
                        </a:p>
                      </a:txBody>
                      <a:tcPr/>
                    </a:tc>
                    <a:tc>
                      <a:txBody>
                        <a:bodyPr/>
                        <a:lstStyle/>
                        <a:p>
                          <a:r>
                            <a:rPr lang="en-US" dirty="0" smtClean="0"/>
                            <a:t>From descendant to</a:t>
                          </a:r>
                          <a:r>
                            <a:rPr lang="en-US" baseline="0" dirty="0" smtClean="0"/>
                            <a:t> ancestor in tree.</a:t>
                          </a:r>
                          <a:endParaRPr lang="en-US" dirty="0"/>
                        </a:p>
                      </a:txBody>
                      <a:tcPr/>
                    </a:tc>
                    <a:tc>
                      <a:txBody>
                        <a:bodyPr/>
                        <a:lstStyle/>
                        <a:p>
                          <a:endParaRPr lang="en-US"/>
                        </a:p>
                      </a:txBody>
                      <a:tcPr>
                        <a:blipFill>
                          <a:blip r:embed="rId2"/>
                          <a:stretch>
                            <a:fillRect l="-130013" t="-218868" r="-647" b="-113208"/>
                          </a:stretch>
                        </a:blipFill>
                      </a:tcPr>
                    </a:tc>
                    <a:extLst>
                      <a:ext uri="{0D108BD9-81ED-4DB2-BD59-A6C34878D82A}">
                        <a16:rowId xmlns:a16="http://schemas.microsoft.com/office/drawing/2014/main" val="1022694796"/>
                      </a:ext>
                    </a:extLst>
                  </a:tr>
                  <a:tr h="640080">
                    <a:tc>
                      <a:txBody>
                        <a:bodyPr/>
                        <a:lstStyle/>
                        <a:p>
                          <a:r>
                            <a:rPr lang="en-US" dirty="0" smtClean="0"/>
                            <a:t>Cross</a:t>
                          </a:r>
                          <a:endParaRPr lang="en-US" dirty="0"/>
                        </a:p>
                      </a:txBody>
                      <a:tcPr/>
                    </a:tc>
                    <a:tc>
                      <a:txBody>
                        <a:bodyPr/>
                        <a:lstStyle/>
                        <a:p>
                          <a:r>
                            <a:rPr lang="en-US" dirty="0" smtClean="0"/>
                            <a:t>Edges</a:t>
                          </a:r>
                          <a:r>
                            <a:rPr lang="en-US" baseline="0" dirty="0" smtClean="0"/>
                            <a:t> going between vertices without an ancestor relationship.</a:t>
                          </a:r>
                          <a:endParaRPr lang="en-US" dirty="0"/>
                        </a:p>
                      </a:txBody>
                      <a:tcPr/>
                    </a:tc>
                    <a:tc>
                      <a:txBody>
                        <a:bodyPr/>
                        <a:lstStyle/>
                        <a:p>
                          <a:endParaRPr lang="en-US"/>
                        </a:p>
                      </a:txBody>
                      <a:tcPr>
                        <a:blipFill>
                          <a:blip r:embed="rId2"/>
                          <a:stretch>
                            <a:fillRect l="-130013" t="-321905" r="-647" b="-14286"/>
                          </a:stretch>
                        </a:blipFill>
                      </a:tcPr>
                    </a:tc>
                    <a:extLst>
                      <a:ext uri="{0D108BD9-81ED-4DB2-BD59-A6C34878D82A}">
                        <a16:rowId xmlns:a16="http://schemas.microsoft.com/office/drawing/2014/main" val="12491357"/>
                      </a:ext>
                    </a:extLst>
                  </a:tr>
                </a:tbl>
              </a:graphicData>
            </a:graphic>
          </p:graphicFrame>
        </mc:Fallback>
      </mc:AlternateContent>
      <p:sp>
        <p:nvSpPr>
          <p:cNvPr id="5" name="TextBox 4"/>
          <p:cNvSpPr txBox="1"/>
          <p:nvPr/>
        </p:nvSpPr>
        <p:spPr>
          <a:xfrm>
            <a:off x="1325526" y="4671237"/>
            <a:ext cx="9767776" cy="1200329"/>
          </a:xfrm>
          <a:prstGeom prst="rect">
            <a:avLst/>
          </a:prstGeom>
          <a:noFill/>
        </p:spPr>
        <p:txBody>
          <a:bodyPr wrap="square" rtlCol="0">
            <a:spAutoFit/>
          </a:bodyPr>
          <a:lstStyle/>
          <a:p>
            <a:r>
              <a:rPr lang="en-US" dirty="0"/>
              <a:t>The third column doesn’t look like it encompasses all possibilities.</a:t>
            </a:r>
          </a:p>
          <a:p>
            <a:r>
              <a:rPr lang="en-US" dirty="0"/>
              <a:t>It does – the fact that we’re using a stack limits the possibilities:</a:t>
            </a:r>
          </a:p>
          <a:p>
            <a:r>
              <a:rPr lang="en-US" dirty="0"/>
              <a:t>	e.g.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t> is impossible.</a:t>
            </a:r>
          </a:p>
          <a:p>
            <a:r>
              <a:rPr lang="en-US" dirty="0"/>
              <a:t>And the rules of the algorithm eliminate some other possibilities. </a:t>
            </a:r>
          </a:p>
        </p:txBody>
      </p:sp>
    </p:spTree>
    <p:extLst>
      <p:ext uri="{BB962C8B-B14F-4D97-AF65-F5344CB8AC3E}">
        <p14:creationId xmlns:p14="http://schemas.microsoft.com/office/powerpoint/2010/main" val="2579409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89000" y="0"/>
            <a:ext cx="10515600" cy="879475"/>
          </a:xfrm>
        </p:spPr>
        <p:txBody>
          <a:bodyPr/>
          <a:lstStyle/>
          <a:p>
            <a:r>
              <a:rPr lang="en-US" dirty="0"/>
              <a:t>Try it Yourselves!</a:t>
            </a:r>
          </a:p>
        </p:txBody>
      </p:sp>
      <p:sp>
        <p:nvSpPr>
          <p:cNvPr id="6" name="Rectangle 5"/>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7" name="Rectangle 6"/>
          <p:cNvSpPr/>
          <p:nvPr/>
        </p:nvSpPr>
        <p:spPr>
          <a:xfrm>
            <a:off x="0" y="728662"/>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0</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
        <p:nvSpPr>
          <p:cNvPr id="9" name="Oval 8"/>
          <p:cNvSpPr/>
          <p:nvPr/>
        </p:nvSpPr>
        <p:spPr>
          <a:xfrm>
            <a:off x="8595416" y="805918"/>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7566226" y="338113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1" name="Oval 10"/>
          <p:cNvSpPr/>
          <p:nvPr/>
        </p:nvSpPr>
        <p:spPr>
          <a:xfrm>
            <a:off x="9494596" y="209836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2" name="Oval 11"/>
          <p:cNvSpPr/>
          <p:nvPr/>
        </p:nvSpPr>
        <p:spPr>
          <a:xfrm>
            <a:off x="10615749" y="341037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8669194" y="3403505"/>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4" name="Oval 13"/>
          <p:cNvSpPr/>
          <p:nvPr/>
        </p:nvSpPr>
        <p:spPr>
          <a:xfrm>
            <a:off x="7599773" y="213182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5" name="Straight Arrow Connector 14"/>
          <p:cNvCxnSpPr>
            <a:cxnSpLocks/>
          </p:cNvCxnSpPr>
          <p:nvPr/>
        </p:nvCxnSpPr>
        <p:spPr>
          <a:xfrm flipH="1">
            <a:off x="7851669" y="1235931"/>
            <a:ext cx="817526" cy="89589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14" idx="5"/>
            <a:endCxn id="13" idx="1"/>
          </p:cNvCxnSpPr>
          <p:nvPr/>
        </p:nvCxnSpPr>
        <p:spPr>
          <a:xfrm>
            <a:off x="8029785" y="2561835"/>
            <a:ext cx="713187" cy="915448"/>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7" name="Straight Connector 16"/>
          <p:cNvCxnSpPr>
            <a:stCxn id="13" idx="7"/>
            <a:endCxn id="11" idx="4"/>
          </p:cNvCxnSpPr>
          <p:nvPr/>
        </p:nvCxnSpPr>
        <p:spPr>
          <a:xfrm flipV="1">
            <a:off x="9099206" y="2602153"/>
            <a:ext cx="647285" cy="875130"/>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9" name="Straight Connector 18"/>
          <p:cNvCxnSpPr>
            <a:stCxn id="13" idx="6"/>
            <a:endCxn id="12" idx="2"/>
          </p:cNvCxnSpPr>
          <p:nvPr/>
        </p:nvCxnSpPr>
        <p:spPr>
          <a:xfrm>
            <a:off x="9172984" y="3655400"/>
            <a:ext cx="1442765" cy="6867"/>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0" name="Straight Connector 19"/>
          <p:cNvCxnSpPr>
            <a:cxnSpLocks/>
          </p:cNvCxnSpPr>
          <p:nvPr/>
        </p:nvCxnSpPr>
        <p:spPr>
          <a:xfrm>
            <a:off x="8070018" y="3633029"/>
            <a:ext cx="599178" cy="22373"/>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1" name="Straight Connector 20"/>
          <p:cNvCxnSpPr>
            <a:cxnSpLocks/>
          </p:cNvCxnSpPr>
          <p:nvPr/>
        </p:nvCxnSpPr>
        <p:spPr>
          <a:xfrm flipH="1">
            <a:off x="7818122" y="2635614"/>
            <a:ext cx="33547" cy="745519"/>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23" name="Arc 22"/>
          <p:cNvSpPr/>
          <p:nvPr/>
        </p:nvSpPr>
        <p:spPr>
          <a:xfrm rot="16200000" flipH="1">
            <a:off x="8867207" y="2286605"/>
            <a:ext cx="984865" cy="3083032"/>
          </a:xfrm>
          <a:prstGeom prst="arc">
            <a:avLst>
              <a:gd name="adj1" fmla="val 16335227"/>
              <a:gd name="adj2" fmla="val 5202225"/>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9" name="Straight Arrow Connector 28"/>
          <p:cNvCxnSpPr>
            <a:stCxn id="11" idx="0"/>
            <a:endCxn id="9" idx="5"/>
          </p:cNvCxnSpPr>
          <p:nvPr/>
        </p:nvCxnSpPr>
        <p:spPr>
          <a:xfrm flipH="1" flipV="1">
            <a:off x="9025428" y="1235930"/>
            <a:ext cx="721063" cy="86243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60" name="TextBox 59"/>
          <p:cNvSpPr txBox="1"/>
          <p:nvPr/>
        </p:nvSpPr>
        <p:spPr>
          <a:xfrm>
            <a:off x="7119884" y="728662"/>
            <a:ext cx="574568" cy="523220"/>
          </a:xfrm>
          <a:prstGeom prst="rect">
            <a:avLst/>
          </a:prstGeom>
          <a:noFill/>
        </p:spPr>
        <p:txBody>
          <a:bodyPr wrap="square" rtlCol="0">
            <a:spAutoFit/>
          </a:bodyPr>
          <a:lstStyle/>
          <a:p>
            <a:r>
              <a:rPr lang="en-US" sz="2800" dirty="0"/>
              <a:t>1</a:t>
            </a:r>
          </a:p>
        </p:txBody>
      </p:sp>
      <p:sp>
        <p:nvSpPr>
          <p:cNvPr id="61" name="TextBox 60"/>
          <p:cNvSpPr txBox="1"/>
          <p:nvPr/>
        </p:nvSpPr>
        <p:spPr>
          <a:xfrm>
            <a:off x="7763402" y="728662"/>
            <a:ext cx="697754" cy="523220"/>
          </a:xfrm>
          <a:prstGeom prst="rect">
            <a:avLst/>
          </a:prstGeom>
          <a:noFill/>
        </p:spPr>
        <p:txBody>
          <a:bodyPr wrap="square" rtlCol="0">
            <a:spAutoFit/>
          </a:bodyPr>
          <a:lstStyle/>
          <a:p>
            <a:r>
              <a:rPr lang="en-US" sz="2800" dirty="0"/>
              <a:t>12</a:t>
            </a:r>
          </a:p>
        </p:txBody>
      </p:sp>
      <p:sp>
        <p:nvSpPr>
          <p:cNvPr id="62" name="TextBox 61"/>
          <p:cNvSpPr txBox="1"/>
          <p:nvPr/>
        </p:nvSpPr>
        <p:spPr>
          <a:xfrm>
            <a:off x="6423957" y="2135561"/>
            <a:ext cx="574568" cy="523220"/>
          </a:xfrm>
          <a:prstGeom prst="rect">
            <a:avLst/>
          </a:prstGeom>
          <a:noFill/>
        </p:spPr>
        <p:txBody>
          <a:bodyPr wrap="square" rtlCol="0">
            <a:spAutoFit/>
          </a:bodyPr>
          <a:lstStyle/>
          <a:p>
            <a:r>
              <a:rPr lang="en-US" sz="2800" dirty="0"/>
              <a:t>2</a:t>
            </a:r>
          </a:p>
        </p:txBody>
      </p:sp>
      <p:sp>
        <p:nvSpPr>
          <p:cNvPr id="63" name="TextBox 62"/>
          <p:cNvSpPr txBox="1"/>
          <p:nvPr/>
        </p:nvSpPr>
        <p:spPr>
          <a:xfrm>
            <a:off x="7067474" y="2135561"/>
            <a:ext cx="862735" cy="523220"/>
          </a:xfrm>
          <a:prstGeom prst="rect">
            <a:avLst/>
          </a:prstGeom>
          <a:noFill/>
        </p:spPr>
        <p:txBody>
          <a:bodyPr wrap="square" rtlCol="0">
            <a:spAutoFit/>
          </a:bodyPr>
          <a:lstStyle/>
          <a:p>
            <a:r>
              <a:rPr lang="en-US" sz="2800" dirty="0"/>
              <a:t>11</a:t>
            </a:r>
          </a:p>
        </p:txBody>
      </p:sp>
      <p:sp>
        <p:nvSpPr>
          <p:cNvPr id="64" name="TextBox 63"/>
          <p:cNvSpPr txBox="1"/>
          <p:nvPr/>
        </p:nvSpPr>
        <p:spPr>
          <a:xfrm>
            <a:off x="6379219" y="3334812"/>
            <a:ext cx="574568" cy="523220"/>
          </a:xfrm>
          <a:prstGeom prst="rect">
            <a:avLst/>
          </a:prstGeom>
          <a:noFill/>
        </p:spPr>
        <p:txBody>
          <a:bodyPr wrap="square" rtlCol="0">
            <a:spAutoFit/>
          </a:bodyPr>
          <a:lstStyle/>
          <a:p>
            <a:r>
              <a:rPr lang="en-US" sz="2800" dirty="0"/>
              <a:t>3</a:t>
            </a:r>
          </a:p>
        </p:txBody>
      </p:sp>
      <p:sp>
        <p:nvSpPr>
          <p:cNvPr id="65" name="TextBox 64"/>
          <p:cNvSpPr txBox="1"/>
          <p:nvPr/>
        </p:nvSpPr>
        <p:spPr>
          <a:xfrm>
            <a:off x="7022737" y="3334812"/>
            <a:ext cx="650814" cy="523220"/>
          </a:xfrm>
          <a:prstGeom prst="rect">
            <a:avLst/>
          </a:prstGeom>
          <a:noFill/>
        </p:spPr>
        <p:txBody>
          <a:bodyPr wrap="square" rtlCol="0">
            <a:spAutoFit/>
          </a:bodyPr>
          <a:lstStyle/>
          <a:p>
            <a:r>
              <a:rPr lang="en-US" sz="2800" dirty="0"/>
              <a:t>10</a:t>
            </a:r>
          </a:p>
        </p:txBody>
      </p:sp>
      <p:sp>
        <p:nvSpPr>
          <p:cNvPr id="66" name="TextBox 65"/>
          <p:cNvSpPr txBox="1"/>
          <p:nvPr/>
        </p:nvSpPr>
        <p:spPr>
          <a:xfrm>
            <a:off x="10358094" y="2893126"/>
            <a:ext cx="574568" cy="523220"/>
          </a:xfrm>
          <a:prstGeom prst="rect">
            <a:avLst/>
          </a:prstGeom>
          <a:noFill/>
        </p:spPr>
        <p:txBody>
          <a:bodyPr wrap="square" rtlCol="0">
            <a:spAutoFit/>
          </a:bodyPr>
          <a:lstStyle/>
          <a:p>
            <a:r>
              <a:rPr lang="en-US" sz="2800" dirty="0"/>
              <a:t>4</a:t>
            </a:r>
          </a:p>
        </p:txBody>
      </p:sp>
      <p:sp>
        <p:nvSpPr>
          <p:cNvPr id="67" name="TextBox 66"/>
          <p:cNvSpPr txBox="1"/>
          <p:nvPr/>
        </p:nvSpPr>
        <p:spPr>
          <a:xfrm>
            <a:off x="11001612" y="2893126"/>
            <a:ext cx="574568" cy="523220"/>
          </a:xfrm>
          <a:prstGeom prst="rect">
            <a:avLst/>
          </a:prstGeom>
          <a:noFill/>
        </p:spPr>
        <p:txBody>
          <a:bodyPr wrap="square" rtlCol="0">
            <a:spAutoFit/>
          </a:bodyPr>
          <a:lstStyle/>
          <a:p>
            <a:r>
              <a:rPr lang="en-US" sz="2800" dirty="0"/>
              <a:t>5</a:t>
            </a:r>
          </a:p>
        </p:txBody>
      </p:sp>
      <p:sp>
        <p:nvSpPr>
          <p:cNvPr id="68" name="TextBox 67"/>
          <p:cNvSpPr txBox="1"/>
          <p:nvPr/>
        </p:nvSpPr>
        <p:spPr>
          <a:xfrm>
            <a:off x="8403323" y="3739581"/>
            <a:ext cx="574568" cy="523220"/>
          </a:xfrm>
          <a:prstGeom prst="rect">
            <a:avLst/>
          </a:prstGeom>
          <a:noFill/>
        </p:spPr>
        <p:txBody>
          <a:bodyPr wrap="square" rtlCol="0">
            <a:spAutoFit/>
          </a:bodyPr>
          <a:lstStyle/>
          <a:p>
            <a:r>
              <a:rPr lang="en-US" sz="2800" dirty="0"/>
              <a:t>6</a:t>
            </a:r>
          </a:p>
        </p:txBody>
      </p:sp>
      <p:sp>
        <p:nvSpPr>
          <p:cNvPr id="69" name="TextBox 68"/>
          <p:cNvSpPr txBox="1"/>
          <p:nvPr/>
        </p:nvSpPr>
        <p:spPr>
          <a:xfrm>
            <a:off x="9046840" y="3739580"/>
            <a:ext cx="574568" cy="523220"/>
          </a:xfrm>
          <a:prstGeom prst="rect">
            <a:avLst/>
          </a:prstGeom>
          <a:noFill/>
        </p:spPr>
        <p:txBody>
          <a:bodyPr wrap="square" rtlCol="0">
            <a:spAutoFit/>
          </a:bodyPr>
          <a:lstStyle/>
          <a:p>
            <a:r>
              <a:rPr lang="en-US" sz="2800" dirty="0"/>
              <a:t>9</a:t>
            </a:r>
          </a:p>
        </p:txBody>
      </p:sp>
      <p:sp>
        <p:nvSpPr>
          <p:cNvPr id="70" name="TextBox 69"/>
          <p:cNvSpPr txBox="1"/>
          <p:nvPr/>
        </p:nvSpPr>
        <p:spPr>
          <a:xfrm>
            <a:off x="10106492" y="2098363"/>
            <a:ext cx="574568" cy="523220"/>
          </a:xfrm>
          <a:prstGeom prst="rect">
            <a:avLst/>
          </a:prstGeom>
          <a:noFill/>
        </p:spPr>
        <p:txBody>
          <a:bodyPr wrap="square" rtlCol="0">
            <a:spAutoFit/>
          </a:bodyPr>
          <a:lstStyle/>
          <a:p>
            <a:r>
              <a:rPr lang="en-US" sz="2800" dirty="0"/>
              <a:t>7</a:t>
            </a:r>
          </a:p>
        </p:txBody>
      </p:sp>
      <p:sp>
        <p:nvSpPr>
          <p:cNvPr id="71" name="TextBox 70"/>
          <p:cNvSpPr txBox="1"/>
          <p:nvPr/>
        </p:nvSpPr>
        <p:spPr>
          <a:xfrm>
            <a:off x="10750010" y="2098363"/>
            <a:ext cx="574568" cy="523220"/>
          </a:xfrm>
          <a:prstGeom prst="rect">
            <a:avLst/>
          </a:prstGeom>
          <a:noFill/>
        </p:spPr>
        <p:txBody>
          <a:bodyPr wrap="square" rtlCol="0">
            <a:spAutoFit/>
          </a:bodyPr>
          <a:lstStyle/>
          <a:p>
            <a:r>
              <a:rPr lang="en-US" sz="2800" dirty="0"/>
              <a:t>8</a:t>
            </a:r>
          </a:p>
        </p:txBody>
      </p:sp>
      <p:sp>
        <p:nvSpPr>
          <p:cNvPr id="78" name="TextBox 77"/>
          <p:cNvSpPr txBox="1"/>
          <p:nvPr/>
        </p:nvSpPr>
        <p:spPr>
          <a:xfrm rot="2970271">
            <a:off x="9111833" y="1668032"/>
            <a:ext cx="1624943" cy="430887"/>
          </a:xfrm>
          <a:prstGeom prst="rect">
            <a:avLst/>
          </a:prstGeom>
          <a:noFill/>
        </p:spPr>
        <p:txBody>
          <a:bodyPr wrap="square" rtlCol="0">
            <a:spAutoFit/>
          </a:bodyPr>
          <a:lstStyle/>
          <a:p>
            <a:r>
              <a:rPr lang="en-US" sz="2200" dirty="0">
                <a:solidFill>
                  <a:srgbClr val="00B0F0"/>
                </a:solidFill>
              </a:rPr>
              <a:t>back</a:t>
            </a:r>
          </a:p>
        </p:txBody>
      </p:sp>
      <p:sp>
        <p:nvSpPr>
          <p:cNvPr id="79" name="TextBox 78"/>
          <p:cNvSpPr txBox="1"/>
          <p:nvPr/>
        </p:nvSpPr>
        <p:spPr>
          <a:xfrm>
            <a:off x="9422848" y="3247756"/>
            <a:ext cx="1624943" cy="430887"/>
          </a:xfrm>
          <a:prstGeom prst="rect">
            <a:avLst/>
          </a:prstGeom>
          <a:noFill/>
        </p:spPr>
        <p:txBody>
          <a:bodyPr wrap="square" rtlCol="0">
            <a:spAutoFit/>
          </a:bodyPr>
          <a:lstStyle/>
          <a:p>
            <a:r>
              <a:rPr lang="en-US" sz="2200" dirty="0">
                <a:solidFill>
                  <a:srgbClr val="7030A0"/>
                </a:solidFill>
              </a:rPr>
              <a:t>cross</a:t>
            </a:r>
          </a:p>
        </p:txBody>
      </p:sp>
      <p:sp>
        <p:nvSpPr>
          <p:cNvPr id="80" name="TextBox 79"/>
          <p:cNvSpPr txBox="1"/>
          <p:nvPr/>
        </p:nvSpPr>
        <p:spPr>
          <a:xfrm rot="2970271">
            <a:off x="7878134" y="2766380"/>
            <a:ext cx="1624943" cy="430887"/>
          </a:xfrm>
          <a:prstGeom prst="rect">
            <a:avLst/>
          </a:prstGeom>
          <a:noFill/>
        </p:spPr>
        <p:txBody>
          <a:bodyPr wrap="square" rtlCol="0">
            <a:spAutoFit/>
          </a:bodyPr>
          <a:lstStyle/>
          <a:p>
            <a:r>
              <a:rPr lang="en-US" sz="2200" dirty="0">
                <a:solidFill>
                  <a:srgbClr val="00B050"/>
                </a:solidFill>
              </a:rPr>
              <a:t>forward</a:t>
            </a:r>
          </a:p>
        </p:txBody>
      </p:sp>
    </p:spTree>
    <p:extLst>
      <p:ext uri="{BB962C8B-B14F-4D97-AF65-F5344CB8AC3E}">
        <p14:creationId xmlns:p14="http://schemas.microsoft.com/office/powerpoint/2010/main" val="21741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mph" presetSubtype="2" fill="hold" grpId="0" nodeType="withEffect">
                                  <p:stCondLst>
                                    <p:cond delay="0"/>
                                  </p:stCondLst>
                                  <p:childTnLst>
                                    <p:animClr clrSpc="rgb" dir="cw">
                                      <p:cBhvr>
                                        <p:cTn id="8" dur="2000" fill="hold"/>
                                        <p:tgtEl>
                                          <p:spTgt spid="9"/>
                                        </p:tgtEl>
                                        <p:attrNameLst>
                                          <p:attrName>fillcolor</p:attrName>
                                        </p:attrNameLst>
                                      </p:cBhvr>
                                      <p:to>
                                        <a:srgbClr val="FFD965"/>
                                      </p:to>
                                    </p:animClr>
                                    <p:set>
                                      <p:cBhvr>
                                        <p:cTn id="9" dur="2000" fill="hold"/>
                                        <p:tgtEl>
                                          <p:spTgt spid="9"/>
                                        </p:tgtEl>
                                        <p:attrNameLst>
                                          <p:attrName>fill.type</p:attrName>
                                        </p:attrNameLst>
                                      </p:cBhvr>
                                      <p:to>
                                        <p:strVal val="solid"/>
                                      </p:to>
                                    </p:set>
                                    <p:set>
                                      <p:cBhvr>
                                        <p:cTn id="10" dur="2000" fill="hold"/>
                                        <p:tgtEl>
                                          <p:spTgt spid="9"/>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7" presetClass="emph" presetSubtype="2" fill="hold" nodeType="withEffect">
                                  <p:stCondLst>
                                    <p:cond delay="0"/>
                                  </p:stCondLst>
                                  <p:childTnLst>
                                    <p:animClr clrSpc="rgb" dir="cw">
                                      <p:cBhvr>
                                        <p:cTn id="16" dur="2000" fill="hold"/>
                                        <p:tgtEl>
                                          <p:spTgt spid="15"/>
                                        </p:tgtEl>
                                        <p:attrNameLst>
                                          <p:attrName>stroke.color</p:attrName>
                                        </p:attrNameLst>
                                      </p:cBhvr>
                                      <p:to>
                                        <a:srgbClr val="FF6600"/>
                                      </p:to>
                                    </p:animClr>
                                    <p:set>
                                      <p:cBhvr>
                                        <p:cTn id="17" dur="2000" fill="hold"/>
                                        <p:tgtEl>
                                          <p:spTgt spid="15"/>
                                        </p:tgtEl>
                                        <p:attrNameLst>
                                          <p:attrName>stroke.on</p:attrName>
                                        </p:attrNameLst>
                                      </p:cBhvr>
                                      <p:to>
                                        <p:strVal val="true"/>
                                      </p:to>
                                    </p:set>
                                  </p:childTnLst>
                                </p:cTn>
                              </p:par>
                              <p:par>
                                <p:cTn id="18" presetID="1" presetClass="emph" presetSubtype="2" fill="hold" grpId="0" nodeType="withEffect">
                                  <p:stCondLst>
                                    <p:cond delay="0"/>
                                  </p:stCondLst>
                                  <p:childTnLst>
                                    <p:animClr clrSpc="rgb" dir="cw">
                                      <p:cBhvr>
                                        <p:cTn id="19" dur="2000" fill="hold"/>
                                        <p:tgtEl>
                                          <p:spTgt spid="14"/>
                                        </p:tgtEl>
                                        <p:attrNameLst>
                                          <p:attrName>fillcolor</p:attrName>
                                        </p:attrNameLst>
                                      </p:cBhvr>
                                      <p:to>
                                        <a:srgbClr val="FFD965"/>
                                      </p:to>
                                    </p:animClr>
                                    <p:set>
                                      <p:cBhvr>
                                        <p:cTn id="20" dur="2000" fill="hold"/>
                                        <p:tgtEl>
                                          <p:spTgt spid="14"/>
                                        </p:tgtEl>
                                        <p:attrNameLst>
                                          <p:attrName>fill.type</p:attrName>
                                        </p:attrNameLst>
                                      </p:cBhvr>
                                      <p:to>
                                        <p:strVal val="solid"/>
                                      </p:to>
                                    </p:set>
                                    <p:set>
                                      <p:cBhvr>
                                        <p:cTn id="21" dur="2000" fill="hold"/>
                                        <p:tgtEl>
                                          <p:spTgt spid="14"/>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grpId="0" nodeType="clickEffect">
                                  <p:stCondLst>
                                    <p:cond delay="0"/>
                                  </p:stCondLst>
                                  <p:childTnLst>
                                    <p:animClr clrSpc="rgb" dir="cw">
                                      <p:cBhvr>
                                        <p:cTn id="25" dur="2000" fill="hold"/>
                                        <p:tgtEl>
                                          <p:spTgt spid="10"/>
                                        </p:tgtEl>
                                        <p:attrNameLst>
                                          <p:attrName>fillcolor</p:attrName>
                                        </p:attrNameLst>
                                      </p:cBhvr>
                                      <p:to>
                                        <a:srgbClr val="FFD965"/>
                                      </p:to>
                                    </p:animClr>
                                    <p:set>
                                      <p:cBhvr>
                                        <p:cTn id="26" dur="2000" fill="hold"/>
                                        <p:tgtEl>
                                          <p:spTgt spid="10"/>
                                        </p:tgtEl>
                                        <p:attrNameLst>
                                          <p:attrName>fill.type</p:attrName>
                                        </p:attrNameLst>
                                      </p:cBhvr>
                                      <p:to>
                                        <p:strVal val="solid"/>
                                      </p:to>
                                    </p:set>
                                    <p:set>
                                      <p:cBhvr>
                                        <p:cTn id="27" dur="2000" fill="hold"/>
                                        <p:tgtEl>
                                          <p:spTgt spid="10"/>
                                        </p:tgtEl>
                                        <p:attrNameLst>
                                          <p:attrName>fill.on</p:attrName>
                                        </p:attrNameLst>
                                      </p:cBhvr>
                                      <p:to>
                                        <p:strVal val="true"/>
                                      </p:to>
                                    </p:set>
                                  </p:childTnLst>
                                </p:cTn>
                              </p:par>
                              <p:par>
                                <p:cTn id="28" presetID="7" presetClass="emph" presetSubtype="2" fill="hold" nodeType="withEffect">
                                  <p:stCondLst>
                                    <p:cond delay="0"/>
                                  </p:stCondLst>
                                  <p:childTnLst>
                                    <p:animClr clrSpc="rgb" dir="cw">
                                      <p:cBhvr>
                                        <p:cTn id="29" dur="2000" fill="hold"/>
                                        <p:tgtEl>
                                          <p:spTgt spid="21"/>
                                        </p:tgtEl>
                                        <p:attrNameLst>
                                          <p:attrName>stroke.color</p:attrName>
                                        </p:attrNameLst>
                                      </p:cBhvr>
                                      <p:to>
                                        <a:srgbClr val="FF6600"/>
                                      </p:to>
                                    </p:animClr>
                                    <p:set>
                                      <p:cBhvr>
                                        <p:cTn id="30" dur="2000" fill="hold"/>
                                        <p:tgtEl>
                                          <p:spTgt spid="21"/>
                                        </p:tgtEl>
                                        <p:attrNameLst>
                                          <p:attrName>stroke.on</p:attrName>
                                        </p:attrNameLst>
                                      </p:cBhvr>
                                      <p:to>
                                        <p:strVal val="tru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grpId="0" nodeType="clickEffect">
                                  <p:stCondLst>
                                    <p:cond delay="0"/>
                                  </p:stCondLst>
                                  <p:childTnLst>
                                    <p:animClr clrSpc="rgb" dir="cw">
                                      <p:cBhvr>
                                        <p:cTn id="36" dur="2000" fill="hold"/>
                                        <p:tgtEl>
                                          <p:spTgt spid="12"/>
                                        </p:tgtEl>
                                        <p:attrNameLst>
                                          <p:attrName>fillcolor</p:attrName>
                                        </p:attrNameLst>
                                      </p:cBhvr>
                                      <p:to>
                                        <a:srgbClr val="FFD965"/>
                                      </p:to>
                                    </p:animClr>
                                    <p:set>
                                      <p:cBhvr>
                                        <p:cTn id="37" dur="2000" fill="hold"/>
                                        <p:tgtEl>
                                          <p:spTgt spid="12"/>
                                        </p:tgtEl>
                                        <p:attrNameLst>
                                          <p:attrName>fill.type</p:attrName>
                                        </p:attrNameLst>
                                      </p:cBhvr>
                                      <p:to>
                                        <p:strVal val="solid"/>
                                      </p:to>
                                    </p:set>
                                    <p:set>
                                      <p:cBhvr>
                                        <p:cTn id="38" dur="2000" fill="hold"/>
                                        <p:tgtEl>
                                          <p:spTgt spid="12"/>
                                        </p:tgtEl>
                                        <p:attrNameLst>
                                          <p:attrName>fill.on</p:attrName>
                                        </p:attrNameLst>
                                      </p:cBhvr>
                                      <p:to>
                                        <p:strVal val="true"/>
                                      </p:to>
                                    </p:set>
                                  </p:childTnLst>
                                </p:cTn>
                              </p:par>
                              <p:par>
                                <p:cTn id="39" presetID="7" presetClass="emph" presetSubtype="2" fill="hold" nodeType="withEffect">
                                  <p:stCondLst>
                                    <p:cond delay="0"/>
                                  </p:stCondLst>
                                  <p:childTnLst>
                                    <p:animClr clrSpc="rgb" dir="cw">
                                      <p:cBhvr>
                                        <p:cTn id="40" dur="2000" fill="hold"/>
                                        <p:tgtEl>
                                          <p:spTgt spid="23"/>
                                        </p:tgtEl>
                                        <p:attrNameLst>
                                          <p:attrName>stroke.color</p:attrName>
                                        </p:attrNameLst>
                                      </p:cBhvr>
                                      <p:to>
                                        <a:srgbClr val="FF6600"/>
                                      </p:to>
                                    </p:animClr>
                                    <p:set>
                                      <p:cBhvr>
                                        <p:cTn id="41" dur="2000" fill="hold"/>
                                        <p:tgtEl>
                                          <p:spTgt spid="23"/>
                                        </p:tgtEl>
                                        <p:attrNameLst>
                                          <p:attrName>stroke.on</p:attrName>
                                        </p:attrNameLst>
                                      </p:cBhvr>
                                      <p:to>
                                        <p:strVal val="true"/>
                                      </p:to>
                                    </p:set>
                                  </p:childTnLst>
                                </p:cTn>
                              </p:par>
                              <p:par>
                                <p:cTn id="42" presetID="1"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grpId="0" nodeType="clickEffect">
                                  <p:stCondLst>
                                    <p:cond delay="0"/>
                                  </p:stCondLst>
                                  <p:childTnLst>
                                    <p:animClr clrSpc="rgb" dir="cw">
                                      <p:cBhvr>
                                        <p:cTn id="51" dur="2000" fill="hold"/>
                                        <p:tgtEl>
                                          <p:spTgt spid="13"/>
                                        </p:tgtEl>
                                        <p:attrNameLst>
                                          <p:attrName>fillcolor</p:attrName>
                                        </p:attrNameLst>
                                      </p:cBhvr>
                                      <p:to>
                                        <a:srgbClr val="FFD965"/>
                                      </p:to>
                                    </p:animClr>
                                    <p:set>
                                      <p:cBhvr>
                                        <p:cTn id="52" dur="2000" fill="hold"/>
                                        <p:tgtEl>
                                          <p:spTgt spid="13"/>
                                        </p:tgtEl>
                                        <p:attrNameLst>
                                          <p:attrName>fill.type</p:attrName>
                                        </p:attrNameLst>
                                      </p:cBhvr>
                                      <p:to>
                                        <p:strVal val="solid"/>
                                      </p:to>
                                    </p:set>
                                    <p:set>
                                      <p:cBhvr>
                                        <p:cTn id="53" dur="2000" fill="hold"/>
                                        <p:tgtEl>
                                          <p:spTgt spid="13"/>
                                        </p:tgtEl>
                                        <p:attrNameLst>
                                          <p:attrName>fill.on</p:attrName>
                                        </p:attrNameLst>
                                      </p:cBhvr>
                                      <p:to>
                                        <p:strVal val="true"/>
                                      </p:to>
                                    </p:set>
                                  </p:childTnLst>
                                </p:cTn>
                              </p:par>
                              <p:par>
                                <p:cTn id="54" presetID="7" presetClass="emph" presetSubtype="2" fill="hold" nodeType="withEffect">
                                  <p:stCondLst>
                                    <p:cond delay="0"/>
                                  </p:stCondLst>
                                  <p:childTnLst>
                                    <p:animClr clrSpc="rgb" dir="cw">
                                      <p:cBhvr>
                                        <p:cTn id="55" dur="2000" fill="hold"/>
                                        <p:tgtEl>
                                          <p:spTgt spid="20"/>
                                        </p:tgtEl>
                                        <p:attrNameLst>
                                          <p:attrName>stroke.color</p:attrName>
                                        </p:attrNameLst>
                                      </p:cBhvr>
                                      <p:to>
                                        <a:srgbClr val="FF6600"/>
                                      </p:to>
                                    </p:animClr>
                                    <p:set>
                                      <p:cBhvr>
                                        <p:cTn id="56" dur="2000" fill="hold"/>
                                        <p:tgtEl>
                                          <p:spTgt spid="20"/>
                                        </p:tgtEl>
                                        <p:attrNameLst>
                                          <p:attrName>stroke.on</p:attrName>
                                        </p:attrNameLst>
                                      </p:cBhvr>
                                      <p:to>
                                        <p:strVal val="tru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000" fill="hold"/>
                                        <p:tgtEl>
                                          <p:spTgt spid="11"/>
                                        </p:tgtEl>
                                        <p:attrNameLst>
                                          <p:attrName>fillcolor</p:attrName>
                                        </p:attrNameLst>
                                      </p:cBhvr>
                                      <p:to>
                                        <a:srgbClr val="FFD965"/>
                                      </p:to>
                                    </p:animClr>
                                    <p:set>
                                      <p:cBhvr>
                                        <p:cTn id="63" dur="2000" fill="hold"/>
                                        <p:tgtEl>
                                          <p:spTgt spid="11"/>
                                        </p:tgtEl>
                                        <p:attrNameLst>
                                          <p:attrName>fill.type</p:attrName>
                                        </p:attrNameLst>
                                      </p:cBhvr>
                                      <p:to>
                                        <p:strVal val="solid"/>
                                      </p:to>
                                    </p:set>
                                    <p:set>
                                      <p:cBhvr>
                                        <p:cTn id="64" dur="2000" fill="hold"/>
                                        <p:tgtEl>
                                          <p:spTgt spid="11"/>
                                        </p:tgtEl>
                                        <p:attrNameLst>
                                          <p:attrName>fill.on</p:attrName>
                                        </p:attrNameLst>
                                      </p:cBhvr>
                                      <p:to>
                                        <p:strVal val="true"/>
                                      </p:to>
                                    </p:set>
                                  </p:childTnLst>
                                </p:cTn>
                              </p:par>
                              <p:par>
                                <p:cTn id="65" presetID="7" presetClass="emph" presetSubtype="2" fill="hold" nodeType="withEffect">
                                  <p:stCondLst>
                                    <p:cond delay="0"/>
                                  </p:stCondLst>
                                  <p:childTnLst>
                                    <p:animClr clrSpc="rgb" dir="cw">
                                      <p:cBhvr>
                                        <p:cTn id="66" dur="2000" fill="hold"/>
                                        <p:tgtEl>
                                          <p:spTgt spid="17"/>
                                        </p:tgtEl>
                                        <p:attrNameLst>
                                          <p:attrName>stroke.color</p:attrName>
                                        </p:attrNameLst>
                                      </p:cBhvr>
                                      <p:to>
                                        <a:srgbClr val="FF6600"/>
                                      </p:to>
                                    </p:animClr>
                                    <p:set>
                                      <p:cBhvr>
                                        <p:cTn id="67" dur="2000" fill="hold"/>
                                        <p:tgtEl>
                                          <p:spTgt spid="17"/>
                                        </p:tgtEl>
                                        <p:attrNameLst>
                                          <p:attrName>stroke.on</p:attrName>
                                        </p:attrNameLst>
                                      </p:cBhvr>
                                      <p:to>
                                        <p:strVal val="true"/>
                                      </p:to>
                                    </p:set>
                                  </p:childTnLst>
                                </p:cTn>
                              </p:par>
                              <p:par>
                                <p:cTn id="68" presetID="1" presetClass="entr" presetSubtype="0"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7" presetClass="emph" presetSubtype="2" fill="hold" nodeType="clickEffect">
                                  <p:stCondLst>
                                    <p:cond delay="0"/>
                                  </p:stCondLst>
                                  <p:childTnLst>
                                    <p:animClr clrSpc="rgb" dir="cw">
                                      <p:cBhvr>
                                        <p:cTn id="73" dur="2000" fill="hold"/>
                                        <p:tgtEl>
                                          <p:spTgt spid="29"/>
                                        </p:tgtEl>
                                        <p:attrNameLst>
                                          <p:attrName>stroke.color</p:attrName>
                                        </p:attrNameLst>
                                      </p:cBhvr>
                                      <p:to>
                                        <a:srgbClr val="00B0F0"/>
                                      </p:to>
                                    </p:animClr>
                                    <p:set>
                                      <p:cBhvr>
                                        <p:cTn id="74" dur="2000" fill="hold"/>
                                        <p:tgtEl>
                                          <p:spTgt spid="29"/>
                                        </p:tgtEl>
                                        <p:attrNameLst>
                                          <p:attrName>stroke.on</p:attrName>
                                        </p:attrNameLst>
                                      </p:cBhvr>
                                      <p:to>
                                        <p:strVal val="true"/>
                                      </p:to>
                                    </p:set>
                                  </p:childTnLst>
                                </p:cTn>
                              </p:par>
                              <p:par>
                                <p:cTn id="75" presetID="1" presetClass="entr" presetSubtype="0" fill="hold" grpId="0" nodeType="withEffect">
                                  <p:stCondLst>
                                    <p:cond delay="0"/>
                                  </p:stCondLst>
                                  <p:childTnLst>
                                    <p:set>
                                      <p:cBhvr>
                                        <p:cTn id="76" dur="1" fill="hold">
                                          <p:stCondLst>
                                            <p:cond delay="0"/>
                                          </p:stCondLst>
                                        </p:cTn>
                                        <p:tgtEl>
                                          <p:spTgt spid="7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7" presetClass="emph" presetSubtype="2" fill="hold" nodeType="clickEffect">
                                  <p:stCondLst>
                                    <p:cond delay="0"/>
                                  </p:stCondLst>
                                  <p:childTnLst>
                                    <p:animClr clrSpc="rgb" dir="cw">
                                      <p:cBhvr>
                                        <p:cTn id="86" dur="2000" fill="hold"/>
                                        <p:tgtEl>
                                          <p:spTgt spid="19"/>
                                        </p:tgtEl>
                                        <p:attrNameLst>
                                          <p:attrName>stroke.color</p:attrName>
                                        </p:attrNameLst>
                                      </p:cBhvr>
                                      <p:to>
                                        <a:srgbClr val="7030A0"/>
                                      </p:to>
                                    </p:animClr>
                                    <p:set>
                                      <p:cBhvr>
                                        <p:cTn id="87" dur="2000" fill="hold"/>
                                        <p:tgtEl>
                                          <p:spTgt spid="19"/>
                                        </p:tgtEl>
                                        <p:attrNameLst>
                                          <p:attrName>stroke.on</p:attrName>
                                        </p:attrNameLst>
                                      </p:cBhvr>
                                      <p:to>
                                        <p:strVal val="true"/>
                                      </p:to>
                                    </p:set>
                                  </p:childTnLst>
                                </p:cTn>
                              </p:par>
                              <p:par>
                                <p:cTn id="88" presetID="1" presetClass="entr" presetSubtype="0" fill="hold" grpId="0" nodeType="withEffect">
                                  <p:stCondLst>
                                    <p:cond delay="0"/>
                                  </p:stCondLst>
                                  <p:childTnLst>
                                    <p:set>
                                      <p:cBhvr>
                                        <p:cTn id="89" dur="1" fill="hold">
                                          <p:stCondLst>
                                            <p:cond delay="0"/>
                                          </p:stCondLst>
                                        </p:cTn>
                                        <p:tgtEl>
                                          <p:spTgt spid="7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9"/>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6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7" presetClass="emph" presetSubtype="2" fill="hold" nodeType="clickEffect">
                                  <p:stCondLst>
                                    <p:cond delay="0"/>
                                  </p:stCondLst>
                                  <p:childTnLst>
                                    <p:animClr clrSpc="rgb" dir="cw">
                                      <p:cBhvr>
                                        <p:cTn id="101" dur="2000" fill="hold"/>
                                        <p:tgtEl>
                                          <p:spTgt spid="16"/>
                                        </p:tgtEl>
                                        <p:attrNameLst>
                                          <p:attrName>stroke.color</p:attrName>
                                        </p:attrNameLst>
                                      </p:cBhvr>
                                      <p:to>
                                        <a:srgbClr val="00B050"/>
                                      </p:to>
                                    </p:animClr>
                                    <p:set>
                                      <p:cBhvr>
                                        <p:cTn id="102" dur="2000" fill="hold"/>
                                        <p:tgtEl>
                                          <p:spTgt spid="16"/>
                                        </p:tgtEl>
                                        <p:attrNameLst>
                                          <p:attrName>stroke.on</p:attrName>
                                        </p:attrNameLst>
                                      </p:cBhvr>
                                      <p:to>
                                        <p:strVal val="true"/>
                                      </p:to>
                                    </p:set>
                                  </p:childTnLst>
                                </p:cTn>
                              </p:par>
                              <p:par>
                                <p:cTn id="103" presetID="1" presetClass="entr" presetSubtype="0" fill="hold" grpId="0" nodeType="withEffect">
                                  <p:stCondLst>
                                    <p:cond delay="0"/>
                                  </p:stCondLst>
                                  <p:childTnLst>
                                    <p:set>
                                      <p:cBhvr>
                                        <p:cTn id="104" dur="1" fill="hold">
                                          <p:stCondLst>
                                            <p:cond delay="0"/>
                                          </p:stCondLst>
                                        </p:cTn>
                                        <p:tgtEl>
                                          <p:spTgt spid="8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0" grpId="0"/>
      <p:bldP spid="61" grpId="0"/>
      <p:bldP spid="62" grpId="0"/>
      <p:bldP spid="63" grpId="0"/>
      <p:bldP spid="64" grpId="0"/>
      <p:bldP spid="65" grpId="0"/>
      <p:bldP spid="66" grpId="0"/>
      <p:bldP spid="67" grpId="0"/>
      <p:bldP spid="68" grpId="0"/>
      <p:bldP spid="69" grpId="0"/>
      <p:bldP spid="70" grpId="0"/>
      <p:bldP spid="71" grpId="0"/>
      <p:bldP spid="78" grpId="0"/>
      <p:bldP spid="79" grpId="0"/>
      <p:bldP spid="80"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889000" y="0"/>
            <a:ext cx="10515600" cy="879475"/>
          </a:xfrm>
        </p:spPr>
        <p:txBody>
          <a:bodyPr/>
          <a:lstStyle/>
          <a:p>
            <a:r>
              <a:rPr lang="en-US" dirty="0"/>
              <a:t>Try it Yourselves!</a:t>
            </a:r>
          </a:p>
        </p:txBody>
      </p:sp>
      <p:sp>
        <p:nvSpPr>
          <p:cNvPr id="6" name="Rectangle 5"/>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7" name="Rectangle 6"/>
          <p:cNvSpPr/>
          <p:nvPr/>
        </p:nvSpPr>
        <p:spPr>
          <a:xfrm>
            <a:off x="0" y="728662"/>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0</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
        <p:nvSpPr>
          <p:cNvPr id="9" name="Oval 8"/>
          <p:cNvSpPr/>
          <p:nvPr/>
        </p:nvSpPr>
        <p:spPr>
          <a:xfrm>
            <a:off x="8570016" y="2850618"/>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7540826" y="542583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1" name="Oval 10"/>
          <p:cNvSpPr/>
          <p:nvPr/>
        </p:nvSpPr>
        <p:spPr>
          <a:xfrm>
            <a:off x="9469196" y="414306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2" name="Oval 11"/>
          <p:cNvSpPr/>
          <p:nvPr/>
        </p:nvSpPr>
        <p:spPr>
          <a:xfrm>
            <a:off x="10590349" y="545507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8643794" y="5448205"/>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4" name="Oval 13"/>
          <p:cNvSpPr/>
          <p:nvPr/>
        </p:nvSpPr>
        <p:spPr>
          <a:xfrm>
            <a:off x="7574373" y="417652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5" name="Straight Arrow Connector 14"/>
          <p:cNvCxnSpPr>
            <a:stCxn id="9" idx="3"/>
            <a:endCxn id="14" idx="0"/>
          </p:cNvCxnSpPr>
          <p:nvPr/>
        </p:nvCxnSpPr>
        <p:spPr>
          <a:xfrm flipH="1">
            <a:off x="7826268" y="3280630"/>
            <a:ext cx="817526" cy="89589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14" idx="5"/>
            <a:endCxn id="13" idx="1"/>
          </p:cNvCxnSpPr>
          <p:nvPr/>
        </p:nvCxnSpPr>
        <p:spPr>
          <a:xfrm>
            <a:off x="8004385" y="4606535"/>
            <a:ext cx="713187" cy="915448"/>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7" name="Straight Connector 16"/>
          <p:cNvCxnSpPr>
            <a:stCxn id="13" idx="7"/>
            <a:endCxn id="11" idx="4"/>
          </p:cNvCxnSpPr>
          <p:nvPr/>
        </p:nvCxnSpPr>
        <p:spPr>
          <a:xfrm flipV="1">
            <a:off x="9073806" y="4646853"/>
            <a:ext cx="647285" cy="875130"/>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9" name="Straight Connector 18"/>
          <p:cNvCxnSpPr>
            <a:stCxn id="13" idx="6"/>
            <a:endCxn id="12" idx="2"/>
          </p:cNvCxnSpPr>
          <p:nvPr/>
        </p:nvCxnSpPr>
        <p:spPr>
          <a:xfrm>
            <a:off x="9147584" y="5700100"/>
            <a:ext cx="1442765" cy="6867"/>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0" name="Straight Connector 19"/>
          <p:cNvCxnSpPr>
            <a:stCxn id="10" idx="6"/>
            <a:endCxn id="13" idx="2"/>
          </p:cNvCxnSpPr>
          <p:nvPr/>
        </p:nvCxnSpPr>
        <p:spPr>
          <a:xfrm>
            <a:off x="8044616" y="5677727"/>
            <a:ext cx="599178" cy="22373"/>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1" name="Straight Connector 20"/>
          <p:cNvCxnSpPr>
            <a:stCxn id="14" idx="4"/>
            <a:endCxn id="10" idx="0"/>
          </p:cNvCxnSpPr>
          <p:nvPr/>
        </p:nvCxnSpPr>
        <p:spPr>
          <a:xfrm flipH="1">
            <a:off x="7792721" y="4680313"/>
            <a:ext cx="33547" cy="745519"/>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23" name="Arc 22"/>
          <p:cNvSpPr/>
          <p:nvPr/>
        </p:nvSpPr>
        <p:spPr>
          <a:xfrm rot="16200000" flipH="1">
            <a:off x="8841805" y="4331303"/>
            <a:ext cx="984865" cy="3083032"/>
          </a:xfrm>
          <a:prstGeom prst="arc">
            <a:avLst>
              <a:gd name="adj1" fmla="val 16335227"/>
              <a:gd name="adj2" fmla="val 5202225"/>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9" name="Straight Arrow Connector 28"/>
          <p:cNvCxnSpPr>
            <a:stCxn id="11" idx="0"/>
            <a:endCxn id="9" idx="5"/>
          </p:cNvCxnSpPr>
          <p:nvPr/>
        </p:nvCxnSpPr>
        <p:spPr>
          <a:xfrm flipH="1" flipV="1">
            <a:off x="9000028" y="3280630"/>
            <a:ext cx="721063" cy="86243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22" name="Content Placeholder 3">
                <a:extLst>
                  <a:ext uri="{FF2B5EF4-FFF2-40B4-BE49-F238E27FC236}">
                    <a16:creationId xmlns:a16="http://schemas.microsoft.com/office/drawing/2014/main" id="{72F028CA-C19F-4B57-B6D5-66735674387F}"/>
                  </a:ext>
                </a:extLst>
              </p:cNvPr>
              <p:cNvGraphicFramePr>
                <a:graphicFrameLocks noGrp="1"/>
              </p:cNvGraphicFramePr>
              <p:nvPr>
                <p:ph idx="1"/>
                <p:extLst>
                  <p:ext uri="{D42A27DB-BD31-4B8C-83A1-F6EECF244321}">
                    <p14:modId xmlns:p14="http://schemas.microsoft.com/office/powerpoint/2010/main" val="3255974046"/>
                  </p:ext>
                </p:extLst>
              </p:nvPr>
            </p:nvGraphicFramePr>
            <p:xfrm>
              <a:off x="5234597" y="99431"/>
              <a:ext cx="7016750" cy="2413664"/>
            </p:xfrm>
            <a:graphic>
              <a:graphicData uri="http://schemas.openxmlformats.org/drawingml/2006/table">
                <a:tbl>
                  <a:tblPr firstRow="1" bandRow="1">
                    <a:tableStyleId>{5C22544A-7EE6-4342-B048-85BDC9FD1C3A}</a:tableStyleId>
                  </a:tblPr>
                  <a:tblGrid>
                    <a:gridCol w="732383">
                      <a:extLst>
                        <a:ext uri="{9D8B030D-6E8A-4147-A177-3AD203B41FA5}">
                          <a16:colId xmlns:a16="http://schemas.microsoft.com/office/drawing/2014/main" val="306483226"/>
                        </a:ext>
                      </a:extLst>
                    </a:gridCol>
                    <a:gridCol w="2531516">
                      <a:extLst>
                        <a:ext uri="{9D8B030D-6E8A-4147-A177-3AD203B41FA5}">
                          <a16:colId xmlns:a16="http://schemas.microsoft.com/office/drawing/2014/main" val="2874139937"/>
                        </a:ext>
                      </a:extLst>
                    </a:gridCol>
                    <a:gridCol w="3752851">
                      <a:extLst>
                        <a:ext uri="{9D8B030D-6E8A-4147-A177-3AD203B41FA5}">
                          <a16:colId xmlns:a16="http://schemas.microsoft.com/office/drawing/2014/main" val="1318145121"/>
                        </a:ext>
                      </a:extLst>
                    </a:gridCol>
                  </a:tblGrid>
                  <a:tr h="341024">
                    <a:tc>
                      <a:txBody>
                        <a:bodyPr/>
                        <a:lstStyle/>
                        <a:p>
                          <a:r>
                            <a:rPr lang="en-US" sz="1400" dirty="0"/>
                            <a:t>Type</a:t>
                          </a:r>
                        </a:p>
                      </a:txBody>
                      <a:tcPr/>
                    </a:tc>
                    <a:tc>
                      <a:txBody>
                        <a:bodyPr/>
                        <a:lstStyle/>
                        <a:p>
                          <a:r>
                            <a:rPr lang="en-US" sz="1400" dirty="0"/>
                            <a:t>Definition</a:t>
                          </a:r>
                        </a:p>
                      </a:txBody>
                      <a:tcPr/>
                    </a:tc>
                    <a:tc>
                      <a:txBody>
                        <a:bodyPr/>
                        <a:lstStyle/>
                        <a:p>
                          <a:r>
                            <a:rPr lang="en-US" sz="1400" dirty="0"/>
                            <a:t>When</a:t>
                          </a:r>
                          <a:r>
                            <a:rPr lang="en-US" sz="1400" baseline="0" dirty="0"/>
                            <a:t> is </a:t>
                          </a:r>
                          <a14:m>
                            <m:oMath xmlns:m="http://schemas.openxmlformats.org/officeDocument/2006/math">
                              <m:r>
                                <a:rPr lang="en-US" sz="1400" b="1" i="1" baseline="0" smtClean="0">
                                  <a:latin typeface="Cambria Math" panose="02040503050406030204" pitchFamily="18" charset="0"/>
                                </a:rPr>
                                <m:t>(</m:t>
                              </m:r>
                              <m:r>
                                <a:rPr lang="en-US" sz="1400" b="1" i="1" baseline="0" smtClean="0">
                                  <a:latin typeface="Cambria Math" panose="02040503050406030204" pitchFamily="18" charset="0"/>
                                </a:rPr>
                                <m:t>𝒖</m:t>
                              </m:r>
                              <m:r>
                                <a:rPr lang="en-US" sz="1400" b="1" i="1" baseline="0" smtClean="0">
                                  <a:latin typeface="Cambria Math" panose="02040503050406030204" pitchFamily="18" charset="0"/>
                                </a:rPr>
                                <m:t>,</m:t>
                              </m:r>
                              <m:r>
                                <a:rPr lang="en-US" sz="1400" b="1" i="1" baseline="0" smtClean="0">
                                  <a:latin typeface="Cambria Math" panose="02040503050406030204" pitchFamily="18" charset="0"/>
                                </a:rPr>
                                <m:t>𝒗</m:t>
                              </m:r>
                              <m:r>
                                <a:rPr lang="en-US" sz="1400" b="1" i="1" baseline="0" smtClean="0">
                                  <a:latin typeface="Cambria Math" panose="02040503050406030204" pitchFamily="18" charset="0"/>
                                </a:rPr>
                                <m:t>)</m:t>
                              </m:r>
                            </m:oMath>
                          </a14:m>
                          <a:r>
                            <a:rPr lang="en-US" sz="1400" dirty="0"/>
                            <a:t> that edge type?</a:t>
                          </a:r>
                        </a:p>
                      </a:txBody>
                      <a:tcPr/>
                    </a:tc>
                    <a:extLst>
                      <a:ext uri="{0D108BD9-81ED-4DB2-BD59-A6C34878D82A}">
                        <a16:rowId xmlns:a16="http://schemas.microsoft.com/office/drawing/2014/main" val="3125723415"/>
                      </a:ext>
                    </a:extLst>
                  </a:tr>
                  <a:tr h="476499">
                    <a:tc>
                      <a:txBody>
                        <a:bodyPr/>
                        <a:lstStyle/>
                        <a:p>
                          <a:r>
                            <a:rPr lang="en-US" sz="1400" dirty="0"/>
                            <a:t>Tree</a:t>
                          </a:r>
                        </a:p>
                      </a:txBody>
                      <a:tcPr/>
                    </a:tc>
                    <a:tc>
                      <a:txBody>
                        <a:bodyPr/>
                        <a:lstStyle/>
                        <a:p>
                          <a:r>
                            <a:rPr lang="en-US" sz="1400" dirty="0"/>
                            <a:t>Edges forming</a:t>
                          </a:r>
                          <a:r>
                            <a:rPr lang="en-US" sz="1400" baseline="0" dirty="0"/>
                            <a:t> the DFS tree (or forest).</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rPr>
                                <m:t>𝑣</m:t>
                              </m:r>
                            </m:oMath>
                          </a14:m>
                          <a:r>
                            <a:rPr lang="en-US" sz="1400" dirty="0"/>
                            <a:t> was not seen before we processed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𝑢</m:t>
                                  </m:r>
                                  <m:r>
                                    <a:rPr lang="en-US" sz="1400" b="0" i="1" smtClean="0">
                                      <a:latin typeface="Cambria Math" panose="02040503050406030204" pitchFamily="18" charset="0"/>
                                    </a:rPr>
                                    <m:t>,</m:t>
                                  </m:r>
                                  <m:r>
                                    <a:rPr lang="en-US" sz="1400" b="0" i="1" smtClean="0">
                                      <a:latin typeface="Cambria Math" panose="02040503050406030204" pitchFamily="18" charset="0"/>
                                    </a:rPr>
                                    <m:t>𝑣</m:t>
                                  </m:r>
                                </m:e>
                              </m:d>
                              <m:r>
                                <a:rPr lang="en-US" sz="1400" b="0" i="1" smtClean="0">
                                  <a:latin typeface="Cambria Math" panose="02040503050406030204" pitchFamily="18" charset="0"/>
                                </a:rPr>
                                <m:t>.</m:t>
                              </m:r>
                            </m:oMath>
                          </a14:m>
                          <a:endParaRPr lang="en-US" sz="1400" dirty="0"/>
                        </a:p>
                      </a:txBody>
                      <a:tcPr/>
                    </a:tc>
                    <a:extLst>
                      <a:ext uri="{0D108BD9-81ED-4DB2-BD59-A6C34878D82A}">
                        <a16:rowId xmlns:a16="http://schemas.microsoft.com/office/drawing/2014/main" val="1339907078"/>
                      </a:ext>
                    </a:extLst>
                  </a:tr>
                  <a:tr h="476499">
                    <a:tc>
                      <a:txBody>
                        <a:bodyPr/>
                        <a:lstStyle/>
                        <a:p>
                          <a:r>
                            <a:rPr lang="en-US" sz="1400" dirty="0"/>
                            <a:t>Forward</a:t>
                          </a:r>
                        </a:p>
                      </a:txBody>
                      <a:tcPr/>
                    </a:tc>
                    <a:tc>
                      <a:txBody>
                        <a:bodyPr/>
                        <a:lstStyle/>
                        <a:p>
                          <a:r>
                            <a:rPr lang="en-US" sz="1400" dirty="0"/>
                            <a:t>From ancestor to descendant in tree.</a:t>
                          </a:r>
                        </a:p>
                      </a:txBody>
                      <a:tcPr/>
                    </a:tc>
                    <a:tc>
                      <a:txBody>
                        <a:bodyPr/>
                        <a:lstStyle/>
                        <a:p>
                          <a14:m>
                            <m:oMath xmlns:m="http://schemas.openxmlformats.org/officeDocument/2006/math">
                              <m:r>
                                <a:rPr lang="en-US" sz="1400" b="0" i="1" smtClean="0">
                                  <a:latin typeface="Cambria Math" panose="02040503050406030204" pitchFamily="18" charset="0"/>
                                  <a:cs typeface="Courier New" panose="02070309020205020404" pitchFamily="49" charset="0"/>
                                </a:rPr>
                                <m:t>𝑢</m:t>
                              </m:r>
                              <m:r>
                                <a:rPr lang="en-US" sz="1400" b="0" i="1" smtClean="0">
                                  <a:latin typeface="Cambria Math" panose="02040503050406030204" pitchFamily="18" charset="0"/>
                                  <a:cs typeface="Courier New" panose="02070309020205020404" pitchFamily="49" charset="0"/>
                                </a:rPr>
                                <m:t> </m:t>
                              </m:r>
                            </m:oMath>
                          </a14:m>
                          <a:r>
                            <a:rPr lang="en-US" sz="1400" dirty="0">
                              <a:latin typeface="+mn-lt"/>
                              <a:cs typeface="Courier New" panose="02070309020205020404" pitchFamily="49" charset="0"/>
                            </a:rPr>
                            <a:t>and </a:t>
                          </a:r>
                          <a14:m>
                            <m:oMath xmlns:m="http://schemas.openxmlformats.org/officeDocument/2006/math">
                              <m:r>
                                <a:rPr lang="en-US" sz="1400" b="0" i="1" smtClean="0">
                                  <a:latin typeface="Cambria Math" panose="02040503050406030204" pitchFamily="18" charset="0"/>
                                  <a:cs typeface="Courier New" panose="02070309020205020404" pitchFamily="49" charset="0"/>
                                </a:rPr>
                                <m:t>𝑣</m:t>
                              </m:r>
                            </m:oMath>
                          </a14:m>
                          <a:r>
                            <a:rPr lang="en-US" sz="1400" dirty="0">
                              <a:latin typeface="+mn-lt"/>
                              <a:cs typeface="Courier New" panose="02070309020205020404" pitchFamily="49" charset="0"/>
                            </a:rPr>
                            <a:t> have been seen,</a:t>
                          </a:r>
                          <a:r>
                            <a:rPr lang="en-US" sz="1400" baseline="0" dirty="0">
                              <a:latin typeface="+mn-lt"/>
                              <a:cs typeface="Courier New" panose="02070309020205020404" pitchFamily="49" charset="0"/>
                            </a:rPr>
                            <a:t> and</a:t>
                          </a:r>
                          <a:br>
                            <a:rPr lang="en-US" sz="1400" dirty="0">
                              <a:latin typeface="Courier New" panose="02070309020205020404" pitchFamily="49" charset="0"/>
                              <a:cs typeface="Courier New" panose="02070309020205020404" pitchFamily="49" charset="0"/>
                            </a:rPr>
                          </a:br>
                          <a:r>
                            <a:rPr lang="en-US" sz="1400" dirty="0" err="1">
                              <a:latin typeface="Courier New" panose="02070309020205020404" pitchFamily="49" charset="0"/>
                              <a:cs typeface="Courier New" panose="02070309020205020404" pitchFamily="49" charset="0"/>
                            </a:rPr>
                            <a:t>u.start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v.end</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476499">
                    <a:tc>
                      <a:txBody>
                        <a:bodyPr/>
                        <a:lstStyle/>
                        <a:p>
                          <a:r>
                            <a:rPr lang="en-US" sz="1400" dirty="0"/>
                            <a:t>Back</a:t>
                          </a:r>
                        </a:p>
                      </a:txBody>
                      <a:tcPr/>
                    </a:tc>
                    <a:tc>
                      <a:txBody>
                        <a:bodyPr/>
                        <a:lstStyle/>
                        <a:p>
                          <a:r>
                            <a:rPr lang="en-US" sz="1400" dirty="0"/>
                            <a:t>From descendant to</a:t>
                          </a:r>
                          <a:r>
                            <a:rPr lang="en-US" sz="1400" baseline="0" dirty="0"/>
                            <a:t> ancestor in tree.</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cs typeface="Courier New" panose="02070309020205020404" pitchFamily="49" charset="0"/>
                                </a:rPr>
                                <m:t>𝑢</m:t>
                              </m:r>
                              <m:r>
                                <a:rPr lang="en-US" sz="1400" b="0" i="1" smtClean="0">
                                  <a:latin typeface="Cambria Math" panose="02040503050406030204" pitchFamily="18" charset="0"/>
                                  <a:cs typeface="Courier New" panose="02070309020205020404" pitchFamily="49" charset="0"/>
                                </a:rPr>
                                <m:t> </m:t>
                              </m:r>
                            </m:oMath>
                          </a14:m>
                          <a:r>
                            <a:rPr lang="en-US" sz="1400" dirty="0">
                              <a:latin typeface="+mn-lt"/>
                              <a:cs typeface="Courier New" panose="02070309020205020404" pitchFamily="49" charset="0"/>
                            </a:rPr>
                            <a:t>and </a:t>
                          </a:r>
                          <a14:m>
                            <m:oMath xmlns:m="http://schemas.openxmlformats.org/officeDocument/2006/math">
                              <m:r>
                                <a:rPr lang="en-US" sz="1400" b="0" i="1" smtClean="0">
                                  <a:latin typeface="Cambria Math" panose="02040503050406030204" pitchFamily="18" charset="0"/>
                                  <a:cs typeface="Courier New" panose="02070309020205020404" pitchFamily="49" charset="0"/>
                                </a:rPr>
                                <m:t>𝑣</m:t>
                              </m:r>
                            </m:oMath>
                          </a14:m>
                          <a:r>
                            <a:rPr lang="en-US" sz="1400" dirty="0">
                              <a:latin typeface="+mn-lt"/>
                              <a:cs typeface="Courier New" panose="02070309020205020404" pitchFamily="49" charset="0"/>
                            </a:rPr>
                            <a:t> have been seen, and</a:t>
                          </a:r>
                          <a:br>
                            <a:rPr lang="en-US" sz="1400" dirty="0">
                              <a:latin typeface="Courier New" panose="02070309020205020404" pitchFamily="49" charset="0"/>
                              <a:cs typeface="Courier New" panose="02070309020205020404" pitchFamily="49" charset="0"/>
                            </a:rPr>
                          </a:br>
                          <a:r>
                            <a:rPr lang="en-US" sz="1400" dirty="0" err="1">
                              <a:latin typeface="Courier New" panose="02070309020205020404" pitchFamily="49" charset="0"/>
                              <a:cs typeface="Courier New" panose="02070309020205020404" pitchFamily="49" charset="0"/>
                            </a:rPr>
                            <a:t>v.start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u.end</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476499">
                    <a:tc>
                      <a:txBody>
                        <a:bodyPr/>
                        <a:lstStyle/>
                        <a:p>
                          <a:r>
                            <a:rPr lang="en-US" sz="1400" dirty="0"/>
                            <a:t>Cross</a:t>
                          </a:r>
                        </a:p>
                      </a:txBody>
                      <a:tcPr/>
                    </a:tc>
                    <a:tc>
                      <a:txBody>
                        <a:bodyPr/>
                        <a:lstStyle/>
                        <a:p>
                          <a:r>
                            <a:rPr lang="en-US" sz="1400" dirty="0"/>
                            <a:t>Edges</a:t>
                          </a:r>
                          <a:r>
                            <a:rPr lang="en-US" sz="1400" baseline="0" dirty="0"/>
                            <a:t> going between vertices without an ancestor relationship.</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rPr>
                                <m:t>𝑢</m:t>
                              </m:r>
                            </m:oMath>
                          </a14:m>
                          <a:r>
                            <a:rPr lang="en-US" sz="1400" dirty="0"/>
                            <a:t> and </a:t>
                          </a:r>
                          <a14:m>
                            <m:oMath xmlns:m="http://schemas.openxmlformats.org/officeDocument/2006/math">
                              <m:r>
                                <a:rPr lang="en-US" sz="1400" b="0" i="1" smtClean="0">
                                  <a:latin typeface="Cambria Math" panose="02040503050406030204" pitchFamily="18" charset="0"/>
                                </a:rPr>
                                <m:t>𝑣</m:t>
                              </m:r>
                            </m:oMath>
                          </a14:m>
                          <a:r>
                            <a:rPr lang="en-US" sz="1400" dirty="0"/>
                            <a:t> have not been seen, and</a:t>
                          </a:r>
                          <a:br>
                            <a:rPr lang="en-US" sz="1400" dirty="0"/>
                          </a:br>
                          <a:r>
                            <a:rPr lang="en-US" sz="1400" dirty="0" err="1">
                              <a:latin typeface="Courier New" panose="02070309020205020404" pitchFamily="49" charset="0"/>
                              <a:cs typeface="Courier New" panose="02070309020205020404" pitchFamily="49" charset="0"/>
                            </a:rPr>
                            <a:t>v.start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v.end</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u.start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u.end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22" name="Content Placeholder 3">
                <a:extLst>
                  <a:ext uri="{FF2B5EF4-FFF2-40B4-BE49-F238E27FC236}">
                    <a16:creationId xmlns:a16="http://schemas.microsoft.com/office/drawing/2014/main" id="{72F028CA-C19F-4B57-B6D5-66735674387F}"/>
                  </a:ext>
                </a:extLst>
              </p:cNvPr>
              <p:cNvGraphicFramePr>
                <a:graphicFrameLocks noGrp="1"/>
              </p:cNvGraphicFramePr>
              <p:nvPr>
                <p:ph idx="1"/>
                <p:extLst>
                  <p:ext uri="{D42A27DB-BD31-4B8C-83A1-F6EECF244321}">
                    <p14:modId xmlns:p14="http://schemas.microsoft.com/office/powerpoint/2010/main" val="3255974046"/>
                  </p:ext>
                </p:extLst>
              </p:nvPr>
            </p:nvGraphicFramePr>
            <p:xfrm>
              <a:off x="5234597" y="99431"/>
              <a:ext cx="7016750" cy="2413664"/>
            </p:xfrm>
            <a:graphic>
              <a:graphicData uri="http://schemas.openxmlformats.org/drawingml/2006/table">
                <a:tbl>
                  <a:tblPr firstRow="1" bandRow="1">
                    <a:tableStyleId>{5C22544A-7EE6-4342-B048-85BDC9FD1C3A}</a:tableStyleId>
                  </a:tblPr>
                  <a:tblGrid>
                    <a:gridCol w="732383">
                      <a:extLst>
                        <a:ext uri="{9D8B030D-6E8A-4147-A177-3AD203B41FA5}">
                          <a16:colId xmlns:a16="http://schemas.microsoft.com/office/drawing/2014/main" val="306483226"/>
                        </a:ext>
                      </a:extLst>
                    </a:gridCol>
                    <a:gridCol w="2531516">
                      <a:extLst>
                        <a:ext uri="{9D8B030D-6E8A-4147-A177-3AD203B41FA5}">
                          <a16:colId xmlns:a16="http://schemas.microsoft.com/office/drawing/2014/main" val="2874139937"/>
                        </a:ext>
                      </a:extLst>
                    </a:gridCol>
                    <a:gridCol w="3752851">
                      <a:extLst>
                        <a:ext uri="{9D8B030D-6E8A-4147-A177-3AD203B41FA5}">
                          <a16:colId xmlns:a16="http://schemas.microsoft.com/office/drawing/2014/main" val="1318145121"/>
                        </a:ext>
                      </a:extLst>
                    </a:gridCol>
                  </a:tblGrid>
                  <a:tr h="341024">
                    <a:tc>
                      <a:txBody>
                        <a:bodyPr/>
                        <a:lstStyle/>
                        <a:p>
                          <a:r>
                            <a:rPr lang="en-US" sz="1400" dirty="0"/>
                            <a:t>Type</a:t>
                          </a:r>
                        </a:p>
                      </a:txBody>
                      <a:tcPr/>
                    </a:tc>
                    <a:tc>
                      <a:txBody>
                        <a:bodyPr/>
                        <a:lstStyle/>
                        <a:p>
                          <a:r>
                            <a:rPr lang="en-US" sz="1400" dirty="0"/>
                            <a:t>Definition</a:t>
                          </a:r>
                        </a:p>
                      </a:txBody>
                      <a:tcPr/>
                    </a:tc>
                    <a:tc>
                      <a:txBody>
                        <a:bodyPr/>
                        <a:lstStyle/>
                        <a:p>
                          <a:endParaRPr lang="en-US"/>
                        </a:p>
                      </a:txBody>
                      <a:tcPr>
                        <a:blipFill>
                          <a:blip r:embed="rId2"/>
                          <a:stretch>
                            <a:fillRect l="-87175" t="-1786" r="-649" b="-628571"/>
                          </a:stretch>
                        </a:blipFill>
                      </a:tcPr>
                    </a:tc>
                    <a:extLst>
                      <a:ext uri="{0D108BD9-81ED-4DB2-BD59-A6C34878D82A}">
                        <a16:rowId xmlns:a16="http://schemas.microsoft.com/office/drawing/2014/main" val="3125723415"/>
                      </a:ext>
                    </a:extLst>
                  </a:tr>
                  <a:tr h="518160">
                    <a:tc>
                      <a:txBody>
                        <a:bodyPr/>
                        <a:lstStyle/>
                        <a:p>
                          <a:r>
                            <a:rPr lang="en-US" sz="1400" dirty="0"/>
                            <a:t>Tree</a:t>
                          </a:r>
                        </a:p>
                      </a:txBody>
                      <a:tcPr/>
                    </a:tc>
                    <a:tc>
                      <a:txBody>
                        <a:bodyPr/>
                        <a:lstStyle/>
                        <a:p>
                          <a:r>
                            <a:rPr lang="en-US" sz="1400" dirty="0"/>
                            <a:t>Edges forming</a:t>
                          </a:r>
                          <a:r>
                            <a:rPr lang="en-US" sz="1400" baseline="0" dirty="0"/>
                            <a:t> the DFS tree (or forest).</a:t>
                          </a:r>
                          <a:endParaRPr lang="en-US" sz="1400" dirty="0"/>
                        </a:p>
                      </a:txBody>
                      <a:tcPr/>
                    </a:tc>
                    <a:tc>
                      <a:txBody>
                        <a:bodyPr/>
                        <a:lstStyle/>
                        <a:p>
                          <a:endParaRPr lang="en-US"/>
                        </a:p>
                      </a:txBody>
                      <a:tcPr>
                        <a:blipFill>
                          <a:blip r:embed="rId2"/>
                          <a:stretch>
                            <a:fillRect l="-87175" t="-67059" r="-649" b="-314118"/>
                          </a:stretch>
                        </a:blipFill>
                      </a:tcPr>
                    </a:tc>
                    <a:extLst>
                      <a:ext uri="{0D108BD9-81ED-4DB2-BD59-A6C34878D82A}">
                        <a16:rowId xmlns:a16="http://schemas.microsoft.com/office/drawing/2014/main" val="1339907078"/>
                      </a:ext>
                    </a:extLst>
                  </a:tr>
                  <a:tr h="518160">
                    <a:tc>
                      <a:txBody>
                        <a:bodyPr/>
                        <a:lstStyle/>
                        <a:p>
                          <a:r>
                            <a:rPr lang="en-US" sz="1400" dirty="0"/>
                            <a:t>Forward</a:t>
                          </a:r>
                        </a:p>
                      </a:txBody>
                      <a:tcPr/>
                    </a:tc>
                    <a:tc>
                      <a:txBody>
                        <a:bodyPr/>
                        <a:lstStyle/>
                        <a:p>
                          <a:r>
                            <a:rPr lang="en-US" sz="1400" dirty="0"/>
                            <a:t>From ancestor to descendant in tree.</a:t>
                          </a:r>
                        </a:p>
                      </a:txBody>
                      <a:tcPr/>
                    </a:tc>
                    <a:tc>
                      <a:txBody>
                        <a:bodyPr/>
                        <a:lstStyle/>
                        <a:p>
                          <a:endParaRPr lang="en-US"/>
                        </a:p>
                      </a:txBody>
                      <a:tcPr>
                        <a:blipFill>
                          <a:blip r:embed="rId2"/>
                          <a:stretch>
                            <a:fillRect l="-87175" t="-165116" r="-649" b="-210465"/>
                          </a:stretch>
                        </a:blipFill>
                      </a:tcPr>
                    </a:tc>
                    <a:extLst>
                      <a:ext uri="{0D108BD9-81ED-4DB2-BD59-A6C34878D82A}">
                        <a16:rowId xmlns:a16="http://schemas.microsoft.com/office/drawing/2014/main" val="978802826"/>
                      </a:ext>
                    </a:extLst>
                  </a:tr>
                  <a:tr h="518160">
                    <a:tc>
                      <a:txBody>
                        <a:bodyPr/>
                        <a:lstStyle/>
                        <a:p>
                          <a:r>
                            <a:rPr lang="en-US" sz="1400" dirty="0"/>
                            <a:t>Back</a:t>
                          </a:r>
                        </a:p>
                      </a:txBody>
                      <a:tcPr/>
                    </a:tc>
                    <a:tc>
                      <a:txBody>
                        <a:bodyPr/>
                        <a:lstStyle/>
                        <a:p>
                          <a:r>
                            <a:rPr lang="en-US" sz="1400" dirty="0"/>
                            <a:t>From descendant to</a:t>
                          </a:r>
                          <a:r>
                            <a:rPr lang="en-US" sz="1400" baseline="0" dirty="0"/>
                            <a:t> ancestor in tree.</a:t>
                          </a:r>
                          <a:endParaRPr lang="en-US" sz="1400" dirty="0"/>
                        </a:p>
                      </a:txBody>
                      <a:tcPr/>
                    </a:tc>
                    <a:tc>
                      <a:txBody>
                        <a:bodyPr/>
                        <a:lstStyle/>
                        <a:p>
                          <a:endParaRPr lang="en-US"/>
                        </a:p>
                      </a:txBody>
                      <a:tcPr>
                        <a:blipFill>
                          <a:blip r:embed="rId2"/>
                          <a:stretch>
                            <a:fillRect l="-87175" t="-268235" r="-649" b="-112941"/>
                          </a:stretch>
                        </a:blipFill>
                      </a:tcPr>
                    </a:tc>
                    <a:extLst>
                      <a:ext uri="{0D108BD9-81ED-4DB2-BD59-A6C34878D82A}">
                        <a16:rowId xmlns:a16="http://schemas.microsoft.com/office/drawing/2014/main" val="1022694796"/>
                      </a:ext>
                    </a:extLst>
                  </a:tr>
                  <a:tr h="518160">
                    <a:tc>
                      <a:txBody>
                        <a:bodyPr/>
                        <a:lstStyle/>
                        <a:p>
                          <a:r>
                            <a:rPr lang="en-US" sz="1400" dirty="0"/>
                            <a:t>Cross</a:t>
                          </a:r>
                        </a:p>
                      </a:txBody>
                      <a:tcPr/>
                    </a:tc>
                    <a:tc>
                      <a:txBody>
                        <a:bodyPr/>
                        <a:lstStyle/>
                        <a:p>
                          <a:r>
                            <a:rPr lang="en-US" sz="1400" dirty="0"/>
                            <a:t>Edges</a:t>
                          </a:r>
                          <a:r>
                            <a:rPr lang="en-US" sz="1400" baseline="0" dirty="0"/>
                            <a:t> going between vertices without an ancestor relationship.</a:t>
                          </a:r>
                          <a:endParaRPr lang="en-US" sz="1400" dirty="0"/>
                        </a:p>
                      </a:txBody>
                      <a:tcPr/>
                    </a:tc>
                    <a:tc>
                      <a:txBody>
                        <a:bodyPr/>
                        <a:lstStyle/>
                        <a:p>
                          <a:endParaRPr lang="en-US"/>
                        </a:p>
                      </a:txBody>
                      <a:tcPr>
                        <a:blipFill>
                          <a:blip r:embed="rId2"/>
                          <a:stretch>
                            <a:fillRect l="-87175" t="-368235" r="-649" b="-12941"/>
                          </a:stretch>
                        </a:blipFill>
                      </a:tcPr>
                    </a:tc>
                    <a:extLst>
                      <a:ext uri="{0D108BD9-81ED-4DB2-BD59-A6C34878D82A}">
                        <a16:rowId xmlns:a16="http://schemas.microsoft.com/office/drawing/2014/main" val="12491357"/>
                      </a:ext>
                    </a:extLst>
                  </a:tr>
                </a:tbl>
              </a:graphicData>
            </a:graphic>
          </p:graphicFrame>
        </mc:Fallback>
      </mc:AlternateContent>
    </p:spTree>
    <p:extLst>
      <p:ext uri="{BB962C8B-B14F-4D97-AF65-F5344CB8AC3E}">
        <p14:creationId xmlns:p14="http://schemas.microsoft.com/office/powerpoint/2010/main" val="3179033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Actually Using DFS</a:t>
            </a:r>
          </a:p>
        </p:txBody>
      </p:sp>
      <p:sp>
        <p:nvSpPr>
          <p:cNvPr id="3" name="Content Placeholder 2"/>
          <p:cNvSpPr>
            <a:spLocks noGrp="1"/>
          </p:cNvSpPr>
          <p:nvPr>
            <p:ph idx="1"/>
          </p:nvPr>
        </p:nvSpPr>
        <p:spPr>
          <a:xfrm>
            <a:off x="838200" y="1825625"/>
            <a:ext cx="10515600" cy="549275"/>
          </a:xfrm>
        </p:spPr>
        <p:txBody>
          <a:bodyPr/>
          <a:lstStyle/>
          <a:p>
            <a:r>
              <a:rPr lang="en-US" dirty="0"/>
              <a:t>Here’s a claim that will let us use DFS for something!</a:t>
            </a:r>
          </a:p>
        </p:txBody>
      </p:sp>
      <p:sp>
        <p:nvSpPr>
          <p:cNvPr id="4" name="Rectangle 3"/>
          <p:cNvSpPr/>
          <p:nvPr/>
        </p:nvSpPr>
        <p:spPr>
          <a:xfrm>
            <a:off x="495300" y="2387600"/>
            <a:ext cx="11366500" cy="15748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t>DFS run on a directed graph has a back edge if and only if it has a cycle.</a:t>
            </a:r>
          </a:p>
        </p:txBody>
      </p:sp>
      <p:sp>
        <p:nvSpPr>
          <p:cNvPr id="5" name="Rectangle 4"/>
          <p:cNvSpPr/>
          <p:nvPr/>
        </p:nvSpPr>
        <p:spPr>
          <a:xfrm>
            <a:off x="495300" y="2387600"/>
            <a:ext cx="11366500" cy="5588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Back Edge Characterization</a:t>
            </a:r>
          </a:p>
        </p:txBody>
      </p:sp>
    </p:spTree>
    <p:extLst>
      <p:ext uri="{BB962C8B-B14F-4D97-AF65-F5344CB8AC3E}">
        <p14:creationId xmlns:p14="http://schemas.microsoft.com/office/powerpoint/2010/main" val="2230509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If DFS on a graph has a back edge then it has a cycle.</a:t>
                </a:r>
              </a:p>
              <a:p>
                <a:endParaRPr lang="en-US" dirty="0"/>
              </a:p>
              <a:p>
                <a:pPr marL="0" indent="0">
                  <a:buNone/>
                </a:pPr>
                <a:r>
                  <a:rPr lang="en-US" dirty="0"/>
                  <a:t>Suppose the back edge is </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𝑢</m:t>
                    </m:r>
                    <m:r>
                      <a:rPr lang="en-US" i="1" dirty="0" err="1" smtClean="0">
                        <a:latin typeface="Cambria Math" panose="02040503050406030204" pitchFamily="18" charset="0"/>
                      </a:rPr>
                      <m:t>,</m:t>
                    </m:r>
                    <m:r>
                      <a:rPr lang="en-US" i="1" dirty="0" err="1" smtClean="0">
                        <a:latin typeface="Cambria Math" panose="02040503050406030204" pitchFamily="18" charset="0"/>
                      </a:rPr>
                      <m:t>𝑣</m:t>
                    </m:r>
                    <m:r>
                      <a:rPr lang="en-US" i="1" dirty="0" smtClean="0">
                        <a:latin typeface="Cambria Math" panose="02040503050406030204" pitchFamily="18" charset="0"/>
                      </a:rPr>
                      <m:t>)</m:t>
                    </m:r>
                  </m:oMath>
                </a14:m>
                <a:r>
                  <a:rPr lang="en-US" dirty="0"/>
                  <a:t>.</a:t>
                </a:r>
              </a:p>
              <a:p>
                <a:pPr marL="0" indent="0">
                  <a:buNone/>
                </a:pPr>
                <a:r>
                  <a:rPr lang="en-US" dirty="0"/>
                  <a:t>A back edge is going from a descendant to an ancestor.</a:t>
                </a:r>
              </a:p>
              <a:p>
                <a:pPr marL="0" indent="0">
                  <a:buNone/>
                </a:pPr>
                <a:r>
                  <a:rPr lang="en-US" dirty="0"/>
                  <a:t>So we can go from </a:t>
                </a:r>
                <a14:m>
                  <m:oMath xmlns:m="http://schemas.openxmlformats.org/officeDocument/2006/math">
                    <m:r>
                      <a:rPr lang="en-US" i="1" dirty="0" smtClean="0">
                        <a:latin typeface="Cambria Math" panose="02040503050406030204" pitchFamily="18" charset="0"/>
                      </a:rPr>
                      <m:t>𝑣</m:t>
                    </m:r>
                  </m:oMath>
                </a14:m>
                <a:r>
                  <a:rPr lang="en-US" dirty="0"/>
                  <a:t> back to </a:t>
                </a:r>
                <a14:m>
                  <m:oMath xmlns:m="http://schemas.openxmlformats.org/officeDocument/2006/math">
                    <m:r>
                      <a:rPr lang="en-US" i="1" dirty="0" smtClean="0">
                        <a:latin typeface="Cambria Math" panose="02040503050406030204" pitchFamily="18" charset="0"/>
                      </a:rPr>
                      <m:t>𝑢</m:t>
                    </m:r>
                  </m:oMath>
                </a14:m>
                <a:r>
                  <a:rPr lang="en-US" dirty="0"/>
                  <a:t> on the tree edges.  </a:t>
                </a:r>
              </a:p>
              <a:p>
                <a:pPr marL="0" indent="0">
                  <a:buNone/>
                </a:pPr>
                <a:r>
                  <a:rPr lang="en-US" dirty="0"/>
                  <a:t>That sounds like a cycle!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70826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35100"/>
                <a:ext cx="10515600" cy="5029199"/>
              </a:xfrm>
            </p:spPr>
            <p:txBody>
              <a:bodyPr>
                <a:normAutofit fontScale="92500" lnSpcReduction="20000"/>
              </a:bodyPr>
              <a:lstStyle/>
              <a:p>
                <a:pPr marL="0" indent="0">
                  <a:buNone/>
                </a:pPr>
                <a:r>
                  <a:rPr lang="en-US" dirty="0"/>
                  <a:t>This direction is trickier.</a:t>
                </a:r>
                <a:br>
                  <a:rPr lang="en-US" dirty="0"/>
                </a:br>
                <a:r>
                  <a:rPr lang="en-US" dirty="0"/>
                  <a:t>Here’s a “proof” – it has the right intuition, but (at least) one bug.</a:t>
                </a:r>
              </a:p>
              <a:p>
                <a:pPr marL="0" indent="0">
                  <a:buNone/>
                </a:pPr>
                <a:endParaRPr lang="en-US" dirty="0"/>
              </a:p>
              <a:p>
                <a:pPr marL="0" indent="0">
                  <a:buNone/>
                </a:pPr>
                <a:r>
                  <a:rPr lang="en-US" dirty="0"/>
                  <a:t>Suppose G has a cycle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a:t>
                </a:r>
              </a:p>
              <a:p>
                <a:pPr marL="0" indent="0">
                  <a:buNone/>
                </a:pPr>
                <a:r>
                  <a:rPr lang="en-US" dirty="0"/>
                  <a:t>Without loss of generality, 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be the first node on the cycle DFS marks as seen.</a:t>
                </a:r>
              </a:p>
              <a:p>
                <a:pPr marL="0" indent="0">
                  <a:buNone/>
                </a:pPr>
                <a:r>
                  <a:rPr lang="en-US" dirty="0"/>
                  <a:t>For each </a:t>
                </a:r>
                <a14:m>
                  <m:oMath xmlns:m="http://schemas.openxmlformats.org/officeDocument/2006/math">
                    <m:r>
                      <a:rPr lang="en-US" b="0" i="1" smtClean="0">
                        <a:latin typeface="Cambria Math" panose="02040503050406030204" pitchFamily="18" charset="0"/>
                      </a:rPr>
                      <m:t>𝑖</m:t>
                    </m:r>
                  </m:oMath>
                </a14:m>
                <a:r>
                  <a:rPr lang="en-US" dirty="0"/>
                  <a:t> there is an edge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oMath>
                </a14:m>
                <a:r>
                  <a:rPr lang="en-US" dirty="0"/>
                  <a: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0" smtClean="0">
                        <a:latin typeface="Cambria Math" panose="02040503050406030204" pitchFamily="18" charset="0"/>
                      </a:rPr>
                      <m:t> </m:t>
                    </m:r>
                  </m:oMath>
                </a14:m>
                <a:r>
                  <a:rPr lang="en-US" dirty="0"/>
                  <a:t> </a:t>
                </a:r>
              </a:p>
              <a:p>
                <a:pPr marL="0" indent="0">
                  <a:buNone/>
                </a:pPr>
                <a:r>
                  <a:rPr lang="en-US" dirty="0"/>
                  <a:t>We discovered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first, so those will be tree edges.</a:t>
                </a:r>
              </a:p>
              <a:p>
                <a:pPr marL="0" indent="0">
                  <a:buNone/>
                </a:pPr>
                <a:r>
                  <a:rPr lang="en-US" dirty="0"/>
                  <a:t>When we get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it has an edge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is seen, so it must be a back edge.</a:t>
                </a:r>
              </a:p>
              <a:p>
                <a:pPr marL="0" indent="0">
                  <a:buNone/>
                </a:pPr>
                <a:endParaRPr lang="en-US" dirty="0"/>
              </a:p>
              <a:p>
                <a:pPr marL="0" indent="0">
                  <a:buNone/>
                </a:pPr>
                <a:r>
                  <a:rPr lang="en-US" dirty="0"/>
                  <a:t>Talk to your neighbors to find a bug –then try to fix 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35100"/>
                <a:ext cx="10515600" cy="5029199"/>
              </a:xfrm>
              <a:blipFill>
                <a:blip r:embed="rId2"/>
                <a:stretch>
                  <a:fillRect l="-1507" t="-3273" r="-1391"/>
                </a:stretch>
              </a:blipFill>
            </p:spPr>
            <p:txBody>
              <a:bodyPr/>
              <a:lstStyle/>
              <a:p>
                <a:r>
                  <a:rPr lang="en-US">
                    <a:noFill/>
                  </a:rPr>
                  <a:t> </a:t>
                </a:r>
              </a:p>
            </p:txBody>
          </p:sp>
        </mc:Fallback>
      </mc:AlternateContent>
    </p:spTree>
    <p:extLst>
      <p:ext uri="{BB962C8B-B14F-4D97-AF65-F5344CB8AC3E}">
        <p14:creationId xmlns:p14="http://schemas.microsoft.com/office/powerpoint/2010/main" val="3508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5" end="5"/>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Fixing the Backward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might not just walk along the cycle in order. Are we going to visit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“in time” or might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e>
                    </m:d>
                  </m:oMath>
                </a14:m>
                <a:r>
                  <a:rPr lang="en-US" dirty="0"/>
                  <a:t> be a cross edge?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969000" y="3708400"/>
                <a:ext cx="5918200" cy="2148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latin typeface="Courier New" panose="02070309020205020404" pitchFamily="49" charset="0"/>
                    <a:cs typeface="Courier New" panose="02070309020205020404" pitchFamily="49" charset="0"/>
                  </a:rPr>
                  <a:t>DFS(v)</a:t>
                </a:r>
                <a:r>
                  <a:rPr lang="en-US" sz="3600" dirty="0"/>
                  <a:t> finds exactly the (unseen) vertices reachable from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oMath>
                </a14:m>
                <a:r>
                  <a:rPr lang="en-US" sz="3600" dirty="0"/>
                  <a:t> </a:t>
                </a:r>
              </a:p>
            </p:txBody>
          </p:sp>
        </mc:Choice>
        <mc:Fallback xmlns="">
          <p:sp>
            <p:nvSpPr>
              <p:cNvPr id="5" name="Rectangle 4"/>
              <p:cNvSpPr>
                <a:spLocks noRot="1" noChangeAspect="1" noMove="1" noResize="1" noEditPoints="1" noAdjustHandles="1" noChangeArrowheads="1" noChangeShapeType="1" noTextEdit="1"/>
              </p:cNvSpPr>
              <p:nvPr/>
            </p:nvSpPr>
            <p:spPr>
              <a:xfrm>
                <a:off x="5969000" y="3708400"/>
                <a:ext cx="5918200" cy="2148140"/>
              </a:xfrm>
              <a:prstGeom prst="rect">
                <a:avLst/>
              </a:prstGeom>
              <a:blipFill>
                <a:blip r:embed="rId3"/>
                <a:stretch>
                  <a:fillRect b="-13202"/>
                </a:stretch>
              </a:blipFill>
              <a:ln>
                <a:solidFill>
                  <a:schemeClr val="tx1"/>
                </a:solidFill>
              </a:ln>
            </p:spPr>
            <p:txBody>
              <a:bodyPr/>
              <a:lstStyle/>
              <a:p>
                <a:r>
                  <a:rPr lang="en-US">
                    <a:noFill/>
                  </a:rPr>
                  <a:t> </a:t>
                </a:r>
              </a:p>
            </p:txBody>
          </p:sp>
        </mc:Fallback>
      </mc:AlternateContent>
      <p:sp>
        <p:nvSpPr>
          <p:cNvPr id="6" name="Rectangle 5"/>
          <p:cNvSpPr/>
          <p:nvPr/>
        </p:nvSpPr>
        <p:spPr>
          <a:xfrm>
            <a:off x="5969000" y="3708401"/>
            <a:ext cx="5918200" cy="55670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DFS discovery</a:t>
            </a:r>
          </a:p>
        </p:txBody>
      </p:sp>
    </p:spTree>
    <p:extLst>
      <p:ext uri="{BB962C8B-B14F-4D97-AF65-F5344CB8AC3E}">
        <p14:creationId xmlns:p14="http://schemas.microsoft.com/office/powerpoint/2010/main" val="289738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sp>
        <p:nvSpPr>
          <p:cNvPr id="3" name="Content Placeholder 2"/>
          <p:cNvSpPr>
            <a:spLocks noGrp="1"/>
          </p:cNvSpPr>
          <p:nvPr>
            <p:ph idx="1"/>
          </p:nvPr>
        </p:nvSpPr>
        <p:spPr/>
        <p:txBody>
          <a:bodyPr>
            <a:normAutofit fontScale="85000" lnSpcReduction="20000"/>
          </a:bodyPr>
          <a:lstStyle/>
          <a:p>
            <a:r>
              <a:rPr lang="en-US" dirty="0"/>
              <a:t>If the graph is unweighted, how do we find a shortest paths?</a:t>
            </a:r>
          </a:p>
          <a:p>
            <a:endParaRPr lang="en-US" b="1" dirty="0"/>
          </a:p>
          <a:p>
            <a:endParaRPr lang="en-US" dirty="0"/>
          </a:p>
          <a:p>
            <a:endParaRPr lang="en-US" dirty="0"/>
          </a:p>
          <a:p>
            <a:endParaRPr lang="en-US" dirty="0"/>
          </a:p>
          <a:p>
            <a:endParaRPr lang="en-US" dirty="0"/>
          </a:p>
          <a:p>
            <a:r>
              <a:rPr lang="en-US" dirty="0"/>
              <a:t>What’s the shortest path from s to s? </a:t>
            </a:r>
          </a:p>
          <a:p>
            <a:pPr lvl="1"/>
            <a:r>
              <a:rPr lang="en-US" dirty="0"/>
              <a:t>Well….we’re already there.</a:t>
            </a:r>
          </a:p>
          <a:p>
            <a:r>
              <a:rPr lang="en-US" dirty="0"/>
              <a:t>What’s the shortest path from s to u or v?</a:t>
            </a:r>
          </a:p>
          <a:p>
            <a:pPr lvl="1"/>
            <a:r>
              <a:rPr lang="en-US" dirty="0"/>
              <a:t>Just go on the edge from s</a:t>
            </a:r>
          </a:p>
          <a:p>
            <a:r>
              <a:rPr lang="en-US" dirty="0"/>
              <a:t>From s to </a:t>
            </a:r>
            <a:r>
              <a:rPr lang="en-US" dirty="0" err="1"/>
              <a:t>w,x</a:t>
            </a:r>
            <a:r>
              <a:rPr lang="en-US" dirty="0"/>
              <a:t>, or y?</a:t>
            </a:r>
          </a:p>
          <a:p>
            <a:pPr lvl="1"/>
            <a:r>
              <a:rPr lang="en-US" dirty="0"/>
              <a:t>Can’t get there directly from s, if we want a length 2 path, have to go through u or v.</a:t>
            </a:r>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4</a:t>
            </a:fld>
            <a:endParaRPr lang="en-US"/>
          </a:p>
        </p:txBody>
      </p:sp>
      <p:sp>
        <p:nvSpPr>
          <p:cNvPr id="6" name="Oval 5"/>
          <p:cNvSpPr/>
          <p:nvPr/>
        </p:nvSpPr>
        <p:spPr>
          <a:xfrm>
            <a:off x="25050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p:cNvSpPr/>
          <p:nvPr/>
        </p:nvSpPr>
        <p:spPr>
          <a:xfrm>
            <a:off x="79914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p:cNvSpPr/>
          <p:nvPr/>
        </p:nvSpPr>
        <p:spPr>
          <a:xfrm>
            <a:off x="3448049"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p:cNvSpPr/>
          <p:nvPr/>
        </p:nvSpPr>
        <p:spPr>
          <a:xfrm>
            <a:off x="344805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1" name="Oval 10"/>
          <p:cNvSpPr/>
          <p:nvPr/>
        </p:nvSpPr>
        <p:spPr>
          <a:xfrm>
            <a:off x="6421890" y="270509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2" name="Oval 11"/>
          <p:cNvSpPr/>
          <p:nvPr/>
        </p:nvSpPr>
        <p:spPr>
          <a:xfrm>
            <a:off x="518160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3" name="Oval 12"/>
          <p:cNvSpPr/>
          <p:nvPr/>
        </p:nvSpPr>
        <p:spPr>
          <a:xfrm>
            <a:off x="5181600"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15" name="Straight Arrow Connector 14"/>
          <p:cNvCxnSpPr>
            <a:stCxn id="6" idx="7"/>
            <a:endCxn id="9" idx="3"/>
          </p:cNvCxnSpPr>
          <p:nvPr/>
        </p:nvCxnSpPr>
        <p:spPr>
          <a:xfrm flipV="1">
            <a:off x="2773368" y="2316168"/>
            <a:ext cx="720714" cy="4349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3605211" y="2391104"/>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8" idx="1"/>
          </p:cNvCxnSpPr>
          <p:nvPr/>
        </p:nvCxnSpPr>
        <p:spPr>
          <a:xfrm>
            <a:off x="2773368" y="2973393"/>
            <a:ext cx="720713" cy="40638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6"/>
            <a:endCxn id="13" idx="1"/>
          </p:cNvCxnSpPr>
          <p:nvPr/>
        </p:nvCxnSpPr>
        <p:spPr>
          <a:xfrm>
            <a:off x="3762375" y="2205038"/>
            <a:ext cx="1465257" cy="11747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p:cNvCxnSpPr>
          <p:nvPr/>
        </p:nvCxnSpPr>
        <p:spPr>
          <a:xfrm flipV="1">
            <a:off x="3762374" y="3490912"/>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7"/>
          </p:cNvCxnSpPr>
          <p:nvPr/>
        </p:nvCxnSpPr>
        <p:spPr>
          <a:xfrm flipV="1">
            <a:off x="3716342" y="2870990"/>
            <a:ext cx="2705548" cy="5087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6"/>
            <a:endCxn id="12" idx="2"/>
          </p:cNvCxnSpPr>
          <p:nvPr/>
        </p:nvCxnSpPr>
        <p:spPr>
          <a:xfrm>
            <a:off x="3762375" y="2205038"/>
            <a:ext cx="1419225"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6"/>
            <a:endCxn id="7" idx="1"/>
          </p:cNvCxnSpPr>
          <p:nvPr/>
        </p:nvCxnSpPr>
        <p:spPr>
          <a:xfrm>
            <a:off x="5495925" y="2205038"/>
            <a:ext cx="2541582" cy="54609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6"/>
          </p:cNvCxnSpPr>
          <p:nvPr/>
        </p:nvCxnSpPr>
        <p:spPr>
          <a:xfrm>
            <a:off x="6736215" y="2862262"/>
            <a:ext cx="1255260" cy="872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3" idx="7"/>
          </p:cNvCxnSpPr>
          <p:nvPr/>
        </p:nvCxnSpPr>
        <p:spPr>
          <a:xfrm flipH="1">
            <a:off x="5449893" y="2973392"/>
            <a:ext cx="1018029" cy="4063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4"/>
            <a:endCxn id="13" idx="6"/>
          </p:cNvCxnSpPr>
          <p:nvPr/>
        </p:nvCxnSpPr>
        <p:spPr>
          <a:xfrm flipH="1">
            <a:off x="5495925" y="3019425"/>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4" name="Footer Placeholder 3">
            <a:extLst>
              <a:ext uri="{FF2B5EF4-FFF2-40B4-BE49-F238E27FC236}">
                <a16:creationId xmlns:a16="http://schemas.microsoft.com/office/drawing/2014/main" id="{6D3E6199-D84D-FE4B-ABFC-0942973FC842}"/>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5855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Fixing the Backward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might not just walk along the cycle in order. Are we going to visit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“in time” or might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e>
                    </m:d>
                  </m:oMath>
                </a14:m>
                <a:r>
                  <a:rPr lang="en-US" dirty="0"/>
                  <a:t> be a cross edge?</a:t>
                </a:r>
              </a:p>
              <a:p>
                <a:pPr marL="0" indent="0">
                  <a:buNone/>
                </a:pPr>
                <a:r>
                  <a:rPr lang="en-US" dirty="0"/>
                  <a:t>Suppose G has a cycle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a:t>
                </a:r>
              </a:p>
              <a:p>
                <a:pPr marL="0" indent="0">
                  <a:buNone/>
                </a:pPr>
                <a:r>
                  <a:rPr lang="en-US" dirty="0"/>
                  <a:t>Without loss of generality, 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be the first node on the cycle DFS marks as seen.</a:t>
                </a:r>
              </a:p>
              <a:p>
                <a:pPr marL="0" indent="0">
                  <a:buNone/>
                </a:pPr>
                <a:r>
                  <a:rPr lang="en-US" strike="sngStrike" dirty="0"/>
                  <a:t>For each </a:t>
                </a:r>
                <a14:m>
                  <m:oMath xmlns:m="http://schemas.openxmlformats.org/officeDocument/2006/math">
                    <m:r>
                      <a:rPr lang="en-US" b="0" i="1" strike="sngStrike" smtClean="0">
                        <a:latin typeface="Cambria Math" panose="02040503050406030204" pitchFamily="18" charset="0"/>
                      </a:rPr>
                      <m:t>𝑖</m:t>
                    </m:r>
                  </m:oMath>
                </a14:m>
                <a:r>
                  <a:rPr lang="en-US" strike="sngStrike" dirty="0"/>
                  <a:t> there is an edge from </a:t>
                </a:r>
                <a14:m>
                  <m:oMath xmlns:m="http://schemas.openxmlformats.org/officeDocument/2006/math">
                    <m:sSub>
                      <m:sSubPr>
                        <m:ctrlPr>
                          <a:rPr lang="en-US" b="0" i="1" strike="sngStrike" smtClean="0">
                            <a:latin typeface="Cambria Math" panose="02040503050406030204" pitchFamily="18" charset="0"/>
                          </a:rPr>
                        </m:ctrlPr>
                      </m:sSubPr>
                      <m:e>
                        <m:r>
                          <a:rPr lang="en-US" b="0" i="1" strike="sngStrike" smtClean="0">
                            <a:latin typeface="Cambria Math" panose="02040503050406030204" pitchFamily="18" charset="0"/>
                          </a:rPr>
                          <m:t>𝑣</m:t>
                        </m:r>
                      </m:e>
                      <m:sub>
                        <m:r>
                          <a:rPr lang="en-US" b="0" i="1" strike="sngStrike" smtClean="0">
                            <a:latin typeface="Cambria Math" panose="02040503050406030204" pitchFamily="18" charset="0"/>
                          </a:rPr>
                          <m:t>𝑖</m:t>
                        </m:r>
                      </m:sub>
                    </m:sSub>
                  </m:oMath>
                </a14:m>
                <a:r>
                  <a:rPr lang="en-US" strike="sngStrike" dirty="0"/>
                  <a:t> to </a:t>
                </a:r>
                <a14:m>
                  <m:oMath xmlns:m="http://schemas.openxmlformats.org/officeDocument/2006/math">
                    <m:sSub>
                      <m:sSubPr>
                        <m:ctrlPr>
                          <a:rPr lang="en-US" b="0" i="1" strike="sngStrike" smtClean="0">
                            <a:latin typeface="Cambria Math" panose="02040503050406030204" pitchFamily="18" charset="0"/>
                          </a:rPr>
                        </m:ctrlPr>
                      </m:sSubPr>
                      <m:e>
                        <m:r>
                          <a:rPr lang="en-US" b="0" i="1" strike="sngStrike" smtClean="0">
                            <a:latin typeface="Cambria Math" panose="02040503050406030204" pitchFamily="18" charset="0"/>
                          </a:rPr>
                          <m:t>𝑣</m:t>
                        </m:r>
                      </m:e>
                      <m:sub>
                        <m:r>
                          <a:rPr lang="en-US" b="0" i="1" strike="sngStrike" smtClean="0">
                            <a:latin typeface="Cambria Math" panose="02040503050406030204" pitchFamily="18" charset="0"/>
                          </a:rPr>
                          <m:t>𝑖</m:t>
                        </m:r>
                        <m:r>
                          <a:rPr lang="en-US" b="0" i="1" strike="sngStrike" smtClean="0">
                            <a:latin typeface="Cambria Math" panose="02040503050406030204" pitchFamily="18" charset="0"/>
                          </a:rPr>
                          <m:t>+1</m:t>
                        </m:r>
                      </m:sub>
                    </m:sSub>
                    <m:r>
                      <a:rPr lang="en-US" b="0" i="1" strike="sngStrike" smtClean="0">
                        <a:latin typeface="Cambria Math" panose="02040503050406030204" pitchFamily="18" charset="0"/>
                      </a:rPr>
                      <m:t>. </m:t>
                    </m:r>
                    <m:r>
                      <a:rPr lang="en-US" b="0" i="0" strike="sngStrike" smtClean="0">
                        <a:latin typeface="Cambria Math" panose="02040503050406030204" pitchFamily="18" charset="0"/>
                      </a:rPr>
                      <m:t> </m:t>
                    </m:r>
                  </m:oMath>
                </a14:m>
                <a:r>
                  <a:rPr lang="en-US" strike="sngStrike" dirty="0"/>
                  <a:t> </a:t>
                </a:r>
              </a:p>
              <a:p>
                <a:pPr marL="0" indent="0">
                  <a:buNone/>
                </a:pPr>
                <a:r>
                  <a:rPr lang="en-US" strike="sngStrike" dirty="0"/>
                  <a:t>We discovered </a:t>
                </a:r>
                <a14:m>
                  <m:oMath xmlns:m="http://schemas.openxmlformats.org/officeDocument/2006/math">
                    <m:sSub>
                      <m:sSubPr>
                        <m:ctrlPr>
                          <a:rPr lang="en-US" b="0" i="1" strike="sngStrike" smtClean="0">
                            <a:latin typeface="Cambria Math" panose="02040503050406030204" pitchFamily="18" charset="0"/>
                          </a:rPr>
                        </m:ctrlPr>
                      </m:sSubPr>
                      <m:e>
                        <m:r>
                          <a:rPr lang="en-US" b="0" i="1" strike="sngStrike" smtClean="0">
                            <a:latin typeface="Cambria Math" panose="02040503050406030204" pitchFamily="18" charset="0"/>
                          </a:rPr>
                          <m:t>𝑣</m:t>
                        </m:r>
                      </m:e>
                      <m:sub>
                        <m:r>
                          <a:rPr lang="en-US" b="0" i="1" strike="sngStrike" smtClean="0">
                            <a:latin typeface="Cambria Math" panose="02040503050406030204" pitchFamily="18" charset="0"/>
                          </a:rPr>
                          <m:t>0</m:t>
                        </m:r>
                      </m:sub>
                    </m:sSub>
                  </m:oMath>
                </a14:m>
                <a:r>
                  <a:rPr lang="en-US" strike="sngStrike" dirty="0"/>
                  <a:t> first, so those will be tree edges.</a:t>
                </a:r>
              </a:p>
              <a:p>
                <a:pPr marL="0" indent="0">
                  <a:buNone/>
                </a:pPr>
                <a:r>
                  <a:rPr lang="en-US" dirty="0"/>
                  <a:t>When we get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it has an edge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is seen, so it must be a back edge.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232" b="-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29368" y="4132248"/>
                <a:ext cx="11289637" cy="954107"/>
              </a:xfrm>
              <a:prstGeom prst="rect">
                <a:avLst/>
              </a:prstGeom>
              <a:solidFill>
                <a:schemeClr val="bg1"/>
              </a:solidFill>
            </p:spPr>
            <p:txBody>
              <a:bodyPr wrap="square" rtlCol="0">
                <a:spAutoFit/>
              </a:bodyPr>
              <a:lstStyle/>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𝑘</m:t>
                        </m:r>
                      </m:sub>
                    </m:sSub>
                  </m:oMath>
                </a14:m>
                <a:r>
                  <a:rPr lang="en-US" sz="2800" dirty="0"/>
                  <a:t> is reachable from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dirty="0"/>
                  <a:t> so we must reach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𝑘</m:t>
                        </m:r>
                      </m:sub>
                    </m:sSub>
                  </m:oMath>
                </a14:m>
                <a:r>
                  <a:rPr lang="en-US" sz="2800" dirty="0"/>
                  <a:t> before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dirty="0"/>
                  <a:t> comes off the stack.</a:t>
                </a:r>
              </a:p>
              <a:p>
                <a:r>
                  <a:rPr lang="en-US" sz="2800" dirty="0"/>
                  <a:t> </a:t>
                </a:r>
              </a:p>
            </p:txBody>
          </p:sp>
        </mc:Choice>
        <mc:Fallback xmlns="">
          <p:sp>
            <p:nvSpPr>
              <p:cNvPr id="4" name="TextBox 3"/>
              <p:cNvSpPr txBox="1">
                <a:spLocks noRot="1" noChangeAspect="1" noMove="1" noResize="1" noEditPoints="1" noAdjustHandles="1" noChangeArrowheads="1" noChangeShapeType="1" noTextEdit="1"/>
              </p:cNvSpPr>
              <p:nvPr/>
            </p:nvSpPr>
            <p:spPr>
              <a:xfrm>
                <a:off x="629368" y="4132248"/>
                <a:ext cx="11289637" cy="954107"/>
              </a:xfrm>
              <a:prstGeom prst="rect">
                <a:avLst/>
              </a:prstGeom>
              <a:blipFill>
                <a:blip r:embed="rId3"/>
                <a:stretch>
                  <a:fillRect t="-6410"/>
                </a:stretch>
              </a:blipFill>
            </p:spPr>
            <p:txBody>
              <a:bodyPr/>
              <a:lstStyle/>
              <a:p>
                <a:r>
                  <a:rPr lang="en-US">
                    <a:noFill/>
                  </a:rPr>
                  <a:t> </a:t>
                </a:r>
              </a:p>
            </p:txBody>
          </p:sp>
        </mc:Fallback>
      </mc:AlternateContent>
    </p:spTree>
    <p:extLst>
      <p:ext uri="{BB962C8B-B14F-4D97-AF65-F5344CB8AC3E}">
        <p14:creationId xmlns:p14="http://schemas.microsoft.com/office/powerpoint/2010/main" val="371284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Rectangle 3"/>
          <p:cNvSpPr/>
          <p:nvPr/>
        </p:nvSpPr>
        <p:spPr>
          <a:xfrm>
            <a:off x="495300" y="4851400"/>
            <a:ext cx="11366500" cy="15748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t>A directed graph has a back edge if and only if it has a cycle.</a:t>
            </a:r>
          </a:p>
        </p:txBody>
      </p:sp>
      <p:sp>
        <p:nvSpPr>
          <p:cNvPr id="5" name="Rectangle 4"/>
          <p:cNvSpPr/>
          <p:nvPr/>
        </p:nvSpPr>
        <p:spPr>
          <a:xfrm>
            <a:off x="495300" y="4851400"/>
            <a:ext cx="11366500" cy="5588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Back Edge Characterization</a:t>
            </a:r>
          </a:p>
        </p:txBody>
      </p:sp>
      <mc:AlternateContent xmlns:mc="http://schemas.openxmlformats.org/markup-compatibility/2006" xmlns:a14="http://schemas.microsoft.com/office/drawing/2010/main">
        <mc:Choice Requires="a14">
          <p:sp>
            <p:nvSpPr>
              <p:cNvPr id="6" name="Rectangle 5"/>
              <p:cNvSpPr/>
              <p:nvPr/>
            </p:nvSpPr>
            <p:spPr>
              <a:xfrm>
                <a:off x="342900" y="1879600"/>
                <a:ext cx="11645900" cy="14605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latin typeface="Courier New" panose="02070309020205020404" pitchFamily="49" charset="0"/>
                    <a:cs typeface="Courier New" panose="02070309020205020404" pitchFamily="49" charset="0"/>
                  </a:rPr>
                  <a:t>DFS(v)</a:t>
                </a:r>
                <a:r>
                  <a:rPr lang="en-US" sz="3600" dirty="0"/>
                  <a:t> finds exactly the (unseen) vertices reachable from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oMath>
                </a14:m>
                <a:r>
                  <a:rPr lang="en-US" sz="3600" dirty="0"/>
                  <a:t> </a:t>
                </a:r>
              </a:p>
            </p:txBody>
          </p:sp>
        </mc:Choice>
        <mc:Fallback xmlns="">
          <p:sp>
            <p:nvSpPr>
              <p:cNvPr id="6" name="Rectangle 5"/>
              <p:cNvSpPr>
                <a:spLocks noRot="1" noChangeAspect="1" noMove="1" noResize="1" noEditPoints="1" noAdjustHandles="1" noChangeArrowheads="1" noChangeShapeType="1" noTextEdit="1"/>
              </p:cNvSpPr>
              <p:nvPr/>
            </p:nvSpPr>
            <p:spPr>
              <a:xfrm>
                <a:off x="342900" y="1879600"/>
                <a:ext cx="11645900" cy="1460500"/>
              </a:xfrm>
              <a:prstGeom prst="rect">
                <a:avLst/>
              </a:prstGeom>
              <a:blipFill>
                <a:blip r:embed="rId2"/>
                <a:stretch>
                  <a:fillRect l="-627" b="-6173"/>
                </a:stretch>
              </a:blipFill>
              <a:ln>
                <a:solidFill>
                  <a:schemeClr val="tx1"/>
                </a:solidFill>
              </a:ln>
            </p:spPr>
            <p:txBody>
              <a:bodyPr/>
              <a:lstStyle/>
              <a:p>
                <a:r>
                  <a:rPr lang="en-US">
                    <a:noFill/>
                  </a:rPr>
                  <a:t> </a:t>
                </a:r>
              </a:p>
            </p:txBody>
          </p:sp>
        </mc:Fallback>
      </mc:AlternateContent>
      <p:sp>
        <p:nvSpPr>
          <p:cNvPr id="7" name="Rectangle 6"/>
          <p:cNvSpPr/>
          <p:nvPr/>
        </p:nvSpPr>
        <p:spPr>
          <a:xfrm>
            <a:off x="342900" y="1879600"/>
            <a:ext cx="11645900" cy="5460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DFS discovery</a:t>
            </a:r>
          </a:p>
        </p:txBody>
      </p:sp>
    </p:spTree>
    <p:extLst>
      <p:ext uri="{BB962C8B-B14F-4D97-AF65-F5344CB8AC3E}">
        <p14:creationId xmlns:p14="http://schemas.microsoft.com/office/powerpoint/2010/main" val="792538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9259" cy="1325563"/>
          </a:xfrm>
        </p:spPr>
        <p:txBody>
          <a:bodyPr/>
          <a:lstStyle/>
          <a:p>
            <a:r>
              <a:rPr lang="en-US" dirty="0"/>
              <a:t>Edge Classification (for DFS on directed graphs)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a:t>Edge type</a:t>
                          </a:r>
                        </a:p>
                      </a:txBody>
                      <a:tcPr/>
                    </a:tc>
                    <a:tc>
                      <a:txBody>
                        <a:bodyPr/>
                        <a:lstStyle/>
                        <a:p>
                          <a:r>
                            <a:rPr lang="en-US" dirty="0"/>
                            <a:t>Definition</a:t>
                          </a:r>
                        </a:p>
                      </a:txBody>
                      <a:tcPr/>
                    </a:tc>
                    <a:tc>
                      <a:txBody>
                        <a:bodyPr/>
                        <a:lstStyle/>
                        <a:p>
                          <a:r>
                            <a:rPr lang="en-US" dirty="0"/>
                            <a:t>When</a:t>
                          </a:r>
                          <a:r>
                            <a:rPr lang="en-US" baseline="0" dirty="0"/>
                            <a:t> is </a:t>
                          </a:r>
                          <a14:m>
                            <m:oMath xmlns:m="http://schemas.openxmlformats.org/officeDocument/2006/math">
                              <m:r>
                                <a:rPr lang="en-US" b="1" i="1" baseline="0" smtClean="0">
                                  <a:latin typeface="Cambria Math" panose="02040503050406030204" pitchFamily="18" charset="0"/>
                                </a:rPr>
                                <m:t>(</m:t>
                              </m:r>
                              <m:r>
                                <a:rPr lang="en-US" b="1" i="1" baseline="0" smtClean="0">
                                  <a:latin typeface="Cambria Math" panose="02040503050406030204" pitchFamily="18" charset="0"/>
                                </a:rPr>
                                <m:t>𝒖</m:t>
                              </m:r>
                              <m:r>
                                <a:rPr lang="en-US" b="1" i="1" baseline="0" smtClean="0">
                                  <a:latin typeface="Cambria Math" panose="02040503050406030204" pitchFamily="18" charset="0"/>
                                </a:rPr>
                                <m:t>,</m:t>
                              </m:r>
                              <m:r>
                                <a:rPr lang="en-US" b="1" i="1" baseline="0" smtClean="0">
                                  <a:latin typeface="Cambria Math" panose="02040503050406030204" pitchFamily="18" charset="0"/>
                                </a:rPr>
                                <m:t>𝒗</m:t>
                              </m:r>
                              <m:r>
                                <a:rPr lang="en-US" b="1" i="1" baseline="0" smtClean="0">
                                  <a:latin typeface="Cambria Math" panose="02040503050406030204" pitchFamily="18" charset="0"/>
                                </a:rPr>
                                <m:t>)</m:t>
                              </m:r>
                            </m:oMath>
                          </a14:m>
                          <a:r>
                            <a:rPr lang="en-US" dirty="0"/>
                            <a:t> that edge type?</a:t>
                          </a:r>
                        </a:p>
                      </a:txBody>
                      <a:tcPr/>
                    </a:tc>
                    <a:extLst>
                      <a:ext uri="{0D108BD9-81ED-4DB2-BD59-A6C34878D82A}">
                        <a16:rowId xmlns:a16="http://schemas.microsoft.com/office/drawing/2014/main" val="3125723415"/>
                      </a:ext>
                    </a:extLst>
                  </a:tr>
                  <a:tr h="370840">
                    <a:tc>
                      <a:txBody>
                        <a:bodyPr/>
                        <a:lstStyle/>
                        <a:p>
                          <a:r>
                            <a:rPr lang="en-US" dirty="0"/>
                            <a:t>Tree</a:t>
                          </a:r>
                        </a:p>
                      </a:txBody>
                      <a:tcPr/>
                    </a:tc>
                    <a:tc>
                      <a:txBody>
                        <a:bodyPr/>
                        <a:lstStyle/>
                        <a:p>
                          <a:r>
                            <a:rPr lang="en-US" dirty="0"/>
                            <a:t>Edges forming</a:t>
                          </a:r>
                          <a:r>
                            <a:rPr lang="en-US" baseline="0" dirty="0"/>
                            <a:t> the DFS tree (or forest).</a:t>
                          </a:r>
                          <a:endParaRPr lang="en-US" dirty="0"/>
                        </a:p>
                      </a:txBody>
                      <a:tcPr/>
                    </a:tc>
                    <a:tc>
                      <a:txBody>
                        <a:bodyPr/>
                        <a:lstStyle/>
                        <a:p>
                          <a14:m>
                            <m:oMath xmlns:m="http://schemas.openxmlformats.org/officeDocument/2006/math">
                              <m:r>
                                <a:rPr lang="en-US" b="0" i="1" smtClean="0">
                                  <a:latin typeface="Cambria Math" panose="02040503050406030204" pitchFamily="18" charset="0"/>
                                </a:rPr>
                                <m:t>𝑣</m:t>
                              </m:r>
                            </m:oMath>
                          </a14:m>
                          <a:r>
                            <a:rPr lang="en-US" dirty="0"/>
                            <a:t> was not seen before we processed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339907078"/>
                      </a:ext>
                    </a:extLst>
                  </a:tr>
                  <a:tr h="370840">
                    <a:tc>
                      <a:txBody>
                        <a:bodyPr/>
                        <a:lstStyle/>
                        <a:p>
                          <a:r>
                            <a:rPr lang="en-US" dirty="0"/>
                            <a:t>Forward</a:t>
                          </a:r>
                        </a:p>
                      </a:txBody>
                      <a:tcPr/>
                    </a:tc>
                    <a:tc>
                      <a:txBody>
                        <a:bodyPr/>
                        <a:lstStyle/>
                        <a:p>
                          <a:r>
                            <a:rPr lang="en-US" dirty="0"/>
                            <a:t>From ancestor to descendant in tree.</a:t>
                          </a:r>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a:t>
                          </a:r>
                          <a:r>
                            <a:rPr lang="en-US" baseline="0" dirty="0">
                              <a:latin typeface="+mn-lt"/>
                              <a:cs typeface="Courier New" panose="02070309020205020404" pitchFamily="49" charset="0"/>
                            </a:rPr>
                            <a:t>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370840">
                    <a:tc>
                      <a:txBody>
                        <a:bodyPr/>
                        <a:lstStyle/>
                        <a:p>
                          <a:r>
                            <a:rPr lang="en-US" dirty="0"/>
                            <a:t>Back</a:t>
                          </a:r>
                        </a:p>
                      </a:txBody>
                      <a:tcPr/>
                    </a:tc>
                    <a:tc>
                      <a:txBody>
                        <a:bodyPr/>
                        <a:lstStyle/>
                        <a:p>
                          <a:r>
                            <a:rPr lang="en-US" dirty="0"/>
                            <a:t>From descendant to</a:t>
                          </a:r>
                          <a:r>
                            <a:rPr lang="en-US" baseline="0" dirty="0"/>
                            <a:t> ancestor in tree.</a:t>
                          </a:r>
                          <a:endParaRPr lang="en-US" dirty="0"/>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370840">
                    <a:tc>
                      <a:txBody>
                        <a:bodyPr/>
                        <a:lstStyle/>
                        <a:p>
                          <a:r>
                            <a:rPr lang="en-US" dirty="0"/>
                            <a:t>Cross</a:t>
                          </a:r>
                        </a:p>
                      </a:txBody>
                      <a:tcPr/>
                    </a:tc>
                    <a:tc>
                      <a:txBody>
                        <a:bodyPr/>
                        <a:lstStyle/>
                        <a:p>
                          <a:r>
                            <a:rPr lang="en-US" dirty="0"/>
                            <a:t>Edges</a:t>
                          </a:r>
                          <a:r>
                            <a:rPr lang="en-US" baseline="0" dirty="0"/>
                            <a:t> going between vertices without an ancestor relationship.</a:t>
                          </a:r>
                          <a:endParaRPr lang="en-US" dirty="0"/>
                        </a:p>
                      </a:txBody>
                      <a:tcPr/>
                    </a:tc>
                    <a:tc>
                      <a:txBody>
                        <a:bodyPr/>
                        <a:lstStyle/>
                        <a:p>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have not been seen, and</a:t>
                          </a:r>
                          <a:br>
                            <a:rPr lang="en-US" dirty="0"/>
                          </a:b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094812094"/>
                  </p:ext>
                </p:extLst>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smtClean="0"/>
                            <a:t>Edge type</a:t>
                          </a:r>
                          <a:endParaRPr lang="en-US" dirty="0"/>
                        </a:p>
                      </a:txBody>
                      <a:tcPr/>
                    </a:tc>
                    <a:tc>
                      <a:txBody>
                        <a:bodyPr/>
                        <a:lstStyle/>
                        <a:p>
                          <a:r>
                            <a:rPr lang="en-US" dirty="0" smtClean="0"/>
                            <a:t>Definition</a:t>
                          </a:r>
                          <a:endParaRPr lang="en-US" dirty="0"/>
                        </a:p>
                      </a:txBody>
                      <a:tcPr/>
                    </a:tc>
                    <a:tc>
                      <a:txBody>
                        <a:bodyPr/>
                        <a:lstStyle/>
                        <a:p>
                          <a:endParaRPr lang="en-US"/>
                        </a:p>
                      </a:txBody>
                      <a:tcPr>
                        <a:blipFill>
                          <a:blip r:embed="rId2"/>
                          <a:stretch>
                            <a:fillRect l="-130013" t="-8197" r="-647" b="-642623"/>
                          </a:stretch>
                        </a:blipFill>
                      </a:tcPr>
                    </a:tc>
                    <a:extLst>
                      <a:ext uri="{0D108BD9-81ED-4DB2-BD59-A6C34878D82A}">
                        <a16:rowId xmlns:a16="http://schemas.microsoft.com/office/drawing/2014/main" val="3125723415"/>
                      </a:ext>
                    </a:extLst>
                  </a:tr>
                  <a:tr h="370840">
                    <a:tc>
                      <a:txBody>
                        <a:bodyPr/>
                        <a:lstStyle/>
                        <a:p>
                          <a:r>
                            <a:rPr lang="en-US" dirty="0" smtClean="0"/>
                            <a:t>Tree</a:t>
                          </a:r>
                          <a:endParaRPr lang="en-US" dirty="0"/>
                        </a:p>
                      </a:txBody>
                      <a:tcPr/>
                    </a:tc>
                    <a:tc>
                      <a:txBody>
                        <a:bodyPr/>
                        <a:lstStyle/>
                        <a:p>
                          <a:r>
                            <a:rPr lang="en-US" dirty="0" smtClean="0"/>
                            <a:t>Edges forming</a:t>
                          </a:r>
                          <a:r>
                            <a:rPr lang="en-US" baseline="0" dirty="0" smtClean="0"/>
                            <a:t> the DFS tree (or forest).</a:t>
                          </a:r>
                          <a:endParaRPr lang="en-US" dirty="0"/>
                        </a:p>
                      </a:txBody>
                      <a:tcPr/>
                    </a:tc>
                    <a:tc>
                      <a:txBody>
                        <a:bodyPr/>
                        <a:lstStyle/>
                        <a:p>
                          <a:endParaRPr lang="en-US"/>
                        </a:p>
                      </a:txBody>
                      <a:tcPr>
                        <a:blipFill>
                          <a:blip r:embed="rId2"/>
                          <a:stretch>
                            <a:fillRect l="-130013" t="-108197" r="-647" b="-542623"/>
                          </a:stretch>
                        </a:blipFill>
                      </a:tcPr>
                    </a:tc>
                    <a:extLst>
                      <a:ext uri="{0D108BD9-81ED-4DB2-BD59-A6C34878D82A}">
                        <a16:rowId xmlns:a16="http://schemas.microsoft.com/office/drawing/2014/main" val="1339907078"/>
                      </a:ext>
                    </a:extLst>
                  </a:tr>
                  <a:tr h="640080">
                    <a:tc>
                      <a:txBody>
                        <a:bodyPr/>
                        <a:lstStyle/>
                        <a:p>
                          <a:r>
                            <a:rPr lang="en-US" dirty="0" smtClean="0"/>
                            <a:t>Forward</a:t>
                          </a:r>
                          <a:endParaRPr lang="en-US" dirty="0"/>
                        </a:p>
                      </a:txBody>
                      <a:tcPr/>
                    </a:tc>
                    <a:tc>
                      <a:txBody>
                        <a:bodyPr/>
                        <a:lstStyle/>
                        <a:p>
                          <a:r>
                            <a:rPr lang="en-US" dirty="0" smtClean="0"/>
                            <a:t>From ancestor to descendant in tree.</a:t>
                          </a:r>
                          <a:endParaRPr lang="en-US" dirty="0"/>
                        </a:p>
                      </a:txBody>
                      <a:tcPr/>
                    </a:tc>
                    <a:tc>
                      <a:txBody>
                        <a:bodyPr/>
                        <a:lstStyle/>
                        <a:p>
                          <a:endParaRPr lang="en-US"/>
                        </a:p>
                      </a:txBody>
                      <a:tcPr>
                        <a:blipFill>
                          <a:blip r:embed="rId2"/>
                          <a:stretch>
                            <a:fillRect l="-130013" t="-120952" r="-647" b="-215238"/>
                          </a:stretch>
                        </a:blipFill>
                      </a:tcPr>
                    </a:tc>
                    <a:extLst>
                      <a:ext uri="{0D108BD9-81ED-4DB2-BD59-A6C34878D82A}">
                        <a16:rowId xmlns:a16="http://schemas.microsoft.com/office/drawing/2014/main" val="978802826"/>
                      </a:ext>
                    </a:extLst>
                  </a:tr>
                  <a:tr h="640080">
                    <a:tc>
                      <a:txBody>
                        <a:bodyPr/>
                        <a:lstStyle/>
                        <a:p>
                          <a:r>
                            <a:rPr lang="en-US" dirty="0" smtClean="0"/>
                            <a:t>Back</a:t>
                          </a:r>
                          <a:endParaRPr lang="en-US" dirty="0"/>
                        </a:p>
                      </a:txBody>
                      <a:tcPr/>
                    </a:tc>
                    <a:tc>
                      <a:txBody>
                        <a:bodyPr/>
                        <a:lstStyle/>
                        <a:p>
                          <a:r>
                            <a:rPr lang="en-US" dirty="0" smtClean="0"/>
                            <a:t>From descendant to</a:t>
                          </a:r>
                          <a:r>
                            <a:rPr lang="en-US" baseline="0" dirty="0" smtClean="0"/>
                            <a:t> ancestor in tree.</a:t>
                          </a:r>
                          <a:endParaRPr lang="en-US" dirty="0"/>
                        </a:p>
                      </a:txBody>
                      <a:tcPr/>
                    </a:tc>
                    <a:tc>
                      <a:txBody>
                        <a:bodyPr/>
                        <a:lstStyle/>
                        <a:p>
                          <a:endParaRPr lang="en-US"/>
                        </a:p>
                      </a:txBody>
                      <a:tcPr>
                        <a:blipFill>
                          <a:blip r:embed="rId2"/>
                          <a:stretch>
                            <a:fillRect l="-130013" t="-218868" r="-647" b="-113208"/>
                          </a:stretch>
                        </a:blipFill>
                      </a:tcPr>
                    </a:tc>
                    <a:extLst>
                      <a:ext uri="{0D108BD9-81ED-4DB2-BD59-A6C34878D82A}">
                        <a16:rowId xmlns:a16="http://schemas.microsoft.com/office/drawing/2014/main" val="1022694796"/>
                      </a:ext>
                    </a:extLst>
                  </a:tr>
                  <a:tr h="640080">
                    <a:tc>
                      <a:txBody>
                        <a:bodyPr/>
                        <a:lstStyle/>
                        <a:p>
                          <a:r>
                            <a:rPr lang="en-US" dirty="0" smtClean="0"/>
                            <a:t>Cross</a:t>
                          </a:r>
                          <a:endParaRPr lang="en-US" dirty="0"/>
                        </a:p>
                      </a:txBody>
                      <a:tcPr/>
                    </a:tc>
                    <a:tc>
                      <a:txBody>
                        <a:bodyPr/>
                        <a:lstStyle/>
                        <a:p>
                          <a:r>
                            <a:rPr lang="en-US" dirty="0" smtClean="0"/>
                            <a:t>Edges</a:t>
                          </a:r>
                          <a:r>
                            <a:rPr lang="en-US" baseline="0" dirty="0" smtClean="0"/>
                            <a:t> going between vertices without an ancestor relationship.</a:t>
                          </a:r>
                          <a:endParaRPr lang="en-US" dirty="0"/>
                        </a:p>
                      </a:txBody>
                      <a:tcPr/>
                    </a:tc>
                    <a:tc>
                      <a:txBody>
                        <a:bodyPr/>
                        <a:lstStyle/>
                        <a:p>
                          <a:endParaRPr lang="en-US"/>
                        </a:p>
                      </a:txBody>
                      <a:tcPr>
                        <a:blipFill>
                          <a:blip r:embed="rId2"/>
                          <a:stretch>
                            <a:fillRect l="-130013" t="-321905" r="-647" b="-14286"/>
                          </a:stretch>
                        </a:blipFill>
                      </a:tcPr>
                    </a:tc>
                    <a:extLst>
                      <a:ext uri="{0D108BD9-81ED-4DB2-BD59-A6C34878D82A}">
                        <a16:rowId xmlns:a16="http://schemas.microsoft.com/office/drawing/2014/main" val="12491357"/>
                      </a:ext>
                    </a:extLst>
                  </a:tr>
                </a:tbl>
              </a:graphicData>
            </a:graphic>
          </p:graphicFrame>
        </mc:Fallback>
      </mc:AlternateContent>
      <p:sp>
        <p:nvSpPr>
          <p:cNvPr id="5" name="TextBox 4"/>
          <p:cNvSpPr txBox="1"/>
          <p:nvPr/>
        </p:nvSpPr>
        <p:spPr>
          <a:xfrm>
            <a:off x="1325526" y="4671237"/>
            <a:ext cx="9767776" cy="1200329"/>
          </a:xfrm>
          <a:prstGeom prst="rect">
            <a:avLst/>
          </a:prstGeom>
          <a:noFill/>
        </p:spPr>
        <p:txBody>
          <a:bodyPr wrap="square" rtlCol="0">
            <a:spAutoFit/>
          </a:bodyPr>
          <a:lstStyle/>
          <a:p>
            <a:r>
              <a:rPr lang="en-US" dirty="0"/>
              <a:t>The third column doesn’t look like it encompasses all possibilities.</a:t>
            </a:r>
          </a:p>
          <a:p>
            <a:r>
              <a:rPr lang="en-US" dirty="0"/>
              <a:t>It does – the fact that we’re using a stack limits the possibilities:</a:t>
            </a:r>
          </a:p>
          <a:p>
            <a:r>
              <a:rPr lang="en-US" dirty="0"/>
              <a:t>	e.g.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t> is impossible.</a:t>
            </a:r>
          </a:p>
          <a:p>
            <a:r>
              <a:rPr lang="en-US" dirty="0"/>
              <a:t>And the rules of the algorithm eliminate some other possibilities. </a:t>
            </a:r>
          </a:p>
        </p:txBody>
      </p:sp>
    </p:spTree>
    <p:extLst>
      <p:ext uri="{BB962C8B-B14F-4D97-AF65-F5344CB8AC3E}">
        <p14:creationId xmlns:p14="http://schemas.microsoft.com/office/powerpoint/2010/main" val="1475768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D1CC-ADDF-4892-A796-B9138698900F}"/>
              </a:ext>
            </a:extLst>
          </p:cNvPr>
          <p:cNvSpPr>
            <a:spLocks noGrp="1"/>
          </p:cNvSpPr>
          <p:nvPr>
            <p:ph type="title"/>
          </p:nvPr>
        </p:nvSpPr>
        <p:spPr/>
        <p:txBody>
          <a:bodyPr/>
          <a:lstStyle/>
          <a:p>
            <a:r>
              <a:rPr lang="en-US" dirty="0"/>
              <a:t>BFS/DFS caveats and cautions</a:t>
            </a:r>
          </a:p>
        </p:txBody>
      </p:sp>
      <p:sp>
        <p:nvSpPr>
          <p:cNvPr id="3" name="Content Placeholder 2">
            <a:extLst>
              <a:ext uri="{FF2B5EF4-FFF2-40B4-BE49-F238E27FC236}">
                <a16:creationId xmlns:a16="http://schemas.microsoft.com/office/drawing/2014/main" id="{362443AB-8707-488C-AFF8-642BE3C9D99E}"/>
              </a:ext>
            </a:extLst>
          </p:cNvPr>
          <p:cNvSpPr>
            <a:spLocks noGrp="1"/>
          </p:cNvSpPr>
          <p:nvPr>
            <p:ph idx="1"/>
          </p:nvPr>
        </p:nvSpPr>
        <p:spPr/>
        <p:txBody>
          <a:bodyPr/>
          <a:lstStyle/>
          <a:p>
            <a:r>
              <a:rPr lang="en-US" dirty="0"/>
              <a:t>Edge classifications are different for directed graphs and undirected graphs.</a:t>
            </a:r>
          </a:p>
          <a:p>
            <a:endParaRPr lang="en-US" dirty="0"/>
          </a:p>
          <a:p>
            <a:r>
              <a:rPr lang="en-US" dirty="0"/>
              <a:t>DFS in undirected graphs don’t have cross edges.</a:t>
            </a:r>
          </a:p>
          <a:p>
            <a:r>
              <a:rPr lang="en-US" dirty="0"/>
              <a:t>BFS in directed graphs can have edges skipping levels (only as back edges, skipping levels up though!)</a:t>
            </a:r>
          </a:p>
          <a:p>
            <a:endParaRPr lang="en-US" dirty="0"/>
          </a:p>
          <a:p>
            <a:endParaRPr lang="en-US" dirty="0"/>
          </a:p>
        </p:txBody>
      </p:sp>
    </p:spTree>
    <p:extLst>
      <p:ext uri="{BB962C8B-B14F-4D97-AF65-F5344CB8AC3E}">
        <p14:creationId xmlns:p14="http://schemas.microsoft.com/office/powerpoint/2010/main" val="109048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DE96-D261-4BCE-913F-AED3FF89685B}"/>
              </a:ext>
            </a:extLst>
          </p:cNvPr>
          <p:cNvSpPr>
            <a:spLocks noGrp="1"/>
          </p:cNvSpPr>
          <p:nvPr>
            <p:ph type="title"/>
          </p:nvPr>
        </p:nvSpPr>
        <p:spPr/>
        <p:txBody>
          <a:bodyPr/>
          <a:lstStyle/>
          <a:p>
            <a:r>
              <a:rPr lang="en-US" dirty="0"/>
              <a:t>Summary – Graph Search Applications</a:t>
            </a:r>
          </a:p>
        </p:txBody>
      </p:sp>
      <p:sp>
        <p:nvSpPr>
          <p:cNvPr id="4" name="Text Placeholder 3">
            <a:extLst>
              <a:ext uri="{FF2B5EF4-FFF2-40B4-BE49-F238E27FC236}">
                <a16:creationId xmlns:a16="http://schemas.microsoft.com/office/drawing/2014/main" id="{A00F8131-FC47-44FC-8621-4360CAD0DE14}"/>
              </a:ext>
            </a:extLst>
          </p:cNvPr>
          <p:cNvSpPr>
            <a:spLocks noGrp="1"/>
          </p:cNvSpPr>
          <p:nvPr>
            <p:ph type="body" idx="1"/>
          </p:nvPr>
        </p:nvSpPr>
        <p:spPr/>
        <p:txBody>
          <a:bodyPr/>
          <a:lstStyle/>
          <a:p>
            <a:r>
              <a:rPr lang="en-US" dirty="0"/>
              <a:t>BFS</a:t>
            </a:r>
          </a:p>
        </p:txBody>
      </p:sp>
      <p:sp>
        <p:nvSpPr>
          <p:cNvPr id="5" name="Content Placeholder 4">
            <a:extLst>
              <a:ext uri="{FF2B5EF4-FFF2-40B4-BE49-F238E27FC236}">
                <a16:creationId xmlns:a16="http://schemas.microsoft.com/office/drawing/2014/main" id="{130C76A6-6A9A-449E-96B0-BB08EBD7B20B}"/>
              </a:ext>
            </a:extLst>
          </p:cNvPr>
          <p:cNvSpPr>
            <a:spLocks noGrp="1"/>
          </p:cNvSpPr>
          <p:nvPr>
            <p:ph sz="half" idx="13"/>
          </p:nvPr>
        </p:nvSpPr>
        <p:spPr>
          <a:xfrm>
            <a:off x="584218" y="2096447"/>
            <a:ext cx="5397689" cy="2405704"/>
          </a:xfrm>
        </p:spPr>
        <p:txBody>
          <a:bodyPr/>
          <a:lstStyle/>
          <a:p>
            <a:r>
              <a:rPr lang="en-US" dirty="0"/>
              <a:t>Shortest Paths (unweighted) graphs)</a:t>
            </a:r>
          </a:p>
          <a:p>
            <a:endParaRPr lang="en-US" dirty="0"/>
          </a:p>
          <a:p>
            <a:endParaRPr lang="en-US" dirty="0"/>
          </a:p>
        </p:txBody>
      </p:sp>
      <p:sp>
        <p:nvSpPr>
          <p:cNvPr id="6" name="Text Placeholder 5">
            <a:extLst>
              <a:ext uri="{FF2B5EF4-FFF2-40B4-BE49-F238E27FC236}">
                <a16:creationId xmlns:a16="http://schemas.microsoft.com/office/drawing/2014/main" id="{904B658D-DF9E-44CF-BD18-735A841A2917}"/>
              </a:ext>
            </a:extLst>
          </p:cNvPr>
          <p:cNvSpPr>
            <a:spLocks noGrp="1"/>
          </p:cNvSpPr>
          <p:nvPr>
            <p:ph type="body" idx="14"/>
          </p:nvPr>
        </p:nvSpPr>
        <p:spPr/>
        <p:txBody>
          <a:bodyPr/>
          <a:lstStyle/>
          <a:p>
            <a:r>
              <a:rPr lang="en-US" dirty="0" err="1"/>
              <a:t>dfs</a:t>
            </a:r>
            <a:endParaRPr lang="en-US" dirty="0"/>
          </a:p>
        </p:txBody>
      </p:sp>
      <p:sp>
        <p:nvSpPr>
          <p:cNvPr id="7" name="Content Placeholder 6">
            <a:extLst>
              <a:ext uri="{FF2B5EF4-FFF2-40B4-BE49-F238E27FC236}">
                <a16:creationId xmlns:a16="http://schemas.microsoft.com/office/drawing/2014/main" id="{723FC083-B0BB-47CC-85DE-E485B1AA1402}"/>
              </a:ext>
            </a:extLst>
          </p:cNvPr>
          <p:cNvSpPr>
            <a:spLocks noGrp="1"/>
          </p:cNvSpPr>
          <p:nvPr>
            <p:ph sz="half" idx="15"/>
          </p:nvPr>
        </p:nvSpPr>
        <p:spPr>
          <a:xfrm>
            <a:off x="6364809" y="2096447"/>
            <a:ext cx="5397689" cy="2323154"/>
          </a:xfrm>
        </p:spPr>
        <p:txBody>
          <a:bodyPr/>
          <a:lstStyle/>
          <a:p>
            <a:r>
              <a:rPr lang="en-US" dirty="0"/>
              <a:t>Cycle detection (directed graphs)</a:t>
            </a:r>
          </a:p>
          <a:p>
            <a:r>
              <a:rPr lang="en-US" dirty="0"/>
              <a:t>Topological sort</a:t>
            </a:r>
          </a:p>
          <a:p>
            <a:r>
              <a:rPr lang="en-US" dirty="0"/>
              <a:t>Strongly connected components</a:t>
            </a:r>
          </a:p>
          <a:p>
            <a:r>
              <a:rPr lang="en-US" dirty="0"/>
              <a:t>Cut edges (on homework)</a:t>
            </a:r>
          </a:p>
        </p:txBody>
      </p:sp>
      <p:sp>
        <p:nvSpPr>
          <p:cNvPr id="8" name="TextBox 7">
            <a:extLst>
              <a:ext uri="{FF2B5EF4-FFF2-40B4-BE49-F238E27FC236}">
                <a16:creationId xmlns:a16="http://schemas.microsoft.com/office/drawing/2014/main" id="{D32618F9-BA92-4977-9068-CD1C900FEF67}"/>
              </a:ext>
            </a:extLst>
          </p:cNvPr>
          <p:cNvSpPr txBox="1"/>
          <p:nvPr/>
        </p:nvSpPr>
        <p:spPr>
          <a:xfrm>
            <a:off x="2076450" y="4502151"/>
            <a:ext cx="5911850" cy="1384995"/>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EITHER</a:t>
            </a:r>
          </a:p>
          <a:p>
            <a:r>
              <a:rPr lang="en-US" sz="2800" dirty="0">
                <a:latin typeface="Segoe UI Semilight" panose="020B0402040204020203" pitchFamily="34" charset="0"/>
                <a:cs typeface="Segoe UI Semilight" panose="020B0402040204020203" pitchFamily="34" charset="0"/>
              </a:rPr>
              <a:t>2-coloring</a:t>
            </a:r>
          </a:p>
          <a:p>
            <a:r>
              <a:rPr lang="en-US" sz="2800" dirty="0">
                <a:latin typeface="Segoe UI Semilight" panose="020B0402040204020203" pitchFamily="34" charset="0"/>
                <a:cs typeface="Segoe UI Semilight" panose="020B0402040204020203" pitchFamily="34" charset="0"/>
              </a:rPr>
              <a:t>Connected components (undirected)</a:t>
            </a:r>
          </a:p>
        </p:txBody>
      </p:sp>
      <p:sp>
        <p:nvSpPr>
          <p:cNvPr id="9" name="TextBox 8">
            <a:extLst>
              <a:ext uri="{FF2B5EF4-FFF2-40B4-BE49-F238E27FC236}">
                <a16:creationId xmlns:a16="http://schemas.microsoft.com/office/drawing/2014/main" id="{C8879409-2045-41D3-A86E-A69B6BEF653C}"/>
              </a:ext>
            </a:extLst>
          </p:cNvPr>
          <p:cNvSpPr txBox="1"/>
          <p:nvPr/>
        </p:nvSpPr>
        <p:spPr>
          <a:xfrm>
            <a:off x="1030809" y="5887146"/>
            <a:ext cx="3028950" cy="830997"/>
          </a:xfrm>
          <a:prstGeom prst="rect">
            <a:avLst/>
          </a:prstGeom>
          <a:noFill/>
          <a:ln w="38100">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Usually use BFS – easier to understand.</a:t>
            </a:r>
          </a:p>
        </p:txBody>
      </p:sp>
    </p:spTree>
    <p:extLst>
      <p:ext uri="{BB962C8B-B14F-4D97-AF65-F5344CB8AC3E}">
        <p14:creationId xmlns:p14="http://schemas.microsoft.com/office/powerpoint/2010/main" val="1560706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new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3373420"/>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a:p>
                <a:r>
                  <a:rPr lang="en-US" dirty="0"/>
                  <a:t>We’ll adapt BFS to find if a graph is bipartite</a:t>
                </a:r>
              </a:p>
              <a:p>
                <a:r>
                  <a:rPr lang="en-US" dirty="0"/>
                  <a:t>And prove a graph theory result along the way.</a:t>
                </a:r>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3373420"/>
              </a:xfrm>
              <a:blipFill>
                <a:blip r:embed="rId2"/>
                <a:stretch>
                  <a:fillRect l="-708" t="-3255" r="-179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every edge goes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13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Tree>
    <p:extLst>
      <p:ext uri="{BB962C8B-B14F-4D97-AF65-F5344CB8AC3E}">
        <p14:creationId xmlns:p14="http://schemas.microsoft.com/office/powerpoint/2010/main" val="359758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new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936812"/>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936812"/>
              </a:xfrm>
              <a:blipFill>
                <a:blip r:embed="rId2"/>
                <a:stretch>
                  <a:fillRect l="-708" t="-11765" r="-1797" b="-1045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the every edge goes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13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grpSp>
        <p:nvGrpSpPr>
          <p:cNvPr id="27" name="Group 26">
            <a:extLst>
              <a:ext uri="{FF2B5EF4-FFF2-40B4-BE49-F238E27FC236}">
                <a16:creationId xmlns:a16="http://schemas.microsoft.com/office/drawing/2014/main" id="{B1E8E0AD-F3B4-4114-93A1-AB1034C71868}"/>
              </a:ext>
            </a:extLst>
          </p:cNvPr>
          <p:cNvGrpSpPr/>
          <p:nvPr/>
        </p:nvGrpSpPr>
        <p:grpSpPr>
          <a:xfrm>
            <a:off x="330347" y="4068929"/>
            <a:ext cx="2242868" cy="2082193"/>
            <a:chOff x="998217" y="4042035"/>
            <a:chExt cx="2242868" cy="2082193"/>
          </a:xfrm>
        </p:grpSpPr>
        <p:grpSp>
          <p:nvGrpSpPr>
            <p:cNvPr id="7" name="Group 6">
              <a:extLst>
                <a:ext uri="{FF2B5EF4-FFF2-40B4-BE49-F238E27FC236}">
                  <a16:creationId xmlns:a16="http://schemas.microsoft.com/office/drawing/2014/main" id="{BA190C3F-59B4-4E36-AD5E-B2A215FDB252}"/>
                </a:ext>
              </a:extLst>
            </p:cNvPr>
            <p:cNvGrpSpPr/>
            <p:nvPr/>
          </p:nvGrpSpPr>
          <p:grpSpPr>
            <a:xfrm>
              <a:off x="2863362" y="4733741"/>
              <a:ext cx="377723" cy="377723"/>
              <a:chOff x="3099278" y="6175971"/>
              <a:chExt cx="377723" cy="377723"/>
            </a:xfrm>
          </p:grpSpPr>
          <p:sp>
            <p:nvSpPr>
              <p:cNvPr id="8" name="Oval 7">
                <a:extLst>
                  <a:ext uri="{FF2B5EF4-FFF2-40B4-BE49-F238E27FC236}">
                    <a16:creationId xmlns:a16="http://schemas.microsoft.com/office/drawing/2014/main" id="{27DFA133-15A1-406F-9B5E-7CDDD2613A8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2B69C8-9517-42EF-986E-9F772CF74104}"/>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0" name="Group 9">
              <a:extLst>
                <a:ext uri="{FF2B5EF4-FFF2-40B4-BE49-F238E27FC236}">
                  <a16:creationId xmlns:a16="http://schemas.microsoft.com/office/drawing/2014/main" id="{A358C0D4-EB92-4246-BDF7-28C2EAA0A3C7}"/>
                </a:ext>
              </a:extLst>
            </p:cNvPr>
            <p:cNvGrpSpPr/>
            <p:nvPr/>
          </p:nvGrpSpPr>
          <p:grpSpPr>
            <a:xfrm>
              <a:off x="2438968" y="5746505"/>
              <a:ext cx="377723" cy="377723"/>
              <a:chOff x="3099278" y="6175971"/>
              <a:chExt cx="377723" cy="377723"/>
            </a:xfrm>
          </p:grpSpPr>
          <p:sp>
            <p:nvSpPr>
              <p:cNvPr id="11" name="Oval 10">
                <a:extLst>
                  <a:ext uri="{FF2B5EF4-FFF2-40B4-BE49-F238E27FC236}">
                    <a16:creationId xmlns:a16="http://schemas.microsoft.com/office/drawing/2014/main" id="{EDD9435C-F915-4380-A142-3F876706A60B}"/>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9F6B8B2-5A72-4BBF-ACB4-66BE79802252}"/>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3" name="Group 12">
              <a:extLst>
                <a:ext uri="{FF2B5EF4-FFF2-40B4-BE49-F238E27FC236}">
                  <a16:creationId xmlns:a16="http://schemas.microsoft.com/office/drawing/2014/main" id="{284891DD-6871-481A-9535-7CFB6C70B4F4}"/>
                </a:ext>
              </a:extLst>
            </p:cNvPr>
            <p:cNvGrpSpPr/>
            <p:nvPr/>
          </p:nvGrpSpPr>
          <p:grpSpPr>
            <a:xfrm>
              <a:off x="1121375" y="4683379"/>
              <a:ext cx="377723" cy="377723"/>
              <a:chOff x="3099278" y="6175971"/>
              <a:chExt cx="377723" cy="377723"/>
            </a:xfrm>
          </p:grpSpPr>
          <p:sp>
            <p:nvSpPr>
              <p:cNvPr id="14" name="Oval 13">
                <a:extLst>
                  <a:ext uri="{FF2B5EF4-FFF2-40B4-BE49-F238E27FC236}">
                    <a16:creationId xmlns:a16="http://schemas.microsoft.com/office/drawing/2014/main" id="{B54B2DA9-9E2B-4FCC-B357-67DAF7EAE9A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784F3D-43C3-4565-AB3E-1FA51ED7CD86}"/>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16" name="Straight Connector 15">
              <a:extLst>
                <a:ext uri="{FF2B5EF4-FFF2-40B4-BE49-F238E27FC236}">
                  <a16:creationId xmlns:a16="http://schemas.microsoft.com/office/drawing/2014/main" id="{1A0CD8E9-2857-424F-AC4E-049359FDEEA9}"/>
                </a:ext>
              </a:extLst>
            </p:cNvPr>
            <p:cNvCxnSpPr>
              <a:cxnSpLocks/>
              <a:stCxn id="8" idx="4"/>
              <a:endCxn id="11" idx="0"/>
            </p:cNvCxnSpPr>
            <p:nvPr/>
          </p:nvCxnSpPr>
          <p:spPr>
            <a:xfrm flipH="1">
              <a:off x="2627830" y="511146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8E0C54-4D69-41E4-BFFB-1269F02DD1C2}"/>
                </a:ext>
              </a:extLst>
            </p:cNvPr>
            <p:cNvCxnSpPr>
              <a:cxnSpLocks/>
              <a:endCxn id="8" idx="1"/>
            </p:cNvCxnSpPr>
            <p:nvPr/>
          </p:nvCxnSpPr>
          <p:spPr>
            <a:xfrm>
              <a:off x="2244527" y="419373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8B71C7-8B13-4B34-B740-2A8B4C83760E}"/>
                </a:ext>
              </a:extLst>
            </p:cNvPr>
            <p:cNvCxnSpPr>
              <a:cxnSpLocks/>
              <a:endCxn id="14" idx="7"/>
            </p:cNvCxnSpPr>
            <p:nvPr/>
          </p:nvCxnSpPr>
          <p:spPr>
            <a:xfrm flipH="1">
              <a:off x="1443782" y="432727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E9CC8F-159A-49BD-A62D-DF1EE9403B28}"/>
                </a:ext>
              </a:extLst>
            </p:cNvPr>
            <p:cNvCxnSpPr>
              <a:cxnSpLocks/>
              <a:stCxn id="14" idx="4"/>
            </p:cNvCxnSpPr>
            <p:nvPr/>
          </p:nvCxnSpPr>
          <p:spPr>
            <a:xfrm flipH="1">
              <a:off x="1169011" y="506110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E47069-552C-46B4-99A3-324CEF4BD190}"/>
                </a:ext>
              </a:extLst>
            </p:cNvPr>
            <p:cNvCxnSpPr>
              <a:cxnSpLocks/>
              <a:stCxn id="11" idx="2"/>
            </p:cNvCxnSpPr>
            <p:nvPr/>
          </p:nvCxnSpPr>
          <p:spPr>
            <a:xfrm flipH="1" flipV="1">
              <a:off x="1357872" y="581081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9BB5AE8-43D3-4185-948A-13C6A153B7A6}"/>
                </a:ext>
              </a:extLst>
            </p:cNvPr>
            <p:cNvGrpSpPr/>
            <p:nvPr/>
          </p:nvGrpSpPr>
          <p:grpSpPr>
            <a:xfrm>
              <a:off x="998217" y="5621953"/>
              <a:ext cx="377723" cy="377723"/>
              <a:chOff x="3099278" y="6175971"/>
              <a:chExt cx="377723" cy="377723"/>
            </a:xfrm>
          </p:grpSpPr>
          <p:sp>
            <p:nvSpPr>
              <p:cNvPr id="22" name="Oval 21">
                <a:extLst>
                  <a:ext uri="{FF2B5EF4-FFF2-40B4-BE49-F238E27FC236}">
                    <a16:creationId xmlns:a16="http://schemas.microsoft.com/office/drawing/2014/main" id="{AA01B7CB-2C1A-4FDF-8D67-485E0240ECE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BE48263-F4B5-4AB5-97DA-2FC2A81626CD}"/>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24" name="Group 23">
              <a:extLst>
                <a:ext uri="{FF2B5EF4-FFF2-40B4-BE49-F238E27FC236}">
                  <a16:creationId xmlns:a16="http://schemas.microsoft.com/office/drawing/2014/main" id="{2BBAE9E1-59F8-4DD4-A696-0E2E02F05291}"/>
                </a:ext>
              </a:extLst>
            </p:cNvPr>
            <p:cNvGrpSpPr/>
            <p:nvPr/>
          </p:nvGrpSpPr>
          <p:grpSpPr>
            <a:xfrm>
              <a:off x="1869709" y="4042035"/>
              <a:ext cx="377723" cy="377723"/>
              <a:chOff x="3099278" y="6175971"/>
              <a:chExt cx="377723" cy="377723"/>
            </a:xfrm>
          </p:grpSpPr>
          <p:sp>
            <p:nvSpPr>
              <p:cNvPr id="25" name="Oval 24">
                <a:extLst>
                  <a:ext uri="{FF2B5EF4-FFF2-40B4-BE49-F238E27FC236}">
                    <a16:creationId xmlns:a16="http://schemas.microsoft.com/office/drawing/2014/main" id="{84B7C751-4D1C-4260-9100-83E05A60F9DE}"/>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8BB342F-FF78-406A-96F7-B8E0E02226A5}"/>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sp>
        <p:nvSpPr>
          <p:cNvPr id="28" name="Rectangle 27">
            <a:extLst>
              <a:ext uri="{FF2B5EF4-FFF2-40B4-BE49-F238E27FC236}">
                <a16:creationId xmlns:a16="http://schemas.microsoft.com/office/drawing/2014/main" id="{782501AF-BB22-41FB-9534-8B71B1DF0952}"/>
              </a:ext>
            </a:extLst>
          </p:cNvPr>
          <p:cNvSpPr/>
          <p:nvPr/>
        </p:nvSpPr>
        <p:spPr>
          <a:xfrm>
            <a:off x="2573215" y="3965494"/>
            <a:ext cx="9330208"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sp>
        <p:nvSpPr>
          <p:cNvPr id="29" name="TextBox 28">
            <a:extLst>
              <a:ext uri="{FF2B5EF4-FFF2-40B4-BE49-F238E27FC236}">
                <a16:creationId xmlns:a16="http://schemas.microsoft.com/office/drawing/2014/main" id="{1DAFB291-861D-4C8C-A2C3-7CB261D50A36}"/>
              </a:ext>
            </a:extLst>
          </p:cNvPr>
          <p:cNvSpPr txBox="1"/>
          <p:nvPr/>
        </p:nvSpPr>
        <p:spPr>
          <a:xfrm>
            <a:off x="2658035" y="4760635"/>
            <a:ext cx="4216102" cy="1569660"/>
          </a:xfrm>
          <a:prstGeom prst="rect">
            <a:avLst/>
          </a:prstGeom>
          <a:noFill/>
          <a:ln>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Try the example on the right, then proving the general theorem in the light purple box.</a:t>
            </a:r>
          </a:p>
        </p:txBody>
      </p:sp>
      <p:sp>
        <p:nvSpPr>
          <p:cNvPr id="30" name="Rounded Rectangle 4">
            <a:extLst>
              <a:ext uri="{FF2B5EF4-FFF2-40B4-BE49-F238E27FC236}">
                <a16:creationId xmlns:a16="http://schemas.microsoft.com/office/drawing/2014/main" id="{BA34AFA5-8E9A-404D-AEAC-B80BDFC6A781}"/>
              </a:ext>
            </a:extLst>
          </p:cNvPr>
          <p:cNvSpPr/>
          <p:nvPr/>
        </p:nvSpPr>
        <p:spPr>
          <a:xfrm>
            <a:off x="7007683" y="4800258"/>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Help Robbie figure out how long to make the explanation</a:t>
            </a:r>
          </a:p>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3839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668-BBF8-49FF-9A83-32C6894DF9A3}"/>
              </a:ext>
            </a:extLst>
          </p:cNvPr>
          <p:cNvSpPr>
            <a:spLocks noGrp="1"/>
          </p:cNvSpPr>
          <p:nvPr>
            <p:ph type="title"/>
          </p:nvPr>
        </p:nvSpPr>
        <p:spPr/>
        <p:txBody>
          <a:bodyPr/>
          <a:lstStyle/>
          <a:p>
            <a:r>
              <a:rPr lang="en-US" dirty="0"/>
              <a:t>Lemma 1</a:t>
            </a:r>
          </a:p>
        </p:txBody>
      </p:sp>
      <p:sp>
        <p:nvSpPr>
          <p:cNvPr id="5" name="Rectangle 4">
            <a:extLst>
              <a:ext uri="{FF2B5EF4-FFF2-40B4-BE49-F238E27FC236}">
                <a16:creationId xmlns:a16="http://schemas.microsoft.com/office/drawing/2014/main" id="{FEC18359-4B03-4164-88F8-9B5AF8BCFA1F}"/>
              </a:ext>
            </a:extLst>
          </p:cNvPr>
          <p:cNvSpPr/>
          <p:nvPr/>
        </p:nvSpPr>
        <p:spPr>
          <a:xfrm>
            <a:off x="575239" y="1661068"/>
            <a:ext cx="9330208"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grpSp>
        <p:nvGrpSpPr>
          <p:cNvPr id="12" name="Group 11">
            <a:extLst>
              <a:ext uri="{FF2B5EF4-FFF2-40B4-BE49-F238E27FC236}">
                <a16:creationId xmlns:a16="http://schemas.microsoft.com/office/drawing/2014/main" id="{53AFC690-0A3D-4CAA-9210-7B9420EF7283}"/>
              </a:ext>
            </a:extLst>
          </p:cNvPr>
          <p:cNvGrpSpPr/>
          <p:nvPr/>
        </p:nvGrpSpPr>
        <p:grpSpPr>
          <a:xfrm>
            <a:off x="2863362" y="3357657"/>
            <a:ext cx="377723" cy="377723"/>
            <a:chOff x="3099278" y="6175971"/>
            <a:chExt cx="377723" cy="377723"/>
          </a:xfrm>
        </p:grpSpPr>
        <p:sp>
          <p:nvSpPr>
            <p:cNvPr id="13" name="Oval 12">
              <a:extLst>
                <a:ext uri="{FF2B5EF4-FFF2-40B4-BE49-F238E27FC236}">
                  <a16:creationId xmlns:a16="http://schemas.microsoft.com/office/drawing/2014/main" id="{A1833DF7-7027-4868-8C1C-58401C3EA2B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C159C1E-8AFD-455E-806F-BAA5111E122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5" name="Group 14">
            <a:extLst>
              <a:ext uri="{FF2B5EF4-FFF2-40B4-BE49-F238E27FC236}">
                <a16:creationId xmlns:a16="http://schemas.microsoft.com/office/drawing/2014/main" id="{34AECF3D-94F7-4BD0-AD0E-2DEEDCE89CFD}"/>
              </a:ext>
            </a:extLst>
          </p:cNvPr>
          <p:cNvGrpSpPr/>
          <p:nvPr/>
        </p:nvGrpSpPr>
        <p:grpSpPr>
          <a:xfrm>
            <a:off x="2438968" y="4370421"/>
            <a:ext cx="377723" cy="377723"/>
            <a:chOff x="3099278" y="6175971"/>
            <a:chExt cx="377723" cy="377723"/>
          </a:xfrm>
        </p:grpSpPr>
        <p:sp>
          <p:nvSpPr>
            <p:cNvPr id="16" name="Oval 15">
              <a:extLst>
                <a:ext uri="{FF2B5EF4-FFF2-40B4-BE49-F238E27FC236}">
                  <a16:creationId xmlns:a16="http://schemas.microsoft.com/office/drawing/2014/main" id="{DCA63519-F9F1-4BBC-B575-C5A80432ED0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38613F-A1D1-475E-BC17-46FA6921BD0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8" name="Group 17">
            <a:extLst>
              <a:ext uri="{FF2B5EF4-FFF2-40B4-BE49-F238E27FC236}">
                <a16:creationId xmlns:a16="http://schemas.microsoft.com/office/drawing/2014/main" id="{6AF7BD08-44B7-4F9A-9AF4-4EF93CC71E05}"/>
              </a:ext>
            </a:extLst>
          </p:cNvPr>
          <p:cNvGrpSpPr/>
          <p:nvPr/>
        </p:nvGrpSpPr>
        <p:grpSpPr>
          <a:xfrm>
            <a:off x="1121375" y="3307295"/>
            <a:ext cx="377723" cy="377723"/>
            <a:chOff x="3099278" y="6175971"/>
            <a:chExt cx="377723" cy="377723"/>
          </a:xfrm>
        </p:grpSpPr>
        <p:sp>
          <p:nvSpPr>
            <p:cNvPr id="19" name="Oval 18">
              <a:extLst>
                <a:ext uri="{FF2B5EF4-FFF2-40B4-BE49-F238E27FC236}">
                  <a16:creationId xmlns:a16="http://schemas.microsoft.com/office/drawing/2014/main" id="{C7BCE9D5-7F24-41B3-81C1-82767D36B064}"/>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54934DD-01D7-452D-9F23-519F48B233A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24" name="Straight Connector 23">
            <a:extLst>
              <a:ext uri="{FF2B5EF4-FFF2-40B4-BE49-F238E27FC236}">
                <a16:creationId xmlns:a16="http://schemas.microsoft.com/office/drawing/2014/main" id="{D8B9670D-AF2F-49C5-85BC-C04D60F5D116}"/>
              </a:ext>
            </a:extLst>
          </p:cNvPr>
          <p:cNvCxnSpPr>
            <a:cxnSpLocks/>
            <a:stCxn id="13" idx="4"/>
            <a:endCxn id="16" idx="0"/>
          </p:cNvCxnSpPr>
          <p:nvPr/>
        </p:nvCxnSpPr>
        <p:spPr>
          <a:xfrm flipH="1">
            <a:off x="2627830" y="3735380"/>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90B7AF-621B-48BF-B890-1CE052B33052}"/>
              </a:ext>
            </a:extLst>
          </p:cNvPr>
          <p:cNvCxnSpPr>
            <a:cxnSpLocks/>
            <a:endCxn id="13" idx="1"/>
          </p:cNvCxnSpPr>
          <p:nvPr/>
        </p:nvCxnSpPr>
        <p:spPr>
          <a:xfrm>
            <a:off x="2244527" y="2817647"/>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55FE30-DE16-4395-A9D2-C04249D8DC6D}"/>
              </a:ext>
            </a:extLst>
          </p:cNvPr>
          <p:cNvCxnSpPr>
            <a:cxnSpLocks/>
            <a:endCxn id="19" idx="7"/>
          </p:cNvCxnSpPr>
          <p:nvPr/>
        </p:nvCxnSpPr>
        <p:spPr>
          <a:xfrm flipH="1">
            <a:off x="1443782" y="2951192"/>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34A87D-FC1C-47ED-8FA4-052BCCA7E0F7}"/>
              </a:ext>
            </a:extLst>
          </p:cNvPr>
          <p:cNvCxnSpPr>
            <a:cxnSpLocks/>
            <a:stCxn id="19" idx="4"/>
          </p:cNvCxnSpPr>
          <p:nvPr/>
        </p:nvCxnSpPr>
        <p:spPr>
          <a:xfrm flipH="1">
            <a:off x="1169011" y="3685018"/>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8DA5D8-7804-464A-90DC-14D6E1822F41}"/>
              </a:ext>
            </a:extLst>
          </p:cNvPr>
          <p:cNvCxnSpPr>
            <a:cxnSpLocks/>
            <a:stCxn id="16" idx="2"/>
          </p:cNvCxnSpPr>
          <p:nvPr/>
        </p:nvCxnSpPr>
        <p:spPr>
          <a:xfrm flipH="1" flipV="1">
            <a:off x="1357872" y="4434731"/>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85B9488-B59F-41AA-A1A0-469D3D5BE97A}"/>
              </a:ext>
            </a:extLst>
          </p:cNvPr>
          <p:cNvGrpSpPr/>
          <p:nvPr/>
        </p:nvGrpSpPr>
        <p:grpSpPr>
          <a:xfrm>
            <a:off x="998217" y="4245869"/>
            <a:ext cx="377723" cy="377723"/>
            <a:chOff x="3099278" y="6175971"/>
            <a:chExt cx="377723" cy="377723"/>
          </a:xfrm>
        </p:grpSpPr>
        <p:sp>
          <p:nvSpPr>
            <p:cNvPr id="46" name="Oval 45">
              <a:extLst>
                <a:ext uri="{FF2B5EF4-FFF2-40B4-BE49-F238E27FC236}">
                  <a16:creationId xmlns:a16="http://schemas.microsoft.com/office/drawing/2014/main" id="{69D87633-5B63-4EC2-AF21-D2734E5886B7}"/>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3DC3A6B-AA95-43D9-954A-589FFD11A408}"/>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48" name="Group 47">
            <a:extLst>
              <a:ext uri="{FF2B5EF4-FFF2-40B4-BE49-F238E27FC236}">
                <a16:creationId xmlns:a16="http://schemas.microsoft.com/office/drawing/2014/main" id="{76A83622-CC01-413E-8C2F-3D42F0F094EE}"/>
              </a:ext>
            </a:extLst>
          </p:cNvPr>
          <p:cNvGrpSpPr/>
          <p:nvPr/>
        </p:nvGrpSpPr>
        <p:grpSpPr>
          <a:xfrm>
            <a:off x="1869709" y="2665951"/>
            <a:ext cx="377723" cy="377723"/>
            <a:chOff x="3099278" y="6175971"/>
            <a:chExt cx="377723" cy="377723"/>
          </a:xfrm>
        </p:grpSpPr>
        <p:sp>
          <p:nvSpPr>
            <p:cNvPr id="49" name="Oval 48">
              <a:extLst>
                <a:ext uri="{FF2B5EF4-FFF2-40B4-BE49-F238E27FC236}">
                  <a16:creationId xmlns:a16="http://schemas.microsoft.com/office/drawing/2014/main" id="{EB858896-F25F-4515-9136-A8F14335A3A5}"/>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AAC1DF6-B647-40C1-8BC4-D25F8EB2BAA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sp>
        <p:nvSpPr>
          <p:cNvPr id="51" name="TextBox 50">
            <a:extLst>
              <a:ext uri="{FF2B5EF4-FFF2-40B4-BE49-F238E27FC236}">
                <a16:creationId xmlns:a16="http://schemas.microsoft.com/office/drawing/2014/main" id="{4A3DB1BC-4796-4238-99EA-8F6123150BDC}"/>
              </a:ext>
            </a:extLst>
          </p:cNvPr>
          <p:cNvSpPr txBox="1"/>
          <p:nvPr/>
        </p:nvSpPr>
        <p:spPr>
          <a:xfrm>
            <a:off x="4092388" y="2817647"/>
            <a:ext cx="5813059" cy="304698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Start from any vertex, and give it either color.</a:t>
            </a:r>
          </a:p>
          <a:p>
            <a:r>
              <a:rPr lang="en-US" sz="2400" dirty="0">
                <a:latin typeface="Segoe UI Semilight" panose="020B0402040204020203" pitchFamily="34" charset="0"/>
                <a:cs typeface="Segoe UI Semilight" panose="020B0402040204020203" pitchFamily="34" charset="0"/>
              </a:rPr>
              <a:t>Its neighbors </a:t>
            </a:r>
            <a:r>
              <a:rPr lang="en-US" sz="2400" b="1" dirty="0">
                <a:latin typeface="Segoe UI Semilight" panose="020B0402040204020203" pitchFamily="34" charset="0"/>
                <a:cs typeface="Segoe UI Semilight" panose="020B0402040204020203" pitchFamily="34" charset="0"/>
              </a:rPr>
              <a:t>must </a:t>
            </a:r>
            <a:r>
              <a:rPr lang="en-US" sz="2400" dirty="0">
                <a:latin typeface="Segoe UI Semilight" panose="020B0402040204020203" pitchFamily="34" charset="0"/>
                <a:cs typeface="Segoe UI Semilight" panose="020B0402040204020203" pitchFamily="34" charset="0"/>
              </a:rPr>
              <a:t>be the other color.</a:t>
            </a:r>
          </a:p>
          <a:p>
            <a:r>
              <a:rPr lang="en-US" sz="2400" dirty="0">
                <a:latin typeface="Segoe UI Semilight" panose="020B0402040204020203" pitchFamily="34" charset="0"/>
                <a:cs typeface="Segoe UI Semilight" panose="020B0402040204020203" pitchFamily="34" charset="0"/>
              </a:rPr>
              <a:t>Their neighbors must be the first color</a:t>
            </a:r>
          </a:p>
          <a:p>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The last two vertices (which are adjacent) must be the same color.</a:t>
            </a:r>
          </a:p>
          <a:p>
            <a:r>
              <a:rPr lang="en-US" sz="2400" dirty="0">
                <a:latin typeface="Segoe UI Semilight" panose="020B0402040204020203" pitchFamily="34" charset="0"/>
                <a:cs typeface="Segoe UI Semilight" panose="020B0402040204020203" pitchFamily="34" charset="0"/>
              </a:rPr>
              <a:t>Uh-oh. </a:t>
            </a:r>
          </a:p>
        </p:txBody>
      </p:sp>
    </p:spTree>
    <p:extLst>
      <p:ext uri="{BB962C8B-B14F-4D97-AF65-F5344CB8AC3E}">
        <p14:creationId xmlns:p14="http://schemas.microsoft.com/office/powerpoint/2010/main" val="2604452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6A8-8353-43A3-B3DB-735291651162}"/>
              </a:ext>
            </a:extLst>
          </p:cNvPr>
          <p:cNvSpPr>
            <a:spLocks noGrp="1"/>
          </p:cNvSpPr>
          <p:nvPr>
            <p:ph type="title"/>
          </p:nvPr>
        </p:nvSpPr>
        <p:spPr/>
        <p:txBody>
          <a:bodyPr/>
          <a:lstStyle/>
          <a:p>
            <a:r>
              <a:rPr lang="en-US" dirty="0"/>
              <a:t>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A4ADED-E949-47D2-80F5-8497F0BFBD6E}"/>
                  </a:ext>
                </a:extLst>
              </p:cNvPr>
              <p:cNvSpPr>
                <a:spLocks noGrp="1"/>
              </p:cNvSpPr>
              <p:nvPr>
                <p:ph idx="1"/>
              </p:nvPr>
            </p:nvSpPr>
            <p:spPr/>
            <p:txBody>
              <a:bodyPr/>
              <a:lstStyle/>
              <a:p>
                <a:r>
                  <a:rPr lang="en-US" dirty="0"/>
                  <a:t>Can we have an edge that goes from layer </a:t>
                </a:r>
                <a14:m>
                  <m:oMath xmlns:m="http://schemas.openxmlformats.org/officeDocument/2006/math">
                    <m:r>
                      <a:rPr lang="en-US" b="0" i="1" smtClean="0">
                        <a:latin typeface="Cambria Math" panose="02040503050406030204" pitchFamily="18" charset="0"/>
                      </a:rPr>
                      <m:t>𝑖</m:t>
                    </m:r>
                  </m:oMath>
                </a14:m>
                <a:r>
                  <a:rPr lang="en-US" dirty="0"/>
                  <a:t> to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+2</m:t>
                    </m:r>
                  </m:oMath>
                </a14:m>
                <a:r>
                  <a:rPr lang="en-US" dirty="0"/>
                  <a:t> (or lower)?</a:t>
                </a:r>
              </a:p>
              <a:p>
                <a:r>
                  <a:rPr lang="en-US" dirty="0"/>
                  <a:t>No! If </a:t>
                </a:r>
                <a14:m>
                  <m:oMath xmlns:m="http://schemas.openxmlformats.org/officeDocument/2006/math">
                    <m:r>
                      <a:rPr lang="en-US" b="0" i="1" smtClean="0">
                        <a:latin typeface="Cambria Math" panose="02040503050406030204" pitchFamily="18" charset="0"/>
                      </a:rPr>
                      <m:t>𝑢</m:t>
                    </m:r>
                  </m:oMath>
                </a14:m>
                <a:r>
                  <a:rPr lang="en-US" dirty="0"/>
                  <a:t> is in layer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m:t>
                    </m:r>
                  </m:oMath>
                </a14:m>
                <a:r>
                  <a:rPr lang="en-US" dirty="0"/>
                  <a:t> then we processed its edge while building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so the neighbor is no lower than layer </a:t>
                </a:r>
                <a14:m>
                  <m:oMath xmlns:m="http://schemas.openxmlformats.org/officeDocument/2006/math">
                    <m:r>
                      <a:rPr lang="en-US" b="0" i="1" smtClean="0">
                        <a:latin typeface="Cambria Math" panose="02040503050406030204" pitchFamily="18" charset="0"/>
                      </a:rPr>
                      <m:t>𝑖</m:t>
                    </m:r>
                  </m:oMath>
                </a14:m>
                <a:r>
                  <a:rPr lang="en-US" dirty="0"/>
                  <a:t>.</a:t>
                </a:r>
              </a:p>
              <a:p>
                <a:endParaRPr lang="en-US" dirty="0"/>
              </a:p>
              <a:p>
                <a:r>
                  <a:rPr lang="en-US" dirty="0"/>
                  <a:t>Can you have an edge within a layer?</a:t>
                </a:r>
              </a:p>
              <a:p>
                <a:r>
                  <a:rPr lang="en-US" dirty="0"/>
                  <a:t>Yes! If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are neighbors and both have a neighbor in layer </a:t>
                </a:r>
                <a14:m>
                  <m:oMath xmlns:m="http://schemas.openxmlformats.org/officeDocument/2006/math">
                    <m:r>
                      <a:rPr lang="en-US" b="0" i="1" smtClean="0">
                        <a:latin typeface="Cambria Math" panose="02040503050406030204" pitchFamily="18" charset="0"/>
                      </a:rPr>
                      <m:t>𝑖</m:t>
                    </m:r>
                  </m:oMath>
                </a14:m>
                <a:r>
                  <a:rPr lang="en-US" dirty="0"/>
                  <a:t>, they both end up in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(from their other neighbor) before the edge between them can be processed.</a:t>
                </a:r>
              </a:p>
            </p:txBody>
          </p:sp>
        </mc:Choice>
        <mc:Fallback xmlns="">
          <p:sp>
            <p:nvSpPr>
              <p:cNvPr id="3" name="Content Placeholder 2">
                <a:extLst>
                  <a:ext uri="{FF2B5EF4-FFF2-40B4-BE49-F238E27FC236}">
                    <a16:creationId xmlns:a16="http://schemas.microsoft.com/office/drawing/2014/main" id="{14A4ADED-E949-47D2-80F5-8497F0BFBD6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98005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524E-27C3-47E3-A601-CBB6A23B837E}"/>
              </a:ext>
            </a:extLst>
          </p:cNvPr>
          <p:cNvSpPr>
            <a:spLocks noGrp="1"/>
          </p:cNvSpPr>
          <p:nvPr>
            <p:ph type="title"/>
          </p:nvPr>
        </p:nvSpPr>
        <p:spPr>
          <a:xfrm>
            <a:off x="575239" y="200523"/>
            <a:ext cx="11187259" cy="1014667"/>
          </a:xfrm>
        </p:spPr>
        <p:txBody>
          <a:bodyPr/>
          <a:lstStyle/>
          <a:p>
            <a:r>
              <a:rPr lang="en-US" dirty="0"/>
              <a:t>BFS With Layers</a:t>
            </a:r>
          </a:p>
        </p:txBody>
      </p:sp>
      <p:sp>
        <p:nvSpPr>
          <p:cNvPr id="3" name="Content Placeholder 2">
            <a:extLst>
              <a:ext uri="{FF2B5EF4-FFF2-40B4-BE49-F238E27FC236}">
                <a16:creationId xmlns:a16="http://schemas.microsoft.com/office/drawing/2014/main" id="{0D70766B-099D-4A77-A790-B5831B3C5D70}"/>
              </a:ext>
            </a:extLst>
          </p:cNvPr>
          <p:cNvSpPr>
            <a:spLocks noGrp="1"/>
          </p:cNvSpPr>
          <p:nvPr>
            <p:ph idx="1"/>
          </p:nvPr>
        </p:nvSpPr>
        <p:spPr>
          <a:xfrm>
            <a:off x="9112624" y="1463857"/>
            <a:ext cx="2649874" cy="4845504"/>
          </a:xfrm>
        </p:spPr>
        <p:txBody>
          <a:bodyPr/>
          <a:lstStyle/>
          <a:p>
            <a:r>
              <a:rPr lang="en-US" dirty="0"/>
              <a:t>It’s just BFS!</a:t>
            </a:r>
          </a:p>
          <a:p>
            <a:r>
              <a:rPr lang="en-US" dirty="0"/>
              <a:t>With some extra bells and whistles.</a:t>
            </a:r>
          </a:p>
        </p:txBody>
      </p:sp>
      <p:sp>
        <p:nvSpPr>
          <p:cNvPr id="4" name="TextBox 3">
            <a:extLst>
              <a:ext uri="{FF2B5EF4-FFF2-40B4-BE49-F238E27FC236}">
                <a16:creationId xmlns:a16="http://schemas.microsoft.com/office/drawing/2014/main" id="{64769FEE-640B-49D8-B5AB-54B283E30A48}"/>
              </a:ext>
            </a:extLst>
          </p:cNvPr>
          <p:cNvSpPr txBox="1"/>
          <p:nvPr/>
        </p:nvSpPr>
        <p:spPr>
          <a:xfrm>
            <a:off x="521451" y="1073892"/>
            <a:ext cx="8664551" cy="6001643"/>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l=1</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current = </a:t>
            </a:r>
            <a:r>
              <a:rPr lang="en-US" sz="2400" dirty="0" err="1">
                <a:solidFill>
                  <a:srgbClr val="FF0000"/>
                </a:solidFill>
                <a:latin typeface="Courier New" panose="02070309020205020404" pitchFamily="49" charset="0"/>
                <a:cs typeface="Courier New" panose="02070309020205020404" pitchFamily="49" charset="0"/>
              </a:rPr>
              <a:t>toVisit.dequeue</a:t>
            </a:r>
            <a:r>
              <a:rPr lang="en-US" sz="2400" dirty="0">
                <a:solidFill>
                  <a:srgbClr val="FF0000"/>
                </a:solidFill>
                <a:latin typeface="Courier New" panose="02070309020205020404" pitchFamily="49" charset="0"/>
                <a:cs typeface="Courier New" panose="02070309020205020404" pitchFamily="49" charset="0"/>
              </a:rPr>
              <a:t>()</a:t>
            </a:r>
          </a:p>
          <a:p>
            <a:r>
              <a:rPr lang="en-US" sz="2400" dirty="0">
                <a:solidFill>
                  <a:srgbClr val="FF0000"/>
                </a:solidFill>
                <a:latin typeface="Courier New" panose="02070309020205020404" pitchFamily="49" charset="0"/>
                <a:cs typeface="Courier New" panose="02070309020205020404" pitchFamily="49" charset="0"/>
              </a:rPr>
              <a:t>	 if(current == end-of-layer-marker)</a:t>
            </a:r>
          </a:p>
          <a:p>
            <a:r>
              <a:rPr lang="en-US" sz="2400" dirty="0">
                <a:solidFill>
                  <a:srgbClr val="FF0000"/>
                </a:solidFill>
                <a:latin typeface="Courier New" panose="02070309020205020404" pitchFamily="49" charset="0"/>
                <a:cs typeface="Courier New" panose="02070309020205020404" pitchFamily="49" charset="0"/>
              </a:rPr>
              <a:t>		l++</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current.layer</a:t>
            </a:r>
            <a:r>
              <a:rPr lang="en-US" sz="2400" dirty="0">
                <a:solidFill>
                  <a:srgbClr val="FF0000"/>
                </a:solidFill>
                <a:latin typeface="Courier New" panose="02070309020205020404" pitchFamily="49" charset="0"/>
                <a:cs typeface="Courier New" panose="02070309020205020404" pitchFamily="49" charset="0"/>
              </a:rPr>
              <a:t> = l</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28297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1639</TotalTime>
  <Words>4229</Words>
  <Application>Microsoft Office PowerPoint</Application>
  <PresentationFormat>Widescreen</PresentationFormat>
  <Paragraphs>597</Paragraphs>
  <Slides>44</Slides>
  <Notes>0</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Cambria Math</vt:lpstr>
      <vt:lpstr>Courier New</vt:lpstr>
      <vt:lpstr>Segoe UI</vt:lpstr>
      <vt:lpstr>Segoe UI Historic</vt:lpstr>
      <vt:lpstr>Segoe UI Light</vt:lpstr>
      <vt:lpstr>Segoe UI Semibold</vt:lpstr>
      <vt:lpstr>Segoe UI Semilight</vt:lpstr>
      <vt:lpstr>Tw Cen MT</vt:lpstr>
      <vt:lpstr>Wingdings 3</vt:lpstr>
      <vt:lpstr>Integral</vt:lpstr>
      <vt:lpstr>BFS and DFS</vt:lpstr>
      <vt:lpstr>Announcements </vt:lpstr>
      <vt:lpstr>Old Breadth-First Search Application</vt:lpstr>
      <vt:lpstr>Unweighted Graphs</vt:lpstr>
      <vt:lpstr>A new application</vt:lpstr>
      <vt:lpstr>A new application</vt:lpstr>
      <vt:lpstr>Lemma 1</vt:lpstr>
      <vt:lpstr>Layers</vt:lpstr>
      <vt:lpstr>BFS With Layers</vt:lpstr>
      <vt:lpstr>Testing Bipartiteness</vt:lpstr>
      <vt:lpstr>Lemma 2</vt:lpstr>
      <vt:lpstr>Lemma 3</vt:lpstr>
      <vt:lpstr>Lemma 3</vt:lpstr>
      <vt:lpstr>The Big Result</vt:lpstr>
      <vt:lpstr>The Big Result</vt:lpstr>
      <vt:lpstr>Wrapping it up</vt:lpstr>
      <vt:lpstr>Testing Bipartiteness</vt:lpstr>
      <vt:lpstr>Proving Algorithm Correct</vt:lpstr>
      <vt:lpstr>DFS vs. BFS</vt:lpstr>
      <vt:lpstr>DFS vs. BFS</vt:lpstr>
      <vt:lpstr>DFS – pseudocode </vt:lpstr>
      <vt:lpstr>DFS – pseudocode</vt:lpstr>
      <vt:lpstr>DFS – pseudocode </vt:lpstr>
      <vt:lpstr>Running DFS</vt:lpstr>
      <vt:lpstr>Running DFS</vt:lpstr>
      <vt:lpstr>Reaching Everything</vt:lpstr>
      <vt:lpstr>Bells and Whistles</vt:lpstr>
      <vt:lpstr>Edge Classification</vt:lpstr>
      <vt:lpstr>Running DFS</vt:lpstr>
      <vt:lpstr>Running DFS</vt:lpstr>
      <vt:lpstr>PowerPoint Presentation</vt:lpstr>
      <vt:lpstr>PowerPoint Presentation</vt:lpstr>
      <vt:lpstr>Edge Classification (for DFS on directed graphs)</vt:lpstr>
      <vt:lpstr>Try it Yourselves!</vt:lpstr>
      <vt:lpstr>Try it Yourselves!</vt:lpstr>
      <vt:lpstr>Actually Using DFS</vt:lpstr>
      <vt:lpstr>Forward Direction</vt:lpstr>
      <vt:lpstr>Backward direction</vt:lpstr>
      <vt:lpstr>Fixing the Backward Direction</vt:lpstr>
      <vt:lpstr>Fixing the Backward Direction</vt:lpstr>
      <vt:lpstr>Summary</vt:lpstr>
      <vt:lpstr>Edge Classification (for DFS on directed graphs)</vt:lpstr>
      <vt:lpstr>BFS/DFS caveats and cautions</vt:lpstr>
      <vt:lpstr>Summary – Graph Search 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21</cp:revision>
  <cp:lastPrinted>2021-10-09T22:02:23Z</cp:lastPrinted>
  <dcterms:created xsi:type="dcterms:W3CDTF">2021-01-12T18:29:18Z</dcterms:created>
  <dcterms:modified xsi:type="dcterms:W3CDTF">2022-10-10T03:30:06Z</dcterms:modified>
</cp:coreProperties>
</file>