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487" r:id="rId3"/>
    <p:sldId id="488" r:id="rId4"/>
    <p:sldId id="492" r:id="rId5"/>
    <p:sldId id="474" r:id="rId6"/>
    <p:sldId id="475" r:id="rId7"/>
    <p:sldId id="491" r:id="rId8"/>
    <p:sldId id="476" r:id="rId9"/>
    <p:sldId id="472" r:id="rId10"/>
    <p:sldId id="490" r:id="rId11"/>
    <p:sldId id="479" r:id="rId12"/>
    <p:sldId id="480" r:id="rId13"/>
    <p:sldId id="482" r:id="rId14"/>
    <p:sldId id="489" r:id="rId15"/>
    <p:sldId id="483" r:id="rId16"/>
    <p:sldId id="486" r:id="rId17"/>
    <p:sldId id="484" r:id="rId18"/>
    <p:sldId id="485" r:id="rId19"/>
    <p:sldId id="481" r:id="rId20"/>
    <p:sldId id="4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1" autoAdjust="0"/>
    <p:restoredTop sz="95061" autoAdjust="0"/>
  </p:normalViewPr>
  <p:slideViewPr>
    <p:cSldViewPr snapToGrid="0">
      <p:cViewPr varScale="1">
        <p:scale>
          <a:sx n="78" d="100"/>
          <a:sy n="78" d="100"/>
        </p:scale>
        <p:origin x="770" y="36"/>
      </p:cViewPr>
      <p:guideLst/>
    </p:cSldViewPr>
  </p:slideViewPr>
  <p:outlineViewPr>
    <p:cViewPr>
      <p:scale>
        <a:sx n="33" d="100"/>
        <a:sy n="33" d="100"/>
      </p:scale>
      <p:origin x="0" y="-15259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59258-513D-42A8-B547-FB3422EA01E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590DD-E92E-46DB-B014-285D4671C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59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 question is a lot of code this week.</a:t>
            </a:r>
            <a:br>
              <a:rPr lang="en-US" dirty="0"/>
            </a:br>
            <a:r>
              <a:rPr lang="en-US" dirty="0"/>
              <a:t>Last problem is “in the real world” – looks like a lot; there’s a good amount of writing, but probably not as much as it looks at first glance.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3590DD-E92E-46DB-B014-285D4671C5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45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63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9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90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814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20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624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693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53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11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86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89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11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FB32FD18-D647-4DE3-A72F-4836F8EBC79F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89EA031F-80C7-4911-870F-F8B32D657D0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15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6EA6A-7613-476B-8AB5-D3F7A9E3E9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Contrapositives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F5215E-C4FB-47B0-A4B0-6417FBAE90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417 22AU</a:t>
            </a:r>
          </a:p>
          <a:p>
            <a:r>
              <a:rPr lang="en-US" dirty="0"/>
              <a:t>Lecture 4</a:t>
            </a:r>
          </a:p>
        </p:txBody>
      </p:sp>
    </p:spTree>
    <p:extLst>
      <p:ext uri="{BB962C8B-B14F-4D97-AF65-F5344CB8AC3E}">
        <p14:creationId xmlns:p14="http://schemas.microsoft.com/office/powerpoint/2010/main" val="2192322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4076-5CB4-4BAB-8D9C-06818153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Contrapositives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E2393B-4F3D-4E34-9FA4-05B7DEE2DC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There are two equivalent ways to write an implication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/>
              </a:p>
              <a:p>
                <a:r>
                  <a:rPr lang="en-US" dirty="0"/>
                  <a:t>How do I know they’re equivalent?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E2393B-4F3D-4E34-9FA4-05B7DEE2DC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6017624-C4A0-4D24-A587-69C08A6C479D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684730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6017624-C4A0-4D24-A587-69C08A6C479D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684730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9" t="-1639" r="-2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639" r="-1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58" t="-1639" r="-1515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9EF05E4-9418-4EEB-B536-394DE5BA8D73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6168868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→¬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9EF05E4-9418-4EEB-B536-394DE5BA8D73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6168868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77" t="-1639" r="-2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758" t="-1639" r="-1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000" t="-1639" r="-1509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13753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CD24-39E5-43D2-A446-88122712B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Contrapositives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A24AC-0EE5-4E6B-AF07-781F1AA4D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take a contrapositive, switch the “if-part” and “then-part” and negate them both.</a:t>
            </a:r>
          </a:p>
          <a:p>
            <a:endParaRPr lang="en-US" dirty="0"/>
          </a:p>
          <a:p>
            <a:r>
              <a:rPr lang="en-US" dirty="0"/>
              <a:t>If </a:t>
            </a:r>
            <a:r>
              <a:rPr lang="en-US" dirty="0">
                <a:solidFill>
                  <a:schemeClr val="accent3"/>
                </a:solidFill>
              </a:rPr>
              <a:t>it is raining</a:t>
            </a:r>
            <a:r>
              <a:rPr lang="en-US" dirty="0"/>
              <a:t>, then </a:t>
            </a:r>
            <a:r>
              <a:rPr lang="en-US" dirty="0">
                <a:solidFill>
                  <a:schemeClr val="accent4"/>
                </a:solidFill>
              </a:rPr>
              <a:t>I have my umbrella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dirty="0">
                <a:solidFill>
                  <a:schemeClr val="accent4"/>
                </a:solidFill>
              </a:rPr>
              <a:t>I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do not </a:t>
            </a:r>
            <a:r>
              <a:rPr lang="en-US" dirty="0">
                <a:solidFill>
                  <a:schemeClr val="accent4"/>
                </a:solidFill>
              </a:rPr>
              <a:t>have my umbrella</a:t>
            </a:r>
            <a:r>
              <a:rPr lang="en-US" dirty="0"/>
              <a:t>, then </a:t>
            </a:r>
            <a:r>
              <a:rPr lang="en-US" dirty="0">
                <a:solidFill>
                  <a:schemeClr val="accent3"/>
                </a:solidFill>
              </a:rPr>
              <a:t>it is </a:t>
            </a:r>
            <a:r>
              <a:rPr lang="en-US" dirty="0">
                <a:solidFill>
                  <a:srgbClr val="FF0000"/>
                </a:solidFill>
              </a:rPr>
              <a:t>not </a:t>
            </a:r>
            <a:r>
              <a:rPr lang="en-US" dirty="0">
                <a:solidFill>
                  <a:schemeClr val="accent3"/>
                </a:solidFill>
              </a:rPr>
              <a:t>raining</a:t>
            </a:r>
          </a:p>
          <a:p>
            <a:endParaRPr lang="en-US" dirty="0"/>
          </a:p>
          <a:p>
            <a:r>
              <a:rPr lang="en-US" dirty="0"/>
              <a:t>Try it yourself: </a:t>
            </a:r>
          </a:p>
          <a:p>
            <a:r>
              <a:rPr lang="en-US" dirty="0"/>
              <a:t>If I’m on campus, then I have my Husky card.</a:t>
            </a:r>
          </a:p>
        </p:txBody>
      </p:sp>
    </p:spTree>
    <p:extLst>
      <p:ext uri="{BB962C8B-B14F-4D97-AF65-F5344CB8AC3E}">
        <p14:creationId xmlns:p14="http://schemas.microsoft.com/office/powerpoint/2010/main" val="1525649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05F27-0E26-41A4-B4A0-F5B6A3497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take contrapositives?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C3560-C2BD-44EB-95A5-CF001AA46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implications are easier to prove in their contrapositive form.</a:t>
            </a:r>
          </a:p>
          <a:p>
            <a:endParaRPr lang="en-US" dirty="0"/>
          </a:p>
          <a:p>
            <a:r>
              <a:rPr lang="en-US" dirty="0"/>
              <a:t>Let’s practice some more direct proofs.</a:t>
            </a:r>
          </a:p>
        </p:txBody>
      </p:sp>
    </p:spTree>
    <p:extLst>
      <p:ext uri="{BB962C8B-B14F-4D97-AF65-F5344CB8AC3E}">
        <p14:creationId xmlns:p14="http://schemas.microsoft.com/office/powerpoint/2010/main" val="3545311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F7ADA-D5F6-48B8-8A23-D3DA18049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Even/Odd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be an integer. If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if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even.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US" dirty="0"/>
                  <a:t> for some integer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7824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F7ADA-D5F6-48B8-8A23-D3DA18049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Even/Odd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be an integer. If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if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even.</a:t>
                </a:r>
              </a:p>
              <a:p>
                <a:endParaRPr lang="en-US" dirty="0"/>
              </a:p>
              <a:p>
                <a:r>
                  <a:rPr lang="en-US" dirty="0"/>
                  <a:t>Try taking the contrapositive and proving that instead!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4775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F7ADA-D5F6-48B8-8A23-D3DA18049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Even/Odd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be an integer.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if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even.</a:t>
                </a:r>
              </a:p>
              <a:p>
                <a:endParaRPr lang="en-US" dirty="0"/>
              </a:p>
              <a:p>
                <a:r>
                  <a:rPr lang="en-US" dirty="0"/>
                  <a:t>What’s the contrapositive?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odd,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odd.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/>
                  <a:t> for some integer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+1=2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45E2F0-7355-432B-9283-51493A376B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6603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F9C24-5C10-4621-B5F9-28F998E0F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more vocab word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E081E9-0CA6-4034-BC91-D6CE637F57A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Converse</a:t>
                </a:r>
              </a:p>
              <a:p>
                <a:r>
                  <a:rPr lang="en-US" dirty="0"/>
                  <a:t>The converse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the implication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converse is not necessarily the same as the original implication!</a:t>
                </a:r>
              </a:p>
              <a:p>
                <a:endParaRPr lang="en-US" dirty="0"/>
              </a:p>
              <a:p>
                <a:r>
                  <a:rPr lang="en-US" dirty="0"/>
                  <a:t>Consider: </a:t>
                </a:r>
              </a:p>
              <a:p>
                <a:r>
                  <a:rPr lang="en-US" dirty="0"/>
                  <a:t>If it’s raining, then I have my umbrella vs. If I have my umbrella, then it’s raining.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E081E9-0CA6-4034-BC91-D6CE637F57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r="-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9960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51A6-D0CD-4558-9F56-DD58D4313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Gale-Shapley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911D05-FABC-4AFC-B095-BB264F5F11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is not matched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by Gale-Shapley, then at least one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does not have the other as their first choice.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911D05-FABC-4AFC-B095-BB264F5F11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523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58617-B6BE-470A-A2B5-70A4D214A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A4F7A7-6741-4D66-AB83-83B91ADCAF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be integers.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≥15</m:t>
                    </m:r>
                  </m:oMath>
                </a14:m>
                <a:r>
                  <a:rPr lang="en-US" dirty="0"/>
                  <a:t>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≥8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≥8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A4F7A7-6741-4D66-AB83-83B91ADCAF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821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5AA69A-0C20-4BCE-925D-58251BB92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Optional: Extra slides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2D361-4A02-4B2B-9B75-3E61B88CDB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0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374CC-A07F-4F21-B729-7CBC5A5AE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815E9-2462-4E2C-BBAC-12F9EC18D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HW1 out tonight!</a:t>
            </a:r>
          </a:p>
          <a:p>
            <a:r>
              <a:rPr lang="en-US" dirty="0"/>
              <a:t>Due in just more than one-week, 11:59 PM on Fri. Oct. 14.</a:t>
            </a:r>
          </a:p>
          <a:p>
            <a:endParaRPr lang="en-US" dirty="0"/>
          </a:p>
          <a:p>
            <a:r>
              <a:rPr lang="en-US" dirty="0"/>
              <a:t>There are two types of problems: </a:t>
            </a:r>
          </a:p>
          <a:p>
            <a:r>
              <a:rPr lang="en-US" dirty="0"/>
              <a:t>“mechanical” usually: execute an algorithm, come up with an example of something or a very short proof. </a:t>
            </a:r>
          </a:p>
          <a:p>
            <a:r>
              <a:rPr lang="en-US" dirty="0"/>
              <a:t>“long-form” usually: design an algorithm, write code for an algorithm, think about an algorithm in the real world, or write a longer proof.</a:t>
            </a:r>
          </a:p>
          <a:p>
            <a:r>
              <a:rPr lang="en-US" dirty="0"/>
              <a:t>The directions include how many of each count. You can submit extras, we count the best ones.</a:t>
            </a:r>
          </a:p>
        </p:txBody>
      </p:sp>
    </p:spTree>
    <p:extLst>
      <p:ext uri="{BB962C8B-B14F-4D97-AF65-F5344CB8AC3E}">
        <p14:creationId xmlns:p14="http://schemas.microsoft.com/office/powerpoint/2010/main" val="14813486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09FE4-ABDC-4579-9794-B8D295043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vacuous truth?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EE739-F970-48BE-9720-DDC803EB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do we call vacuous implications true? Why not call them “false”? Or “neither true nor false”?</a:t>
            </a:r>
          </a:p>
          <a:p>
            <a:r>
              <a:rPr lang="en-US" b="1" dirty="0"/>
              <a:t>Answer 1</a:t>
            </a:r>
            <a:r>
              <a:rPr lang="en-US" dirty="0"/>
              <a:t>: It’s the convention. Everyone else does it; if you try to call it something else, everyone else will be very confused.</a:t>
            </a:r>
          </a:p>
          <a:p>
            <a:r>
              <a:rPr lang="en-US" b="1" dirty="0"/>
              <a:t>Answer 2</a:t>
            </a:r>
            <a:r>
              <a:rPr lang="en-US" dirty="0"/>
              <a:t>: Implications can be general enough to be sometimes vacuous and sometimes not. Consider</a:t>
            </a:r>
            <a:br>
              <a:rPr lang="en-US" dirty="0"/>
            </a:br>
            <a:r>
              <a:rPr lang="en-US" dirty="0"/>
              <a:t>“If a number is even and prime, then it is equal to 2” </a:t>
            </a:r>
            <a:br>
              <a:rPr lang="en-US" dirty="0"/>
            </a:br>
            <a:r>
              <a:rPr lang="en-US" dirty="0"/>
              <a:t>Depending on what you choose for “number” the implication might be vacuous or not! </a:t>
            </a:r>
          </a:p>
          <a:p>
            <a:r>
              <a:rPr lang="en-US" dirty="0"/>
              <a:t>We’d really rather not think of the implication as “sometimes true, and sometimes neither true nor false” or worse yet “sometimes true and sometimes false” – “true” is the only realistic choice. </a:t>
            </a:r>
          </a:p>
        </p:txBody>
      </p:sp>
    </p:spTree>
    <p:extLst>
      <p:ext uri="{BB962C8B-B14F-4D97-AF65-F5344CB8AC3E}">
        <p14:creationId xmlns:p14="http://schemas.microsoft.com/office/powerpoint/2010/main" val="118001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E1928-9967-401F-B56E-4101F03E9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17E49-4F71-446E-9C67-F8033315E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try to keep the problems in each category approximately the same difficulty, but that isn’t always possible. It’s a good idea to read all of them. </a:t>
            </a:r>
          </a:p>
          <a:p>
            <a:r>
              <a:rPr lang="en-US" dirty="0"/>
              <a:t>Coding questions (since they’re </a:t>
            </a:r>
            <a:r>
              <a:rPr lang="en-US" dirty="0" err="1"/>
              <a:t>autograded</a:t>
            </a:r>
            <a:r>
              <a:rPr lang="en-US" dirty="0"/>
              <a:t>) can be submitted at any time (through the last day of classes) without using a resubmission (i.e., you can think about it as having infinitely many resubmissions). </a:t>
            </a:r>
          </a:p>
          <a:p>
            <a:r>
              <a:rPr lang="en-US" dirty="0"/>
              <a:t>Otherwise, on each later homework, you can submit up to two old problems to be (re-)graded.</a:t>
            </a:r>
          </a:p>
          <a:p>
            <a:r>
              <a:rPr lang="en-US" dirty="0"/>
              <a:t>You don’t need an “initial” submission to resubmit.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60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BC2DA-5B70-4CB1-9341-C2E6E4292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15DE8-E634-4739-BF06-9ADCC9E77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Collaboration policy (in brief)</a:t>
            </a:r>
          </a:p>
          <a:p>
            <a:r>
              <a:rPr lang="en-US" dirty="0"/>
              <a:t>PLEASE collaborate!</a:t>
            </a:r>
          </a:p>
          <a:p>
            <a:pPr lvl="1"/>
            <a:r>
              <a:rPr lang="en-US" dirty="0"/>
              <a:t>The types of questions in this course </a:t>
            </a:r>
            <a:r>
              <a:rPr lang="en-US" i="1" u="sng" dirty="0"/>
              <a:t>really </a:t>
            </a:r>
            <a:r>
              <a:rPr lang="en-US" dirty="0"/>
              <a:t>benefit from bouncing ideas off of others.</a:t>
            </a:r>
            <a:endParaRPr lang="en-US" i="1" u="sng" dirty="0"/>
          </a:p>
          <a:p>
            <a:r>
              <a:rPr lang="en-US" dirty="0"/>
              <a:t>But you must submit your own independent writeup</a:t>
            </a:r>
          </a:p>
          <a:p>
            <a:pPr lvl="1"/>
            <a:r>
              <a:rPr lang="en-US" dirty="0"/>
              <a:t>That means waiting 30 minutes between discussing with others and producing your writeup. </a:t>
            </a:r>
          </a:p>
          <a:p>
            <a:pPr lvl="1"/>
            <a:r>
              <a:rPr lang="en-US" dirty="0"/>
              <a:t>And not relying on notes/pictures, etc. from the discussion (more details on the webpage).</a:t>
            </a:r>
          </a:p>
          <a:p>
            <a:pPr lvl="1"/>
            <a:r>
              <a:rPr lang="en-US" dirty="0"/>
              <a:t>If you can’t solve it after 30 minutes, then you couldn’t solve it if you get a similar problem later.</a:t>
            </a:r>
          </a:p>
        </p:txBody>
      </p:sp>
    </p:spTree>
    <p:extLst>
      <p:ext uri="{BB962C8B-B14F-4D97-AF65-F5344CB8AC3E}">
        <p14:creationId xmlns:p14="http://schemas.microsoft.com/office/powerpoint/2010/main" val="3077532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A6F2BD-741F-4497-8543-29C97086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 an implication false?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C226BB41-FD86-4AB4-B1B9-4C64CAEA07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Computer scientists think of every implication as true or false. </a:t>
                </a:r>
              </a:p>
              <a:p>
                <a:endParaRPr lang="en-US" dirty="0"/>
              </a:p>
              <a:p>
                <a:r>
                  <a:rPr lang="en-US" dirty="0"/>
                  <a:t>Implications are promises – promises can be broken (or wrong), so they can be false!</a:t>
                </a:r>
              </a:p>
              <a:p>
                <a:endParaRPr lang="en-US" dirty="0"/>
              </a:p>
              <a:p>
                <a:r>
                  <a:rPr lang="en-US" dirty="0"/>
                  <a:t>The implication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false when we can show the promise has been broken. That is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true, but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false.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C226BB41-FD86-4AB4-B1B9-4C64CAEA07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r="-1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6325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35BEC-ABB6-4B95-AD1E-8855605C1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ADC37-8540-43CA-BB4F-FD596BF50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purposes of this slide, Alice always carries an umbrella, Bob never carries an umbrella, and it is sunny out right now.</a:t>
            </a:r>
          </a:p>
          <a:p>
            <a:endParaRPr lang="en-US" dirty="0"/>
          </a:p>
          <a:p>
            <a:r>
              <a:rPr lang="en-US" dirty="0"/>
              <a:t>If it is sunny right now, then Alice has her umbrella.</a:t>
            </a:r>
          </a:p>
          <a:p>
            <a:r>
              <a:rPr lang="en-US" dirty="0"/>
              <a:t>If it is raining right now, then Alice has her umbrella. </a:t>
            </a:r>
          </a:p>
          <a:p>
            <a:r>
              <a:rPr lang="en-US" dirty="0"/>
              <a:t>If Bob has his umbrella, then it is raining right now.</a:t>
            </a:r>
          </a:p>
          <a:p>
            <a:r>
              <a:rPr lang="en-US" dirty="0"/>
              <a:t>If it is sunny right now, then Bob has his umbrella.</a:t>
            </a:r>
          </a:p>
        </p:txBody>
      </p:sp>
    </p:spTree>
    <p:extLst>
      <p:ext uri="{BB962C8B-B14F-4D97-AF65-F5344CB8AC3E}">
        <p14:creationId xmlns:p14="http://schemas.microsoft.com/office/powerpoint/2010/main" val="680268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35BEC-ABB6-4B95-AD1E-8855605C1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ADC37-8540-43CA-BB4F-FD596BF50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purposes of this slide, Alice always carries an umbrella, Bob never carries an umbrella, and it is sunny out right now.</a:t>
            </a:r>
          </a:p>
          <a:p>
            <a:endParaRPr lang="en-US" dirty="0"/>
          </a:p>
          <a:p>
            <a:r>
              <a:rPr lang="en-US" dirty="0"/>
              <a:t>If it is sunny right now, then Alice has her umbrella.</a:t>
            </a:r>
          </a:p>
          <a:p>
            <a:r>
              <a:rPr lang="en-US" dirty="0"/>
              <a:t>If it is raining right now, then Alice has her umbrella. </a:t>
            </a:r>
          </a:p>
          <a:p>
            <a:r>
              <a:rPr lang="en-US" dirty="0"/>
              <a:t>If Bob has his umbrella, then it is raining right now.</a:t>
            </a:r>
          </a:p>
          <a:p>
            <a:r>
              <a:rPr lang="en-US" dirty="0"/>
              <a:t>If it is sunny right now, then Bob has his umbrella.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1C9011-5AAB-4FB5-A8D6-F21E45EA96F0}"/>
              </a:ext>
            </a:extLst>
          </p:cNvPr>
          <p:cNvSpPr txBox="1"/>
          <p:nvPr/>
        </p:nvSpPr>
        <p:spPr>
          <a:xfrm>
            <a:off x="8703733" y="2963334"/>
            <a:ext cx="732367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240BCA-12E1-42F0-AF70-319E1C4AE05F}"/>
              </a:ext>
            </a:extLst>
          </p:cNvPr>
          <p:cNvSpPr txBox="1"/>
          <p:nvPr/>
        </p:nvSpPr>
        <p:spPr>
          <a:xfrm>
            <a:off x="8703732" y="4720167"/>
            <a:ext cx="732367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3BA810-0CA6-4A11-B3F2-66416135AC2E}"/>
              </a:ext>
            </a:extLst>
          </p:cNvPr>
          <p:cNvSpPr txBox="1"/>
          <p:nvPr/>
        </p:nvSpPr>
        <p:spPr>
          <a:xfrm>
            <a:off x="8703732" y="3573265"/>
            <a:ext cx="732367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1B6F71-DEF8-4F5D-BD8D-41DCD40152AF}"/>
              </a:ext>
            </a:extLst>
          </p:cNvPr>
          <p:cNvSpPr txBox="1"/>
          <p:nvPr/>
        </p:nvSpPr>
        <p:spPr>
          <a:xfrm>
            <a:off x="8703732" y="4146716"/>
            <a:ext cx="732367" cy="36933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1633637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039B8-01EA-4399-B8BE-FCA53C327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Vacuous Truth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AEE1C1-F203-4D51-A9D6-B3EC666FC75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Some of those probably felt weird.</a:t>
                </a:r>
              </a:p>
              <a:p>
                <a:r>
                  <a:rPr lang="en-US" dirty="0"/>
                  <a:t>The implication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>
                    <a:solidFill>
                      <a:schemeClr val="accent2"/>
                    </a:solidFill>
                  </a:rPr>
                  <a:t>vacuously true </a:t>
                </a:r>
                <a:r>
                  <a:rPr lang="en-US" dirty="0"/>
                  <a:t>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is false.</a:t>
                </a:r>
              </a:p>
              <a:p>
                <a:r>
                  <a:rPr lang="en-US" dirty="0"/>
                  <a:t>It’s true, but only as a “default” value – it’s true precisely because we could not actually use it for anything. </a:t>
                </a:r>
              </a:p>
              <a:p>
                <a:r>
                  <a:rPr lang="en-US" dirty="0"/>
                  <a:t> </a:t>
                </a:r>
              </a:p>
              <a:p>
                <a:r>
                  <a:rPr lang="en-US" dirty="0"/>
                  <a:t>Why is this the rule? See the extra slides.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AEE1C1-F203-4D51-A9D6-B3EC666FC7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801E677-80C6-4189-8CFD-63347D4B31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33212642"/>
                  </p:ext>
                </p:extLst>
              </p:nvPr>
            </p:nvGraphicFramePr>
            <p:xfrm>
              <a:off x="7065865" y="4330613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801E677-80C6-4189-8CFD-63347D4B31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33212642"/>
                  </p:ext>
                </p:extLst>
              </p:nvPr>
            </p:nvGraphicFramePr>
            <p:xfrm>
              <a:off x="7065865" y="4330613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9" t="-1639" r="-2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639" r="-1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58" t="-1639" r="-1515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85273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94076-5CB4-4BAB-8D9C-06818153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Contrapositives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E2393B-4F3D-4E34-9FA4-05B7DEE2DC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There are two equivalent ways to write an implication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/>
              </a:p>
              <a:p>
                <a:r>
                  <a:rPr lang="en-US" dirty="0"/>
                  <a:t>How do I know they’re equivalent?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E2393B-4F3D-4E34-9FA4-05B7DEE2DC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6017624-C4A0-4D24-A587-69C08A6C47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5866260"/>
                  </p:ext>
                </p:extLst>
              </p:nvPr>
            </p:nvGraphicFramePr>
            <p:xfrm>
              <a:off x="684730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6017624-C4A0-4D24-A587-69C08A6C47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5866260"/>
                  </p:ext>
                </p:extLst>
              </p:nvPr>
            </p:nvGraphicFramePr>
            <p:xfrm>
              <a:off x="684730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9" t="-1639" r="-2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639" r="-1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758" t="-1639" r="-1515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9EF05E4-9418-4EEB-B536-394DE5BA8D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3056100"/>
                  </p:ext>
                </p:extLst>
              </p:nvPr>
            </p:nvGraphicFramePr>
            <p:xfrm>
              <a:off x="6168868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baseline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oMath>
                            </m:oMathPara>
                          </a14:m>
                          <a:endParaRPr lang="en-US" baseline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→¬</m:t>
                                </m:r>
                                <m:r>
                                  <a:rPr lang="en-US" b="1" i="1" baseline="0" smtClean="0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oMath>
                            </m:oMathPara>
                          </a14:m>
                          <a:endParaRPr lang="en-US" baseline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9EF05E4-9418-4EEB-B536-394DE5BA8D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3056100"/>
                  </p:ext>
                </p:extLst>
              </p:nvPr>
            </p:nvGraphicFramePr>
            <p:xfrm>
              <a:off x="6168868" y="3671851"/>
              <a:ext cx="4830666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10222">
                      <a:extLst>
                        <a:ext uri="{9D8B030D-6E8A-4147-A177-3AD203B41FA5}">
                          <a16:colId xmlns:a16="http://schemas.microsoft.com/office/drawing/2014/main" val="1072580962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1864187217"/>
                        </a:ext>
                      </a:extLst>
                    </a:gridCol>
                    <a:gridCol w="1610222">
                      <a:extLst>
                        <a:ext uri="{9D8B030D-6E8A-4147-A177-3AD203B41FA5}">
                          <a16:colId xmlns:a16="http://schemas.microsoft.com/office/drawing/2014/main" val="42791260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77" t="-1639" r="-201132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758" t="-1639" r="-101894" b="-4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000" t="-1639" r="-1509" b="-4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06848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1095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927613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False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261842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aseline="0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True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baseline="0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5663397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54594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1_template" id="{CF2E33B2-997D-4F55-9C04-23BC94CAE906}" vid="{863C565C-B775-42FC-8F75-344706EF3A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417_template</Template>
  <TotalTime>1739</TotalTime>
  <Words>1229</Words>
  <Application>Microsoft Office PowerPoint</Application>
  <PresentationFormat>Widescreen</PresentationFormat>
  <Paragraphs>181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Calibri</vt:lpstr>
      <vt:lpstr>Cambria Math</vt:lpstr>
      <vt:lpstr>Courier New</vt:lpstr>
      <vt:lpstr>Segoe UI</vt:lpstr>
      <vt:lpstr>Segoe UI Light</vt:lpstr>
      <vt:lpstr>Segoe UI Semibold</vt:lpstr>
      <vt:lpstr>Segoe UI Semilight</vt:lpstr>
      <vt:lpstr>Tw Cen MT</vt:lpstr>
      <vt:lpstr>Wingdings 3</vt:lpstr>
      <vt:lpstr>Integral</vt:lpstr>
      <vt:lpstr>Contrapositives</vt:lpstr>
      <vt:lpstr>Announcements</vt:lpstr>
      <vt:lpstr>Announcements</vt:lpstr>
      <vt:lpstr>Announcements</vt:lpstr>
      <vt:lpstr>When is an implication false?</vt:lpstr>
      <vt:lpstr>True or False?</vt:lpstr>
      <vt:lpstr>True or False?</vt:lpstr>
      <vt:lpstr>Vacuous Truth</vt:lpstr>
      <vt:lpstr>Contrapositives</vt:lpstr>
      <vt:lpstr>Contrapositives</vt:lpstr>
      <vt:lpstr>Contrapositives</vt:lpstr>
      <vt:lpstr>Why take contrapositives?</vt:lpstr>
      <vt:lpstr>Even/Odd</vt:lpstr>
      <vt:lpstr>Even/Odd</vt:lpstr>
      <vt:lpstr>Even/Odd</vt:lpstr>
      <vt:lpstr>One more vocab word</vt:lpstr>
      <vt:lpstr>Gale-Shapley</vt:lpstr>
      <vt:lpstr>Sums</vt:lpstr>
      <vt:lpstr>Optional: Extra slides</vt:lpstr>
      <vt:lpstr>Why vacuous truth?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rtweber2</dc:creator>
  <cp:lastModifiedBy>rtweber2</cp:lastModifiedBy>
  <cp:revision>20</cp:revision>
  <cp:lastPrinted>2022-10-05T15:25:32Z</cp:lastPrinted>
  <dcterms:created xsi:type="dcterms:W3CDTF">2021-10-04T22:42:35Z</dcterms:created>
  <dcterms:modified xsi:type="dcterms:W3CDTF">2022-10-05T17:13:00Z</dcterms:modified>
</cp:coreProperties>
</file>