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23.xml" ContentType="application/vnd.openxmlformats-officedocument.presentationml.tags+xml"/>
  <Override PartName="/ppt/tags/tag20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81" r:id="rId3"/>
    <p:sldId id="280" r:id="rId4"/>
    <p:sldId id="450" r:id="rId5"/>
    <p:sldId id="451" r:id="rId6"/>
    <p:sldId id="452" r:id="rId7"/>
    <p:sldId id="469" r:id="rId8"/>
    <p:sldId id="453" r:id="rId9"/>
    <p:sldId id="483" r:id="rId10"/>
    <p:sldId id="455" r:id="rId11"/>
    <p:sldId id="456" r:id="rId12"/>
    <p:sldId id="458" r:id="rId13"/>
    <p:sldId id="470" r:id="rId14"/>
    <p:sldId id="467" r:id="rId15"/>
    <p:sldId id="460" r:id="rId16"/>
    <p:sldId id="461" r:id="rId17"/>
    <p:sldId id="482" r:id="rId18"/>
    <p:sldId id="473" r:id="rId19"/>
    <p:sldId id="474" r:id="rId20"/>
    <p:sldId id="475" r:id="rId21"/>
    <p:sldId id="476" r:id="rId22"/>
    <p:sldId id="472" r:id="rId23"/>
    <p:sldId id="479" r:id="rId24"/>
    <p:sldId id="480" r:id="rId25"/>
    <p:sldId id="478" r:id="rId26"/>
    <p:sldId id="471" r:id="rId27"/>
    <p:sldId id="459" r:id="rId28"/>
    <p:sldId id="4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FAFC-7F6A-4B78-870D-11A71494586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C519-DDD5-4E06-8EA4-17F0B2021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5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4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5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6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9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651F69-4F4D-4BA9-89CA-3F81E569FA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70.png"/><Relationship Id="rId5" Type="http://schemas.openxmlformats.org/officeDocument/2006/relationships/tags" Target="../tags/tag240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10.png"/><Relationship Id="rId10" Type="http://schemas.openxmlformats.org/officeDocument/2006/relationships/image" Target="../media/image85.png"/><Relationship Id="rId4" Type="http://schemas.openxmlformats.org/officeDocument/2006/relationships/image" Target="../media/image9.png"/><Relationship Id="rId9" Type="http://schemas.openxmlformats.org/officeDocument/2006/relationships/image" Target="../media/image84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0.xml"/><Relationship Id="rId7" Type="http://schemas.openxmlformats.org/officeDocument/2006/relationships/tags" Target="../tags/tag2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9.png"/><Relationship Id="rId3" Type="http://schemas.openxmlformats.org/officeDocument/2006/relationships/tags" Target="../tags/tag14.xml"/><Relationship Id="rId7" Type="http://schemas.openxmlformats.org/officeDocument/2006/relationships/tags" Target="../tags/tag200.xml"/><Relationship Id="rId12" Type="http://schemas.openxmlformats.org/officeDocument/2006/relationships/image" Target="../media/image5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7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0.png"/><Relationship Id="rId4" Type="http://schemas.openxmlformats.org/officeDocument/2006/relationships/tags" Target="../tags/tag15.xml"/><Relationship Id="rId9" Type="http://schemas.openxmlformats.org/officeDocument/2006/relationships/image" Target="../media/image540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79E-D6E1-4C4B-A022-6B1638188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Stable Matchings, Contrapositives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74853-C05F-4373-87D6-CD93C817A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AU21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65067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algorithm to compute a stable matching</a:t>
                </a:r>
              </a:p>
              <a:p>
                <a:pPr eaLnBrk="1" hangingPunct="1"/>
                <a:r>
                  <a:rPr lang="en-US" altLang="en-US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exists.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blocking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D341326-3894-41C0-8DF4-F7E417E19F99}"/>
              </a:ext>
            </a:extLst>
          </p:cNvPr>
          <p:cNvSpPr/>
          <p:nvPr/>
        </p:nvSpPr>
        <p:spPr>
          <a:xfrm>
            <a:off x="5755340" y="2026025"/>
            <a:ext cx="3594847" cy="9144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“corollary” is a small fact that is easy to see from a big fact.</a:t>
            </a:r>
          </a:p>
        </p:txBody>
      </p:sp>
    </p:spTree>
    <p:extLst>
      <p:ext uri="{BB962C8B-B14F-4D97-AF65-F5344CB8AC3E}">
        <p14:creationId xmlns:p14="http://schemas.microsoft.com/office/powerpoint/2010/main" val="13603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got a different answer…</a:t>
            </a:r>
          </a:p>
          <a:p>
            <a:r>
              <a:rPr lang="en-US" sz="2400" dirty="0"/>
              <a:t>What does that mean?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agents might have more than one possible match in a stable matching. 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feasible partner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if there is at least one stable matching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</a:t>
                </a:r>
              </a:p>
              <a:p>
                <a:r>
                  <a:rPr lang="en-US" dirty="0"/>
                  <a:t>When there’s more than one stable matching, there is a tremendous benefit to being the proposing side.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28799" y="4517482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17482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8CC7-9518-4534-AC1B-275D21D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Intuition</a:t>
                </a:r>
              </a:p>
              <a:p>
                <a:r>
                  <a:rPr lang="en-US" dirty="0"/>
                  <a:t>This isn’t a full proof (in extra slides)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matched to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It has to be rejected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during the algorithm (otherwise is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or better). How did that happen?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had to have a better offer. But what’s the source of that better offer? 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There’s some stable matching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matched,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For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Must be the second,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also already rejected by a feasible partner.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  <a:blipFill>
                <a:blip r:embed="rId2"/>
                <a:stretch>
                  <a:fillRect l="-1046" t="-2629" r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1129CAE-62F6-4AF5-B0C7-A12981F2991A}"/>
              </a:ext>
            </a:extLst>
          </p:cNvPr>
          <p:cNvSpPr/>
          <p:nvPr/>
        </p:nvSpPr>
        <p:spPr>
          <a:xfrm>
            <a:off x="9168165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CAE9C-60F3-4D4A-93D4-55CEF6FB1F45}"/>
              </a:ext>
            </a:extLst>
          </p:cNvPr>
          <p:cNvSpPr/>
          <p:nvPr/>
        </p:nvSpPr>
        <p:spPr>
          <a:xfrm>
            <a:off x="9168165" y="220515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C82887-1512-47C5-872E-87CDF054CF27}"/>
              </a:ext>
            </a:extLst>
          </p:cNvPr>
          <p:cNvSpPr/>
          <p:nvPr/>
        </p:nvSpPr>
        <p:spPr>
          <a:xfrm>
            <a:off x="10585508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99BC37-F1E1-4EC4-9C82-9DEE0457179A}"/>
              </a:ext>
            </a:extLst>
          </p:cNvPr>
          <p:cNvSpPr/>
          <p:nvPr/>
        </p:nvSpPr>
        <p:spPr>
          <a:xfrm>
            <a:off x="10585508" y="22026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/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/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/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/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B3C734-E601-4FC2-9833-FC5FBBBA7509}"/>
              </a:ext>
            </a:extLst>
          </p:cNvPr>
          <p:cNvCxnSpPr/>
          <p:nvPr/>
        </p:nvCxnSpPr>
        <p:spPr>
          <a:xfrm flipV="1">
            <a:off x="9622177" y="243294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F29F10-C1E2-4988-B846-BDB1F797D8E6}"/>
              </a:ext>
            </a:extLst>
          </p:cNvPr>
          <p:cNvCxnSpPr/>
          <p:nvPr/>
        </p:nvCxnSpPr>
        <p:spPr>
          <a:xfrm>
            <a:off x="9680538" y="1460465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D5D89-D21C-4C50-90D1-D2F9E619BD25}"/>
              </a:ext>
            </a:extLst>
          </p:cNvPr>
          <p:cNvGrpSpPr/>
          <p:nvPr/>
        </p:nvGrpSpPr>
        <p:grpSpPr>
          <a:xfrm>
            <a:off x="9186643" y="3458659"/>
            <a:ext cx="1921939" cy="1515458"/>
            <a:chOff x="9044350" y="5132842"/>
            <a:chExt cx="1921939" cy="15154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512841-B654-4B7E-A66A-FD694445E78C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9B552D-9640-442D-BF54-756836561482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6244A-0AD2-4467-B511-5CA90B6A777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4E5AC4-4E59-4199-8C8D-4EF72EE8336F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C4546D-7B16-4228-9C54-900B0B57E187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10738F-FBAA-497E-ABB7-F1344C1B7E12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8895E0-AD8E-444E-B369-042BAF292066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5A7985-AE28-4F56-ACA1-1B3C67181AF0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A28556-69B1-4B91-8E8B-82A1E9A6F3E5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B59E36-8867-4AD1-B952-994779CB4EE5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Pause">
            <a:extLst>
              <a:ext uri="{FF2B5EF4-FFF2-40B4-BE49-F238E27FC236}">
                <a16:creationId xmlns:a16="http://schemas.microsoft.com/office/drawing/2014/main" id="{A8D9B2B4-7AB8-44C5-8084-2CB60A8D94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 quite tricky proof-by-contradiction, but very similar to proposer-optimality),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094380"/>
            <a:ext cx="8356269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094380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algorithm, or choosing which parts of a problem to model and which ones to ignore, think about everyone involved, not just the people you’re optimizing for; you might not be able to have it all.</a:t>
            </a:r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1BF7-CA87-4728-AF19-8208F2CD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08A-499A-41D6-8DCC-19E65745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C05A18-0EB8-486F-A548-77BB22A6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Implications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5F22F-303E-468F-A227-3FC57BCFD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6F2BD-741F-4497-8543-29C97086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 implication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26BB41-FD86-4AB4-B1B9-4C64CAEA0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Computer scientists think of every implication as true or false. </a:t>
                </a:r>
              </a:p>
              <a:p>
                <a:endParaRPr lang="en-US" dirty="0"/>
              </a:p>
              <a:p>
                <a:r>
                  <a:rPr lang="en-US" dirty="0"/>
                  <a:t>Implications are promises – promises can be broken (or wrong), so they can be false!</a:t>
                </a:r>
              </a:p>
              <a:p>
                <a:endParaRPr lang="en-US" dirty="0"/>
              </a:p>
              <a:p>
                <a:r>
                  <a:rPr lang="en-US" dirty="0"/>
                  <a:t>The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false when we can show the promise has been broken. That is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true,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false.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26BB41-FD86-4AB4-B1B9-4C64CAEA0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32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F3D-D037-4620-9D14-A40E347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B3947-E0F9-4CE9-8C4F-BDF821700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time:</a:t>
                </a:r>
              </a:p>
              <a:p>
                <a:pPr lvl="1"/>
                <a:r>
                  <a:rPr lang="en-US" dirty="0"/>
                  <a:t>Introduced the Gale-Shapley Algorithm</a:t>
                </a:r>
              </a:p>
              <a:p>
                <a:pPr lvl="1"/>
                <a:r>
                  <a:rPr lang="en-US" dirty="0"/>
                  <a:t>Wrote (and proved) an implication (an “if-then” statement)</a:t>
                </a:r>
              </a:p>
              <a:p>
                <a:pPr lvl="1"/>
                <a:r>
                  <a:rPr lang="en-US" dirty="0"/>
                  <a:t>Used the implication and some data structures to show Gale-Shapley can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dirty="0"/>
                  <a:t>Today:</a:t>
                </a:r>
              </a:p>
              <a:p>
                <a:pPr lvl="1"/>
                <a:r>
                  <a:rPr lang="en-US" dirty="0"/>
                  <a:t>Does Gale-Shapley actually work – is the result a stable matching?</a:t>
                </a:r>
              </a:p>
              <a:p>
                <a:pPr lvl="1"/>
                <a:r>
                  <a:rPr lang="en-US" dirty="0"/>
                  <a:t>What happens if we change who proposes?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B3947-E0F9-4CE9-8C4F-BDF821700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89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5BEC-ABB6-4B95-AD1E-8855605C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DC37-8540-43CA-BB4F-FD596BF50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purposes of this slide, Alice always carries an umbrella, Bob never carries an umbrella, and it is sunny out right now.</a:t>
            </a:r>
          </a:p>
          <a:p>
            <a:endParaRPr lang="en-US" dirty="0"/>
          </a:p>
          <a:p>
            <a:r>
              <a:rPr lang="en-US" dirty="0"/>
              <a:t>If it is sunny right now, then Alice has her umbrella.</a:t>
            </a:r>
          </a:p>
          <a:p>
            <a:r>
              <a:rPr lang="en-US" dirty="0"/>
              <a:t>If it is raining right now, then Alice has her umbrella. </a:t>
            </a:r>
          </a:p>
          <a:p>
            <a:r>
              <a:rPr lang="en-US" dirty="0"/>
              <a:t>If Bob has his umbrella, then it is raining right now.</a:t>
            </a:r>
          </a:p>
          <a:p>
            <a:r>
              <a:rPr lang="en-US" dirty="0"/>
              <a:t>If it is raining right now, then Bob has his umbrella.</a:t>
            </a:r>
          </a:p>
        </p:txBody>
      </p:sp>
    </p:spTree>
    <p:extLst>
      <p:ext uri="{BB962C8B-B14F-4D97-AF65-F5344CB8AC3E}">
        <p14:creationId xmlns:p14="http://schemas.microsoft.com/office/powerpoint/2010/main" val="68026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39B8-01EA-4399-B8BE-FCA53C32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Vacuous Truth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EE1C1-F203-4D51-A9D6-B3EC666FC7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of those probably felt weird.</a:t>
                </a:r>
              </a:p>
              <a:p>
                <a:r>
                  <a:rPr lang="en-US" dirty="0"/>
                  <a:t>The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vacuously true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false.</a:t>
                </a:r>
              </a:p>
              <a:p>
                <a:r>
                  <a:rPr lang="en-US" dirty="0"/>
                  <a:t>It’s true, but only as a “default” value – it’s true precisely because we could not actually use it for anything.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Why is this the rule? See the extra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EE1C1-F203-4D51-A9D6-B3EC666FC7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01E677-80C6-4189-8CFD-63347D4B31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191729"/>
                  </p:ext>
                </p:extLst>
              </p:nvPr>
            </p:nvGraphicFramePr>
            <p:xfrm>
              <a:off x="7065865" y="4330613"/>
              <a:ext cx="483066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22">
                      <a:extLst>
                        <a:ext uri="{9D8B030D-6E8A-4147-A177-3AD203B41FA5}">
                          <a16:colId xmlns:a16="http://schemas.microsoft.com/office/drawing/2014/main" val="1072580962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1864187217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42791260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68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109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9276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18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339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01E677-80C6-4189-8CFD-63347D4B31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191729"/>
                  </p:ext>
                </p:extLst>
              </p:nvPr>
            </p:nvGraphicFramePr>
            <p:xfrm>
              <a:off x="7065865" y="4330613"/>
              <a:ext cx="483066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22">
                      <a:extLst>
                        <a:ext uri="{9D8B030D-6E8A-4147-A177-3AD203B41FA5}">
                          <a16:colId xmlns:a16="http://schemas.microsoft.com/office/drawing/2014/main" val="1072580962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1864187217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42791260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9" t="-1639" r="-20189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39" r="-10113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758" t="-1639" r="-1515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068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109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9276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18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339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527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4076-5CB4-4BAB-8D9C-06818153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2393B-4F3D-4E34-9FA4-05B7DEE2D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two equivalent ways to write an implication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2393B-4F3D-4E34-9FA4-05B7DEE2D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59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CD24-39E5-43D2-A446-88122712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24AC-0EE5-4E6B-AF07-781F1AA4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take a contrapositive, switch the “if-part” and “then-part” and negate them both.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chemeClr val="accent3"/>
                </a:solidFill>
              </a:rPr>
              <a:t>it is raining</a:t>
            </a:r>
            <a:r>
              <a:rPr lang="en-US" dirty="0"/>
              <a:t>, then </a:t>
            </a:r>
            <a:r>
              <a:rPr lang="en-US" dirty="0">
                <a:solidFill>
                  <a:schemeClr val="accent4"/>
                </a:solidFill>
              </a:rPr>
              <a:t>I have my umbrella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chemeClr val="accent4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>
                <a:solidFill>
                  <a:schemeClr val="accent4"/>
                </a:solidFill>
              </a:rPr>
              <a:t>have my umbrella</a:t>
            </a:r>
            <a:r>
              <a:rPr lang="en-US" dirty="0"/>
              <a:t>, then </a:t>
            </a:r>
            <a:r>
              <a:rPr lang="en-US" dirty="0">
                <a:solidFill>
                  <a:schemeClr val="accent3"/>
                </a:solidFill>
              </a:rPr>
              <a:t>it is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chemeClr val="accent3"/>
                </a:solidFill>
              </a:rPr>
              <a:t>raining</a:t>
            </a:r>
          </a:p>
          <a:p>
            <a:endParaRPr lang="en-US" dirty="0"/>
          </a:p>
          <a:p>
            <a:r>
              <a:rPr lang="en-US" dirty="0"/>
              <a:t>Try it yourself: </a:t>
            </a:r>
          </a:p>
          <a:p>
            <a:r>
              <a:rPr lang="en-US" dirty="0"/>
              <a:t>If I’m on campus, then I have my Husky card.</a:t>
            </a:r>
          </a:p>
        </p:txBody>
      </p:sp>
    </p:spTree>
    <p:extLst>
      <p:ext uri="{BB962C8B-B14F-4D97-AF65-F5344CB8AC3E}">
        <p14:creationId xmlns:p14="http://schemas.microsoft.com/office/powerpoint/2010/main" val="1525649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5F27-0E26-41A4-B4A0-F5B6A349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contrapositives?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3560-C2BD-44EB-95A5-CF001AA4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implications are easier to prove in their contrapositive form.</a:t>
            </a:r>
          </a:p>
          <a:p>
            <a:r>
              <a:rPr lang="en-US" dirty="0"/>
              <a:t>We’ll get more practice on Wednesday.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11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932AD-8011-4CDC-A837-5C794F3E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more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7EF06-070D-49BC-9CC4-96296A671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3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The riders start at the top of their lists. For the claim to be false, some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to be the first to be rejected by their favorite feasible horse,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that happens,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says it prefers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(and it does that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still in the “favorite feasible partner” or “too good for you” sections of their list).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would block any matching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698" t="-235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7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are feasible for each other, there is some stable matching (call 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horse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1235" t="-3137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3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9FE4-ABDC-4579-9794-B8D29504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vacuous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E739-F970-48BE-9720-DDC803EB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do we call vacuous implications true? Why not call them “false”? Or “neither true nor false”?</a:t>
            </a:r>
          </a:p>
          <a:p>
            <a:r>
              <a:rPr lang="en-US" b="1" dirty="0"/>
              <a:t>Answer 1</a:t>
            </a:r>
            <a:r>
              <a:rPr lang="en-US" dirty="0"/>
              <a:t>: It’s the convention. Everyone else does it; if you try to call it something else, everyone else will be very confused.</a:t>
            </a:r>
          </a:p>
          <a:p>
            <a:r>
              <a:rPr lang="en-US" b="1" dirty="0"/>
              <a:t>Answer 2</a:t>
            </a:r>
            <a:r>
              <a:rPr lang="en-US" dirty="0"/>
              <a:t>: Implications can be general enough to be sometimes vacuous and sometimes not. Consider</a:t>
            </a:r>
            <a:br>
              <a:rPr lang="en-US" dirty="0"/>
            </a:br>
            <a:r>
              <a:rPr lang="en-US" dirty="0"/>
              <a:t>“If a number is even and prime, then it is equal to 2” </a:t>
            </a:r>
            <a:br>
              <a:rPr lang="en-US" dirty="0"/>
            </a:br>
            <a:r>
              <a:rPr lang="en-US" dirty="0"/>
              <a:t>Depending on what you choose for “number” the implication might be vacuous or not! </a:t>
            </a:r>
          </a:p>
          <a:p>
            <a:r>
              <a:rPr lang="en-US" dirty="0"/>
              <a:t>We’d really rather not think of the implication as “sometimes true, and sometimes neither true nor false” or worse yet “sometimes true and sometimes false” – “true” is the only realistic choice. </a:t>
            </a:r>
          </a:p>
        </p:txBody>
      </p:sp>
    </p:spTree>
    <p:extLst>
      <p:ext uri="{BB962C8B-B14F-4D97-AF65-F5344CB8AC3E}">
        <p14:creationId xmlns:p14="http://schemas.microsoft.com/office/powerpoint/2010/main" val="118001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6764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8895" y="1650749"/>
                <a:ext cx="9924698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800" dirty="0"/>
                  <a:t> are free</a:t>
                </a:r>
              </a:p>
              <a:p>
                <a:pPr eaLnBrk="1" hangingPunct="1"/>
                <a:r>
                  <a:rPr lang="en-US" altLang="en-US" sz="28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has not proposed to</a:t>
                </a:r>
              </a:p>
              <a:p>
                <a:pPr eaLnBrk="1" hangingPunct="1"/>
                <a:r>
                  <a:rPr lang="en-US" alt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else //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not free</a:t>
                </a:r>
              </a:p>
              <a:p>
                <a:pPr eaLnBrk="1" hangingPunct="1"/>
                <a:r>
                  <a:rPr lang="en-US" altLang="en-US" sz="2800" dirty="0"/>
                  <a:t>         suppose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</a:t>
                </a:r>
              </a:p>
              <a:p>
                <a:pPr eaLnBrk="1" hangingPunct="1"/>
                <a:r>
                  <a:rPr lang="en-US" altLang="en-US" sz="28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800" baseline="-25000" dirty="0"/>
              </a:p>
              <a:p>
                <a:pPr eaLnBrk="1" hangingPunct="1"/>
                <a:r>
                  <a:rPr lang="en-US" altLang="en-US" sz="2800" dirty="0"/>
                  <a:t>			</a:t>
                </a:r>
                <a:r>
                  <a:rPr lang="en-US" altLang="en-US" sz="2800" dirty="0" err="1"/>
                  <a:t>unmatch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88895" y="1650749"/>
                <a:ext cx="9924698" cy="3970318"/>
              </a:xfrm>
              <a:prstGeom prst="rect">
                <a:avLst/>
              </a:prstGeom>
              <a:blipFill>
                <a:blip r:embed="rId7"/>
                <a:stretch>
                  <a:fillRect l="-1229" t="-1690" b="-33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8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1CC44B-236A-43D5-A0BF-42395263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Gale-Shapley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DC727F-D7F8-43C3-A104-D5A8E1490C9B}"/>
                  </a:ext>
                </a:extLst>
              </p:cNvPr>
              <p:cNvSpPr txBox="1"/>
              <p:nvPr/>
            </p:nvSpPr>
            <p:spPr>
              <a:xfrm>
                <a:off x="904875" y="2133600"/>
                <a:ext cx="1076325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Efficient?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Halts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  <a:r>
                  <a:rPr lang="en-US" sz="2800" dirty="0">
                    <a:solidFill>
                      <a:srgbClr val="00B05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✔</a:t>
                </a:r>
              </a:p>
              <a:p>
                <a:endParaRPr lang="en-US" sz="2800" dirty="0">
                  <a:solidFill>
                    <a:srgbClr val="00B05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Works?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a matching that’s: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Perfect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Has no blocking pairs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DC727F-D7F8-43C3-A104-D5A8E1490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133600"/>
                <a:ext cx="10763250" cy="3108543"/>
              </a:xfrm>
              <a:prstGeom prst="rect">
                <a:avLst/>
              </a:prstGeom>
              <a:blipFill>
                <a:blip r:embed="rId2"/>
                <a:stretch>
                  <a:fillRect l="-113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16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The algorithm identifies a perfect matching.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We know the algorithm halts. Which means when it halts every rider is matched.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But we have the same number of horses and riders, and we matched them one-to-one.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Hence, the algorithm finds a perfect matching.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65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What’s proof by contradiction?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I want to know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is true.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Imagine,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were false. Study the world that would result.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Realize that world makes no sense (something false is true)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But the real world does make sense! So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must be true.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656" t="-2442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4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matched, but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242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801685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801685" y="550759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8255698" y="4691826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219028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9219028" y="55051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blipFill>
                <a:blip r:embed="rId9"/>
                <a:stretch>
                  <a:fillRect l="-4054" r="-135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r="-7806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8255697" y="5735381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4058" y="4762903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67EEF1-C65D-4FB4-8E46-992AAA8DBE6F}"/>
              </a:ext>
            </a:extLst>
          </p:cNvPr>
          <p:cNvSpPr/>
          <p:nvPr/>
        </p:nvSpPr>
        <p:spPr>
          <a:xfrm>
            <a:off x="114275" y="5528982"/>
            <a:ext cx="6862482" cy="11340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Whenever you use contradiction in a proof, make sure you say you’re doing proof by contradiction.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Otherwise it’s very confusing to the reader.</a:t>
            </a:r>
          </a:p>
        </p:txBody>
      </p:sp>
    </p:spTree>
    <p:extLst>
      <p:ext uri="{BB962C8B-B14F-4D97-AF65-F5344CB8AC3E}">
        <p14:creationId xmlns:p14="http://schemas.microsoft.com/office/powerpoint/2010/main" val="1914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668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They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(since riders propose down their list in order – Observation A).</a:t>
                </a:r>
              </a:p>
              <a:p>
                <a:r>
                  <a:rPr lang="en-US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It got a better offer from some rider,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ever changed matches after that, the match was only better for it, (since horse’s partners can only get better for them --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/>
                  <a:t>) so it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(its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list. That’s a contradiction!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723" t="-378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50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6976</TotalTime>
  <Words>2000</Words>
  <Application>Microsoft Office PowerPoint</Application>
  <PresentationFormat>Widescreen</PresentationFormat>
  <Paragraphs>251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Stable Matchings, Contrapositives</vt:lpstr>
      <vt:lpstr>Where Were We?</vt:lpstr>
      <vt:lpstr>Gale-Shapley Algorithm</vt:lpstr>
      <vt:lpstr>Analyzing Gale-Shapley</vt:lpstr>
      <vt:lpstr>Claim 3: The algorithm identifies a perfect matching.</vt:lpstr>
      <vt:lpstr>Claim 4: The matching has no blocking pairs.</vt:lpstr>
      <vt:lpstr>Claim 4: The matching has no blocking pairs.</vt:lpstr>
      <vt:lpstr>Claim 4: The matching has no blocking pairs.</vt:lpstr>
      <vt:lpstr>Claim 4: The matching has no blocking pairs.</vt:lpstr>
      <vt:lpstr>Result</vt:lpstr>
      <vt:lpstr>Multiple Stable Matchings</vt:lpstr>
      <vt:lpstr>Proposer-Optimality</vt:lpstr>
      <vt:lpstr>Proposer-Optimality</vt:lpstr>
      <vt:lpstr>Implications of Proposer Optimality</vt:lpstr>
      <vt:lpstr>Chooser-Pessimality</vt:lpstr>
      <vt:lpstr>Some More Context and Takeaways</vt:lpstr>
      <vt:lpstr>Takeaways</vt:lpstr>
      <vt:lpstr>More Implications</vt:lpstr>
      <vt:lpstr>When is an implication false?</vt:lpstr>
      <vt:lpstr>True or False?</vt:lpstr>
      <vt:lpstr>Vacuous Truth</vt:lpstr>
      <vt:lpstr>Contrapositives</vt:lpstr>
      <vt:lpstr>Contrapositives</vt:lpstr>
      <vt:lpstr>Why take contrapositives?</vt:lpstr>
      <vt:lpstr>Optional: more context</vt:lpstr>
      <vt:lpstr>Proposer-Optimality</vt:lpstr>
      <vt:lpstr>Proposer-Optimality</vt:lpstr>
      <vt:lpstr>Why vacuous truth?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38</cp:revision>
  <cp:lastPrinted>2021-10-03T23:02:35Z</cp:lastPrinted>
  <dcterms:created xsi:type="dcterms:W3CDTF">2021-07-15T17:36:32Z</dcterms:created>
  <dcterms:modified xsi:type="dcterms:W3CDTF">2022-10-03T17:12:59Z</dcterms:modified>
</cp:coreProperties>
</file>