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200.xml" ContentType="application/vnd.openxmlformats-officedocument.presentationml.tags+xml"/>
  <Override PartName="/ppt/tags/tag24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5" r:id="rId3"/>
    <p:sldId id="276" r:id="rId4"/>
    <p:sldId id="278" r:id="rId5"/>
    <p:sldId id="279" r:id="rId6"/>
    <p:sldId id="280" r:id="rId7"/>
    <p:sldId id="281" r:id="rId8"/>
    <p:sldId id="476" r:id="rId9"/>
    <p:sldId id="473" r:id="rId10"/>
    <p:sldId id="474" r:id="rId11"/>
    <p:sldId id="475" r:id="rId12"/>
    <p:sldId id="477" r:id="rId13"/>
    <p:sldId id="481" r:id="rId14"/>
    <p:sldId id="284" r:id="rId15"/>
    <p:sldId id="468" r:id="rId16"/>
    <p:sldId id="285" r:id="rId17"/>
    <p:sldId id="462" r:id="rId18"/>
    <p:sldId id="463" r:id="rId19"/>
    <p:sldId id="464" r:id="rId20"/>
    <p:sldId id="471" r:id="rId21"/>
    <p:sldId id="465" r:id="rId22"/>
    <p:sldId id="466" r:id="rId23"/>
    <p:sldId id="478" r:id="rId24"/>
    <p:sldId id="479" r:id="rId25"/>
    <p:sldId id="480" r:id="rId26"/>
    <p:sldId id="450" r:id="rId27"/>
    <p:sldId id="451" r:id="rId28"/>
    <p:sldId id="452" r:id="rId29"/>
    <p:sldId id="469" r:id="rId30"/>
    <p:sldId id="453" r:id="rId31"/>
    <p:sldId id="45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B359F-D67C-45F1-BEE4-0254DF27E960}"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C3FE8-6C29-499A-82D4-228B0A74E72B}" type="slidenum">
              <a:rPr lang="en-US" smtClean="0"/>
              <a:t>‹#›</a:t>
            </a:fld>
            <a:endParaRPr lang="en-US"/>
          </a:p>
        </p:txBody>
      </p:sp>
    </p:spTree>
    <p:extLst>
      <p:ext uri="{BB962C8B-B14F-4D97-AF65-F5344CB8AC3E}">
        <p14:creationId xmlns:p14="http://schemas.microsoft.com/office/powerpoint/2010/main" val="10275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BF687FCE-F047-4AE0-9D0D-DCE3F0E25EFD}"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6476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20</a:t>
            </a:fld>
            <a:endParaRPr lang="en-US" altLang="en-US"/>
          </a:p>
        </p:txBody>
      </p:sp>
    </p:spTree>
    <p:extLst>
      <p:ext uri="{BB962C8B-B14F-4D97-AF65-F5344CB8AC3E}">
        <p14:creationId xmlns:p14="http://schemas.microsoft.com/office/powerpoint/2010/main" val="116562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approach adds a lot of dictionaries, but since we have ID numbers for everyone, operations really can be O(1). </a:t>
            </a:r>
          </a:p>
        </p:txBody>
      </p:sp>
      <p:sp>
        <p:nvSpPr>
          <p:cNvPr id="4" name="Slide Number Placeholder 3"/>
          <p:cNvSpPr>
            <a:spLocks noGrp="1"/>
          </p:cNvSpPr>
          <p:nvPr>
            <p:ph type="sldNum" sz="quarter" idx="5"/>
          </p:nvPr>
        </p:nvSpPr>
        <p:spPr/>
        <p:txBody>
          <a:bodyPr/>
          <a:lstStyle/>
          <a:p>
            <a:fld id="{2798FFA6-7FEE-48C2-A941-B4E208963B1E}" type="slidenum">
              <a:rPr lang="en-US" smtClean="0"/>
              <a:t>22</a:t>
            </a:fld>
            <a:endParaRPr lang="en-US"/>
          </a:p>
        </p:txBody>
      </p:sp>
    </p:spTree>
    <p:extLst>
      <p:ext uri="{BB962C8B-B14F-4D97-AF65-F5344CB8AC3E}">
        <p14:creationId xmlns:p14="http://schemas.microsoft.com/office/powerpoint/2010/main" val="135239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FAD1B6-4A19-4DD8-877B-5297D5205D85}" type="slidenum">
              <a:rPr lang="en-US" altLang="en-US" smtClean="0"/>
              <a:pPr eaLnBrk="1" hangingPunct="1"/>
              <a:t>27</a:t>
            </a:fld>
            <a:endParaRPr lang="en-US" altLang="en-US"/>
          </a:p>
        </p:txBody>
      </p:sp>
    </p:spTree>
    <p:extLst>
      <p:ext uri="{BB962C8B-B14F-4D97-AF65-F5344CB8AC3E}">
        <p14:creationId xmlns:p14="http://schemas.microsoft.com/office/powerpoint/2010/main" val="3728540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A2D37E-BCC2-40A3-96C7-6BFFB3C95C9A}" type="slidenum">
              <a:rPr lang="en-US" altLang="en-US" smtClean="0"/>
              <a:pPr eaLnBrk="1" hangingPunct="1"/>
              <a:t>28</a:t>
            </a:fld>
            <a:endParaRPr lang="en-US" altLang="en-US"/>
          </a:p>
        </p:txBody>
      </p:sp>
    </p:spTree>
    <p:extLst>
      <p:ext uri="{BB962C8B-B14F-4D97-AF65-F5344CB8AC3E}">
        <p14:creationId xmlns:p14="http://schemas.microsoft.com/office/powerpoint/2010/main" val="296197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A2D37E-BCC2-40A3-96C7-6BFFB3C95C9A}" type="slidenum">
              <a:rPr lang="en-US" altLang="en-US" smtClean="0"/>
              <a:pPr eaLnBrk="1" hangingPunct="1"/>
              <a:t>29</a:t>
            </a:fld>
            <a:endParaRPr lang="en-US" altLang="en-US"/>
          </a:p>
        </p:txBody>
      </p:sp>
    </p:spTree>
    <p:extLst>
      <p:ext uri="{BB962C8B-B14F-4D97-AF65-F5344CB8AC3E}">
        <p14:creationId xmlns:p14="http://schemas.microsoft.com/office/powerpoint/2010/main" val="169326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D65659-B54E-48B8-BD44-3137712F46D8}" type="slidenum">
              <a:rPr lang="en-US" altLang="en-US" smtClean="0"/>
              <a:pPr eaLnBrk="1" hangingPunct="1"/>
              <a:t>31</a:t>
            </a:fld>
            <a:endParaRPr lang="en-US" altLang="en-US"/>
          </a:p>
        </p:txBody>
      </p:sp>
    </p:spTree>
    <p:extLst>
      <p:ext uri="{BB962C8B-B14F-4D97-AF65-F5344CB8AC3E}">
        <p14:creationId xmlns:p14="http://schemas.microsoft.com/office/powerpoint/2010/main" val="201195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3E4954-2891-4428-A6C5-D0A66FDDDBAC}" type="slidenum">
              <a:rPr lang="en-US" altLang="en-US" smtClean="0"/>
              <a:pPr eaLnBrk="1" hangingPunct="1"/>
              <a:t>5</a:t>
            </a:fld>
            <a:endParaRPr lang="en-US" altLang="en-US"/>
          </a:p>
        </p:txBody>
      </p:sp>
    </p:spTree>
    <p:extLst>
      <p:ext uri="{BB962C8B-B14F-4D97-AF65-F5344CB8AC3E}">
        <p14:creationId xmlns:p14="http://schemas.microsoft.com/office/powerpoint/2010/main" val="265816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6</a:t>
            </a:fld>
            <a:endParaRPr lang="en-US" altLang="en-US"/>
          </a:p>
        </p:txBody>
      </p:sp>
    </p:spTree>
    <p:extLst>
      <p:ext uri="{BB962C8B-B14F-4D97-AF65-F5344CB8AC3E}">
        <p14:creationId xmlns:p14="http://schemas.microsoft.com/office/powerpoint/2010/main" val="241745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8</a:t>
            </a:fld>
            <a:endParaRPr lang="en-US" altLang="en-US"/>
          </a:p>
        </p:txBody>
      </p:sp>
    </p:spTree>
    <p:extLst>
      <p:ext uri="{BB962C8B-B14F-4D97-AF65-F5344CB8AC3E}">
        <p14:creationId xmlns:p14="http://schemas.microsoft.com/office/powerpoint/2010/main" val="347853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10</a:t>
            </a:fld>
            <a:endParaRPr lang="en-US" altLang="en-US"/>
          </a:p>
        </p:txBody>
      </p:sp>
    </p:spTree>
    <p:extLst>
      <p:ext uri="{BB962C8B-B14F-4D97-AF65-F5344CB8AC3E}">
        <p14:creationId xmlns:p14="http://schemas.microsoft.com/office/powerpoint/2010/main" val="70654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12</a:t>
            </a:fld>
            <a:endParaRPr lang="en-US" altLang="en-US"/>
          </a:p>
        </p:txBody>
      </p:sp>
    </p:spTree>
    <p:extLst>
      <p:ext uri="{BB962C8B-B14F-4D97-AF65-F5344CB8AC3E}">
        <p14:creationId xmlns:p14="http://schemas.microsoft.com/office/powerpoint/2010/main" val="401806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52C20-422B-485F-9BEB-06B46C6AA6F2}" type="slidenum">
              <a:rPr lang="en-US" altLang="en-US" smtClean="0"/>
              <a:pPr eaLnBrk="1" hangingPunct="1"/>
              <a:t>16</a:t>
            </a:fld>
            <a:endParaRPr lang="en-US" altLang="en-US"/>
          </a:p>
        </p:txBody>
      </p:sp>
    </p:spTree>
    <p:extLst>
      <p:ext uri="{BB962C8B-B14F-4D97-AF65-F5344CB8AC3E}">
        <p14:creationId xmlns:p14="http://schemas.microsoft.com/office/powerpoint/2010/main" val="72656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18</a:t>
            </a:fld>
            <a:endParaRPr lang="en-US" altLang="en-US"/>
          </a:p>
        </p:txBody>
      </p:sp>
    </p:spTree>
    <p:extLst>
      <p:ext uri="{BB962C8B-B14F-4D97-AF65-F5344CB8AC3E}">
        <p14:creationId xmlns:p14="http://schemas.microsoft.com/office/powerpoint/2010/main" val="86661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19</a:t>
            </a:fld>
            <a:endParaRPr lang="en-US" altLang="en-US"/>
          </a:p>
        </p:txBody>
      </p:sp>
    </p:spTree>
    <p:extLst>
      <p:ext uri="{BB962C8B-B14F-4D97-AF65-F5344CB8AC3E}">
        <p14:creationId xmlns:p14="http://schemas.microsoft.com/office/powerpoint/2010/main" val="185307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476C02-BAE1-4E2C-9F7D-7B9349869742}"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3B6B-8175-46E0-97EC-97878FC6BAE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59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F476C02-BAE1-4E2C-9F7D-7B9349869742}" type="datetimeFigureOut">
              <a:rPr lang="en-US" smtClean="0"/>
              <a:t>9/30/2022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83B3B6B-8175-46E0-97EC-97878FC6BAED}"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67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F476C02-BAE1-4E2C-9F7D-7B9349869742}" type="datetimeFigureOut">
              <a:rPr lang="en-US" smtClean="0"/>
              <a:t>9/30/2022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83B3B6B-8175-46E0-97EC-97878FC6BAED}"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93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92287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76C02-BAE1-4E2C-9F7D-7B9349869742}"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3B6B-8175-46E0-97EC-97878FC6BAED}" type="slidenum">
              <a:rPr lang="en-US" smtClean="0"/>
              <a:t>‹#›</a:t>
            </a:fld>
            <a:endParaRPr lang="en-US"/>
          </a:p>
        </p:txBody>
      </p:sp>
    </p:spTree>
    <p:extLst>
      <p:ext uri="{BB962C8B-B14F-4D97-AF65-F5344CB8AC3E}">
        <p14:creationId xmlns:p14="http://schemas.microsoft.com/office/powerpoint/2010/main" val="16923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F476C02-BAE1-4E2C-9F7D-7B9349869742}" type="datetimeFigureOut">
              <a:rPr lang="en-US" smtClean="0"/>
              <a:t>9/30/2022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83B3B6B-8175-46E0-97EC-97878FC6BAED}"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2604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5F476C02-BAE1-4E2C-9F7D-7B9349869742}"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B3B6B-8175-46E0-97EC-97878FC6BAED}"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694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76C02-BAE1-4E2C-9F7D-7B9349869742}"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B3B6B-8175-46E0-97EC-97878FC6BAED}" type="slidenum">
              <a:rPr lang="en-US" smtClean="0"/>
              <a:t>‹#›</a:t>
            </a:fld>
            <a:endParaRPr lang="en-US"/>
          </a:p>
        </p:txBody>
      </p:sp>
    </p:spTree>
    <p:extLst>
      <p:ext uri="{BB962C8B-B14F-4D97-AF65-F5344CB8AC3E}">
        <p14:creationId xmlns:p14="http://schemas.microsoft.com/office/powerpoint/2010/main" val="1551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F476C02-BAE1-4E2C-9F7D-7B9349869742}"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3B6B-8175-46E0-97EC-97878FC6BAED}"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7625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76C02-BAE1-4E2C-9F7D-7B9349869742}"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B3B6B-8175-46E0-97EC-97878FC6BAE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9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76C02-BAE1-4E2C-9F7D-7B9349869742}"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B3B6B-8175-46E0-97EC-97878FC6BAED}" type="slidenum">
              <a:rPr lang="en-US" smtClean="0"/>
              <a:t>‹#›</a:t>
            </a:fld>
            <a:endParaRPr lang="en-US"/>
          </a:p>
        </p:txBody>
      </p:sp>
    </p:spTree>
    <p:extLst>
      <p:ext uri="{BB962C8B-B14F-4D97-AF65-F5344CB8AC3E}">
        <p14:creationId xmlns:p14="http://schemas.microsoft.com/office/powerpoint/2010/main" val="318180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76C02-BAE1-4E2C-9F7D-7B9349869742}"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B3B6B-8175-46E0-97EC-97878FC6BAE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82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76C02-BAE1-4E2C-9F7D-7B9349869742}" type="datetimeFigureOut">
              <a:rPr lang="en-US" smtClean="0"/>
              <a:t>9/30/2022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83B3B6B-8175-46E0-97EC-97878FC6BAED}"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81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0.xml"/><Relationship Id="rId5" Type="http://schemas.openxmlformats.org/officeDocument/2006/relationships/notesSlide" Target="../notesSlides/notesSlide5.xml"/><Relationship Id="rId10" Type="http://schemas.openxmlformats.org/officeDocument/2006/relationships/image" Target="../media/image9.pn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tags" Target="../tags/tag14.xml"/><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tags" Target="../tags/tag18.xml"/><Relationship Id="rId7" Type="http://schemas.openxmlformats.org/officeDocument/2006/relationships/image" Target="../media/image9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18.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1.xml"/><Relationship Id="rId7" Type="http://schemas.openxmlformats.org/officeDocument/2006/relationships/image" Target="../media/image9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1.xml"/><Relationship Id="rId5" Type="http://schemas.openxmlformats.org/officeDocument/2006/relationships/notesSlide" Target="../notesSlides/notesSlide9.xml"/><Relationship Id="rId10" Type="http://schemas.openxmlformats.org/officeDocument/2006/relationships/image" Target="../media/image150.png"/><Relationship Id="rId4" Type="http://schemas.openxmlformats.org/officeDocument/2006/relationships/slideLayout" Target="../slideLayouts/slideLayout2.xml"/><Relationship Id="rId9" Type="http://schemas.openxmlformats.org/officeDocument/2006/relationships/image" Target="../media/image14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0.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11.png"/><Relationship Id="rId5" Type="http://schemas.openxmlformats.org/officeDocument/2006/relationships/image" Target="../media/image510.png"/><Relationship Id="rId4" Type="http://schemas.openxmlformats.org/officeDocument/2006/relationships/image" Target="../media/image410.png"/></Relationships>
</file>

<file path=ppt/slides/_rels/slide20.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tags" Target="../tags/tag24.xml"/><Relationship Id="rId7" Type="http://schemas.openxmlformats.org/officeDocument/2006/relationships/image" Target="../media/image16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4.xml"/><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image" Target="../media/image181.png"/></Relationships>
</file>

<file path=ppt/slides/_rels/slide2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tags" Target="../tags/tag31.xml"/><Relationship Id="rId7" Type="http://schemas.openxmlformats.org/officeDocument/2006/relationships/tags" Target="../tags/tag3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9.png"/><Relationship Id="rId3" Type="http://schemas.openxmlformats.org/officeDocument/2006/relationships/tags" Target="../tags/tag35.xml"/><Relationship Id="rId7" Type="http://schemas.openxmlformats.org/officeDocument/2006/relationships/tags" Target="../tags/tag200.xml"/><Relationship Id="rId12" Type="http://schemas.openxmlformats.org/officeDocument/2006/relationships/image" Target="../media/image5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4.xml"/><Relationship Id="rId11" Type="http://schemas.openxmlformats.org/officeDocument/2006/relationships/image" Target="../media/image571.png"/><Relationship Id="rId5" Type="http://schemas.openxmlformats.org/officeDocument/2006/relationships/slideLayout" Target="../slideLayouts/slideLayout2.xml"/><Relationship Id="rId10" Type="http://schemas.openxmlformats.org/officeDocument/2006/relationships/image" Target="../media/image560.png"/><Relationship Id="rId4" Type="http://schemas.openxmlformats.org/officeDocument/2006/relationships/tags" Target="../tags/tag36.xml"/><Relationship Id="rId9" Type="http://schemas.openxmlformats.org/officeDocument/2006/relationships/image" Target="../media/image540.png"/><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0.png"/><Relationship Id="rId7" Type="http://schemas.openxmlformats.org/officeDocument/2006/relationships/image" Target="../media/image65.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70.png"/><Relationship Id="rId5" Type="http://schemas.openxmlformats.org/officeDocument/2006/relationships/tags" Target="../tags/tag240.xml"/><Relationship Id="rId4"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6609-B623-4BD5-A6D2-108BD9523F90}"/>
              </a:ext>
            </a:extLst>
          </p:cNvPr>
          <p:cNvSpPr>
            <a:spLocks noGrp="1"/>
          </p:cNvSpPr>
          <p:nvPr>
            <p:ph type="ctrTitle"/>
          </p:nvPr>
        </p:nvSpPr>
        <p:spPr/>
        <p:txBody>
          <a:bodyPr/>
          <a:lstStyle/>
          <a:p>
            <a:r>
              <a:rPr lang="en-US" dirty="0"/>
              <a:t>Stable Matchings</a:t>
            </a:r>
          </a:p>
        </p:txBody>
      </p:sp>
      <p:sp>
        <p:nvSpPr>
          <p:cNvPr id="3" name="Subtitle 2">
            <a:extLst>
              <a:ext uri="{FF2B5EF4-FFF2-40B4-BE49-F238E27FC236}">
                <a16:creationId xmlns:a16="http://schemas.microsoft.com/office/drawing/2014/main" id="{128E3BA2-58AC-4239-AE4E-609FAFFFF513}"/>
              </a:ext>
            </a:extLst>
          </p:cNvPr>
          <p:cNvSpPr>
            <a:spLocks noGrp="1"/>
          </p:cNvSpPr>
          <p:nvPr>
            <p:ph type="subTitle" idx="1"/>
          </p:nvPr>
        </p:nvSpPr>
        <p:spPr/>
        <p:txBody>
          <a:bodyPr/>
          <a:lstStyle/>
          <a:p>
            <a:r>
              <a:rPr lang="en-US" dirty="0"/>
              <a:t>CSE </a:t>
            </a:r>
            <a:r>
              <a:rPr lang="en-US"/>
              <a:t>417 22AU</a:t>
            </a:r>
            <a:endParaRPr lang="en-US" dirty="0"/>
          </a:p>
          <a:p>
            <a:r>
              <a:rPr lang="en-US" dirty="0"/>
              <a:t>Lecture 2</a:t>
            </a:r>
          </a:p>
        </p:txBody>
      </p:sp>
    </p:spTree>
    <p:extLst>
      <p:ext uri="{BB962C8B-B14F-4D97-AF65-F5344CB8AC3E}">
        <p14:creationId xmlns:p14="http://schemas.microsoft.com/office/powerpoint/2010/main" val="138606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788895" y="228600"/>
            <a:ext cx="9421905" cy="1143000"/>
          </a:xfrm>
        </p:spPr>
        <p:txBody>
          <a:bodyPr/>
          <a:lstStyle/>
          <a:p>
            <a:pPr eaLnBrk="1" hangingPunct="1"/>
            <a:r>
              <a:rPr lang="en-US" altLang="en-US" dirty="0"/>
              <a:t>Different Decisions?</a:t>
            </a:r>
          </a:p>
        </p:txBody>
      </p:sp>
      <p:sp>
        <p:nvSpPr>
          <p:cNvPr id="16387" name="Text Box 3"/>
          <p:cNvSpPr txBox="1">
            <a:spLocks noChangeArrowheads="1"/>
          </p:cNvSpPr>
          <p:nvPr>
            <p:custDataLst>
              <p:tags r:id="rId2"/>
            </p:custDataLst>
          </p:nvPr>
        </p:nvSpPr>
        <p:spPr bwMode="auto">
          <a:xfrm>
            <a:off x="2666997"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1169892" y="1650749"/>
                <a:ext cx="9924698"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a:t>
                </a:r>
              </a:p>
              <a:p>
                <a:pPr eaLnBrk="1" hangingPunct="1"/>
                <a:r>
                  <a:rPr lang="en-US" altLang="en-US" sz="2800" dirty="0"/>
                  <a:t>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1169892" y="1650749"/>
                <a:ext cx="9924698" cy="3970318"/>
              </a:xfrm>
              <a:prstGeom prst="rect">
                <a:avLst/>
              </a:prstGeom>
              <a:blipFill>
                <a:blip r:embed="rId7"/>
                <a:stretch>
                  <a:fillRect l="-1290" t="-1690" b="-33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19BCDD3-E7BD-4984-B3B0-25BFF94E84E4}"/>
                  </a:ext>
                </a:extLst>
              </p:cNvPr>
              <p:cNvSpPr txBox="1"/>
              <p:nvPr/>
            </p:nvSpPr>
            <p:spPr>
              <a:xfrm>
                <a:off x="7107152" y="1470213"/>
                <a:ext cx="3621741" cy="1015663"/>
              </a:xfrm>
              <a:prstGeom prst="rect">
                <a:avLst/>
              </a:prstGeom>
              <a:noFill/>
              <a:ln w="28575">
                <a:solidFill>
                  <a:schemeClr val="accent2"/>
                </a:solidFill>
              </a:ln>
            </p:spPr>
            <p:txBody>
              <a:bodyPr wrap="square" rtlCol="0">
                <a:spAutoFit/>
              </a:bodyPr>
              <a:lstStyle/>
              <a:p>
                <a:r>
                  <a:rPr lang="en-US" sz="2000" dirty="0">
                    <a:latin typeface="Segoe UI Semilight" panose="020B0402040204020203" pitchFamily="34" charset="0"/>
                    <a:cs typeface="Segoe UI Semilight" panose="020B0402040204020203" pitchFamily="34" charset="0"/>
                  </a:rPr>
                  <a:t>Our justification needs to work regardless of what data structure keeps track of free </a:t>
                </a:r>
                <a14:m>
                  <m:oMath xmlns:m="http://schemas.openxmlformats.org/officeDocument/2006/math">
                    <m:r>
                      <a:rPr lang="en-US" sz="2000" b="0" i="1" smtClean="0">
                        <a:latin typeface="Cambria Math" panose="02040503050406030204" pitchFamily="18" charset="0"/>
                      </a:rPr>
                      <m:t>𝑟</m:t>
                    </m:r>
                  </m:oMath>
                </a14:m>
                <a:r>
                  <a:rPr lang="en-US" sz="2000" dirty="0">
                    <a:latin typeface="Segoe UI Semilight" panose="020B0402040204020203" pitchFamily="34" charset="0"/>
                    <a:cs typeface="Segoe UI Semilight" panose="020B0402040204020203" pitchFamily="34" charset="0"/>
                  </a:rPr>
                  <a:t>’s.</a:t>
                </a:r>
              </a:p>
            </p:txBody>
          </p:sp>
        </mc:Choice>
        <mc:Fallback xmlns="">
          <p:sp>
            <p:nvSpPr>
              <p:cNvPr id="2" name="TextBox 1">
                <a:extLst>
                  <a:ext uri="{FF2B5EF4-FFF2-40B4-BE49-F238E27FC236}">
                    <a16:creationId xmlns:a16="http://schemas.microsoft.com/office/drawing/2014/main" id="{A19BCDD3-E7BD-4984-B3B0-25BFF94E84E4}"/>
                  </a:ext>
                </a:extLst>
              </p:cNvPr>
              <p:cNvSpPr txBox="1">
                <a:spLocks noRot="1" noChangeAspect="1" noMove="1" noResize="1" noEditPoints="1" noAdjustHandles="1" noChangeArrowheads="1" noChangeShapeType="1" noTextEdit="1"/>
              </p:cNvSpPr>
              <p:nvPr/>
            </p:nvSpPr>
            <p:spPr>
              <a:xfrm>
                <a:off x="7107152" y="1470213"/>
                <a:ext cx="3621741" cy="1015663"/>
              </a:xfrm>
              <a:prstGeom prst="rect">
                <a:avLst/>
              </a:prstGeom>
              <a:blipFill>
                <a:blip r:embed="rId8"/>
                <a:stretch>
                  <a:fillRect l="-1503" t="-1163" r="-668" b="-8140"/>
                </a:stretch>
              </a:blipFill>
              <a:ln w="28575">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82D4F6-B9DD-480F-9E18-DC9D9B479F10}"/>
                  </a:ext>
                </a:extLst>
              </p:cNvPr>
              <p:cNvSpPr txBox="1"/>
              <p:nvPr/>
            </p:nvSpPr>
            <p:spPr>
              <a:xfrm>
                <a:off x="7602067" y="3857290"/>
                <a:ext cx="3621741" cy="1323439"/>
              </a:xfrm>
              <a:prstGeom prst="rect">
                <a:avLst/>
              </a:prstGeom>
              <a:noFill/>
              <a:ln w="28575">
                <a:solidFill>
                  <a:schemeClr val="accent2"/>
                </a:solidFill>
              </a:ln>
            </p:spPr>
            <p:txBody>
              <a:bodyPr wrap="square" rtlCol="0">
                <a:spAutoFit/>
              </a:bodyPr>
              <a:lstStyle/>
              <a:p>
                <a:r>
                  <a:rPr lang="en-US" sz="2000" dirty="0">
                    <a:latin typeface="Segoe UI Semilight" panose="020B0402040204020203" pitchFamily="34" charset="0"/>
                    <a:cs typeface="Segoe UI Semilight" panose="020B0402040204020203" pitchFamily="34" charset="0"/>
                  </a:rPr>
                  <a:t>Our justification needs to work no matter what preference lists the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𝑟</m:t>
                    </m:r>
                  </m:oMath>
                </a14:m>
                <a:r>
                  <a:rPr lang="en-US" sz="20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h</m:t>
                    </m:r>
                  </m:oMath>
                </a14:m>
                <a:r>
                  <a:rPr lang="en-US" sz="2000" dirty="0">
                    <a:latin typeface="Segoe UI Semilight" panose="020B0402040204020203" pitchFamily="34" charset="0"/>
                    <a:cs typeface="Segoe UI Semilight" panose="020B0402040204020203" pitchFamily="34" charset="0"/>
                  </a:rPr>
                  <a:t> have. That would be a lot of tests.</a:t>
                </a:r>
              </a:p>
            </p:txBody>
          </p:sp>
        </mc:Choice>
        <mc:Fallback xmlns="">
          <p:sp>
            <p:nvSpPr>
              <p:cNvPr id="6" name="TextBox 5">
                <a:extLst>
                  <a:ext uri="{FF2B5EF4-FFF2-40B4-BE49-F238E27FC236}">
                    <a16:creationId xmlns:a16="http://schemas.microsoft.com/office/drawing/2014/main" id="{F782D4F6-B9DD-480F-9E18-DC9D9B479F10}"/>
                  </a:ext>
                </a:extLst>
              </p:cNvPr>
              <p:cNvSpPr txBox="1">
                <a:spLocks noRot="1" noChangeAspect="1" noMove="1" noResize="1" noEditPoints="1" noAdjustHandles="1" noChangeArrowheads="1" noChangeShapeType="1" noTextEdit="1"/>
              </p:cNvSpPr>
              <p:nvPr/>
            </p:nvSpPr>
            <p:spPr>
              <a:xfrm>
                <a:off x="7602067" y="3857290"/>
                <a:ext cx="3621741" cy="1323439"/>
              </a:xfrm>
              <a:prstGeom prst="rect">
                <a:avLst/>
              </a:prstGeom>
              <a:blipFill>
                <a:blip r:embed="rId9"/>
                <a:stretch>
                  <a:fillRect l="-1336" t="-1351" r="-1336" b="-6306"/>
                </a:stretch>
              </a:blipFill>
              <a:ln w="28575">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649B6F-08C0-46CA-8CB1-259A2FA14AA6}"/>
                  </a:ext>
                </a:extLst>
              </p:cNvPr>
              <p:cNvSpPr txBox="1"/>
              <p:nvPr/>
            </p:nvSpPr>
            <p:spPr>
              <a:xfrm>
                <a:off x="94129" y="3902112"/>
                <a:ext cx="2962833" cy="1323439"/>
              </a:xfrm>
              <a:prstGeom prst="rect">
                <a:avLst/>
              </a:prstGeom>
              <a:noFill/>
              <a:ln w="28575">
                <a:solidFill>
                  <a:schemeClr val="accent2"/>
                </a:solidFill>
              </a:ln>
            </p:spPr>
            <p:txBody>
              <a:bodyPr wrap="square" rtlCol="0">
                <a:spAutoFit/>
              </a:bodyPr>
              <a:lstStyle/>
              <a:p>
                <a:r>
                  <a:rPr lang="en-US" sz="2000" dirty="0">
                    <a:latin typeface="Segoe UI Semilight" panose="020B0402040204020203" pitchFamily="34" charset="0"/>
                    <a:cs typeface="Segoe UI Semilight" panose="020B0402040204020203" pitchFamily="34" charset="0"/>
                  </a:rPr>
                  <a:t>Our justification needs to work for any language or design choice (are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𝑟</m:t>
                    </m:r>
                    <m:r>
                      <a:rPr lang="en-US" sz="2000" b="0" i="1" smtClean="0">
                        <a:latin typeface="Cambria Math" panose="02040503050406030204" pitchFamily="18" charset="0"/>
                        <a:cs typeface="Segoe UI Semilight" panose="020B0402040204020203" pitchFamily="34" charset="0"/>
                      </a:rPr>
                      <m:t>,</m:t>
                    </m:r>
                    <m:r>
                      <a:rPr lang="en-US" sz="2000" b="0" i="1" smtClean="0">
                        <a:latin typeface="Cambria Math" panose="02040503050406030204" pitchFamily="18" charset="0"/>
                        <a:cs typeface="Segoe UI Semilight" panose="020B0402040204020203" pitchFamily="34" charset="0"/>
                      </a:rPr>
                      <m:t>h</m:t>
                    </m:r>
                  </m:oMath>
                </a14:m>
                <a:r>
                  <a:rPr lang="en-US" sz="2000" dirty="0">
                    <a:latin typeface="Segoe UI Semilight" panose="020B0402040204020203" pitchFamily="34" charset="0"/>
                    <a:cs typeface="Segoe UI Semilight" panose="020B0402040204020203" pitchFamily="34" charset="0"/>
                  </a:rPr>
                  <a:t> objects?)</a:t>
                </a:r>
              </a:p>
            </p:txBody>
          </p:sp>
        </mc:Choice>
        <mc:Fallback xmlns="">
          <p:sp>
            <p:nvSpPr>
              <p:cNvPr id="7" name="TextBox 6">
                <a:extLst>
                  <a:ext uri="{FF2B5EF4-FFF2-40B4-BE49-F238E27FC236}">
                    <a16:creationId xmlns:a16="http://schemas.microsoft.com/office/drawing/2014/main" id="{3D649B6F-08C0-46CA-8CB1-259A2FA14AA6}"/>
                  </a:ext>
                </a:extLst>
              </p:cNvPr>
              <p:cNvSpPr txBox="1">
                <a:spLocks noRot="1" noChangeAspect="1" noMove="1" noResize="1" noEditPoints="1" noAdjustHandles="1" noChangeArrowheads="1" noChangeShapeType="1" noTextEdit="1"/>
              </p:cNvSpPr>
              <p:nvPr/>
            </p:nvSpPr>
            <p:spPr>
              <a:xfrm>
                <a:off x="94129" y="3902112"/>
                <a:ext cx="2962833" cy="1323439"/>
              </a:xfrm>
              <a:prstGeom prst="rect">
                <a:avLst/>
              </a:prstGeom>
              <a:blipFill>
                <a:blip r:embed="rId10"/>
                <a:stretch>
                  <a:fillRect l="-1629" t="-901" r="-2851" b="-6306"/>
                </a:stretch>
              </a:blipFill>
              <a:ln w="28575">
                <a:solidFill>
                  <a:schemeClr val="accent2"/>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EAE30026-A157-4C9C-B7A9-07E65BDB9AED}"/>
              </a:ext>
            </a:extLst>
          </p:cNvPr>
          <p:cNvSpPr txBox="1"/>
          <p:nvPr/>
        </p:nvSpPr>
        <p:spPr>
          <a:xfrm>
            <a:off x="788895" y="5700161"/>
            <a:ext cx="9421905" cy="1015663"/>
          </a:xfrm>
          <a:prstGeom prst="rect">
            <a:avLst/>
          </a:prstGeom>
          <a:noFill/>
          <a:ln w="28575">
            <a:solidFill>
              <a:schemeClr val="accent2"/>
            </a:solidFill>
          </a:ln>
        </p:spPr>
        <p:txBody>
          <a:bodyPr wrap="square" rtlCol="0">
            <a:spAutoFit/>
          </a:bodyPr>
          <a:lstStyle/>
          <a:p>
            <a:r>
              <a:rPr lang="en-US" sz="2000" dirty="0">
                <a:latin typeface="Segoe UI Semilight" panose="020B0402040204020203" pitchFamily="34" charset="0"/>
                <a:cs typeface="Segoe UI Semilight" panose="020B0402040204020203" pitchFamily="34" charset="0"/>
              </a:rPr>
              <a:t>For this class, our hope is that the algorithm ideas will be useful in other contexts (with doctors and hospitals or TAs and courses not just horses and riders). The more general we keep our analysis, the more likely it can be applied to new contexts!</a:t>
            </a:r>
          </a:p>
        </p:txBody>
      </p:sp>
    </p:spTree>
    <p:extLst>
      <p:ext uri="{BB962C8B-B14F-4D97-AF65-F5344CB8AC3E}">
        <p14:creationId xmlns:p14="http://schemas.microsoft.com/office/powerpoint/2010/main" val="131749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49F8-2234-4691-9944-75F8AAE64AE5}"/>
              </a:ext>
            </a:extLst>
          </p:cNvPr>
          <p:cNvSpPr>
            <a:spLocks noGrp="1"/>
          </p:cNvSpPr>
          <p:nvPr>
            <p:ph type="title"/>
          </p:nvPr>
        </p:nvSpPr>
        <p:spPr/>
        <p:txBody>
          <a:bodyPr>
            <a:normAutofit fontScale="90000"/>
          </a:bodyPr>
          <a:lstStyle/>
          <a:p>
            <a:r>
              <a:rPr lang="en-US" dirty="0"/>
              <a:t>How do we show facts about our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6F5EBB-D2D9-4CE3-8734-8681B2916DFD}"/>
                  </a:ext>
                </a:extLst>
              </p:cNvPr>
              <p:cNvSpPr>
                <a:spLocks noGrp="1"/>
              </p:cNvSpPr>
              <p:nvPr>
                <p:ph idx="1"/>
              </p:nvPr>
            </p:nvSpPr>
            <p:spPr/>
            <p:txBody>
              <a:bodyPr>
                <a:normAutofit lnSpcReduction="10000"/>
              </a:bodyPr>
              <a:lstStyle/>
              <a:p>
                <a:r>
                  <a:rPr lang="en-US" dirty="0"/>
                  <a:t>Usually we’ll formulate our facts as implications:</a:t>
                </a:r>
              </a:p>
              <a:p>
                <a:r>
                  <a:rPr lang="en-US" dirty="0"/>
                  <a:t>An implication is a promise – a statement of the form “if X, then Y”</a:t>
                </a:r>
              </a:p>
              <a:p>
                <a:endParaRPr lang="en-US" dirty="0"/>
              </a:p>
              <a:p>
                <a:r>
                  <a:rPr lang="en-US" dirty="0"/>
                  <a:t>How do we explain why a fact is true?</a:t>
                </a:r>
                <a:br>
                  <a:rPr lang="en-US" dirty="0"/>
                </a:br>
                <a:r>
                  <a:rPr lang="en-US" dirty="0"/>
                  <a:t>Method 1 (direct proof): Assume X is true, then explain, step-by-step, by Y must be true too.</a:t>
                </a:r>
              </a:p>
              <a:p>
                <a:r>
                  <a:rPr lang="en-US" dirty="0"/>
                  <a:t>You can also assume the input is valid (e.g., we have </a:t>
                </a:r>
                <a14:m>
                  <m:oMath xmlns:m="http://schemas.openxmlformats.org/officeDocument/2006/math">
                    <m:r>
                      <a:rPr lang="en-US" b="0" i="1" smtClean="0">
                        <a:latin typeface="Cambria Math" panose="02040503050406030204" pitchFamily="18" charset="0"/>
                      </a:rPr>
                      <m:t>𝑛</m:t>
                    </m:r>
                  </m:oMath>
                </a14:m>
                <a:r>
                  <a:rPr lang="en-US" dirty="0"/>
                  <a:t> horses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riders, all the lists are valid, no </a:t>
                </a:r>
                <a:r>
                  <a:rPr lang="en-US" dirty="0">
                    <a:latin typeface="Courier New" panose="02070309020205020404" pitchFamily="49" charset="0"/>
                    <a:cs typeface="Courier New" panose="02070309020205020404" pitchFamily="49" charset="0"/>
                  </a:rPr>
                  <a:t>null</a:t>
                </a:r>
                <a:r>
                  <a:rPr lang="en-US" dirty="0"/>
                  <a:t>s,…)</a:t>
                </a:r>
              </a:p>
              <a:p>
                <a:r>
                  <a:rPr lang="en-US" dirty="0"/>
                  <a:t>But you shouldn’t assume anything else – don’t (just) check a particular example. We want this explanation to work for people in lots of contexts!</a:t>
                </a:r>
              </a:p>
            </p:txBody>
          </p:sp>
        </mc:Choice>
        <mc:Fallback xmlns="">
          <p:sp>
            <p:nvSpPr>
              <p:cNvPr id="3" name="Content Placeholder 2">
                <a:extLst>
                  <a:ext uri="{FF2B5EF4-FFF2-40B4-BE49-F238E27FC236}">
                    <a16:creationId xmlns:a16="http://schemas.microsoft.com/office/drawing/2014/main" id="{286F5EBB-D2D9-4CE3-8734-8681B2916DFD}"/>
                  </a:ext>
                </a:extLst>
              </p:cNvPr>
              <p:cNvSpPr>
                <a:spLocks noGrp="1" noRot="1" noChangeAspect="1" noMove="1" noResize="1" noEditPoints="1" noAdjustHandles="1" noChangeArrowheads="1" noChangeShapeType="1" noTextEdit="1"/>
              </p:cNvSpPr>
              <p:nvPr>
                <p:ph idx="1"/>
              </p:nvPr>
            </p:nvSpPr>
            <p:spPr>
              <a:blipFill>
                <a:blip r:embed="rId2"/>
                <a:stretch>
                  <a:fillRect l="-708" t="-3019" r="-1471" b="-1258"/>
                </a:stretch>
              </a:blipFill>
            </p:spPr>
            <p:txBody>
              <a:bodyPr/>
              <a:lstStyle/>
              <a:p>
                <a:r>
                  <a:rPr lang="en-US">
                    <a:noFill/>
                  </a:rPr>
                  <a:t> </a:t>
                </a:r>
              </a:p>
            </p:txBody>
          </p:sp>
        </mc:Fallback>
      </mc:AlternateContent>
    </p:spTree>
    <p:extLst>
      <p:ext uri="{BB962C8B-B14F-4D97-AF65-F5344CB8AC3E}">
        <p14:creationId xmlns:p14="http://schemas.microsoft.com/office/powerpoint/2010/main" val="15256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981200"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650749"/>
                <a:ext cx="9924698"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a:t>
                </a:r>
              </a:p>
              <a:p>
                <a:pPr eaLnBrk="1" hangingPunct="1"/>
                <a:r>
                  <a:rPr lang="en-US" altLang="en-US" sz="2800" dirty="0"/>
                  <a:t>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650749"/>
                <a:ext cx="9924698" cy="3970318"/>
              </a:xfrm>
              <a:prstGeom prst="rect">
                <a:avLst/>
              </a:prstGeom>
              <a:blipFill>
                <a:blip r:embed="rId7"/>
                <a:stretch>
                  <a:fillRect l="-1229" t="-1690" b="-33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480AB56F-F1E7-4C9F-A16E-4CA221659CDA}"/>
              </a:ext>
            </a:extLst>
          </p:cNvPr>
          <p:cNvSpPr txBox="1"/>
          <p:nvPr/>
        </p:nvSpPr>
        <p:spPr>
          <a:xfrm>
            <a:off x="6481481" y="4419599"/>
            <a:ext cx="5342965" cy="1938992"/>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In 373 we’d figure out: </a:t>
            </a:r>
          </a:p>
          <a:p>
            <a:r>
              <a:rPr lang="en-US" sz="2400" dirty="0">
                <a:latin typeface="Segoe UI Semilight" panose="020B0402040204020203" pitchFamily="34" charset="0"/>
                <a:cs typeface="Segoe UI Semilight" panose="020B0402040204020203" pitchFamily="34" charset="0"/>
              </a:rPr>
              <a:t>How many steps there are per iteration</a:t>
            </a:r>
          </a:p>
          <a:p>
            <a:r>
              <a:rPr lang="en-US" sz="2400" dirty="0">
                <a:latin typeface="Segoe UI Semilight" panose="020B0402040204020203" pitchFamily="34" charset="0"/>
                <a:cs typeface="Segoe UI Semilight" panose="020B0402040204020203" pitchFamily="34" charset="0"/>
              </a:rPr>
              <a:t>How many iterations we need</a:t>
            </a:r>
          </a:p>
          <a:p>
            <a:r>
              <a:rPr lang="en-US" sz="2400" dirty="0">
                <a:latin typeface="Segoe UI Semilight" panose="020B0402040204020203" pitchFamily="34" charset="0"/>
                <a:cs typeface="Segoe UI Semilight" panose="020B0402040204020203" pitchFamily="34" charset="0"/>
              </a:rPr>
              <a:t>Get the running time (with a summation or multiplying)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8D9F13-BFD3-4AD0-B0FD-2A20296CF73A}"/>
                  </a:ext>
                </a:extLst>
              </p:cNvPr>
              <p:cNvSpPr txBox="1"/>
              <p:nvPr/>
            </p:nvSpPr>
            <p:spPr>
              <a:xfrm>
                <a:off x="757516" y="5798403"/>
                <a:ext cx="5342965" cy="830997"/>
              </a:xfrm>
              <a:prstGeom prst="rect">
                <a:avLst/>
              </a:prstGeom>
              <a:noFill/>
              <a:ln w="28575">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many iterations? Well when is there not a free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oMath>
                </a14:m>
                <a:r>
                  <a:rPr lang="en-US" sz="2400" dirty="0">
                    <a:latin typeface="Segoe UI Semilight" panose="020B0402040204020203" pitchFamily="34" charset="0"/>
                    <a:cs typeface="Segoe UI Semilight" panose="020B0402040204020203" pitchFamily="34" charset="0"/>
                  </a:rPr>
                  <a:t> anymore?</a:t>
                </a:r>
              </a:p>
            </p:txBody>
          </p:sp>
        </mc:Choice>
        <mc:Fallback xmlns="">
          <p:sp>
            <p:nvSpPr>
              <p:cNvPr id="6" name="TextBox 5">
                <a:extLst>
                  <a:ext uri="{FF2B5EF4-FFF2-40B4-BE49-F238E27FC236}">
                    <a16:creationId xmlns:a16="http://schemas.microsoft.com/office/drawing/2014/main" id="{FF8D9F13-BFD3-4AD0-B0FD-2A20296CF73A}"/>
                  </a:ext>
                </a:extLst>
              </p:cNvPr>
              <p:cNvSpPr txBox="1">
                <a:spLocks noRot="1" noChangeAspect="1" noMove="1" noResize="1" noEditPoints="1" noAdjustHandles="1" noChangeArrowheads="1" noChangeShapeType="1" noTextEdit="1"/>
              </p:cNvSpPr>
              <p:nvPr/>
            </p:nvSpPr>
            <p:spPr>
              <a:xfrm>
                <a:off x="757516" y="5798403"/>
                <a:ext cx="5342965" cy="830997"/>
              </a:xfrm>
              <a:prstGeom prst="rect">
                <a:avLst/>
              </a:prstGeom>
              <a:blipFill>
                <a:blip r:embed="rId8"/>
                <a:stretch>
                  <a:fillRect l="-1474" t="-3521" b="-13380"/>
                </a:stretch>
              </a:blipFill>
              <a:ln w="28575">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291072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p:spTree>
    <p:extLst>
      <p:ext uri="{BB962C8B-B14F-4D97-AF65-F5344CB8AC3E}">
        <p14:creationId xmlns:p14="http://schemas.microsoft.com/office/powerpoint/2010/main" val="411744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2521" y="6130595"/>
                <a:ext cx="11187258" cy="512252"/>
              </a:xfrm>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2521" y="6130595"/>
                <a:ext cx="11187258" cy="512252"/>
              </a:xfrm>
              <a:blipFill>
                <a:blip r:embed="rId3"/>
                <a:stretch>
                  <a:fillRect l="-654" t="-21429"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5F4F15-8020-4B0E-BE2B-880B253AEB39}"/>
                  </a:ext>
                </a:extLst>
              </p:cNvPr>
              <p:cNvSpPr txBox="1"/>
              <p:nvPr/>
            </p:nvSpPr>
            <p:spPr>
              <a:xfrm>
                <a:off x="572521" y="1555376"/>
                <a:ext cx="10772314" cy="212365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to prove this claim, i.e. clearly explain why it is true. You might want some of these observations:</a:t>
                </a:r>
              </a:p>
              <a:p>
                <a:pPr lvl="1"/>
                <a:r>
                  <a:rPr lang="en-US" altLang="en-US" sz="2800" dirty="0">
                    <a:solidFill>
                      <a:srgbClr val="00B0F0"/>
                    </a:solidFill>
                  </a:rPr>
                  <a:t>Observation A</a:t>
                </a:r>
                <a:r>
                  <a:rPr lang="en-US" altLang="en-US" sz="2800" dirty="0"/>
                  <a:t>: </a:t>
                </a:r>
                <a14:m>
                  <m:oMath xmlns:m="http://schemas.openxmlformats.org/officeDocument/2006/math">
                    <m:r>
                      <a:rPr lang="en-US" altLang="en-US" sz="2800" i="1" dirty="0" smtClean="0">
                        <a:latin typeface="Cambria Math" panose="02040503050406030204" pitchFamily="18" charset="0"/>
                      </a:rPr>
                      <m:t>𝑟</m:t>
                    </m:r>
                  </m:oMath>
                </a14:m>
                <a:r>
                  <a:rPr lang="en-US" altLang="en-US" sz="2800" dirty="0"/>
                  <a:t>’s proposals get worse (for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a:t>
                </a:r>
              </a:p>
              <a:p>
                <a:pPr lvl="1"/>
                <a:r>
                  <a:rPr lang="en-US" altLang="en-US" sz="2800" dirty="0">
                    <a:solidFill>
                      <a:srgbClr val="00B0F0"/>
                    </a:solidFill>
                  </a:rPr>
                  <a:t>Observation B</a:t>
                </a:r>
                <a:r>
                  <a:rPr lang="en-US" altLang="en-US" sz="2800" dirty="0"/>
                  <a:t>: Once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is matched,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never becomes free again.</a:t>
                </a:r>
              </a:p>
              <a:p>
                <a:pPr lvl="1"/>
                <a:r>
                  <a:rPr lang="en-US" altLang="en-US" sz="2800" dirty="0">
                    <a:solidFill>
                      <a:srgbClr val="00B0F0"/>
                    </a:solidFill>
                  </a:rPr>
                  <a:t>Observation C</a:t>
                </a:r>
                <a:r>
                  <a:rPr lang="en-US" altLang="en-US" sz="2800" dirty="0"/>
                  <a:t>: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’s partners cannot get worse (for </a:t>
                </a:r>
                <a14:m>
                  <m:oMath xmlns:m="http://schemas.openxmlformats.org/officeDocument/2006/math">
                    <m:r>
                      <a:rPr lang="en-US" altLang="en-US" sz="2800" b="0" i="1" smtClean="0">
                        <a:latin typeface="Cambria Math" panose="02040503050406030204" pitchFamily="18" charset="0"/>
                      </a:rPr>
                      <m:t>h</m:t>
                    </m:r>
                  </m:oMath>
                </a14:m>
                <a:r>
                  <a:rPr lang="en-US" altLang="en-US" sz="2800" dirty="0"/>
                  <a:t>).</a:t>
                </a:r>
              </a:p>
            </p:txBody>
          </p:sp>
        </mc:Choice>
        <mc:Fallback xmlns="">
          <p:sp>
            <p:nvSpPr>
              <p:cNvPr id="6" name="TextBox 5">
                <a:extLst>
                  <a:ext uri="{FF2B5EF4-FFF2-40B4-BE49-F238E27FC236}">
                    <a16:creationId xmlns:a16="http://schemas.microsoft.com/office/drawing/2014/main" id="{3C5F4F15-8020-4B0E-BE2B-880B253AEB39}"/>
                  </a:ext>
                </a:extLst>
              </p:cNvPr>
              <p:cNvSpPr txBox="1">
                <a:spLocks noRot="1" noChangeAspect="1" noMove="1" noResize="1" noEditPoints="1" noAdjustHandles="1" noChangeArrowheads="1" noChangeShapeType="1" noTextEdit="1"/>
              </p:cNvSpPr>
              <p:nvPr/>
            </p:nvSpPr>
            <p:spPr>
              <a:xfrm>
                <a:off x="572521" y="1555376"/>
                <a:ext cx="10772314" cy="2123658"/>
              </a:xfrm>
              <a:prstGeom prst="rect">
                <a:avLst/>
              </a:prstGeom>
              <a:blipFill>
                <a:blip r:embed="rId4"/>
                <a:stretch>
                  <a:fillRect l="-905" t="-2006" b="-6877"/>
                </a:stretch>
              </a:blipFill>
            </p:spPr>
            <p:txBody>
              <a:bodyPr/>
              <a:lstStyle/>
              <a:p>
                <a:r>
                  <a:rPr lang="en-US">
                    <a:noFill/>
                  </a:rPr>
                  <a:t> </a:t>
                </a:r>
              </a:p>
            </p:txBody>
          </p:sp>
        </mc:Fallback>
      </mc:AlternateContent>
    </p:spTree>
    <p:extLst>
      <p:ext uri="{BB962C8B-B14F-4D97-AF65-F5344CB8AC3E}">
        <p14:creationId xmlns:p14="http://schemas.microsoft.com/office/powerpoint/2010/main" val="3516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a:p>
                <a:endParaRPr lang="en-US" dirty="0"/>
              </a:p>
              <a:p>
                <a:r>
                  <a:rPr lang="en-US" dirty="0"/>
                  <a:t>Since we immediately match any horse we un-match in the algorithm, once a horse receives any proposal it is not free for the rest of the algorithm. (</a:t>
                </a:r>
                <a:r>
                  <a:rPr lang="en-US" dirty="0">
                    <a:solidFill>
                      <a:schemeClr val="accent1"/>
                    </a:solidFill>
                  </a:rPr>
                  <a:t>Observation B</a:t>
                </a:r>
                <a:r>
                  <a:rPr lang="en-US" dirty="0"/>
                  <a:t>).</a:t>
                </a:r>
              </a:p>
              <a:p>
                <a:pPr marL="0" indent="0">
                  <a:buNone/>
                </a:pPr>
                <a:r>
                  <a:rPr lang="en-US" dirty="0"/>
                  <a:t> Since </a:t>
                </a:r>
                <a14:m>
                  <m:oMath xmlns:m="http://schemas.openxmlformats.org/officeDocument/2006/math">
                    <m:r>
                      <a:rPr lang="en-US" b="0" i="1" smtClean="0">
                        <a:latin typeface="Cambria Math" panose="02040503050406030204" pitchFamily="18" charset="0"/>
                      </a:rPr>
                      <m:t>𝑟</m:t>
                    </m:r>
                  </m:oMath>
                </a14:m>
                <a:r>
                  <a:rPr lang="en-US" dirty="0"/>
                  <a:t> proposes to horses on its list in order, every horse on </a:t>
                </a:r>
                <a14:m>
                  <m:oMath xmlns:m="http://schemas.openxmlformats.org/officeDocument/2006/math">
                    <m:r>
                      <a:rPr lang="en-US" b="0" i="1" smtClean="0">
                        <a:latin typeface="Cambria Math" panose="02040503050406030204" pitchFamily="18" charset="0"/>
                      </a:rPr>
                      <m:t>𝑟</m:t>
                    </m:r>
                  </m:oMath>
                </a14:m>
                <a:r>
                  <a:rPr lang="en-US" dirty="0"/>
                  <a:t>’s list must be matched.</a:t>
                </a:r>
              </a:p>
              <a:p>
                <a:r>
                  <a:rPr lang="en-US" dirty="0"/>
                  <a:t>And every horse is on </a:t>
                </a:r>
                <a14:m>
                  <m:oMath xmlns:m="http://schemas.openxmlformats.org/officeDocument/2006/math">
                    <m:r>
                      <a:rPr lang="en-US" b="0" i="1" smtClean="0">
                        <a:latin typeface="Cambria Math" panose="02040503050406030204" pitchFamily="18" charset="0"/>
                      </a:rPr>
                      <m:t>𝑟</m:t>
                    </m:r>
                  </m:oMath>
                </a14:m>
                <a:r>
                  <a:rPr lang="en-US" dirty="0"/>
                  <a:t>’s list! So once a rider proposes to the last horse on their list, all horses are matched.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25"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23212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2: The algorithm stops after </a:t>
                </a:r>
                <a14:m>
                  <m:oMath xmlns:m="http://schemas.openxmlformats.org/officeDocument/2006/math">
                    <m:r>
                      <a:rPr lang="en-US" altLang="en-US" i="1">
                        <a:latin typeface="Cambria Math" panose="02040503050406030204" pitchFamily="18" charset="0"/>
                      </a:rPr>
                      <m:t>𝑂</m:t>
                    </m:r>
                    <m:d>
                      <m:dPr>
                        <m:ctrlPr>
                          <a:rPr lang="en-US" altLang="en-US" i="1">
                            <a:latin typeface="Cambria Math" panose="02040503050406030204" pitchFamily="18" charset="0"/>
                          </a:rPr>
                        </m:ctrlPr>
                      </m:dPr>
                      <m:e>
                        <m:sSup>
                          <m:sSupPr>
                            <m:ctrlPr>
                              <a:rPr lang="en-US" altLang="en-US" i="1">
                                <a:latin typeface="Cambria Math" panose="02040503050406030204" pitchFamily="18" charset="0"/>
                              </a:rPr>
                            </m:ctrlPr>
                          </m:sSupPr>
                          <m:e>
                            <m:r>
                              <a:rPr lang="en-US" altLang="en-US" i="1">
                                <a:latin typeface="Cambria Math" panose="02040503050406030204" pitchFamily="18" charset="0"/>
                              </a:rPr>
                              <m:t>𝑛</m:t>
                            </m:r>
                          </m:e>
                          <m:sup>
                            <m:r>
                              <a:rPr lang="en-US" altLang="en-US" i="1">
                                <a:latin typeface="Cambria Math" panose="02040503050406030204" pitchFamily="18" charset="0"/>
                              </a:rPr>
                              <m:t>2</m:t>
                            </m:r>
                          </m:sup>
                        </m:sSup>
                      </m:e>
                    </m:d>
                  </m:oMath>
                </a14:m>
                <a:r>
                  <a:rPr lang="en-US" altLang="en-US" dirty="0"/>
                  <a:t> iterations.</a:t>
                </a:r>
              </a:p>
            </p:txBody>
          </p:sp>
        </mc:Choice>
        <mc:Fallback xmlns="">
          <p:sp>
            <p:nvSpPr>
              <p:cNvPr id="19458" name="Rectangle 2"/>
              <p:cNvSpPr>
                <a:spLocks noGrp="1" noRot="1" noChangeAspect="1" noMove="1" noResize="1" noEditPoints="1" noAdjustHandles="1" noChangeArrowheads="1" noChangeShapeType="1" noTextEdit="1"/>
              </p:cNvSpPr>
              <p:nvPr>
                <p:ph type="title"/>
                <p:custDataLst>
                  <p:tags r:id="rId5"/>
                </p:custDataLst>
              </p:nvPr>
            </p:nvSpPr>
            <p:spPr>
              <a:blipFill>
                <a:blip r:embed="rId6"/>
                <a:stretch>
                  <a:fillRect l="-1906" t="-23952" b="-31138"/>
                </a:stretch>
              </a:blipFill>
            </p:spPr>
            <p:txBody>
              <a:bodyPr/>
              <a:lstStyle/>
              <a:p>
                <a:r>
                  <a:rPr lang="en-US">
                    <a:noFill/>
                  </a:rPr>
                  <a:t> </a:t>
                </a:r>
              </a:p>
            </p:txBody>
          </p:sp>
        </mc:Fallback>
      </mc:AlternateContent>
      <p:sp>
        <p:nvSpPr>
          <p:cNvPr id="19459" name="Text Box 4" hidden="1"/>
          <p:cNvSpPr txBox="1">
            <a:spLocks noChangeArrowheads="1"/>
          </p:cNvSpPr>
          <p:nvPr>
            <p:custDataLst>
              <p:tags r:id="rId2"/>
            </p:custDataLst>
          </p:nvPr>
        </p:nvSpPr>
        <p:spPr bwMode="auto">
          <a:xfrm>
            <a:off x="1676400" y="6324600"/>
            <a:ext cx="4191000" cy="369332"/>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Each m asks each w at most once</a:t>
            </a:r>
          </a:p>
        </p:txBody>
      </p:sp>
      <p:sp>
        <p:nvSpPr>
          <p:cNvPr id="4" name="Content Placeholder 2"/>
          <p:cNvSpPr txBox="1">
            <a:spLocks/>
          </p:cNvSpPr>
          <p:nvPr/>
        </p:nvSpPr>
        <p:spPr>
          <a:xfrm>
            <a:off x="1955430" y="1463857"/>
            <a:ext cx="839044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endParaRPr lang="en-US" sz="2800"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16257"/>
                <a:ext cx="966007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r>
                  <a:rPr lang="en-US" sz="2800" dirty="0"/>
                  <a:t>Hint: When do we exit the loop? (Use claim 1).</a:t>
                </a:r>
              </a:p>
              <a:p>
                <a:br>
                  <a:rPr lang="en-US" sz="2800" dirty="0"/>
                </a:br>
                <a:r>
                  <a:rPr lang="en-US" sz="2800" dirty="0"/>
                  <a:t>If every horse is matched, every rider must be matched too.</a:t>
                </a:r>
              </a:p>
              <a:p>
                <a:pPr lvl="1"/>
                <a:r>
                  <a:rPr lang="en-US" sz="2500" dirty="0"/>
                  <a:t>Because each horse is matched to exactly one rider and there are an equal number of riders and horses.</a:t>
                </a:r>
              </a:p>
              <a:p>
                <a:r>
                  <a:rPr lang="en-US" sz="2800" dirty="0"/>
                  <a:t>Since we don’t repeat a proposal, and each of the </a:t>
                </a:r>
                <a14:m>
                  <m:oMath xmlns:m="http://schemas.openxmlformats.org/officeDocument/2006/math">
                    <m:r>
                      <a:rPr lang="en-US" sz="2800" b="0" i="1" smtClean="0">
                        <a:latin typeface="Cambria Math" panose="02040503050406030204" pitchFamily="18" charset="0"/>
                      </a:rPr>
                      <m:t>𝑛</m:t>
                    </m:r>
                  </m:oMath>
                </a14:m>
                <a:r>
                  <a:rPr lang="en-US" sz="2800" dirty="0"/>
                  <a:t> riders have lists of length </a:t>
                </a:r>
                <a14:m>
                  <m:oMath xmlns:m="http://schemas.openxmlformats.org/officeDocument/2006/math">
                    <m:r>
                      <a:rPr lang="en-US" sz="2800" b="0" i="1" smtClean="0">
                        <a:latin typeface="Cambria Math" panose="02040503050406030204" pitchFamily="18" charset="0"/>
                      </a:rPr>
                      <m:t>𝑛</m:t>
                    </m:r>
                  </m:oMath>
                </a14:m>
                <a:r>
                  <a:rPr lang="en-US" sz="2800" dirty="0"/>
                  <a:t>, It takes at most </a:t>
                </a:r>
                <a14:m>
                  <m:oMath xmlns:m="http://schemas.openxmlformats.org/officeDocument/2006/math">
                    <m:r>
                      <a:rPr lang="en-US" sz="2800" i="1">
                        <a:latin typeface="Cambria Math" panose="02040503050406030204" pitchFamily="18" charset="0"/>
                      </a:rPr>
                      <m:t>𝑂</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e>
                    </m:d>
                  </m:oMath>
                </a14:m>
                <a:r>
                  <a:rPr lang="en-US" sz="2800" dirty="0"/>
                  <a:t> proposals to get to the end of some rider’s list.</a:t>
                </a:r>
              </a:p>
              <a:p>
                <a:pPr marL="96012" lvl="1" indent="0">
                  <a:buNone/>
                </a:pPr>
                <a:r>
                  <a:rPr lang="en-US" sz="2500" dirty="0"/>
                  <a:t>Claim 2 now follows from Claim 1.</a:t>
                </a:r>
              </a:p>
              <a:p>
                <a:pPr marL="96012" lvl="1" indent="0">
                  <a:buNone/>
                </a:pPr>
                <a:endParaRPr lang="en-US" sz="2500" dirty="0"/>
              </a:p>
              <a:p>
                <a:pPr marL="96012" lvl="1" indent="0">
                  <a:buNone/>
                </a:pPr>
                <a:r>
                  <a:rPr lang="en-US" sz="2500" dirty="0"/>
                  <a:t>That’s the number of iterations. What about time per iteration?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16257"/>
                <a:ext cx="9660074" cy="4845504"/>
              </a:xfrm>
              <a:prstGeom prst="rect">
                <a:avLst/>
              </a:prstGeom>
              <a:blipFill>
                <a:blip r:embed="rId7"/>
                <a:stretch>
                  <a:fillRect l="-631" t="-2138" r="-821"/>
                </a:stretch>
              </a:blipFill>
            </p:spPr>
            <p:txBody>
              <a:bodyPr/>
              <a:lstStyle/>
              <a:p>
                <a:r>
                  <a:rPr lang="en-US">
                    <a:noFill/>
                  </a:rPr>
                  <a:t> </a:t>
                </a:r>
              </a:p>
            </p:txBody>
          </p:sp>
        </mc:Fallback>
      </mc:AlternateContent>
    </p:spTree>
    <p:extLst>
      <p:ext uri="{BB962C8B-B14F-4D97-AF65-F5344CB8AC3E}">
        <p14:creationId xmlns:p14="http://schemas.microsoft.com/office/powerpoint/2010/main" val="10747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lstStyle/>
          <a:p>
            <a:r>
              <a:rPr lang="en-US" dirty="0"/>
              <a:t>Wrapping up the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321895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650749"/>
                <a:ext cx="9924698"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650749"/>
                <a:ext cx="9924698" cy="3539430"/>
              </a:xfrm>
              <a:prstGeom prst="rect">
                <a:avLst/>
              </a:prstGeom>
              <a:blipFill>
                <a:blip r:embed="rId7"/>
                <a:stretch>
                  <a:fillRect l="-1229" t="-1897" b="-3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890954" y="5215831"/>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890954" y="5215831"/>
                <a:ext cx="10003692" cy="830997"/>
              </a:xfrm>
              <a:prstGeom prst="rect">
                <a:avLst/>
              </a:prstGeom>
              <a:blipFill>
                <a:blip r:embed="rId8"/>
                <a:stretch>
                  <a:fillRect l="-914"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195266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650749"/>
                <a:ext cx="9924698"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650749"/>
                <a:ext cx="9924698" cy="3539430"/>
              </a:xfrm>
              <a:prstGeom prst="rect">
                <a:avLst/>
              </a:prstGeom>
              <a:blipFill>
                <a:blip r:embed="rId7"/>
                <a:stretch>
                  <a:fillRect l="-1229" t="-1897" b="-3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890954" y="5215831"/>
                <a:ext cx="10003692" cy="121674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a:p>
                <a:r>
                  <a:rPr lang="en-US" sz="2400" dirty="0">
                    <a:latin typeface="Courier New" panose="02070309020205020404" pitchFamily="49" charset="0"/>
                    <a:cs typeface="Courier New" panose="02070309020205020404" pitchFamily="49" charset="0"/>
                  </a:rPr>
                  <a:t>Horse[</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][j]</a:t>
                </a:r>
                <a:r>
                  <a:rPr lang="en-US" sz="2400" dirty="0">
                    <a:latin typeface="Segoe UI Semilight" panose="020B0402040204020203" pitchFamily="34" charset="0"/>
                    <a:cs typeface="Segoe UI Semilight" panose="020B0402040204020203" pitchFamily="34" charset="0"/>
                  </a:rPr>
                  <a:t> gives the identity of the </a:t>
                </a:r>
                <a14:m>
                  <m:oMath xmlns:m="http://schemas.openxmlformats.org/officeDocument/2006/math">
                    <m:sSup>
                      <m:sSupPr>
                        <m:ctrlPr>
                          <a:rPr lang="en-US" sz="2400" i="1" dirty="0" smtClean="0">
                            <a:latin typeface="Cambria Math" panose="02040503050406030204" pitchFamily="18" charset="0"/>
                            <a:cs typeface="Segoe UI Semilight" panose="020B0402040204020203" pitchFamily="34" charset="0"/>
                          </a:rPr>
                        </m:ctrlPr>
                      </m:sSupPr>
                      <m:e>
                        <m:r>
                          <a:rPr lang="en-US" sz="2400" i="1" dirty="0" smtClean="0">
                            <a:latin typeface="Cambria Math" panose="02040503050406030204" pitchFamily="18" charset="0"/>
                            <a:cs typeface="Segoe UI Semilight" panose="020B0402040204020203" pitchFamily="34" charset="0"/>
                          </a:rPr>
                          <m:t>𝑗</m:t>
                        </m:r>
                      </m:e>
                      <m:sup>
                        <m:r>
                          <m:rPr>
                            <m:sty m:val="p"/>
                          </m:rPr>
                          <a:rPr lang="en-US" sz="2400" i="0" dirty="0" smtClean="0">
                            <a:latin typeface="Cambria Math" panose="02040503050406030204" pitchFamily="18" charset="0"/>
                            <a:cs typeface="Segoe UI Semilight" panose="020B0402040204020203" pitchFamily="34" charset="0"/>
                          </a:rPr>
                          <m:t>th</m:t>
                        </m:r>
                      </m:sup>
                    </m:sSup>
                  </m:oMath>
                </a14:m>
                <a:r>
                  <a:rPr lang="en-US" sz="2400" dirty="0">
                    <a:latin typeface="Segoe UI Semilight" panose="020B0402040204020203" pitchFamily="34" charset="0"/>
                    <a:cs typeface="Segoe UI Semilight" panose="020B0402040204020203" pitchFamily="34" charset="0"/>
                  </a:rPr>
                  <a:t> rider on horse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𝑖</m:t>
                    </m:r>
                  </m:oMath>
                </a14:m>
                <a:r>
                  <a:rPr lang="en-US" sz="2400" dirty="0">
                    <a:latin typeface="Segoe UI Semilight" panose="020B0402040204020203" pitchFamily="34" charset="0"/>
                    <a:cs typeface="Segoe UI Semilight" panose="020B0402040204020203" pitchFamily="34" charset="0"/>
                  </a:rPr>
                  <a:t>’s list.</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890954" y="5215831"/>
                <a:ext cx="10003692" cy="1216743"/>
              </a:xfrm>
              <a:prstGeom prst="rect">
                <a:avLst/>
              </a:prstGeom>
              <a:blipFill>
                <a:blip r:embed="rId8"/>
                <a:stretch>
                  <a:fillRect l="-914" t="-3518" b="-11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8518F-61BD-4C71-AAB8-884AB4D71524}"/>
                  </a:ext>
                </a:extLst>
              </p:cNvPr>
              <p:cNvSpPr txBox="1"/>
              <p:nvPr/>
            </p:nvSpPr>
            <p:spPr>
              <a:xfrm>
                <a:off x="4759568" y="21570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3" name="TextBox 2">
                <a:extLst>
                  <a:ext uri="{FF2B5EF4-FFF2-40B4-BE49-F238E27FC236}">
                    <a16:creationId xmlns:a16="http://schemas.microsoft.com/office/drawing/2014/main" id="{8578518F-61BD-4C71-AAB8-884AB4D71524}"/>
                  </a:ext>
                </a:extLst>
              </p:cNvPr>
              <p:cNvSpPr txBox="1">
                <a:spLocks noRot="1" noChangeAspect="1" noMove="1" noResize="1" noEditPoints="1" noAdjustHandles="1" noChangeArrowheads="1" noChangeShapeType="1" noTextEdit="1"/>
              </p:cNvSpPr>
              <p:nvPr/>
            </p:nvSpPr>
            <p:spPr>
              <a:xfrm>
                <a:off x="4759568" y="2157046"/>
                <a:ext cx="7102232" cy="400110"/>
              </a:xfrm>
              <a:prstGeom prst="rect">
                <a:avLst/>
              </a:prstGeom>
              <a:blipFill>
                <a:blip r:embed="rId9"/>
                <a:stretch>
                  <a:fillRect l="-769" t="-5714" b="-21429"/>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26AE36-FEF1-4580-A100-5E0A48FC4F16}"/>
                  </a:ext>
                </a:extLst>
              </p:cNvPr>
              <p:cNvSpPr txBox="1"/>
              <p:nvPr/>
            </p:nvSpPr>
            <p:spPr>
              <a:xfrm>
                <a:off x="9245600" y="29087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7" name="TextBox 6">
                <a:extLst>
                  <a:ext uri="{FF2B5EF4-FFF2-40B4-BE49-F238E27FC236}">
                    <a16:creationId xmlns:a16="http://schemas.microsoft.com/office/drawing/2014/main" id="{3226AE36-FEF1-4580-A100-5E0A48FC4F16}"/>
                  </a:ext>
                </a:extLst>
              </p:cNvPr>
              <p:cNvSpPr txBox="1">
                <a:spLocks noRot="1" noChangeAspect="1" noMove="1" noResize="1" noEditPoints="1" noAdjustHandles="1" noChangeArrowheads="1" noChangeShapeType="1" noTextEdit="1"/>
              </p:cNvSpPr>
              <p:nvPr/>
            </p:nvSpPr>
            <p:spPr>
              <a:xfrm>
                <a:off x="9245600" y="2908760"/>
                <a:ext cx="2832100" cy="707886"/>
              </a:xfrm>
              <a:prstGeom prst="rect">
                <a:avLst/>
              </a:prstGeom>
              <a:blipFill>
                <a:blip r:embed="rId10"/>
                <a:stretch>
                  <a:fillRect l="-1919" t="-2479" r="-3625" b="-11570"/>
                </a:stretch>
              </a:blipFill>
              <a:ln w="28575">
                <a:solidFill>
                  <a:schemeClr val="accent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A56721C3-2CF7-4CB8-B72E-1E84A4CB2FAE}"/>
              </a:ext>
            </a:extLst>
          </p:cNvPr>
          <p:cNvSpPr txBox="1"/>
          <p:nvPr/>
        </p:nvSpPr>
        <p:spPr>
          <a:xfrm>
            <a:off x="6229350" y="3005682"/>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9" name="TextBox 8">
            <a:extLst>
              <a:ext uri="{FF2B5EF4-FFF2-40B4-BE49-F238E27FC236}">
                <a16:creationId xmlns:a16="http://schemas.microsoft.com/office/drawing/2014/main" id="{68965CBE-993A-413A-9838-6C30F25F5F08}"/>
              </a:ext>
            </a:extLst>
          </p:cNvPr>
          <p:cNvSpPr txBox="1"/>
          <p:nvPr/>
        </p:nvSpPr>
        <p:spPr>
          <a:xfrm>
            <a:off x="6003193" y="4459832"/>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0" name="TextBox 9">
            <a:extLst>
              <a:ext uri="{FF2B5EF4-FFF2-40B4-BE49-F238E27FC236}">
                <a16:creationId xmlns:a16="http://schemas.microsoft.com/office/drawing/2014/main" id="{D77B327F-82AE-4FFB-B0FE-96C47F0325E3}"/>
              </a:ext>
            </a:extLst>
          </p:cNvPr>
          <p:cNvSpPr txBox="1"/>
          <p:nvPr/>
        </p:nvSpPr>
        <p:spPr>
          <a:xfrm>
            <a:off x="5664199" y="3816074"/>
            <a:ext cx="4578351" cy="400110"/>
          </a:xfrm>
          <a:prstGeom prst="rect">
            <a:avLst/>
          </a:prstGeom>
          <a:noFill/>
          <a:ln w="28575">
            <a:solidFill>
              <a:schemeClr val="accent5"/>
            </a:solidFill>
          </a:ln>
        </p:spPr>
        <p:txBody>
          <a:bodyPr wrap="square" rtlCol="0">
            <a:spAutoFit/>
          </a:bodyPr>
          <a:lstStyle/>
          <a:p>
            <a:r>
              <a:rPr lang="en-US" sz="2000" dirty="0"/>
              <a:t>Given two riders, which horse is preferred?</a:t>
            </a:r>
          </a:p>
        </p:txBody>
      </p:sp>
    </p:spTree>
    <p:extLst>
      <p:ext uri="{BB962C8B-B14F-4D97-AF65-F5344CB8AC3E}">
        <p14:creationId xmlns:p14="http://schemas.microsoft.com/office/powerpoint/2010/main" val="210832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5811" y="1244793"/>
                <a:ext cx="11187953" cy="5307163"/>
              </a:xfrm>
            </p:spPr>
            <p:txBody>
              <a:bodyPr>
                <a:noAutofit/>
              </a:bodyPr>
              <a:lstStyle/>
              <a:p>
                <a:pPr marL="0" indent="0">
                  <a:buNone/>
                </a:pPr>
                <a:r>
                  <a:rPr lang="en-US" dirty="0"/>
                  <a:t>Given two sets </a:t>
                </a:r>
                <a14:m>
                  <m:oMath xmlns:m="http://schemas.openxmlformats.org/officeDocument/2006/math">
                    <m:r>
                      <m:rPr>
                        <m:sty m:val="p"/>
                      </m:rPr>
                      <a:rPr lang="en-US" dirty="0" smtClean="0">
                        <a:latin typeface="Cambria Math" panose="02040503050406030204" pitchFamily="18" charset="0"/>
                      </a:rPr>
                      <m:t>R</m:t>
                    </m:r>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𝑛</m:t>
                            </m:r>
                          </m:sub>
                        </m:sSub>
                      </m:e>
                    </m:d>
                    <m:r>
                      <a:rPr lang="en-US" i="1">
                        <a:latin typeface="Cambria Math" panose="02040503050406030204" pitchFamily="18" charset="0"/>
                      </a:rPr>
                      <m:t>, </m:t>
                    </m:r>
                    <m:r>
                      <a:rPr lang="en-US" b="0" i="1" smtClean="0">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a:t>
                </a:r>
              </a:p>
              <a:p>
                <a:pPr marL="0" indent="0">
                  <a:buNone/>
                </a:pPr>
                <a:r>
                  <a:rPr lang="en-US" dirty="0"/>
                  <a:t>each agent ranks </a:t>
                </a:r>
                <a:r>
                  <a:rPr lang="en-US" b="1" dirty="0"/>
                  <a:t>every</a:t>
                </a:r>
                <a:r>
                  <a:rPr lang="en-US" dirty="0"/>
                  <a:t> agent in the other set.</a:t>
                </a:r>
              </a:p>
              <a:p>
                <a:pPr marL="0" indent="0">
                  <a:buNone/>
                </a:pPr>
                <a:r>
                  <a:rPr lang="en-US" dirty="0"/>
                  <a:t>Goal: Match each agent to </a:t>
                </a:r>
                <a:r>
                  <a:rPr lang="en-US" b="1" dirty="0"/>
                  <a:t>exactly one</a:t>
                </a:r>
                <a:r>
                  <a:rPr lang="en-US" dirty="0"/>
                  <a:t> agent in the other set, respecting their preferences.</a:t>
                </a:r>
              </a:p>
              <a:p>
                <a:pPr marL="0" indent="0">
                  <a:buNone/>
                </a:pPr>
                <a:r>
                  <a:rPr lang="en-US" dirty="0"/>
                  <a:t>How do we “respect preferences”?</a:t>
                </a:r>
              </a:p>
              <a:p>
                <a:pPr marL="0" indent="0">
                  <a:buNone/>
                </a:pPr>
                <a:r>
                  <a:rPr lang="en-US" dirty="0"/>
                  <a:t>Avoid </a:t>
                </a:r>
                <a:r>
                  <a:rPr lang="en-US" dirty="0">
                    <a:solidFill>
                      <a:srgbClr val="FF0000"/>
                    </a:solidFill>
                  </a:rPr>
                  <a:t>blocking pairs</a:t>
                </a:r>
                <a:r>
                  <a:rPr lang="en-US" dirty="0"/>
                  <a:t>: unmatched pairs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h</m:t>
                    </m:r>
                    <m:r>
                      <a:rPr lang="en-US" i="1">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prefers </a:t>
                </a:r>
                <a14:m>
                  <m:oMath xmlns:m="http://schemas.openxmlformats.org/officeDocument/2006/math">
                    <m:r>
                      <a:rPr lang="en-US" b="0" i="1" smtClean="0">
                        <a:latin typeface="Cambria Math" panose="02040503050406030204" pitchFamily="18" charset="0"/>
                      </a:rPr>
                      <m:t>h</m:t>
                    </m:r>
                  </m:oMath>
                </a14:m>
                <a:r>
                  <a:rPr lang="en-US" dirty="0"/>
                  <a:t> to their match, 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to its match.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5811" y="1244793"/>
                <a:ext cx="11187953" cy="5307163"/>
              </a:xfrm>
              <a:blipFill>
                <a:blip r:embed="rId2"/>
                <a:stretch>
                  <a:fillRect l="-1090" t="-1837"/>
                </a:stretch>
              </a:blipFill>
            </p:spPr>
            <p:txBody>
              <a:bodyPr/>
              <a:lstStyle/>
              <a:p>
                <a:r>
                  <a:rPr lang="en-US">
                    <a:noFill/>
                  </a:rPr>
                  <a:t> </a:t>
                </a:r>
              </a:p>
            </p:txBody>
          </p:sp>
        </mc:Fallback>
      </mc:AlternateContent>
      <p:grpSp>
        <p:nvGrpSpPr>
          <p:cNvPr id="2" name="Group 1"/>
          <p:cNvGrpSpPr/>
          <p:nvPr/>
        </p:nvGrpSpPr>
        <p:grpSpPr>
          <a:xfrm>
            <a:off x="3315653" y="4724189"/>
            <a:ext cx="5421632" cy="1811518"/>
            <a:chOff x="4149958" y="3975953"/>
            <a:chExt cx="3713578" cy="1223908"/>
          </a:xfrm>
        </p:grpSpPr>
        <p:sp>
          <p:nvSpPr>
            <p:cNvPr id="4" name="Oval 3"/>
            <p:cNvSpPr/>
            <p:nvPr/>
          </p:nvSpPr>
          <p:spPr>
            <a:xfrm>
              <a:off x="487466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874669" y="4818513"/>
              <a:ext cx="381347" cy="381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a:stCxn id="4" idx="6"/>
              <a:endCxn id="19" idx="2"/>
            </p:cNvCxnSpPr>
            <p:nvPr/>
          </p:nvCxnSpPr>
          <p:spPr>
            <a:xfrm>
              <a:off x="5249594" y="4163416"/>
              <a:ext cx="1445415" cy="8405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6"/>
            </p:cNvCxnSpPr>
            <p:nvPr/>
          </p:nvCxnSpPr>
          <p:spPr>
            <a:xfrm flipV="1">
              <a:off x="5256016" y="4110802"/>
              <a:ext cx="1586072" cy="8983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18" idx="2"/>
            </p:cNvCxnSpPr>
            <p:nvPr/>
          </p:nvCxnSpPr>
          <p:spPr>
            <a:xfrm>
              <a:off x="5249594" y="4163416"/>
              <a:ext cx="144541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9500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6695009" y="4816494"/>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6701431" y="397595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701431" y="3975953"/>
                  <a:ext cx="374926" cy="3119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81090" y="399029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881090" y="3990290"/>
                  <a:ext cx="374926" cy="311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84301" y="481649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84301" y="4816493"/>
                  <a:ext cx="374926" cy="311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701431" y="481827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701431" y="4818270"/>
                  <a:ext cx="374926" cy="311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149958" y="3990290"/>
                  <a:ext cx="945242"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h</m:t>
                        </m:r>
                        <m:r>
                          <a:rPr lang="en-US" sz="2400" i="1" dirty="0">
                            <a:latin typeface="Cambria Math" panose="02040503050406030204" pitchFamily="18" charset="0"/>
                          </a:rPr>
                          <m:t> , </m:t>
                        </m:r>
                        <m:r>
                          <a:rPr lang="en-US" sz="2400" b="0" i="1" dirty="0" smtClean="0">
                            <a:latin typeface="Cambria Math" panose="02040503050406030204" pitchFamily="18" charset="0"/>
                          </a:rPr>
                          <m:t>h</m:t>
                        </m:r>
                        <m:r>
                          <a:rPr lang="en-US" sz="2400" i="1" dirty="0">
                            <a:latin typeface="Cambria Math" panose="02040503050406030204" pitchFamily="18" charset="0"/>
                          </a:rPr>
                          <m:t>’</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49958" y="3990290"/>
                  <a:ext cx="945242" cy="311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36407" y="3983582"/>
                  <a:ext cx="1127129"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736407" y="3983582"/>
                  <a:ext cx="1127129" cy="311913"/>
                </a:xfrm>
                <a:prstGeom prst="rect">
                  <a:avLst/>
                </a:prstGeom>
                <a:blipFill>
                  <a:blip r:embed="rId8"/>
                  <a:stretch>
                    <a:fillRect/>
                  </a:stretch>
                </a:blipFill>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1201A5DC-846C-4C21-850A-80E042BBF6B6}"/>
              </a:ext>
            </a:extLst>
          </p:cNvPr>
          <p:cNvSpPr>
            <a:spLocks noGrp="1"/>
          </p:cNvSpPr>
          <p:nvPr>
            <p:ph type="title"/>
          </p:nvPr>
        </p:nvSpPr>
        <p:spPr>
          <a:xfrm>
            <a:off x="555811" y="263278"/>
            <a:ext cx="9790063" cy="1014667"/>
          </a:xfrm>
        </p:spPr>
        <p:txBody>
          <a:bodyPr/>
          <a:lstStyle/>
          <a:p>
            <a:r>
              <a:rPr lang="en-US" dirty="0"/>
              <a:t>Stable Matching Problem</a:t>
            </a:r>
          </a:p>
        </p:txBody>
      </p:sp>
    </p:spTree>
    <p:extLst>
      <p:ext uri="{BB962C8B-B14F-4D97-AF65-F5344CB8AC3E}">
        <p14:creationId xmlns:p14="http://schemas.microsoft.com/office/powerpoint/2010/main" val="2399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10107900" cy="1143000"/>
          </a:xfrm>
        </p:spPr>
        <p:txBody>
          <a:bodyPr>
            <a:normAutofit/>
          </a:bodyPr>
          <a:lstStyle/>
          <a:p>
            <a:pPr eaLnBrk="1" hangingPunct="1"/>
            <a:r>
              <a:rPr lang="en-US" altLang="en-US" dirty="0"/>
              <a:t>What data structures should you use?</a:t>
            </a:r>
          </a:p>
        </p:txBody>
      </p:sp>
      <p:sp>
        <p:nvSpPr>
          <p:cNvPr id="16387" name="Text Box 3"/>
          <p:cNvSpPr txBox="1">
            <a:spLocks noChangeArrowheads="1"/>
          </p:cNvSpPr>
          <p:nvPr>
            <p:custDataLst>
              <p:tags r:id="rId2"/>
            </p:custDataLst>
          </p:nvPr>
        </p:nvSpPr>
        <p:spPr bwMode="auto">
          <a:xfrm>
            <a:off x="2286000" y="1156452"/>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130800"/>
                <a:ext cx="9924698"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130800"/>
                <a:ext cx="9924698" cy="3539430"/>
              </a:xfrm>
              <a:prstGeom prst="rect">
                <a:avLst/>
              </a:prstGeom>
              <a:blipFill>
                <a:blip r:embed="rId7"/>
                <a:stretch>
                  <a:fillRect l="-1229" t="-1721" b="-37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78518F-61BD-4C71-AAB8-884AB4D71524}"/>
                  </a:ext>
                </a:extLst>
              </p:cNvPr>
              <p:cNvSpPr txBox="1"/>
              <p:nvPr/>
            </p:nvSpPr>
            <p:spPr>
              <a:xfrm>
                <a:off x="4759568" y="1637097"/>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3" name="TextBox 2">
                <a:extLst>
                  <a:ext uri="{FF2B5EF4-FFF2-40B4-BE49-F238E27FC236}">
                    <a16:creationId xmlns:a16="http://schemas.microsoft.com/office/drawing/2014/main" id="{8578518F-61BD-4C71-AAB8-884AB4D71524}"/>
                  </a:ext>
                </a:extLst>
              </p:cNvPr>
              <p:cNvSpPr txBox="1">
                <a:spLocks noRot="1" noChangeAspect="1" noMove="1" noResize="1" noEditPoints="1" noAdjustHandles="1" noChangeArrowheads="1" noChangeShapeType="1" noTextEdit="1"/>
              </p:cNvSpPr>
              <p:nvPr/>
            </p:nvSpPr>
            <p:spPr>
              <a:xfrm>
                <a:off x="4759568" y="1637097"/>
                <a:ext cx="7102232" cy="400110"/>
              </a:xfrm>
              <a:prstGeom prst="rect">
                <a:avLst/>
              </a:prstGeom>
              <a:blipFill>
                <a:blip r:embed="rId8"/>
                <a:stretch>
                  <a:fillRect l="-769" t="-5714" b="-21429"/>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26AE36-FEF1-4580-A100-5E0A48FC4F16}"/>
                  </a:ext>
                </a:extLst>
              </p:cNvPr>
              <p:cNvSpPr txBox="1"/>
              <p:nvPr/>
            </p:nvSpPr>
            <p:spPr>
              <a:xfrm>
                <a:off x="9245600" y="2388811"/>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7" name="TextBox 6">
                <a:extLst>
                  <a:ext uri="{FF2B5EF4-FFF2-40B4-BE49-F238E27FC236}">
                    <a16:creationId xmlns:a16="http://schemas.microsoft.com/office/drawing/2014/main" id="{3226AE36-FEF1-4580-A100-5E0A48FC4F16}"/>
                  </a:ext>
                </a:extLst>
              </p:cNvPr>
              <p:cNvSpPr txBox="1">
                <a:spLocks noRot="1" noChangeAspect="1" noMove="1" noResize="1" noEditPoints="1" noAdjustHandles="1" noChangeArrowheads="1" noChangeShapeType="1" noTextEdit="1"/>
              </p:cNvSpPr>
              <p:nvPr/>
            </p:nvSpPr>
            <p:spPr>
              <a:xfrm>
                <a:off x="9245600" y="2388811"/>
                <a:ext cx="2832100" cy="707886"/>
              </a:xfrm>
              <a:prstGeom prst="rect">
                <a:avLst/>
              </a:prstGeom>
              <a:blipFill>
                <a:blip r:embed="rId9"/>
                <a:stretch>
                  <a:fillRect l="-1919" t="-3306" r="-3625" b="-11570"/>
                </a:stretch>
              </a:blipFill>
              <a:ln w="28575">
                <a:solidFill>
                  <a:schemeClr val="accent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A56721C3-2CF7-4CB8-B72E-1E84A4CB2FAE}"/>
              </a:ext>
            </a:extLst>
          </p:cNvPr>
          <p:cNvSpPr txBox="1"/>
          <p:nvPr/>
        </p:nvSpPr>
        <p:spPr>
          <a:xfrm>
            <a:off x="6229350" y="2485733"/>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9" name="TextBox 8">
            <a:extLst>
              <a:ext uri="{FF2B5EF4-FFF2-40B4-BE49-F238E27FC236}">
                <a16:creationId xmlns:a16="http://schemas.microsoft.com/office/drawing/2014/main" id="{68965CBE-993A-413A-9838-6C30F25F5F08}"/>
              </a:ext>
            </a:extLst>
          </p:cNvPr>
          <p:cNvSpPr txBox="1"/>
          <p:nvPr/>
        </p:nvSpPr>
        <p:spPr>
          <a:xfrm>
            <a:off x="6003193" y="3939883"/>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0" name="TextBox 9">
            <a:extLst>
              <a:ext uri="{FF2B5EF4-FFF2-40B4-BE49-F238E27FC236}">
                <a16:creationId xmlns:a16="http://schemas.microsoft.com/office/drawing/2014/main" id="{D77B327F-82AE-4FFB-B0FE-96C47F0325E3}"/>
              </a:ext>
            </a:extLst>
          </p:cNvPr>
          <p:cNvSpPr txBox="1"/>
          <p:nvPr/>
        </p:nvSpPr>
        <p:spPr>
          <a:xfrm>
            <a:off x="5664199" y="3296125"/>
            <a:ext cx="4578351" cy="400110"/>
          </a:xfrm>
          <a:prstGeom prst="rect">
            <a:avLst/>
          </a:prstGeom>
          <a:noFill/>
          <a:ln w="28575">
            <a:solidFill>
              <a:schemeClr val="accent5"/>
            </a:solidFill>
          </a:ln>
        </p:spPr>
        <p:txBody>
          <a:bodyPr wrap="square" rtlCol="0">
            <a:spAutoFit/>
          </a:bodyPr>
          <a:lstStyle/>
          <a:p>
            <a:r>
              <a:rPr lang="en-US" sz="2000" dirty="0"/>
              <a:t>Given two riders, which horse is preferred?</a:t>
            </a:r>
          </a:p>
        </p:txBody>
      </p:sp>
      <p:sp>
        <p:nvSpPr>
          <p:cNvPr id="12" name="Rounded Rectangle 4">
            <a:extLst>
              <a:ext uri="{FF2B5EF4-FFF2-40B4-BE49-F238E27FC236}">
                <a16:creationId xmlns:a16="http://schemas.microsoft.com/office/drawing/2014/main" id="{E022587F-10C3-4742-BF6E-971D9DC18F1F}"/>
              </a:ext>
            </a:extLst>
          </p:cNvPr>
          <p:cNvSpPr/>
          <p:nvPr/>
        </p:nvSpPr>
        <p:spPr>
          <a:xfrm>
            <a:off x="454482" y="4635329"/>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a:t>
            </a:r>
          </a:p>
          <a:p>
            <a:pPr algn="ctr"/>
            <a:r>
              <a:rPr lang="en-US" sz="2400" dirty="0"/>
              <a:t>Go to pollev.com/</a:t>
            </a:r>
            <a:r>
              <a:rPr lang="en-US" sz="2400" dirty="0" err="1"/>
              <a:t>robbie</a:t>
            </a:r>
            <a:r>
              <a:rPr lang="en-US" sz="2400" dirty="0"/>
              <a:t> and login with your UW identity</a:t>
            </a:r>
          </a:p>
        </p:txBody>
      </p:sp>
    </p:spTree>
    <p:extLst>
      <p:ext uri="{BB962C8B-B14F-4D97-AF65-F5344CB8AC3E}">
        <p14:creationId xmlns:p14="http://schemas.microsoft.com/office/powerpoint/2010/main" val="184501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2"/>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3"/>
                <a:stretch>
                  <a:fillRect l="-1702" t="-3306" r="-3617" b="-11570"/>
                </a:stretch>
              </a:blipFill>
              <a:ln w="28575">
                <a:solidFill>
                  <a:schemeClr val="accent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4"/>
                <a:stretch>
                  <a:fillRect l="-868" t="-5612" b="-10714"/>
                </a:stretch>
              </a:blipFill>
            </p:spPr>
            <p:txBody>
              <a:bodyPr/>
              <a:lstStyle/>
              <a:p>
                <a:r>
                  <a:rPr lang="en-US">
                    <a:noFill/>
                  </a:rPr>
                  <a:t> </a:t>
                </a:r>
              </a:p>
            </p:txBody>
          </p:sp>
        </mc:Fallback>
      </mc:AlternateContent>
    </p:spTree>
    <p:extLst>
      <p:ext uri="{BB962C8B-B14F-4D97-AF65-F5344CB8AC3E}">
        <p14:creationId xmlns:p14="http://schemas.microsoft.com/office/powerpoint/2010/main" val="289514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3"/>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4"/>
                <a:stretch>
                  <a:fillRect l="-1702" t="-3306" r="-3617" b="-11570"/>
                </a:stretch>
              </a:blipFill>
              <a:ln w="28575">
                <a:solidFill>
                  <a:schemeClr val="accent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5"/>
                <a:stretch>
                  <a:fillRect l="-868" t="-5612"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15F6B5-8BE2-4CC7-81C9-60834B156EB0}"/>
                  </a:ext>
                </a:extLst>
              </p:cNvPr>
              <p:cNvSpPr txBox="1"/>
              <p:nvPr/>
            </p:nvSpPr>
            <p:spPr>
              <a:xfrm>
                <a:off x="8350250" y="1277943"/>
                <a:ext cx="3663950" cy="2554545"/>
              </a:xfrm>
              <a:prstGeom prst="rect">
                <a:avLst/>
              </a:prstGeom>
              <a:noFill/>
            </p:spPr>
            <p:txBody>
              <a:bodyPr wrap="square" rtlCol="0">
                <a:spAutoFit/>
              </a:bodyPr>
              <a:lstStyle/>
              <a:p>
                <a:r>
                  <a:rPr lang="en-US" sz="2000" dirty="0">
                    <a:latin typeface="Segoe UI Semilight" panose="020B0402040204020203" pitchFamily="34" charset="0"/>
                    <a:cs typeface="Segoe UI Semilight" panose="020B0402040204020203" pitchFamily="34" charset="0"/>
                  </a:rPr>
                  <a:t>These aren’t the only options – you might decide on an object-based approach (can meet same time bounds up to constant factors)</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But </a:t>
                </a:r>
                <a:r>
                  <a:rPr lang="en-US" sz="2000" dirty="0" err="1">
                    <a:latin typeface="Segoe UI Semilight" panose="020B0402040204020203" pitchFamily="34" charset="0"/>
                    <a:cs typeface="Segoe UI Semilight" panose="020B0402040204020203" pitchFamily="34" charset="0"/>
                  </a:rPr>
                  <a:t>tl;dr</a:t>
                </a:r>
                <a:r>
                  <a:rPr lang="en-US" sz="2000" dirty="0">
                    <a:latin typeface="Segoe UI Semilight" panose="020B0402040204020203" pitchFamily="34" charset="0"/>
                    <a:cs typeface="Segoe UI Semilight" panose="020B0402040204020203" pitchFamily="34" charset="0"/>
                  </a:rPr>
                  <a:t>: You really can get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dirty="0">
                    <a:latin typeface="Segoe UI Semilight" panose="020B0402040204020203" pitchFamily="34" charset="0"/>
                    <a:cs typeface="Segoe UI Semilight" panose="020B0402040204020203" pitchFamily="34" charset="0"/>
                  </a:rPr>
                  <a:t> time!</a:t>
                </a:r>
              </a:p>
            </p:txBody>
          </p:sp>
        </mc:Choice>
        <mc:Fallback xmlns="">
          <p:sp>
            <p:nvSpPr>
              <p:cNvPr id="3" name="TextBox 2">
                <a:extLst>
                  <a:ext uri="{FF2B5EF4-FFF2-40B4-BE49-F238E27FC236}">
                    <a16:creationId xmlns:a16="http://schemas.microsoft.com/office/drawing/2014/main" id="{7315F6B5-8BE2-4CC7-81C9-60834B156EB0}"/>
                  </a:ext>
                </a:extLst>
              </p:cNvPr>
              <p:cNvSpPr txBox="1">
                <a:spLocks noRot="1" noChangeAspect="1" noMove="1" noResize="1" noEditPoints="1" noAdjustHandles="1" noChangeArrowheads="1" noChangeShapeType="1" noTextEdit="1"/>
              </p:cNvSpPr>
              <p:nvPr/>
            </p:nvSpPr>
            <p:spPr>
              <a:xfrm>
                <a:off x="8350250" y="1277943"/>
                <a:ext cx="3663950" cy="2554545"/>
              </a:xfrm>
              <a:prstGeom prst="rect">
                <a:avLst/>
              </a:prstGeom>
              <a:blipFill>
                <a:blip r:embed="rId6"/>
                <a:stretch>
                  <a:fillRect l="-1830" t="-1193" r="-832" b="-3580"/>
                </a:stretch>
              </a:blipFill>
            </p:spPr>
            <p:txBody>
              <a:bodyPr/>
              <a:lstStyle/>
              <a:p>
                <a:r>
                  <a:rPr lang="en-US">
                    <a:noFill/>
                  </a:rPr>
                  <a:t> </a:t>
                </a:r>
              </a:p>
            </p:txBody>
          </p:sp>
        </mc:Fallback>
      </mc:AlternateContent>
    </p:spTree>
    <p:extLst>
      <p:ext uri="{BB962C8B-B14F-4D97-AF65-F5344CB8AC3E}">
        <p14:creationId xmlns:p14="http://schemas.microsoft.com/office/powerpoint/2010/main" val="71940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8F6-5B49-4196-A4E1-C22986A94BB1}"/>
              </a:ext>
            </a:extLst>
          </p:cNvPr>
          <p:cNvSpPr>
            <a:spLocks noGrp="1"/>
          </p:cNvSpPr>
          <p:nvPr>
            <p:ph type="title"/>
          </p:nvPr>
        </p:nvSpPr>
        <p:spPr/>
        <p:txBody>
          <a:bodyPr/>
          <a:lstStyle/>
          <a:p>
            <a:r>
              <a:rPr lang="en-US" dirty="0"/>
              <a:t>Changing The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A21FCA-A846-46C7-A8BF-F6356BEF63C4}"/>
                  </a:ext>
                </a:extLst>
              </p:cNvPr>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asks horse </a:t>
                </a:r>
                <a14:m>
                  <m:oMath xmlns:m="http://schemas.openxmlformats.org/officeDocument/2006/math">
                    <m:r>
                      <a:rPr lang="en-US" b="0" i="1" smtClean="0">
                        <a:latin typeface="Cambria Math" panose="02040503050406030204" pitchFamily="18" charset="0"/>
                      </a:rPr>
                      <m:t>𝑖</m:t>
                    </m:r>
                  </m:oMath>
                </a14:m>
                <a:r>
                  <a:rPr lang="en-US" dirty="0"/>
                  <a:t> who their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m:rPr>
                            <m:sty m:val="p"/>
                          </m:rPr>
                          <a:rPr lang="en-US" b="0" i="0" smtClean="0">
                            <a:latin typeface="Cambria Math" panose="02040503050406030204" pitchFamily="18" charset="0"/>
                          </a:rPr>
                          <m:t>th</m:t>
                        </m:r>
                      </m:sup>
                    </m:sSup>
                  </m:oMath>
                </a14:m>
                <a:r>
                  <a:rPr lang="en-US" dirty="0"/>
                  <a:t> favorite rider is.</a:t>
                </a:r>
              </a:p>
              <a:p>
                <a:r>
                  <a:rPr lang="en-US" dirty="0"/>
                  <a:t>To ask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“do you prefer rider </a:t>
                </a:r>
                <a14:m>
                  <m:oMath xmlns:m="http://schemas.openxmlformats.org/officeDocument/2006/math">
                    <m:r>
                      <a:rPr lang="en-US" b="0" i="1" smtClean="0">
                        <a:latin typeface="Cambria Math" panose="02040503050406030204" pitchFamily="18" charset="0"/>
                      </a:rPr>
                      <m:t>3</m:t>
                    </m:r>
                  </m:oMath>
                </a14:m>
                <a:r>
                  <a:rPr lang="en-US" dirty="0"/>
                  <a:t> or rider </a:t>
                </a:r>
                <a14:m>
                  <m:oMath xmlns:m="http://schemas.openxmlformats.org/officeDocument/2006/math">
                    <m:r>
                      <a:rPr lang="en-US" b="0" i="1" smtClean="0">
                        <a:latin typeface="Cambria Math" panose="02040503050406030204" pitchFamily="18" charset="0"/>
                      </a:rPr>
                      <m:t>5</m:t>
                    </m:r>
                  </m:oMath>
                </a14:m>
                <a:r>
                  <a:rPr lang="en-US" dirty="0"/>
                  <a:t>” we’d have to iterate through </a:t>
                </a:r>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r>
                  <a:rPr lang="en-US" dirty="0"/>
                  <a:t> as </a:t>
                </a:r>
                <a14:m>
                  <m:oMath xmlns:m="http://schemas.openxmlformats.org/officeDocument/2006/math">
                    <m:r>
                      <a:rPr lang="en-US" i="1" dirty="0" smtClean="0">
                        <a:latin typeface="Cambria Math" panose="02040503050406030204" pitchFamily="18" charset="0"/>
                      </a:rPr>
                      <m:t>𝑘</m:t>
                    </m:r>
                  </m:oMath>
                </a14:m>
                <a:r>
                  <a:rPr lang="en-US" dirty="0"/>
                  <a:t> goes from </a:t>
                </a:r>
                <a14:m>
                  <m:oMath xmlns:m="http://schemas.openxmlformats.org/officeDocument/2006/math">
                    <m:r>
                      <a:rPr lang="en-US" i="1" dirty="0" smtClean="0">
                        <a:latin typeface="Cambria Math" panose="02040503050406030204" pitchFamily="18" charset="0"/>
                      </a:rPr>
                      <m:t>0</m:t>
                    </m:r>
                  </m:oMath>
                </a14:m>
                <a:r>
                  <a:rPr lang="en-US" dirty="0"/>
                  <a:t>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until we see </a:t>
                </a:r>
                <a14:m>
                  <m:oMath xmlns:m="http://schemas.openxmlformats.org/officeDocument/2006/math">
                    <m:r>
                      <a:rPr lang="en-US" b="0" i="1" smtClean="0">
                        <a:latin typeface="Cambria Math" panose="02040503050406030204" pitchFamily="18" charset="0"/>
                      </a:rPr>
                      <m:t>3</m:t>
                    </m:r>
                  </m:oMath>
                </a14:m>
                <a:r>
                  <a:rPr lang="en-US" dirty="0"/>
                  <a:t> or </a:t>
                </a:r>
                <a14:m>
                  <m:oMath xmlns:m="http://schemas.openxmlformats.org/officeDocument/2006/math">
                    <m:r>
                      <a:rPr lang="en-US" b="0" i="1" smtClean="0">
                        <a:latin typeface="Cambria Math" panose="02040503050406030204" pitchFamily="18" charset="0"/>
                      </a:rPr>
                      <m:t>5</m:t>
                    </m:r>
                  </m:oMath>
                </a14:m>
                <a:r>
                  <a:rPr lang="en-US" dirty="0"/>
                  <a:t>.</a:t>
                </a:r>
              </a:p>
              <a:p>
                <a:endParaRPr lang="en-US" dirty="0"/>
              </a:p>
              <a:p>
                <a:r>
                  <a:rPr lang="en-US" dirty="0"/>
                  <a:t>It would be better if we could ask “horse </a:t>
                </a:r>
                <a14:m>
                  <m:oMath xmlns:m="http://schemas.openxmlformats.org/officeDocument/2006/math">
                    <m:r>
                      <a:rPr lang="en-US" b="0" i="1" smtClean="0">
                        <a:latin typeface="Cambria Math" panose="02040503050406030204" pitchFamily="18" charset="0"/>
                      </a:rPr>
                      <m:t>𝑖</m:t>
                    </m:r>
                  </m:oMath>
                </a14:m>
                <a:r>
                  <a:rPr lang="en-US" dirty="0"/>
                  <a:t>, where is rider </a:t>
                </a:r>
                <a14:m>
                  <m:oMath xmlns:m="http://schemas.openxmlformats.org/officeDocument/2006/math">
                    <m:r>
                      <a:rPr lang="en-US" b="0" i="1" smtClean="0">
                        <a:latin typeface="Cambria Math" panose="02040503050406030204" pitchFamily="18" charset="0"/>
                      </a:rPr>
                      <m:t>3</m:t>
                    </m:r>
                  </m:oMath>
                </a14:m>
                <a:r>
                  <a:rPr lang="en-US" dirty="0"/>
                  <a:t> on your list?” and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where is rider </a:t>
                </a:r>
                <a14:m>
                  <m:oMath xmlns:m="http://schemas.openxmlformats.org/officeDocument/2006/math">
                    <m:r>
                      <a:rPr lang="en-US" b="0" i="1" smtClean="0">
                        <a:latin typeface="Cambria Math" panose="02040503050406030204" pitchFamily="18" charset="0"/>
                      </a:rPr>
                      <m:t>5</m:t>
                    </m:r>
                  </m:oMath>
                </a14:m>
                <a:r>
                  <a:rPr lang="en-US" dirty="0"/>
                  <a:t> on your list?” have it say “2</a:t>
                </a:r>
                <a:r>
                  <a:rPr lang="en-US" baseline="30000" dirty="0"/>
                  <a:t>nd</a:t>
                </a:r>
                <a:r>
                  <a:rPr lang="en-US" dirty="0"/>
                  <a:t> on my list” and “8</a:t>
                </a:r>
                <a:r>
                  <a:rPr lang="en-US" baseline="30000" dirty="0"/>
                  <a:t>th</a:t>
                </a:r>
                <a:r>
                  <a:rPr lang="en-US" dirty="0"/>
                  <a:t> on my list” to let us say “well </a:t>
                </a:r>
                <a14:m>
                  <m:oMath xmlns:m="http://schemas.openxmlformats.org/officeDocument/2006/math">
                    <m:r>
                      <a:rPr lang="en-US" b="0" i="1" smtClean="0">
                        <a:latin typeface="Cambria Math" panose="02040503050406030204" pitchFamily="18" charset="0"/>
                      </a:rPr>
                      <m:t>2&lt;8</m:t>
                    </m:r>
                  </m:oMath>
                </a14:m>
                <a:r>
                  <a:rPr lang="en-US" dirty="0"/>
                  <a:t>, so you would prefer rider </a:t>
                </a:r>
                <a14:m>
                  <m:oMath xmlns:m="http://schemas.openxmlformats.org/officeDocument/2006/math">
                    <m:r>
                      <a:rPr lang="en-US" b="0" i="1" smtClean="0">
                        <a:latin typeface="Cambria Math" panose="02040503050406030204" pitchFamily="18" charset="0"/>
                      </a:rPr>
                      <m:t>3</m:t>
                    </m:r>
                  </m:oMath>
                </a14:m>
                <a:r>
                  <a:rPr lang="en-US" dirty="0"/>
                  <a:t>.”</a:t>
                </a:r>
              </a:p>
              <a:p>
                <a:endParaRPr lang="en-US" dirty="0"/>
              </a:p>
              <a:p>
                <a:r>
                  <a:rPr lang="en-US" dirty="0"/>
                  <a:t>Let’s make a data structure to answer the other question.</a:t>
                </a:r>
              </a:p>
            </p:txBody>
          </p:sp>
        </mc:Choice>
        <mc:Fallback xmlns="">
          <p:sp>
            <p:nvSpPr>
              <p:cNvPr id="3" name="Content Placeholder 2">
                <a:extLst>
                  <a:ext uri="{FF2B5EF4-FFF2-40B4-BE49-F238E27FC236}">
                    <a16:creationId xmlns:a16="http://schemas.microsoft.com/office/drawing/2014/main" id="{58A21FCA-A846-46C7-A8BF-F6356BEF63C4}"/>
                  </a:ext>
                </a:extLst>
              </p:cNvPr>
              <p:cNvSpPr>
                <a:spLocks noGrp="1" noRot="1" noChangeAspect="1" noMove="1" noResize="1" noEditPoints="1" noAdjustHandles="1" noChangeArrowheads="1" noChangeShapeType="1" noTextEdit="1"/>
              </p:cNvSpPr>
              <p:nvPr>
                <p:ph idx="1"/>
              </p:nvPr>
            </p:nvSpPr>
            <p:spPr>
              <a:blipFill>
                <a:blip r:embed="rId2"/>
                <a:stretch>
                  <a:fillRect l="-708" t="-2264" r="-1688" b="-3270"/>
                </a:stretch>
              </a:blipFill>
            </p:spPr>
            <p:txBody>
              <a:bodyPr/>
              <a:lstStyle/>
              <a:p>
                <a:r>
                  <a:rPr lang="en-US">
                    <a:noFill/>
                  </a:rPr>
                  <a:t> </a:t>
                </a:r>
              </a:p>
            </p:txBody>
          </p:sp>
        </mc:Fallback>
      </mc:AlternateContent>
    </p:spTree>
    <p:extLst>
      <p:ext uri="{BB962C8B-B14F-4D97-AF65-F5344CB8AC3E}">
        <p14:creationId xmlns:p14="http://schemas.microsoft.com/office/powerpoint/2010/main" val="248025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8ECC-C49D-4015-B02D-AF54A4CAD3A5}"/>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609A99-5CD7-44D0-A64E-EC94343B69FF}"/>
                  </a:ext>
                </a:extLst>
              </p:cNvPr>
              <p:cNvSpPr>
                <a:spLocks noGrp="1"/>
              </p:cNvSpPr>
              <p:nvPr>
                <p:ph idx="1"/>
              </p:nvPr>
            </p:nvSpPr>
            <p:spPr/>
            <p:txBody>
              <a:bodyPr>
                <a:normAutofit/>
              </a:bodyPr>
              <a:lstStyle/>
              <a:p>
                <a:r>
                  <a:rPr lang="en-US" dirty="0">
                    <a:latin typeface="Courier New" panose="02070309020205020404" pitchFamily="49" charset="0"/>
                    <a:cs typeface="Courier New" panose="02070309020205020404" pitchFamily="49" charset="0"/>
                  </a:rPr>
                  <a:t>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answers the question “Hey, horse </a:t>
                </a:r>
                <a14:m>
                  <m:oMath xmlns:m="http://schemas.openxmlformats.org/officeDocument/2006/math">
                    <m:r>
                      <a:rPr lang="en-US" b="0" i="1" smtClean="0">
                        <a:latin typeface="Cambria Math" panose="02040503050406030204" pitchFamily="18" charset="0"/>
                      </a:rPr>
                      <m:t>𝑖</m:t>
                    </m:r>
                  </m:oMath>
                </a14:m>
                <a:r>
                  <a:rPr lang="en-US" dirty="0"/>
                  <a:t>, what position in your list is rider </a:t>
                </a:r>
                <a14:m>
                  <m:oMath xmlns:m="http://schemas.openxmlformats.org/officeDocument/2006/math">
                    <m:r>
                      <a:rPr lang="en-US" b="0" i="1" smtClean="0">
                        <a:latin typeface="Cambria Math" panose="02040503050406030204" pitchFamily="18" charset="0"/>
                      </a:rPr>
                      <m:t>𝑗</m:t>
                    </m:r>
                  </m:oMath>
                </a14:m>
                <a:r>
                  <a:rPr lang="en-US" dirty="0"/>
                  <a:t>?</a:t>
                </a:r>
              </a:p>
              <a:p>
                <a:endParaRPr lang="en-US" dirty="0"/>
              </a:p>
              <a:p>
                <a:pPr marL="0" indent="0">
                  <a:buNone/>
                </a:pPr>
                <a:r>
                  <a:rPr lang="en-US" dirty="0">
                    <a:latin typeface="Courier New" panose="02070309020205020404" pitchFamily="49" charset="0"/>
                    <a:cs typeface="Courier New" panose="02070309020205020404" pitchFamily="49" charset="0"/>
                  </a:rPr>
                  <a:t>for(int k=0; k&lt;n; k++){</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 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  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a:t>
                </a:r>
                <a:r>
                  <a:rPr lang="en-US" dirty="0"/>
                  <a:t>is the identity of the rider who is in position </a:t>
                </a:r>
                <a14:m>
                  <m:oMath xmlns:m="http://schemas.openxmlformats.org/officeDocument/2006/math">
                    <m:r>
                      <a:rPr lang="en-US" i="1" dirty="0" smtClean="0">
                        <a:latin typeface="Cambria Math" panose="02040503050406030204" pitchFamily="18" charset="0"/>
                      </a:rPr>
                      <m:t>𝑘</m:t>
                    </m:r>
                  </m:oMath>
                </a14:m>
                <a:r>
                  <a:rPr lang="en-US" dirty="0"/>
                  <a:t>. So when we ask about </a:t>
                </a:r>
                <a:r>
                  <a:rPr lang="en-US" dirty="0" err="1">
                    <a:latin typeface="Courier New" panose="02070309020205020404" pitchFamily="49" charset="0"/>
                    <a:cs typeface="Courier New" panose="02070309020205020404" pitchFamily="49" charset="0"/>
                  </a:rPr>
                  <a:t>riderNum</a:t>
                </a:r>
                <a:r>
                  <a:rPr lang="en-US" dirty="0"/>
                  <a:t>, the answer should be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B4609A99-5CD7-44D0-A64E-EC94343B69FF}"/>
                  </a:ext>
                </a:extLst>
              </p:cNvPr>
              <p:cNvSpPr>
                <a:spLocks noGrp="1" noRot="1" noChangeAspect="1" noMove="1" noResize="1" noEditPoints="1" noAdjustHandles="1" noChangeArrowheads="1" noChangeShapeType="1" noTextEdit="1"/>
              </p:cNvSpPr>
              <p:nvPr>
                <p:ph idx="1"/>
              </p:nvPr>
            </p:nvSpPr>
            <p:spPr>
              <a:blipFill>
                <a:blip r:embed="rId2"/>
                <a:stretch>
                  <a:fillRect l="-1525" t="-2516" r="-272"/>
                </a:stretch>
              </a:blipFill>
            </p:spPr>
            <p:txBody>
              <a:bodyPr/>
              <a:lstStyle/>
              <a:p>
                <a:r>
                  <a:rPr lang="en-US">
                    <a:noFill/>
                  </a:rPr>
                  <a:t> </a:t>
                </a:r>
              </a:p>
            </p:txBody>
          </p:sp>
        </mc:Fallback>
      </mc:AlternateContent>
    </p:spTree>
    <p:extLst>
      <p:ext uri="{BB962C8B-B14F-4D97-AF65-F5344CB8AC3E}">
        <p14:creationId xmlns:p14="http://schemas.microsoft.com/office/powerpoint/2010/main" val="2680231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C935-3C50-4386-BD9E-B4173E3FD887}"/>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9D680-4AAD-4F2B-BBD3-28E1EF19BB1F}"/>
                  </a:ext>
                </a:extLst>
              </p:cNvPr>
              <p:cNvSpPr>
                <a:spLocks noGrp="1"/>
              </p:cNvSpPr>
              <p:nvPr>
                <p:ph idx="1"/>
              </p:nvPr>
            </p:nvSpPr>
            <p:spPr/>
            <p:txBody>
              <a:bodyPr/>
              <a:lstStyle/>
              <a:p>
                <a:r>
                  <a:rPr lang="en-US" dirty="0"/>
                  <a:t>Repeat that code for every </a:t>
                </a:r>
                <a14:m>
                  <m:oMath xmlns:m="http://schemas.openxmlformats.org/officeDocument/2006/math">
                    <m:r>
                      <a:rPr lang="en-US" b="0" i="1" smtClean="0">
                        <a:latin typeface="Cambria Math" panose="02040503050406030204" pitchFamily="18" charset="0"/>
                      </a:rPr>
                      <m:t>𝑖</m:t>
                    </m:r>
                  </m:oMath>
                </a14:m>
                <a:r>
                  <a:rPr lang="en-US" dirty="0"/>
                  <a:t> (probably making a 2-D inverse array), and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access to .</a:t>
                </a:r>
              </a:p>
              <a:p>
                <a:endParaRPr lang="en-US" dirty="0"/>
              </a:p>
              <a:p>
                <a:r>
                  <a:rPr lang="en-US" dirty="0"/>
                  <a:t>How long does it take to create?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 total.</a:t>
                </a:r>
              </a:p>
              <a:p>
                <a:r>
                  <a:rPr lang="en-US" dirty="0"/>
                  <a:t>So the final running time of Gale-Shapley will be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6A9D680-4AAD-4F2B-BBD3-28E1EF19BB1F}"/>
                  </a:ext>
                </a:extLst>
              </p:cNvPr>
              <p:cNvSpPr>
                <a:spLocks noGrp="1" noRot="1" noChangeAspect="1" noMove="1" noResize="1" noEditPoints="1" noAdjustHandles="1" noChangeArrowheads="1" noChangeShapeType="1" noTextEdit="1"/>
              </p:cNvSpPr>
              <p:nvPr>
                <p:ph idx="1"/>
              </p:nvPr>
            </p:nvSpPr>
            <p:spPr>
              <a:blipFill>
                <a:blip r:embed="rId2"/>
                <a:stretch>
                  <a:fillRect l="-708" t="-2138" r="-1198"/>
                </a:stretch>
              </a:blipFill>
            </p:spPr>
            <p:txBody>
              <a:bodyPr/>
              <a:lstStyle/>
              <a:p>
                <a:r>
                  <a:rPr lang="en-US">
                    <a:noFill/>
                  </a:rPr>
                  <a:t> </a:t>
                </a:r>
              </a:p>
            </p:txBody>
          </p:sp>
        </mc:Fallback>
      </mc:AlternateContent>
    </p:spTree>
    <p:extLst>
      <p:ext uri="{BB962C8B-B14F-4D97-AF65-F5344CB8AC3E}">
        <p14:creationId xmlns:p14="http://schemas.microsoft.com/office/powerpoint/2010/main" val="175667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CC44B-236A-43D5-A0BF-423952632AB4}"/>
              </a:ext>
            </a:extLst>
          </p:cNvPr>
          <p:cNvSpPr>
            <a:spLocks noGrp="1"/>
          </p:cNvSpPr>
          <p:nvPr>
            <p:ph type="title"/>
          </p:nvPr>
        </p:nvSpPr>
        <p:spPr/>
        <p:txBody>
          <a:bodyPr/>
          <a:lstStyle/>
          <a:p>
            <a:r>
              <a:rPr lang="en-US" dirty="0"/>
              <a:t>Analyzing Gale-Shapley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1DC727F-D7F8-43C3-A104-D5A8E1490C9B}"/>
                  </a:ext>
                </a:extLst>
              </p:cNvPr>
              <p:cNvSpPr txBox="1"/>
              <p:nvPr/>
            </p:nvSpPr>
            <p:spPr>
              <a:xfrm>
                <a:off x="904875" y="2133600"/>
                <a:ext cx="10763250"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Efficient?</a:t>
                </a:r>
              </a:p>
              <a:p>
                <a:r>
                  <a:rPr lang="en-US" sz="2800" dirty="0">
                    <a:latin typeface="Segoe UI Semilight" panose="020B0402040204020203" pitchFamily="34" charset="0"/>
                    <a:cs typeface="Segoe UI Semilight" panose="020B0402040204020203" pitchFamily="34" charset="0"/>
                  </a:rPr>
                  <a:t>Halts in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0" smtClean="0">
                        <a:latin typeface="Cambria Math" panose="02040503050406030204" pitchFamily="18" charset="0"/>
                      </a:rPr>
                      <m:t>)</m:t>
                    </m:r>
                  </m:oMath>
                </a14:m>
                <a:r>
                  <a:rPr lang="en-US" sz="2800" dirty="0">
                    <a:latin typeface="Segoe UI Semilight" panose="020B0402040204020203" pitchFamily="34" charset="0"/>
                    <a:cs typeface="Segoe UI Semilight" panose="020B0402040204020203" pitchFamily="34" charset="0"/>
                  </a:rPr>
                  <a:t> steps. </a:t>
                </a:r>
                <a:r>
                  <a:rPr lang="en-US" sz="2800" dirty="0">
                    <a:solidFill>
                      <a:srgbClr val="00B050"/>
                    </a:solidFill>
                    <a:latin typeface="Segoe UI Semilight" panose="020B0402040204020203" pitchFamily="34" charset="0"/>
                    <a:cs typeface="Segoe UI Semilight" panose="020B0402040204020203" pitchFamily="34" charset="0"/>
                  </a:rPr>
                  <a:t>✔</a:t>
                </a:r>
              </a:p>
              <a:p>
                <a:endParaRPr lang="en-US" sz="2800" dirty="0">
                  <a:solidFill>
                    <a:srgbClr val="00B050"/>
                  </a:solidFill>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Works?</a:t>
                </a:r>
              </a:p>
              <a:p>
                <a:r>
                  <a:rPr lang="en-US" sz="2800" dirty="0">
                    <a:latin typeface="Segoe UI Semilight" panose="020B0402040204020203" pitchFamily="34" charset="0"/>
                    <a:cs typeface="Segoe UI Semilight" panose="020B0402040204020203" pitchFamily="34" charset="0"/>
                  </a:rPr>
                  <a:t>Need a matching that’s:</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Perfect </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Has no blocking pairs</a:t>
                </a:r>
              </a:p>
            </p:txBody>
          </p:sp>
        </mc:Choice>
        <mc:Fallback xmlns="">
          <p:sp>
            <p:nvSpPr>
              <p:cNvPr id="5" name="TextBox 4">
                <a:extLst>
                  <a:ext uri="{FF2B5EF4-FFF2-40B4-BE49-F238E27FC236}">
                    <a16:creationId xmlns:a16="http://schemas.microsoft.com/office/drawing/2014/main" id="{01DC727F-D7F8-43C3-A104-D5A8E1490C9B}"/>
                  </a:ext>
                </a:extLst>
              </p:cNvPr>
              <p:cNvSpPr txBox="1">
                <a:spLocks noRot="1" noChangeAspect="1" noMove="1" noResize="1" noEditPoints="1" noAdjustHandles="1" noChangeArrowheads="1" noChangeShapeType="1" noTextEdit="1"/>
              </p:cNvSpPr>
              <p:nvPr/>
            </p:nvSpPr>
            <p:spPr>
              <a:xfrm>
                <a:off x="904875" y="2133600"/>
                <a:ext cx="10763250" cy="3108543"/>
              </a:xfrm>
              <a:prstGeom prst="rect">
                <a:avLst/>
              </a:prstGeom>
              <a:blipFill>
                <a:blip r:embed="rId2"/>
                <a:stretch>
                  <a:fillRect l="-1133" t="-1961" b="-4510"/>
                </a:stretch>
              </a:blipFill>
            </p:spPr>
            <p:txBody>
              <a:bodyPr/>
              <a:lstStyle/>
              <a:p>
                <a:r>
                  <a:rPr lang="en-US">
                    <a:noFill/>
                  </a:rPr>
                  <a:t> </a:t>
                </a:r>
              </a:p>
            </p:txBody>
          </p:sp>
        </mc:Fallback>
      </mc:AlternateContent>
    </p:spTree>
    <p:extLst>
      <p:ext uri="{BB962C8B-B14F-4D97-AF65-F5344CB8AC3E}">
        <p14:creationId xmlns:p14="http://schemas.microsoft.com/office/powerpoint/2010/main" val="3229167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p:txBody>
          <a:bodyPr>
            <a:normAutofit fontScale="90000"/>
          </a:bodyPr>
          <a:lstStyle/>
          <a:p>
            <a:pPr eaLnBrk="1" hangingPunct="1"/>
            <a:r>
              <a:rPr lang="en-US" altLang="en-US" sz="4000" dirty="0"/>
              <a:t>Claim 3: The algorithm identifies a perfect matching.</a:t>
            </a:r>
          </a:p>
        </p:txBody>
      </p:sp>
      <p:sp>
        <p:nvSpPr>
          <p:cNvPr id="18435" name="Rectangle 3"/>
          <p:cNvSpPr>
            <a:spLocks noGrp="1" noChangeArrowheads="1"/>
          </p:cNvSpPr>
          <p:nvPr>
            <p:ph idx="1"/>
            <p:custDataLst>
              <p:tags r:id="rId2"/>
            </p:custDataLst>
          </p:nvPr>
        </p:nvSpPr>
        <p:spPr/>
        <p:txBody>
          <a:bodyPr>
            <a:normAutofit/>
          </a:bodyPr>
          <a:lstStyle/>
          <a:p>
            <a:pPr eaLnBrk="1" hangingPunct="1">
              <a:lnSpc>
                <a:spcPct val="90000"/>
              </a:lnSpc>
              <a:buFontTx/>
              <a:buNone/>
              <a:defRPr/>
            </a:pPr>
            <a:r>
              <a:rPr lang="en-US" dirty="0"/>
              <a:t>Why?</a:t>
            </a:r>
          </a:p>
          <a:p>
            <a:pPr eaLnBrk="1" hangingPunct="1">
              <a:lnSpc>
                <a:spcPct val="90000"/>
              </a:lnSpc>
              <a:buFontTx/>
              <a:buNone/>
              <a:defRPr/>
            </a:pPr>
            <a:endParaRPr lang="en-US" dirty="0"/>
          </a:p>
          <a:p>
            <a:pPr eaLnBrk="1" hangingPunct="1">
              <a:lnSpc>
                <a:spcPct val="90000"/>
              </a:lnSpc>
              <a:buFontTx/>
              <a:buNone/>
              <a:defRPr/>
            </a:pPr>
            <a:r>
              <a:rPr lang="en-US" dirty="0"/>
              <a:t>We know the algorithm halts. Which means when it halts every rider is matched.</a:t>
            </a:r>
          </a:p>
          <a:p>
            <a:pPr eaLnBrk="1" hangingPunct="1">
              <a:lnSpc>
                <a:spcPct val="90000"/>
              </a:lnSpc>
              <a:buFontTx/>
              <a:buNone/>
              <a:defRPr/>
            </a:pPr>
            <a:r>
              <a:rPr lang="en-US" dirty="0"/>
              <a:t>But we have the same number of horses and riders, and we matched them one-to-one. </a:t>
            </a:r>
          </a:p>
          <a:p>
            <a:pPr eaLnBrk="1" hangingPunct="1">
              <a:lnSpc>
                <a:spcPct val="90000"/>
              </a:lnSpc>
              <a:buFontTx/>
              <a:buNone/>
              <a:defRPr/>
            </a:pPr>
            <a:endParaRPr lang="en-US" dirty="0"/>
          </a:p>
          <a:p>
            <a:pPr marL="0" indent="0">
              <a:buNone/>
              <a:defRPr/>
            </a:pPr>
            <a:r>
              <a:rPr lang="en-US" dirty="0"/>
              <a:t>Hence, the algorithm finds a perfect matching.</a:t>
            </a:r>
          </a:p>
        </p:txBody>
      </p:sp>
      <p:sp>
        <p:nvSpPr>
          <p:cNvPr id="20484" name="TextBox 3" hidden="1"/>
          <p:cNvSpPr txBox="1">
            <a:spLocks noChangeArrowheads="1"/>
          </p:cNvSpPr>
          <p:nvPr>
            <p:custDataLst>
              <p:tags r:id="rId3"/>
            </p:custDataLst>
          </p:nvPr>
        </p:nvSpPr>
        <p:spPr bwMode="auto">
          <a:xfrm>
            <a:off x="1524001" y="5657850"/>
            <a:ext cx="5635625" cy="1200150"/>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Invariant: partial matching</a:t>
            </a:r>
          </a:p>
          <a:p>
            <a:pPr eaLnBrk="1" hangingPunct="1"/>
            <a:r>
              <a:rPr lang="en-US" altLang="en-US"/>
              <a:t>What happens when some m reaches its last choice?</a:t>
            </a:r>
          </a:p>
          <a:p>
            <a:pPr eaLnBrk="1" hangingPunct="1"/>
            <a:r>
              <a:rPr lang="en-US" altLang="en-US"/>
              <a:t>	exactly n-1 w’s much be matched</a:t>
            </a:r>
          </a:p>
          <a:p>
            <a:pPr eaLnBrk="1" hangingPunct="1"/>
            <a:r>
              <a:rPr lang="en-US" altLang="en-US"/>
              <a:t>	last choice must be available </a:t>
            </a:r>
          </a:p>
        </p:txBody>
      </p:sp>
    </p:spTree>
    <p:extLst>
      <p:ext uri="{BB962C8B-B14F-4D97-AF65-F5344CB8AC3E}">
        <p14:creationId xmlns:p14="http://schemas.microsoft.com/office/powerpoint/2010/main" val="3656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4: The matching has no blocking pairs.</a:t>
            </a:r>
          </a:p>
        </p:txBody>
      </p:sp>
      <mc:AlternateContent xmlns:mc="http://schemas.openxmlformats.org/markup-compatibility/2006" xmlns:a14="http://schemas.microsoft.com/office/drawing/2010/main">
        <mc:Choice Requires="a14">
          <p:sp>
            <p:nvSpPr>
              <p:cNvPr id="21507" name="Rectangle 3"/>
              <p:cNvSpPr>
                <a:spLocks noGrp="1" noChangeArrowheads="1"/>
              </p:cNvSpPr>
              <p:nvPr>
                <p:ph idx="1"/>
                <p:custDataLst>
                  <p:tags r:id="rId2"/>
                </p:custDataLst>
              </p:nvPr>
            </p:nvSpPr>
            <p:spPr>
              <a:xfrm>
                <a:off x="950259" y="1600200"/>
                <a:ext cx="10309412" cy="4495800"/>
              </a:xfrm>
            </p:spPr>
            <p:txBody>
              <a:bodyPr>
                <a:normAutofit/>
              </a:bodyPr>
              <a:lstStyle/>
              <a:p>
                <a:pPr eaLnBrk="1" hangingPunct="1">
                  <a:buFontTx/>
                  <a:buNone/>
                </a:pPr>
                <a:r>
                  <a:rPr lang="en-US" altLang="en-US" dirty="0"/>
                  <a:t>We want to prove a negative</a:t>
                </a:r>
              </a:p>
              <a:p>
                <a:pPr eaLnBrk="1" hangingPunct="1">
                  <a:buFontTx/>
                  <a:buNone/>
                </a:pPr>
                <a:r>
                  <a:rPr lang="en-US" altLang="en-US" dirty="0"/>
                  <a:t>		there is no blocking pair.</a:t>
                </a:r>
              </a:p>
              <a:p>
                <a:pPr eaLnBrk="1" hangingPunct="1">
                  <a:buFontTx/>
                  <a:buNone/>
                </a:pPr>
                <a:r>
                  <a:rPr lang="en-US" altLang="en-US" dirty="0"/>
                  <a:t>That’s a good sign for proof by contradiction.</a:t>
                </a:r>
              </a:p>
              <a:p>
                <a:pPr eaLnBrk="1" hangingPunct="1">
                  <a:buFontTx/>
                  <a:buNone/>
                </a:pPr>
                <a:r>
                  <a:rPr lang="en-US" altLang="en-US" dirty="0"/>
                  <a:t>What’s proof by contradiction?</a:t>
                </a:r>
              </a:p>
              <a:p>
                <a:pPr eaLnBrk="1" hangingPunct="1">
                  <a:buFontTx/>
                  <a:buNone/>
                </a:pPr>
                <a:r>
                  <a:rPr lang="en-US" altLang="en-US" dirty="0"/>
                  <a:t>I want to know </a:t>
                </a:r>
                <a14:m>
                  <m:oMath xmlns:m="http://schemas.openxmlformats.org/officeDocument/2006/math">
                    <m:r>
                      <a:rPr lang="en-US" altLang="en-US" b="0" i="1" smtClean="0">
                        <a:latin typeface="Cambria Math" panose="02040503050406030204" pitchFamily="18" charset="0"/>
                      </a:rPr>
                      <m:t>𝑝</m:t>
                    </m:r>
                  </m:oMath>
                </a14:m>
                <a:r>
                  <a:rPr lang="en-US" altLang="en-US" dirty="0"/>
                  <a:t> is true.</a:t>
                </a:r>
              </a:p>
              <a:p>
                <a:pPr eaLnBrk="1" hangingPunct="1">
                  <a:buFontTx/>
                  <a:buNone/>
                </a:pPr>
                <a:r>
                  <a:rPr lang="en-US" altLang="en-US" dirty="0"/>
                  <a:t>Imagine, </a:t>
                </a:r>
                <a14:m>
                  <m:oMath xmlns:m="http://schemas.openxmlformats.org/officeDocument/2006/math">
                    <m:r>
                      <a:rPr lang="en-US" altLang="en-US" b="0" i="1" smtClean="0">
                        <a:latin typeface="Cambria Math" panose="02040503050406030204" pitchFamily="18" charset="0"/>
                      </a:rPr>
                      <m:t>𝑝</m:t>
                    </m:r>
                  </m:oMath>
                </a14:m>
                <a:r>
                  <a:rPr lang="en-US" altLang="en-US" dirty="0"/>
                  <a:t> were false. Study the world that would result.</a:t>
                </a:r>
              </a:p>
              <a:p>
                <a:pPr eaLnBrk="1" hangingPunct="1">
                  <a:buFontTx/>
                  <a:buNone/>
                </a:pPr>
                <a:r>
                  <a:rPr lang="en-US" altLang="en-US" dirty="0"/>
                  <a:t>Realize that world makes no sense (something false is true)</a:t>
                </a:r>
              </a:p>
              <a:p>
                <a:pPr eaLnBrk="1" hangingPunct="1">
                  <a:buFontTx/>
                  <a:buNone/>
                </a:pPr>
                <a:r>
                  <a:rPr lang="en-US" altLang="en-US" dirty="0"/>
                  <a:t>But the real world does make sense! So </a:t>
                </a:r>
                <a14:m>
                  <m:oMath xmlns:m="http://schemas.openxmlformats.org/officeDocument/2006/math">
                    <m:r>
                      <a:rPr lang="en-US" altLang="en-US" b="0" i="1" smtClean="0">
                        <a:latin typeface="Cambria Math" panose="02040503050406030204" pitchFamily="18" charset="0"/>
                      </a:rPr>
                      <m:t>𝑝</m:t>
                    </m:r>
                  </m:oMath>
                </a14:m>
                <a:r>
                  <a:rPr lang="en-US" altLang="en-US" dirty="0"/>
                  <a:t> must be true.</a:t>
                </a:r>
              </a:p>
            </p:txBody>
          </p:sp>
        </mc:Choice>
        <mc:Fallback xmlns="">
          <p:sp>
            <p:nvSpPr>
              <p:cNvPr id="21507" name="Rectangle 3"/>
              <p:cNvSpPr>
                <a:spLocks noGrp="1" noRot="1" noChangeAspect="1" noMove="1" noResize="1" noEditPoints="1" noAdjustHandles="1" noChangeArrowheads="1" noChangeShapeType="1" noTextEdit="1"/>
              </p:cNvSpPr>
              <p:nvPr>
                <p:ph idx="1"/>
                <p:custDataLst>
                  <p:tags r:id="rId7"/>
                </p:custDataLst>
              </p:nvPr>
            </p:nvSpPr>
            <p:spPr>
              <a:xfrm>
                <a:off x="950259" y="1600200"/>
                <a:ext cx="10309412" cy="4495800"/>
              </a:xfrm>
              <a:blipFill>
                <a:blip r:embed="rId8"/>
                <a:stretch>
                  <a:fillRect l="-1656" t="-2442" b="-1764"/>
                </a:stretch>
              </a:blipFill>
            </p:spPr>
            <p:txBody>
              <a:bodyPr/>
              <a:lstStyle/>
              <a:p>
                <a:r>
                  <a:rPr lang="en-US">
                    <a:noFill/>
                  </a:rPr>
                  <a:t> </a:t>
                </a:r>
              </a:p>
            </p:txBody>
          </p:sp>
        </mc:Fallback>
      </mc:AlternateContent>
      <p:sp>
        <p:nvSpPr>
          <p:cNvPr id="21515" name="Text Box 11"/>
          <p:cNvSpPr txBox="1">
            <a:spLocks noChangeArrowheads="1"/>
          </p:cNvSpPr>
          <p:nvPr>
            <p:custDataLst>
              <p:tags r:id="rId3"/>
            </p:custDataLst>
          </p:nvPr>
        </p:nvSpPr>
        <p:spPr bwMode="auto">
          <a:xfrm>
            <a:off x="1889126" y="4151313"/>
            <a:ext cx="4206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516" name="Text Box 12" hidden="1"/>
          <p:cNvSpPr txBox="1">
            <a:spLocks noChangeArrowheads="1"/>
          </p:cNvSpPr>
          <p:nvPr>
            <p:custDataLst>
              <p:tags r:id="rId4"/>
            </p:custDataLst>
          </p:nvPr>
        </p:nvSpPr>
        <p:spPr bwMode="auto">
          <a:xfrm>
            <a:off x="1752600" y="5029200"/>
            <a:ext cx="4267200" cy="1633538"/>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m</a:t>
            </a:r>
            <a:r>
              <a:rPr lang="en-US" altLang="en-US" baseline="-25000"/>
              <a:t>1</a:t>
            </a:r>
            <a:r>
              <a:rPr lang="en-US" altLang="en-US"/>
              <a:t> proposed to w</a:t>
            </a:r>
            <a:r>
              <a:rPr lang="en-US" altLang="en-US" baseline="-25000"/>
              <a:t>2</a:t>
            </a:r>
            <a:r>
              <a:rPr lang="en-US" altLang="en-US"/>
              <a:t> before w</a:t>
            </a:r>
            <a:r>
              <a:rPr lang="en-US" altLang="en-US" baseline="-25000"/>
              <a:t>1</a:t>
            </a:r>
          </a:p>
          <a:p>
            <a:pPr eaLnBrk="1" hangingPunct="1">
              <a:spcBef>
                <a:spcPct val="50000"/>
              </a:spcBef>
            </a:pPr>
            <a:r>
              <a:rPr lang="en-US" altLang="en-US"/>
              <a:t>w</a:t>
            </a:r>
            <a:r>
              <a:rPr lang="en-US" altLang="en-US" baseline="-25000"/>
              <a:t>2</a:t>
            </a:r>
            <a:r>
              <a:rPr lang="en-US" altLang="en-US"/>
              <a:t> rejected m</a:t>
            </a:r>
            <a:r>
              <a:rPr lang="en-US" altLang="en-US" baseline="-25000"/>
              <a:t>1 </a:t>
            </a:r>
            <a:r>
              <a:rPr lang="en-US" altLang="en-US"/>
              <a:t>for m</a:t>
            </a:r>
            <a:r>
              <a:rPr lang="en-US" altLang="en-US" baseline="-25000"/>
              <a:t>3</a:t>
            </a:r>
          </a:p>
          <a:p>
            <a:pPr eaLnBrk="1" hangingPunct="1">
              <a:spcBef>
                <a:spcPct val="50000"/>
              </a:spcBef>
            </a:pPr>
            <a:r>
              <a:rPr lang="en-US" altLang="en-US"/>
              <a:t>w</a:t>
            </a:r>
            <a:r>
              <a:rPr lang="en-US" altLang="en-US" baseline="-25000"/>
              <a:t>2</a:t>
            </a:r>
            <a:r>
              <a:rPr lang="en-US" altLang="en-US"/>
              <a:t> prefers m</a:t>
            </a:r>
            <a:r>
              <a:rPr lang="en-US" altLang="en-US" baseline="-25000"/>
              <a:t>3  </a:t>
            </a:r>
            <a:r>
              <a:rPr lang="en-US" altLang="en-US"/>
              <a:t>to m</a:t>
            </a:r>
            <a:r>
              <a:rPr lang="en-US" altLang="en-US" baseline="-25000"/>
              <a:t>1</a:t>
            </a:r>
          </a:p>
          <a:p>
            <a:pPr eaLnBrk="1" hangingPunct="1">
              <a:spcBef>
                <a:spcPct val="50000"/>
              </a:spcBef>
            </a:pPr>
            <a:r>
              <a:rPr lang="en-US" altLang="en-US"/>
              <a:t>w</a:t>
            </a:r>
            <a:r>
              <a:rPr lang="en-US" altLang="en-US" baseline="-25000"/>
              <a:t>2</a:t>
            </a:r>
            <a:r>
              <a:rPr lang="en-US" altLang="en-US"/>
              <a:t> prefers m</a:t>
            </a:r>
            <a:r>
              <a:rPr lang="en-US" altLang="en-US" baseline="-25000"/>
              <a:t>2</a:t>
            </a:r>
            <a:r>
              <a:rPr lang="en-US" altLang="en-US"/>
              <a:t> to m</a:t>
            </a:r>
            <a:r>
              <a:rPr lang="en-US" altLang="en-US" baseline="-25000"/>
              <a:t>3</a:t>
            </a:r>
          </a:p>
        </p:txBody>
      </p:sp>
    </p:spTree>
    <p:extLst>
      <p:ext uri="{BB962C8B-B14F-4D97-AF65-F5344CB8AC3E}">
        <p14:creationId xmlns:p14="http://schemas.microsoft.com/office/powerpoint/2010/main" val="9004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4: The matching has no blocking pairs.</a:t>
            </a:r>
          </a:p>
        </p:txBody>
      </p:sp>
      <mc:AlternateContent xmlns:mc="http://schemas.openxmlformats.org/markup-compatibility/2006" xmlns:a14="http://schemas.microsoft.com/office/drawing/2010/main">
        <mc:Choice Requires="a14">
          <p:sp>
            <p:nvSpPr>
              <p:cNvPr id="21507" name="Rectangle 3"/>
              <p:cNvSpPr>
                <a:spLocks noGrp="1" noChangeArrowheads="1"/>
              </p:cNvSpPr>
              <p:nvPr>
                <p:ph idx="1"/>
                <p:custDataLst>
                  <p:tags r:id="rId2"/>
                </p:custDataLst>
              </p:nvPr>
            </p:nvSpPr>
            <p:spPr>
              <a:xfrm>
                <a:off x="950259" y="1600200"/>
                <a:ext cx="10309412" cy="4495800"/>
              </a:xfrm>
            </p:spPr>
            <p:txBody>
              <a:bodyPr>
                <a:normAutofit/>
              </a:bodyPr>
              <a:lstStyle/>
              <a:p>
                <a:pPr eaLnBrk="1" hangingPunct="1">
                  <a:buFontTx/>
                  <a:buNone/>
                </a:pPr>
                <a:r>
                  <a:rPr lang="en-US" altLang="en-US" dirty="0"/>
                  <a:t>We want to prove a negative</a:t>
                </a:r>
              </a:p>
              <a:p>
                <a:pPr eaLnBrk="1" hangingPunct="1">
                  <a:buFontTx/>
                  <a:buNone/>
                </a:pPr>
                <a:r>
                  <a:rPr lang="en-US" altLang="en-US" dirty="0"/>
                  <a:t>		there is no blocking pair.</a:t>
                </a:r>
              </a:p>
              <a:p>
                <a:pPr eaLnBrk="1" hangingPunct="1">
                  <a:buFontTx/>
                  <a:buNone/>
                </a:pPr>
                <a:r>
                  <a:rPr lang="en-US" altLang="en-US" dirty="0"/>
                  <a:t>That’s a good sign for proof by contradiction.</a:t>
                </a:r>
              </a:p>
              <a:p>
                <a:pPr eaLnBrk="1" hangingPunct="1">
                  <a:buFontTx/>
                  <a:buNone/>
                </a:pPr>
                <a:r>
                  <a:rPr lang="en-US" altLang="en-US" dirty="0"/>
                  <a:t>Suppose (for contradiction) that </a:t>
                </a:r>
                <a14:m>
                  <m:oMath xmlns:m="http://schemas.openxmlformats.org/officeDocument/2006/math">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1</m:t>
                        </m:r>
                      </m:sub>
                    </m:sSub>
                    <m:r>
                      <a:rPr lang="en-US" altLang="en-US" i="1">
                        <a:latin typeface="Cambria Math" panose="02040503050406030204" pitchFamily="18" charset="0"/>
                      </a:rPr>
                      <m:t>)</m:t>
                    </m:r>
                  </m:oMath>
                </a14:m>
                <a:r>
                  <a:rPr lang="en-US" altLang="en-US" dirty="0"/>
                  <a:t> and </a:t>
                </a:r>
                <a14:m>
                  <m:oMath xmlns:m="http://schemas.openxmlformats.org/officeDocument/2006/math">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2</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2</m:t>
                        </m:r>
                      </m:sub>
                    </m:sSub>
                    <m:r>
                      <a:rPr lang="en-US" altLang="en-US" i="1">
                        <a:latin typeface="Cambria Math" panose="02040503050406030204" pitchFamily="18" charset="0"/>
                      </a:rPr>
                      <m:t>)</m:t>
                    </m:r>
                  </m:oMath>
                </a14:m>
                <a:r>
                  <a:rPr lang="en-US" altLang="en-US" dirty="0"/>
                  <a:t> are matched, but </a:t>
                </a:r>
                <a:endParaRPr lang="en-US" altLang="en-US" i="1" dirty="0">
                  <a:latin typeface="Cambria Math" panose="02040503050406030204" pitchFamily="18" charset="0"/>
                </a:endParaRPr>
              </a:p>
              <a:p>
                <a:pPr eaLnBrk="1" hangingPunct="1">
                  <a:buFontTx/>
                  <a:buNone/>
                </a:pPr>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1</m:t>
                        </m:r>
                      </m:sub>
                    </m:sSub>
                  </m:oMath>
                </a14:m>
                <a:r>
                  <a:rPr lang="en-US" altLang="en-US" dirty="0"/>
                  <a:t>prefers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2</m:t>
                        </m:r>
                      </m:sub>
                    </m:sSub>
                  </m:oMath>
                </a14:m>
                <a:r>
                  <a:rPr lang="en-US" altLang="en-US" dirty="0"/>
                  <a:t> to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1</m:t>
                        </m:r>
                      </m:sub>
                    </m:sSub>
                  </m:oMath>
                </a14:m>
                <a:r>
                  <a:rPr lang="en-US" altLang="en-US" dirty="0"/>
                  <a:t> and</a:t>
                </a:r>
              </a:p>
              <a:p>
                <a:pPr eaLnBrk="1" hangingPunct="1">
                  <a:buFontTx/>
                  <a:buNone/>
                </a:pPr>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h</m:t>
                        </m:r>
                      </m:e>
                      <m:sub>
                        <m:r>
                          <a:rPr lang="en-US" altLang="en-US" i="1">
                            <a:latin typeface="Cambria Math" panose="02040503050406030204" pitchFamily="18" charset="0"/>
                          </a:rPr>
                          <m:t>2</m:t>
                        </m:r>
                      </m:sub>
                    </m:sSub>
                  </m:oMath>
                </a14:m>
                <a:r>
                  <a:rPr lang="en-US" altLang="en-US" dirty="0"/>
                  <a:t> prefers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1</m:t>
                        </m:r>
                      </m:sub>
                    </m:sSub>
                  </m:oMath>
                </a14:m>
                <a:r>
                  <a:rPr lang="en-US" altLang="en-US" dirty="0"/>
                  <a:t> to </a:t>
                </a:r>
                <a14:m>
                  <m:oMath xmlns:m="http://schemas.openxmlformats.org/officeDocument/2006/math">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i="1">
                            <a:latin typeface="Cambria Math" panose="02040503050406030204" pitchFamily="18" charset="0"/>
                          </a:rPr>
                          <m:t>2</m:t>
                        </m:r>
                      </m:sub>
                    </m:sSub>
                  </m:oMath>
                </a14:m>
                <a:endParaRPr lang="en-US" altLang="en-US" dirty="0"/>
              </a:p>
              <a:p>
                <a:pPr eaLnBrk="1" hangingPunct="1">
                  <a:buFontTx/>
                  <a:buNone/>
                </a:pPr>
                <a:endParaRPr lang="en-US" altLang="en-US" dirty="0"/>
              </a:p>
            </p:txBody>
          </p:sp>
        </mc:Choice>
        <mc:Fallback xmlns="">
          <p:sp>
            <p:nvSpPr>
              <p:cNvPr id="21507" name="Rectangle 3"/>
              <p:cNvSpPr>
                <a:spLocks noGrp="1" noRot="1" noChangeAspect="1" noMove="1" noResize="1" noEditPoints="1" noAdjustHandles="1" noChangeArrowheads="1" noChangeShapeType="1" noTextEdit="1"/>
              </p:cNvSpPr>
              <p:nvPr>
                <p:ph idx="1"/>
                <p:custDataLst>
                  <p:tags r:id="rId7"/>
                </p:custDataLst>
              </p:nvPr>
            </p:nvSpPr>
            <p:spPr>
              <a:xfrm>
                <a:off x="950259" y="1600200"/>
                <a:ext cx="10309412" cy="4495800"/>
              </a:xfrm>
              <a:blipFill>
                <a:blip r:embed="rId8"/>
                <a:stretch>
                  <a:fillRect l="-1242" t="-2307"/>
                </a:stretch>
              </a:blipFill>
            </p:spPr>
            <p:txBody>
              <a:bodyPr/>
              <a:lstStyle/>
              <a:p>
                <a:r>
                  <a:rPr lang="en-US">
                    <a:noFill/>
                  </a:rPr>
                  <a:t> </a:t>
                </a:r>
              </a:p>
            </p:txBody>
          </p:sp>
        </mc:Fallback>
      </mc:AlternateContent>
      <p:sp>
        <p:nvSpPr>
          <p:cNvPr id="21515" name="Text Box 11"/>
          <p:cNvSpPr txBox="1">
            <a:spLocks noChangeArrowheads="1"/>
          </p:cNvSpPr>
          <p:nvPr>
            <p:custDataLst>
              <p:tags r:id="rId3"/>
            </p:custDataLst>
          </p:nvPr>
        </p:nvSpPr>
        <p:spPr bwMode="auto">
          <a:xfrm>
            <a:off x="1889126" y="4151313"/>
            <a:ext cx="4206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516" name="Text Box 12" hidden="1"/>
          <p:cNvSpPr txBox="1">
            <a:spLocks noChangeArrowheads="1"/>
          </p:cNvSpPr>
          <p:nvPr>
            <p:custDataLst>
              <p:tags r:id="rId4"/>
            </p:custDataLst>
          </p:nvPr>
        </p:nvSpPr>
        <p:spPr bwMode="auto">
          <a:xfrm>
            <a:off x="1752600" y="5029200"/>
            <a:ext cx="4267200" cy="1633538"/>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m</a:t>
            </a:r>
            <a:r>
              <a:rPr lang="en-US" altLang="en-US" baseline="-25000"/>
              <a:t>1</a:t>
            </a:r>
            <a:r>
              <a:rPr lang="en-US" altLang="en-US"/>
              <a:t> proposed to w</a:t>
            </a:r>
            <a:r>
              <a:rPr lang="en-US" altLang="en-US" baseline="-25000"/>
              <a:t>2</a:t>
            </a:r>
            <a:r>
              <a:rPr lang="en-US" altLang="en-US"/>
              <a:t> before w</a:t>
            </a:r>
            <a:r>
              <a:rPr lang="en-US" altLang="en-US" baseline="-25000"/>
              <a:t>1</a:t>
            </a:r>
          </a:p>
          <a:p>
            <a:pPr eaLnBrk="1" hangingPunct="1">
              <a:spcBef>
                <a:spcPct val="50000"/>
              </a:spcBef>
            </a:pPr>
            <a:r>
              <a:rPr lang="en-US" altLang="en-US"/>
              <a:t>w</a:t>
            </a:r>
            <a:r>
              <a:rPr lang="en-US" altLang="en-US" baseline="-25000"/>
              <a:t>2</a:t>
            </a:r>
            <a:r>
              <a:rPr lang="en-US" altLang="en-US"/>
              <a:t> rejected m</a:t>
            </a:r>
            <a:r>
              <a:rPr lang="en-US" altLang="en-US" baseline="-25000"/>
              <a:t>1 </a:t>
            </a:r>
            <a:r>
              <a:rPr lang="en-US" altLang="en-US"/>
              <a:t>for m</a:t>
            </a:r>
            <a:r>
              <a:rPr lang="en-US" altLang="en-US" baseline="-25000"/>
              <a:t>3</a:t>
            </a:r>
          </a:p>
          <a:p>
            <a:pPr eaLnBrk="1" hangingPunct="1">
              <a:spcBef>
                <a:spcPct val="50000"/>
              </a:spcBef>
            </a:pPr>
            <a:r>
              <a:rPr lang="en-US" altLang="en-US"/>
              <a:t>w</a:t>
            </a:r>
            <a:r>
              <a:rPr lang="en-US" altLang="en-US" baseline="-25000"/>
              <a:t>2</a:t>
            </a:r>
            <a:r>
              <a:rPr lang="en-US" altLang="en-US"/>
              <a:t> prefers m</a:t>
            </a:r>
            <a:r>
              <a:rPr lang="en-US" altLang="en-US" baseline="-25000"/>
              <a:t>3  </a:t>
            </a:r>
            <a:r>
              <a:rPr lang="en-US" altLang="en-US"/>
              <a:t>to m</a:t>
            </a:r>
            <a:r>
              <a:rPr lang="en-US" altLang="en-US" baseline="-25000"/>
              <a:t>1</a:t>
            </a:r>
          </a:p>
          <a:p>
            <a:pPr eaLnBrk="1" hangingPunct="1">
              <a:spcBef>
                <a:spcPct val="50000"/>
              </a:spcBef>
            </a:pPr>
            <a:r>
              <a:rPr lang="en-US" altLang="en-US"/>
              <a:t>w</a:t>
            </a:r>
            <a:r>
              <a:rPr lang="en-US" altLang="en-US" baseline="-25000"/>
              <a:t>2</a:t>
            </a:r>
            <a:r>
              <a:rPr lang="en-US" altLang="en-US"/>
              <a:t> prefers m</a:t>
            </a:r>
            <a:r>
              <a:rPr lang="en-US" altLang="en-US" baseline="-25000"/>
              <a:t>2</a:t>
            </a:r>
            <a:r>
              <a:rPr lang="en-US" altLang="en-US"/>
              <a:t> to m</a:t>
            </a:r>
            <a:r>
              <a:rPr lang="en-US" altLang="en-US" baseline="-25000"/>
              <a:t>3</a:t>
            </a:r>
          </a:p>
        </p:txBody>
      </p:sp>
      <p:sp>
        <p:nvSpPr>
          <p:cNvPr id="6" name="Oval 5"/>
          <p:cNvSpPr/>
          <p:nvPr/>
        </p:nvSpPr>
        <p:spPr>
          <a:xfrm>
            <a:off x="7801685" y="447321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7801685" y="5507594"/>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p:cNvCxnSpPr>
            <a:stCxn id="6" idx="6"/>
          </p:cNvCxnSpPr>
          <p:nvPr/>
        </p:nvCxnSpPr>
        <p:spPr>
          <a:xfrm flipV="1">
            <a:off x="8255698" y="4691826"/>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219028" y="447321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9219028" y="5505115"/>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1" name="TextBox 10"/>
              <p:cNvSpPr txBox="1"/>
              <p:nvPr/>
            </p:nvSpPr>
            <p:spPr>
              <a:xfrm>
                <a:off x="9189849" y="446030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189849" y="4460302"/>
                <a:ext cx="454013" cy="461665"/>
              </a:xfrm>
              <a:prstGeom prst="rect">
                <a:avLst/>
              </a:prstGeom>
              <a:blipFill>
                <a:blip r:embed="rId9"/>
                <a:stretch>
                  <a:fillRect l="-4054" r="-1351"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751101" y="4420970"/>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751101" y="4420970"/>
                <a:ext cx="454013" cy="461665"/>
              </a:xfrm>
              <a:prstGeom prst="rect">
                <a:avLst/>
              </a:prstGeom>
              <a:blipFill>
                <a:blip r:embed="rId10"/>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51101" y="546792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751101" y="5467925"/>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160669" y="546792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160669" y="5467925"/>
                <a:ext cx="454013" cy="461665"/>
              </a:xfrm>
              <a:prstGeom prst="rect">
                <a:avLst/>
              </a:prstGeom>
              <a:blipFill>
                <a:blip r:embed="rId12"/>
                <a:stretch>
                  <a:fillRect l="-4054" r="-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837195" y="449457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837195" y="4494575"/>
                <a:ext cx="950414" cy="461665"/>
              </a:xfrm>
              <a:prstGeom prst="rect">
                <a:avLst/>
              </a:prstGeom>
              <a:blipFill>
                <a:blip r:embed="rId13"/>
                <a:stretch>
                  <a:fillRect r="-78065"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9680817" y="5467925"/>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m:t>
                          </m:r>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 </m:t>
                          </m:r>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9680817" y="5467925"/>
                <a:ext cx="1364886" cy="461665"/>
              </a:xfrm>
              <a:prstGeom prst="rect">
                <a:avLst/>
              </a:prstGeom>
              <a:blipFill>
                <a:blip r:embed="rId14"/>
                <a:stretch>
                  <a:fillRect r="-16071"/>
                </a:stretch>
              </a:blipFill>
            </p:spPr>
            <p:txBody>
              <a:bodyPr/>
              <a:lstStyle/>
              <a:p>
                <a:r>
                  <a:rPr lang="en-US">
                    <a:noFill/>
                  </a:rPr>
                  <a:t> </a:t>
                </a:r>
              </a:p>
            </p:txBody>
          </p:sp>
        </mc:Fallback>
      </mc:AlternateContent>
      <p:cxnSp>
        <p:nvCxnSpPr>
          <p:cNvPr id="17" name="Straight Connector 16"/>
          <p:cNvCxnSpPr/>
          <p:nvPr/>
        </p:nvCxnSpPr>
        <p:spPr>
          <a:xfrm flipV="1">
            <a:off x="8255697" y="5735381"/>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14058" y="4762903"/>
            <a:ext cx="934151" cy="10007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1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2023" y="365125"/>
            <a:ext cx="10851777" cy="1325563"/>
          </a:xfrm>
        </p:spPr>
        <p:txBody>
          <a:bodyPr/>
          <a:lstStyle/>
          <a:p>
            <a:pPr eaLnBrk="1" hangingPunct="1"/>
            <a:r>
              <a:rPr lang="en-US" altLang="en-US" sz="3600" dirty="0"/>
              <a:t>Stable Matching, More Formally</a:t>
            </a:r>
          </a:p>
        </p:txBody>
      </p:sp>
      <mc:AlternateContent xmlns:mc="http://schemas.openxmlformats.org/markup-compatibility/2006" xmlns:a14="http://schemas.microsoft.com/office/drawing/2010/main">
        <mc:Choice Requires="a14">
          <p:sp>
            <p:nvSpPr>
              <p:cNvPr id="416771" name="Rectangle 3"/>
              <p:cNvSpPr>
                <a:spLocks noGrp="1" noChangeArrowheads="1"/>
              </p:cNvSpPr>
              <p:nvPr>
                <p:ph idx="1"/>
              </p:nvPr>
            </p:nvSpPr>
            <p:spPr>
              <a:xfrm>
                <a:off x="502023" y="1270959"/>
                <a:ext cx="11367247" cy="4815517"/>
              </a:xfrm>
            </p:spPr>
            <p:txBody>
              <a:bodyPr>
                <a:normAutofit/>
              </a:bodyPr>
              <a:lstStyle/>
              <a:p>
                <a:pPr marL="0" indent="0">
                  <a:lnSpc>
                    <a:spcPct val="80000"/>
                  </a:lnSpc>
                  <a:buNone/>
                </a:pPr>
                <a:r>
                  <a:rPr lang="en-US" altLang="en-US" dirty="0">
                    <a:solidFill>
                      <a:srgbClr val="0070C0"/>
                    </a:solidFill>
                  </a:rPr>
                  <a:t>Perfect matching</a:t>
                </a:r>
                <a:r>
                  <a:rPr lang="en-US" altLang="en-US" dirty="0">
                    <a:solidFill>
                      <a:schemeClr val="accent2"/>
                    </a:solidFill>
                  </a:rPr>
                  <a:t>:</a:t>
                </a:r>
                <a:r>
                  <a:rPr lang="en-US" altLang="en-US" dirty="0"/>
                  <a:t> </a:t>
                </a:r>
              </a:p>
              <a:p>
                <a:pPr eaLnBrk="1" hangingPunct="1">
                  <a:lnSpc>
                    <a:spcPct val="80000"/>
                  </a:lnSpc>
                  <a:buFont typeface="Arial" panose="020B0604020202020204" pitchFamily="34" charset="0"/>
                  <a:buChar char="•"/>
                </a:pPr>
                <a:r>
                  <a:rPr lang="en-US" altLang="en-US" dirty="0"/>
                  <a:t>Each rider is paired with exactly one horse.</a:t>
                </a:r>
              </a:p>
              <a:p>
                <a:pPr eaLnBrk="1" hangingPunct="1">
                  <a:lnSpc>
                    <a:spcPct val="80000"/>
                  </a:lnSpc>
                  <a:buFont typeface="Arial" panose="020B0604020202020204" pitchFamily="34" charset="0"/>
                  <a:buChar char="•"/>
                </a:pPr>
                <a:r>
                  <a:rPr lang="en-US" altLang="en-US" dirty="0"/>
                  <a:t>Each horse is paired with exactly one rider.</a:t>
                </a:r>
              </a:p>
              <a:p>
                <a:pPr marL="0" indent="0">
                  <a:lnSpc>
                    <a:spcPct val="80000"/>
                  </a:lnSpc>
                  <a:buNone/>
                </a:pPr>
                <a:r>
                  <a:rPr lang="en-US" altLang="en-US" dirty="0">
                    <a:solidFill>
                      <a:srgbClr val="0070C0"/>
                    </a:solidFill>
                  </a:rPr>
                  <a:t>Stability</a:t>
                </a:r>
                <a:r>
                  <a:rPr lang="en-US" altLang="en-US" dirty="0">
                    <a:solidFill>
                      <a:schemeClr val="accent2"/>
                    </a:solidFill>
                  </a:rPr>
                  <a:t>:</a:t>
                </a:r>
                <a:r>
                  <a:rPr lang="en-US" altLang="en-US" dirty="0"/>
                  <a:t>  no ability to exchange</a:t>
                </a:r>
              </a:p>
              <a:p>
                <a:pPr marL="400050">
                  <a:lnSpc>
                    <a:spcPct val="80000"/>
                  </a:lnSpc>
                </a:pPr>
                <a:r>
                  <a:rPr lang="en-US" altLang="en-US" dirty="0"/>
                  <a:t>an unmatched pair </a:t>
                </a:r>
                <a14:m>
                  <m:oMath xmlns:m="http://schemas.openxmlformats.org/officeDocument/2006/math">
                    <m:r>
                      <a:rPr lang="en-US" altLang="en-US" b="0" i="1" smtClean="0">
                        <a:latin typeface="Cambria Math" panose="02040503050406030204" pitchFamily="18" charset="0"/>
                      </a:rPr>
                      <m:t>𝑟</m:t>
                    </m:r>
                  </m:oMath>
                </a14:m>
                <a:r>
                  <a:rPr lang="en-US" altLang="en-US" dirty="0"/>
                  <a:t>-</a:t>
                </a:r>
                <a14:m>
                  <m:oMath xmlns:m="http://schemas.openxmlformats.org/officeDocument/2006/math">
                    <m:r>
                      <a:rPr lang="en-US" altLang="en-US" b="0" i="1" dirty="0" smtClean="0">
                        <a:latin typeface="Cambria Math" panose="02040503050406030204" pitchFamily="18" charset="0"/>
                      </a:rPr>
                      <m:t>h</m:t>
                    </m:r>
                  </m:oMath>
                </a14:m>
                <a:r>
                  <a:rPr lang="en-US" altLang="en-US" dirty="0"/>
                  <a:t> is </a:t>
                </a:r>
                <a:r>
                  <a:rPr lang="en-US" altLang="en-US" dirty="0">
                    <a:solidFill>
                      <a:srgbClr val="FF0000"/>
                    </a:solidFill>
                  </a:rPr>
                  <a:t>blocking </a:t>
                </a:r>
                <a:r>
                  <a:rPr lang="en-US" altLang="en-US" dirty="0"/>
                  <a:t>if they both prefer each other to current matches.</a:t>
                </a:r>
                <a:endParaRPr lang="en-US" altLang="en-US" sz="1800" dirty="0"/>
              </a:p>
              <a:p>
                <a:pPr marL="0" indent="0">
                  <a:lnSpc>
                    <a:spcPct val="80000"/>
                  </a:lnSpc>
                  <a:buNone/>
                </a:pPr>
                <a:r>
                  <a:rPr lang="en-US" altLang="en-US" dirty="0">
                    <a:solidFill>
                      <a:srgbClr val="0070C0"/>
                    </a:solidFill>
                  </a:rPr>
                  <a:t>Stable matching</a:t>
                </a:r>
                <a:r>
                  <a:rPr lang="en-US" altLang="en-US" dirty="0">
                    <a:solidFill>
                      <a:schemeClr val="accent2"/>
                    </a:solidFill>
                  </a:rPr>
                  <a:t>:</a:t>
                </a:r>
                <a:r>
                  <a:rPr lang="en-US" altLang="en-US" dirty="0"/>
                  <a:t>  perfect matching with no blocking pairs.</a:t>
                </a:r>
              </a:p>
            </p:txBody>
          </p:sp>
        </mc:Choice>
        <mc:Fallback xmlns="">
          <p:sp>
            <p:nvSpPr>
              <p:cNvPr id="416771" name="Rectangle 3"/>
              <p:cNvSpPr>
                <a:spLocks noGrp="1" noRot="1" noChangeAspect="1" noMove="1" noResize="1" noEditPoints="1" noAdjustHandles="1" noChangeArrowheads="1" noChangeShapeType="1" noTextEdit="1"/>
              </p:cNvSpPr>
              <p:nvPr>
                <p:ph idx="1"/>
              </p:nvPr>
            </p:nvSpPr>
            <p:spPr>
              <a:xfrm>
                <a:off x="502023" y="1270959"/>
                <a:ext cx="11367247" cy="4815517"/>
              </a:xfrm>
              <a:blipFill>
                <a:blip r:embed="rId3"/>
                <a:stretch>
                  <a:fillRect l="-1072" t="-2785" r="-1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53035" y="4948518"/>
                <a:ext cx="7652033"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b="1" dirty="0"/>
                  <a:t>Given:</a:t>
                </a:r>
                <a:r>
                  <a:rPr lang="en-US" altLang="en-US" sz="2800" dirty="0"/>
                  <a:t> the preference lists of </a:t>
                </a:r>
                <a14:m>
                  <m:oMath xmlns:m="http://schemas.openxmlformats.org/officeDocument/2006/math">
                    <m:r>
                      <a:rPr lang="en-US" altLang="en-US" sz="2800" i="1">
                        <a:latin typeface="Cambria Math" panose="02040503050406030204" pitchFamily="18" charset="0"/>
                      </a:rPr>
                      <m:t>𝑛</m:t>
                    </m:r>
                    <m:r>
                      <a:rPr lang="en-US" altLang="en-US" sz="2800" i="1">
                        <a:latin typeface="Cambria Math" panose="02040503050406030204" pitchFamily="18" charset="0"/>
                      </a:rPr>
                      <m:t> </m:t>
                    </m:r>
                  </m:oMath>
                </a14:m>
                <a:r>
                  <a:rPr lang="en-US" altLang="en-US" sz="2800" dirty="0"/>
                  <a:t>riders and </a:t>
                </a:r>
                <a14:m>
                  <m:oMath xmlns:m="http://schemas.openxmlformats.org/officeDocument/2006/math">
                    <m:r>
                      <a:rPr lang="en-US" altLang="en-US" sz="2800" i="1">
                        <a:latin typeface="Cambria Math" panose="02040503050406030204" pitchFamily="18" charset="0"/>
                      </a:rPr>
                      <m:t>𝑛</m:t>
                    </m:r>
                  </m:oMath>
                </a14:m>
                <a:r>
                  <a:rPr lang="en-US" altLang="en-US" sz="2800" dirty="0"/>
                  <a:t> horses. </a:t>
                </a:r>
                <a:br>
                  <a:rPr lang="en-US" altLang="en-US" sz="2800" dirty="0"/>
                </a:br>
                <a:r>
                  <a:rPr lang="en-US" altLang="en-US" sz="2800" b="1" dirty="0"/>
                  <a:t>Find:</a:t>
                </a:r>
                <a:r>
                  <a:rPr lang="en-US" altLang="en-US" sz="2800" dirty="0"/>
                  <a:t> a stable matching.</a:t>
                </a:r>
                <a:endParaRPr lang="en-US" altLang="en-US" sz="2800" dirty="0">
                  <a:solidFill>
                    <a:schemeClr val="hlink"/>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753035" y="4948518"/>
                <a:ext cx="7652033" cy="1584917"/>
              </a:xfrm>
              <a:prstGeom prst="rect">
                <a:avLst/>
              </a:prstGeom>
              <a:blipFill>
                <a:blip r:embed="rId4"/>
                <a:stretch>
                  <a:fillRect l="-1673" r="-1833"/>
                </a:stretch>
              </a:blipFill>
              <a:ln>
                <a:noFill/>
              </a:ln>
            </p:spPr>
            <p:txBody>
              <a:bodyPr/>
              <a:lstStyle/>
              <a:p>
                <a:r>
                  <a:rPr lang="en-US">
                    <a:noFill/>
                  </a:rPr>
                  <a:t> </a:t>
                </a:r>
              </a:p>
            </p:txBody>
          </p:sp>
        </mc:Fallback>
      </mc:AlternateContent>
      <p:sp>
        <p:nvSpPr>
          <p:cNvPr id="32" name="Rectangle 31"/>
          <p:cNvSpPr/>
          <p:nvPr/>
        </p:nvSpPr>
        <p:spPr>
          <a:xfrm>
            <a:off x="753036" y="4939553"/>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Stable Matching Problem</a:t>
            </a:r>
          </a:p>
        </p:txBody>
      </p:sp>
    </p:spTree>
    <p:extLst>
      <p:ext uri="{BB962C8B-B14F-4D97-AF65-F5344CB8AC3E}">
        <p14:creationId xmlns:p14="http://schemas.microsoft.com/office/powerpoint/2010/main" val="11499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Claim 4: The matching has no blocking pairs.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0635" y="2812788"/>
                <a:ext cx="10954871" cy="3863616"/>
              </a:xfrm>
            </p:spPr>
            <p:txBody>
              <a:bodyPr>
                <a:normAutofit/>
              </a:bodyPr>
              <a:lstStyle/>
              <a:p>
                <a:r>
                  <a:rPr lang="en-US" dirty="0"/>
                  <a:t>How did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r>
                  <a:rPr lang="en-US" dirty="0"/>
                  <a:t> end up matched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oMath>
                </a14:m>
                <a:r>
                  <a:rPr lang="en-US" dirty="0"/>
                  <a:t>?</a:t>
                </a:r>
              </a:p>
              <a:p>
                <a:r>
                  <a:rPr lang="en-US" dirty="0"/>
                  <a:t>He must have proposed to and been rejected by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2</m:t>
                        </m:r>
                      </m:sub>
                    </m:sSub>
                  </m:oMath>
                </a14:m>
                <a:r>
                  <a:rPr lang="en-US" dirty="0"/>
                  <a:t> (</a:t>
                </a:r>
                <a:r>
                  <a:rPr lang="en-US" dirty="0">
                    <a:solidFill>
                      <a:schemeClr val="accent1"/>
                    </a:solidFill>
                  </a:rPr>
                  <a:t>Observation A</a:t>
                </a:r>
                <a:r>
                  <a:rPr lang="en-US" dirty="0"/>
                  <a:t>).</a:t>
                </a:r>
              </a:p>
              <a:p>
                <a:r>
                  <a:rPr lang="en-US" dirty="0"/>
                  <a:t>Why did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2</m:t>
                        </m:r>
                      </m:sub>
                    </m:sSub>
                  </m:oMath>
                </a14:m>
                <a:r>
                  <a:rPr lang="en-US" dirty="0"/>
                  <a:t> reject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r>
                  <a:rPr lang="en-US" dirty="0"/>
                  <a:t>? It got a better offer from some </a:t>
                </a:r>
                <a14:m>
                  <m:oMath xmlns:m="http://schemas.openxmlformats.org/officeDocument/2006/math">
                    <m:r>
                      <m:rPr>
                        <m:sty m:val="p"/>
                      </m:rPr>
                      <a:rPr lang="en-US" b="0" i="0" smtClean="0">
                        <a:latin typeface="Cambria Math" panose="02040503050406030204" pitchFamily="18" charset="0"/>
                      </a:rPr>
                      <m:t>r</m:t>
                    </m:r>
                    <m:r>
                      <a:rPr lang="en-US" i="1">
                        <a:latin typeface="Cambria Math" panose="02040503050406030204" pitchFamily="18" charset="0"/>
                      </a:rPr>
                      <m:t>′</m:t>
                    </m:r>
                  </m:oMath>
                </a14:m>
                <a:r>
                  <a:rPr lang="en-US" dirty="0"/>
                  <a:t>.</a:t>
                </a:r>
              </a:p>
              <a:p>
                <a:r>
                  <a:rPr lang="en-US" dirty="0"/>
                  <a:t>If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2</m:t>
                        </m:r>
                      </m:sub>
                    </m:sSub>
                  </m:oMath>
                </a14:m>
                <a:r>
                  <a:rPr lang="en-US" dirty="0"/>
                  <a:t> ever changed matches after that, the match was only better for it, (</a:t>
                </a:r>
                <a:r>
                  <a:rPr lang="en-US" dirty="0">
                    <a:solidFill>
                      <a:schemeClr val="accent1"/>
                    </a:solidFill>
                  </a:rPr>
                  <a:t>Observation C</a:t>
                </a:r>
                <a:r>
                  <a:rPr lang="en-US" dirty="0"/>
                  <a:t>) so it must prefer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2</m:t>
                        </m:r>
                      </m:sub>
                    </m:sSub>
                  </m:oMath>
                </a14:m>
                <a:r>
                  <a:rPr lang="en-US" dirty="0"/>
                  <a:t> (its final match)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r>
                  <a:rPr lang="en-US" dirty="0"/>
                  <a:t>.</a:t>
                </a:r>
              </a:p>
              <a:p>
                <a:r>
                  <a:rPr lang="en-US" dirty="0"/>
                  <a:t>A contradiction!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0635" y="2812788"/>
                <a:ext cx="10954871" cy="3863616"/>
              </a:xfrm>
              <a:blipFill>
                <a:blip r:embed="rId2"/>
                <a:stretch>
                  <a:fillRect l="-723" t="-2681" r="-1669"/>
                </a:stretch>
              </a:blipFill>
            </p:spPr>
            <p:txBody>
              <a:bodyPr/>
              <a:lstStyle/>
              <a:p>
                <a:r>
                  <a:rPr lang="en-US">
                    <a:noFill/>
                  </a:rPr>
                  <a:t> </a:t>
                </a:r>
              </a:p>
            </p:txBody>
          </p:sp>
        </mc:Fallback>
      </mc:AlternateContent>
      <p:sp>
        <p:nvSpPr>
          <p:cNvPr id="4" name="Oval 3"/>
          <p:cNvSpPr/>
          <p:nvPr/>
        </p:nvSpPr>
        <p:spPr>
          <a:xfrm>
            <a:off x="5318059" y="119262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5318059" y="2227006"/>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p:cNvCxnSpPr>
            <a:stCxn id="4" idx="6"/>
          </p:cNvCxnSpPr>
          <p:nvPr/>
        </p:nvCxnSpPr>
        <p:spPr>
          <a:xfrm flipV="1">
            <a:off x="5772072" y="1411238"/>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735402" y="119262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6735402" y="2224527"/>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0" name="TextBox 9"/>
              <p:cNvSpPr txBox="1"/>
              <p:nvPr/>
            </p:nvSpPr>
            <p:spPr>
              <a:xfrm>
                <a:off x="6706223" y="117971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706223" y="1179714"/>
                <a:ext cx="454013" cy="461665"/>
              </a:xfrm>
              <a:prstGeom prst="rect">
                <a:avLst/>
              </a:prstGeom>
              <a:blipFill>
                <a:blip r:embed="rId3"/>
                <a:stretch>
                  <a:fillRect l="-4000"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267475" y="114038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267475" y="1140382"/>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267475" y="218733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267475" y="2187337"/>
                <a:ext cx="4540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77043" y="218733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677043" y="2187337"/>
                <a:ext cx="454013" cy="461665"/>
              </a:xfrm>
              <a:prstGeom prst="rect">
                <a:avLst/>
              </a:prstGeom>
              <a:blipFill>
                <a:blip r:embed="rId6"/>
                <a:stretch>
                  <a:fillRect l="-4000" r="-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53569" y="1213987"/>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353569" y="1213987"/>
                <a:ext cx="950414" cy="461665"/>
              </a:xfrm>
              <a:prstGeom prst="rect">
                <a:avLst/>
              </a:prstGeom>
              <a:blipFill>
                <a:blip r:embed="rId7"/>
                <a:stretch>
                  <a:fillRect r="-77564"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97191" y="2187337"/>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m:t>
                          </m:r>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 </m:t>
                          </m:r>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197191" y="2187337"/>
                <a:ext cx="1364886" cy="461665"/>
              </a:xfrm>
              <a:prstGeom prst="rect">
                <a:avLst/>
              </a:prstGeom>
              <a:blipFill>
                <a:blip r:embed="rId8"/>
                <a:stretch>
                  <a:fillRect r="-15625"/>
                </a:stretch>
              </a:blipFill>
            </p:spPr>
            <p:txBody>
              <a:bodyPr/>
              <a:lstStyle/>
              <a:p>
                <a:r>
                  <a:rPr lang="en-US">
                    <a:noFill/>
                  </a:rPr>
                  <a:t> </a:t>
                </a:r>
              </a:p>
            </p:txBody>
          </p:sp>
        </mc:Fallback>
      </mc:AlternateContent>
      <p:cxnSp>
        <p:nvCxnSpPr>
          <p:cNvPr id="18" name="Straight Connector 17"/>
          <p:cNvCxnSpPr/>
          <p:nvPr/>
        </p:nvCxnSpPr>
        <p:spPr>
          <a:xfrm flipV="1">
            <a:off x="5772071" y="2454793"/>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30432" y="1482315"/>
            <a:ext cx="934151" cy="10007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p:txBody>
          <a:bodyPr/>
          <a:lstStyle/>
          <a:p>
            <a:pPr eaLnBrk="1" hangingPunct="1"/>
            <a:r>
              <a:rPr lang="en-US" altLang="en-US"/>
              <a:t>Result</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idx="1"/>
                <p:custDataLst>
                  <p:tags r:id="rId2"/>
                </p:custDataLst>
              </p:nvPr>
            </p:nvSpPr>
            <p:spPr/>
            <p:txBody>
              <a:bodyPr>
                <a:normAutofit/>
              </a:bodyPr>
              <a:lstStyle/>
              <a:p>
                <a:pPr eaLnBrk="1" hangingPunct="1"/>
                <a:r>
                  <a:rPr lang="en-US" altLang="en-US" dirty="0"/>
                  <a:t>Simple, </a:t>
                </a:r>
                <a14:m>
                  <m:oMath xmlns:m="http://schemas.openxmlformats.org/officeDocument/2006/math">
                    <m:r>
                      <a:rPr lang="en-US" altLang="en-US" i="1" dirty="0">
                        <a:latin typeface="Cambria Math" panose="02040503050406030204" pitchFamily="18" charset="0"/>
                      </a:rPr>
                      <m:t>𝑂</m:t>
                    </m:r>
                    <m:r>
                      <a:rPr lang="en-US" altLang="en-US" i="1" dirty="0">
                        <a:latin typeface="Cambria Math" panose="02040503050406030204" pitchFamily="18" charset="0"/>
                      </a:rPr>
                      <m:t>(</m:t>
                    </m:r>
                    <m:r>
                      <a:rPr lang="en-US" altLang="en-US" i="1" dirty="0">
                        <a:latin typeface="Cambria Math" panose="02040503050406030204" pitchFamily="18" charset="0"/>
                      </a:rPr>
                      <m:t>𝑛</m:t>
                    </m:r>
                    <m:r>
                      <a:rPr lang="en-US" altLang="en-US" i="1" baseline="30000" dirty="0">
                        <a:latin typeface="Cambria Math" panose="02040503050406030204" pitchFamily="18" charset="0"/>
                      </a:rPr>
                      <m:t>2</m:t>
                    </m:r>
                    <m:r>
                      <a:rPr lang="en-US" altLang="en-US" i="1" dirty="0">
                        <a:latin typeface="Cambria Math" panose="02040503050406030204" pitchFamily="18" charset="0"/>
                      </a:rPr>
                      <m:t>)</m:t>
                    </m:r>
                  </m:oMath>
                </a14:m>
                <a:r>
                  <a:rPr lang="en-US" altLang="en-US" dirty="0"/>
                  <a:t> algorithm to compute a stable matching</a:t>
                </a:r>
              </a:p>
              <a:p>
                <a:pPr eaLnBrk="1" hangingPunct="1"/>
                <a:r>
                  <a:rPr lang="en-US" altLang="en-US" dirty="0"/>
                  <a:t>Corollary</a:t>
                </a:r>
              </a:p>
              <a:p>
                <a:pPr lvl="1" eaLnBrk="1" hangingPunct="1"/>
                <a:r>
                  <a:rPr lang="en-US" altLang="en-US" sz="2800" dirty="0"/>
                  <a:t>A stable matching always exists.</a:t>
                </a:r>
              </a:p>
              <a:p>
                <a:r>
                  <a:rPr lang="en-US" altLang="en-US" sz="3100" dirty="0"/>
                  <a:t>The corollary isn’t obvious!</a:t>
                </a:r>
              </a:p>
              <a:p>
                <a:r>
                  <a:rPr lang="en-US" altLang="en-US" sz="3100" dirty="0"/>
                  <a:t>The “stable roommates problem” doesn’t always have a solution:</a:t>
                </a:r>
              </a:p>
              <a:p>
                <a:pPr lvl="1"/>
                <a14:m>
                  <m:oMath xmlns:m="http://schemas.openxmlformats.org/officeDocument/2006/math">
                    <m:r>
                      <a:rPr lang="en-US" altLang="en-US" sz="2800" i="1" dirty="0">
                        <a:latin typeface="Cambria Math" panose="02040503050406030204" pitchFamily="18" charset="0"/>
                      </a:rPr>
                      <m:t>2</m:t>
                    </m:r>
                    <m:r>
                      <a:rPr lang="en-US" altLang="en-US" sz="2800" i="1" dirty="0">
                        <a:latin typeface="Cambria Math" panose="02040503050406030204" pitchFamily="18" charset="0"/>
                      </a:rPr>
                      <m:t>𝑛</m:t>
                    </m:r>
                    <m:r>
                      <a:rPr lang="en-US" altLang="en-US" sz="2800" i="1" dirty="0">
                        <a:latin typeface="Cambria Math" panose="02040503050406030204" pitchFamily="18" charset="0"/>
                      </a:rPr>
                      <m:t> </m:t>
                    </m:r>
                  </m:oMath>
                </a14:m>
                <a:r>
                  <a:rPr lang="en-US" altLang="en-US" sz="2800" dirty="0"/>
                  <a:t>people, rank the other </a:t>
                </a:r>
                <a14:m>
                  <m:oMath xmlns:m="http://schemas.openxmlformats.org/officeDocument/2006/math">
                    <m:r>
                      <a:rPr lang="en-US" altLang="en-US" sz="2800" i="1">
                        <a:latin typeface="Cambria Math" panose="02040503050406030204" pitchFamily="18" charset="0"/>
                      </a:rPr>
                      <m:t>2</m:t>
                    </m:r>
                    <m:r>
                      <a:rPr lang="en-US" altLang="en-US" sz="2800" i="1">
                        <a:latin typeface="Cambria Math" panose="02040503050406030204" pitchFamily="18" charset="0"/>
                      </a:rPr>
                      <m:t>𝑛</m:t>
                    </m:r>
                    <m:r>
                      <a:rPr lang="en-US" altLang="en-US" sz="2800" i="1">
                        <a:latin typeface="Cambria Math" panose="02040503050406030204" pitchFamily="18" charset="0"/>
                      </a:rPr>
                      <m:t>−1</m:t>
                    </m:r>
                  </m:oMath>
                </a14:m>
                <a:endParaRPr lang="en-US" altLang="en-US" sz="2800" dirty="0"/>
              </a:p>
              <a:p>
                <a:pPr lvl="1"/>
                <a:r>
                  <a:rPr lang="en-US" altLang="en-US" sz="2800" dirty="0"/>
                  <a:t>Goal is to pair them without any blocking pairs.  </a:t>
                </a:r>
              </a:p>
            </p:txBody>
          </p:sp>
        </mc:Choice>
        <mc:Fallback xmlns="">
          <p:sp>
            <p:nvSpPr>
              <p:cNvPr id="22531" name="Rectangle 3"/>
              <p:cNvSpPr>
                <a:spLocks noGrp="1" noRot="1" noChangeAspect="1" noMove="1" noResize="1" noEditPoints="1" noAdjustHandles="1" noChangeArrowheads="1" noChangeShapeType="1" noTextEdit="1"/>
              </p:cNvSpPr>
              <p:nvPr>
                <p:ph idx="1"/>
                <p:custDataLst>
                  <p:tags r:id="rId5"/>
                </p:custDataLst>
              </p:nvPr>
            </p:nvSpPr>
            <p:spPr>
              <a:blipFill>
                <a:blip r:embed="rId6"/>
                <a:stretch>
                  <a:fillRect l="-1275" t="-2241"/>
                </a:stretch>
              </a:blipFill>
            </p:spPr>
            <p:txBody>
              <a:bodyPr/>
              <a:lstStyle/>
              <a:p>
                <a:r>
                  <a:rPr lang="en-US">
                    <a:noFill/>
                  </a:rPr>
                  <a:t> </a:t>
                </a:r>
              </a:p>
            </p:txBody>
          </p:sp>
        </mc:Fallback>
      </mc:AlternateContent>
    </p:spTree>
    <p:extLst>
      <p:ext uri="{BB962C8B-B14F-4D97-AF65-F5344CB8AC3E}">
        <p14:creationId xmlns:p14="http://schemas.microsoft.com/office/powerpoint/2010/main" val="13603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Does a stable matching always exist?</a:t>
            </a:r>
          </a:p>
          <a:p>
            <a:r>
              <a:rPr lang="en-US" dirty="0"/>
              <a:t>Can we find a stable matching efficiently?</a:t>
            </a:r>
          </a:p>
          <a:p>
            <a:endParaRPr lang="en-US" dirty="0"/>
          </a:p>
          <a:p>
            <a:pPr marL="0" indent="0">
              <a:buNone/>
            </a:pPr>
            <a:endParaRPr lang="en-US" dirty="0"/>
          </a:p>
          <a:p>
            <a:pPr marL="0" indent="0">
              <a:buNone/>
            </a:pPr>
            <a:r>
              <a:rPr lang="en-US" dirty="0"/>
              <a:t>We’ll answer both of those questions in the next few lectures.</a:t>
            </a:r>
          </a:p>
          <a:p>
            <a:pPr marL="0" indent="0">
              <a:buNone/>
            </a:pPr>
            <a:r>
              <a:rPr lang="en-US" dirty="0"/>
              <a:t>Let’s start with the second one.</a:t>
            </a:r>
          </a:p>
        </p:txBody>
      </p:sp>
    </p:spTree>
    <p:extLst>
      <p:ext uri="{BB962C8B-B14F-4D97-AF65-F5344CB8AC3E}">
        <p14:creationId xmlns:p14="http://schemas.microsoft.com/office/powerpoint/2010/main" val="253485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r>
              <a:rPr lang="en-US" altLang="en-US"/>
              <a:t>Idea for an Algorithm</a:t>
            </a:r>
          </a:p>
        </p:txBody>
      </p:sp>
      <p:sp>
        <p:nvSpPr>
          <p:cNvPr id="13315" name="Rectangle 3"/>
          <p:cNvSpPr>
            <a:spLocks noGrp="1" noChangeArrowheads="1"/>
          </p:cNvSpPr>
          <p:nvPr>
            <p:ph idx="1"/>
            <p:custDataLst>
              <p:tags r:id="rId2"/>
            </p:custDataLst>
          </p:nvPr>
        </p:nvSpPr>
        <p:spPr>
          <a:xfrm>
            <a:off x="838200" y="1463857"/>
            <a:ext cx="9507674" cy="5157280"/>
          </a:xfrm>
        </p:spPr>
        <p:txBody>
          <a:bodyPr>
            <a:normAutofit lnSpcReduction="10000"/>
          </a:bodyPr>
          <a:lstStyle/>
          <a:p>
            <a:pPr indent="0">
              <a:buNone/>
              <a:defRPr/>
            </a:pPr>
            <a:r>
              <a:rPr lang="en-US" dirty="0"/>
              <a:t>Key idea</a:t>
            </a:r>
          </a:p>
          <a:p>
            <a:pPr marL="0" indent="0">
              <a:buNone/>
              <a:defRPr/>
            </a:pPr>
            <a:r>
              <a:rPr lang="en-US" dirty="0"/>
              <a:t>Unmatched riders “propose” to the highest horse on their preference list </a:t>
            </a:r>
            <a:r>
              <a:rPr lang="en-US" dirty="0">
                <a:solidFill>
                  <a:srgbClr val="FF0000"/>
                </a:solidFill>
              </a:rPr>
              <a:t>that they have not already proposed to.</a:t>
            </a:r>
            <a:br>
              <a:rPr lang="en-US" dirty="0"/>
            </a:br>
            <a:br>
              <a:rPr lang="en-US" dirty="0"/>
            </a:br>
            <a:r>
              <a:rPr lang="en-US" dirty="0"/>
              <a:t>Send in a rider to walk up to their favorite horse.</a:t>
            </a:r>
          </a:p>
          <a:p>
            <a:pPr indent="0">
              <a:buNone/>
              <a:defRPr/>
            </a:pPr>
            <a:r>
              <a:rPr lang="en-US" dirty="0"/>
              <a:t>Everyone in front of a different horse? Done!</a:t>
            </a:r>
          </a:p>
          <a:p>
            <a:pPr indent="0">
              <a:buNone/>
              <a:defRPr/>
            </a:pPr>
            <a:r>
              <a:rPr lang="en-US" dirty="0"/>
              <a:t>If more than one rider is at the same horse, let the horse decide its favorite.</a:t>
            </a:r>
          </a:p>
          <a:p>
            <a:pPr indent="0">
              <a:buNone/>
              <a:defRPr/>
            </a:pPr>
            <a:r>
              <a:rPr lang="en-US" dirty="0"/>
              <a:t>Rejected riders go back outside.</a:t>
            </a:r>
          </a:p>
          <a:p>
            <a:pPr indent="0">
              <a:buNone/>
              <a:defRPr/>
            </a:pPr>
            <a:endParaRPr lang="en-US" dirty="0"/>
          </a:p>
          <a:p>
            <a:pPr indent="0">
              <a:buNone/>
              <a:defRPr/>
            </a:pPr>
            <a:r>
              <a:rPr lang="en-US" dirty="0"/>
              <a:t>Repeat until you have a perfect matching.</a:t>
            </a:r>
          </a:p>
        </p:txBody>
      </p:sp>
    </p:spTree>
    <p:extLst>
      <p:ext uri="{BB962C8B-B14F-4D97-AF65-F5344CB8AC3E}">
        <p14:creationId xmlns:p14="http://schemas.microsoft.com/office/powerpoint/2010/main" val="164203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981200"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788895" y="1650749"/>
                <a:ext cx="9924698" cy="39703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Initially all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𝑅</m:t>
                    </m:r>
                  </m:oMath>
                </a14:m>
                <a:r>
                  <a:rPr lang="en-US" altLang="en-US" sz="2800" dirty="0"/>
                  <a:t> and </a:t>
                </a:r>
                <a14:m>
                  <m:oMath xmlns:m="http://schemas.openxmlformats.org/officeDocument/2006/math">
                    <m:r>
                      <a:rPr lang="en-US" altLang="en-US" sz="2800" b="0" i="1" smtClean="0">
                        <a:latin typeface="Cambria Math" panose="02040503050406030204" pitchFamily="18" charset="0"/>
                      </a:rPr>
                      <m:t>h</m:t>
                    </m:r>
                  </m:oMath>
                </a14:m>
                <a:r>
                  <a:rPr lang="en-US" altLang="en-US" sz="2800" dirty="0"/>
                  <a:t> in </a:t>
                </a:r>
                <a14:m>
                  <m:oMath xmlns:m="http://schemas.openxmlformats.org/officeDocument/2006/math">
                    <m:r>
                      <a:rPr lang="en-US" altLang="en-US" sz="2800" b="0" i="1" smtClean="0">
                        <a:latin typeface="Cambria Math" panose="02040503050406030204" pitchFamily="18" charset="0"/>
                      </a:rPr>
                      <m:t>𝐻</m:t>
                    </m:r>
                  </m:oMath>
                </a14:m>
                <a:r>
                  <a:rPr lang="en-US" altLang="en-US" sz="2800" dirty="0"/>
                  <a:t> are free</a:t>
                </a:r>
              </a:p>
              <a:p>
                <a:pPr eaLnBrk="1" hangingPunct="1"/>
                <a:r>
                  <a:rPr lang="en-US" altLang="en-US" sz="2800" dirty="0"/>
                  <a:t>While there is a free </a:t>
                </a:r>
                <a14:m>
                  <m:oMath xmlns:m="http://schemas.openxmlformats.org/officeDocument/2006/math">
                    <m:r>
                      <a:rPr lang="en-US" altLang="en-US" sz="2800" b="0" i="1" smtClean="0">
                        <a:latin typeface="Cambria Math" panose="02040503050406030204" pitchFamily="18" charset="0"/>
                      </a:rPr>
                      <m:t>𝑟</m:t>
                    </m:r>
                  </m:oMath>
                </a14:m>
                <a:endParaRPr lang="en-US" altLang="en-US" sz="2800" dirty="0"/>
              </a:p>
              <a:p>
                <a:pPr eaLnBrk="1" hangingPunct="1"/>
                <a:r>
                  <a:rPr lang="en-US" altLang="en-US" sz="2800" dirty="0"/>
                  <a:t>	Let </a:t>
                </a:r>
                <a14:m>
                  <m:oMath xmlns:m="http://schemas.openxmlformats.org/officeDocument/2006/math">
                    <m:r>
                      <a:rPr lang="en-US" altLang="en-US" sz="2800" b="0" i="1" smtClean="0">
                        <a:latin typeface="Cambria Math" panose="02040503050406030204" pitchFamily="18" charset="0"/>
                      </a:rPr>
                      <m:t>h</m:t>
                    </m:r>
                  </m:oMath>
                </a14:m>
                <a:r>
                  <a:rPr lang="en-US" altLang="en-US" sz="2800" dirty="0"/>
                  <a:t> be highest on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’s list that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has not proposed to</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free, then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else //</a:t>
                </a:r>
                <a14:m>
                  <m:oMath xmlns:m="http://schemas.openxmlformats.org/officeDocument/2006/math">
                    <m:r>
                      <a:rPr lang="en-US" altLang="en-US" sz="2800" b="0" i="1" smtClean="0">
                        <a:latin typeface="Cambria Math" panose="02040503050406030204" pitchFamily="18" charset="0"/>
                      </a:rPr>
                      <m:t>h</m:t>
                    </m:r>
                  </m:oMath>
                </a14:m>
                <a:r>
                  <a:rPr lang="en-US" altLang="en-US" sz="2800" dirty="0"/>
                  <a:t> is not free</a:t>
                </a:r>
              </a:p>
              <a:p>
                <a:pPr eaLnBrk="1" hangingPunct="1"/>
                <a:r>
                  <a:rPr lang="en-US" altLang="en-US" sz="2800" dirty="0"/>
                  <a:t>         suppose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r>
                  <a:rPr lang="en-US" altLang="en-US" sz="2800" dirty="0"/>
                  <a:t> are matched</a:t>
                </a:r>
              </a:p>
              <a:p>
                <a:pPr eaLnBrk="1" hangingPunct="1"/>
                <a:r>
                  <a:rPr lang="en-US" altLang="en-US" sz="2800" dirty="0"/>
                  <a:t>		if </a:t>
                </a:r>
                <a14:m>
                  <m:oMath xmlns:m="http://schemas.openxmlformats.org/officeDocument/2006/math">
                    <m:r>
                      <a:rPr lang="en-US" altLang="en-US" sz="2800" b="0" i="1" smtClean="0">
                        <a:latin typeface="Cambria Math" panose="02040503050406030204" pitchFamily="18" charset="0"/>
                      </a:rPr>
                      <m:t>h</m:t>
                    </m:r>
                  </m:oMath>
                </a14:m>
                <a:r>
                  <a:rPr lang="en-US" altLang="en-US" sz="2800" dirty="0"/>
                  <a:t> prefers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 to </a:t>
                </a:r>
                <a14:m>
                  <m:oMath xmlns:m="http://schemas.openxmlformats.org/officeDocument/2006/math">
                    <m:r>
                      <m:rPr>
                        <m:sty m:val="p"/>
                      </m:rPr>
                      <a:rPr lang="en-US" altLang="en-US" sz="2800" b="0" i="0" smtClean="0">
                        <a:latin typeface="Cambria Math" panose="02040503050406030204" pitchFamily="18" charset="0"/>
                      </a:rPr>
                      <m:t>r</m:t>
                    </m:r>
                    <m:r>
                      <a:rPr lang="en-US" altLang="en-US" sz="2800" i="1">
                        <a:latin typeface="Cambria Math" panose="02040503050406030204" pitchFamily="18" charset="0"/>
                      </a:rPr>
                      <m:t>′</m:t>
                    </m:r>
                  </m:oMath>
                </a14:m>
                <a:endParaRPr lang="en-US" altLang="en-US" sz="2800" baseline="-25000" dirty="0"/>
              </a:p>
              <a:p>
                <a:pPr eaLnBrk="1" hangingPunct="1"/>
                <a:r>
                  <a:rPr lang="en-US" altLang="en-US" sz="2800" dirty="0"/>
                  <a:t>			</a:t>
                </a:r>
                <a:r>
                  <a:rPr lang="en-US" altLang="en-US" sz="2800" dirty="0" err="1"/>
                  <a:t>unmatch</a:t>
                </a:r>
                <a:r>
                  <a:rPr lang="en-US" altLang="en-US" sz="2800" dirty="0"/>
                  <a:t>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a:p>
                <a:pPr eaLnBrk="1" hangingPunct="1"/>
                <a:r>
                  <a:rPr lang="en-US" altLang="en-US" sz="2800" dirty="0"/>
                  <a:t>			match </a:t>
                </a:r>
                <a14:m>
                  <m:oMath xmlns:m="http://schemas.openxmlformats.org/officeDocument/2006/math">
                    <m:r>
                      <a:rPr lang="en-US" altLang="en-US" sz="2800" i="1" dirty="0">
                        <a:latin typeface="Cambria Math" panose="02040503050406030204" pitchFamily="18" charset="0"/>
                      </a:rPr>
                      <m:t>(</m:t>
                    </m:r>
                    <m:r>
                      <a:rPr lang="en-US" altLang="en-US" sz="2800" b="0" i="1" dirty="0" smtClean="0">
                        <a:latin typeface="Cambria Math" panose="02040503050406030204" pitchFamily="18" charset="0"/>
                      </a:rPr>
                      <m:t>𝑟</m:t>
                    </m:r>
                    <m:r>
                      <a:rPr lang="en-US" altLang="en-US" sz="2800" i="1" dirty="0">
                        <a:latin typeface="Cambria Math" panose="02040503050406030204" pitchFamily="18" charset="0"/>
                      </a:rPr>
                      <m:t>, </m:t>
                    </m:r>
                    <m:r>
                      <a:rPr lang="en-US" altLang="en-US" sz="2800" b="0" i="1" dirty="0" smtClean="0">
                        <a:latin typeface="Cambria Math" panose="02040503050406030204" pitchFamily="18" charset="0"/>
                      </a:rPr>
                      <m:t>h</m:t>
                    </m:r>
                    <m:r>
                      <a:rPr lang="en-US" altLang="en-US" sz="2800" i="1" dirty="0">
                        <a:latin typeface="Cambria Math" panose="02040503050406030204" pitchFamily="18" charset="0"/>
                      </a:rPr>
                      <m:t>)</m:t>
                    </m:r>
                  </m:oMath>
                </a14:m>
                <a:endParaRPr lang="en-US" altLang="en-US" sz="2800" dirty="0"/>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788895" y="1650749"/>
                <a:ext cx="9924698" cy="3970318"/>
              </a:xfrm>
              <a:prstGeom prst="rect">
                <a:avLst/>
              </a:prstGeom>
              <a:blipFill>
                <a:blip r:embed="rId7"/>
                <a:stretch>
                  <a:fillRect l="-1229" t="-1690" b="-33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9688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Example</a:t>
            </a:r>
          </a:p>
        </p:txBody>
      </p:sp>
      <p:sp>
        <p:nvSpPr>
          <p:cNvPr id="4" name="Oval 3"/>
          <p:cNvSpPr/>
          <p:nvPr/>
        </p:nvSpPr>
        <p:spPr>
          <a:xfrm>
            <a:off x="3773528"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3773528" y="3469189"/>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7647647"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7647647" y="3466710"/>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7633942" y="192622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33942" y="1926222"/>
                <a:ext cx="454013" cy="461665"/>
              </a:xfrm>
              <a:prstGeom prst="rect">
                <a:avLst/>
              </a:prstGeom>
              <a:blipFill>
                <a:blip r:embed="rId2"/>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13924" y="19029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13924" y="1902987"/>
                <a:ext cx="454013" cy="461665"/>
              </a:xfrm>
              <a:prstGeom prst="rect">
                <a:avLst/>
              </a:prstGeom>
              <a:blipFill>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14474" y="34117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714474" y="3411721"/>
                <a:ext cx="454013" cy="461665"/>
              </a:xfrm>
              <a:prstGeom prst="rect">
                <a:avLst/>
              </a:prstGeom>
              <a:blipFill>
                <a:blip r:embed="rId4"/>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18466" y="342529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18466" y="3425295"/>
                <a:ext cx="454013" cy="461665"/>
              </a:xfrm>
              <a:prstGeom prst="rect">
                <a:avLst/>
              </a:prstGeom>
              <a:blipFill>
                <a:blip r:embed="rId5"/>
                <a:stretch>
                  <a:fillRect l="-4054" r="-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17547" y="1959655"/>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17547" y="1959655"/>
                <a:ext cx="950414" cy="477888"/>
              </a:xfrm>
              <a:prstGeom prst="rect">
                <a:avLst/>
              </a:prstGeom>
              <a:blipFill>
                <a:blip r:embed="rId6"/>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30839" y="1956373"/>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30839" y="1956373"/>
                <a:ext cx="1690794"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19189" y="344435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19189" y="3444355"/>
                <a:ext cx="950414" cy="461665"/>
              </a:xfrm>
              <a:prstGeom prst="rect">
                <a:avLst/>
              </a:prstGeom>
              <a:blipFill>
                <a:blip r:embed="rId8"/>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60019" y="345940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160019" y="3459409"/>
                <a:ext cx="1364886" cy="461665"/>
              </a:xfrm>
              <a:prstGeom prst="rect">
                <a:avLst/>
              </a:prstGeom>
              <a:blipFill>
                <a:blip r:embed="rId9"/>
                <a:stretch>
                  <a:fillRect b="-1316"/>
                </a:stretch>
              </a:blipFill>
            </p:spPr>
            <p:txBody>
              <a:bodyPr/>
              <a:lstStyle/>
              <a:p>
                <a:r>
                  <a:rPr lang="en-US">
                    <a:noFill/>
                  </a:rPr>
                  <a:t> </a:t>
                </a:r>
              </a:p>
            </p:txBody>
          </p:sp>
        </mc:Fallback>
      </mc:AlternateContent>
      <p:sp>
        <p:nvSpPr>
          <p:cNvPr id="16" name="Oval 15"/>
          <p:cNvSpPr/>
          <p:nvPr/>
        </p:nvSpPr>
        <p:spPr>
          <a:xfrm>
            <a:off x="3773528"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7647647"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p:cNvSpPr txBox="1"/>
              <p:nvPr/>
            </p:nvSpPr>
            <p:spPr>
              <a:xfrm>
                <a:off x="7633942" y="518428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33942" y="5184282"/>
                <a:ext cx="454013" cy="461665"/>
              </a:xfrm>
              <a:prstGeom prst="rect">
                <a:avLst/>
              </a:prstGeom>
              <a:blipFill>
                <a:blip r:embed="rId10"/>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714474" y="51995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14474" y="5199521"/>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2560" y="5197277"/>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262560" y="5197277"/>
                <a:ext cx="950414" cy="461665"/>
              </a:xfrm>
              <a:prstGeom prst="rect">
                <a:avLst/>
              </a:prstGeom>
              <a:blipFill>
                <a:blip r:embed="rId12"/>
                <a:stretch>
                  <a:fillRect l="-1923" r="-44231"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178800" y="522373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178800" y="5223734"/>
                <a:ext cx="1364886" cy="461665"/>
              </a:xfrm>
              <a:prstGeom prst="rect">
                <a:avLst/>
              </a:prstGeom>
              <a:blipFill>
                <a:blip r:embed="rId13"/>
                <a:stretch>
                  <a:fillRect/>
                </a:stretch>
              </a:blipFill>
            </p:spPr>
            <p:txBody>
              <a:bodyPr/>
              <a:lstStyle/>
              <a:p>
                <a:r>
                  <a:rPr lang="en-US">
                    <a:noFill/>
                  </a:rPr>
                  <a:t> </a:t>
                </a:r>
              </a:p>
            </p:txBody>
          </p:sp>
        </mc:Fallback>
      </mc:AlternateContent>
      <p:cxnSp>
        <p:nvCxnSpPr>
          <p:cNvPr id="23" name="Straight Connector 22"/>
          <p:cNvCxnSpPr>
            <a:stCxn id="4" idx="6"/>
            <a:endCxn id="6" idx="2"/>
          </p:cNvCxnSpPr>
          <p:nvPr/>
        </p:nvCxnSpPr>
        <p:spPr>
          <a:xfrm>
            <a:off x="4227541" y="2202330"/>
            <a:ext cx="342010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700270" y="6015210"/>
                <a:ext cx="8645604" cy="369332"/>
              </a:xfrm>
              <a:prstGeom prst="rect">
                <a:avLst/>
              </a:prstGeom>
              <a:noFill/>
            </p:spPr>
            <p:txBody>
              <a:bodyPr wrap="square" rtlCol="0">
                <a:spAutoFit/>
              </a:bodyPr>
              <a:lstStyle/>
              <a:p>
                <a:r>
                  <a:rPr lang="en-US" dirty="0"/>
                  <a:t>Proposals: </a:t>
                </a:r>
                <a14:m>
                  <m:oMath xmlns:m="http://schemas.openxmlformats.org/officeDocument/2006/math">
                    <m:sSub>
                      <m:sSubPr>
                        <m:ctrlPr>
                          <a:rPr lang="en-US" i="1">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𝑟</m:t>
                        </m:r>
                      </m:e>
                      <m:sub>
                        <m:r>
                          <a:rPr lang="en-US" i="1">
                            <a:solidFill>
                              <a:srgbClr val="00B0F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i="1">
                            <a:solidFill>
                              <a:srgbClr val="00B05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𝑟</m:t>
                        </m:r>
                      </m:e>
                      <m:sub>
                        <m:r>
                          <a:rPr lang="en-US" i="1">
                            <a:solidFill>
                              <a:srgbClr val="FF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𝑟</m:t>
                        </m:r>
                      </m:e>
                      <m:sub>
                        <m:r>
                          <a:rPr lang="en-US" i="1">
                            <a:solidFill>
                              <a:srgbClr val="FFC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𝑟</m:t>
                        </m:r>
                      </m:e>
                      <m:sub>
                        <m:r>
                          <a:rPr lang="en-US" i="1">
                            <a:solidFill>
                              <a:srgbClr val="7030A0"/>
                            </a:solidFill>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700270" y="6015210"/>
                <a:ext cx="8645604" cy="369332"/>
              </a:xfrm>
              <a:prstGeom prst="rect">
                <a:avLst/>
              </a:prstGeom>
              <a:blipFill>
                <a:blip r:embed="rId14"/>
                <a:stretch>
                  <a:fillRect l="-635" t="-10000" b="-26667"/>
                </a:stretch>
              </a:blipFill>
            </p:spPr>
            <p:txBody>
              <a:bodyPr/>
              <a:lstStyle/>
              <a:p>
                <a:r>
                  <a:rPr lang="en-US">
                    <a:noFill/>
                  </a:rPr>
                  <a:t> </a:t>
                </a:r>
              </a:p>
            </p:txBody>
          </p:sp>
        </mc:Fallback>
      </mc:AlternateContent>
      <p:cxnSp>
        <p:nvCxnSpPr>
          <p:cNvPr id="30" name="Straight Connector 29"/>
          <p:cNvCxnSpPr/>
          <p:nvPr/>
        </p:nvCxnSpPr>
        <p:spPr>
          <a:xfrm>
            <a:off x="4227541" y="2202330"/>
            <a:ext cx="3420107"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6"/>
          </p:cNvCxnSpPr>
          <p:nvPr/>
        </p:nvCxnSpPr>
        <p:spPr>
          <a:xfrm flipV="1">
            <a:off x="4235317" y="2228790"/>
            <a:ext cx="3412331" cy="147448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35317" y="2228790"/>
            <a:ext cx="3412331" cy="147448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 idx="6"/>
            <a:endCxn id="7" idx="2"/>
          </p:cNvCxnSpPr>
          <p:nvPr/>
        </p:nvCxnSpPr>
        <p:spPr>
          <a:xfrm>
            <a:off x="4227541" y="2202331"/>
            <a:ext cx="3420107" cy="149452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12950" y="2209268"/>
            <a:ext cx="3420107" cy="149452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6" idx="6"/>
            <a:endCxn id="6" idx="2"/>
          </p:cNvCxnSpPr>
          <p:nvPr/>
        </p:nvCxnSpPr>
        <p:spPr>
          <a:xfrm flipV="1">
            <a:off x="4227541" y="2202331"/>
            <a:ext cx="3420107" cy="3264459"/>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6" idx="6"/>
            <a:endCxn id="7" idx="2"/>
          </p:cNvCxnSpPr>
          <p:nvPr/>
        </p:nvCxnSpPr>
        <p:spPr>
          <a:xfrm flipV="1">
            <a:off x="4227541" y="3696851"/>
            <a:ext cx="3420107" cy="176993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216838" y="3716868"/>
            <a:ext cx="3420107" cy="1769938"/>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 idx="6"/>
            <a:endCxn id="17" idx="2"/>
          </p:cNvCxnSpPr>
          <p:nvPr/>
        </p:nvCxnSpPr>
        <p:spPr>
          <a:xfrm>
            <a:off x="4227541" y="2202331"/>
            <a:ext cx="3420107" cy="32644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12950" y="2202083"/>
            <a:ext cx="3420107" cy="326445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1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sz="2800" dirty="0"/>
              <a:t>Want to show two things:</a:t>
            </a:r>
          </a:p>
          <a:p>
            <a:pPr eaLnBrk="1" hangingPunct="1"/>
            <a:r>
              <a:rPr lang="en-US" altLang="en-US" dirty="0"/>
              <a:t>1. The code produces the right output (i.e., you get a stable matching)</a:t>
            </a:r>
          </a:p>
          <a:p>
            <a:pPr eaLnBrk="1" hangingPunct="1"/>
            <a:r>
              <a:rPr lang="en-US" altLang="en-US" sz="2800" dirty="0"/>
              <a:t>2. The code runs in a reasonable amount of time. </a:t>
            </a:r>
          </a:p>
          <a:p>
            <a:pPr eaLnBrk="1" hangingPunct="1"/>
            <a:endParaRPr lang="en-US" altLang="en-US" dirty="0"/>
          </a:p>
          <a:p>
            <a:pPr eaLnBrk="1" hangingPunct="1"/>
            <a:r>
              <a:rPr lang="en-US" altLang="en-US" sz="2800" dirty="0"/>
              <a:t>We’ll start with question 2, but we need a detour first…</a:t>
            </a:r>
          </a:p>
          <a:p>
            <a:pPr eaLnBrk="1" hangingPunct="1"/>
            <a:endParaRPr lang="en-US" altLang="en-US" sz="2800" dirty="0"/>
          </a:p>
        </p:txBody>
      </p:sp>
    </p:spTree>
    <p:extLst>
      <p:ext uri="{BB962C8B-B14F-4D97-AF65-F5344CB8AC3E}">
        <p14:creationId xmlns:p14="http://schemas.microsoft.com/office/powerpoint/2010/main" val="7629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7602-7209-4671-9EC5-0930E219A9E9}"/>
              </a:ext>
            </a:extLst>
          </p:cNvPr>
          <p:cNvSpPr>
            <a:spLocks noGrp="1"/>
          </p:cNvSpPr>
          <p:nvPr>
            <p:ph type="title"/>
          </p:nvPr>
        </p:nvSpPr>
        <p:spPr/>
        <p:txBody>
          <a:bodyPr>
            <a:normAutofit fontScale="90000"/>
          </a:bodyPr>
          <a:lstStyle/>
          <a:p>
            <a:r>
              <a:rPr lang="en-US" dirty="0"/>
              <a:t>How do we convince someone of a fact about our algorithm?</a:t>
            </a:r>
          </a:p>
        </p:txBody>
      </p:sp>
      <p:sp>
        <p:nvSpPr>
          <p:cNvPr id="3" name="Content Placeholder 2">
            <a:extLst>
              <a:ext uri="{FF2B5EF4-FFF2-40B4-BE49-F238E27FC236}">
                <a16:creationId xmlns:a16="http://schemas.microsoft.com/office/drawing/2014/main" id="{424FB988-4722-49C5-B044-E23D7325BCD0}"/>
              </a:ext>
            </a:extLst>
          </p:cNvPr>
          <p:cNvSpPr>
            <a:spLocks noGrp="1"/>
          </p:cNvSpPr>
          <p:nvPr>
            <p:ph idx="1"/>
          </p:nvPr>
        </p:nvSpPr>
        <p:spPr/>
        <p:txBody>
          <a:bodyPr/>
          <a:lstStyle/>
          <a:p>
            <a:r>
              <a:rPr lang="en-US" dirty="0"/>
              <a:t>In 373 we usually used tests to convince ourselves our algorithm worked. But that’s only helpful if we actually write the code.</a:t>
            </a:r>
          </a:p>
          <a:p>
            <a:r>
              <a:rPr lang="en-US" dirty="0"/>
              <a:t>You’ll write code in this class, but you’ll do at least as much writing of algorithms in “pseudocode.” There’s no auto-runnable tests for pseudocode.</a:t>
            </a:r>
          </a:p>
          <a:p>
            <a:r>
              <a:rPr lang="en-US" dirty="0"/>
              <a:t>Besides tests don’t test everything.</a:t>
            </a:r>
          </a:p>
          <a:p>
            <a:endParaRPr lang="en-US" dirty="0"/>
          </a:p>
          <a:p>
            <a:r>
              <a:rPr lang="en-US" dirty="0"/>
              <a:t>What we want is to convince another person “if you implemented this algorithm, it would pass the tests you write.” </a:t>
            </a:r>
          </a:p>
          <a:p>
            <a:r>
              <a:rPr lang="en-US" dirty="0"/>
              <a:t>Even if they make slightly different decisions than you would…</a:t>
            </a:r>
          </a:p>
        </p:txBody>
      </p:sp>
    </p:spTree>
    <p:extLst>
      <p:ext uri="{BB962C8B-B14F-4D97-AF65-F5344CB8AC3E}">
        <p14:creationId xmlns:p14="http://schemas.microsoft.com/office/powerpoint/2010/main" val="3732954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17348</TotalTime>
  <Words>3003</Words>
  <Application>Microsoft Office PowerPoint</Application>
  <PresentationFormat>Widescreen</PresentationFormat>
  <Paragraphs>316</Paragraphs>
  <Slides>31</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Cambria Math</vt:lpstr>
      <vt:lpstr>Comic Sans MS</vt:lpstr>
      <vt:lpstr>Courier New</vt:lpstr>
      <vt:lpstr>Segoe UI</vt:lpstr>
      <vt:lpstr>Segoe UI Light</vt:lpstr>
      <vt:lpstr>Segoe UI Semibold</vt:lpstr>
      <vt:lpstr>Segoe UI Semilight</vt:lpstr>
      <vt:lpstr>Tw Cen MT</vt:lpstr>
      <vt:lpstr>Wingdings 3</vt:lpstr>
      <vt:lpstr>Integral</vt:lpstr>
      <vt:lpstr>Stable Matchings</vt:lpstr>
      <vt:lpstr>Stable Matching Problem</vt:lpstr>
      <vt:lpstr>Stable Matching, More Formally</vt:lpstr>
      <vt:lpstr>Questions</vt:lpstr>
      <vt:lpstr>Idea for an Algorithm</vt:lpstr>
      <vt:lpstr>Gale-Shapley Algorithm</vt:lpstr>
      <vt:lpstr>Algorithm Example</vt:lpstr>
      <vt:lpstr>Does this algorithm work?</vt:lpstr>
      <vt:lpstr>How do we convince someone of a fact about our algorithm?</vt:lpstr>
      <vt:lpstr>Different Decisions?</vt:lpstr>
      <vt:lpstr>How do we show facts about our algorithms?</vt:lpstr>
      <vt:lpstr>Gale-Shapley Algorithm</vt:lpstr>
      <vt:lpstr>Claim 1: If r proposed to the last horse on their list, then all the horses are matched.</vt:lpstr>
      <vt:lpstr>Claim 1: If r proposed to the last horse on their list, then all the horses are matched.</vt:lpstr>
      <vt:lpstr>Claim 1: If r proposed to the last horse on their list, then all the horses are matched.</vt:lpstr>
      <vt:lpstr>Claim 2: The algorithm stops after O(n^2 ) iterations.</vt:lpstr>
      <vt:lpstr>Wrapping up the running time</vt:lpstr>
      <vt:lpstr>Gale-Shapley Algorithm</vt:lpstr>
      <vt:lpstr>Gale-Shapley Algorithm</vt:lpstr>
      <vt:lpstr>What data structures should you use?</vt:lpstr>
      <vt:lpstr>What data structures?</vt:lpstr>
      <vt:lpstr>What data structures?</vt:lpstr>
      <vt:lpstr>Changing The Question</vt:lpstr>
      <vt:lpstr>Inverse Array</vt:lpstr>
      <vt:lpstr>Inverse Array</vt:lpstr>
      <vt:lpstr>Analyzing Gale-Shapley</vt:lpstr>
      <vt:lpstr>Claim 3: The algorithm identifies a perfect matching.</vt:lpstr>
      <vt:lpstr>Claim 4: The matching has no blocking pairs.</vt:lpstr>
      <vt:lpstr>Claim 4: The matching has no blocking pairs.</vt:lpstr>
      <vt:lpstr>Claim 4: The matching has no blocking pairs.</vt:lpstr>
      <vt:lpstr>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rtweber2</cp:lastModifiedBy>
  <cp:revision>37</cp:revision>
  <cp:lastPrinted>2022-09-29T20:07:37Z</cp:lastPrinted>
  <dcterms:created xsi:type="dcterms:W3CDTF">2020-12-16T02:31:44Z</dcterms:created>
  <dcterms:modified xsi:type="dcterms:W3CDTF">2022-09-30T16:37:28Z</dcterms:modified>
</cp:coreProperties>
</file>