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330" r:id="rId2"/>
    <p:sldId id="256" r:id="rId3"/>
    <p:sldId id="257" r:id="rId4"/>
    <p:sldId id="331" r:id="rId5"/>
    <p:sldId id="316" r:id="rId6"/>
    <p:sldId id="335" r:id="rId7"/>
    <p:sldId id="317" r:id="rId8"/>
    <p:sldId id="267" r:id="rId9"/>
    <p:sldId id="336" r:id="rId10"/>
    <p:sldId id="259" r:id="rId11"/>
    <p:sldId id="334" r:id="rId12"/>
    <p:sldId id="260" r:id="rId13"/>
    <p:sldId id="261" r:id="rId14"/>
    <p:sldId id="262" r:id="rId15"/>
    <p:sldId id="263" r:id="rId16"/>
    <p:sldId id="264" r:id="rId17"/>
    <p:sldId id="265" r:id="rId18"/>
    <p:sldId id="266" r:id="rId19"/>
    <p:sldId id="268" r:id="rId20"/>
    <p:sldId id="269" r:id="rId21"/>
    <p:sldId id="272" r:id="rId22"/>
    <p:sldId id="273" r:id="rId23"/>
    <p:sldId id="274" r:id="rId24"/>
    <p:sldId id="275" r:id="rId25"/>
    <p:sldId id="276" r:id="rId26"/>
    <p:sldId id="332" r:id="rId27"/>
    <p:sldId id="277" r:id="rId28"/>
    <p:sldId id="278" r:id="rId29"/>
    <p:sldId id="279" r:id="rId30"/>
    <p:sldId id="280" r:id="rId31"/>
    <p:sldId id="281" r:id="rId32"/>
    <p:sldId id="282" r:id="rId33"/>
    <p:sldId id="33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1" autoAdjust="0"/>
    <p:restoredTop sz="93274" autoAdjust="0"/>
  </p:normalViewPr>
  <p:slideViewPr>
    <p:cSldViewPr snapToGrid="0">
      <p:cViewPr varScale="1">
        <p:scale>
          <a:sx n="140" d="100"/>
          <a:sy n="140" d="100"/>
        </p:scale>
        <p:origin x="1026" y="11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65FB3D-E992-400D-8B3C-5957DFEEDE81}" type="datetimeFigureOut">
              <a:rPr lang="en-US" smtClean="0"/>
              <a:t>9/27/2022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98FFA6-7FEE-48C2-A941-B4E208963B1E}" type="slidenum">
              <a:rPr lang="en-US" smtClean="0"/>
              <a:t>‹#›</a:t>
            </a:fld>
            <a:endParaRPr lang="en-US"/>
          </a:p>
        </p:txBody>
      </p:sp>
    </p:spTree>
    <p:extLst>
      <p:ext uri="{BB962C8B-B14F-4D97-AF65-F5344CB8AC3E}">
        <p14:creationId xmlns:p14="http://schemas.microsoft.com/office/powerpoint/2010/main" val="365283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A802C1-AE36-482F-ADE9-5FDCAB8C411B}" type="slidenum">
              <a:rPr lang="en-US" altLang="en-US" smtClean="0"/>
              <a:pPr eaLnBrk="1" hangingPunct="1"/>
              <a:t>21</a:t>
            </a:fld>
            <a:endParaRPr lang="en-US" altLang="en-US"/>
          </a:p>
        </p:txBody>
      </p:sp>
    </p:spTree>
    <p:extLst>
      <p:ext uri="{BB962C8B-B14F-4D97-AF65-F5344CB8AC3E}">
        <p14:creationId xmlns:p14="http://schemas.microsoft.com/office/powerpoint/2010/main" val="422470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defTabSz="966788">
              <a:defRPr sz="2000">
                <a:solidFill>
                  <a:schemeClr val="tx1"/>
                </a:solidFill>
                <a:latin typeface="Arial" panose="020B0604020202020204" pitchFamily="34" charset="0"/>
              </a:defRPr>
            </a:lvl1pPr>
            <a:lvl2pPr marL="742950" indent="-285750" defTabSz="966788">
              <a:defRPr sz="2000">
                <a:solidFill>
                  <a:schemeClr val="tx1"/>
                </a:solidFill>
                <a:latin typeface="Arial" panose="020B0604020202020204" pitchFamily="34" charset="0"/>
              </a:defRPr>
            </a:lvl2pPr>
            <a:lvl3pPr marL="1143000" indent="-228600" defTabSz="966788">
              <a:defRPr sz="2000">
                <a:solidFill>
                  <a:schemeClr val="tx1"/>
                </a:solidFill>
                <a:latin typeface="Arial" panose="020B0604020202020204" pitchFamily="34" charset="0"/>
              </a:defRPr>
            </a:lvl3pPr>
            <a:lvl4pPr marL="1600200" indent="-228600" defTabSz="966788">
              <a:defRPr sz="2000">
                <a:solidFill>
                  <a:schemeClr val="tx1"/>
                </a:solidFill>
                <a:latin typeface="Arial" panose="020B0604020202020204" pitchFamily="34" charset="0"/>
              </a:defRPr>
            </a:lvl4pPr>
            <a:lvl5pPr marL="2057400" indent="-228600" defTabSz="966788">
              <a:defRPr sz="2000">
                <a:solidFill>
                  <a:schemeClr val="tx1"/>
                </a:solidFill>
                <a:latin typeface="Arial" panose="020B0604020202020204" pitchFamily="34" charset="0"/>
              </a:defRPr>
            </a:lvl5pPr>
            <a:lvl6pPr marL="2514600" indent="-228600" algn="ctr" defTabSz="966788" eaLnBrk="0" fontAlgn="base" hangingPunct="0">
              <a:spcBef>
                <a:spcPct val="0"/>
              </a:spcBef>
              <a:spcAft>
                <a:spcPct val="0"/>
              </a:spcAft>
              <a:defRPr sz="2000">
                <a:solidFill>
                  <a:schemeClr val="tx1"/>
                </a:solidFill>
                <a:latin typeface="Arial" panose="020B0604020202020204" pitchFamily="34" charset="0"/>
              </a:defRPr>
            </a:lvl6pPr>
            <a:lvl7pPr marL="2971800" indent="-228600" algn="ctr" defTabSz="966788" eaLnBrk="0" fontAlgn="base" hangingPunct="0">
              <a:spcBef>
                <a:spcPct val="0"/>
              </a:spcBef>
              <a:spcAft>
                <a:spcPct val="0"/>
              </a:spcAft>
              <a:defRPr sz="2000">
                <a:solidFill>
                  <a:schemeClr val="tx1"/>
                </a:solidFill>
                <a:latin typeface="Arial" panose="020B0604020202020204" pitchFamily="34" charset="0"/>
              </a:defRPr>
            </a:lvl7pPr>
            <a:lvl8pPr marL="3429000" indent="-228600" algn="ctr" defTabSz="966788" eaLnBrk="0" fontAlgn="base" hangingPunct="0">
              <a:spcBef>
                <a:spcPct val="0"/>
              </a:spcBef>
              <a:spcAft>
                <a:spcPct val="0"/>
              </a:spcAft>
              <a:defRPr sz="2000">
                <a:solidFill>
                  <a:schemeClr val="tx1"/>
                </a:solidFill>
                <a:latin typeface="Arial" panose="020B0604020202020204" pitchFamily="34" charset="0"/>
              </a:defRPr>
            </a:lvl8pPr>
            <a:lvl9pPr marL="3886200" indent="-228600" algn="ctr" defTabSz="966788" eaLnBrk="0" fontAlgn="base" hangingPunct="0">
              <a:spcBef>
                <a:spcPct val="0"/>
              </a:spcBef>
              <a:spcAft>
                <a:spcPct val="0"/>
              </a:spcAft>
              <a:defRPr sz="2000">
                <a:solidFill>
                  <a:schemeClr val="tx1"/>
                </a:solidFill>
                <a:latin typeface="Arial" panose="020B0604020202020204" pitchFamily="34" charset="0"/>
              </a:defRPr>
            </a:lvl9pPr>
          </a:lstStyle>
          <a:p>
            <a:fld id="{BF687FCE-F047-4AE0-9D0D-DCE3F0E25EFD}" type="slidenum">
              <a:rPr lang="en-US" altLang="en-US" sz="1300">
                <a:latin typeface="Comic Sans MS" panose="030F0702030302020204" pitchFamily="66" charset="0"/>
              </a:rPr>
              <a:pPr/>
              <a:t>25</a:t>
            </a:fld>
            <a:endParaRPr lang="en-US" altLang="en-US" sz="1300">
              <a:latin typeface="Comic Sans MS" panose="030F0702030302020204" pitchFamily="66"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76313" y="4559300"/>
            <a:ext cx="5362575" cy="4321175"/>
          </a:xfrm>
          <a:noFill/>
        </p:spPr>
        <p:txBody>
          <a:bodyPr/>
          <a:lstStyle/>
          <a:p>
            <a:pPr eaLnBrk="1" hangingPunct="1"/>
            <a:endParaRPr lang="en-US" altLang="en-US"/>
          </a:p>
        </p:txBody>
      </p:sp>
    </p:spTree>
    <p:extLst>
      <p:ext uri="{BB962C8B-B14F-4D97-AF65-F5344CB8AC3E}">
        <p14:creationId xmlns:p14="http://schemas.microsoft.com/office/powerpoint/2010/main" val="964761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E3E4954-2891-4428-A6C5-D0A66FDDDBAC}" type="slidenum">
              <a:rPr lang="en-US" altLang="en-US" smtClean="0"/>
              <a:pPr eaLnBrk="1" hangingPunct="1"/>
              <a:t>29</a:t>
            </a:fld>
            <a:endParaRPr lang="en-US" altLang="en-US"/>
          </a:p>
        </p:txBody>
      </p:sp>
    </p:spTree>
    <p:extLst>
      <p:ext uri="{BB962C8B-B14F-4D97-AF65-F5344CB8AC3E}">
        <p14:creationId xmlns:p14="http://schemas.microsoft.com/office/powerpoint/2010/main" val="2658167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02A040-F6AB-487F-B1AC-EF4E384440CF}" type="slidenum">
              <a:rPr lang="en-US" altLang="en-US" smtClean="0"/>
              <a:pPr eaLnBrk="1" hangingPunct="1"/>
              <a:t>30</a:t>
            </a:fld>
            <a:endParaRPr lang="en-US" altLang="en-US"/>
          </a:p>
        </p:txBody>
      </p:sp>
    </p:spTree>
    <p:extLst>
      <p:ext uri="{BB962C8B-B14F-4D97-AF65-F5344CB8AC3E}">
        <p14:creationId xmlns:p14="http://schemas.microsoft.com/office/powerpoint/2010/main" val="2417458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AAA45D5-AAC9-4D9C-94CC-D60B271EFFFA}" type="slidenum">
              <a:rPr lang="en-US" altLang="en-US" smtClean="0"/>
              <a:pPr eaLnBrk="1" hangingPunct="1"/>
              <a:t>32</a:t>
            </a:fld>
            <a:endParaRPr lang="en-US" altLang="en-US"/>
          </a:p>
        </p:txBody>
      </p:sp>
    </p:spTree>
    <p:extLst>
      <p:ext uri="{BB962C8B-B14F-4D97-AF65-F5344CB8AC3E}">
        <p14:creationId xmlns:p14="http://schemas.microsoft.com/office/powerpoint/2010/main" val="1847606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2F4E875-E37B-4F17-87F0-6ABBBEC1C1BD}"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61D17-4C57-49B3-818C-78B623277B6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280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CB2A4-11AD-445D-9449-ECE97BF7265C}"/>
              </a:ext>
            </a:extLst>
          </p:cNvPr>
          <p:cNvSpPr>
            <a:spLocks noGrp="1"/>
          </p:cNvSpPr>
          <p:nvPr>
            <p:ph type="title" hasCustomPrompt="1"/>
          </p:nvPr>
        </p:nvSpPr>
        <p:spPr>
          <a:xfrm>
            <a:off x="3315881" y="3446573"/>
            <a:ext cx="5590283" cy="1014667"/>
          </a:xfrm>
        </p:spPr>
        <p:txBody>
          <a:bodyPr/>
          <a:lstStyle>
            <a:lvl1pPr algn="ctr">
              <a:defRPr cap="none" baseline="0"/>
            </a:lvl1pPr>
          </a:lstStyle>
          <a:p>
            <a:r>
              <a:rPr lang="en-US" dirty="0"/>
              <a:t>Big Concept</a:t>
            </a:r>
          </a:p>
        </p:txBody>
      </p:sp>
      <p:sp>
        <p:nvSpPr>
          <p:cNvPr id="3" name="Date Placeholder 2">
            <a:extLst>
              <a:ext uri="{FF2B5EF4-FFF2-40B4-BE49-F238E27FC236}">
                <a16:creationId xmlns:a16="http://schemas.microsoft.com/office/drawing/2014/main" id="{E45E7B94-0CB0-48FD-9BA2-0BCEF75A76A1}"/>
              </a:ext>
            </a:extLst>
          </p:cNvPr>
          <p:cNvSpPr>
            <a:spLocks noGrp="1"/>
          </p:cNvSpPr>
          <p:nvPr>
            <p:ph type="dt" sz="half" idx="10"/>
          </p:nvPr>
        </p:nvSpPr>
        <p:spPr/>
        <p:txBody>
          <a:bodyPr/>
          <a:lstStyle/>
          <a:p>
            <a:fld id="{92F4E875-E37B-4F17-87F0-6ABBBEC1C1BD}" type="datetimeFigureOut">
              <a:rPr lang="en-US" smtClean="0"/>
              <a:t>9/27/2022</a:t>
            </a:fld>
            <a:endParaRPr lang="en-US"/>
          </a:p>
        </p:txBody>
      </p:sp>
      <p:sp>
        <p:nvSpPr>
          <p:cNvPr id="4" name="Footer Placeholder 3">
            <a:extLst>
              <a:ext uri="{FF2B5EF4-FFF2-40B4-BE49-F238E27FC236}">
                <a16:creationId xmlns:a16="http://schemas.microsoft.com/office/drawing/2014/main" id="{F7BA529F-BA16-4C50-8761-34379098BF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838C27-C210-4D9C-AB83-9BF54E32912E}"/>
              </a:ext>
            </a:extLst>
          </p:cNvPr>
          <p:cNvSpPr>
            <a:spLocks noGrp="1"/>
          </p:cNvSpPr>
          <p:nvPr>
            <p:ph type="sldNum" sz="quarter" idx="12"/>
          </p:nvPr>
        </p:nvSpPr>
        <p:spPr/>
        <p:txBody>
          <a:bodyPr/>
          <a:lstStyle/>
          <a:p>
            <a:fld id="{4A761D17-4C57-49B3-818C-78B623277B61}" type="slidenum">
              <a:rPr lang="en-US" smtClean="0"/>
              <a:t>‹#›</a:t>
            </a:fld>
            <a:endParaRPr lang="en-US"/>
          </a:p>
        </p:txBody>
      </p:sp>
      <p:cxnSp>
        <p:nvCxnSpPr>
          <p:cNvPr id="21" name="Straight Connector 20">
            <a:extLst>
              <a:ext uri="{FF2B5EF4-FFF2-40B4-BE49-F238E27FC236}">
                <a16:creationId xmlns:a16="http://schemas.microsoft.com/office/drawing/2014/main" id="{C067791F-5EAB-433C-8512-E3D8B5FEA33C}"/>
              </a:ext>
            </a:extLst>
          </p:cNvPr>
          <p:cNvCxnSpPr/>
          <p:nvPr/>
        </p:nvCxnSpPr>
        <p:spPr>
          <a:xfrm>
            <a:off x="138752" y="1917510"/>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19FC5ADD-7CD5-4855-8137-142378EFA26D}"/>
              </a:ext>
            </a:extLst>
          </p:cNvPr>
          <p:cNvGrpSpPr/>
          <p:nvPr/>
        </p:nvGrpSpPr>
        <p:grpSpPr>
          <a:xfrm>
            <a:off x="4736398" y="555634"/>
            <a:ext cx="2723751" cy="2723751"/>
            <a:chOff x="4360460" y="449353"/>
            <a:chExt cx="3282287" cy="3282287"/>
          </a:xfrm>
        </p:grpSpPr>
        <p:sp>
          <p:nvSpPr>
            <p:cNvPr id="6" name="Oval 5">
              <a:extLst>
                <a:ext uri="{FF2B5EF4-FFF2-40B4-BE49-F238E27FC236}">
                  <a16:creationId xmlns:a16="http://schemas.microsoft.com/office/drawing/2014/main" id="{161030CC-581E-4D1E-9ACA-A92F5BB6C0CB}"/>
                </a:ext>
              </a:extLst>
            </p:cNvPr>
            <p:cNvSpPr/>
            <p:nvPr userDrawn="1"/>
          </p:nvSpPr>
          <p:spPr>
            <a:xfrm>
              <a:off x="4360460" y="449353"/>
              <a:ext cx="3282287" cy="3282287"/>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Shape 822">
              <a:extLst>
                <a:ext uri="{FF2B5EF4-FFF2-40B4-BE49-F238E27FC236}">
                  <a16:creationId xmlns:a16="http://schemas.microsoft.com/office/drawing/2014/main" id="{9662AC8F-8502-4CF6-87AC-2CB7EFEBC5CD}"/>
                </a:ext>
              </a:extLst>
            </p:cNvPr>
            <p:cNvGrpSpPr/>
            <p:nvPr userDrawn="1"/>
          </p:nvGrpSpPr>
          <p:grpSpPr>
            <a:xfrm>
              <a:off x="4868910" y="1003939"/>
              <a:ext cx="2265387" cy="2173113"/>
              <a:chOff x="5233525" y="4954450"/>
              <a:chExt cx="538275" cy="516350"/>
            </a:xfrm>
          </p:grpSpPr>
          <p:sp>
            <p:nvSpPr>
              <p:cNvPr id="8" name="Shape 823">
                <a:extLst>
                  <a:ext uri="{FF2B5EF4-FFF2-40B4-BE49-F238E27FC236}">
                    <a16:creationId xmlns:a16="http://schemas.microsoft.com/office/drawing/2014/main" id="{915C32CE-F54C-4A91-A795-5F6EE0E2C310}"/>
                  </a:ext>
                </a:extLst>
              </p:cNvPr>
              <p:cNvSpPr/>
              <p:nvPr/>
            </p:nvSpPr>
            <p:spPr>
              <a:xfrm>
                <a:off x="5637825" y="4954450"/>
                <a:ext cx="89525" cy="89525"/>
              </a:xfrm>
              <a:custGeom>
                <a:avLst/>
                <a:gdLst/>
                <a:ahLst/>
                <a:cxnLst/>
                <a:rect l="0" t="0" r="0" b="0"/>
                <a:pathLst>
                  <a:path w="3581" h="3581" fill="none" extrusionOk="0">
                    <a:moveTo>
                      <a:pt x="1023" y="3410"/>
                    </a:moveTo>
                    <a:lnTo>
                      <a:pt x="1023" y="3410"/>
                    </a:lnTo>
                    <a:lnTo>
                      <a:pt x="1193" y="3483"/>
                    </a:lnTo>
                    <a:lnTo>
                      <a:pt x="1388" y="3532"/>
                    </a:lnTo>
                    <a:lnTo>
                      <a:pt x="1583" y="3556"/>
                    </a:lnTo>
                    <a:lnTo>
                      <a:pt x="1778" y="3581"/>
                    </a:lnTo>
                    <a:lnTo>
                      <a:pt x="1778" y="3581"/>
                    </a:lnTo>
                    <a:lnTo>
                      <a:pt x="1973" y="3556"/>
                    </a:lnTo>
                    <a:lnTo>
                      <a:pt x="2143" y="3532"/>
                    </a:lnTo>
                    <a:lnTo>
                      <a:pt x="2314" y="3508"/>
                    </a:lnTo>
                    <a:lnTo>
                      <a:pt x="2484" y="3435"/>
                    </a:lnTo>
                    <a:lnTo>
                      <a:pt x="2630" y="3361"/>
                    </a:lnTo>
                    <a:lnTo>
                      <a:pt x="2776" y="3264"/>
                    </a:lnTo>
                    <a:lnTo>
                      <a:pt x="2923" y="3167"/>
                    </a:lnTo>
                    <a:lnTo>
                      <a:pt x="3044" y="3045"/>
                    </a:lnTo>
                    <a:lnTo>
                      <a:pt x="3166" y="2923"/>
                    </a:lnTo>
                    <a:lnTo>
                      <a:pt x="3264" y="2801"/>
                    </a:lnTo>
                    <a:lnTo>
                      <a:pt x="3361" y="2631"/>
                    </a:lnTo>
                    <a:lnTo>
                      <a:pt x="3434" y="2485"/>
                    </a:lnTo>
                    <a:lnTo>
                      <a:pt x="3483" y="2314"/>
                    </a:lnTo>
                    <a:lnTo>
                      <a:pt x="3531" y="2144"/>
                    </a:lnTo>
                    <a:lnTo>
                      <a:pt x="3556" y="1973"/>
                    </a:lnTo>
                    <a:lnTo>
                      <a:pt x="3580" y="1803"/>
                    </a:lnTo>
                    <a:lnTo>
                      <a:pt x="3580" y="1803"/>
                    </a:lnTo>
                    <a:lnTo>
                      <a:pt x="3556" y="1608"/>
                    </a:lnTo>
                    <a:lnTo>
                      <a:pt x="3531" y="1437"/>
                    </a:lnTo>
                    <a:lnTo>
                      <a:pt x="3483" y="1267"/>
                    </a:lnTo>
                    <a:lnTo>
                      <a:pt x="3434" y="1096"/>
                    </a:lnTo>
                    <a:lnTo>
                      <a:pt x="3361" y="950"/>
                    </a:lnTo>
                    <a:lnTo>
                      <a:pt x="3264" y="804"/>
                    </a:lnTo>
                    <a:lnTo>
                      <a:pt x="3166" y="658"/>
                    </a:lnTo>
                    <a:lnTo>
                      <a:pt x="3044" y="536"/>
                    </a:lnTo>
                    <a:lnTo>
                      <a:pt x="2923" y="414"/>
                    </a:lnTo>
                    <a:lnTo>
                      <a:pt x="2776" y="317"/>
                    </a:lnTo>
                    <a:lnTo>
                      <a:pt x="2630" y="220"/>
                    </a:lnTo>
                    <a:lnTo>
                      <a:pt x="2484" y="147"/>
                    </a:lnTo>
                    <a:lnTo>
                      <a:pt x="2314" y="98"/>
                    </a:lnTo>
                    <a:lnTo>
                      <a:pt x="2143" y="49"/>
                    </a:lnTo>
                    <a:lnTo>
                      <a:pt x="1973" y="25"/>
                    </a:lnTo>
                    <a:lnTo>
                      <a:pt x="1778" y="0"/>
                    </a:lnTo>
                    <a:lnTo>
                      <a:pt x="1778" y="0"/>
                    </a:lnTo>
                    <a:lnTo>
                      <a:pt x="1607" y="25"/>
                    </a:lnTo>
                    <a:lnTo>
                      <a:pt x="1437" y="49"/>
                    </a:lnTo>
                    <a:lnTo>
                      <a:pt x="1266" y="98"/>
                    </a:lnTo>
                    <a:lnTo>
                      <a:pt x="1096" y="147"/>
                    </a:lnTo>
                    <a:lnTo>
                      <a:pt x="925" y="220"/>
                    </a:lnTo>
                    <a:lnTo>
                      <a:pt x="779" y="317"/>
                    </a:lnTo>
                    <a:lnTo>
                      <a:pt x="658" y="414"/>
                    </a:lnTo>
                    <a:lnTo>
                      <a:pt x="536" y="536"/>
                    </a:lnTo>
                    <a:lnTo>
                      <a:pt x="414" y="658"/>
                    </a:lnTo>
                    <a:lnTo>
                      <a:pt x="317" y="804"/>
                    </a:lnTo>
                    <a:lnTo>
                      <a:pt x="219" y="950"/>
                    </a:lnTo>
                    <a:lnTo>
                      <a:pt x="146" y="1096"/>
                    </a:lnTo>
                    <a:lnTo>
                      <a:pt x="73" y="1267"/>
                    </a:lnTo>
                    <a:lnTo>
                      <a:pt x="49" y="1437"/>
                    </a:lnTo>
                    <a:lnTo>
                      <a:pt x="24" y="1608"/>
                    </a:lnTo>
                    <a:lnTo>
                      <a:pt x="0" y="1803"/>
                    </a:lnTo>
                    <a:lnTo>
                      <a:pt x="0" y="1803"/>
                    </a:lnTo>
                    <a:lnTo>
                      <a:pt x="24" y="2071"/>
                    </a:lnTo>
                    <a:lnTo>
                      <a:pt x="97" y="2339"/>
                    </a:lnTo>
                    <a:lnTo>
                      <a:pt x="195" y="2582"/>
                    </a:lnTo>
                    <a:lnTo>
                      <a:pt x="317" y="280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824">
                <a:extLst>
                  <a:ext uri="{FF2B5EF4-FFF2-40B4-BE49-F238E27FC236}">
                    <a16:creationId xmlns:a16="http://schemas.microsoft.com/office/drawing/2014/main" id="{25663F7D-C889-439B-A68E-97D8B29147A8}"/>
                  </a:ext>
                </a:extLst>
              </p:cNvPr>
              <p:cNvSpPr/>
              <p:nvPr/>
            </p:nvSpPr>
            <p:spPr>
              <a:xfrm>
                <a:off x="5323025" y="4980625"/>
                <a:ext cx="88925" cy="88925"/>
              </a:xfrm>
              <a:custGeom>
                <a:avLst/>
                <a:gdLst/>
                <a:ahLst/>
                <a:cxnLst/>
                <a:rect l="0" t="0" r="0" b="0"/>
                <a:pathLst>
                  <a:path w="3557" h="3557" fill="none" extrusionOk="0">
                    <a:moveTo>
                      <a:pt x="3191" y="2850"/>
                    </a:moveTo>
                    <a:lnTo>
                      <a:pt x="3191" y="2850"/>
                    </a:lnTo>
                    <a:lnTo>
                      <a:pt x="3313" y="2680"/>
                    </a:lnTo>
                    <a:lnTo>
                      <a:pt x="3410" y="2509"/>
                    </a:lnTo>
                    <a:lnTo>
                      <a:pt x="3483" y="2314"/>
                    </a:lnTo>
                    <a:lnTo>
                      <a:pt x="3532" y="2095"/>
                    </a:lnTo>
                    <a:lnTo>
                      <a:pt x="3532" y="2095"/>
                    </a:lnTo>
                    <a:lnTo>
                      <a:pt x="3556" y="1925"/>
                    </a:lnTo>
                    <a:lnTo>
                      <a:pt x="3556" y="1730"/>
                    </a:lnTo>
                    <a:lnTo>
                      <a:pt x="3556" y="1559"/>
                    </a:lnTo>
                    <a:lnTo>
                      <a:pt x="3508" y="1389"/>
                    </a:lnTo>
                    <a:lnTo>
                      <a:pt x="3459" y="1218"/>
                    </a:lnTo>
                    <a:lnTo>
                      <a:pt x="3410" y="1072"/>
                    </a:lnTo>
                    <a:lnTo>
                      <a:pt x="3337" y="902"/>
                    </a:lnTo>
                    <a:lnTo>
                      <a:pt x="3240" y="756"/>
                    </a:lnTo>
                    <a:lnTo>
                      <a:pt x="3142" y="634"/>
                    </a:lnTo>
                    <a:lnTo>
                      <a:pt x="3021" y="512"/>
                    </a:lnTo>
                    <a:lnTo>
                      <a:pt x="2899" y="390"/>
                    </a:lnTo>
                    <a:lnTo>
                      <a:pt x="2753" y="293"/>
                    </a:lnTo>
                    <a:lnTo>
                      <a:pt x="2606" y="196"/>
                    </a:lnTo>
                    <a:lnTo>
                      <a:pt x="2436" y="122"/>
                    </a:lnTo>
                    <a:lnTo>
                      <a:pt x="2266" y="74"/>
                    </a:lnTo>
                    <a:lnTo>
                      <a:pt x="2095" y="25"/>
                    </a:lnTo>
                    <a:lnTo>
                      <a:pt x="2095" y="25"/>
                    </a:lnTo>
                    <a:lnTo>
                      <a:pt x="1925" y="1"/>
                    </a:lnTo>
                    <a:lnTo>
                      <a:pt x="1730" y="1"/>
                    </a:lnTo>
                    <a:lnTo>
                      <a:pt x="1559" y="1"/>
                    </a:lnTo>
                    <a:lnTo>
                      <a:pt x="1389" y="25"/>
                    </a:lnTo>
                    <a:lnTo>
                      <a:pt x="1218" y="74"/>
                    </a:lnTo>
                    <a:lnTo>
                      <a:pt x="1072" y="147"/>
                    </a:lnTo>
                    <a:lnTo>
                      <a:pt x="902" y="220"/>
                    </a:lnTo>
                    <a:lnTo>
                      <a:pt x="756" y="317"/>
                    </a:lnTo>
                    <a:lnTo>
                      <a:pt x="634" y="415"/>
                    </a:lnTo>
                    <a:lnTo>
                      <a:pt x="512" y="537"/>
                    </a:lnTo>
                    <a:lnTo>
                      <a:pt x="390" y="658"/>
                    </a:lnTo>
                    <a:lnTo>
                      <a:pt x="293" y="804"/>
                    </a:lnTo>
                    <a:lnTo>
                      <a:pt x="195" y="951"/>
                    </a:lnTo>
                    <a:lnTo>
                      <a:pt x="122" y="1097"/>
                    </a:lnTo>
                    <a:lnTo>
                      <a:pt x="74" y="1267"/>
                    </a:lnTo>
                    <a:lnTo>
                      <a:pt x="25" y="1462"/>
                    </a:lnTo>
                    <a:lnTo>
                      <a:pt x="25" y="1462"/>
                    </a:lnTo>
                    <a:lnTo>
                      <a:pt x="1" y="1633"/>
                    </a:lnTo>
                    <a:lnTo>
                      <a:pt x="1" y="1803"/>
                    </a:lnTo>
                    <a:lnTo>
                      <a:pt x="1" y="1998"/>
                    </a:lnTo>
                    <a:lnTo>
                      <a:pt x="25" y="2168"/>
                    </a:lnTo>
                    <a:lnTo>
                      <a:pt x="74" y="2339"/>
                    </a:lnTo>
                    <a:lnTo>
                      <a:pt x="147" y="2485"/>
                    </a:lnTo>
                    <a:lnTo>
                      <a:pt x="220" y="2655"/>
                    </a:lnTo>
                    <a:lnTo>
                      <a:pt x="317" y="2777"/>
                    </a:lnTo>
                    <a:lnTo>
                      <a:pt x="415" y="2923"/>
                    </a:lnTo>
                    <a:lnTo>
                      <a:pt x="536" y="3045"/>
                    </a:lnTo>
                    <a:lnTo>
                      <a:pt x="658" y="3167"/>
                    </a:lnTo>
                    <a:lnTo>
                      <a:pt x="804" y="3264"/>
                    </a:lnTo>
                    <a:lnTo>
                      <a:pt x="950" y="3362"/>
                    </a:lnTo>
                    <a:lnTo>
                      <a:pt x="1096" y="3435"/>
                    </a:lnTo>
                    <a:lnTo>
                      <a:pt x="1267" y="3483"/>
                    </a:lnTo>
                    <a:lnTo>
                      <a:pt x="1462" y="3532"/>
                    </a:lnTo>
                    <a:lnTo>
                      <a:pt x="1462" y="3532"/>
                    </a:lnTo>
                    <a:lnTo>
                      <a:pt x="1705" y="3557"/>
                    </a:lnTo>
                    <a:lnTo>
                      <a:pt x="1973" y="3557"/>
                    </a:lnTo>
                    <a:lnTo>
                      <a:pt x="2217" y="3508"/>
                    </a:lnTo>
                    <a:lnTo>
                      <a:pt x="2460" y="3435"/>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825">
                <a:extLst>
                  <a:ext uri="{FF2B5EF4-FFF2-40B4-BE49-F238E27FC236}">
                    <a16:creationId xmlns:a16="http://schemas.microsoft.com/office/drawing/2014/main" id="{5C225417-5386-4CF0-A050-D547324972FC}"/>
                  </a:ext>
                </a:extLst>
              </p:cNvPr>
              <p:cNvSpPr/>
              <p:nvPr/>
            </p:nvSpPr>
            <p:spPr>
              <a:xfrm>
                <a:off x="5233525" y="5255225"/>
                <a:ext cx="89525" cy="89525"/>
              </a:xfrm>
              <a:custGeom>
                <a:avLst/>
                <a:gdLst/>
                <a:ahLst/>
                <a:cxnLst/>
                <a:rect l="0" t="0" r="0" b="0"/>
                <a:pathLst>
                  <a:path w="3581" h="3581" fill="none" extrusionOk="0">
                    <a:moveTo>
                      <a:pt x="3215" y="707"/>
                    </a:moveTo>
                    <a:lnTo>
                      <a:pt x="3215" y="707"/>
                    </a:lnTo>
                    <a:lnTo>
                      <a:pt x="3093" y="585"/>
                    </a:lnTo>
                    <a:lnTo>
                      <a:pt x="2972" y="464"/>
                    </a:lnTo>
                    <a:lnTo>
                      <a:pt x="2850" y="342"/>
                    </a:lnTo>
                    <a:lnTo>
                      <a:pt x="2679" y="244"/>
                    </a:lnTo>
                    <a:lnTo>
                      <a:pt x="2679" y="244"/>
                    </a:lnTo>
                    <a:lnTo>
                      <a:pt x="2533" y="171"/>
                    </a:lnTo>
                    <a:lnTo>
                      <a:pt x="2363" y="98"/>
                    </a:lnTo>
                    <a:lnTo>
                      <a:pt x="2192" y="50"/>
                    </a:lnTo>
                    <a:lnTo>
                      <a:pt x="2022" y="25"/>
                    </a:lnTo>
                    <a:lnTo>
                      <a:pt x="1851" y="1"/>
                    </a:lnTo>
                    <a:lnTo>
                      <a:pt x="1681" y="25"/>
                    </a:lnTo>
                    <a:lnTo>
                      <a:pt x="1510" y="25"/>
                    </a:lnTo>
                    <a:lnTo>
                      <a:pt x="1340" y="74"/>
                    </a:lnTo>
                    <a:lnTo>
                      <a:pt x="1169" y="123"/>
                    </a:lnTo>
                    <a:lnTo>
                      <a:pt x="1023" y="196"/>
                    </a:lnTo>
                    <a:lnTo>
                      <a:pt x="877" y="269"/>
                    </a:lnTo>
                    <a:lnTo>
                      <a:pt x="731" y="366"/>
                    </a:lnTo>
                    <a:lnTo>
                      <a:pt x="585" y="488"/>
                    </a:lnTo>
                    <a:lnTo>
                      <a:pt x="463" y="610"/>
                    </a:lnTo>
                    <a:lnTo>
                      <a:pt x="341" y="731"/>
                    </a:lnTo>
                    <a:lnTo>
                      <a:pt x="244" y="902"/>
                    </a:lnTo>
                    <a:lnTo>
                      <a:pt x="244" y="902"/>
                    </a:lnTo>
                    <a:lnTo>
                      <a:pt x="171" y="1048"/>
                    </a:lnTo>
                    <a:lnTo>
                      <a:pt x="98" y="1219"/>
                    </a:lnTo>
                    <a:lnTo>
                      <a:pt x="49" y="1389"/>
                    </a:lnTo>
                    <a:lnTo>
                      <a:pt x="25" y="1560"/>
                    </a:lnTo>
                    <a:lnTo>
                      <a:pt x="0" y="1730"/>
                    </a:lnTo>
                    <a:lnTo>
                      <a:pt x="0" y="1900"/>
                    </a:lnTo>
                    <a:lnTo>
                      <a:pt x="25" y="2071"/>
                    </a:lnTo>
                    <a:lnTo>
                      <a:pt x="73" y="2241"/>
                    </a:lnTo>
                    <a:lnTo>
                      <a:pt x="122" y="2412"/>
                    </a:lnTo>
                    <a:lnTo>
                      <a:pt x="195" y="2558"/>
                    </a:lnTo>
                    <a:lnTo>
                      <a:pt x="268" y="2729"/>
                    </a:lnTo>
                    <a:lnTo>
                      <a:pt x="366" y="2850"/>
                    </a:lnTo>
                    <a:lnTo>
                      <a:pt x="463" y="2996"/>
                    </a:lnTo>
                    <a:lnTo>
                      <a:pt x="609" y="3118"/>
                    </a:lnTo>
                    <a:lnTo>
                      <a:pt x="731" y="3240"/>
                    </a:lnTo>
                    <a:lnTo>
                      <a:pt x="901" y="3337"/>
                    </a:lnTo>
                    <a:lnTo>
                      <a:pt x="901" y="3337"/>
                    </a:lnTo>
                    <a:lnTo>
                      <a:pt x="1048" y="3410"/>
                    </a:lnTo>
                    <a:lnTo>
                      <a:pt x="1218" y="3484"/>
                    </a:lnTo>
                    <a:lnTo>
                      <a:pt x="1389" y="3532"/>
                    </a:lnTo>
                    <a:lnTo>
                      <a:pt x="1559" y="3557"/>
                    </a:lnTo>
                    <a:lnTo>
                      <a:pt x="1730" y="3581"/>
                    </a:lnTo>
                    <a:lnTo>
                      <a:pt x="1900" y="3581"/>
                    </a:lnTo>
                    <a:lnTo>
                      <a:pt x="2071" y="3557"/>
                    </a:lnTo>
                    <a:lnTo>
                      <a:pt x="2241" y="3508"/>
                    </a:lnTo>
                    <a:lnTo>
                      <a:pt x="2411" y="3459"/>
                    </a:lnTo>
                    <a:lnTo>
                      <a:pt x="2558" y="3410"/>
                    </a:lnTo>
                    <a:lnTo>
                      <a:pt x="2704" y="3313"/>
                    </a:lnTo>
                    <a:lnTo>
                      <a:pt x="2850" y="3216"/>
                    </a:lnTo>
                    <a:lnTo>
                      <a:pt x="2996" y="3118"/>
                    </a:lnTo>
                    <a:lnTo>
                      <a:pt x="3118" y="2996"/>
                    </a:lnTo>
                    <a:lnTo>
                      <a:pt x="3240" y="2850"/>
                    </a:lnTo>
                    <a:lnTo>
                      <a:pt x="3337" y="2704"/>
                    </a:lnTo>
                    <a:lnTo>
                      <a:pt x="3337" y="2704"/>
                    </a:lnTo>
                    <a:lnTo>
                      <a:pt x="3459" y="2412"/>
                    </a:lnTo>
                    <a:lnTo>
                      <a:pt x="3532" y="2144"/>
                    </a:lnTo>
                    <a:lnTo>
                      <a:pt x="3581" y="1852"/>
                    </a:lnTo>
                    <a:lnTo>
                      <a:pt x="3556" y="156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826">
                <a:extLst>
                  <a:ext uri="{FF2B5EF4-FFF2-40B4-BE49-F238E27FC236}">
                    <a16:creationId xmlns:a16="http://schemas.microsoft.com/office/drawing/2014/main" id="{F2B2177A-3C1C-4737-A983-B5086B44BAC9}"/>
                  </a:ext>
                </a:extLst>
              </p:cNvPr>
              <p:cNvSpPr/>
              <p:nvPr/>
            </p:nvSpPr>
            <p:spPr>
              <a:xfrm>
                <a:off x="5453325" y="5382475"/>
                <a:ext cx="88925" cy="88325"/>
              </a:xfrm>
              <a:custGeom>
                <a:avLst/>
                <a:gdLst/>
                <a:ahLst/>
                <a:cxnLst/>
                <a:rect l="0" t="0" r="0" b="0"/>
                <a:pathLst>
                  <a:path w="3557" h="3533" fill="none" extrusionOk="0">
                    <a:moveTo>
                      <a:pt x="1389" y="1"/>
                    </a:moveTo>
                    <a:lnTo>
                      <a:pt x="1389" y="1"/>
                    </a:lnTo>
                    <a:lnTo>
                      <a:pt x="1194" y="50"/>
                    </a:lnTo>
                    <a:lnTo>
                      <a:pt x="999" y="147"/>
                    </a:lnTo>
                    <a:lnTo>
                      <a:pt x="804" y="245"/>
                    </a:lnTo>
                    <a:lnTo>
                      <a:pt x="634" y="366"/>
                    </a:lnTo>
                    <a:lnTo>
                      <a:pt x="634" y="366"/>
                    </a:lnTo>
                    <a:lnTo>
                      <a:pt x="488" y="488"/>
                    </a:lnTo>
                    <a:lnTo>
                      <a:pt x="390" y="634"/>
                    </a:lnTo>
                    <a:lnTo>
                      <a:pt x="268" y="780"/>
                    </a:lnTo>
                    <a:lnTo>
                      <a:pt x="195" y="926"/>
                    </a:lnTo>
                    <a:lnTo>
                      <a:pt x="122" y="1073"/>
                    </a:lnTo>
                    <a:lnTo>
                      <a:pt x="74" y="1243"/>
                    </a:lnTo>
                    <a:lnTo>
                      <a:pt x="25" y="1414"/>
                    </a:lnTo>
                    <a:lnTo>
                      <a:pt x="0" y="1584"/>
                    </a:lnTo>
                    <a:lnTo>
                      <a:pt x="0" y="1755"/>
                    </a:lnTo>
                    <a:lnTo>
                      <a:pt x="0" y="1925"/>
                    </a:lnTo>
                    <a:lnTo>
                      <a:pt x="25" y="2096"/>
                    </a:lnTo>
                    <a:lnTo>
                      <a:pt x="74" y="2266"/>
                    </a:lnTo>
                    <a:lnTo>
                      <a:pt x="122" y="2412"/>
                    </a:lnTo>
                    <a:lnTo>
                      <a:pt x="195" y="2583"/>
                    </a:lnTo>
                    <a:lnTo>
                      <a:pt x="293" y="2729"/>
                    </a:lnTo>
                    <a:lnTo>
                      <a:pt x="415" y="2875"/>
                    </a:lnTo>
                    <a:lnTo>
                      <a:pt x="415" y="2875"/>
                    </a:lnTo>
                    <a:lnTo>
                      <a:pt x="536" y="3021"/>
                    </a:lnTo>
                    <a:lnTo>
                      <a:pt x="658" y="3143"/>
                    </a:lnTo>
                    <a:lnTo>
                      <a:pt x="804" y="3240"/>
                    </a:lnTo>
                    <a:lnTo>
                      <a:pt x="950" y="3313"/>
                    </a:lnTo>
                    <a:lnTo>
                      <a:pt x="1121" y="3386"/>
                    </a:lnTo>
                    <a:lnTo>
                      <a:pt x="1267" y="3459"/>
                    </a:lnTo>
                    <a:lnTo>
                      <a:pt x="1437" y="3484"/>
                    </a:lnTo>
                    <a:lnTo>
                      <a:pt x="1608" y="3508"/>
                    </a:lnTo>
                    <a:lnTo>
                      <a:pt x="1778" y="3532"/>
                    </a:lnTo>
                    <a:lnTo>
                      <a:pt x="1949" y="3508"/>
                    </a:lnTo>
                    <a:lnTo>
                      <a:pt x="2119" y="3484"/>
                    </a:lnTo>
                    <a:lnTo>
                      <a:pt x="2290" y="3435"/>
                    </a:lnTo>
                    <a:lnTo>
                      <a:pt x="2460" y="3386"/>
                    </a:lnTo>
                    <a:lnTo>
                      <a:pt x="2606" y="3313"/>
                    </a:lnTo>
                    <a:lnTo>
                      <a:pt x="2777" y="3216"/>
                    </a:lnTo>
                    <a:lnTo>
                      <a:pt x="2923" y="3118"/>
                    </a:lnTo>
                    <a:lnTo>
                      <a:pt x="2923" y="3118"/>
                    </a:lnTo>
                    <a:lnTo>
                      <a:pt x="3045" y="2997"/>
                    </a:lnTo>
                    <a:lnTo>
                      <a:pt x="3167" y="2851"/>
                    </a:lnTo>
                    <a:lnTo>
                      <a:pt x="3264" y="2704"/>
                    </a:lnTo>
                    <a:lnTo>
                      <a:pt x="3361" y="2558"/>
                    </a:lnTo>
                    <a:lnTo>
                      <a:pt x="3435" y="2412"/>
                    </a:lnTo>
                    <a:lnTo>
                      <a:pt x="3483" y="2242"/>
                    </a:lnTo>
                    <a:lnTo>
                      <a:pt x="3532" y="2071"/>
                    </a:lnTo>
                    <a:lnTo>
                      <a:pt x="3556" y="1901"/>
                    </a:lnTo>
                    <a:lnTo>
                      <a:pt x="3556" y="1730"/>
                    </a:lnTo>
                    <a:lnTo>
                      <a:pt x="3556" y="1560"/>
                    </a:lnTo>
                    <a:lnTo>
                      <a:pt x="3532" y="1389"/>
                    </a:lnTo>
                    <a:lnTo>
                      <a:pt x="3483" y="1219"/>
                    </a:lnTo>
                    <a:lnTo>
                      <a:pt x="3410" y="1048"/>
                    </a:lnTo>
                    <a:lnTo>
                      <a:pt x="3337" y="902"/>
                    </a:lnTo>
                    <a:lnTo>
                      <a:pt x="3264" y="756"/>
                    </a:lnTo>
                    <a:lnTo>
                      <a:pt x="3142" y="610"/>
                    </a:lnTo>
                    <a:lnTo>
                      <a:pt x="3142" y="610"/>
                    </a:lnTo>
                    <a:lnTo>
                      <a:pt x="2972" y="415"/>
                    </a:lnTo>
                    <a:lnTo>
                      <a:pt x="2753" y="245"/>
                    </a:lnTo>
                    <a:lnTo>
                      <a:pt x="2533" y="123"/>
                    </a:lnTo>
                    <a:lnTo>
                      <a:pt x="2314" y="5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827">
                <a:extLst>
                  <a:ext uri="{FF2B5EF4-FFF2-40B4-BE49-F238E27FC236}">
                    <a16:creationId xmlns:a16="http://schemas.microsoft.com/office/drawing/2014/main" id="{065E0883-FD56-4990-A3BA-7394FB6E3D9D}"/>
                  </a:ext>
                </a:extLst>
              </p:cNvPr>
              <p:cNvSpPr/>
              <p:nvPr/>
            </p:nvSpPr>
            <p:spPr>
              <a:xfrm>
                <a:off x="5682875" y="5188875"/>
                <a:ext cx="88925" cy="89525"/>
              </a:xfrm>
              <a:custGeom>
                <a:avLst/>
                <a:gdLst/>
                <a:ahLst/>
                <a:cxnLst/>
                <a:rect l="0" t="0" r="0" b="0"/>
                <a:pathLst>
                  <a:path w="3557" h="3581" fill="none" extrusionOk="0">
                    <a:moveTo>
                      <a:pt x="0" y="2022"/>
                    </a:moveTo>
                    <a:lnTo>
                      <a:pt x="0" y="2022"/>
                    </a:lnTo>
                    <a:lnTo>
                      <a:pt x="25" y="2216"/>
                    </a:lnTo>
                    <a:lnTo>
                      <a:pt x="98" y="2411"/>
                    </a:lnTo>
                    <a:lnTo>
                      <a:pt x="98" y="2411"/>
                    </a:lnTo>
                    <a:lnTo>
                      <a:pt x="171" y="2557"/>
                    </a:lnTo>
                    <a:lnTo>
                      <a:pt x="244" y="2728"/>
                    </a:lnTo>
                    <a:lnTo>
                      <a:pt x="341" y="2874"/>
                    </a:lnTo>
                    <a:lnTo>
                      <a:pt x="463" y="2996"/>
                    </a:lnTo>
                    <a:lnTo>
                      <a:pt x="585" y="3118"/>
                    </a:lnTo>
                    <a:lnTo>
                      <a:pt x="707" y="3239"/>
                    </a:lnTo>
                    <a:lnTo>
                      <a:pt x="853" y="3337"/>
                    </a:lnTo>
                    <a:lnTo>
                      <a:pt x="999" y="3410"/>
                    </a:lnTo>
                    <a:lnTo>
                      <a:pt x="1169" y="3483"/>
                    </a:lnTo>
                    <a:lnTo>
                      <a:pt x="1340" y="3532"/>
                    </a:lnTo>
                    <a:lnTo>
                      <a:pt x="1510" y="3556"/>
                    </a:lnTo>
                    <a:lnTo>
                      <a:pt x="1681" y="3580"/>
                    </a:lnTo>
                    <a:lnTo>
                      <a:pt x="1851" y="3580"/>
                    </a:lnTo>
                    <a:lnTo>
                      <a:pt x="2022" y="3556"/>
                    </a:lnTo>
                    <a:lnTo>
                      <a:pt x="2192" y="3532"/>
                    </a:lnTo>
                    <a:lnTo>
                      <a:pt x="2363" y="3459"/>
                    </a:lnTo>
                    <a:lnTo>
                      <a:pt x="2363" y="3459"/>
                    </a:lnTo>
                    <a:lnTo>
                      <a:pt x="2533" y="3410"/>
                    </a:lnTo>
                    <a:lnTo>
                      <a:pt x="2704" y="3312"/>
                    </a:lnTo>
                    <a:lnTo>
                      <a:pt x="2850" y="3215"/>
                    </a:lnTo>
                    <a:lnTo>
                      <a:pt x="2972" y="3093"/>
                    </a:lnTo>
                    <a:lnTo>
                      <a:pt x="3093" y="2971"/>
                    </a:lnTo>
                    <a:lnTo>
                      <a:pt x="3215" y="2850"/>
                    </a:lnTo>
                    <a:lnTo>
                      <a:pt x="3288" y="2704"/>
                    </a:lnTo>
                    <a:lnTo>
                      <a:pt x="3386" y="2557"/>
                    </a:lnTo>
                    <a:lnTo>
                      <a:pt x="3434" y="2387"/>
                    </a:lnTo>
                    <a:lnTo>
                      <a:pt x="3483" y="2216"/>
                    </a:lnTo>
                    <a:lnTo>
                      <a:pt x="3532" y="2070"/>
                    </a:lnTo>
                    <a:lnTo>
                      <a:pt x="3556" y="1875"/>
                    </a:lnTo>
                    <a:lnTo>
                      <a:pt x="3556" y="1705"/>
                    </a:lnTo>
                    <a:lnTo>
                      <a:pt x="3532" y="1534"/>
                    </a:lnTo>
                    <a:lnTo>
                      <a:pt x="3507" y="1364"/>
                    </a:lnTo>
                    <a:lnTo>
                      <a:pt x="3434" y="1194"/>
                    </a:lnTo>
                    <a:lnTo>
                      <a:pt x="3434" y="1194"/>
                    </a:lnTo>
                    <a:lnTo>
                      <a:pt x="3361" y="1023"/>
                    </a:lnTo>
                    <a:lnTo>
                      <a:pt x="3288" y="853"/>
                    </a:lnTo>
                    <a:lnTo>
                      <a:pt x="3191" y="706"/>
                    </a:lnTo>
                    <a:lnTo>
                      <a:pt x="3069" y="585"/>
                    </a:lnTo>
                    <a:lnTo>
                      <a:pt x="2947" y="463"/>
                    </a:lnTo>
                    <a:lnTo>
                      <a:pt x="2825" y="341"/>
                    </a:lnTo>
                    <a:lnTo>
                      <a:pt x="2679" y="268"/>
                    </a:lnTo>
                    <a:lnTo>
                      <a:pt x="2533" y="171"/>
                    </a:lnTo>
                    <a:lnTo>
                      <a:pt x="2363" y="122"/>
                    </a:lnTo>
                    <a:lnTo>
                      <a:pt x="2192" y="73"/>
                    </a:lnTo>
                    <a:lnTo>
                      <a:pt x="2022" y="24"/>
                    </a:lnTo>
                    <a:lnTo>
                      <a:pt x="1851" y="24"/>
                    </a:lnTo>
                    <a:lnTo>
                      <a:pt x="1681" y="0"/>
                    </a:lnTo>
                    <a:lnTo>
                      <a:pt x="1510" y="24"/>
                    </a:lnTo>
                    <a:lnTo>
                      <a:pt x="1340" y="73"/>
                    </a:lnTo>
                    <a:lnTo>
                      <a:pt x="1169" y="122"/>
                    </a:lnTo>
                    <a:lnTo>
                      <a:pt x="1169" y="122"/>
                    </a:lnTo>
                    <a:lnTo>
                      <a:pt x="974" y="195"/>
                    </a:lnTo>
                    <a:lnTo>
                      <a:pt x="804" y="292"/>
                    </a:lnTo>
                    <a:lnTo>
                      <a:pt x="658" y="390"/>
                    </a:lnTo>
                    <a:lnTo>
                      <a:pt x="512" y="512"/>
                    </a:lnTo>
                    <a:lnTo>
                      <a:pt x="390" y="658"/>
                    </a:lnTo>
                    <a:lnTo>
                      <a:pt x="293" y="804"/>
                    </a:lnTo>
                    <a:lnTo>
                      <a:pt x="195" y="950"/>
                    </a:lnTo>
                    <a:lnTo>
                      <a:pt x="122" y="112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 name="Shape 828">
                <a:extLst>
                  <a:ext uri="{FF2B5EF4-FFF2-40B4-BE49-F238E27FC236}">
                    <a16:creationId xmlns:a16="http://schemas.microsoft.com/office/drawing/2014/main" id="{C497A5ED-CCEE-4F09-A7B4-7079C57F1DC1}"/>
                  </a:ext>
                </a:extLst>
              </p:cNvPr>
              <p:cNvSpPr/>
              <p:nvPr/>
            </p:nvSpPr>
            <p:spPr>
              <a:xfrm>
                <a:off x="5411925" y="5110925"/>
                <a:ext cx="188775" cy="189400"/>
              </a:xfrm>
              <a:custGeom>
                <a:avLst/>
                <a:gdLst/>
                <a:ahLst/>
                <a:cxnLst/>
                <a:rect l="0" t="0" r="0" b="0"/>
                <a:pathLst>
                  <a:path w="7551" h="7576" fill="none" extrusionOk="0">
                    <a:moveTo>
                      <a:pt x="0" y="3776"/>
                    </a:moveTo>
                    <a:lnTo>
                      <a:pt x="0" y="3776"/>
                    </a:lnTo>
                    <a:lnTo>
                      <a:pt x="25" y="3410"/>
                    </a:lnTo>
                    <a:lnTo>
                      <a:pt x="73" y="3021"/>
                    </a:lnTo>
                    <a:lnTo>
                      <a:pt x="171" y="2655"/>
                    </a:lnTo>
                    <a:lnTo>
                      <a:pt x="293" y="2314"/>
                    </a:lnTo>
                    <a:lnTo>
                      <a:pt x="463" y="1973"/>
                    </a:lnTo>
                    <a:lnTo>
                      <a:pt x="658" y="1681"/>
                    </a:lnTo>
                    <a:lnTo>
                      <a:pt x="877" y="1389"/>
                    </a:lnTo>
                    <a:lnTo>
                      <a:pt x="1121" y="1121"/>
                    </a:lnTo>
                    <a:lnTo>
                      <a:pt x="1389" y="877"/>
                    </a:lnTo>
                    <a:lnTo>
                      <a:pt x="1656" y="658"/>
                    </a:lnTo>
                    <a:lnTo>
                      <a:pt x="1973" y="463"/>
                    </a:lnTo>
                    <a:lnTo>
                      <a:pt x="2314" y="293"/>
                    </a:lnTo>
                    <a:lnTo>
                      <a:pt x="2655" y="171"/>
                    </a:lnTo>
                    <a:lnTo>
                      <a:pt x="3020" y="74"/>
                    </a:lnTo>
                    <a:lnTo>
                      <a:pt x="3386" y="25"/>
                    </a:lnTo>
                    <a:lnTo>
                      <a:pt x="3775" y="1"/>
                    </a:lnTo>
                    <a:lnTo>
                      <a:pt x="3775" y="1"/>
                    </a:lnTo>
                    <a:lnTo>
                      <a:pt x="4165" y="25"/>
                    </a:lnTo>
                    <a:lnTo>
                      <a:pt x="4555" y="74"/>
                    </a:lnTo>
                    <a:lnTo>
                      <a:pt x="4896" y="171"/>
                    </a:lnTo>
                    <a:lnTo>
                      <a:pt x="5261" y="293"/>
                    </a:lnTo>
                    <a:lnTo>
                      <a:pt x="5578" y="463"/>
                    </a:lnTo>
                    <a:lnTo>
                      <a:pt x="5894" y="658"/>
                    </a:lnTo>
                    <a:lnTo>
                      <a:pt x="6186" y="877"/>
                    </a:lnTo>
                    <a:lnTo>
                      <a:pt x="6454" y="1121"/>
                    </a:lnTo>
                    <a:lnTo>
                      <a:pt x="6698" y="1389"/>
                    </a:lnTo>
                    <a:lnTo>
                      <a:pt x="6917" y="1681"/>
                    </a:lnTo>
                    <a:lnTo>
                      <a:pt x="7112" y="1973"/>
                    </a:lnTo>
                    <a:lnTo>
                      <a:pt x="7258" y="2314"/>
                    </a:lnTo>
                    <a:lnTo>
                      <a:pt x="7404" y="2655"/>
                    </a:lnTo>
                    <a:lnTo>
                      <a:pt x="7477" y="3021"/>
                    </a:lnTo>
                    <a:lnTo>
                      <a:pt x="7550" y="3410"/>
                    </a:lnTo>
                    <a:lnTo>
                      <a:pt x="7550" y="3776"/>
                    </a:lnTo>
                    <a:lnTo>
                      <a:pt x="7550" y="3776"/>
                    </a:lnTo>
                    <a:lnTo>
                      <a:pt x="7550" y="4165"/>
                    </a:lnTo>
                    <a:lnTo>
                      <a:pt x="7477" y="4555"/>
                    </a:lnTo>
                    <a:lnTo>
                      <a:pt x="7404" y="4920"/>
                    </a:lnTo>
                    <a:lnTo>
                      <a:pt x="7258" y="5261"/>
                    </a:lnTo>
                    <a:lnTo>
                      <a:pt x="7112" y="5578"/>
                    </a:lnTo>
                    <a:lnTo>
                      <a:pt x="6917" y="5895"/>
                    </a:lnTo>
                    <a:lnTo>
                      <a:pt x="6698" y="6187"/>
                    </a:lnTo>
                    <a:lnTo>
                      <a:pt x="6454" y="6455"/>
                    </a:lnTo>
                    <a:lnTo>
                      <a:pt x="6186" y="6698"/>
                    </a:lnTo>
                    <a:lnTo>
                      <a:pt x="5894" y="6917"/>
                    </a:lnTo>
                    <a:lnTo>
                      <a:pt x="5578" y="7112"/>
                    </a:lnTo>
                    <a:lnTo>
                      <a:pt x="5261" y="7258"/>
                    </a:lnTo>
                    <a:lnTo>
                      <a:pt x="4896" y="7405"/>
                    </a:lnTo>
                    <a:lnTo>
                      <a:pt x="4555" y="7478"/>
                    </a:lnTo>
                    <a:lnTo>
                      <a:pt x="4165" y="7551"/>
                    </a:lnTo>
                    <a:lnTo>
                      <a:pt x="3775" y="7575"/>
                    </a:lnTo>
                    <a:lnTo>
                      <a:pt x="3775" y="7575"/>
                    </a:lnTo>
                    <a:lnTo>
                      <a:pt x="3386" y="7551"/>
                    </a:lnTo>
                    <a:lnTo>
                      <a:pt x="3020" y="7478"/>
                    </a:lnTo>
                    <a:lnTo>
                      <a:pt x="2655" y="7405"/>
                    </a:lnTo>
                    <a:lnTo>
                      <a:pt x="2314" y="7258"/>
                    </a:lnTo>
                    <a:lnTo>
                      <a:pt x="1973" y="7112"/>
                    </a:lnTo>
                    <a:lnTo>
                      <a:pt x="1656" y="6917"/>
                    </a:lnTo>
                    <a:lnTo>
                      <a:pt x="1389" y="6698"/>
                    </a:lnTo>
                    <a:lnTo>
                      <a:pt x="1121" y="6455"/>
                    </a:lnTo>
                    <a:lnTo>
                      <a:pt x="877" y="6187"/>
                    </a:lnTo>
                    <a:lnTo>
                      <a:pt x="658" y="5895"/>
                    </a:lnTo>
                    <a:lnTo>
                      <a:pt x="463" y="5578"/>
                    </a:lnTo>
                    <a:lnTo>
                      <a:pt x="293" y="5261"/>
                    </a:lnTo>
                    <a:lnTo>
                      <a:pt x="171" y="4920"/>
                    </a:lnTo>
                    <a:lnTo>
                      <a:pt x="73" y="4555"/>
                    </a:lnTo>
                    <a:lnTo>
                      <a:pt x="25" y="4165"/>
                    </a:lnTo>
                    <a:lnTo>
                      <a:pt x="0" y="3776"/>
                    </a:lnTo>
                    <a:lnTo>
                      <a:pt x="0" y="3776"/>
                    </a:lnTo>
                    <a:close/>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 name="Shape 829">
                <a:extLst>
                  <a:ext uri="{FF2B5EF4-FFF2-40B4-BE49-F238E27FC236}">
                    <a16:creationId xmlns:a16="http://schemas.microsoft.com/office/drawing/2014/main" id="{D8CBE5C1-1916-4EF1-B9E9-DC5E58DE62C4}"/>
                  </a:ext>
                </a:extLst>
              </p:cNvPr>
              <p:cNvSpPr/>
              <p:nvPr/>
            </p:nvSpPr>
            <p:spPr>
              <a:xfrm>
                <a:off x="5367475" y="5025075"/>
                <a:ext cx="81600" cy="105975"/>
              </a:xfrm>
              <a:custGeom>
                <a:avLst/>
                <a:gdLst/>
                <a:ahLst/>
                <a:cxnLst/>
                <a:rect l="0" t="0" r="0" b="0"/>
                <a:pathLst>
                  <a:path w="3264" h="4239" fill="none" extrusionOk="0">
                    <a:moveTo>
                      <a:pt x="0" y="1"/>
                    </a:moveTo>
                    <a:lnTo>
                      <a:pt x="3264" y="4238"/>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 name="Shape 830">
                <a:extLst>
                  <a:ext uri="{FF2B5EF4-FFF2-40B4-BE49-F238E27FC236}">
                    <a16:creationId xmlns:a16="http://schemas.microsoft.com/office/drawing/2014/main" id="{BB37530B-08B3-4205-8A08-E876EE3F9FBE}"/>
                  </a:ext>
                </a:extLst>
              </p:cNvPr>
              <p:cNvSpPr/>
              <p:nvPr/>
            </p:nvSpPr>
            <p:spPr>
              <a:xfrm>
                <a:off x="5567800" y="4999500"/>
                <a:ext cx="115100" cy="133975"/>
              </a:xfrm>
              <a:custGeom>
                <a:avLst/>
                <a:gdLst/>
                <a:ahLst/>
                <a:cxnLst/>
                <a:rect l="0" t="0" r="0" b="0"/>
                <a:pathLst>
                  <a:path w="4604" h="5359" fill="none" extrusionOk="0">
                    <a:moveTo>
                      <a:pt x="0" y="5359"/>
                    </a:moveTo>
                    <a:lnTo>
                      <a:pt x="4603"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 name="Shape 831">
                <a:extLst>
                  <a:ext uri="{FF2B5EF4-FFF2-40B4-BE49-F238E27FC236}">
                    <a16:creationId xmlns:a16="http://schemas.microsoft.com/office/drawing/2014/main" id="{14DEB002-C856-4D51-9E3F-42951B8C7A10}"/>
                  </a:ext>
                </a:extLst>
              </p:cNvPr>
              <p:cNvSpPr/>
              <p:nvPr/>
            </p:nvSpPr>
            <p:spPr>
              <a:xfrm>
                <a:off x="5600075" y="5217475"/>
                <a:ext cx="127275" cy="16475"/>
              </a:xfrm>
              <a:custGeom>
                <a:avLst/>
                <a:gdLst/>
                <a:ahLst/>
                <a:cxnLst/>
                <a:rect l="0" t="0" r="0" b="0"/>
                <a:pathLst>
                  <a:path w="5091" h="659" fill="none" extrusionOk="0">
                    <a:moveTo>
                      <a:pt x="5090" y="658"/>
                    </a:moveTo>
                    <a:lnTo>
                      <a:pt x="0"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832">
                <a:extLst>
                  <a:ext uri="{FF2B5EF4-FFF2-40B4-BE49-F238E27FC236}">
                    <a16:creationId xmlns:a16="http://schemas.microsoft.com/office/drawing/2014/main" id="{5B5D5E96-C594-4AB6-9DF5-2ED8F56CCF52}"/>
                  </a:ext>
                </a:extLst>
              </p:cNvPr>
              <p:cNvSpPr/>
              <p:nvPr/>
            </p:nvSpPr>
            <p:spPr>
              <a:xfrm>
                <a:off x="5497775" y="5299675"/>
                <a:ext cx="4900" cy="126675"/>
              </a:xfrm>
              <a:custGeom>
                <a:avLst/>
                <a:gdLst/>
                <a:ahLst/>
                <a:cxnLst/>
                <a:rect l="0" t="0" r="0" b="0"/>
                <a:pathLst>
                  <a:path w="196" h="5067" fill="none" extrusionOk="0">
                    <a:moveTo>
                      <a:pt x="0" y="5067"/>
                    </a:moveTo>
                    <a:lnTo>
                      <a:pt x="195"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 name="Shape 833">
                <a:extLst>
                  <a:ext uri="{FF2B5EF4-FFF2-40B4-BE49-F238E27FC236}">
                    <a16:creationId xmlns:a16="http://schemas.microsoft.com/office/drawing/2014/main" id="{3FC3F998-CA08-40F4-81A5-CEC994EBBF42}"/>
                  </a:ext>
                </a:extLst>
              </p:cNvPr>
              <p:cNvSpPr/>
              <p:nvPr/>
            </p:nvSpPr>
            <p:spPr>
              <a:xfrm>
                <a:off x="5277975" y="5241825"/>
                <a:ext cx="141275" cy="58500"/>
              </a:xfrm>
              <a:custGeom>
                <a:avLst/>
                <a:gdLst/>
                <a:ahLst/>
                <a:cxnLst/>
                <a:rect l="0" t="0" r="0" b="0"/>
                <a:pathLst>
                  <a:path w="5651" h="2340" fill="none" extrusionOk="0">
                    <a:moveTo>
                      <a:pt x="0" y="2339"/>
                    </a:moveTo>
                    <a:lnTo>
                      <a:pt x="5651"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23" name="Text Placeholder 2">
            <a:extLst>
              <a:ext uri="{FF2B5EF4-FFF2-40B4-BE49-F238E27FC236}">
                <a16:creationId xmlns:a16="http://schemas.microsoft.com/office/drawing/2014/main" id="{9C05CDBC-229D-45E2-B2F9-9037D7DF9793}"/>
              </a:ext>
            </a:extLst>
          </p:cNvPr>
          <p:cNvSpPr>
            <a:spLocks noGrp="1"/>
          </p:cNvSpPr>
          <p:nvPr>
            <p:ph type="body" idx="1"/>
          </p:nvPr>
        </p:nvSpPr>
        <p:spPr>
          <a:xfrm>
            <a:off x="3315880" y="4628428"/>
            <a:ext cx="5590283" cy="1463040"/>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24" name="Rectangle 23">
            <a:extLst>
              <a:ext uri="{FF2B5EF4-FFF2-40B4-BE49-F238E27FC236}">
                <a16:creationId xmlns:a16="http://schemas.microsoft.com/office/drawing/2014/main" id="{4D812236-1A32-4FE2-AB5A-F8F998D835F3}"/>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0948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01CC624-0437-43EF-99D3-4B5E545BF210}"/>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05FEBE18-A94F-4CF8-8975-BC720F0701B8}"/>
              </a:ext>
            </a:extLst>
          </p:cNvPr>
          <p:cNvSpPr>
            <a:spLocks noGrp="1"/>
          </p:cNvSpPr>
          <p:nvPr>
            <p:ph type="dt" sz="half" idx="10"/>
          </p:nvPr>
        </p:nvSpPr>
        <p:spPr/>
        <p:txBody>
          <a:bodyPr/>
          <a:lstStyle/>
          <a:p>
            <a:fld id="{92F4E875-E37B-4F17-87F0-6ABBBEC1C1BD}" type="datetimeFigureOut">
              <a:rPr lang="en-US" smtClean="0"/>
              <a:t>9/27/2022</a:t>
            </a:fld>
            <a:endParaRPr lang="en-US"/>
          </a:p>
        </p:txBody>
      </p:sp>
      <p:sp>
        <p:nvSpPr>
          <p:cNvPr id="4" name="Footer Placeholder 3">
            <a:extLst>
              <a:ext uri="{FF2B5EF4-FFF2-40B4-BE49-F238E27FC236}">
                <a16:creationId xmlns:a16="http://schemas.microsoft.com/office/drawing/2014/main" id="{79FEFF45-D87C-45A5-8A43-AA51E8326F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B072C5-2DDD-45C4-966C-970A137A42B6}"/>
              </a:ext>
            </a:extLst>
          </p:cNvPr>
          <p:cNvSpPr>
            <a:spLocks noGrp="1"/>
          </p:cNvSpPr>
          <p:nvPr>
            <p:ph type="sldNum" sz="quarter" idx="12"/>
          </p:nvPr>
        </p:nvSpPr>
        <p:spPr/>
        <p:txBody>
          <a:bodyPr/>
          <a:lstStyle/>
          <a:p>
            <a:fld id="{4A761D17-4C57-49B3-818C-78B623277B61}" type="slidenum">
              <a:rPr lang="en-US" smtClean="0"/>
              <a:t>‹#›</a:t>
            </a:fld>
            <a:endParaRPr lang="en-US"/>
          </a:p>
        </p:txBody>
      </p:sp>
      <p:cxnSp>
        <p:nvCxnSpPr>
          <p:cNvPr id="16" name="Straight Connector 15">
            <a:extLst>
              <a:ext uri="{FF2B5EF4-FFF2-40B4-BE49-F238E27FC236}">
                <a16:creationId xmlns:a16="http://schemas.microsoft.com/office/drawing/2014/main" id="{537B5817-8D3A-4DD3-92FF-32BBC5F91560}"/>
              </a:ext>
            </a:extLst>
          </p:cNvPr>
          <p:cNvCxnSpPr/>
          <p:nvPr/>
        </p:nvCxnSpPr>
        <p:spPr>
          <a:xfrm>
            <a:off x="61415" y="753975"/>
            <a:ext cx="12008609" cy="0"/>
          </a:xfrm>
          <a:prstGeom prst="line">
            <a:avLst/>
          </a:prstGeom>
          <a:ln>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32B1C59-33FF-4FB4-BDD7-F61C64008581}"/>
              </a:ext>
            </a:extLst>
          </p:cNvPr>
          <p:cNvSpPr>
            <a:spLocks noGrp="1"/>
          </p:cNvSpPr>
          <p:nvPr>
            <p:ph type="title"/>
          </p:nvPr>
        </p:nvSpPr>
        <p:spPr>
          <a:xfrm>
            <a:off x="1428134" y="263276"/>
            <a:ext cx="10334364" cy="1014667"/>
          </a:xfrm>
          <a:solidFill>
            <a:schemeClr val="bg1"/>
          </a:solidFill>
        </p:spPr>
        <p:txBody>
          <a:bodyPr/>
          <a:lstStyle/>
          <a:p>
            <a:r>
              <a:rPr lang="en-US"/>
              <a:t>Click to edit Master title style</a:t>
            </a:r>
            <a:endParaRPr lang="en-US" dirty="0"/>
          </a:p>
        </p:txBody>
      </p:sp>
      <p:grpSp>
        <p:nvGrpSpPr>
          <p:cNvPr id="13" name="Group 12">
            <a:extLst>
              <a:ext uri="{FF2B5EF4-FFF2-40B4-BE49-F238E27FC236}">
                <a16:creationId xmlns:a16="http://schemas.microsoft.com/office/drawing/2014/main" id="{FB754F48-B758-43EB-980F-1E2884C8E2A7}"/>
              </a:ext>
            </a:extLst>
          </p:cNvPr>
          <p:cNvGrpSpPr/>
          <p:nvPr/>
        </p:nvGrpSpPr>
        <p:grpSpPr>
          <a:xfrm>
            <a:off x="575239" y="475151"/>
            <a:ext cx="631298" cy="631298"/>
            <a:chOff x="1530939" y="2405329"/>
            <a:chExt cx="631298" cy="631298"/>
          </a:xfrm>
        </p:grpSpPr>
        <p:sp>
          <p:nvSpPr>
            <p:cNvPr id="7" name="Oval 6">
              <a:extLst>
                <a:ext uri="{FF2B5EF4-FFF2-40B4-BE49-F238E27FC236}">
                  <a16:creationId xmlns:a16="http://schemas.microsoft.com/office/drawing/2014/main" id="{99BADBD9-302C-40D9-A763-C65CCFE16FDE}"/>
                </a:ext>
              </a:extLst>
            </p:cNvPr>
            <p:cNvSpPr/>
            <p:nvPr userDrawn="1"/>
          </p:nvSpPr>
          <p:spPr>
            <a:xfrm>
              <a:off x="1530939" y="2405329"/>
              <a:ext cx="631298" cy="631298"/>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Shape 490">
              <a:extLst>
                <a:ext uri="{FF2B5EF4-FFF2-40B4-BE49-F238E27FC236}">
                  <a16:creationId xmlns:a16="http://schemas.microsoft.com/office/drawing/2014/main" id="{ABC713E7-D704-4682-B292-907313F269C9}"/>
                </a:ext>
              </a:extLst>
            </p:cNvPr>
            <p:cNvGrpSpPr/>
            <p:nvPr userDrawn="1"/>
          </p:nvGrpSpPr>
          <p:grpSpPr>
            <a:xfrm>
              <a:off x="1661835" y="2536225"/>
              <a:ext cx="369505" cy="369505"/>
              <a:chOff x="2594050" y="1631825"/>
              <a:chExt cx="439625" cy="439625"/>
            </a:xfrm>
          </p:grpSpPr>
          <p:sp>
            <p:nvSpPr>
              <p:cNvPr id="9" name="Shape 491">
                <a:extLst>
                  <a:ext uri="{FF2B5EF4-FFF2-40B4-BE49-F238E27FC236}">
                    <a16:creationId xmlns:a16="http://schemas.microsoft.com/office/drawing/2014/main" id="{5701E159-D011-460A-BF32-22B3BFF6328B}"/>
                  </a:ext>
                </a:extLst>
              </p:cNvPr>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492">
                <a:extLst>
                  <a:ext uri="{FF2B5EF4-FFF2-40B4-BE49-F238E27FC236}">
                    <a16:creationId xmlns:a16="http://schemas.microsoft.com/office/drawing/2014/main" id="{CA3D8659-8AB7-48FB-9131-98E6A18A0B20}"/>
                  </a:ext>
                </a:extLst>
              </p:cNvPr>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493">
                <a:extLst>
                  <a:ext uri="{FF2B5EF4-FFF2-40B4-BE49-F238E27FC236}">
                    <a16:creationId xmlns:a16="http://schemas.microsoft.com/office/drawing/2014/main" id="{A811AE90-64AA-41C3-9DE9-62A86028AA6C}"/>
                  </a:ext>
                </a:extLst>
              </p:cNvPr>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4">
                <a:extLst>
                  <a:ext uri="{FF2B5EF4-FFF2-40B4-BE49-F238E27FC236}">
                    <a16:creationId xmlns:a16="http://schemas.microsoft.com/office/drawing/2014/main" id="{0551D70B-4457-48F5-81B9-3A38F6B661D9}"/>
                  </a:ext>
                </a:extLst>
              </p:cNvPr>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17" name="Content Placeholder 2">
            <a:extLst>
              <a:ext uri="{FF2B5EF4-FFF2-40B4-BE49-F238E27FC236}">
                <a16:creationId xmlns:a16="http://schemas.microsoft.com/office/drawing/2014/main" id="{572BD7EC-0D21-433C-A8B8-B34982C0240B}"/>
              </a:ext>
            </a:extLst>
          </p:cNvPr>
          <p:cNvSpPr>
            <a:spLocks noGrp="1"/>
          </p:cNvSpPr>
          <p:nvPr>
            <p:ph idx="1"/>
          </p:nvPr>
        </p:nvSpPr>
        <p:spPr>
          <a:xfrm>
            <a:off x="1428134" y="1463857"/>
            <a:ext cx="10334364" cy="4845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17660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mpletely blank">
  <p:cSld name="Completely blank">
    <p:spTree>
      <p:nvGrpSpPr>
        <p:cNvPr id="1" name="Shape 56"/>
        <p:cNvGrpSpPr/>
        <p:nvPr/>
      </p:nvGrpSpPr>
      <p:grpSpPr>
        <a:xfrm>
          <a:off x="0" y="0"/>
          <a:ext cx="0" cy="0"/>
          <a:chOff x="0" y="0"/>
          <a:chExt cx="0" cy="0"/>
        </a:xfrm>
      </p:grpSpPr>
    </p:spTree>
    <p:extLst>
      <p:ext uri="{BB962C8B-B14F-4D97-AF65-F5344CB8AC3E}">
        <p14:creationId xmlns:p14="http://schemas.microsoft.com/office/powerpoint/2010/main" val="2306634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hasCustomPrompt="1"/>
          </p:nvPr>
        </p:nvSpPr>
        <p:spPr/>
        <p:txBody>
          <a:bodyPr/>
          <a:lstStyle>
            <a:lvl1pPr>
              <a:defRPr sz="2800"/>
            </a:lvl1pPr>
            <a:lvl2pPr marL="128016" indent="0">
              <a:buNone/>
              <a:defRPr sz="2400" baseline="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2F4E875-E37B-4F17-87F0-6ABBBEC1C1BD}"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61D17-4C57-49B3-818C-78B623277B61}" type="slidenum">
              <a:rPr lang="en-US" smtClean="0"/>
              <a:t>‹#›</a:t>
            </a:fld>
            <a:endParaRPr lang="en-US"/>
          </a:p>
        </p:txBody>
      </p:sp>
    </p:spTree>
    <p:extLst>
      <p:ext uri="{BB962C8B-B14F-4D97-AF65-F5344CB8AC3E}">
        <p14:creationId xmlns:p14="http://schemas.microsoft.com/office/powerpoint/2010/main" val="3474088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Custom Layout">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356FD08-8E43-4554-8ACC-11234BCBCF4E}"/>
              </a:ext>
            </a:extLst>
          </p:cNvPr>
          <p:cNvCxnSpPr/>
          <p:nvPr/>
        </p:nvCxnSpPr>
        <p:spPr>
          <a:xfrm>
            <a:off x="127669" y="3557888"/>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777F25E-8269-472E-9791-7EB74F793C8D}"/>
              </a:ext>
            </a:extLst>
          </p:cNvPr>
          <p:cNvSpPr>
            <a:spLocks noGrp="1"/>
          </p:cNvSpPr>
          <p:nvPr>
            <p:ph type="title"/>
          </p:nvPr>
        </p:nvSpPr>
        <p:spPr>
          <a:xfrm>
            <a:off x="1902775" y="3262680"/>
            <a:ext cx="6504161" cy="590415"/>
          </a:xfrm>
          <a:solidFill>
            <a:schemeClr val="bg1"/>
          </a:solidFill>
        </p:spPr>
        <p:txBody>
          <a:bodyPr>
            <a:noAutofit/>
          </a:bodyPr>
          <a:lstStyle>
            <a:lvl1pPr>
              <a:defRPr sz="3200">
                <a:latin typeface="Segoe UI Semibold" panose="020B0702040204020203" pitchFamily="34" charset="0"/>
                <a:cs typeface="Segoe UI Semibold" panose="020B0702040204020203" pitchFamily="34" charset="0"/>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A7D8F82-27EF-4582-903A-FAC779261E7E}"/>
              </a:ext>
            </a:extLst>
          </p:cNvPr>
          <p:cNvSpPr>
            <a:spLocks noGrp="1"/>
          </p:cNvSpPr>
          <p:nvPr>
            <p:ph type="dt" sz="half" idx="10"/>
          </p:nvPr>
        </p:nvSpPr>
        <p:spPr/>
        <p:txBody>
          <a:bodyPr/>
          <a:lstStyle/>
          <a:p>
            <a:fld id="{92F4E875-E37B-4F17-87F0-6ABBBEC1C1BD}" type="datetimeFigureOut">
              <a:rPr lang="en-US" smtClean="0"/>
              <a:t>9/27/2022</a:t>
            </a:fld>
            <a:endParaRPr lang="en-US"/>
          </a:p>
        </p:txBody>
      </p:sp>
      <p:sp>
        <p:nvSpPr>
          <p:cNvPr id="4" name="Footer Placeholder 3">
            <a:extLst>
              <a:ext uri="{FF2B5EF4-FFF2-40B4-BE49-F238E27FC236}">
                <a16:creationId xmlns:a16="http://schemas.microsoft.com/office/drawing/2014/main" id="{E706C1EE-E506-47FA-A188-0DF16D497E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80F48F-87DE-4815-AD70-D0F2CA558E7D}"/>
              </a:ext>
            </a:extLst>
          </p:cNvPr>
          <p:cNvSpPr>
            <a:spLocks noGrp="1"/>
          </p:cNvSpPr>
          <p:nvPr>
            <p:ph type="sldNum" sz="quarter" idx="12"/>
          </p:nvPr>
        </p:nvSpPr>
        <p:spPr/>
        <p:txBody>
          <a:bodyPr/>
          <a:lstStyle/>
          <a:p>
            <a:fld id="{4A761D17-4C57-49B3-818C-78B623277B61}" type="slidenum">
              <a:rPr lang="en-US" smtClean="0"/>
              <a:t>‹#›</a:t>
            </a:fld>
            <a:endParaRPr lang="en-US"/>
          </a:p>
        </p:txBody>
      </p:sp>
      <p:sp>
        <p:nvSpPr>
          <p:cNvPr id="7" name="Oval 6">
            <a:extLst>
              <a:ext uri="{FF2B5EF4-FFF2-40B4-BE49-F238E27FC236}">
                <a16:creationId xmlns:a16="http://schemas.microsoft.com/office/drawing/2014/main" id="{886714E5-EBF9-4569-A5F7-79EC8ADBC566}"/>
              </a:ext>
            </a:extLst>
          </p:cNvPr>
          <p:cNvSpPr/>
          <p:nvPr/>
        </p:nvSpPr>
        <p:spPr>
          <a:xfrm>
            <a:off x="743453" y="3050554"/>
            <a:ext cx="897775" cy="897775"/>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48A67AF-FC3C-498E-9019-5526D4E35E56}"/>
              </a:ext>
            </a:extLst>
          </p:cNvPr>
          <p:cNvSpPr/>
          <p:nvPr/>
        </p:nvSpPr>
        <p:spPr>
          <a:xfrm>
            <a:off x="321425" y="60960"/>
            <a:ext cx="171797" cy="14741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Shape 496">
            <a:extLst>
              <a:ext uri="{FF2B5EF4-FFF2-40B4-BE49-F238E27FC236}">
                <a16:creationId xmlns:a16="http://schemas.microsoft.com/office/drawing/2014/main" id="{A9D83950-EFA8-45B6-9842-F0E75D62D1E4}"/>
              </a:ext>
            </a:extLst>
          </p:cNvPr>
          <p:cNvGrpSpPr/>
          <p:nvPr/>
        </p:nvGrpSpPr>
        <p:grpSpPr>
          <a:xfrm>
            <a:off x="1042384" y="3287057"/>
            <a:ext cx="299911" cy="424768"/>
            <a:chOff x="3979850" y="1598950"/>
            <a:chExt cx="356825" cy="505375"/>
          </a:xfrm>
        </p:grpSpPr>
        <p:sp>
          <p:nvSpPr>
            <p:cNvPr id="11" name="Shape 497">
              <a:extLst>
                <a:ext uri="{FF2B5EF4-FFF2-40B4-BE49-F238E27FC236}">
                  <a16:creationId xmlns:a16="http://schemas.microsoft.com/office/drawing/2014/main" id="{5AC1FC31-D74E-4136-9F49-9396640AE6A7}"/>
                </a:ext>
              </a:extLst>
            </p:cNvPr>
            <p:cNvSpPr/>
            <p:nvPr/>
          </p:nvSpPr>
          <p:spPr>
            <a:xfrm>
              <a:off x="3979850" y="1602600"/>
              <a:ext cx="44475" cy="501725"/>
            </a:xfrm>
            <a:custGeom>
              <a:avLst/>
              <a:gdLst/>
              <a:ahLst/>
              <a:cxnLst/>
              <a:rect l="0" t="0" r="0" b="0"/>
              <a:pathLst>
                <a:path w="1779" h="20069" fill="none" extrusionOk="0">
                  <a:moveTo>
                    <a:pt x="1778" y="20069"/>
                  </a:moveTo>
                  <a:lnTo>
                    <a:pt x="1778" y="488"/>
                  </a:lnTo>
                  <a:lnTo>
                    <a:pt x="1778" y="488"/>
                  </a:lnTo>
                  <a:lnTo>
                    <a:pt x="1778" y="390"/>
                  </a:lnTo>
                  <a:lnTo>
                    <a:pt x="1730" y="293"/>
                  </a:lnTo>
                  <a:lnTo>
                    <a:pt x="1705" y="220"/>
                  </a:lnTo>
                  <a:lnTo>
                    <a:pt x="1632" y="147"/>
                  </a:lnTo>
                  <a:lnTo>
                    <a:pt x="1559" y="74"/>
                  </a:lnTo>
                  <a:lnTo>
                    <a:pt x="1486" y="25"/>
                  </a:lnTo>
                  <a:lnTo>
                    <a:pt x="1389" y="0"/>
                  </a:lnTo>
                  <a:lnTo>
                    <a:pt x="1291" y="0"/>
                  </a:lnTo>
                  <a:lnTo>
                    <a:pt x="488" y="0"/>
                  </a:lnTo>
                  <a:lnTo>
                    <a:pt x="488" y="0"/>
                  </a:lnTo>
                  <a:lnTo>
                    <a:pt x="390" y="0"/>
                  </a:lnTo>
                  <a:lnTo>
                    <a:pt x="293" y="25"/>
                  </a:lnTo>
                  <a:lnTo>
                    <a:pt x="220" y="74"/>
                  </a:lnTo>
                  <a:lnTo>
                    <a:pt x="147" y="147"/>
                  </a:lnTo>
                  <a:lnTo>
                    <a:pt x="98" y="220"/>
                  </a:lnTo>
                  <a:lnTo>
                    <a:pt x="49" y="293"/>
                  </a:lnTo>
                  <a:lnTo>
                    <a:pt x="25" y="390"/>
                  </a:lnTo>
                  <a:lnTo>
                    <a:pt x="1" y="488"/>
                  </a:lnTo>
                  <a:lnTo>
                    <a:pt x="1" y="20069"/>
                  </a:lnTo>
                  <a:lnTo>
                    <a:pt x="1778" y="20069"/>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8">
              <a:extLst>
                <a:ext uri="{FF2B5EF4-FFF2-40B4-BE49-F238E27FC236}">
                  <a16:creationId xmlns:a16="http://schemas.microsoft.com/office/drawing/2014/main" id="{55224696-5DAC-453B-AD17-A914F23CD917}"/>
                </a:ext>
              </a:extLst>
            </p:cNvPr>
            <p:cNvSpPr/>
            <p:nvPr/>
          </p:nvSpPr>
          <p:spPr>
            <a:xfrm>
              <a:off x="4037075" y="1598950"/>
              <a:ext cx="299600" cy="228950"/>
            </a:xfrm>
            <a:custGeom>
              <a:avLst/>
              <a:gdLst/>
              <a:ahLst/>
              <a:cxnLst/>
              <a:rect l="0" t="0" r="0" b="0"/>
              <a:pathLst>
                <a:path w="11984" h="9158" fill="none" extrusionOk="0">
                  <a:moveTo>
                    <a:pt x="1" y="8403"/>
                  </a:moveTo>
                  <a:lnTo>
                    <a:pt x="1" y="8403"/>
                  </a:lnTo>
                  <a:lnTo>
                    <a:pt x="366" y="8184"/>
                  </a:lnTo>
                  <a:lnTo>
                    <a:pt x="732" y="8013"/>
                  </a:lnTo>
                  <a:lnTo>
                    <a:pt x="1097" y="7867"/>
                  </a:lnTo>
                  <a:lnTo>
                    <a:pt x="1438" y="7770"/>
                  </a:lnTo>
                  <a:lnTo>
                    <a:pt x="1803" y="7696"/>
                  </a:lnTo>
                  <a:lnTo>
                    <a:pt x="2168" y="7672"/>
                  </a:lnTo>
                  <a:lnTo>
                    <a:pt x="2534" y="7648"/>
                  </a:lnTo>
                  <a:lnTo>
                    <a:pt x="2875" y="7672"/>
                  </a:lnTo>
                  <a:lnTo>
                    <a:pt x="3240" y="7696"/>
                  </a:lnTo>
                  <a:lnTo>
                    <a:pt x="3605" y="7745"/>
                  </a:lnTo>
                  <a:lnTo>
                    <a:pt x="3971" y="7818"/>
                  </a:lnTo>
                  <a:lnTo>
                    <a:pt x="4312" y="7891"/>
                  </a:lnTo>
                  <a:lnTo>
                    <a:pt x="5042" y="8111"/>
                  </a:lnTo>
                  <a:lnTo>
                    <a:pt x="5749" y="8330"/>
                  </a:lnTo>
                  <a:lnTo>
                    <a:pt x="6479" y="8549"/>
                  </a:lnTo>
                  <a:lnTo>
                    <a:pt x="7186" y="8768"/>
                  </a:lnTo>
                  <a:lnTo>
                    <a:pt x="7916" y="8963"/>
                  </a:lnTo>
                  <a:lnTo>
                    <a:pt x="8282" y="9036"/>
                  </a:lnTo>
                  <a:lnTo>
                    <a:pt x="8623" y="9085"/>
                  </a:lnTo>
                  <a:lnTo>
                    <a:pt x="8988" y="9133"/>
                  </a:lnTo>
                  <a:lnTo>
                    <a:pt x="9353" y="9158"/>
                  </a:lnTo>
                  <a:lnTo>
                    <a:pt x="9719" y="9133"/>
                  </a:lnTo>
                  <a:lnTo>
                    <a:pt x="10059" y="9109"/>
                  </a:lnTo>
                  <a:lnTo>
                    <a:pt x="10425" y="9060"/>
                  </a:lnTo>
                  <a:lnTo>
                    <a:pt x="10790" y="8963"/>
                  </a:lnTo>
                  <a:lnTo>
                    <a:pt x="11155" y="8841"/>
                  </a:lnTo>
                  <a:lnTo>
                    <a:pt x="11496" y="8671"/>
                  </a:lnTo>
                  <a:lnTo>
                    <a:pt x="11496" y="8671"/>
                  </a:lnTo>
                  <a:lnTo>
                    <a:pt x="11667" y="8573"/>
                  </a:lnTo>
                  <a:lnTo>
                    <a:pt x="11789" y="8476"/>
                  </a:lnTo>
                  <a:lnTo>
                    <a:pt x="11862" y="8354"/>
                  </a:lnTo>
                  <a:lnTo>
                    <a:pt x="11935" y="8232"/>
                  </a:lnTo>
                  <a:lnTo>
                    <a:pt x="11984" y="8111"/>
                  </a:lnTo>
                  <a:lnTo>
                    <a:pt x="11984" y="7989"/>
                  </a:lnTo>
                  <a:lnTo>
                    <a:pt x="11935" y="7891"/>
                  </a:lnTo>
                  <a:lnTo>
                    <a:pt x="11886" y="7794"/>
                  </a:lnTo>
                  <a:lnTo>
                    <a:pt x="11886" y="7794"/>
                  </a:lnTo>
                  <a:lnTo>
                    <a:pt x="11496" y="7404"/>
                  </a:lnTo>
                  <a:lnTo>
                    <a:pt x="11107" y="6941"/>
                  </a:lnTo>
                  <a:lnTo>
                    <a:pt x="10741" y="6454"/>
                  </a:lnTo>
                  <a:lnTo>
                    <a:pt x="10352" y="5943"/>
                  </a:lnTo>
                  <a:lnTo>
                    <a:pt x="10352" y="5943"/>
                  </a:lnTo>
                  <a:lnTo>
                    <a:pt x="10279" y="5797"/>
                  </a:lnTo>
                  <a:lnTo>
                    <a:pt x="10230" y="5651"/>
                  </a:lnTo>
                  <a:lnTo>
                    <a:pt x="10206" y="5480"/>
                  </a:lnTo>
                  <a:lnTo>
                    <a:pt x="10181" y="5285"/>
                  </a:lnTo>
                  <a:lnTo>
                    <a:pt x="10206" y="5115"/>
                  </a:lnTo>
                  <a:lnTo>
                    <a:pt x="10230" y="4944"/>
                  </a:lnTo>
                  <a:lnTo>
                    <a:pt x="10279" y="4774"/>
                  </a:lnTo>
                  <a:lnTo>
                    <a:pt x="10352" y="4603"/>
                  </a:lnTo>
                  <a:lnTo>
                    <a:pt x="10352" y="4603"/>
                  </a:lnTo>
                  <a:lnTo>
                    <a:pt x="10741" y="3873"/>
                  </a:lnTo>
                  <a:lnTo>
                    <a:pt x="11107" y="3118"/>
                  </a:lnTo>
                  <a:lnTo>
                    <a:pt x="11496" y="2338"/>
                  </a:lnTo>
                  <a:lnTo>
                    <a:pt x="11886" y="1486"/>
                  </a:lnTo>
                  <a:lnTo>
                    <a:pt x="11886" y="1486"/>
                  </a:lnTo>
                  <a:lnTo>
                    <a:pt x="11959" y="1315"/>
                  </a:lnTo>
                  <a:lnTo>
                    <a:pt x="11984" y="1169"/>
                  </a:lnTo>
                  <a:lnTo>
                    <a:pt x="11984" y="1048"/>
                  </a:lnTo>
                  <a:lnTo>
                    <a:pt x="11935" y="975"/>
                  </a:lnTo>
                  <a:lnTo>
                    <a:pt x="11862" y="950"/>
                  </a:lnTo>
                  <a:lnTo>
                    <a:pt x="11789" y="926"/>
                  </a:lnTo>
                  <a:lnTo>
                    <a:pt x="11667" y="975"/>
                  </a:lnTo>
                  <a:lnTo>
                    <a:pt x="11496" y="1023"/>
                  </a:lnTo>
                  <a:lnTo>
                    <a:pt x="11496" y="1023"/>
                  </a:lnTo>
                  <a:lnTo>
                    <a:pt x="11155" y="1194"/>
                  </a:lnTo>
                  <a:lnTo>
                    <a:pt x="10790" y="1315"/>
                  </a:lnTo>
                  <a:lnTo>
                    <a:pt x="10425" y="1413"/>
                  </a:lnTo>
                  <a:lnTo>
                    <a:pt x="10059" y="1462"/>
                  </a:lnTo>
                  <a:lnTo>
                    <a:pt x="9719" y="1510"/>
                  </a:lnTo>
                  <a:lnTo>
                    <a:pt x="9353" y="1510"/>
                  </a:lnTo>
                  <a:lnTo>
                    <a:pt x="8988" y="1486"/>
                  </a:lnTo>
                  <a:lnTo>
                    <a:pt x="8623" y="1462"/>
                  </a:lnTo>
                  <a:lnTo>
                    <a:pt x="8282" y="1389"/>
                  </a:lnTo>
                  <a:lnTo>
                    <a:pt x="7916" y="1315"/>
                  </a:lnTo>
                  <a:lnTo>
                    <a:pt x="7186" y="1145"/>
                  </a:lnTo>
                  <a:lnTo>
                    <a:pt x="6479" y="926"/>
                  </a:lnTo>
                  <a:lnTo>
                    <a:pt x="5749" y="682"/>
                  </a:lnTo>
                  <a:lnTo>
                    <a:pt x="5042" y="463"/>
                  </a:lnTo>
                  <a:lnTo>
                    <a:pt x="4312" y="268"/>
                  </a:lnTo>
                  <a:lnTo>
                    <a:pt x="3971" y="171"/>
                  </a:lnTo>
                  <a:lnTo>
                    <a:pt x="3605" y="98"/>
                  </a:lnTo>
                  <a:lnTo>
                    <a:pt x="3240" y="49"/>
                  </a:lnTo>
                  <a:lnTo>
                    <a:pt x="2875" y="25"/>
                  </a:lnTo>
                  <a:lnTo>
                    <a:pt x="2534" y="0"/>
                  </a:lnTo>
                  <a:lnTo>
                    <a:pt x="2168" y="25"/>
                  </a:lnTo>
                  <a:lnTo>
                    <a:pt x="1803" y="73"/>
                  </a:lnTo>
                  <a:lnTo>
                    <a:pt x="1438" y="122"/>
                  </a:lnTo>
                  <a:lnTo>
                    <a:pt x="1097" y="244"/>
                  </a:lnTo>
                  <a:lnTo>
                    <a:pt x="732" y="366"/>
                  </a:lnTo>
                  <a:lnTo>
                    <a:pt x="366" y="536"/>
                  </a:lnTo>
                  <a:lnTo>
                    <a:pt x="1" y="755"/>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4" name="Text Placeholder 2">
            <a:extLst>
              <a:ext uri="{FF2B5EF4-FFF2-40B4-BE49-F238E27FC236}">
                <a16:creationId xmlns:a16="http://schemas.microsoft.com/office/drawing/2014/main" id="{75FA472A-7AFD-46BC-8C3E-7439952E8F2E}"/>
              </a:ext>
            </a:extLst>
          </p:cNvPr>
          <p:cNvSpPr>
            <a:spLocks noGrp="1"/>
          </p:cNvSpPr>
          <p:nvPr>
            <p:ph type="body" idx="1"/>
          </p:nvPr>
        </p:nvSpPr>
        <p:spPr>
          <a:xfrm>
            <a:off x="1902775" y="3931493"/>
            <a:ext cx="6504161" cy="506283"/>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latin typeface="Segoe UI Light" panose="020B0502040204020203" pitchFamily="34" charset="0"/>
                <a:cs typeface="Segoe UI Light" panose="020B0502040204020203"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425749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75239"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Click to edit Master text styles</a:t>
            </a:r>
          </a:p>
        </p:txBody>
      </p:sp>
      <p:sp>
        <p:nvSpPr>
          <p:cNvPr id="7" name="Date Placeholder 6"/>
          <p:cNvSpPr>
            <a:spLocks noGrp="1"/>
          </p:cNvSpPr>
          <p:nvPr>
            <p:ph type="dt" sz="half" idx="10"/>
          </p:nvPr>
        </p:nvSpPr>
        <p:spPr/>
        <p:txBody>
          <a:bodyPr/>
          <a:lstStyle/>
          <a:p>
            <a:fld id="{92F4E875-E37B-4F17-87F0-6ABBBEC1C1BD}" type="datetimeFigureOut">
              <a:rPr lang="en-US" smtClean="0"/>
              <a:t>9/27/2022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761D17-4C57-49B3-818C-78B623277B61}" type="slidenum">
              <a:rPr lang="en-US" smtClean="0"/>
              <a:t>‹#›</a:t>
            </a:fld>
            <a:endParaRPr lang="en-US"/>
          </a:p>
        </p:txBody>
      </p:sp>
      <p:sp>
        <p:nvSpPr>
          <p:cNvPr id="11" name="Content Placeholder 2">
            <a:extLst>
              <a:ext uri="{FF2B5EF4-FFF2-40B4-BE49-F238E27FC236}">
                <a16:creationId xmlns:a16="http://schemas.microsoft.com/office/drawing/2014/main" id="{57CD2F29-FDCB-4CD4-A706-8477E063ED40}"/>
              </a:ext>
            </a:extLst>
          </p:cNvPr>
          <p:cNvSpPr>
            <a:spLocks noGrp="1"/>
          </p:cNvSpPr>
          <p:nvPr>
            <p:ph sz="half" idx="13" hasCustomPrompt="1"/>
          </p:nvPr>
        </p:nvSpPr>
        <p:spPr>
          <a:xfrm>
            <a:off x="584218"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a:extLst>
              <a:ext uri="{FF2B5EF4-FFF2-40B4-BE49-F238E27FC236}">
                <a16:creationId xmlns:a16="http://schemas.microsoft.com/office/drawing/2014/main" id="{F6C8EDAC-3655-4870-AA43-44830ED94DF0}"/>
              </a:ext>
            </a:extLst>
          </p:cNvPr>
          <p:cNvSpPr>
            <a:spLocks noGrp="1"/>
          </p:cNvSpPr>
          <p:nvPr>
            <p:ph type="body" idx="14"/>
          </p:nvPr>
        </p:nvSpPr>
        <p:spPr>
          <a:xfrm>
            <a:off x="6355830"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Click to edit Master text styles</a:t>
            </a:r>
          </a:p>
        </p:txBody>
      </p:sp>
      <p:sp>
        <p:nvSpPr>
          <p:cNvPr id="13" name="Content Placeholder 2">
            <a:extLst>
              <a:ext uri="{FF2B5EF4-FFF2-40B4-BE49-F238E27FC236}">
                <a16:creationId xmlns:a16="http://schemas.microsoft.com/office/drawing/2014/main" id="{C6DFFB8E-9225-4B12-B4C6-960DAE3BDB96}"/>
              </a:ext>
            </a:extLst>
          </p:cNvPr>
          <p:cNvSpPr>
            <a:spLocks noGrp="1"/>
          </p:cNvSpPr>
          <p:nvPr>
            <p:ph sz="half" idx="15" hasCustomPrompt="1"/>
          </p:nvPr>
        </p:nvSpPr>
        <p:spPr>
          <a:xfrm>
            <a:off x="6364809"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45029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2F4E875-E37B-4F17-87F0-6ABBBEC1C1BD}" type="datetimeFigureOut">
              <a:rPr lang="en-US" smtClean="0"/>
              <a:t>9/27/2022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761D17-4C57-49B3-818C-78B623277B61}" type="slidenum">
              <a:rPr lang="en-US" smtClean="0"/>
              <a:t>‹#›</a:t>
            </a:fld>
            <a:endParaRPr lang="en-US"/>
          </a:p>
        </p:txBody>
      </p:sp>
    </p:spTree>
    <p:extLst>
      <p:ext uri="{BB962C8B-B14F-4D97-AF65-F5344CB8AC3E}">
        <p14:creationId xmlns:p14="http://schemas.microsoft.com/office/powerpoint/2010/main" val="3225156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34620" y="1512985"/>
            <a:ext cx="5397689" cy="4796375"/>
          </a:xfrm>
        </p:spPr>
        <p:txBody>
          <a:bodyPr/>
          <a:lstStyle>
            <a:lvl1pPr marL="91440" indent="-91440">
              <a:buFontTx/>
              <a:buChar char=" "/>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364809" y="1512984"/>
            <a:ext cx="5397689" cy="479637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92F4E875-E37B-4F17-87F0-6ABBBEC1C1BD}" type="datetimeFigureOut">
              <a:rPr lang="en-US" smtClean="0"/>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761D17-4C57-49B3-818C-78B623277B61}" type="slidenum">
              <a:rPr lang="en-US" smtClean="0"/>
              <a:t>‹#›</a:t>
            </a:fld>
            <a:endParaRPr lang="en-US"/>
          </a:p>
        </p:txBody>
      </p:sp>
      <p:sp>
        <p:nvSpPr>
          <p:cNvPr id="8" name="Title Placeholder 1">
            <a:extLst>
              <a:ext uri="{FF2B5EF4-FFF2-40B4-BE49-F238E27FC236}">
                <a16:creationId xmlns:a16="http://schemas.microsoft.com/office/drawing/2014/main" id="{F45E9297-2ED3-49ED-918C-68275E6EDE6A}"/>
              </a:ext>
            </a:extLst>
          </p:cNvPr>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470125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F4E875-E37B-4F17-87F0-6ABBBEC1C1BD}"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61D17-4C57-49B3-818C-78B623277B6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pic>
        <p:nvPicPr>
          <p:cNvPr id="2050" name="Picture 2" descr="UW building">
            <a:extLst>
              <a:ext uri="{FF2B5EF4-FFF2-40B4-BE49-F238E27FC236}">
                <a16:creationId xmlns:a16="http://schemas.microsoft.com/office/drawing/2014/main" id="{8DB080C4-5F0D-47C3-B99E-D2AD3B91FD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185" b="5565"/>
          <a:stretch/>
        </p:blipFill>
        <p:spPr bwMode="auto">
          <a:xfrm>
            <a:off x="3" y="0"/>
            <a:ext cx="12191997" cy="4572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3138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F4E875-E37B-4F17-87F0-6ABBBEC1C1BD}" type="datetimeFigureOut">
              <a:rPr lang="en-US" smtClean="0"/>
              <a:t>9/27/2022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761D17-4C57-49B3-818C-78B623277B61}" type="slidenum">
              <a:rPr lang="en-US" smtClean="0"/>
              <a:t>‹#›</a:t>
            </a:fld>
            <a:endParaRPr lang="en-US"/>
          </a:p>
        </p:txBody>
      </p:sp>
    </p:spTree>
    <p:extLst>
      <p:ext uri="{BB962C8B-B14F-4D97-AF65-F5344CB8AC3E}">
        <p14:creationId xmlns:p14="http://schemas.microsoft.com/office/powerpoint/2010/main" val="739497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F4E875-E37B-4F17-87F0-6ABBBEC1C1BD}" type="datetimeFigureOut">
              <a:rPr lang="en-US" smtClean="0"/>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761D17-4C57-49B3-818C-78B623277B6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5331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75240" y="1463857"/>
            <a:ext cx="11187258" cy="4845504"/>
          </a:xfrm>
          <a:prstGeom prst="rect">
            <a:avLst/>
          </a:prstGeom>
        </p:spPr>
        <p:txBody>
          <a:bodyPr vert="horz" lIns="45720" tIns="45720" rIns="45720" bIns="45720" rtlCol="0">
            <a:normAutofit/>
          </a:body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75240" y="6544402"/>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92F4E875-E37B-4F17-87F0-6ABBBEC1C1BD}" type="datetimeFigureOut">
              <a:rPr lang="en-US" smtClean="0"/>
              <a:t>9/27/2022</a:t>
            </a:fld>
            <a:endParaRPr lang="en-US"/>
          </a:p>
        </p:txBody>
      </p:sp>
      <p:sp>
        <p:nvSpPr>
          <p:cNvPr id="5" name="Footer Placeholder 4"/>
          <p:cNvSpPr>
            <a:spLocks noGrp="1"/>
          </p:cNvSpPr>
          <p:nvPr>
            <p:ph type="ftr" sz="quarter" idx="3"/>
          </p:nvPr>
        </p:nvSpPr>
        <p:spPr>
          <a:xfrm>
            <a:off x="4842742" y="6544402"/>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Segoe UI Light" panose="020B0502040204020203" pitchFamily="34" charset="0"/>
                <a:cs typeface="Segoe UI Light" panose="020B0502040204020203" pitchFamily="34" charset="0"/>
              </a:defRPr>
            </a:lvl1pPr>
          </a:lstStyle>
          <a:p>
            <a:endParaRPr lang="en-US"/>
          </a:p>
        </p:txBody>
      </p:sp>
      <p:sp>
        <p:nvSpPr>
          <p:cNvPr id="6" name="Slide Number Placeholder 5"/>
          <p:cNvSpPr>
            <a:spLocks noGrp="1"/>
          </p:cNvSpPr>
          <p:nvPr>
            <p:ph type="sldNum" sz="quarter" idx="4"/>
          </p:nvPr>
        </p:nvSpPr>
        <p:spPr>
          <a:xfrm>
            <a:off x="10837333" y="6544402"/>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4A761D17-4C57-49B3-818C-78B623277B61}" type="slidenum">
              <a:rPr lang="en-US" smtClean="0"/>
              <a:t>‹#›</a:t>
            </a:fld>
            <a:endParaRPr lang="en-US"/>
          </a:p>
        </p:txBody>
      </p:sp>
      <p:cxnSp>
        <p:nvCxnSpPr>
          <p:cNvPr id="7" name="Straight Connector 6"/>
          <p:cNvCxnSpPr>
            <a:cxnSpLocks/>
          </p:cNvCxnSpPr>
          <p:nvPr/>
        </p:nvCxnSpPr>
        <p:spPr>
          <a:xfrm flipV="1">
            <a:off x="429491" y="172390"/>
            <a:ext cx="0" cy="1196439"/>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9807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80000"/>
        </a:lnSpc>
        <a:spcBef>
          <a:spcPct val="0"/>
        </a:spcBef>
        <a:buNone/>
        <a:defRPr sz="4400" kern="1200" cap="none" spc="100" baseline="0">
          <a:solidFill>
            <a:schemeClr val="tx1">
              <a:lumMod val="95000"/>
              <a:lumOff val="5000"/>
            </a:schemeClr>
          </a:solidFill>
          <a:latin typeface="Segoe UI" panose="020B0502040204020203" pitchFamily="34" charset="0"/>
          <a:ea typeface="+mj-ea"/>
          <a:cs typeface="Segoe UI" panose="020B0502040204020203" pitchFamily="34"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800" kern="1200">
          <a:solidFill>
            <a:schemeClr val="tx1"/>
          </a:solidFill>
          <a:latin typeface="Segoe UI Semilight" panose="020B0402040204020203" pitchFamily="34" charset="0"/>
          <a:ea typeface="+mn-ea"/>
          <a:cs typeface="Segoe UI Semilight" panose="020B0402040204020203" pitchFamily="34" charset="0"/>
        </a:defRPr>
      </a:lvl1pPr>
      <a:lvl2pPr marL="128016" indent="0" algn="l" defTabSz="914400" rtl="0" eaLnBrk="1" latinLnBrk="0" hangingPunct="1">
        <a:lnSpc>
          <a:spcPct val="90000"/>
        </a:lnSpc>
        <a:spcBef>
          <a:spcPts val="200"/>
        </a:spcBef>
        <a:spcAft>
          <a:spcPts val="400"/>
        </a:spcAft>
        <a:buClr>
          <a:srgbClr val="B6A479"/>
        </a:buClr>
        <a:buFont typeface="Segoe UI Semilight" panose="020B0402040204020203" pitchFamily="34" charset="0"/>
        <a:buNone/>
        <a:defRPr sz="2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pnas.org/content/111/23/841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image" Target="../media/image11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_rels/slide2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310.png"/><Relationship Id="rId7" Type="http://schemas.openxmlformats.org/officeDocument/2006/relationships/image" Target="../media/image11.png"/><Relationship Id="rId2" Type="http://schemas.openxmlformats.org/officeDocument/2006/relationships/image" Target="../media/image100.png"/><Relationship Id="rId1" Type="http://schemas.openxmlformats.org/officeDocument/2006/relationships/slideLayout" Target="../slideLayouts/slideLayout2.xml"/><Relationship Id="rId6" Type="http://schemas.openxmlformats.org/officeDocument/2006/relationships/image" Target="../media/image611.png"/><Relationship Id="rId5" Type="http://schemas.openxmlformats.org/officeDocument/2006/relationships/image" Target="../media/image510.png"/><Relationship Id="rId4" Type="http://schemas.openxmlformats.org/officeDocument/2006/relationships/image" Target="../media/image410.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png"/><Relationship Id="rId18" Type="http://schemas.openxmlformats.org/officeDocument/2006/relationships/image" Target="../media/image27.png"/><Relationship Id="rId26" Type="http://schemas.openxmlformats.org/officeDocument/2006/relationships/image" Target="../media/image35.png"/><Relationship Id="rId3" Type="http://schemas.openxmlformats.org/officeDocument/2006/relationships/image" Target="../media/image120.png"/><Relationship Id="rId21" Type="http://schemas.openxmlformats.org/officeDocument/2006/relationships/image" Target="../media/image30.png"/><Relationship Id="rId7" Type="http://schemas.openxmlformats.org/officeDocument/2006/relationships/image" Target="../media/image16.png"/><Relationship Id="rId12" Type="http://schemas.openxmlformats.org/officeDocument/2006/relationships/image" Target="../media/image21.png"/><Relationship Id="rId17" Type="http://schemas.openxmlformats.org/officeDocument/2006/relationships/image" Target="../media/image26.png"/><Relationship Id="rId25" Type="http://schemas.openxmlformats.org/officeDocument/2006/relationships/image" Target="../media/image34.png"/><Relationship Id="rId2" Type="http://schemas.openxmlformats.org/officeDocument/2006/relationships/image" Target="../media/image110.png"/><Relationship Id="rId16" Type="http://schemas.openxmlformats.org/officeDocument/2006/relationships/image" Target="../media/image25.png"/><Relationship Id="rId20" Type="http://schemas.openxmlformats.org/officeDocument/2006/relationships/image" Target="../media/image29.png"/><Relationship Id="rId29" Type="http://schemas.openxmlformats.org/officeDocument/2006/relationships/image" Target="../media/image38.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20.png"/><Relationship Id="rId24" Type="http://schemas.openxmlformats.org/officeDocument/2006/relationships/image" Target="../media/image33.png"/><Relationship Id="rId5" Type="http://schemas.openxmlformats.org/officeDocument/2006/relationships/image" Target="../media/image14.png"/><Relationship Id="rId15" Type="http://schemas.openxmlformats.org/officeDocument/2006/relationships/image" Target="../media/image24.png"/><Relationship Id="rId23" Type="http://schemas.openxmlformats.org/officeDocument/2006/relationships/image" Target="../media/image32.png"/><Relationship Id="rId28" Type="http://schemas.openxmlformats.org/officeDocument/2006/relationships/image" Target="../media/image37.png"/><Relationship Id="rId10" Type="http://schemas.openxmlformats.org/officeDocument/2006/relationships/image" Target="../media/image19.png"/><Relationship Id="rId19" Type="http://schemas.openxmlformats.org/officeDocument/2006/relationships/image" Target="../media/image28.png"/><Relationship Id="rId4" Type="http://schemas.openxmlformats.org/officeDocument/2006/relationships/image" Target="../media/image130.png"/><Relationship Id="rId9" Type="http://schemas.openxmlformats.org/officeDocument/2006/relationships/image" Target="../media/image18.png"/><Relationship Id="rId14" Type="http://schemas.openxmlformats.org/officeDocument/2006/relationships/image" Target="../media/image23.png"/><Relationship Id="rId22" Type="http://schemas.openxmlformats.org/officeDocument/2006/relationships/image" Target="../media/image31.png"/><Relationship Id="rId27" Type="http://schemas.openxmlformats.org/officeDocument/2006/relationships/image" Target="../media/image3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tags" Target="../tags/tag8.xml"/><Relationship Id="rId7" Type="http://schemas.openxmlformats.org/officeDocument/2006/relationships/image" Target="../media/image13.pn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8.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46.png"/><Relationship Id="rId13" Type="http://schemas.openxmlformats.org/officeDocument/2006/relationships/image" Target="../media/image51.png"/><Relationship Id="rId3" Type="http://schemas.openxmlformats.org/officeDocument/2006/relationships/image" Target="../media/image41.png"/><Relationship Id="rId7" Type="http://schemas.openxmlformats.org/officeDocument/2006/relationships/image" Target="../media/image45.png"/><Relationship Id="rId12" Type="http://schemas.openxmlformats.org/officeDocument/2006/relationships/image" Target="../media/image50.png"/><Relationship Id="rId2" Type="http://schemas.openxmlformats.org/officeDocument/2006/relationships/image" Target="../media/image400.png"/><Relationship Id="rId1" Type="http://schemas.openxmlformats.org/officeDocument/2006/relationships/slideLayout" Target="../slideLayouts/slideLayout2.xml"/><Relationship Id="rId6" Type="http://schemas.openxmlformats.org/officeDocument/2006/relationships/image" Target="../media/image44.png"/><Relationship Id="rId11" Type="http://schemas.openxmlformats.org/officeDocument/2006/relationships/image" Target="../media/image49.png"/><Relationship Id="rId5" Type="http://schemas.openxmlformats.org/officeDocument/2006/relationships/image" Target="../media/image43.png"/><Relationship Id="rId10" Type="http://schemas.openxmlformats.org/officeDocument/2006/relationships/image" Target="../media/image48.png"/><Relationship Id="rId4" Type="http://schemas.openxmlformats.org/officeDocument/2006/relationships/image" Target="../media/image42.png"/><Relationship Id="rId9" Type="http://schemas.openxmlformats.org/officeDocument/2006/relationships/image" Target="../media/image47.png"/><Relationship Id="rId14" Type="http://schemas.openxmlformats.org/officeDocument/2006/relationships/image" Target="../media/image52.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notesSlide" Target="../notesSlides/notesSlide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courses.cs.washington.edu/courses/cse417/22a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channel/UCcH4Ga14Y4ELFKrEYM1vXCg/playlists" TargetMode="External"/><Relationship Id="rId2" Type="http://schemas.openxmlformats.org/officeDocument/2006/relationships/hyperlink" Target="http://www.algorithms.wt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Here Early?</a:t>
            </a:r>
          </a:p>
        </p:txBody>
      </p:sp>
      <p:sp>
        <p:nvSpPr>
          <p:cNvPr id="3" name="Content Placeholder 2"/>
          <p:cNvSpPr>
            <a:spLocks noGrp="1"/>
          </p:cNvSpPr>
          <p:nvPr>
            <p:ph idx="1"/>
          </p:nvPr>
        </p:nvSpPr>
        <p:spPr/>
        <p:txBody>
          <a:bodyPr/>
          <a:lstStyle/>
          <a:p>
            <a:r>
              <a:rPr lang="en-US" dirty="0"/>
              <a:t>Here for CSE 417?</a:t>
            </a:r>
          </a:p>
          <a:p>
            <a:r>
              <a:rPr lang="en-US" dirty="0"/>
              <a:t>Welcome! You’re early!</a:t>
            </a:r>
          </a:p>
          <a:p>
            <a:endParaRPr lang="en-US" dirty="0"/>
          </a:p>
          <a:p>
            <a:r>
              <a:rPr lang="en-US" dirty="0"/>
              <a:t>Want a copy of these slides to take notes?</a:t>
            </a:r>
          </a:p>
          <a:p>
            <a:pPr lvl="1"/>
            <a:r>
              <a:rPr lang="en-US" dirty="0"/>
              <a:t> You can download them from the webpage cs.uw.edu/417</a:t>
            </a:r>
          </a:p>
          <a:p>
            <a:pPr lvl="1"/>
            <a:endParaRPr lang="en-US" dirty="0"/>
          </a:p>
          <a:p>
            <a:pPr lvl="1"/>
            <a:r>
              <a:rPr lang="en-US" dirty="0"/>
              <a:t>Want to be ready for the end of the lecture?</a:t>
            </a:r>
          </a:p>
          <a:p>
            <a:pPr lvl="1"/>
            <a:r>
              <a:rPr lang="en-US" dirty="0"/>
              <a:t>Grab a handout OR download a copy from the webpage if you want to save paper.</a:t>
            </a:r>
          </a:p>
        </p:txBody>
      </p:sp>
    </p:spTree>
    <p:extLst>
      <p:ext uri="{BB962C8B-B14F-4D97-AF65-F5344CB8AC3E}">
        <p14:creationId xmlns:p14="http://schemas.microsoft.com/office/powerpoint/2010/main" val="3804291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380B4-9582-4793-ACC1-A2E9D2360269}"/>
              </a:ext>
            </a:extLst>
          </p:cNvPr>
          <p:cNvSpPr>
            <a:spLocks noGrp="1"/>
          </p:cNvSpPr>
          <p:nvPr>
            <p:ph type="title"/>
          </p:nvPr>
        </p:nvSpPr>
        <p:spPr/>
        <p:txBody>
          <a:bodyPr/>
          <a:lstStyle/>
          <a:p>
            <a:r>
              <a:rPr lang="en-US" dirty="0"/>
              <a:t>Logistics – Work</a:t>
            </a:r>
          </a:p>
        </p:txBody>
      </p:sp>
      <p:sp>
        <p:nvSpPr>
          <p:cNvPr id="3" name="Content Placeholder 2">
            <a:extLst>
              <a:ext uri="{FF2B5EF4-FFF2-40B4-BE49-F238E27FC236}">
                <a16:creationId xmlns:a16="http://schemas.microsoft.com/office/drawing/2014/main" id="{4384680C-3D01-4355-BBA9-40754E91E552}"/>
              </a:ext>
            </a:extLst>
          </p:cNvPr>
          <p:cNvSpPr>
            <a:spLocks noGrp="1"/>
          </p:cNvSpPr>
          <p:nvPr>
            <p:ph idx="1"/>
          </p:nvPr>
        </p:nvSpPr>
        <p:spPr/>
        <p:txBody>
          <a:bodyPr>
            <a:normAutofit/>
          </a:bodyPr>
          <a:lstStyle/>
          <a:p>
            <a:r>
              <a:rPr lang="en-US" sz="2800" dirty="0"/>
              <a:t>This quarter </a:t>
            </a:r>
            <a:r>
              <a:rPr lang="en-US" dirty="0"/>
              <a:t>we’re using “mastery grading” for assignments</a:t>
            </a:r>
          </a:p>
          <a:p>
            <a:r>
              <a:rPr lang="en-US" sz="2800" dirty="0"/>
              <a:t>Basic idea: Don’t grade for “points”</a:t>
            </a:r>
          </a:p>
          <a:p>
            <a:r>
              <a:rPr lang="en-US" dirty="0"/>
              <a:t>Every assignment will have a few more problems on it than we expect you to do. You’ll choose which to do.</a:t>
            </a:r>
          </a:p>
          <a:p>
            <a:r>
              <a:rPr lang="en-US" dirty="0"/>
              <a:t>Instead of assigning exact points, Every problem gets a score of:</a:t>
            </a:r>
          </a:p>
        </p:txBody>
      </p:sp>
      <p:graphicFrame>
        <p:nvGraphicFramePr>
          <p:cNvPr id="4" name="Table 3">
            <a:extLst>
              <a:ext uri="{FF2B5EF4-FFF2-40B4-BE49-F238E27FC236}">
                <a16:creationId xmlns:a16="http://schemas.microsoft.com/office/drawing/2014/main" id="{45875B64-F7B4-404D-ADD1-910C6D12D9F4}"/>
              </a:ext>
            </a:extLst>
          </p:cNvPr>
          <p:cNvGraphicFramePr>
            <a:graphicFrameLocks noGrp="1"/>
          </p:cNvGraphicFramePr>
          <p:nvPr>
            <p:extLst>
              <p:ext uri="{D42A27DB-BD31-4B8C-83A1-F6EECF244321}">
                <p14:modId xmlns:p14="http://schemas.microsoft.com/office/powerpoint/2010/main" val="1347357212"/>
              </p:ext>
            </p:extLst>
          </p:nvPr>
        </p:nvGraphicFramePr>
        <p:xfrm>
          <a:off x="1271656" y="4113983"/>
          <a:ext cx="9333396" cy="2560320"/>
        </p:xfrm>
        <a:graphic>
          <a:graphicData uri="http://schemas.openxmlformats.org/drawingml/2006/table">
            <a:tbl>
              <a:tblPr firstCol="1" bandRow="1">
                <a:tableStyleId>{5C22544A-7EE6-4342-B048-85BDC9FD1C3A}</a:tableStyleId>
              </a:tblPr>
              <a:tblGrid>
                <a:gridCol w="2152006">
                  <a:extLst>
                    <a:ext uri="{9D8B030D-6E8A-4147-A177-3AD203B41FA5}">
                      <a16:colId xmlns:a16="http://schemas.microsoft.com/office/drawing/2014/main" val="1887900346"/>
                    </a:ext>
                  </a:extLst>
                </a:gridCol>
                <a:gridCol w="7181390">
                  <a:extLst>
                    <a:ext uri="{9D8B030D-6E8A-4147-A177-3AD203B41FA5}">
                      <a16:colId xmlns:a16="http://schemas.microsoft.com/office/drawing/2014/main" val="4049755643"/>
                    </a:ext>
                  </a:extLst>
                </a:gridCol>
              </a:tblGrid>
              <a:tr h="370840">
                <a:tc>
                  <a:txBody>
                    <a:bodyPr/>
                    <a:lstStyle/>
                    <a:p>
                      <a:r>
                        <a:rPr lang="en-US" dirty="0"/>
                        <a:t>Excellent</a:t>
                      </a:r>
                    </a:p>
                  </a:txBody>
                  <a:tcPr/>
                </a:tc>
                <a:tc>
                  <a:txBody>
                    <a:bodyPr/>
                    <a:lstStyle/>
                    <a:p>
                      <a:r>
                        <a:rPr lang="en-US" dirty="0"/>
                        <a:t>Main idea and edge cases are all correct. Would have gotten full credit (or extremely close) with points-based grading.</a:t>
                      </a:r>
                    </a:p>
                  </a:txBody>
                  <a:tcPr/>
                </a:tc>
                <a:extLst>
                  <a:ext uri="{0D108BD9-81ED-4DB2-BD59-A6C34878D82A}">
                    <a16:rowId xmlns:a16="http://schemas.microsoft.com/office/drawing/2014/main" val="1759364568"/>
                  </a:ext>
                </a:extLst>
              </a:tr>
              <a:tr h="370840">
                <a:tc>
                  <a:txBody>
                    <a:bodyPr/>
                    <a:lstStyle/>
                    <a:p>
                      <a:r>
                        <a:rPr lang="en-US" dirty="0"/>
                        <a:t>Satisfactory</a:t>
                      </a:r>
                    </a:p>
                  </a:txBody>
                  <a:tcPr/>
                </a:tc>
                <a:tc>
                  <a:txBody>
                    <a:bodyPr/>
                    <a:lstStyle/>
                    <a:p>
                      <a:r>
                        <a:rPr lang="en-US" dirty="0"/>
                        <a:t>Main idea is correct, but some edge cases or follow-up questions are wrong or missing. Would have gotten about 80-90% on points-based grading.</a:t>
                      </a:r>
                    </a:p>
                  </a:txBody>
                  <a:tcPr/>
                </a:tc>
                <a:extLst>
                  <a:ext uri="{0D108BD9-81ED-4DB2-BD59-A6C34878D82A}">
                    <a16:rowId xmlns:a16="http://schemas.microsoft.com/office/drawing/2014/main" val="4130266332"/>
                  </a:ext>
                </a:extLst>
              </a:tr>
              <a:tr h="370840">
                <a:tc>
                  <a:txBody>
                    <a:bodyPr/>
                    <a:lstStyle/>
                    <a:p>
                      <a:r>
                        <a:rPr lang="en-US" dirty="0"/>
                        <a:t>Not Satisfactory</a:t>
                      </a:r>
                    </a:p>
                  </a:txBody>
                  <a:tcPr/>
                </a:tc>
                <a:tc>
                  <a:txBody>
                    <a:bodyPr/>
                    <a:lstStyle/>
                    <a:p>
                      <a:r>
                        <a:rPr lang="en-US" dirty="0"/>
                        <a:t>Some important error is made, but substantial progress toward a solution. Would have gotten above 50% on points-based grading.</a:t>
                      </a:r>
                    </a:p>
                  </a:txBody>
                  <a:tcPr/>
                </a:tc>
                <a:extLst>
                  <a:ext uri="{0D108BD9-81ED-4DB2-BD59-A6C34878D82A}">
                    <a16:rowId xmlns:a16="http://schemas.microsoft.com/office/drawing/2014/main" val="3422170928"/>
                  </a:ext>
                </a:extLst>
              </a:tr>
              <a:tr h="370840">
                <a:tc>
                  <a:txBody>
                    <a:bodyPr/>
                    <a:lstStyle/>
                    <a:p>
                      <a:r>
                        <a:rPr lang="en-US" dirty="0"/>
                        <a:t>Ungraded</a:t>
                      </a:r>
                    </a:p>
                  </a:txBody>
                  <a:tcPr/>
                </a:tc>
                <a:tc>
                  <a:txBody>
                    <a:bodyPr/>
                    <a:lstStyle/>
                    <a:p>
                      <a:r>
                        <a:rPr lang="en-US" dirty="0"/>
                        <a:t>Directions not followed (e.g., used a library that isn’t permitted) or otherwise shows no substantial progress.</a:t>
                      </a:r>
                    </a:p>
                  </a:txBody>
                  <a:tcPr/>
                </a:tc>
                <a:extLst>
                  <a:ext uri="{0D108BD9-81ED-4DB2-BD59-A6C34878D82A}">
                    <a16:rowId xmlns:a16="http://schemas.microsoft.com/office/drawing/2014/main" val="3381571224"/>
                  </a:ext>
                </a:extLst>
              </a:tr>
            </a:tbl>
          </a:graphicData>
        </a:graphic>
      </p:graphicFrame>
    </p:spTree>
    <p:extLst>
      <p:ext uri="{BB962C8B-B14F-4D97-AF65-F5344CB8AC3E}">
        <p14:creationId xmlns:p14="http://schemas.microsoft.com/office/powerpoint/2010/main" val="819283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E0DFA-A22A-400F-B855-A377D22AB4D1}"/>
              </a:ext>
            </a:extLst>
          </p:cNvPr>
          <p:cNvSpPr>
            <a:spLocks noGrp="1"/>
          </p:cNvSpPr>
          <p:nvPr>
            <p:ph type="title"/>
          </p:nvPr>
        </p:nvSpPr>
        <p:spPr/>
        <p:txBody>
          <a:bodyPr/>
          <a:lstStyle/>
          <a:p>
            <a:r>
              <a:rPr lang="en-US" dirty="0"/>
              <a:t>Logistics – Work </a:t>
            </a:r>
          </a:p>
        </p:txBody>
      </p:sp>
      <p:sp>
        <p:nvSpPr>
          <p:cNvPr id="3" name="Content Placeholder 2">
            <a:extLst>
              <a:ext uri="{FF2B5EF4-FFF2-40B4-BE49-F238E27FC236}">
                <a16:creationId xmlns:a16="http://schemas.microsoft.com/office/drawing/2014/main" id="{6975F463-4417-4B6B-A569-BBE14FA33B03}"/>
              </a:ext>
            </a:extLst>
          </p:cNvPr>
          <p:cNvSpPr>
            <a:spLocks noGrp="1"/>
          </p:cNvSpPr>
          <p:nvPr>
            <p:ph idx="1"/>
          </p:nvPr>
        </p:nvSpPr>
        <p:spPr/>
        <p:txBody>
          <a:bodyPr/>
          <a:lstStyle/>
          <a:p>
            <a:r>
              <a:rPr lang="en-US" dirty="0"/>
              <a:t>Minimums for grade breaks are already posted.</a:t>
            </a:r>
          </a:p>
          <a:p>
            <a:endParaRPr lang="en-US" dirty="0"/>
          </a:p>
          <a:p>
            <a:r>
              <a:rPr lang="en-US" dirty="0"/>
              <a:t>Why? We care if you understand the content by the end of the quarter, not right away. We’d like to give you more chances to show your understanding.</a:t>
            </a:r>
          </a:p>
          <a:p>
            <a:r>
              <a:rPr lang="en-US" dirty="0"/>
              <a:t>But we also need to make sure the TAs have enough time to grade everything. </a:t>
            </a:r>
          </a:p>
          <a:p>
            <a:r>
              <a:rPr lang="en-US" dirty="0"/>
              <a:t>Switching from points to E/S/N/U lets them grade faster, and therefore to regrade submissions. Every week you can submit up to two problems, and you’ll get the better grade.</a:t>
            </a:r>
          </a:p>
        </p:txBody>
      </p:sp>
    </p:spTree>
    <p:extLst>
      <p:ext uri="{BB962C8B-B14F-4D97-AF65-F5344CB8AC3E}">
        <p14:creationId xmlns:p14="http://schemas.microsoft.com/office/powerpoint/2010/main" val="2937677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7ABF6-2E20-44E6-AA8D-93BB259D5EE2}"/>
              </a:ext>
            </a:extLst>
          </p:cNvPr>
          <p:cNvSpPr>
            <a:spLocks noGrp="1"/>
          </p:cNvSpPr>
          <p:nvPr>
            <p:ph type="title"/>
          </p:nvPr>
        </p:nvSpPr>
        <p:spPr/>
        <p:txBody>
          <a:bodyPr/>
          <a:lstStyle/>
          <a:p>
            <a:r>
              <a:rPr lang="en-US" dirty="0"/>
              <a:t>Logistics – Lecture Activities</a:t>
            </a:r>
          </a:p>
        </p:txBody>
      </p:sp>
      <p:sp>
        <p:nvSpPr>
          <p:cNvPr id="3" name="Content Placeholder 2">
            <a:extLst>
              <a:ext uri="{FF2B5EF4-FFF2-40B4-BE49-F238E27FC236}">
                <a16:creationId xmlns:a16="http://schemas.microsoft.com/office/drawing/2014/main" id="{EAD830F1-3334-4AF8-B846-16CDFBA6BAFF}"/>
              </a:ext>
            </a:extLst>
          </p:cNvPr>
          <p:cNvSpPr>
            <a:spLocks noGrp="1"/>
          </p:cNvSpPr>
          <p:nvPr>
            <p:ph idx="1"/>
          </p:nvPr>
        </p:nvSpPr>
        <p:spPr>
          <a:xfrm>
            <a:off x="575240" y="1463856"/>
            <a:ext cx="11187258" cy="5212366"/>
          </a:xfrm>
        </p:spPr>
        <p:txBody>
          <a:bodyPr>
            <a:normAutofit/>
          </a:bodyPr>
          <a:lstStyle/>
          <a:p>
            <a:r>
              <a:rPr lang="en-US" dirty="0"/>
              <a:t>I’m going to be teaching with </a:t>
            </a:r>
            <a:r>
              <a:rPr lang="en-US" b="1" dirty="0"/>
              <a:t>active learning </a:t>
            </a:r>
            <a:r>
              <a:rPr lang="en-US" dirty="0"/>
              <a:t>in this course.</a:t>
            </a:r>
          </a:p>
          <a:p>
            <a:pPr lvl="1"/>
            <a:r>
              <a:rPr lang="en-US" dirty="0"/>
              <a:t>Why? Because it works.</a:t>
            </a:r>
            <a:br>
              <a:rPr lang="en-US" dirty="0">
                <a:hlinkClick r:id="rId2"/>
              </a:rPr>
            </a:br>
            <a:r>
              <a:rPr lang="en-US" dirty="0">
                <a:hlinkClick r:id="rId2"/>
              </a:rPr>
              <a:t>https://www.pnas.org/content/111/23/8410</a:t>
            </a:r>
            <a:r>
              <a:rPr lang="en-US" dirty="0"/>
              <a:t> a meta-analysis of 225 studies.</a:t>
            </a:r>
          </a:p>
          <a:p>
            <a:pPr lvl="1"/>
            <a:r>
              <a:rPr lang="en-US" dirty="0"/>
              <a:t>Just listening to me isn’t as good for you as listening to me then trying problems on your own and with each other.</a:t>
            </a:r>
          </a:p>
          <a:p>
            <a:r>
              <a:rPr lang="en-US" dirty="0"/>
              <a:t>The answers live help me adjust explanations.</a:t>
            </a:r>
          </a:p>
          <a:p>
            <a:endParaRPr lang="en-US" dirty="0"/>
          </a:p>
          <a:p>
            <a:r>
              <a:rPr lang="en-US" dirty="0"/>
              <a:t>There aren’t points associated with completing the activities.</a:t>
            </a:r>
          </a:p>
        </p:txBody>
      </p:sp>
    </p:spTree>
    <p:extLst>
      <p:ext uri="{BB962C8B-B14F-4D97-AF65-F5344CB8AC3E}">
        <p14:creationId xmlns:p14="http://schemas.microsoft.com/office/powerpoint/2010/main" val="2469549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CCAA4-EE06-45E1-8A55-E411DD3676F2}"/>
              </a:ext>
            </a:extLst>
          </p:cNvPr>
          <p:cNvSpPr>
            <a:spLocks noGrp="1"/>
          </p:cNvSpPr>
          <p:nvPr>
            <p:ph type="title"/>
          </p:nvPr>
        </p:nvSpPr>
        <p:spPr/>
        <p:txBody>
          <a:bodyPr/>
          <a:lstStyle/>
          <a:p>
            <a:r>
              <a:rPr lang="en-US" dirty="0"/>
              <a:t>Logistics – where to go?</a:t>
            </a:r>
          </a:p>
        </p:txBody>
      </p:sp>
      <p:sp>
        <p:nvSpPr>
          <p:cNvPr id="3" name="Content Placeholder 2">
            <a:extLst>
              <a:ext uri="{FF2B5EF4-FFF2-40B4-BE49-F238E27FC236}">
                <a16:creationId xmlns:a16="http://schemas.microsoft.com/office/drawing/2014/main" id="{E0EA767B-979F-451A-ABCC-271B0A0B44FD}"/>
              </a:ext>
            </a:extLst>
          </p:cNvPr>
          <p:cNvSpPr>
            <a:spLocks noGrp="1"/>
          </p:cNvSpPr>
          <p:nvPr>
            <p:ph idx="1"/>
          </p:nvPr>
        </p:nvSpPr>
        <p:spPr/>
        <p:txBody>
          <a:bodyPr/>
          <a:lstStyle/>
          <a:p>
            <a:r>
              <a:rPr lang="en-US" dirty="0"/>
              <a:t>Slides, homework problems, etc. go up on the webpage</a:t>
            </a:r>
          </a:p>
          <a:p>
            <a:r>
              <a:rPr lang="en-US" dirty="0"/>
              <a:t>Homework submission on </a:t>
            </a:r>
            <a:r>
              <a:rPr lang="en-US" dirty="0" err="1"/>
              <a:t>gradescope</a:t>
            </a:r>
            <a:endParaRPr lang="en-US" dirty="0"/>
          </a:p>
          <a:p>
            <a:r>
              <a:rPr lang="en-US" dirty="0"/>
              <a:t>Live lecture activities on </a:t>
            </a:r>
            <a:r>
              <a:rPr lang="en-US" dirty="0" err="1"/>
              <a:t>polleverywhere</a:t>
            </a:r>
            <a:endParaRPr lang="en-US" dirty="0"/>
          </a:p>
          <a:p>
            <a:r>
              <a:rPr lang="en-US" dirty="0"/>
              <a:t>Questions on Ed discussion board</a:t>
            </a:r>
          </a:p>
          <a:p>
            <a:endParaRPr lang="en-US" dirty="0"/>
          </a:p>
          <a:p>
            <a:r>
              <a:rPr lang="en-US" dirty="0"/>
              <a:t>Don’t trust canvas – we won’t be updating frequently. We’ll tell you when we’re using it for specific purposes.</a:t>
            </a:r>
          </a:p>
        </p:txBody>
      </p:sp>
    </p:spTree>
    <p:extLst>
      <p:ext uri="{BB962C8B-B14F-4D97-AF65-F5344CB8AC3E}">
        <p14:creationId xmlns:p14="http://schemas.microsoft.com/office/powerpoint/2010/main" val="736455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92449-9643-47D2-AFB5-D4EFF8B7469A}"/>
              </a:ext>
            </a:extLst>
          </p:cNvPr>
          <p:cNvSpPr>
            <a:spLocks noGrp="1"/>
          </p:cNvSpPr>
          <p:nvPr>
            <p:ph type="title"/>
          </p:nvPr>
        </p:nvSpPr>
        <p:spPr/>
        <p:txBody>
          <a:bodyPr/>
          <a:lstStyle/>
          <a:p>
            <a:r>
              <a:rPr lang="en-US" dirty="0"/>
              <a:t>Late Policy</a:t>
            </a:r>
          </a:p>
        </p:txBody>
      </p:sp>
      <p:sp>
        <p:nvSpPr>
          <p:cNvPr id="3" name="Content Placeholder 2">
            <a:extLst>
              <a:ext uri="{FF2B5EF4-FFF2-40B4-BE49-F238E27FC236}">
                <a16:creationId xmlns:a16="http://schemas.microsoft.com/office/drawing/2014/main" id="{74964A3B-8901-4A79-AB49-6EA51EA9F363}"/>
              </a:ext>
            </a:extLst>
          </p:cNvPr>
          <p:cNvSpPr>
            <a:spLocks noGrp="1"/>
          </p:cNvSpPr>
          <p:nvPr>
            <p:ph idx="1"/>
          </p:nvPr>
        </p:nvSpPr>
        <p:spPr/>
        <p:txBody>
          <a:bodyPr>
            <a:normAutofit/>
          </a:bodyPr>
          <a:lstStyle/>
          <a:p>
            <a:r>
              <a:rPr lang="en-US" dirty="0"/>
              <a:t>The resubmit option is the late policy – it’s intended to help with “normal” in-quarter difficulties (you might do one or two fewer problems the week you have a midterm in another course, for example). </a:t>
            </a:r>
          </a:p>
          <a:p>
            <a:endParaRPr lang="en-US" dirty="0"/>
          </a:p>
          <a:p>
            <a:r>
              <a:rPr lang="en-US" dirty="0"/>
              <a:t>If you have an unexpected situation that is going to interfere with your ability to work for an extended period of time (e.g., extended illness or family responsibilities) please send Robbie an email as soon as possible and we’ll figure out what to do.</a:t>
            </a:r>
          </a:p>
        </p:txBody>
      </p:sp>
    </p:spTree>
    <p:extLst>
      <p:ext uri="{BB962C8B-B14F-4D97-AF65-F5344CB8AC3E}">
        <p14:creationId xmlns:p14="http://schemas.microsoft.com/office/powerpoint/2010/main" val="2987776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75D8A-BA7D-4005-A7BC-52682C63CEA0}"/>
              </a:ext>
            </a:extLst>
          </p:cNvPr>
          <p:cNvSpPr>
            <a:spLocks noGrp="1"/>
          </p:cNvSpPr>
          <p:nvPr>
            <p:ph type="title"/>
          </p:nvPr>
        </p:nvSpPr>
        <p:spPr/>
        <p:txBody>
          <a:bodyPr/>
          <a:lstStyle/>
          <a:p>
            <a:r>
              <a:rPr lang="en-US" dirty="0"/>
              <a:t>We’re (still) in a pandemic</a:t>
            </a:r>
          </a:p>
        </p:txBody>
      </p:sp>
      <p:sp>
        <p:nvSpPr>
          <p:cNvPr id="3" name="Content Placeholder 2">
            <a:extLst>
              <a:ext uri="{FF2B5EF4-FFF2-40B4-BE49-F238E27FC236}">
                <a16:creationId xmlns:a16="http://schemas.microsoft.com/office/drawing/2014/main" id="{39625E08-42B8-490E-A304-11E92AC882AB}"/>
              </a:ext>
            </a:extLst>
          </p:cNvPr>
          <p:cNvSpPr>
            <a:spLocks noGrp="1"/>
          </p:cNvSpPr>
          <p:nvPr>
            <p:ph idx="1"/>
          </p:nvPr>
        </p:nvSpPr>
        <p:spPr/>
        <p:txBody>
          <a:bodyPr>
            <a:normAutofit lnSpcReduction="10000"/>
          </a:bodyPr>
          <a:lstStyle/>
          <a:p>
            <a:r>
              <a:rPr lang="en-US" dirty="0"/>
              <a:t>The staff is going to do our best to help you learn.</a:t>
            </a:r>
          </a:p>
          <a:p>
            <a:endParaRPr lang="en-US" dirty="0"/>
          </a:p>
          <a:p>
            <a:r>
              <a:rPr lang="en-US" dirty="0"/>
              <a:t>Real life is going to get in the way. If it does, tell us as soon as possible, and we’ll work with you. </a:t>
            </a:r>
          </a:p>
          <a:p>
            <a:r>
              <a:rPr lang="en-US" dirty="0"/>
              <a:t>I don’t need to know private details, just enough to know it’s an emergency and how to help. </a:t>
            </a:r>
            <a:br>
              <a:rPr lang="en-US" dirty="0"/>
            </a:br>
            <a:endParaRPr lang="en-US" dirty="0"/>
          </a:p>
          <a:p>
            <a:r>
              <a:rPr lang="en-US" dirty="0"/>
              <a:t>We will endeavor not to make any substantial changes to the syllabus.</a:t>
            </a:r>
          </a:p>
          <a:p>
            <a:pPr lvl="1"/>
            <a:r>
              <a:rPr lang="en-US" dirty="0"/>
              <a:t>But if something extremely unexpected happens we reserve the right to make changes.</a:t>
            </a:r>
            <a:br>
              <a:rPr lang="en-US" dirty="0"/>
            </a:br>
            <a:r>
              <a:rPr lang="en-US" dirty="0"/>
              <a:t>Generally prefer individual accommodations, rather than course-wide ones.</a:t>
            </a:r>
          </a:p>
        </p:txBody>
      </p:sp>
    </p:spTree>
    <p:extLst>
      <p:ext uri="{BB962C8B-B14F-4D97-AF65-F5344CB8AC3E}">
        <p14:creationId xmlns:p14="http://schemas.microsoft.com/office/powerpoint/2010/main" val="75588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81357-9082-45F0-811E-B559363FD82F}"/>
              </a:ext>
            </a:extLst>
          </p:cNvPr>
          <p:cNvSpPr>
            <a:spLocks noGrp="1"/>
          </p:cNvSpPr>
          <p:nvPr>
            <p:ph type="title"/>
          </p:nvPr>
        </p:nvSpPr>
        <p:spPr/>
        <p:txBody>
          <a:bodyPr/>
          <a:lstStyle/>
          <a:p>
            <a:r>
              <a:rPr lang="en-US" dirty="0"/>
              <a:t>What is this course?</a:t>
            </a:r>
          </a:p>
        </p:txBody>
      </p:sp>
      <p:sp>
        <p:nvSpPr>
          <p:cNvPr id="3" name="Content Placeholder 2">
            <a:extLst>
              <a:ext uri="{FF2B5EF4-FFF2-40B4-BE49-F238E27FC236}">
                <a16:creationId xmlns:a16="http://schemas.microsoft.com/office/drawing/2014/main" id="{E9F90E27-F5BB-48F7-96B4-4D8B0847BA9E}"/>
              </a:ext>
            </a:extLst>
          </p:cNvPr>
          <p:cNvSpPr>
            <a:spLocks noGrp="1"/>
          </p:cNvSpPr>
          <p:nvPr>
            <p:ph idx="1"/>
          </p:nvPr>
        </p:nvSpPr>
        <p:spPr/>
        <p:txBody>
          <a:bodyPr>
            <a:normAutofit fontScale="92500" lnSpcReduction="10000"/>
          </a:bodyPr>
          <a:lstStyle/>
          <a:p>
            <a:r>
              <a:rPr lang="en-US" dirty="0"/>
              <a:t>Algorithms and Computational Complexity</a:t>
            </a:r>
          </a:p>
          <a:p>
            <a:r>
              <a:rPr lang="en-US" dirty="0"/>
              <a:t>themes:</a:t>
            </a:r>
          </a:p>
          <a:p>
            <a:r>
              <a:rPr lang="en-US" dirty="0"/>
              <a:t>“Design Techniques” – not just “here’s an algorithm” but “here’s a way of thinking about a class of algorithms”</a:t>
            </a:r>
          </a:p>
          <a:p>
            <a:r>
              <a:rPr lang="en-US" dirty="0"/>
              <a:t>“Modeling” – In the real world, no one will say “I need you to run Prim’s algorithm on this graph” they will say “I need you to choose where to build electrical wires so every town is connected to the power plant as cheaply as possible</a:t>
            </a:r>
          </a:p>
          <a:p>
            <a:r>
              <a:rPr lang="en-US" dirty="0"/>
              <a:t>“Set realistic expectations” – there are some things we (think/know) computers can’t do efficiently. How do you recognize these problems?</a:t>
            </a:r>
          </a:p>
          <a:p>
            <a:r>
              <a:rPr lang="en-US" dirty="0"/>
              <a:t>“Reductions” – if you’ve already solved a problem, don’t solve it again (reuse ideas) and if you know you can’t solve a problem, what else can’t you solve.</a:t>
            </a:r>
          </a:p>
        </p:txBody>
      </p:sp>
    </p:spTree>
    <p:extLst>
      <p:ext uri="{BB962C8B-B14F-4D97-AF65-F5344CB8AC3E}">
        <p14:creationId xmlns:p14="http://schemas.microsoft.com/office/powerpoint/2010/main" val="1095826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E6BA-7EF0-4AFD-B38E-A9CD7FAA1806}"/>
              </a:ext>
            </a:extLst>
          </p:cNvPr>
          <p:cNvSpPr>
            <a:spLocks noGrp="1"/>
          </p:cNvSpPr>
          <p:nvPr>
            <p:ph type="title"/>
          </p:nvPr>
        </p:nvSpPr>
        <p:spPr/>
        <p:txBody>
          <a:bodyPr/>
          <a:lstStyle/>
          <a:p>
            <a:r>
              <a:rPr lang="en-US" dirty="0"/>
              <a:t>What is this course </a:t>
            </a:r>
            <a:r>
              <a:rPr lang="en-US" b="1" dirty="0"/>
              <a:t>not</a:t>
            </a:r>
          </a:p>
        </p:txBody>
      </p:sp>
      <p:sp>
        <p:nvSpPr>
          <p:cNvPr id="3" name="Content Placeholder 2">
            <a:extLst>
              <a:ext uri="{FF2B5EF4-FFF2-40B4-BE49-F238E27FC236}">
                <a16:creationId xmlns:a16="http://schemas.microsoft.com/office/drawing/2014/main" id="{43801C3E-281A-494B-ADCF-0FCFA6653D09}"/>
              </a:ext>
            </a:extLst>
          </p:cNvPr>
          <p:cNvSpPr>
            <a:spLocks noGrp="1"/>
          </p:cNvSpPr>
          <p:nvPr>
            <p:ph idx="1"/>
          </p:nvPr>
        </p:nvSpPr>
        <p:spPr/>
        <p:txBody>
          <a:bodyPr/>
          <a:lstStyle/>
          <a:p>
            <a:r>
              <a:rPr lang="en-US" dirty="0"/>
              <a:t>NOT: A list of the fastest-known algorithms for common problems.</a:t>
            </a:r>
          </a:p>
          <a:p>
            <a:r>
              <a:rPr lang="en-US" dirty="0"/>
              <a:t>I’m not concerned with which library is best.</a:t>
            </a:r>
          </a:p>
          <a:p>
            <a:pPr lvl="1"/>
            <a:r>
              <a:rPr lang="en-US" dirty="0"/>
              <a:t>The best library changes over time and by language. </a:t>
            </a:r>
          </a:p>
          <a:p>
            <a:pPr lvl="1"/>
            <a:r>
              <a:rPr lang="en-US" dirty="0"/>
              <a:t>I’m not qualified to keep a list.</a:t>
            </a:r>
          </a:p>
          <a:p>
            <a:pPr lvl="1"/>
            <a:r>
              <a:rPr lang="en-US" dirty="0"/>
              <a:t>I want you to find this course useful 5 years from now.</a:t>
            </a:r>
          </a:p>
          <a:p>
            <a:r>
              <a:rPr lang="en-US" dirty="0"/>
              <a:t>And the best theoretical algorithms probably aren’t practical…</a:t>
            </a:r>
          </a:p>
          <a:p>
            <a:pPr lvl="1"/>
            <a:r>
              <a:rPr lang="en-US" dirty="0"/>
              <a:t>and when they are, it’s often clever combinations/complicated variants of big ideas that we’ll see.</a:t>
            </a:r>
          </a:p>
        </p:txBody>
      </p:sp>
    </p:spTree>
    <p:extLst>
      <p:ext uri="{BB962C8B-B14F-4D97-AF65-F5344CB8AC3E}">
        <p14:creationId xmlns:p14="http://schemas.microsoft.com/office/powerpoint/2010/main" val="635060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8D469-E963-4D13-976F-C65578B120D1}"/>
              </a:ext>
            </a:extLst>
          </p:cNvPr>
          <p:cNvSpPr>
            <a:spLocks noGrp="1"/>
          </p:cNvSpPr>
          <p:nvPr>
            <p:ph type="title"/>
          </p:nvPr>
        </p:nvSpPr>
        <p:spPr/>
        <p:txBody>
          <a:bodyPr/>
          <a:lstStyle/>
          <a:p>
            <a:r>
              <a:rPr lang="en-US" dirty="0"/>
              <a:t>Course Topics (Tentative)</a:t>
            </a:r>
          </a:p>
        </p:txBody>
      </p:sp>
      <p:sp>
        <p:nvSpPr>
          <p:cNvPr id="3" name="Content Placeholder 2">
            <a:extLst>
              <a:ext uri="{FF2B5EF4-FFF2-40B4-BE49-F238E27FC236}">
                <a16:creationId xmlns:a16="http://schemas.microsoft.com/office/drawing/2014/main" id="{5724B50F-3F13-47FC-936C-F6BE83EC274C}"/>
              </a:ext>
            </a:extLst>
          </p:cNvPr>
          <p:cNvSpPr>
            <a:spLocks noGrp="1"/>
          </p:cNvSpPr>
          <p:nvPr>
            <p:ph idx="1"/>
          </p:nvPr>
        </p:nvSpPr>
        <p:spPr/>
        <p:txBody>
          <a:bodyPr>
            <a:normAutofit/>
          </a:bodyPr>
          <a:lstStyle/>
          <a:p>
            <a:r>
              <a:rPr lang="en-US" dirty="0"/>
              <a:t>Stable Matchings</a:t>
            </a:r>
          </a:p>
          <a:p>
            <a:r>
              <a:rPr lang="en-US" dirty="0"/>
              <a:t>Graph Algorithms from 373 (BFS/DFS, MST algorithms, shortest paths)</a:t>
            </a:r>
          </a:p>
          <a:p>
            <a:r>
              <a:rPr lang="en-US" dirty="0"/>
              <a:t>Divide &amp; Conquer</a:t>
            </a:r>
          </a:p>
          <a:p>
            <a:r>
              <a:rPr lang="en-US" dirty="0"/>
              <a:t>Dynamic Programming</a:t>
            </a:r>
          </a:p>
          <a:p>
            <a:r>
              <a:rPr lang="en-US" dirty="0"/>
              <a:t>Network Flow</a:t>
            </a:r>
          </a:p>
          <a:p>
            <a:r>
              <a:rPr lang="en-US" dirty="0"/>
              <a:t>Linear Programming</a:t>
            </a:r>
          </a:p>
          <a:p>
            <a:r>
              <a:rPr lang="en-US" dirty="0"/>
              <a:t>P/NP</a:t>
            </a:r>
          </a:p>
          <a:p>
            <a:r>
              <a:rPr lang="en-US" dirty="0"/>
              <a:t>Approximation Algorithms (applications of all the prior big ideas)</a:t>
            </a:r>
          </a:p>
          <a:p>
            <a:endParaRPr lang="en-US" dirty="0"/>
          </a:p>
        </p:txBody>
      </p:sp>
    </p:spTree>
    <p:extLst>
      <p:ext uri="{BB962C8B-B14F-4D97-AF65-F5344CB8AC3E}">
        <p14:creationId xmlns:p14="http://schemas.microsoft.com/office/powerpoint/2010/main" val="982788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AB9B4-51C2-4E22-8298-ED77FBA275FD}"/>
              </a:ext>
            </a:extLst>
          </p:cNvPr>
          <p:cNvSpPr>
            <a:spLocks noGrp="1"/>
          </p:cNvSpPr>
          <p:nvPr>
            <p:ph type="title"/>
          </p:nvPr>
        </p:nvSpPr>
        <p:spPr/>
        <p:txBody>
          <a:bodyPr/>
          <a:lstStyle/>
          <a:p>
            <a:r>
              <a:rPr lang="en-US" dirty="0"/>
              <a:t>What’s Coming Up</a:t>
            </a:r>
          </a:p>
        </p:txBody>
      </p:sp>
      <p:sp>
        <p:nvSpPr>
          <p:cNvPr id="3" name="Content Placeholder 2">
            <a:extLst>
              <a:ext uri="{FF2B5EF4-FFF2-40B4-BE49-F238E27FC236}">
                <a16:creationId xmlns:a16="http://schemas.microsoft.com/office/drawing/2014/main" id="{5F6ED224-382A-49AF-BAFE-E7AB1314623D}"/>
              </a:ext>
            </a:extLst>
          </p:cNvPr>
          <p:cNvSpPr>
            <a:spLocks noGrp="1"/>
          </p:cNvSpPr>
          <p:nvPr>
            <p:ph idx="1"/>
          </p:nvPr>
        </p:nvSpPr>
        <p:spPr/>
        <p:txBody>
          <a:bodyPr>
            <a:normAutofit fontScale="92500" lnSpcReduction="10000"/>
          </a:bodyPr>
          <a:lstStyle/>
          <a:p>
            <a:r>
              <a:rPr lang="en-US" dirty="0"/>
              <a:t>This week: An extremely useful algorithm.</a:t>
            </a:r>
          </a:p>
          <a:p>
            <a:r>
              <a:rPr lang="en-US" dirty="0"/>
              <a:t>That has had lots of effect on the real world.</a:t>
            </a:r>
          </a:p>
          <a:p>
            <a:endParaRPr lang="en-US" dirty="0"/>
          </a:p>
          <a:p>
            <a:r>
              <a:rPr lang="en-US" dirty="0"/>
              <a:t>Along the way: what constitutes a convincing argument that my algorithm works?</a:t>
            </a:r>
          </a:p>
          <a:p>
            <a:endParaRPr lang="en-US" dirty="0"/>
          </a:p>
          <a:p>
            <a:r>
              <a:rPr lang="en-US" dirty="0"/>
              <a:t>We’ll learn: direct arguments, proof by contradiction, and some fundamental logic. </a:t>
            </a:r>
          </a:p>
          <a:p>
            <a:r>
              <a:rPr lang="en-US" dirty="0"/>
              <a:t>Already know that? You’ll get to learn a fun algorithm along the way!</a:t>
            </a:r>
          </a:p>
          <a:p>
            <a:r>
              <a:rPr lang="en-US" dirty="0"/>
              <a:t>Don’t know them yet? The introduction will be fast! More resources on the webpage, and practice on the first assignment.</a:t>
            </a:r>
          </a:p>
        </p:txBody>
      </p:sp>
    </p:spTree>
    <p:extLst>
      <p:ext uri="{BB962C8B-B14F-4D97-AF65-F5344CB8AC3E}">
        <p14:creationId xmlns:p14="http://schemas.microsoft.com/office/powerpoint/2010/main" val="324751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A419C-85D0-4658-8742-C728C1EA5D2D}"/>
              </a:ext>
            </a:extLst>
          </p:cNvPr>
          <p:cNvSpPr>
            <a:spLocks noGrp="1"/>
          </p:cNvSpPr>
          <p:nvPr>
            <p:ph type="ctrTitle"/>
          </p:nvPr>
        </p:nvSpPr>
        <p:spPr/>
        <p:txBody>
          <a:bodyPr/>
          <a:lstStyle/>
          <a:p>
            <a:r>
              <a:rPr lang="en-US" dirty="0"/>
              <a:t>Welcome</a:t>
            </a:r>
          </a:p>
        </p:txBody>
      </p:sp>
      <p:sp>
        <p:nvSpPr>
          <p:cNvPr id="3" name="Subtitle 2">
            <a:extLst>
              <a:ext uri="{FF2B5EF4-FFF2-40B4-BE49-F238E27FC236}">
                <a16:creationId xmlns:a16="http://schemas.microsoft.com/office/drawing/2014/main" id="{5FDEE827-A50F-4A91-8B7C-E7886F4F3F54}"/>
              </a:ext>
            </a:extLst>
          </p:cNvPr>
          <p:cNvSpPr>
            <a:spLocks noGrp="1"/>
          </p:cNvSpPr>
          <p:nvPr>
            <p:ph type="subTitle" idx="1"/>
          </p:nvPr>
        </p:nvSpPr>
        <p:spPr/>
        <p:txBody>
          <a:bodyPr/>
          <a:lstStyle/>
          <a:p>
            <a:r>
              <a:rPr lang="en-US" dirty="0"/>
              <a:t>CSE 417 Fall 22</a:t>
            </a:r>
          </a:p>
          <a:p>
            <a:r>
              <a:rPr lang="en-US" dirty="0"/>
              <a:t>Lecture 1</a:t>
            </a:r>
          </a:p>
        </p:txBody>
      </p:sp>
    </p:spTree>
    <p:extLst>
      <p:ext uri="{BB962C8B-B14F-4D97-AF65-F5344CB8AC3E}">
        <p14:creationId xmlns:p14="http://schemas.microsoft.com/office/powerpoint/2010/main" val="2102089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9C19FD-C8DA-4C7C-80F6-114FADDABA85}"/>
              </a:ext>
            </a:extLst>
          </p:cNvPr>
          <p:cNvSpPr>
            <a:spLocks noGrp="1"/>
          </p:cNvSpPr>
          <p:nvPr>
            <p:ph type="title"/>
          </p:nvPr>
        </p:nvSpPr>
        <p:spPr/>
        <p:txBody>
          <a:bodyPr/>
          <a:lstStyle/>
          <a:p>
            <a:r>
              <a:rPr lang="en-US" dirty="0"/>
              <a:t>Stable Matchings</a:t>
            </a:r>
          </a:p>
        </p:txBody>
      </p:sp>
      <p:sp>
        <p:nvSpPr>
          <p:cNvPr id="5" name="Text Placeholder 4">
            <a:extLst>
              <a:ext uri="{FF2B5EF4-FFF2-40B4-BE49-F238E27FC236}">
                <a16:creationId xmlns:a16="http://schemas.microsoft.com/office/drawing/2014/main" id="{3EE76890-638D-43C7-80BE-65808A61258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35807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custDataLst>
              <p:tags r:id="rId1"/>
            </p:custDataLst>
          </p:nvPr>
        </p:nvSpPr>
        <p:spPr/>
        <p:txBody>
          <a:bodyPr>
            <a:normAutofit/>
          </a:bodyPr>
          <a:lstStyle/>
          <a:p>
            <a:pPr eaLnBrk="1" hangingPunct="1"/>
            <a:r>
              <a:rPr lang="en-US" altLang="en-US" sz="4000" dirty="0"/>
              <a:t>Stable Matchings</a:t>
            </a:r>
          </a:p>
        </p:txBody>
      </p:sp>
      <p:sp>
        <p:nvSpPr>
          <p:cNvPr id="9219" name="Rectangle 3"/>
          <p:cNvSpPr>
            <a:spLocks noGrp="1" noChangeArrowheads="1"/>
          </p:cNvSpPr>
          <p:nvPr>
            <p:ph idx="1"/>
            <p:custDataLst>
              <p:tags r:id="rId2"/>
            </p:custDataLst>
          </p:nvPr>
        </p:nvSpPr>
        <p:spPr/>
        <p:txBody>
          <a:bodyPr>
            <a:noAutofit/>
          </a:bodyPr>
          <a:lstStyle/>
          <a:p>
            <a:pPr marL="0" indent="0" eaLnBrk="1" hangingPunct="1">
              <a:buNone/>
            </a:pPr>
            <a:r>
              <a:rPr lang="en-US" altLang="en-US" dirty="0"/>
              <a:t>Motivation:</a:t>
            </a:r>
          </a:p>
          <a:p>
            <a:pPr marL="0" indent="0">
              <a:buNone/>
            </a:pPr>
            <a:r>
              <a:rPr lang="en-US" altLang="en-US" dirty="0"/>
              <a:t>You have to assign TAs to instructors.</a:t>
            </a:r>
          </a:p>
          <a:p>
            <a:pPr marL="0" indent="0" eaLnBrk="1" hangingPunct="1">
              <a:buNone/>
            </a:pPr>
            <a:r>
              <a:rPr lang="en-US" altLang="en-US" dirty="0"/>
              <a:t>Two groups of people you need to pair off, with preferences about their matches. </a:t>
            </a:r>
            <a:br>
              <a:rPr lang="en-US" altLang="en-US" dirty="0"/>
            </a:br>
            <a:r>
              <a:rPr lang="en-US" altLang="en-US" dirty="0"/>
              <a:t>You can’t make everyone happy…so at least ensure that everyone listens to you.	</a:t>
            </a:r>
          </a:p>
          <a:p>
            <a:pPr marL="0" indent="0" eaLnBrk="1" hangingPunct="1">
              <a:buNone/>
            </a:pPr>
            <a:r>
              <a:rPr lang="en-US" altLang="en-US" dirty="0"/>
              <a:t>There are lots of other similar applications</a:t>
            </a:r>
          </a:p>
          <a:p>
            <a:pPr lvl="1" eaLnBrk="1" hangingPunct="1"/>
            <a:r>
              <a:rPr lang="en-US" altLang="en-US" sz="2800" dirty="0"/>
              <a:t>Assign doctors to the hospitals where they do residency.</a:t>
            </a:r>
          </a:p>
          <a:p>
            <a:pPr lvl="1" eaLnBrk="1" hangingPunct="1"/>
            <a:r>
              <a:rPr lang="en-US" altLang="en-US" sz="2800" dirty="0"/>
              <a:t>Assign high </a:t>
            </a:r>
            <a:r>
              <a:rPr lang="en-US" altLang="en-US" sz="2800" dirty="0" err="1"/>
              <a:t>schoolers</a:t>
            </a:r>
            <a:r>
              <a:rPr lang="en-US" altLang="en-US" sz="2800" dirty="0"/>
              <a:t> to magnet schools.</a:t>
            </a:r>
          </a:p>
          <a:p>
            <a:pPr lvl="1" eaLnBrk="1" hangingPunct="1"/>
            <a:r>
              <a:rPr lang="en-US" altLang="en-US" sz="2800" dirty="0"/>
              <a:t>Among many, many other applications.</a:t>
            </a:r>
          </a:p>
        </p:txBody>
      </p:sp>
      <p:sp>
        <p:nvSpPr>
          <p:cNvPr id="9220" name="TextBox 6" hidden="1"/>
          <p:cNvSpPr txBox="1">
            <a:spLocks noChangeArrowheads="1"/>
          </p:cNvSpPr>
          <p:nvPr>
            <p:custDataLst>
              <p:tags r:id="rId3"/>
            </p:custDataLst>
          </p:nvPr>
        </p:nvSpPr>
        <p:spPr bwMode="auto">
          <a:xfrm>
            <a:off x="1524000" y="6488114"/>
            <a:ext cx="8593138" cy="369887"/>
          </a:xfrm>
          <a:prstGeom prst="rect">
            <a:avLst/>
          </a:prstGeom>
          <a:solidFill>
            <a:srgbClr val="FFFF00"/>
          </a:solidFill>
          <a:ln w="28575">
            <a:solidFill>
              <a:srgbClr val="FF0000"/>
            </a:solidFill>
            <a:miter lim="800000"/>
            <a:headEnd/>
            <a:tailEnd/>
          </a:ln>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a:t>Purpose of the example:  new, interesting problem, show how different ideas apply</a:t>
            </a:r>
          </a:p>
        </p:txBody>
      </p:sp>
    </p:spTree>
    <p:extLst>
      <p:ext uri="{BB962C8B-B14F-4D97-AF65-F5344CB8AC3E}">
        <p14:creationId xmlns:p14="http://schemas.microsoft.com/office/powerpoint/2010/main" val="4067311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1A5DC-846C-4C21-850A-80E042BBF6B6}"/>
              </a:ext>
            </a:extLst>
          </p:cNvPr>
          <p:cNvSpPr>
            <a:spLocks noGrp="1"/>
          </p:cNvSpPr>
          <p:nvPr>
            <p:ph type="title"/>
          </p:nvPr>
        </p:nvSpPr>
        <p:spPr/>
        <p:txBody>
          <a:bodyPr/>
          <a:lstStyle/>
          <a:p>
            <a:r>
              <a:rPr lang="en-US" dirty="0"/>
              <a:t>Motivation</a:t>
            </a:r>
          </a:p>
        </p:txBody>
      </p:sp>
      <p:sp>
        <p:nvSpPr>
          <p:cNvPr id="3" name="Content Placeholder 2">
            <a:extLst>
              <a:ext uri="{FF2B5EF4-FFF2-40B4-BE49-F238E27FC236}">
                <a16:creationId xmlns:a16="http://schemas.microsoft.com/office/drawing/2014/main" id="{D6B91FB1-CD51-485F-B412-0F3F046F476B}"/>
              </a:ext>
            </a:extLst>
          </p:cNvPr>
          <p:cNvSpPr>
            <a:spLocks noGrp="1"/>
          </p:cNvSpPr>
          <p:nvPr>
            <p:ph idx="1"/>
          </p:nvPr>
        </p:nvSpPr>
        <p:spPr/>
        <p:txBody>
          <a:bodyPr>
            <a:normAutofit/>
          </a:bodyPr>
          <a:lstStyle/>
          <a:p>
            <a:r>
              <a:rPr lang="en-US" dirty="0"/>
              <a:t>The real world is complicated.</a:t>
            </a:r>
          </a:p>
          <a:p>
            <a:pPr lvl="1"/>
            <a:r>
              <a:rPr lang="en-US" sz="2800" dirty="0"/>
              <a:t>Students shouldn’t TA a course they haven’t taken.</a:t>
            </a:r>
          </a:p>
          <a:p>
            <a:pPr lvl="1"/>
            <a:r>
              <a:rPr lang="en-US" sz="2800" dirty="0"/>
              <a:t>Instructors need varying numbers of </a:t>
            </a:r>
            <a:r>
              <a:rPr lang="en-US" sz="2800" dirty="0" err="1"/>
              <a:t>TAs.</a:t>
            </a:r>
            <a:endParaRPr lang="en-US" sz="2800" dirty="0"/>
          </a:p>
          <a:p>
            <a:pPr lvl="1"/>
            <a:r>
              <a:rPr lang="en-US" sz="2800" dirty="0"/>
              <a:t>There are more TA applicants than positions.</a:t>
            </a:r>
          </a:p>
          <a:p>
            <a:pPr lvl="1"/>
            <a:r>
              <a:rPr lang="en-US" sz="2800" dirty="0"/>
              <a:t>Doctors might want to be in the same city as their partner.</a:t>
            </a:r>
          </a:p>
          <a:p>
            <a:r>
              <a:rPr lang="en-US" sz="3200" dirty="0"/>
              <a:t>We’re going to simplify away the real world constraints.</a:t>
            </a:r>
          </a:p>
          <a:p>
            <a:pPr lvl="1"/>
            <a:r>
              <a:rPr lang="en-US" sz="2800" dirty="0"/>
              <a:t>The core ideas have been adapted to all of these scenarios.</a:t>
            </a:r>
          </a:p>
        </p:txBody>
      </p:sp>
    </p:spTree>
    <p:extLst>
      <p:ext uri="{BB962C8B-B14F-4D97-AF65-F5344CB8AC3E}">
        <p14:creationId xmlns:p14="http://schemas.microsoft.com/office/powerpoint/2010/main" val="179555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Stable Matching Problem</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To simplify. We have two sets:</a:t>
                </a:r>
                <a:br>
                  <a:rPr lang="en-US" dirty="0"/>
                </a:br>
                <a:r>
                  <a:rPr lang="en-US" dirty="0"/>
                  <a:t>A set of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 </m:t>
                    </m:r>
                  </m:oMath>
                </a14:m>
                <a:r>
                  <a:rPr lang="en-US" dirty="0"/>
                  <a:t>horses, and a set of </a:t>
                </a:r>
                <a14:m>
                  <m:oMath xmlns:m="http://schemas.openxmlformats.org/officeDocument/2006/math">
                    <m:r>
                      <a:rPr lang="en-US" b="0" i="1" smtClean="0">
                        <a:latin typeface="Cambria Math" panose="02040503050406030204" pitchFamily="18" charset="0"/>
                      </a:rPr>
                      <m:t>𝑛</m:t>
                    </m:r>
                  </m:oMath>
                </a14:m>
                <a:r>
                  <a:rPr lang="en-US" dirty="0"/>
                  <a:t> riders. </a:t>
                </a:r>
              </a:p>
              <a:p>
                <a:endParaRPr lang="en-US" dirty="0"/>
              </a:p>
              <a:p>
                <a:r>
                  <a:rPr lang="en-US" dirty="0"/>
                  <a:t>Every rider can ride any horse, and vice versa.</a:t>
                </a:r>
              </a:p>
              <a:p>
                <a:r>
                  <a:rPr lang="en-US" dirty="0"/>
                  <a:t>We just need to pair them off. What could go wrong?</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pic>
        <p:nvPicPr>
          <p:cNvPr id="5" name="Graphic 4" descr="Horse">
            <a:extLst>
              <a:ext uri="{FF2B5EF4-FFF2-40B4-BE49-F238E27FC236}">
                <a16:creationId xmlns:a16="http://schemas.microsoft.com/office/drawing/2014/main" id="{4E507A76-9612-43C8-819E-49BCBACD74B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76450" y="4800600"/>
            <a:ext cx="1943100" cy="1943100"/>
          </a:xfrm>
          <a:prstGeom prst="rect">
            <a:avLst/>
          </a:prstGeom>
        </p:spPr>
      </p:pic>
      <p:pic>
        <p:nvPicPr>
          <p:cNvPr id="6" name="Graphic 5" descr="Horse">
            <a:extLst>
              <a:ext uri="{FF2B5EF4-FFF2-40B4-BE49-F238E27FC236}">
                <a16:creationId xmlns:a16="http://schemas.microsoft.com/office/drawing/2014/main" id="{BCD814DA-5AC3-4575-95B4-39922767DC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29352" y="4800600"/>
            <a:ext cx="1943100" cy="1943100"/>
          </a:xfrm>
          <a:prstGeom prst="rect">
            <a:avLst/>
          </a:prstGeom>
        </p:spPr>
      </p:pic>
      <p:pic>
        <p:nvPicPr>
          <p:cNvPr id="8" name="Graphic 7" descr="Walk">
            <a:extLst>
              <a:ext uri="{FF2B5EF4-FFF2-40B4-BE49-F238E27FC236}">
                <a16:creationId xmlns:a16="http://schemas.microsoft.com/office/drawing/2014/main" id="{F52A0106-3620-4FE0-912A-D7780CDACC39}"/>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371725" y="4819650"/>
            <a:ext cx="1085850" cy="1085850"/>
          </a:xfrm>
          <a:prstGeom prst="rect">
            <a:avLst/>
          </a:prstGeom>
        </p:spPr>
      </p:pic>
      <p:pic>
        <p:nvPicPr>
          <p:cNvPr id="9" name="Graphic 8" descr="Walk">
            <a:extLst>
              <a:ext uri="{FF2B5EF4-FFF2-40B4-BE49-F238E27FC236}">
                <a16:creationId xmlns:a16="http://schemas.microsoft.com/office/drawing/2014/main" id="{6C242FBB-36BB-4C8F-82F2-C61AFF48F3B4}"/>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53200" y="4800600"/>
            <a:ext cx="1085850" cy="1085850"/>
          </a:xfrm>
          <a:prstGeom prst="rect">
            <a:avLst/>
          </a:prstGeom>
        </p:spPr>
      </p:pic>
      <p:pic>
        <p:nvPicPr>
          <p:cNvPr id="11" name="Graphic 10" descr="Deciduous tree">
            <a:extLst>
              <a:ext uri="{FF2B5EF4-FFF2-40B4-BE49-F238E27FC236}">
                <a16:creationId xmlns:a16="http://schemas.microsoft.com/office/drawing/2014/main" id="{42E0CC5D-592D-4A88-B132-C48BF82CA60E}"/>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2861" y="5031582"/>
            <a:ext cx="1304925" cy="1304925"/>
          </a:xfrm>
          <a:prstGeom prst="rect">
            <a:avLst/>
          </a:prstGeom>
        </p:spPr>
      </p:pic>
      <p:sp>
        <p:nvSpPr>
          <p:cNvPr id="12" name="Rectangle 11">
            <a:extLst>
              <a:ext uri="{FF2B5EF4-FFF2-40B4-BE49-F238E27FC236}">
                <a16:creationId xmlns:a16="http://schemas.microsoft.com/office/drawing/2014/main" id="{A0833C2A-50D4-4380-8209-34B1B56702FB}"/>
              </a:ext>
            </a:extLst>
          </p:cNvPr>
          <p:cNvSpPr/>
          <p:nvPr/>
        </p:nvSpPr>
        <p:spPr>
          <a:xfrm>
            <a:off x="69850" y="5746750"/>
            <a:ext cx="1192214" cy="812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0645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4" presetClass="path" presetSubtype="0" accel="50000" decel="50000" fill="hold" nodeType="clickEffect">
                                  <p:stCondLst>
                                    <p:cond delay="0"/>
                                  </p:stCondLst>
                                  <p:childTnLst>
                                    <p:animMotion origin="layout" path="M 0.00247 -0.00209 L -0.04896 -0.05093 C -0.05964 -0.06181 -0.07552 -0.06736 -0.09232 -0.06736 C -0.11133 -0.06736 -0.12656 -0.06181 -0.13711 -0.05093 L -0.18789 -0.00209 " pathEditMode="relative" rAng="0" ptsTypes="AAAAA">
                                      <p:cBhvr>
                                        <p:cTn id="18" dur="2000" fill="hold"/>
                                        <p:tgtEl>
                                          <p:spTgt spid="8"/>
                                        </p:tgtEl>
                                        <p:attrNameLst>
                                          <p:attrName>ppt_x</p:attrName>
                                          <p:attrName>ppt_y</p:attrName>
                                        </p:attrNameLst>
                                      </p:cBhvr>
                                      <p:rCtr x="-9518" y="-3264"/>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nodeType="clickEffect">
                                  <p:stCondLst>
                                    <p:cond delay="0"/>
                                  </p:stCondLst>
                                  <p:childTnLst>
                                    <p:animMotion origin="layout" path="M -1.25E-6 3.33333E-6 L -0.00299 0.09884 " pathEditMode="relative" rAng="0" ptsTypes="AA">
                                      <p:cBhvr>
                                        <p:cTn id="22" dur="500" fill="hold"/>
                                        <p:tgtEl>
                                          <p:spTgt spid="9"/>
                                        </p:tgtEl>
                                        <p:attrNameLst>
                                          <p:attrName>ppt_x</p:attrName>
                                          <p:attrName>ppt_y</p:attrName>
                                        </p:attrNameLst>
                                      </p:cBhvr>
                                      <p:rCtr x="-156" y="4931"/>
                                    </p:animMotion>
                                  </p:childTnLst>
                                </p:cTn>
                              </p:par>
                            </p:childTnLst>
                          </p:cTn>
                        </p:par>
                        <p:par>
                          <p:cTn id="23" fill="hold">
                            <p:stCondLst>
                              <p:cond delay="500"/>
                            </p:stCondLst>
                            <p:childTnLst>
                              <p:par>
                                <p:cTn id="24" presetID="0" presetClass="path" presetSubtype="0" accel="50000" decel="50000" fill="hold" nodeType="afterEffect">
                                  <p:stCondLst>
                                    <p:cond delay="0"/>
                                  </p:stCondLst>
                                  <p:childTnLst>
                                    <p:animMotion origin="layout" path="M -0.00469 0.10602 L -0.3388 0.10602 L -0.3388 -0.00232 L -0.34049 0.00069 " pathEditMode="relative" ptsTypes="AAAA">
                                      <p:cBhvr>
                                        <p:cTn id="25" dur="2000" fill="hold"/>
                                        <p:tgtEl>
                                          <p:spTgt spid="9"/>
                                        </p:tgtEl>
                                        <p:attrNameLst>
                                          <p:attrName>ppt_x</p:attrName>
                                          <p:attrName>ppt_y</p:attrName>
                                        </p:attrNameLst>
                                      </p:cBhvr>
                                    </p:animMotion>
                                  </p:childTnLst>
                                </p:cTn>
                              </p:par>
                            </p:childTnLst>
                          </p:cTn>
                        </p:par>
                      </p:childTnLst>
                    </p:cTn>
                  </p:par>
                  <p:par>
                    <p:cTn id="26" fill="hold">
                      <p:stCondLst>
                        <p:cond delay="indefinite"/>
                      </p:stCondLst>
                      <p:childTnLst>
                        <p:par>
                          <p:cTn id="27" fill="hold">
                            <p:stCondLst>
                              <p:cond delay="0"/>
                            </p:stCondLst>
                            <p:childTnLst>
                              <p:par>
                                <p:cTn id="28" presetID="42" presetClass="path" presetSubtype="0" accel="50000" decel="50000" fill="hold" nodeType="clickEffect">
                                  <p:stCondLst>
                                    <p:cond delay="0"/>
                                  </p:stCondLst>
                                  <p:childTnLst>
                                    <p:animMotion origin="layout" path="M -0.34049 0.00069 L 0.50352 0.01157 " pathEditMode="relative" rAng="0" ptsTypes="AA">
                                      <p:cBhvr>
                                        <p:cTn id="29" dur="2000" fill="hold"/>
                                        <p:tgtEl>
                                          <p:spTgt spid="9"/>
                                        </p:tgtEl>
                                        <p:attrNameLst>
                                          <p:attrName>ppt_x</p:attrName>
                                          <p:attrName>ppt_y</p:attrName>
                                        </p:attrNameLst>
                                      </p:cBhvr>
                                      <p:rCtr x="42201" y="532"/>
                                    </p:animMotion>
                                  </p:childTnLst>
                                </p:cTn>
                              </p:par>
                              <p:par>
                                <p:cTn id="30" presetID="42" presetClass="path" presetSubtype="0" accel="50000" decel="50000" fill="hold" nodeType="withEffect">
                                  <p:stCondLst>
                                    <p:cond delay="0"/>
                                  </p:stCondLst>
                                  <p:childTnLst>
                                    <p:animMotion origin="layout" path="M 0 3.33333E-6 L 0.82878 -0.00371 " pathEditMode="relative" rAng="0" ptsTypes="AA">
                                      <p:cBhvr>
                                        <p:cTn id="31" dur="2000" fill="hold"/>
                                        <p:tgtEl>
                                          <p:spTgt spid="5"/>
                                        </p:tgtEl>
                                        <p:attrNameLst>
                                          <p:attrName>ppt_x</p:attrName>
                                          <p:attrName>ppt_y</p:attrName>
                                        </p:attrNameLst>
                                      </p:cBhvr>
                                      <p:rCtr x="41432" y="-18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55811" y="1244793"/>
                <a:ext cx="11187953" cy="5307163"/>
              </a:xfrm>
            </p:spPr>
            <p:txBody>
              <a:bodyPr>
                <a:noAutofit/>
              </a:bodyPr>
              <a:lstStyle/>
              <a:p>
                <a:pPr marL="0" indent="0">
                  <a:buNone/>
                </a:pPr>
                <a:r>
                  <a:rPr lang="en-US" dirty="0"/>
                  <a:t>Given two sets </a:t>
                </a:r>
                <a14:m>
                  <m:oMath xmlns:m="http://schemas.openxmlformats.org/officeDocument/2006/math">
                    <m:r>
                      <m:rPr>
                        <m:sty m:val="p"/>
                      </m:rPr>
                      <a:rPr lang="en-US" dirty="0" smtClean="0">
                        <a:latin typeface="Cambria Math" panose="02040503050406030204" pitchFamily="18" charset="0"/>
                      </a:rPr>
                      <m:t>R</m:t>
                    </m:r>
                    <m:r>
                      <a:rPr lang="en-US">
                        <a:latin typeface="Cambria Math" panose="02040503050406030204" pitchFamily="18" charset="0"/>
                      </a:rPr>
                      <m:t>=</m:t>
                    </m:r>
                    <m:d>
                      <m:dPr>
                        <m:begChr m:val="{"/>
                        <m:endChr m:val="}"/>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b="0" i="1" smtClean="0">
                                <a:latin typeface="Cambria Math" panose="02040503050406030204" pitchFamily="18" charset="0"/>
                              </a:rPr>
                              <m:t>𝑟</m:t>
                            </m:r>
                          </m:e>
                          <m:sub>
                            <m:r>
                              <a:rPr lang="en-US" i="1">
                                <a:latin typeface="Cambria Math" panose="02040503050406030204" pitchFamily="18" charset="0"/>
                              </a:rPr>
                              <m:t>1</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b="0" i="1" smtClean="0">
                                <a:latin typeface="Cambria Math" panose="02040503050406030204" pitchFamily="18" charset="0"/>
                              </a:rPr>
                              <m:t>𝑟</m:t>
                            </m:r>
                          </m:e>
                          <m:sub>
                            <m:r>
                              <a:rPr lang="en-US" i="1">
                                <a:latin typeface="Cambria Math" panose="02040503050406030204" pitchFamily="18" charset="0"/>
                              </a:rPr>
                              <m:t>𝑛</m:t>
                            </m:r>
                          </m:sub>
                        </m:sSub>
                      </m:e>
                    </m:d>
                    <m:r>
                      <a:rPr lang="en-US" i="1">
                        <a:latin typeface="Cambria Math" panose="02040503050406030204" pitchFamily="18" charset="0"/>
                      </a:rPr>
                      <m:t>, </m:t>
                    </m:r>
                    <m:r>
                      <a:rPr lang="en-US" b="0" i="1" smtClean="0">
                        <a:latin typeface="Cambria Math" panose="02040503050406030204" pitchFamily="18" charset="0"/>
                      </a:rPr>
                      <m:t>𝐻</m:t>
                    </m:r>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h</m:t>
                        </m:r>
                      </m:e>
                      <m:sub>
                        <m:r>
                          <a:rPr lang="en-US" i="1">
                            <a:latin typeface="Cambria Math" panose="02040503050406030204" pitchFamily="18" charset="0"/>
                          </a:rPr>
                          <m:t>1</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h</m:t>
                        </m:r>
                      </m:e>
                      <m:sub>
                        <m:r>
                          <a:rPr lang="en-US" i="1">
                            <a:latin typeface="Cambria Math" panose="02040503050406030204" pitchFamily="18" charset="0"/>
                          </a:rPr>
                          <m:t>𝑛</m:t>
                        </m:r>
                      </m:sub>
                    </m:sSub>
                    <m:r>
                      <a:rPr lang="en-US" i="1">
                        <a:latin typeface="Cambria Math" panose="02040503050406030204" pitchFamily="18" charset="0"/>
                      </a:rPr>
                      <m:t>}</m:t>
                    </m:r>
                  </m:oMath>
                </a14:m>
                <a:r>
                  <a:rPr lang="en-US" dirty="0"/>
                  <a:t> </a:t>
                </a:r>
              </a:p>
              <a:p>
                <a:pPr marL="0" indent="0">
                  <a:buNone/>
                </a:pPr>
                <a:r>
                  <a:rPr lang="en-US" dirty="0"/>
                  <a:t>each agent ranks </a:t>
                </a:r>
                <a:r>
                  <a:rPr lang="en-US" b="1" dirty="0"/>
                  <a:t>every</a:t>
                </a:r>
                <a:r>
                  <a:rPr lang="en-US" dirty="0"/>
                  <a:t> agent in the other set.</a:t>
                </a:r>
              </a:p>
              <a:p>
                <a:pPr marL="0" indent="0">
                  <a:buNone/>
                </a:pPr>
                <a:r>
                  <a:rPr lang="en-US" dirty="0"/>
                  <a:t>Goal: Match each agent to </a:t>
                </a:r>
                <a:r>
                  <a:rPr lang="en-US" b="1" dirty="0"/>
                  <a:t>exactly one</a:t>
                </a:r>
                <a:r>
                  <a:rPr lang="en-US" dirty="0"/>
                  <a:t> agent in the other set, respecting their preferences.</a:t>
                </a:r>
              </a:p>
              <a:p>
                <a:pPr marL="0" indent="0">
                  <a:buNone/>
                </a:pPr>
                <a:r>
                  <a:rPr lang="en-US" dirty="0"/>
                  <a:t>How do we “respect preferences”?</a:t>
                </a:r>
              </a:p>
              <a:p>
                <a:pPr marL="0" indent="0">
                  <a:buNone/>
                </a:pPr>
                <a:r>
                  <a:rPr lang="en-US" dirty="0"/>
                  <a:t>Avoid </a:t>
                </a:r>
                <a:r>
                  <a:rPr lang="en-US" dirty="0">
                    <a:solidFill>
                      <a:srgbClr val="FF0000"/>
                    </a:solidFill>
                  </a:rPr>
                  <a:t>blocking pairs</a:t>
                </a:r>
                <a:r>
                  <a:rPr lang="en-US" dirty="0"/>
                  <a:t>: unmatched pairs </a:t>
                </a:r>
                <a14:m>
                  <m:oMath xmlns:m="http://schemas.openxmlformats.org/officeDocument/2006/math">
                    <m:r>
                      <a:rPr lang="en-US" i="1">
                        <a:latin typeface="Cambria Math" panose="02040503050406030204" pitchFamily="18" charset="0"/>
                      </a:rPr>
                      <m:t>(</m:t>
                    </m:r>
                    <m:r>
                      <a:rPr lang="en-US" b="0" i="1" smtClean="0">
                        <a:latin typeface="Cambria Math" panose="02040503050406030204" pitchFamily="18" charset="0"/>
                      </a:rPr>
                      <m:t>𝑟</m:t>
                    </m:r>
                    <m:r>
                      <a:rPr lang="en-US" i="1">
                        <a:latin typeface="Cambria Math" panose="02040503050406030204" pitchFamily="18" charset="0"/>
                      </a:rPr>
                      <m:t>,</m:t>
                    </m:r>
                    <m:r>
                      <a:rPr lang="en-US" b="0" i="1" smtClean="0">
                        <a:latin typeface="Cambria Math" panose="02040503050406030204" pitchFamily="18" charset="0"/>
                      </a:rPr>
                      <m:t>h</m:t>
                    </m:r>
                    <m:r>
                      <a:rPr lang="en-US" i="1">
                        <a:latin typeface="Cambria Math" panose="02040503050406030204" pitchFamily="18" charset="0"/>
                      </a:rPr>
                      <m:t>)</m:t>
                    </m:r>
                  </m:oMath>
                </a14:m>
                <a:r>
                  <a:rPr lang="en-US" dirty="0"/>
                  <a:t> where </a:t>
                </a:r>
                <a14:m>
                  <m:oMath xmlns:m="http://schemas.openxmlformats.org/officeDocument/2006/math">
                    <m:r>
                      <a:rPr lang="en-US" i="1" dirty="0" smtClean="0">
                        <a:latin typeface="Cambria Math" panose="02040503050406030204" pitchFamily="18" charset="0"/>
                      </a:rPr>
                      <m:t>𝑟</m:t>
                    </m:r>
                    <m:r>
                      <a:rPr lang="en-US" i="1">
                        <a:latin typeface="Cambria Math" panose="02040503050406030204" pitchFamily="18" charset="0"/>
                      </a:rPr>
                      <m:t> </m:t>
                    </m:r>
                  </m:oMath>
                </a14:m>
                <a:r>
                  <a:rPr lang="en-US" dirty="0"/>
                  <a:t>prefers </a:t>
                </a:r>
                <a14:m>
                  <m:oMath xmlns:m="http://schemas.openxmlformats.org/officeDocument/2006/math">
                    <m:r>
                      <a:rPr lang="en-US" b="0" i="1" smtClean="0">
                        <a:latin typeface="Cambria Math" panose="02040503050406030204" pitchFamily="18" charset="0"/>
                      </a:rPr>
                      <m:t>h</m:t>
                    </m:r>
                  </m:oMath>
                </a14:m>
                <a:r>
                  <a:rPr lang="en-US" dirty="0"/>
                  <a:t> to their match, and </a:t>
                </a:r>
                <a14:m>
                  <m:oMath xmlns:m="http://schemas.openxmlformats.org/officeDocument/2006/math">
                    <m:r>
                      <a:rPr lang="en-US" b="0" i="1" smtClean="0">
                        <a:latin typeface="Cambria Math" panose="02040503050406030204" pitchFamily="18" charset="0"/>
                      </a:rPr>
                      <m:t>h</m:t>
                    </m:r>
                  </m:oMath>
                </a14:m>
                <a:r>
                  <a:rPr lang="en-US" dirty="0"/>
                  <a:t> prefers </a:t>
                </a:r>
                <a14:m>
                  <m:oMath xmlns:m="http://schemas.openxmlformats.org/officeDocument/2006/math">
                    <m:r>
                      <a:rPr lang="en-US" i="1" dirty="0" smtClean="0">
                        <a:latin typeface="Cambria Math" panose="02040503050406030204" pitchFamily="18" charset="0"/>
                      </a:rPr>
                      <m:t>𝑟</m:t>
                    </m:r>
                    <m:r>
                      <a:rPr lang="en-US" i="1">
                        <a:latin typeface="Cambria Math" panose="02040503050406030204" pitchFamily="18" charset="0"/>
                      </a:rPr>
                      <m:t> </m:t>
                    </m:r>
                  </m:oMath>
                </a14:m>
                <a:r>
                  <a:rPr lang="en-US" dirty="0"/>
                  <a:t>to its match.</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55811" y="1244793"/>
                <a:ext cx="11187953" cy="5307163"/>
              </a:xfrm>
              <a:blipFill>
                <a:blip r:embed="rId2"/>
                <a:stretch>
                  <a:fillRect l="-1090" t="-1837"/>
                </a:stretch>
              </a:blipFill>
            </p:spPr>
            <p:txBody>
              <a:bodyPr/>
              <a:lstStyle/>
              <a:p>
                <a:r>
                  <a:rPr lang="en-US">
                    <a:noFill/>
                  </a:rPr>
                  <a:t> </a:t>
                </a:r>
              </a:p>
            </p:txBody>
          </p:sp>
        </mc:Fallback>
      </mc:AlternateContent>
      <p:grpSp>
        <p:nvGrpSpPr>
          <p:cNvPr id="2" name="Group 1"/>
          <p:cNvGrpSpPr/>
          <p:nvPr/>
        </p:nvGrpSpPr>
        <p:grpSpPr>
          <a:xfrm>
            <a:off x="3315653" y="4724189"/>
            <a:ext cx="5421632" cy="1811518"/>
            <a:chOff x="4149958" y="3975953"/>
            <a:chExt cx="3713578" cy="1223908"/>
          </a:xfrm>
        </p:grpSpPr>
        <p:sp>
          <p:nvSpPr>
            <p:cNvPr id="4" name="Oval 3"/>
            <p:cNvSpPr/>
            <p:nvPr/>
          </p:nvSpPr>
          <p:spPr>
            <a:xfrm>
              <a:off x="4874669" y="3975953"/>
              <a:ext cx="374925" cy="3749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Oval 4"/>
            <p:cNvSpPr/>
            <p:nvPr/>
          </p:nvSpPr>
          <p:spPr>
            <a:xfrm>
              <a:off x="4874669" y="4818513"/>
              <a:ext cx="381347" cy="3813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9" name="Straight Connector 8"/>
            <p:cNvCxnSpPr>
              <a:stCxn id="4" idx="6"/>
              <a:endCxn id="19" idx="2"/>
            </p:cNvCxnSpPr>
            <p:nvPr/>
          </p:nvCxnSpPr>
          <p:spPr>
            <a:xfrm>
              <a:off x="5249594" y="4163416"/>
              <a:ext cx="1445415" cy="840541"/>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5" idx="6"/>
            </p:cNvCxnSpPr>
            <p:nvPr/>
          </p:nvCxnSpPr>
          <p:spPr>
            <a:xfrm flipV="1">
              <a:off x="5256016" y="4110802"/>
              <a:ext cx="1586072" cy="898385"/>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4" idx="6"/>
              <a:endCxn id="18" idx="2"/>
            </p:cNvCxnSpPr>
            <p:nvPr/>
          </p:nvCxnSpPr>
          <p:spPr>
            <a:xfrm>
              <a:off x="5249594" y="4163416"/>
              <a:ext cx="1445415" cy="0"/>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6695009" y="3975953"/>
              <a:ext cx="374925" cy="3749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9" name="Oval 18"/>
            <p:cNvSpPr/>
            <p:nvPr/>
          </p:nvSpPr>
          <p:spPr>
            <a:xfrm>
              <a:off x="6695009" y="4816494"/>
              <a:ext cx="374925" cy="3749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23" name="TextBox 22"/>
                <p:cNvSpPr txBox="1"/>
                <p:nvPr/>
              </p:nvSpPr>
              <p:spPr>
                <a:xfrm>
                  <a:off x="6701431" y="3975953"/>
                  <a:ext cx="374926"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h</m:t>
                        </m:r>
                      </m:oMath>
                    </m:oMathPara>
                  </a14:m>
                  <a:endParaRPr lang="en-US" sz="2400" dirty="0">
                    <a:solidFill>
                      <a:schemeClr val="bg1"/>
                    </a:solidFill>
                  </a:endParaRPr>
                </a:p>
              </p:txBody>
            </p:sp>
          </mc:Choice>
          <mc:Fallback xmlns="">
            <p:sp>
              <p:nvSpPr>
                <p:cNvPr id="23" name="TextBox 22"/>
                <p:cNvSpPr txBox="1">
                  <a:spLocks noRot="1" noChangeAspect="1" noMove="1" noResize="1" noEditPoints="1" noAdjustHandles="1" noChangeArrowheads="1" noChangeShapeType="1" noTextEdit="1"/>
                </p:cNvSpPr>
                <p:nvPr/>
              </p:nvSpPr>
              <p:spPr>
                <a:xfrm>
                  <a:off x="6701431" y="3975953"/>
                  <a:ext cx="374926" cy="311913"/>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4881090" y="3990290"/>
                  <a:ext cx="374926"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𝑟</m:t>
                        </m:r>
                      </m:oMath>
                    </m:oMathPara>
                  </a14:m>
                  <a:endParaRPr lang="en-US" sz="2400" dirty="0">
                    <a:solidFill>
                      <a:schemeClr val="bg1"/>
                    </a:solidFill>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4881090" y="3990290"/>
                  <a:ext cx="374926" cy="311913"/>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884301" y="4816493"/>
                  <a:ext cx="374926"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𝑟</m:t>
                        </m:r>
                        <m:r>
                          <a:rPr lang="en-US" sz="2400" i="1">
                            <a:solidFill>
                              <a:schemeClr val="bg1"/>
                            </a:solidFill>
                            <a:latin typeface="Cambria Math" panose="02040503050406030204" pitchFamily="18" charset="0"/>
                          </a:rPr>
                          <m:t>′</m:t>
                        </m:r>
                      </m:oMath>
                    </m:oMathPara>
                  </a14:m>
                  <a:endParaRPr lang="en-US" sz="2400" dirty="0">
                    <a:solidFill>
                      <a:schemeClr val="bg1"/>
                    </a:solidFill>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4884301" y="4816493"/>
                  <a:ext cx="374926" cy="311913"/>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6701431" y="4818270"/>
                  <a:ext cx="374926"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h</m:t>
                        </m:r>
                        <m:r>
                          <a:rPr lang="en-US" sz="2400" i="1">
                            <a:solidFill>
                              <a:schemeClr val="bg1"/>
                            </a:solidFill>
                            <a:latin typeface="Cambria Math" panose="02040503050406030204" pitchFamily="18" charset="0"/>
                          </a:rPr>
                          <m:t>′</m:t>
                        </m:r>
                      </m:oMath>
                    </m:oMathPara>
                  </a14:m>
                  <a:endParaRPr lang="en-US" sz="2400" dirty="0">
                    <a:solidFill>
                      <a:schemeClr val="bg1"/>
                    </a:solidFill>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6701431" y="4818270"/>
                  <a:ext cx="374926" cy="311913"/>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4149958" y="3990290"/>
                  <a:ext cx="945242"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h</m:t>
                        </m:r>
                        <m:r>
                          <a:rPr lang="en-US" sz="2400" i="1" dirty="0">
                            <a:latin typeface="Cambria Math" panose="02040503050406030204" pitchFamily="18" charset="0"/>
                          </a:rPr>
                          <m:t> , </m:t>
                        </m:r>
                        <m:r>
                          <a:rPr lang="en-US" sz="2400" b="0" i="1" dirty="0" smtClean="0">
                            <a:latin typeface="Cambria Math" panose="02040503050406030204" pitchFamily="18" charset="0"/>
                          </a:rPr>
                          <m:t>h</m:t>
                        </m:r>
                        <m:r>
                          <a:rPr lang="en-US" sz="2400" i="1" dirty="0">
                            <a:latin typeface="Cambria Math" panose="02040503050406030204" pitchFamily="18" charset="0"/>
                          </a:rPr>
                          <m:t>’</m:t>
                        </m:r>
                      </m:oMath>
                    </m:oMathPara>
                  </a14:m>
                  <a:endParaRPr lang="en-US" sz="2400" dirty="0"/>
                </a:p>
              </p:txBody>
            </p:sp>
          </mc:Choice>
          <mc:Fallback xmlns="">
            <p:sp>
              <p:nvSpPr>
                <p:cNvPr id="27" name="TextBox 26"/>
                <p:cNvSpPr txBox="1">
                  <a:spLocks noRot="1" noChangeAspect="1" noMove="1" noResize="1" noEditPoints="1" noAdjustHandles="1" noChangeArrowheads="1" noChangeShapeType="1" noTextEdit="1"/>
                </p:cNvSpPr>
                <p:nvPr/>
              </p:nvSpPr>
              <p:spPr>
                <a:xfrm>
                  <a:off x="4149958" y="3990290"/>
                  <a:ext cx="945242" cy="311913"/>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6736407" y="3983582"/>
                  <a:ext cx="1127129"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i="1" dirty="0">
                            <a:latin typeface="Cambria Math" panose="02040503050406030204" pitchFamily="18" charset="0"/>
                          </a:rPr>
                          <m:t> </m:t>
                        </m:r>
                        <m:r>
                          <a:rPr lang="en-US" sz="2400" b="0" i="1" dirty="0" smtClean="0">
                            <a:latin typeface="Cambria Math" panose="02040503050406030204" pitchFamily="18" charset="0"/>
                          </a:rPr>
                          <m:t>𝑟</m:t>
                        </m:r>
                        <m:r>
                          <a:rPr lang="en-US" sz="2400" i="1" dirty="0">
                            <a:latin typeface="Cambria Math" panose="02040503050406030204" pitchFamily="18" charset="0"/>
                          </a:rPr>
                          <m:t>, </m:t>
                        </m:r>
                        <m:r>
                          <a:rPr lang="en-US" sz="2400" b="0" i="1" dirty="0" smtClean="0">
                            <a:latin typeface="Cambria Math" panose="02040503050406030204" pitchFamily="18" charset="0"/>
                          </a:rPr>
                          <m:t>𝑟</m:t>
                        </m:r>
                        <m:r>
                          <a:rPr lang="en-US" sz="2400" i="1" dirty="0">
                            <a:latin typeface="Cambria Math" panose="02040503050406030204" pitchFamily="18" charset="0"/>
                          </a:rPr>
                          <m:t>’</m:t>
                        </m:r>
                      </m:oMath>
                    </m:oMathPara>
                  </a14:m>
                  <a:endParaRPr lang="en-US" sz="2400" dirty="0"/>
                </a:p>
              </p:txBody>
            </p:sp>
          </mc:Choice>
          <mc:Fallback xmlns="">
            <p:sp>
              <p:nvSpPr>
                <p:cNvPr id="28" name="TextBox 27"/>
                <p:cNvSpPr txBox="1">
                  <a:spLocks noRot="1" noChangeAspect="1" noMove="1" noResize="1" noEditPoints="1" noAdjustHandles="1" noChangeArrowheads="1" noChangeShapeType="1" noTextEdit="1"/>
                </p:cNvSpPr>
                <p:nvPr/>
              </p:nvSpPr>
              <p:spPr>
                <a:xfrm>
                  <a:off x="6736407" y="3983582"/>
                  <a:ext cx="1127129" cy="311913"/>
                </a:xfrm>
                <a:prstGeom prst="rect">
                  <a:avLst/>
                </a:prstGeom>
                <a:blipFill>
                  <a:blip r:embed="rId8"/>
                  <a:stretch>
                    <a:fillRect/>
                  </a:stretch>
                </a:blipFill>
              </p:spPr>
              <p:txBody>
                <a:bodyPr/>
                <a:lstStyle/>
                <a:p>
                  <a:r>
                    <a:rPr lang="en-US">
                      <a:noFill/>
                    </a:rPr>
                    <a:t> </a:t>
                  </a:r>
                </a:p>
              </p:txBody>
            </p:sp>
          </mc:Fallback>
        </mc:AlternateContent>
      </p:grpSp>
      <p:sp>
        <p:nvSpPr>
          <p:cNvPr id="20" name="Title 1">
            <a:extLst>
              <a:ext uri="{FF2B5EF4-FFF2-40B4-BE49-F238E27FC236}">
                <a16:creationId xmlns:a16="http://schemas.microsoft.com/office/drawing/2014/main" id="{1201A5DC-846C-4C21-850A-80E042BBF6B6}"/>
              </a:ext>
            </a:extLst>
          </p:cNvPr>
          <p:cNvSpPr>
            <a:spLocks noGrp="1"/>
          </p:cNvSpPr>
          <p:nvPr>
            <p:ph type="title"/>
          </p:nvPr>
        </p:nvSpPr>
        <p:spPr>
          <a:xfrm>
            <a:off x="555811" y="263278"/>
            <a:ext cx="9790063" cy="1014667"/>
          </a:xfrm>
        </p:spPr>
        <p:txBody>
          <a:bodyPr/>
          <a:lstStyle/>
          <a:p>
            <a:r>
              <a:rPr lang="en-US" dirty="0"/>
              <a:t>Stable Matching Problem</a:t>
            </a:r>
          </a:p>
        </p:txBody>
      </p:sp>
    </p:spTree>
    <p:extLst>
      <p:ext uri="{BB962C8B-B14F-4D97-AF65-F5344CB8AC3E}">
        <p14:creationId xmlns:p14="http://schemas.microsoft.com/office/powerpoint/2010/main" val="239902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502023" y="365125"/>
            <a:ext cx="10851777" cy="1325563"/>
          </a:xfrm>
        </p:spPr>
        <p:txBody>
          <a:bodyPr/>
          <a:lstStyle/>
          <a:p>
            <a:pPr eaLnBrk="1" hangingPunct="1"/>
            <a:r>
              <a:rPr lang="en-US" altLang="en-US" sz="3600" dirty="0"/>
              <a:t>Stable Matching, More Formally</a:t>
            </a:r>
          </a:p>
        </p:txBody>
      </p:sp>
      <mc:AlternateContent xmlns:mc="http://schemas.openxmlformats.org/markup-compatibility/2006" xmlns:a14="http://schemas.microsoft.com/office/drawing/2010/main">
        <mc:Choice Requires="a14">
          <p:sp>
            <p:nvSpPr>
              <p:cNvPr id="416771" name="Rectangle 3"/>
              <p:cNvSpPr>
                <a:spLocks noGrp="1" noChangeArrowheads="1"/>
              </p:cNvSpPr>
              <p:nvPr>
                <p:ph idx="1"/>
              </p:nvPr>
            </p:nvSpPr>
            <p:spPr>
              <a:xfrm>
                <a:off x="502023" y="1270959"/>
                <a:ext cx="11367247" cy="4815517"/>
              </a:xfrm>
            </p:spPr>
            <p:txBody>
              <a:bodyPr>
                <a:normAutofit/>
              </a:bodyPr>
              <a:lstStyle/>
              <a:p>
                <a:pPr marL="0" indent="0">
                  <a:lnSpc>
                    <a:spcPct val="80000"/>
                  </a:lnSpc>
                  <a:buNone/>
                </a:pPr>
                <a:r>
                  <a:rPr lang="en-US" altLang="en-US" dirty="0">
                    <a:solidFill>
                      <a:srgbClr val="0070C0"/>
                    </a:solidFill>
                  </a:rPr>
                  <a:t>Perfect matching</a:t>
                </a:r>
                <a:r>
                  <a:rPr lang="en-US" altLang="en-US" dirty="0">
                    <a:solidFill>
                      <a:schemeClr val="accent2"/>
                    </a:solidFill>
                  </a:rPr>
                  <a:t>:</a:t>
                </a:r>
                <a:r>
                  <a:rPr lang="en-US" altLang="en-US" dirty="0"/>
                  <a:t> </a:t>
                </a:r>
              </a:p>
              <a:p>
                <a:pPr eaLnBrk="1" hangingPunct="1">
                  <a:lnSpc>
                    <a:spcPct val="80000"/>
                  </a:lnSpc>
                  <a:buFont typeface="Arial" panose="020B0604020202020204" pitchFamily="34" charset="0"/>
                  <a:buChar char="•"/>
                </a:pPr>
                <a:r>
                  <a:rPr lang="en-US" altLang="en-US" dirty="0"/>
                  <a:t>Each rider is paired with exactly one horse.</a:t>
                </a:r>
              </a:p>
              <a:p>
                <a:pPr eaLnBrk="1" hangingPunct="1">
                  <a:lnSpc>
                    <a:spcPct val="80000"/>
                  </a:lnSpc>
                  <a:buFont typeface="Arial" panose="020B0604020202020204" pitchFamily="34" charset="0"/>
                  <a:buChar char="•"/>
                </a:pPr>
                <a:r>
                  <a:rPr lang="en-US" altLang="en-US" dirty="0"/>
                  <a:t>Each horse is paired with exactly one rider.</a:t>
                </a:r>
              </a:p>
              <a:p>
                <a:pPr marL="0" indent="0">
                  <a:lnSpc>
                    <a:spcPct val="80000"/>
                  </a:lnSpc>
                  <a:buNone/>
                </a:pPr>
                <a:r>
                  <a:rPr lang="en-US" altLang="en-US" dirty="0">
                    <a:solidFill>
                      <a:srgbClr val="0070C0"/>
                    </a:solidFill>
                  </a:rPr>
                  <a:t>Stability</a:t>
                </a:r>
                <a:r>
                  <a:rPr lang="en-US" altLang="en-US" dirty="0">
                    <a:solidFill>
                      <a:schemeClr val="accent2"/>
                    </a:solidFill>
                  </a:rPr>
                  <a:t>:</a:t>
                </a:r>
                <a:r>
                  <a:rPr lang="en-US" altLang="en-US" dirty="0"/>
                  <a:t>  no ability to exchange</a:t>
                </a:r>
              </a:p>
              <a:p>
                <a:pPr marL="400050">
                  <a:lnSpc>
                    <a:spcPct val="80000"/>
                  </a:lnSpc>
                </a:pPr>
                <a:r>
                  <a:rPr lang="en-US" altLang="en-US" dirty="0"/>
                  <a:t>an unmatched pair </a:t>
                </a:r>
                <a14:m>
                  <m:oMath xmlns:m="http://schemas.openxmlformats.org/officeDocument/2006/math">
                    <m:r>
                      <a:rPr lang="en-US" altLang="en-US" b="0" i="1" smtClean="0">
                        <a:latin typeface="Cambria Math" panose="02040503050406030204" pitchFamily="18" charset="0"/>
                      </a:rPr>
                      <m:t>𝑟</m:t>
                    </m:r>
                  </m:oMath>
                </a14:m>
                <a:r>
                  <a:rPr lang="en-US" altLang="en-US" dirty="0"/>
                  <a:t>-</a:t>
                </a:r>
                <a14:m>
                  <m:oMath xmlns:m="http://schemas.openxmlformats.org/officeDocument/2006/math">
                    <m:r>
                      <a:rPr lang="en-US" altLang="en-US" b="0" i="1" dirty="0" smtClean="0">
                        <a:latin typeface="Cambria Math" panose="02040503050406030204" pitchFamily="18" charset="0"/>
                      </a:rPr>
                      <m:t>h</m:t>
                    </m:r>
                  </m:oMath>
                </a14:m>
                <a:r>
                  <a:rPr lang="en-US" altLang="en-US" dirty="0"/>
                  <a:t> is </a:t>
                </a:r>
                <a:r>
                  <a:rPr lang="en-US" altLang="en-US" dirty="0">
                    <a:solidFill>
                      <a:srgbClr val="FF0000"/>
                    </a:solidFill>
                  </a:rPr>
                  <a:t>blocking </a:t>
                </a:r>
                <a:r>
                  <a:rPr lang="en-US" altLang="en-US" dirty="0"/>
                  <a:t>if they both prefer each other to current matches.</a:t>
                </a:r>
                <a:endParaRPr lang="en-US" altLang="en-US" sz="1800" dirty="0"/>
              </a:p>
              <a:p>
                <a:pPr marL="0" indent="0">
                  <a:lnSpc>
                    <a:spcPct val="80000"/>
                  </a:lnSpc>
                  <a:buNone/>
                </a:pPr>
                <a:r>
                  <a:rPr lang="en-US" altLang="en-US" dirty="0">
                    <a:solidFill>
                      <a:srgbClr val="0070C0"/>
                    </a:solidFill>
                  </a:rPr>
                  <a:t>Stable matching</a:t>
                </a:r>
                <a:r>
                  <a:rPr lang="en-US" altLang="en-US" dirty="0">
                    <a:solidFill>
                      <a:schemeClr val="accent2"/>
                    </a:solidFill>
                  </a:rPr>
                  <a:t>:</a:t>
                </a:r>
                <a:r>
                  <a:rPr lang="en-US" altLang="en-US" dirty="0"/>
                  <a:t>  perfect matching with no blocking pairs.</a:t>
                </a:r>
              </a:p>
            </p:txBody>
          </p:sp>
        </mc:Choice>
        <mc:Fallback xmlns="">
          <p:sp>
            <p:nvSpPr>
              <p:cNvPr id="416771" name="Rectangle 3"/>
              <p:cNvSpPr>
                <a:spLocks noGrp="1" noRot="1" noChangeAspect="1" noMove="1" noResize="1" noEditPoints="1" noAdjustHandles="1" noChangeArrowheads="1" noChangeShapeType="1" noTextEdit="1"/>
              </p:cNvSpPr>
              <p:nvPr>
                <p:ph idx="1"/>
              </p:nvPr>
            </p:nvSpPr>
            <p:spPr>
              <a:xfrm>
                <a:off x="502023" y="1270959"/>
                <a:ext cx="11367247" cy="4815517"/>
              </a:xfrm>
              <a:blipFill>
                <a:blip r:embed="rId3"/>
                <a:stretch>
                  <a:fillRect l="-1072" t="-2785" r="-1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Rectangle 30"/>
              <p:cNvSpPr/>
              <p:nvPr/>
            </p:nvSpPr>
            <p:spPr>
              <a:xfrm>
                <a:off x="753035" y="4948518"/>
                <a:ext cx="7652033" cy="1584917"/>
              </a:xfrm>
              <a:prstGeom prst="rect">
                <a:avLst/>
              </a:prstGeom>
              <a:solidFill>
                <a:srgbClr val="A48D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endParaRPr lang="en-US" altLang="en-US" sz="2800" b="1" dirty="0"/>
              </a:p>
              <a:p>
                <a:pPr>
                  <a:lnSpc>
                    <a:spcPct val="80000"/>
                  </a:lnSpc>
                </a:pPr>
                <a:r>
                  <a:rPr lang="en-US" altLang="en-US" sz="2800" b="1" dirty="0"/>
                  <a:t>Given:</a:t>
                </a:r>
                <a:r>
                  <a:rPr lang="en-US" altLang="en-US" sz="2800" dirty="0"/>
                  <a:t> the preference lists of </a:t>
                </a:r>
                <a14:m>
                  <m:oMath xmlns:m="http://schemas.openxmlformats.org/officeDocument/2006/math">
                    <m:r>
                      <a:rPr lang="en-US" altLang="en-US" sz="2800" i="1">
                        <a:latin typeface="Cambria Math" panose="02040503050406030204" pitchFamily="18" charset="0"/>
                      </a:rPr>
                      <m:t>𝑛</m:t>
                    </m:r>
                    <m:r>
                      <a:rPr lang="en-US" altLang="en-US" sz="2800" i="1">
                        <a:latin typeface="Cambria Math" panose="02040503050406030204" pitchFamily="18" charset="0"/>
                      </a:rPr>
                      <m:t> </m:t>
                    </m:r>
                  </m:oMath>
                </a14:m>
                <a:r>
                  <a:rPr lang="en-US" altLang="en-US" sz="2800" dirty="0"/>
                  <a:t>riders and </a:t>
                </a:r>
                <a14:m>
                  <m:oMath xmlns:m="http://schemas.openxmlformats.org/officeDocument/2006/math">
                    <m:r>
                      <a:rPr lang="en-US" altLang="en-US" sz="2800" i="1">
                        <a:latin typeface="Cambria Math" panose="02040503050406030204" pitchFamily="18" charset="0"/>
                      </a:rPr>
                      <m:t>𝑛</m:t>
                    </m:r>
                  </m:oMath>
                </a14:m>
                <a:r>
                  <a:rPr lang="en-US" altLang="en-US" sz="2800" dirty="0"/>
                  <a:t> horses. </a:t>
                </a:r>
                <a:br>
                  <a:rPr lang="en-US" altLang="en-US" sz="2800" dirty="0"/>
                </a:br>
                <a:r>
                  <a:rPr lang="en-US" altLang="en-US" sz="2800" b="1" dirty="0"/>
                  <a:t>Find:</a:t>
                </a:r>
                <a:r>
                  <a:rPr lang="en-US" altLang="en-US" sz="2800" dirty="0"/>
                  <a:t> a stable matching.</a:t>
                </a:r>
                <a:endParaRPr lang="en-US" altLang="en-US" sz="2800" dirty="0">
                  <a:solidFill>
                    <a:schemeClr val="hlink"/>
                  </a:solidFill>
                </a:endParaRPr>
              </a:p>
            </p:txBody>
          </p:sp>
        </mc:Choice>
        <mc:Fallback xmlns="">
          <p:sp>
            <p:nvSpPr>
              <p:cNvPr id="31" name="Rectangle 30"/>
              <p:cNvSpPr>
                <a:spLocks noRot="1" noChangeAspect="1" noMove="1" noResize="1" noEditPoints="1" noAdjustHandles="1" noChangeArrowheads="1" noChangeShapeType="1" noTextEdit="1"/>
              </p:cNvSpPr>
              <p:nvPr/>
            </p:nvSpPr>
            <p:spPr>
              <a:xfrm>
                <a:off x="753035" y="4948518"/>
                <a:ext cx="7652033" cy="1584917"/>
              </a:xfrm>
              <a:prstGeom prst="rect">
                <a:avLst/>
              </a:prstGeom>
              <a:blipFill>
                <a:blip r:embed="rId4"/>
                <a:stretch>
                  <a:fillRect l="-1673" r="-1833"/>
                </a:stretch>
              </a:blipFill>
              <a:ln>
                <a:noFill/>
              </a:ln>
            </p:spPr>
            <p:txBody>
              <a:bodyPr/>
              <a:lstStyle/>
              <a:p>
                <a:r>
                  <a:rPr lang="en-US">
                    <a:noFill/>
                  </a:rPr>
                  <a:t> </a:t>
                </a:r>
              </a:p>
            </p:txBody>
          </p:sp>
        </mc:Fallback>
      </mc:AlternateContent>
      <p:sp>
        <p:nvSpPr>
          <p:cNvPr id="32" name="Rectangle 31"/>
          <p:cNvSpPr/>
          <p:nvPr/>
        </p:nvSpPr>
        <p:spPr>
          <a:xfrm>
            <a:off x="753036" y="4939553"/>
            <a:ext cx="7652032" cy="564776"/>
          </a:xfrm>
          <a:prstGeom prst="rect">
            <a:avLst/>
          </a:prstGeom>
          <a:solidFill>
            <a:srgbClr val="4C32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bg1"/>
                </a:solidFill>
              </a:rPr>
              <a:t>Stable Matching Problem</a:t>
            </a:r>
          </a:p>
        </p:txBody>
      </p:sp>
    </p:spTree>
    <p:extLst>
      <p:ext uri="{BB962C8B-B14F-4D97-AF65-F5344CB8AC3E}">
        <p14:creationId xmlns:p14="http://schemas.microsoft.com/office/powerpoint/2010/main" val="1149986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1" grpId="1" animBg="1"/>
      <p:bldP spid="32" grpId="0" animBg="1"/>
      <p:bldP spid="32"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25C8C-0BF9-47DB-972B-8E4B50A1955F}"/>
              </a:ext>
            </a:extLst>
          </p:cNvPr>
          <p:cNvSpPr>
            <a:spLocks noGrp="1"/>
          </p:cNvSpPr>
          <p:nvPr>
            <p:ph type="title"/>
          </p:nvPr>
        </p:nvSpPr>
        <p:spPr/>
        <p:txBody>
          <a:bodyPr/>
          <a:lstStyle/>
          <a:p>
            <a:r>
              <a:rPr lang="en-US" dirty="0"/>
              <a:t>Lecture Activity</a:t>
            </a:r>
          </a:p>
        </p:txBody>
      </p:sp>
      <p:sp>
        <p:nvSpPr>
          <p:cNvPr id="3" name="Content Placeholder 2">
            <a:extLst>
              <a:ext uri="{FF2B5EF4-FFF2-40B4-BE49-F238E27FC236}">
                <a16:creationId xmlns:a16="http://schemas.microsoft.com/office/drawing/2014/main" id="{BDEED82C-69B2-469D-89AB-798DF50702EE}"/>
              </a:ext>
            </a:extLst>
          </p:cNvPr>
          <p:cNvSpPr>
            <a:spLocks noGrp="1"/>
          </p:cNvSpPr>
          <p:nvPr>
            <p:ph idx="1"/>
          </p:nvPr>
        </p:nvSpPr>
        <p:spPr/>
        <p:txBody>
          <a:bodyPr/>
          <a:lstStyle/>
          <a:p>
            <a:r>
              <a:rPr lang="en-US" dirty="0"/>
              <a:t>To make sure you’ve got the definition:</a:t>
            </a:r>
          </a:p>
          <a:p>
            <a:endParaRPr lang="en-US" dirty="0"/>
          </a:p>
          <a:p>
            <a:r>
              <a:rPr lang="en-US" dirty="0"/>
              <a:t>1. Download the activity pdf from the webpage (it’s just the next slide in this slide deck) or look at the physical handout.</a:t>
            </a:r>
          </a:p>
          <a:p>
            <a:r>
              <a:rPr lang="en-US" dirty="0"/>
              <a:t>2. Introduce yourself to those around you.</a:t>
            </a:r>
          </a:p>
          <a:p>
            <a:r>
              <a:rPr lang="en-US" dirty="0"/>
              <a:t>3. Try the problem.</a:t>
            </a:r>
          </a:p>
          <a:p>
            <a:r>
              <a:rPr lang="en-US" dirty="0"/>
              <a:t>4. Fill out the </a:t>
            </a:r>
            <a:r>
              <a:rPr lang="en-US" dirty="0" err="1"/>
              <a:t>polleverywhere</a:t>
            </a:r>
            <a:endParaRPr lang="en-US" dirty="0"/>
          </a:p>
        </p:txBody>
      </p:sp>
    </p:spTree>
    <p:extLst>
      <p:ext uri="{BB962C8B-B14F-4D97-AF65-F5344CB8AC3E}">
        <p14:creationId xmlns:p14="http://schemas.microsoft.com/office/powerpoint/2010/main" val="31522945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2683073" y="1895602"/>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Oval 5"/>
          <p:cNvSpPr/>
          <p:nvPr/>
        </p:nvSpPr>
        <p:spPr>
          <a:xfrm>
            <a:off x="2683073" y="2929981"/>
            <a:ext cx="461788" cy="468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7" name="Straight Connector 6"/>
          <p:cNvCxnSpPr>
            <a:stCxn id="13" idx="3"/>
            <a:endCxn id="11" idx="2"/>
          </p:cNvCxnSpPr>
          <p:nvPr/>
        </p:nvCxnSpPr>
        <p:spPr>
          <a:xfrm>
            <a:off x="3086502" y="2087065"/>
            <a:ext cx="1013914" cy="1070579"/>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6" idx="6"/>
            <a:endCxn id="10" idx="2"/>
          </p:cNvCxnSpPr>
          <p:nvPr/>
        </p:nvCxnSpPr>
        <p:spPr>
          <a:xfrm flipV="1">
            <a:off x="3144862" y="2125744"/>
            <a:ext cx="955555" cy="1038321"/>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100416" y="1895602"/>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Oval 10"/>
          <p:cNvSpPr/>
          <p:nvPr/>
        </p:nvSpPr>
        <p:spPr>
          <a:xfrm>
            <a:off x="4100416" y="2927502"/>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12" name="TextBox 11"/>
              <p:cNvSpPr txBox="1"/>
              <p:nvPr/>
            </p:nvSpPr>
            <p:spPr>
              <a:xfrm>
                <a:off x="4071237" y="1882689"/>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12" name="TextBox 11"/>
              <p:cNvSpPr txBox="1">
                <a:spLocks noRot="1" noChangeAspect="1" noMove="1" noResize="1" noEditPoints="1" noAdjustHandles="1" noChangeArrowheads="1" noChangeShapeType="1" noTextEdit="1"/>
              </p:cNvSpPr>
              <p:nvPr/>
            </p:nvSpPr>
            <p:spPr>
              <a:xfrm>
                <a:off x="4071237" y="1882689"/>
                <a:ext cx="454013" cy="461665"/>
              </a:xfrm>
              <a:prstGeom prst="rect">
                <a:avLst/>
              </a:prstGeom>
              <a:blipFill>
                <a:blip r:embed="rId2"/>
                <a:stretch>
                  <a:fillRect l="-4054" r="-135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2632490" y="185623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13" name="TextBox 12"/>
              <p:cNvSpPr txBox="1">
                <a:spLocks noRot="1" noChangeAspect="1" noMove="1" noResize="1" noEditPoints="1" noAdjustHandles="1" noChangeArrowheads="1" noChangeShapeType="1" noTextEdit="1"/>
              </p:cNvSpPr>
              <p:nvPr/>
            </p:nvSpPr>
            <p:spPr>
              <a:xfrm>
                <a:off x="2632490" y="1856232"/>
                <a:ext cx="454013" cy="461665"/>
              </a:xfrm>
              <a:prstGeom prst="rect">
                <a:avLst/>
              </a:prstGeom>
              <a:blipFill>
                <a:blip r:embed="rId3"/>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2632489" y="289031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14" name="TextBox 13"/>
              <p:cNvSpPr txBox="1">
                <a:spLocks noRot="1" noChangeAspect="1" noMove="1" noResize="1" noEditPoints="1" noAdjustHandles="1" noChangeArrowheads="1" noChangeShapeType="1" noTextEdit="1"/>
              </p:cNvSpPr>
              <p:nvPr/>
            </p:nvSpPr>
            <p:spPr>
              <a:xfrm>
                <a:off x="2632489" y="2890312"/>
                <a:ext cx="454013" cy="461665"/>
              </a:xfrm>
              <a:prstGeom prst="rect">
                <a:avLst/>
              </a:prstGeom>
              <a:blipFill>
                <a:blip r:embed="rId4"/>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4042057" y="289031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b="0" i="1" smtClean="0">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15" name="TextBox 14"/>
              <p:cNvSpPr txBox="1">
                <a:spLocks noRot="1" noChangeAspect="1" noMove="1" noResize="1" noEditPoints="1" noAdjustHandles="1" noChangeArrowheads="1" noChangeShapeType="1" noTextEdit="1"/>
              </p:cNvSpPr>
              <p:nvPr/>
            </p:nvSpPr>
            <p:spPr>
              <a:xfrm>
                <a:off x="4042057" y="2890312"/>
                <a:ext cx="454013" cy="461665"/>
              </a:xfrm>
              <a:prstGeom prst="rect">
                <a:avLst/>
              </a:prstGeom>
              <a:blipFill>
                <a:blip r:embed="rId5"/>
                <a:stretch>
                  <a:fillRect l="-4000" r="-133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1649939" y="1913204"/>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16" name="TextBox 15"/>
              <p:cNvSpPr txBox="1">
                <a:spLocks noRot="1" noChangeAspect="1" noMove="1" noResize="1" noEditPoints="1" noAdjustHandles="1" noChangeArrowheads="1" noChangeShapeType="1" noTextEdit="1"/>
              </p:cNvSpPr>
              <p:nvPr/>
            </p:nvSpPr>
            <p:spPr>
              <a:xfrm>
                <a:off x="1649939" y="1913204"/>
                <a:ext cx="950414" cy="461665"/>
              </a:xfrm>
              <a:prstGeom prst="rect">
                <a:avLst/>
              </a:prstGeom>
              <a:blipFill>
                <a:blip r:embed="rId6"/>
                <a:stretch>
                  <a:fillRect l="-19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4402707" y="1889528"/>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17" name="TextBox 16"/>
              <p:cNvSpPr txBox="1">
                <a:spLocks noRot="1" noChangeAspect="1" noMove="1" noResize="1" noEditPoints="1" noAdjustHandles="1" noChangeArrowheads="1" noChangeShapeType="1" noTextEdit="1"/>
              </p:cNvSpPr>
              <p:nvPr/>
            </p:nvSpPr>
            <p:spPr>
              <a:xfrm>
                <a:off x="4402707" y="1889528"/>
                <a:ext cx="1364886" cy="461665"/>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1649939" y="2926120"/>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19" name="TextBox 18"/>
              <p:cNvSpPr txBox="1">
                <a:spLocks noRot="1" noChangeAspect="1" noMove="1" noResize="1" noEditPoints="1" noAdjustHandles="1" noChangeArrowheads="1" noChangeShapeType="1" noTextEdit="1"/>
              </p:cNvSpPr>
              <p:nvPr/>
            </p:nvSpPr>
            <p:spPr>
              <a:xfrm>
                <a:off x="1649939" y="2926120"/>
                <a:ext cx="950414" cy="461665"/>
              </a:xfrm>
              <a:prstGeom prst="rect">
                <a:avLst/>
              </a:prstGeom>
              <a:blipFill>
                <a:blip r:embed="rId8"/>
                <a:stretch>
                  <a:fillRect l="-192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4402707" y="2890312"/>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20" name="TextBox 19"/>
              <p:cNvSpPr txBox="1">
                <a:spLocks noRot="1" noChangeAspect="1" noMove="1" noResize="1" noEditPoints="1" noAdjustHandles="1" noChangeArrowheads="1" noChangeShapeType="1" noTextEdit="1"/>
              </p:cNvSpPr>
              <p:nvPr/>
            </p:nvSpPr>
            <p:spPr>
              <a:xfrm>
                <a:off x="4402707" y="2890312"/>
                <a:ext cx="1364886" cy="461665"/>
              </a:xfrm>
              <a:prstGeom prst="rect">
                <a:avLst/>
              </a:prstGeom>
              <a:blipFill>
                <a:blip r:embed="rId9"/>
                <a:stretch>
                  <a:fillRect b="-1316"/>
                </a:stretch>
              </a:blipFill>
            </p:spPr>
            <p:txBody>
              <a:bodyPr/>
              <a:lstStyle/>
              <a:p>
                <a:r>
                  <a:rPr lang="en-US">
                    <a:noFill/>
                  </a:rPr>
                  <a:t> </a:t>
                </a:r>
              </a:p>
            </p:txBody>
          </p:sp>
        </mc:Fallback>
      </mc:AlternateContent>
      <p:sp>
        <p:nvSpPr>
          <p:cNvPr id="23" name="Oval 22"/>
          <p:cNvSpPr/>
          <p:nvPr/>
        </p:nvSpPr>
        <p:spPr>
          <a:xfrm>
            <a:off x="7047709" y="1941773"/>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Oval 23"/>
          <p:cNvSpPr/>
          <p:nvPr/>
        </p:nvSpPr>
        <p:spPr>
          <a:xfrm>
            <a:off x="7047709" y="2976152"/>
            <a:ext cx="461788" cy="468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25" name="Straight Connector 24"/>
          <p:cNvCxnSpPr>
            <a:stCxn id="23" idx="6"/>
          </p:cNvCxnSpPr>
          <p:nvPr/>
        </p:nvCxnSpPr>
        <p:spPr>
          <a:xfrm flipV="1">
            <a:off x="7501722" y="2160384"/>
            <a:ext cx="955555" cy="11531"/>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24" idx="6"/>
            <a:endCxn id="27" idx="2"/>
          </p:cNvCxnSpPr>
          <p:nvPr/>
        </p:nvCxnSpPr>
        <p:spPr>
          <a:xfrm flipV="1">
            <a:off x="7509498" y="2171915"/>
            <a:ext cx="955555" cy="1038321"/>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8465052" y="1941773"/>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8" name="Oval 27"/>
          <p:cNvSpPr/>
          <p:nvPr/>
        </p:nvSpPr>
        <p:spPr>
          <a:xfrm>
            <a:off x="8465052" y="2973673"/>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29" name="TextBox 28"/>
              <p:cNvSpPr txBox="1"/>
              <p:nvPr/>
            </p:nvSpPr>
            <p:spPr>
              <a:xfrm>
                <a:off x="8435873" y="1928860"/>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8435873" y="1928860"/>
                <a:ext cx="454013" cy="461665"/>
              </a:xfrm>
              <a:prstGeom prst="rect">
                <a:avLst/>
              </a:prstGeom>
              <a:blipFill>
                <a:blip r:embed="rId10"/>
                <a:stretch>
                  <a:fillRect l="-4054" r="-1351"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6997125" y="1889528"/>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6997125" y="1889528"/>
                <a:ext cx="454013" cy="461665"/>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6997125" y="2936483"/>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6997125" y="2936483"/>
                <a:ext cx="454013" cy="461665"/>
              </a:xfrm>
              <a:prstGeom prst="rect">
                <a:avLst/>
              </a:prstGeom>
              <a:blipFill>
                <a:blip r:embed="rId12"/>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8406693" y="2936483"/>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32" name="TextBox 31"/>
              <p:cNvSpPr txBox="1">
                <a:spLocks noRot="1" noChangeAspect="1" noMove="1" noResize="1" noEditPoints="1" noAdjustHandles="1" noChangeArrowheads="1" noChangeShapeType="1" noTextEdit="1"/>
              </p:cNvSpPr>
              <p:nvPr/>
            </p:nvSpPr>
            <p:spPr>
              <a:xfrm>
                <a:off x="8406693" y="2936483"/>
                <a:ext cx="454013" cy="461665"/>
              </a:xfrm>
              <a:prstGeom prst="rect">
                <a:avLst/>
              </a:prstGeom>
              <a:blipFill>
                <a:blip r:embed="rId13"/>
                <a:stretch>
                  <a:fillRect l="-4000" r="-1333"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6014575" y="1959375"/>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6014575" y="1959375"/>
                <a:ext cx="950414" cy="461665"/>
              </a:xfrm>
              <a:prstGeom prst="rect">
                <a:avLst/>
              </a:prstGeom>
              <a:blipFill>
                <a:blip r:embed="rId14"/>
                <a:stretch>
                  <a:fillRect l="-192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8767343" y="1935699"/>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34" name="TextBox 33"/>
              <p:cNvSpPr txBox="1">
                <a:spLocks noRot="1" noChangeAspect="1" noMove="1" noResize="1" noEditPoints="1" noAdjustHandles="1" noChangeArrowheads="1" noChangeShapeType="1" noTextEdit="1"/>
              </p:cNvSpPr>
              <p:nvPr/>
            </p:nvSpPr>
            <p:spPr>
              <a:xfrm>
                <a:off x="8767343" y="1935699"/>
                <a:ext cx="1364886" cy="461665"/>
              </a:xfrm>
              <a:prstGeom prst="rect">
                <a:avLst/>
              </a:prstGeom>
              <a:blipFill>
                <a:blip r:embed="rId15"/>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6014575" y="2972291"/>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35" name="TextBox 34"/>
              <p:cNvSpPr txBox="1">
                <a:spLocks noRot="1" noChangeAspect="1" noMove="1" noResize="1" noEditPoints="1" noAdjustHandles="1" noChangeArrowheads="1" noChangeShapeType="1" noTextEdit="1"/>
              </p:cNvSpPr>
              <p:nvPr/>
            </p:nvSpPr>
            <p:spPr>
              <a:xfrm>
                <a:off x="6014575" y="2972291"/>
                <a:ext cx="950414" cy="461665"/>
              </a:xfrm>
              <a:prstGeom prst="rect">
                <a:avLst/>
              </a:prstGeom>
              <a:blipFill>
                <a:blip r:embed="rId16"/>
                <a:stretch>
                  <a:fillRect l="-1923"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8767343" y="2936483"/>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36" name="TextBox 35"/>
              <p:cNvSpPr txBox="1">
                <a:spLocks noRot="1" noChangeAspect="1" noMove="1" noResize="1" noEditPoints="1" noAdjustHandles="1" noChangeArrowheads="1" noChangeShapeType="1" noTextEdit="1"/>
              </p:cNvSpPr>
              <p:nvPr/>
            </p:nvSpPr>
            <p:spPr>
              <a:xfrm>
                <a:off x="8767343" y="2936483"/>
                <a:ext cx="1364886" cy="461665"/>
              </a:xfrm>
              <a:prstGeom prst="rect">
                <a:avLst/>
              </a:prstGeom>
              <a:blipFill>
                <a:blip r:embed="rId17"/>
                <a:stretch>
                  <a:fillRect b="-1333"/>
                </a:stretch>
              </a:blipFill>
            </p:spPr>
            <p:txBody>
              <a:bodyPr/>
              <a:lstStyle/>
              <a:p>
                <a:r>
                  <a:rPr lang="en-US">
                    <a:noFill/>
                  </a:rPr>
                  <a:t> </a:t>
                </a:r>
              </a:p>
            </p:txBody>
          </p:sp>
        </mc:Fallback>
      </mc:AlternateContent>
      <p:sp>
        <p:nvSpPr>
          <p:cNvPr id="43" name="Oval 42"/>
          <p:cNvSpPr/>
          <p:nvPr/>
        </p:nvSpPr>
        <p:spPr>
          <a:xfrm>
            <a:off x="3465061" y="4274714"/>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4" name="Oval 43"/>
          <p:cNvSpPr/>
          <p:nvPr/>
        </p:nvSpPr>
        <p:spPr>
          <a:xfrm>
            <a:off x="3465061" y="5121718"/>
            <a:ext cx="461788" cy="468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7" name="Oval 46"/>
          <p:cNvSpPr/>
          <p:nvPr/>
        </p:nvSpPr>
        <p:spPr>
          <a:xfrm>
            <a:off x="4882404" y="4274714"/>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8" name="Oval 47"/>
          <p:cNvSpPr/>
          <p:nvPr/>
        </p:nvSpPr>
        <p:spPr>
          <a:xfrm>
            <a:off x="4882404" y="5119239"/>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49" name="TextBox 48"/>
              <p:cNvSpPr txBox="1"/>
              <p:nvPr/>
            </p:nvSpPr>
            <p:spPr>
              <a:xfrm>
                <a:off x="4853225" y="4261801"/>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4853225" y="4261801"/>
                <a:ext cx="454013" cy="461665"/>
              </a:xfrm>
              <a:prstGeom prst="rect">
                <a:avLst/>
              </a:prstGeom>
              <a:blipFill>
                <a:blip r:embed="rId18"/>
                <a:stretch>
                  <a:fillRect l="-4000"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3414478" y="4235344"/>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3414478" y="4235344"/>
                <a:ext cx="454013" cy="461665"/>
              </a:xfrm>
              <a:prstGeom prst="rect">
                <a:avLst/>
              </a:prstGeom>
              <a:blipFill>
                <a:blip r:embed="rId1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3414477" y="5082049"/>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3414477" y="5082049"/>
                <a:ext cx="454013" cy="461665"/>
              </a:xfrm>
              <a:prstGeom prst="rect">
                <a:avLst/>
              </a:prstGeom>
              <a:blipFill>
                <a:blip r:embed="rId20"/>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4824045" y="5082049"/>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52" name="TextBox 51"/>
              <p:cNvSpPr txBox="1">
                <a:spLocks noRot="1" noChangeAspect="1" noMove="1" noResize="1" noEditPoints="1" noAdjustHandles="1" noChangeArrowheads="1" noChangeShapeType="1" noTextEdit="1"/>
              </p:cNvSpPr>
              <p:nvPr/>
            </p:nvSpPr>
            <p:spPr>
              <a:xfrm>
                <a:off x="4824045" y="5082049"/>
                <a:ext cx="454013" cy="461665"/>
              </a:xfrm>
              <a:prstGeom prst="rect">
                <a:avLst/>
              </a:prstGeom>
              <a:blipFill>
                <a:blip r:embed="rId21"/>
                <a:stretch>
                  <a:fillRect l="-4000" r="-1333"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1909080" y="4262180"/>
                <a:ext cx="950414" cy="47788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1909080" y="4262180"/>
                <a:ext cx="950414" cy="477888"/>
              </a:xfrm>
              <a:prstGeom prst="rect">
                <a:avLst/>
              </a:prstGeom>
              <a:blipFill>
                <a:blip r:embed="rId22"/>
                <a:stretch>
                  <a:fillRect l="-1923" r="-4423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5365596" y="4258898"/>
                <a:ext cx="169079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oMath>
                  </m:oMathPara>
                </a14:m>
                <a:endParaRPr lang="en-US" sz="2400" dirty="0"/>
              </a:p>
            </p:txBody>
          </p:sp>
        </mc:Choice>
        <mc:Fallback xmlns="">
          <p:sp>
            <p:nvSpPr>
              <p:cNvPr id="54" name="TextBox 53"/>
              <p:cNvSpPr txBox="1">
                <a:spLocks noRot="1" noChangeAspect="1" noMove="1" noResize="1" noEditPoints="1" noAdjustHandles="1" noChangeArrowheads="1" noChangeShapeType="1" noTextEdit="1"/>
              </p:cNvSpPr>
              <p:nvPr/>
            </p:nvSpPr>
            <p:spPr>
              <a:xfrm>
                <a:off x="5365596" y="4258898"/>
                <a:ext cx="1690794" cy="461665"/>
              </a:xfrm>
              <a:prstGeom prst="rect">
                <a:avLst/>
              </a:prstGeom>
              <a:blipFill>
                <a:blip r:embed="rId23"/>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1910722" y="5096884"/>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55" name="TextBox 54"/>
              <p:cNvSpPr txBox="1">
                <a:spLocks noRot="1" noChangeAspect="1" noMove="1" noResize="1" noEditPoints="1" noAdjustHandles="1" noChangeArrowheads="1" noChangeShapeType="1" noTextEdit="1"/>
              </p:cNvSpPr>
              <p:nvPr/>
            </p:nvSpPr>
            <p:spPr>
              <a:xfrm>
                <a:off x="1910722" y="5096884"/>
                <a:ext cx="950414" cy="461665"/>
              </a:xfrm>
              <a:prstGeom prst="rect">
                <a:avLst/>
              </a:prstGeom>
              <a:blipFill>
                <a:blip r:embed="rId24"/>
                <a:stretch>
                  <a:fillRect l="-1923" r="-44231"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5394776" y="5111938"/>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r>
                        <a:rPr lang="en-US" sz="2400" i="1" dirty="0">
                          <a:latin typeface="Cambria Math" panose="02040503050406030204" pitchFamily="18" charset="0"/>
                        </a:rPr>
                        <m:t>,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oMath>
                  </m:oMathPara>
                </a14:m>
                <a:endParaRPr lang="en-US" sz="2400" dirty="0"/>
              </a:p>
            </p:txBody>
          </p:sp>
        </mc:Choice>
        <mc:Fallback xmlns="">
          <p:sp>
            <p:nvSpPr>
              <p:cNvPr id="56" name="TextBox 55"/>
              <p:cNvSpPr txBox="1">
                <a:spLocks noRot="1" noChangeAspect="1" noMove="1" noResize="1" noEditPoints="1" noAdjustHandles="1" noChangeArrowheads="1" noChangeShapeType="1" noTextEdit="1"/>
              </p:cNvSpPr>
              <p:nvPr/>
            </p:nvSpPr>
            <p:spPr>
              <a:xfrm>
                <a:off x="5394776" y="5111938"/>
                <a:ext cx="1364886" cy="461665"/>
              </a:xfrm>
              <a:prstGeom prst="rect">
                <a:avLst/>
              </a:prstGeom>
              <a:blipFill>
                <a:blip r:embed="rId25"/>
                <a:stretch>
                  <a:fillRect b="-1333"/>
                </a:stretch>
              </a:blipFill>
            </p:spPr>
            <p:txBody>
              <a:bodyPr/>
              <a:lstStyle/>
              <a:p>
                <a:r>
                  <a:rPr lang="en-US">
                    <a:noFill/>
                  </a:rPr>
                  <a:t> </a:t>
                </a:r>
              </a:p>
            </p:txBody>
          </p:sp>
        </mc:Fallback>
      </mc:AlternateContent>
      <p:sp>
        <p:nvSpPr>
          <p:cNvPr id="57" name="Oval 56"/>
          <p:cNvSpPr/>
          <p:nvPr/>
        </p:nvSpPr>
        <p:spPr>
          <a:xfrm>
            <a:off x="3465061" y="5897661"/>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8" name="Oval 57"/>
          <p:cNvSpPr/>
          <p:nvPr/>
        </p:nvSpPr>
        <p:spPr>
          <a:xfrm>
            <a:off x="4882404" y="5897661"/>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59" name="TextBox 58"/>
              <p:cNvSpPr txBox="1"/>
              <p:nvPr/>
            </p:nvSpPr>
            <p:spPr>
              <a:xfrm>
                <a:off x="4853225" y="5884748"/>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3</m:t>
                          </m:r>
                        </m:sub>
                      </m:sSub>
                    </m:oMath>
                  </m:oMathPara>
                </a14:m>
                <a:endParaRPr lang="en-US" sz="2400" dirty="0">
                  <a:solidFill>
                    <a:schemeClr val="bg1"/>
                  </a:solidFill>
                </a:endParaRPr>
              </a:p>
            </p:txBody>
          </p:sp>
        </mc:Choice>
        <mc:Fallback xmlns="">
          <p:sp>
            <p:nvSpPr>
              <p:cNvPr id="59" name="TextBox 58"/>
              <p:cNvSpPr txBox="1">
                <a:spLocks noRot="1" noChangeAspect="1" noMove="1" noResize="1" noEditPoints="1" noAdjustHandles="1" noChangeArrowheads="1" noChangeShapeType="1" noTextEdit="1"/>
              </p:cNvSpPr>
              <p:nvPr/>
            </p:nvSpPr>
            <p:spPr>
              <a:xfrm>
                <a:off x="4853225" y="5884748"/>
                <a:ext cx="454013" cy="461665"/>
              </a:xfrm>
              <a:prstGeom prst="rect">
                <a:avLst/>
              </a:prstGeom>
              <a:blipFill>
                <a:blip r:embed="rId26"/>
                <a:stretch>
                  <a:fillRect l="-4000" r="-133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3414478" y="5858291"/>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3</m:t>
                          </m:r>
                        </m:sub>
                      </m:sSub>
                    </m:oMath>
                  </m:oMathPara>
                </a14:m>
                <a:endParaRPr lang="en-US" sz="2400" dirty="0">
                  <a:solidFill>
                    <a:schemeClr val="bg1"/>
                  </a:solidFill>
                </a:endParaRPr>
              </a:p>
            </p:txBody>
          </p:sp>
        </mc:Choice>
        <mc:Fallback xmlns="">
          <p:sp>
            <p:nvSpPr>
              <p:cNvPr id="60" name="TextBox 59"/>
              <p:cNvSpPr txBox="1">
                <a:spLocks noRot="1" noChangeAspect="1" noMove="1" noResize="1" noEditPoints="1" noAdjustHandles="1" noChangeArrowheads="1" noChangeShapeType="1" noTextEdit="1"/>
              </p:cNvSpPr>
              <p:nvPr/>
            </p:nvSpPr>
            <p:spPr>
              <a:xfrm>
                <a:off x="3414478" y="5858291"/>
                <a:ext cx="454013" cy="461665"/>
              </a:xfrm>
              <a:prstGeom prst="rect">
                <a:avLst/>
              </a:prstGeom>
              <a:blipFill>
                <a:blip r:embed="rId27"/>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1954093" y="5858290"/>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61" name="TextBox 60"/>
              <p:cNvSpPr txBox="1">
                <a:spLocks noRot="1" noChangeAspect="1" noMove="1" noResize="1" noEditPoints="1" noAdjustHandles="1" noChangeArrowheads="1" noChangeShapeType="1" noTextEdit="1"/>
              </p:cNvSpPr>
              <p:nvPr/>
            </p:nvSpPr>
            <p:spPr>
              <a:xfrm>
                <a:off x="1954093" y="5858290"/>
                <a:ext cx="950414" cy="461665"/>
              </a:xfrm>
              <a:prstGeom prst="rect">
                <a:avLst/>
              </a:prstGeom>
              <a:blipFill>
                <a:blip r:embed="rId28"/>
                <a:stretch>
                  <a:fillRect l="-1935" r="-45161"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5413557" y="5884747"/>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oMath>
                  </m:oMathPara>
                </a14:m>
                <a:endParaRPr lang="en-US" sz="2400" dirty="0"/>
              </a:p>
            </p:txBody>
          </p:sp>
        </mc:Choice>
        <mc:Fallback xmlns="">
          <p:sp>
            <p:nvSpPr>
              <p:cNvPr id="62" name="TextBox 61"/>
              <p:cNvSpPr txBox="1">
                <a:spLocks noRot="1" noChangeAspect="1" noMove="1" noResize="1" noEditPoints="1" noAdjustHandles="1" noChangeArrowheads="1" noChangeShapeType="1" noTextEdit="1"/>
              </p:cNvSpPr>
              <p:nvPr/>
            </p:nvSpPr>
            <p:spPr>
              <a:xfrm>
                <a:off x="5413557" y="5884747"/>
                <a:ext cx="1364886" cy="461665"/>
              </a:xfrm>
              <a:prstGeom prst="rect">
                <a:avLst/>
              </a:prstGeom>
              <a:blipFill>
                <a:blip r:embed="rId29"/>
                <a:stretch>
                  <a:fillRect b="-1316"/>
                </a:stretch>
              </a:blipFill>
            </p:spPr>
            <p:txBody>
              <a:bodyPr/>
              <a:lstStyle/>
              <a:p>
                <a:r>
                  <a:rPr lang="en-US">
                    <a:noFill/>
                  </a:rPr>
                  <a:t> </a:t>
                </a:r>
              </a:p>
            </p:txBody>
          </p:sp>
        </mc:Fallback>
      </mc:AlternateContent>
      <p:sp>
        <p:nvSpPr>
          <p:cNvPr id="63" name="TextBox 62"/>
          <p:cNvSpPr txBox="1"/>
          <p:nvPr/>
        </p:nvSpPr>
        <p:spPr>
          <a:xfrm>
            <a:off x="1711377" y="1281661"/>
            <a:ext cx="6483246" cy="523220"/>
          </a:xfrm>
          <a:prstGeom prst="rect">
            <a:avLst/>
          </a:prstGeom>
          <a:noFill/>
        </p:spPr>
        <p:txBody>
          <a:bodyPr wrap="square" rtlCol="0">
            <a:spAutoFit/>
          </a:bodyPr>
          <a:lstStyle/>
          <a:p>
            <a:r>
              <a:rPr lang="en-US" sz="2800" dirty="0"/>
              <a:t>Why are these not stable matchings?</a:t>
            </a:r>
          </a:p>
        </p:txBody>
      </p:sp>
      <p:sp>
        <p:nvSpPr>
          <p:cNvPr id="64" name="TextBox 63"/>
          <p:cNvSpPr txBox="1"/>
          <p:nvPr/>
        </p:nvSpPr>
        <p:spPr>
          <a:xfrm>
            <a:off x="1711377" y="3697689"/>
            <a:ext cx="6483246" cy="523220"/>
          </a:xfrm>
          <a:prstGeom prst="rect">
            <a:avLst/>
          </a:prstGeom>
          <a:noFill/>
        </p:spPr>
        <p:txBody>
          <a:bodyPr wrap="square" rtlCol="0">
            <a:spAutoFit/>
          </a:bodyPr>
          <a:lstStyle/>
          <a:p>
            <a:r>
              <a:rPr lang="en-US" sz="2800" dirty="0"/>
              <a:t>Find a stable matching for this instance.</a:t>
            </a:r>
          </a:p>
        </p:txBody>
      </p:sp>
      <p:sp>
        <p:nvSpPr>
          <p:cNvPr id="65" name="Title 64"/>
          <p:cNvSpPr>
            <a:spLocks noGrp="1"/>
          </p:cNvSpPr>
          <p:nvPr>
            <p:ph type="title"/>
          </p:nvPr>
        </p:nvSpPr>
        <p:spPr/>
        <p:txBody>
          <a:bodyPr/>
          <a:lstStyle/>
          <a:p>
            <a:r>
              <a:rPr lang="en-US" dirty="0"/>
              <a:t>Try it!</a:t>
            </a:r>
          </a:p>
        </p:txBody>
      </p:sp>
      <p:sp>
        <p:nvSpPr>
          <p:cNvPr id="2" name="Rectangle: Rounded Corners 1">
            <a:extLst>
              <a:ext uri="{FF2B5EF4-FFF2-40B4-BE49-F238E27FC236}">
                <a16:creationId xmlns:a16="http://schemas.microsoft.com/office/drawing/2014/main" id="{9E4AD25E-8737-4FD5-BC5C-1BAE8FB2175F}"/>
              </a:ext>
            </a:extLst>
          </p:cNvPr>
          <p:cNvSpPr/>
          <p:nvPr/>
        </p:nvSpPr>
        <p:spPr>
          <a:xfrm>
            <a:off x="8919064" y="5897661"/>
            <a:ext cx="2654237" cy="5850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Pollev.com/</a:t>
            </a:r>
            <a:r>
              <a:rPr lang="en-US" dirty="0" err="1"/>
              <a:t>robbie</a:t>
            </a:r>
            <a:endParaRPr lang="en-US" dirty="0"/>
          </a:p>
        </p:txBody>
      </p:sp>
    </p:spTree>
    <p:extLst>
      <p:ext uri="{BB962C8B-B14F-4D97-AF65-F5344CB8AC3E}">
        <p14:creationId xmlns:p14="http://schemas.microsoft.com/office/powerpoint/2010/main" val="20955876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normAutofit/>
          </a:bodyPr>
          <a:lstStyle/>
          <a:p>
            <a:r>
              <a:rPr lang="en-US" dirty="0"/>
              <a:t>Does a stable matching always exist?</a:t>
            </a:r>
          </a:p>
          <a:p>
            <a:r>
              <a:rPr lang="en-US" dirty="0"/>
              <a:t>Can we find a stable matching efficiently?</a:t>
            </a:r>
          </a:p>
          <a:p>
            <a:endParaRPr lang="en-US" dirty="0"/>
          </a:p>
          <a:p>
            <a:pPr marL="0" indent="0">
              <a:buNone/>
            </a:pPr>
            <a:endParaRPr lang="en-US" dirty="0"/>
          </a:p>
          <a:p>
            <a:pPr marL="0" indent="0">
              <a:buNone/>
            </a:pPr>
            <a:r>
              <a:rPr lang="en-US" dirty="0"/>
              <a:t>We’ll answer both of those questions in the next few lectures.</a:t>
            </a:r>
          </a:p>
          <a:p>
            <a:pPr marL="0" indent="0">
              <a:buNone/>
            </a:pPr>
            <a:r>
              <a:rPr lang="en-US" dirty="0"/>
              <a:t>Let’s start with the second one.</a:t>
            </a:r>
          </a:p>
        </p:txBody>
      </p:sp>
    </p:spTree>
    <p:extLst>
      <p:ext uri="{BB962C8B-B14F-4D97-AF65-F5344CB8AC3E}">
        <p14:creationId xmlns:p14="http://schemas.microsoft.com/office/powerpoint/2010/main" val="25348570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custDataLst>
              <p:tags r:id="rId1"/>
            </p:custDataLst>
          </p:nvPr>
        </p:nvSpPr>
        <p:spPr/>
        <p:txBody>
          <a:bodyPr/>
          <a:lstStyle/>
          <a:p>
            <a:pPr eaLnBrk="1" hangingPunct="1"/>
            <a:r>
              <a:rPr lang="en-US" altLang="en-US"/>
              <a:t>Idea for an Algorithm</a:t>
            </a:r>
          </a:p>
        </p:txBody>
      </p:sp>
      <p:sp>
        <p:nvSpPr>
          <p:cNvPr id="13315" name="Rectangle 3"/>
          <p:cNvSpPr>
            <a:spLocks noGrp="1" noChangeArrowheads="1"/>
          </p:cNvSpPr>
          <p:nvPr>
            <p:ph idx="1"/>
            <p:custDataLst>
              <p:tags r:id="rId2"/>
            </p:custDataLst>
          </p:nvPr>
        </p:nvSpPr>
        <p:spPr>
          <a:xfrm>
            <a:off x="838200" y="1463857"/>
            <a:ext cx="9507674" cy="5157280"/>
          </a:xfrm>
        </p:spPr>
        <p:txBody>
          <a:bodyPr>
            <a:normAutofit lnSpcReduction="10000"/>
          </a:bodyPr>
          <a:lstStyle/>
          <a:p>
            <a:pPr indent="0">
              <a:buNone/>
              <a:defRPr/>
            </a:pPr>
            <a:r>
              <a:rPr lang="en-US" dirty="0"/>
              <a:t>Key idea</a:t>
            </a:r>
          </a:p>
          <a:p>
            <a:pPr marL="0" indent="0">
              <a:buNone/>
              <a:defRPr/>
            </a:pPr>
            <a:r>
              <a:rPr lang="en-US" dirty="0"/>
              <a:t>Unmatched riders “propose” to the highest horse on their preference list </a:t>
            </a:r>
            <a:r>
              <a:rPr lang="en-US" dirty="0">
                <a:solidFill>
                  <a:srgbClr val="FF0000"/>
                </a:solidFill>
              </a:rPr>
              <a:t>that they have not already proposed to.</a:t>
            </a:r>
            <a:br>
              <a:rPr lang="en-US" dirty="0"/>
            </a:br>
            <a:br>
              <a:rPr lang="en-US" dirty="0"/>
            </a:br>
            <a:r>
              <a:rPr lang="en-US" dirty="0"/>
              <a:t>Send in a rider to walk up to their favorite horse.</a:t>
            </a:r>
          </a:p>
          <a:p>
            <a:pPr indent="0">
              <a:buNone/>
              <a:defRPr/>
            </a:pPr>
            <a:r>
              <a:rPr lang="en-US" dirty="0"/>
              <a:t>Everyone in front of a different horse? Done!</a:t>
            </a:r>
          </a:p>
          <a:p>
            <a:pPr indent="0">
              <a:buNone/>
              <a:defRPr/>
            </a:pPr>
            <a:r>
              <a:rPr lang="en-US" dirty="0"/>
              <a:t>If more than one rider is at the same horse, let the horse decide its favorite.</a:t>
            </a:r>
          </a:p>
          <a:p>
            <a:pPr indent="0">
              <a:buNone/>
              <a:defRPr/>
            </a:pPr>
            <a:r>
              <a:rPr lang="en-US" dirty="0"/>
              <a:t>Rejected riders go back outside.</a:t>
            </a:r>
          </a:p>
          <a:p>
            <a:pPr indent="0">
              <a:buNone/>
              <a:defRPr/>
            </a:pPr>
            <a:endParaRPr lang="en-US" dirty="0"/>
          </a:p>
          <a:p>
            <a:pPr indent="0">
              <a:buNone/>
              <a:defRPr/>
            </a:pPr>
            <a:r>
              <a:rPr lang="en-US" dirty="0"/>
              <a:t>Repeat until you have a perfect matching.</a:t>
            </a:r>
          </a:p>
        </p:txBody>
      </p:sp>
    </p:spTree>
    <p:extLst>
      <p:ext uri="{BB962C8B-B14F-4D97-AF65-F5344CB8AC3E}">
        <p14:creationId xmlns:p14="http://schemas.microsoft.com/office/powerpoint/2010/main" val="1642031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F128D-89D1-4244-890A-C4A8FAE59B50}"/>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5BF702E3-04F8-4B29-8826-CA1E6BE29EA5}"/>
              </a:ext>
            </a:extLst>
          </p:cNvPr>
          <p:cNvSpPr>
            <a:spLocks noGrp="1"/>
          </p:cNvSpPr>
          <p:nvPr>
            <p:ph idx="1"/>
          </p:nvPr>
        </p:nvSpPr>
        <p:spPr/>
        <p:txBody>
          <a:bodyPr/>
          <a:lstStyle/>
          <a:p>
            <a:pPr marL="0" indent="0">
              <a:buNone/>
            </a:pPr>
            <a:r>
              <a:rPr lang="en-US" dirty="0"/>
              <a:t>Logistics</a:t>
            </a:r>
          </a:p>
          <a:p>
            <a:pPr marL="0" indent="0">
              <a:buNone/>
            </a:pPr>
            <a:r>
              <a:rPr lang="en-US" dirty="0"/>
              <a:t>What is this course?</a:t>
            </a:r>
          </a:p>
          <a:p>
            <a:pPr marL="0" indent="0">
              <a:buNone/>
            </a:pPr>
            <a:r>
              <a:rPr lang="en-US" dirty="0"/>
              <a:t>Start of the content</a:t>
            </a:r>
          </a:p>
        </p:txBody>
      </p:sp>
    </p:spTree>
    <p:extLst>
      <p:ext uri="{BB962C8B-B14F-4D97-AF65-F5344CB8AC3E}">
        <p14:creationId xmlns:p14="http://schemas.microsoft.com/office/powerpoint/2010/main" val="36143836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custDataLst>
              <p:tags r:id="rId1"/>
            </p:custDataLst>
          </p:nvPr>
        </p:nvSpPr>
        <p:spPr>
          <a:xfrm>
            <a:off x="1981200" y="228600"/>
            <a:ext cx="8229600" cy="1143000"/>
          </a:xfrm>
        </p:spPr>
        <p:txBody>
          <a:bodyPr/>
          <a:lstStyle/>
          <a:p>
            <a:pPr eaLnBrk="1" hangingPunct="1"/>
            <a:r>
              <a:rPr lang="en-US" altLang="en-US" dirty="0"/>
              <a:t>Gale-Shapley Algorithm</a:t>
            </a:r>
          </a:p>
        </p:txBody>
      </p:sp>
      <p:sp>
        <p:nvSpPr>
          <p:cNvPr id="16387" name="Text Box 3"/>
          <p:cNvSpPr txBox="1">
            <a:spLocks noChangeArrowheads="1"/>
          </p:cNvSpPr>
          <p:nvPr>
            <p:custDataLst>
              <p:tags r:id="rId2"/>
            </p:custDataLst>
          </p:nvPr>
        </p:nvSpPr>
        <p:spPr bwMode="auto">
          <a:xfrm>
            <a:off x="2286000" y="1676401"/>
            <a:ext cx="7696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ltLang="en-US"/>
          </a:p>
        </p:txBody>
      </p:sp>
      <mc:AlternateContent xmlns:mc="http://schemas.openxmlformats.org/markup-compatibility/2006" xmlns:a14="http://schemas.microsoft.com/office/drawing/2010/main">
        <mc:Choice Requires="a14">
          <p:sp>
            <p:nvSpPr>
              <p:cNvPr id="16388" name="Text Box 4"/>
              <p:cNvSpPr txBox="1">
                <a:spLocks noChangeArrowheads="1"/>
              </p:cNvSpPr>
              <p:nvPr>
                <p:custDataLst>
                  <p:tags r:id="rId3"/>
                </p:custDataLst>
              </p:nvPr>
            </p:nvSpPr>
            <p:spPr bwMode="auto">
              <a:xfrm>
                <a:off x="788895" y="1650749"/>
                <a:ext cx="9924698" cy="397031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dirty="0"/>
                  <a:t>Initially all </a:t>
                </a:r>
                <a14:m>
                  <m:oMath xmlns:m="http://schemas.openxmlformats.org/officeDocument/2006/math">
                    <m:r>
                      <a:rPr lang="en-US" altLang="en-US" sz="2800" b="0" i="1" smtClean="0">
                        <a:latin typeface="Cambria Math" panose="02040503050406030204" pitchFamily="18" charset="0"/>
                      </a:rPr>
                      <m:t>𝑟</m:t>
                    </m:r>
                  </m:oMath>
                </a14:m>
                <a:r>
                  <a:rPr lang="en-US" altLang="en-US" sz="2800" dirty="0"/>
                  <a:t> in </a:t>
                </a:r>
                <a14:m>
                  <m:oMath xmlns:m="http://schemas.openxmlformats.org/officeDocument/2006/math">
                    <m:r>
                      <a:rPr lang="en-US" altLang="en-US" sz="2800" b="0" i="1" smtClean="0">
                        <a:latin typeface="Cambria Math" panose="02040503050406030204" pitchFamily="18" charset="0"/>
                      </a:rPr>
                      <m:t>𝑅</m:t>
                    </m:r>
                  </m:oMath>
                </a14:m>
                <a:r>
                  <a:rPr lang="en-US" altLang="en-US" sz="2800" dirty="0"/>
                  <a:t> and </a:t>
                </a:r>
                <a14:m>
                  <m:oMath xmlns:m="http://schemas.openxmlformats.org/officeDocument/2006/math">
                    <m:r>
                      <a:rPr lang="en-US" altLang="en-US" sz="2800" b="0" i="1" smtClean="0">
                        <a:latin typeface="Cambria Math" panose="02040503050406030204" pitchFamily="18" charset="0"/>
                      </a:rPr>
                      <m:t>h</m:t>
                    </m:r>
                  </m:oMath>
                </a14:m>
                <a:r>
                  <a:rPr lang="en-US" altLang="en-US" sz="2800" dirty="0"/>
                  <a:t> in </a:t>
                </a:r>
                <a14:m>
                  <m:oMath xmlns:m="http://schemas.openxmlformats.org/officeDocument/2006/math">
                    <m:r>
                      <a:rPr lang="en-US" altLang="en-US" sz="2800" b="0" i="1" smtClean="0">
                        <a:latin typeface="Cambria Math" panose="02040503050406030204" pitchFamily="18" charset="0"/>
                      </a:rPr>
                      <m:t>𝐻</m:t>
                    </m:r>
                  </m:oMath>
                </a14:m>
                <a:r>
                  <a:rPr lang="en-US" altLang="en-US" sz="2800" dirty="0"/>
                  <a:t> are free</a:t>
                </a:r>
              </a:p>
              <a:p>
                <a:pPr eaLnBrk="1" hangingPunct="1"/>
                <a:r>
                  <a:rPr lang="en-US" altLang="en-US" sz="2800" dirty="0"/>
                  <a:t>While there is a free </a:t>
                </a:r>
                <a14:m>
                  <m:oMath xmlns:m="http://schemas.openxmlformats.org/officeDocument/2006/math">
                    <m:r>
                      <a:rPr lang="en-US" altLang="en-US" sz="2800" b="0" i="1" smtClean="0">
                        <a:latin typeface="Cambria Math" panose="02040503050406030204" pitchFamily="18" charset="0"/>
                      </a:rPr>
                      <m:t>𝑟</m:t>
                    </m:r>
                  </m:oMath>
                </a14:m>
                <a:endParaRPr lang="en-US" altLang="en-US" sz="2800" dirty="0"/>
              </a:p>
              <a:p>
                <a:pPr eaLnBrk="1" hangingPunct="1"/>
                <a:r>
                  <a:rPr lang="en-US" altLang="en-US" sz="2800" dirty="0"/>
                  <a:t>	Let </a:t>
                </a:r>
                <a14:m>
                  <m:oMath xmlns:m="http://schemas.openxmlformats.org/officeDocument/2006/math">
                    <m:r>
                      <a:rPr lang="en-US" altLang="en-US" sz="2800" b="0" i="1" smtClean="0">
                        <a:latin typeface="Cambria Math" panose="02040503050406030204" pitchFamily="18" charset="0"/>
                      </a:rPr>
                      <m:t>h</m:t>
                    </m:r>
                  </m:oMath>
                </a14:m>
                <a:r>
                  <a:rPr lang="en-US" altLang="en-US" sz="2800" dirty="0"/>
                  <a:t> be highest on </a:t>
                </a:r>
                <a14:m>
                  <m:oMath xmlns:m="http://schemas.openxmlformats.org/officeDocument/2006/math">
                    <m:r>
                      <a:rPr lang="en-US" altLang="en-US" sz="2800" b="0" i="1" smtClean="0">
                        <a:latin typeface="Cambria Math" panose="02040503050406030204" pitchFamily="18" charset="0"/>
                      </a:rPr>
                      <m:t>𝑟</m:t>
                    </m:r>
                  </m:oMath>
                </a14:m>
                <a:r>
                  <a:rPr lang="en-US" altLang="en-US" sz="2800" dirty="0"/>
                  <a:t>’s list that </a:t>
                </a:r>
                <a14:m>
                  <m:oMath xmlns:m="http://schemas.openxmlformats.org/officeDocument/2006/math">
                    <m:r>
                      <a:rPr lang="en-US" altLang="en-US" sz="2800" b="0" i="1" smtClean="0">
                        <a:latin typeface="Cambria Math" panose="02040503050406030204" pitchFamily="18" charset="0"/>
                      </a:rPr>
                      <m:t>𝑟</m:t>
                    </m:r>
                  </m:oMath>
                </a14:m>
                <a:r>
                  <a:rPr lang="en-US" altLang="en-US" sz="2800" dirty="0"/>
                  <a:t> has not proposed to</a:t>
                </a:r>
              </a:p>
              <a:p>
                <a:pPr eaLnBrk="1" hangingPunct="1"/>
                <a:r>
                  <a:rPr lang="en-US" altLang="en-US" sz="2800" dirty="0"/>
                  <a:t>	if </a:t>
                </a:r>
                <a14:m>
                  <m:oMath xmlns:m="http://schemas.openxmlformats.org/officeDocument/2006/math">
                    <m:r>
                      <a:rPr lang="en-US" altLang="en-US" sz="2800" b="0" i="1" smtClean="0">
                        <a:latin typeface="Cambria Math" panose="02040503050406030204" pitchFamily="18" charset="0"/>
                      </a:rPr>
                      <m:t>h</m:t>
                    </m:r>
                  </m:oMath>
                </a14:m>
                <a:r>
                  <a:rPr lang="en-US" altLang="en-US" sz="2800" dirty="0"/>
                  <a:t> is free, then match </a:t>
                </a:r>
                <a14:m>
                  <m:oMath xmlns:m="http://schemas.openxmlformats.org/officeDocument/2006/math">
                    <m:r>
                      <a:rPr lang="en-US" altLang="en-US" sz="2800" i="1" dirty="0">
                        <a:latin typeface="Cambria Math" panose="02040503050406030204" pitchFamily="18" charset="0"/>
                      </a:rPr>
                      <m:t>(</m:t>
                    </m:r>
                    <m:r>
                      <a:rPr lang="en-US" altLang="en-US" sz="2800" b="0" i="1" dirty="0" smtClean="0">
                        <a:latin typeface="Cambria Math" panose="02040503050406030204" pitchFamily="18" charset="0"/>
                      </a:rPr>
                      <m:t>𝑟</m:t>
                    </m:r>
                    <m:r>
                      <a:rPr lang="en-US" altLang="en-US" sz="2800" i="1" dirty="0">
                        <a:latin typeface="Cambria Math" panose="02040503050406030204" pitchFamily="18" charset="0"/>
                      </a:rPr>
                      <m:t>, </m:t>
                    </m:r>
                    <m:r>
                      <a:rPr lang="en-US" altLang="en-US" sz="2800" b="0" i="1" dirty="0" smtClean="0">
                        <a:latin typeface="Cambria Math" panose="02040503050406030204" pitchFamily="18" charset="0"/>
                      </a:rPr>
                      <m:t>h</m:t>
                    </m:r>
                    <m:r>
                      <a:rPr lang="en-US" altLang="en-US" sz="2800" i="1" dirty="0">
                        <a:latin typeface="Cambria Math" panose="02040503050406030204" pitchFamily="18" charset="0"/>
                      </a:rPr>
                      <m:t>)</m:t>
                    </m:r>
                  </m:oMath>
                </a14:m>
                <a:endParaRPr lang="en-US" altLang="en-US" sz="2800" dirty="0"/>
              </a:p>
              <a:p>
                <a:pPr eaLnBrk="1" hangingPunct="1"/>
                <a:r>
                  <a:rPr lang="en-US" altLang="en-US" sz="2800" dirty="0"/>
                  <a:t>	else //</a:t>
                </a:r>
                <a14:m>
                  <m:oMath xmlns:m="http://schemas.openxmlformats.org/officeDocument/2006/math">
                    <m:r>
                      <a:rPr lang="en-US" altLang="en-US" sz="2800" b="0" i="1" smtClean="0">
                        <a:latin typeface="Cambria Math" panose="02040503050406030204" pitchFamily="18" charset="0"/>
                      </a:rPr>
                      <m:t>h</m:t>
                    </m:r>
                  </m:oMath>
                </a14:m>
                <a:r>
                  <a:rPr lang="en-US" altLang="en-US" sz="2800" dirty="0"/>
                  <a:t> is not free</a:t>
                </a:r>
              </a:p>
              <a:p>
                <a:pPr eaLnBrk="1" hangingPunct="1"/>
                <a:r>
                  <a:rPr lang="en-US" altLang="en-US" sz="2800" dirty="0"/>
                  <a:t>         suppose </a:t>
                </a:r>
                <a14:m>
                  <m:oMath xmlns:m="http://schemas.openxmlformats.org/officeDocument/2006/math">
                    <m:r>
                      <a:rPr lang="en-US" altLang="en-US" sz="2800" i="1" dirty="0">
                        <a:latin typeface="Cambria Math" panose="02040503050406030204" pitchFamily="18" charset="0"/>
                      </a:rPr>
                      <m:t>(</m:t>
                    </m:r>
                    <m:r>
                      <a:rPr lang="en-US" altLang="en-US" sz="2800" b="0" i="1" dirty="0" smtClean="0">
                        <a:latin typeface="Cambria Math" panose="02040503050406030204" pitchFamily="18" charset="0"/>
                      </a:rPr>
                      <m:t>𝑟</m:t>
                    </m:r>
                    <m:r>
                      <a:rPr lang="en-US" altLang="en-US" sz="2800" i="1" dirty="0">
                        <a:latin typeface="Cambria Math" panose="02040503050406030204" pitchFamily="18" charset="0"/>
                      </a:rPr>
                      <m:t>′, </m:t>
                    </m:r>
                    <m:r>
                      <a:rPr lang="en-US" altLang="en-US" sz="2800" b="0" i="1" dirty="0" smtClean="0">
                        <a:latin typeface="Cambria Math" panose="02040503050406030204" pitchFamily="18" charset="0"/>
                      </a:rPr>
                      <m:t>h</m:t>
                    </m:r>
                    <m:r>
                      <a:rPr lang="en-US" altLang="en-US" sz="2800" i="1" dirty="0">
                        <a:latin typeface="Cambria Math" panose="02040503050406030204" pitchFamily="18" charset="0"/>
                      </a:rPr>
                      <m:t>)</m:t>
                    </m:r>
                  </m:oMath>
                </a14:m>
                <a:r>
                  <a:rPr lang="en-US" altLang="en-US" sz="2800" dirty="0"/>
                  <a:t> are matched</a:t>
                </a:r>
              </a:p>
              <a:p>
                <a:pPr eaLnBrk="1" hangingPunct="1"/>
                <a:r>
                  <a:rPr lang="en-US" altLang="en-US" sz="2800" dirty="0"/>
                  <a:t>		if </a:t>
                </a:r>
                <a14:m>
                  <m:oMath xmlns:m="http://schemas.openxmlformats.org/officeDocument/2006/math">
                    <m:r>
                      <a:rPr lang="en-US" altLang="en-US" sz="2800" b="0" i="1" smtClean="0">
                        <a:latin typeface="Cambria Math" panose="02040503050406030204" pitchFamily="18" charset="0"/>
                      </a:rPr>
                      <m:t>h</m:t>
                    </m:r>
                  </m:oMath>
                </a14:m>
                <a:r>
                  <a:rPr lang="en-US" altLang="en-US" sz="2800" dirty="0"/>
                  <a:t> prefers </a:t>
                </a:r>
                <a14:m>
                  <m:oMath xmlns:m="http://schemas.openxmlformats.org/officeDocument/2006/math">
                    <m:r>
                      <a:rPr lang="en-US" altLang="en-US" sz="2800" b="0" i="1" smtClean="0">
                        <a:latin typeface="Cambria Math" panose="02040503050406030204" pitchFamily="18" charset="0"/>
                      </a:rPr>
                      <m:t>𝑟</m:t>
                    </m:r>
                  </m:oMath>
                </a14:m>
                <a:r>
                  <a:rPr lang="en-US" altLang="en-US" sz="2800" dirty="0"/>
                  <a:t> to </a:t>
                </a:r>
                <a14:m>
                  <m:oMath xmlns:m="http://schemas.openxmlformats.org/officeDocument/2006/math">
                    <m:r>
                      <m:rPr>
                        <m:sty m:val="p"/>
                      </m:rPr>
                      <a:rPr lang="en-US" altLang="en-US" sz="2800" b="0" i="0" smtClean="0">
                        <a:latin typeface="Cambria Math" panose="02040503050406030204" pitchFamily="18" charset="0"/>
                      </a:rPr>
                      <m:t>r</m:t>
                    </m:r>
                    <m:r>
                      <a:rPr lang="en-US" altLang="en-US" sz="2800" i="1">
                        <a:latin typeface="Cambria Math" panose="02040503050406030204" pitchFamily="18" charset="0"/>
                      </a:rPr>
                      <m:t>′</m:t>
                    </m:r>
                  </m:oMath>
                </a14:m>
                <a:endParaRPr lang="en-US" altLang="en-US" sz="2800" baseline="-25000" dirty="0"/>
              </a:p>
              <a:p>
                <a:pPr eaLnBrk="1" hangingPunct="1"/>
                <a:r>
                  <a:rPr lang="en-US" altLang="en-US" sz="2800" dirty="0"/>
                  <a:t>			</a:t>
                </a:r>
                <a:r>
                  <a:rPr lang="en-US" altLang="en-US" sz="2800" dirty="0" err="1"/>
                  <a:t>unmatch</a:t>
                </a:r>
                <a:r>
                  <a:rPr lang="en-US" altLang="en-US" sz="2800" dirty="0"/>
                  <a:t> </a:t>
                </a:r>
                <a14:m>
                  <m:oMath xmlns:m="http://schemas.openxmlformats.org/officeDocument/2006/math">
                    <m:r>
                      <a:rPr lang="en-US" altLang="en-US" sz="2800" i="1" dirty="0">
                        <a:latin typeface="Cambria Math" panose="02040503050406030204" pitchFamily="18" charset="0"/>
                      </a:rPr>
                      <m:t>(</m:t>
                    </m:r>
                    <m:r>
                      <a:rPr lang="en-US" altLang="en-US" sz="2800" b="0" i="1" dirty="0" smtClean="0">
                        <a:latin typeface="Cambria Math" panose="02040503050406030204" pitchFamily="18" charset="0"/>
                      </a:rPr>
                      <m:t>𝑟</m:t>
                    </m:r>
                    <m:r>
                      <a:rPr lang="en-US" altLang="en-US" sz="2800" i="1" dirty="0">
                        <a:latin typeface="Cambria Math" panose="02040503050406030204" pitchFamily="18" charset="0"/>
                      </a:rPr>
                      <m:t>’, </m:t>
                    </m:r>
                    <m:r>
                      <a:rPr lang="en-US" altLang="en-US" sz="2800" b="0" i="1" dirty="0" smtClean="0">
                        <a:latin typeface="Cambria Math" panose="02040503050406030204" pitchFamily="18" charset="0"/>
                      </a:rPr>
                      <m:t>h</m:t>
                    </m:r>
                    <m:r>
                      <a:rPr lang="en-US" altLang="en-US" sz="2800" i="1" dirty="0">
                        <a:latin typeface="Cambria Math" panose="02040503050406030204" pitchFamily="18" charset="0"/>
                      </a:rPr>
                      <m:t>)</m:t>
                    </m:r>
                  </m:oMath>
                </a14:m>
                <a:endParaRPr lang="en-US" altLang="en-US" sz="2800" dirty="0"/>
              </a:p>
              <a:p>
                <a:pPr eaLnBrk="1" hangingPunct="1"/>
                <a:r>
                  <a:rPr lang="en-US" altLang="en-US" sz="2800" dirty="0"/>
                  <a:t>			match </a:t>
                </a:r>
                <a14:m>
                  <m:oMath xmlns:m="http://schemas.openxmlformats.org/officeDocument/2006/math">
                    <m:r>
                      <a:rPr lang="en-US" altLang="en-US" sz="2800" i="1" dirty="0">
                        <a:latin typeface="Cambria Math" panose="02040503050406030204" pitchFamily="18" charset="0"/>
                      </a:rPr>
                      <m:t>(</m:t>
                    </m:r>
                    <m:r>
                      <a:rPr lang="en-US" altLang="en-US" sz="2800" b="0" i="1" dirty="0" smtClean="0">
                        <a:latin typeface="Cambria Math" panose="02040503050406030204" pitchFamily="18" charset="0"/>
                      </a:rPr>
                      <m:t>𝑟</m:t>
                    </m:r>
                    <m:r>
                      <a:rPr lang="en-US" altLang="en-US" sz="2800" i="1" dirty="0">
                        <a:latin typeface="Cambria Math" panose="02040503050406030204" pitchFamily="18" charset="0"/>
                      </a:rPr>
                      <m:t>, </m:t>
                    </m:r>
                    <m:r>
                      <a:rPr lang="en-US" altLang="en-US" sz="2800" b="0" i="1" dirty="0" smtClean="0">
                        <a:latin typeface="Cambria Math" panose="02040503050406030204" pitchFamily="18" charset="0"/>
                      </a:rPr>
                      <m:t>h</m:t>
                    </m:r>
                    <m:r>
                      <a:rPr lang="en-US" altLang="en-US" sz="2800" i="1" dirty="0">
                        <a:latin typeface="Cambria Math" panose="02040503050406030204" pitchFamily="18" charset="0"/>
                      </a:rPr>
                      <m:t>)</m:t>
                    </m:r>
                  </m:oMath>
                </a14:m>
                <a:endParaRPr lang="en-US" altLang="en-US" sz="2800" dirty="0"/>
              </a:p>
            </p:txBody>
          </p:sp>
        </mc:Choice>
        <mc:Fallback xmlns="">
          <p:sp>
            <p:nvSpPr>
              <p:cNvPr id="16388" name="Text Box 4"/>
              <p:cNvSpPr txBox="1">
                <a:spLocks noRot="1" noChangeAspect="1" noMove="1" noResize="1" noEditPoints="1" noAdjustHandles="1" noChangeArrowheads="1" noChangeShapeType="1" noTextEdit="1"/>
              </p:cNvSpPr>
              <p:nvPr>
                <p:custDataLst>
                  <p:tags r:id="rId6"/>
                </p:custDataLst>
              </p:nvPr>
            </p:nvSpPr>
            <p:spPr bwMode="auto">
              <a:xfrm>
                <a:off x="788895" y="1650749"/>
                <a:ext cx="9924698" cy="3970318"/>
              </a:xfrm>
              <a:prstGeom prst="rect">
                <a:avLst/>
              </a:prstGeom>
              <a:blipFill>
                <a:blip r:embed="rId7"/>
                <a:stretch>
                  <a:fillRect l="-1229" t="-1690" b="-3379"/>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10968846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Algorithm Example</a:t>
            </a:r>
          </a:p>
        </p:txBody>
      </p:sp>
      <p:sp>
        <p:nvSpPr>
          <p:cNvPr id="4" name="Oval 3"/>
          <p:cNvSpPr/>
          <p:nvPr/>
        </p:nvSpPr>
        <p:spPr>
          <a:xfrm>
            <a:off x="3773528" y="1972189"/>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Oval 4"/>
          <p:cNvSpPr/>
          <p:nvPr/>
        </p:nvSpPr>
        <p:spPr>
          <a:xfrm>
            <a:off x="3773528" y="3469189"/>
            <a:ext cx="461788" cy="468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Oval 5"/>
          <p:cNvSpPr/>
          <p:nvPr/>
        </p:nvSpPr>
        <p:spPr>
          <a:xfrm>
            <a:off x="7647647" y="1972189"/>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Oval 6"/>
          <p:cNvSpPr/>
          <p:nvPr/>
        </p:nvSpPr>
        <p:spPr>
          <a:xfrm>
            <a:off x="7647647" y="3466710"/>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8" name="TextBox 7"/>
              <p:cNvSpPr txBox="1"/>
              <p:nvPr/>
            </p:nvSpPr>
            <p:spPr>
              <a:xfrm>
                <a:off x="7633942" y="192622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7633942" y="1926222"/>
                <a:ext cx="454013" cy="461665"/>
              </a:xfrm>
              <a:prstGeom prst="rect">
                <a:avLst/>
              </a:prstGeom>
              <a:blipFill>
                <a:blip r:embed="rId2"/>
                <a:stretch>
                  <a:fillRect l="-4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3713924" y="1902987"/>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3713924" y="1902987"/>
                <a:ext cx="454013" cy="461665"/>
              </a:xfrm>
              <a:prstGeom prst="rect">
                <a:avLst/>
              </a:prstGeom>
              <a:blipFill>
                <a:blip r:embed="rId3"/>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3714474" y="3411721"/>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3714474" y="3411721"/>
                <a:ext cx="454013" cy="461665"/>
              </a:xfrm>
              <a:prstGeom prst="rect">
                <a:avLst/>
              </a:prstGeom>
              <a:blipFill>
                <a:blip r:embed="rId4"/>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7618466" y="3425295"/>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11" name="TextBox 10"/>
              <p:cNvSpPr txBox="1">
                <a:spLocks noRot="1" noChangeAspect="1" noMove="1" noResize="1" noEditPoints="1" noAdjustHandles="1" noChangeArrowheads="1" noChangeShapeType="1" noTextEdit="1"/>
              </p:cNvSpPr>
              <p:nvPr/>
            </p:nvSpPr>
            <p:spPr>
              <a:xfrm>
                <a:off x="7618466" y="3425295"/>
                <a:ext cx="454013" cy="461665"/>
              </a:xfrm>
              <a:prstGeom prst="rect">
                <a:avLst/>
              </a:prstGeom>
              <a:blipFill>
                <a:blip r:embed="rId5"/>
                <a:stretch>
                  <a:fillRect l="-4054" r="-270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2217547" y="1959655"/>
                <a:ext cx="950414" cy="47788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12" name="TextBox 11"/>
              <p:cNvSpPr txBox="1">
                <a:spLocks noRot="1" noChangeAspect="1" noMove="1" noResize="1" noEditPoints="1" noAdjustHandles="1" noChangeArrowheads="1" noChangeShapeType="1" noTextEdit="1"/>
              </p:cNvSpPr>
              <p:nvPr/>
            </p:nvSpPr>
            <p:spPr>
              <a:xfrm>
                <a:off x="2217547" y="1959655"/>
                <a:ext cx="950414" cy="477888"/>
              </a:xfrm>
              <a:prstGeom prst="rect">
                <a:avLst/>
              </a:prstGeom>
              <a:blipFill>
                <a:blip r:embed="rId6"/>
                <a:stretch>
                  <a:fillRect l="-1923" r="-4423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8130839" y="1956373"/>
                <a:ext cx="169079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oMath>
                  </m:oMathPara>
                </a14:m>
                <a:endParaRPr lang="en-US" sz="2400" dirty="0"/>
              </a:p>
            </p:txBody>
          </p:sp>
        </mc:Choice>
        <mc:Fallback xmlns="">
          <p:sp>
            <p:nvSpPr>
              <p:cNvPr id="13" name="TextBox 12"/>
              <p:cNvSpPr txBox="1">
                <a:spLocks noRot="1" noChangeAspect="1" noMove="1" noResize="1" noEditPoints="1" noAdjustHandles="1" noChangeArrowheads="1" noChangeShapeType="1" noTextEdit="1"/>
              </p:cNvSpPr>
              <p:nvPr/>
            </p:nvSpPr>
            <p:spPr>
              <a:xfrm>
                <a:off x="8130839" y="1956373"/>
                <a:ext cx="1690794" cy="461665"/>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2219189" y="3444355"/>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r>
                        <a:rPr lang="en-US" sz="2400" i="1" dirty="0">
                          <a:latin typeface="Cambria Math" panose="02040503050406030204" pitchFamily="18" charset="0"/>
                        </a:rPr>
                        <m:t>,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14" name="TextBox 13"/>
              <p:cNvSpPr txBox="1">
                <a:spLocks noRot="1" noChangeAspect="1" noMove="1" noResize="1" noEditPoints="1" noAdjustHandles="1" noChangeArrowheads="1" noChangeShapeType="1" noTextEdit="1"/>
              </p:cNvSpPr>
              <p:nvPr/>
            </p:nvSpPr>
            <p:spPr>
              <a:xfrm>
                <a:off x="2219189" y="3444355"/>
                <a:ext cx="950414" cy="461665"/>
              </a:xfrm>
              <a:prstGeom prst="rect">
                <a:avLst/>
              </a:prstGeom>
              <a:blipFill>
                <a:blip r:embed="rId8"/>
                <a:stretch>
                  <a:fillRect l="-1923" r="-44231"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8160019" y="3459409"/>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15" name="TextBox 14"/>
              <p:cNvSpPr txBox="1">
                <a:spLocks noRot="1" noChangeAspect="1" noMove="1" noResize="1" noEditPoints="1" noAdjustHandles="1" noChangeArrowheads="1" noChangeShapeType="1" noTextEdit="1"/>
              </p:cNvSpPr>
              <p:nvPr/>
            </p:nvSpPr>
            <p:spPr>
              <a:xfrm>
                <a:off x="8160019" y="3459409"/>
                <a:ext cx="1364886" cy="461665"/>
              </a:xfrm>
              <a:prstGeom prst="rect">
                <a:avLst/>
              </a:prstGeom>
              <a:blipFill>
                <a:blip r:embed="rId9"/>
                <a:stretch>
                  <a:fillRect b="-1316"/>
                </a:stretch>
              </a:blipFill>
            </p:spPr>
            <p:txBody>
              <a:bodyPr/>
              <a:lstStyle/>
              <a:p>
                <a:r>
                  <a:rPr lang="en-US">
                    <a:noFill/>
                  </a:rPr>
                  <a:t> </a:t>
                </a:r>
              </a:p>
            </p:txBody>
          </p:sp>
        </mc:Fallback>
      </mc:AlternateContent>
      <p:sp>
        <p:nvSpPr>
          <p:cNvPr id="16" name="Oval 15"/>
          <p:cNvSpPr/>
          <p:nvPr/>
        </p:nvSpPr>
        <p:spPr>
          <a:xfrm>
            <a:off x="3773528" y="5236648"/>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7" name="Oval 16"/>
          <p:cNvSpPr/>
          <p:nvPr/>
        </p:nvSpPr>
        <p:spPr>
          <a:xfrm>
            <a:off x="7647647" y="5236648"/>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18" name="TextBox 17"/>
              <p:cNvSpPr txBox="1"/>
              <p:nvPr/>
            </p:nvSpPr>
            <p:spPr>
              <a:xfrm>
                <a:off x="7633942" y="518428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3</m:t>
                          </m:r>
                        </m:sub>
                      </m:sSub>
                    </m:oMath>
                  </m:oMathPara>
                </a14:m>
                <a:endParaRPr lang="en-US" sz="2400" dirty="0">
                  <a:solidFill>
                    <a:schemeClr val="bg1"/>
                  </a:solidFill>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7633942" y="5184282"/>
                <a:ext cx="454013" cy="461665"/>
              </a:xfrm>
              <a:prstGeom prst="rect">
                <a:avLst/>
              </a:prstGeom>
              <a:blipFill>
                <a:blip r:embed="rId10"/>
                <a:stretch>
                  <a:fillRect l="-4000" r="-133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3714474" y="5199521"/>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3</m:t>
                          </m:r>
                        </m:sub>
                      </m:sSub>
                    </m:oMath>
                  </m:oMathPara>
                </a14:m>
                <a:endParaRPr lang="en-US" sz="2400" dirty="0">
                  <a:solidFill>
                    <a:schemeClr val="bg1"/>
                  </a:solidFill>
                </a:endParaRPr>
              </a:p>
            </p:txBody>
          </p:sp>
        </mc:Choice>
        <mc:Fallback xmlns="">
          <p:sp>
            <p:nvSpPr>
              <p:cNvPr id="19" name="TextBox 18"/>
              <p:cNvSpPr txBox="1">
                <a:spLocks noRot="1" noChangeAspect="1" noMove="1" noResize="1" noEditPoints="1" noAdjustHandles="1" noChangeArrowheads="1" noChangeShapeType="1" noTextEdit="1"/>
              </p:cNvSpPr>
              <p:nvPr/>
            </p:nvSpPr>
            <p:spPr>
              <a:xfrm>
                <a:off x="3714474" y="5199521"/>
                <a:ext cx="454013" cy="461665"/>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2262560" y="5197277"/>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20" name="TextBox 19"/>
              <p:cNvSpPr txBox="1">
                <a:spLocks noRot="1" noChangeAspect="1" noMove="1" noResize="1" noEditPoints="1" noAdjustHandles="1" noChangeArrowheads="1" noChangeShapeType="1" noTextEdit="1"/>
              </p:cNvSpPr>
              <p:nvPr/>
            </p:nvSpPr>
            <p:spPr>
              <a:xfrm>
                <a:off x="2262560" y="5197277"/>
                <a:ext cx="950414" cy="461665"/>
              </a:xfrm>
              <a:prstGeom prst="rect">
                <a:avLst/>
              </a:prstGeom>
              <a:blipFill>
                <a:blip r:embed="rId12"/>
                <a:stretch>
                  <a:fillRect l="-1923" r="-44231"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8178800" y="5223734"/>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21" name="TextBox 20"/>
              <p:cNvSpPr txBox="1">
                <a:spLocks noRot="1" noChangeAspect="1" noMove="1" noResize="1" noEditPoints="1" noAdjustHandles="1" noChangeArrowheads="1" noChangeShapeType="1" noTextEdit="1"/>
              </p:cNvSpPr>
              <p:nvPr/>
            </p:nvSpPr>
            <p:spPr>
              <a:xfrm>
                <a:off x="8178800" y="5223734"/>
                <a:ext cx="1364886" cy="461665"/>
              </a:xfrm>
              <a:prstGeom prst="rect">
                <a:avLst/>
              </a:prstGeom>
              <a:blipFill>
                <a:blip r:embed="rId13"/>
                <a:stretch>
                  <a:fillRect/>
                </a:stretch>
              </a:blipFill>
            </p:spPr>
            <p:txBody>
              <a:bodyPr/>
              <a:lstStyle/>
              <a:p>
                <a:r>
                  <a:rPr lang="en-US">
                    <a:noFill/>
                  </a:rPr>
                  <a:t> </a:t>
                </a:r>
              </a:p>
            </p:txBody>
          </p:sp>
        </mc:Fallback>
      </mc:AlternateContent>
      <p:cxnSp>
        <p:nvCxnSpPr>
          <p:cNvPr id="23" name="Straight Connector 22"/>
          <p:cNvCxnSpPr>
            <a:stCxn id="4" idx="6"/>
            <a:endCxn id="6" idx="2"/>
          </p:cNvCxnSpPr>
          <p:nvPr/>
        </p:nvCxnSpPr>
        <p:spPr>
          <a:xfrm>
            <a:off x="4227541" y="2202330"/>
            <a:ext cx="3420107"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700270" y="6015210"/>
                <a:ext cx="8645604" cy="369332"/>
              </a:xfrm>
              <a:prstGeom prst="rect">
                <a:avLst/>
              </a:prstGeom>
              <a:noFill/>
            </p:spPr>
            <p:txBody>
              <a:bodyPr wrap="square" rtlCol="0">
                <a:spAutoFit/>
              </a:bodyPr>
              <a:lstStyle/>
              <a:p>
                <a:r>
                  <a:rPr lang="en-US" dirty="0"/>
                  <a:t>Proposals: </a:t>
                </a:r>
                <a14:m>
                  <m:oMath xmlns:m="http://schemas.openxmlformats.org/officeDocument/2006/math">
                    <m:sSub>
                      <m:sSubPr>
                        <m:ctrlPr>
                          <a:rPr lang="en-US" i="1">
                            <a:solidFill>
                              <a:srgbClr val="00B0F0"/>
                            </a:solidFill>
                            <a:latin typeface="Cambria Math" panose="02040503050406030204" pitchFamily="18" charset="0"/>
                          </a:rPr>
                        </m:ctrlPr>
                      </m:sSubPr>
                      <m:e>
                        <m:r>
                          <a:rPr lang="en-US" b="0" i="1" smtClean="0">
                            <a:solidFill>
                              <a:srgbClr val="00B0F0"/>
                            </a:solidFill>
                            <a:latin typeface="Cambria Math" panose="02040503050406030204" pitchFamily="18" charset="0"/>
                          </a:rPr>
                          <m:t>𝑟</m:t>
                        </m:r>
                      </m:e>
                      <m:sub>
                        <m:r>
                          <a:rPr lang="en-US" i="1">
                            <a:solidFill>
                              <a:srgbClr val="00B0F0"/>
                            </a:solidFill>
                            <a:latin typeface="Cambria Math" panose="02040503050406030204" pitchFamily="18" charset="0"/>
                          </a:rPr>
                          <m:t>1</m:t>
                        </m:r>
                      </m:sub>
                    </m:sSub>
                    <m:r>
                      <a:rPr lang="en-US" i="1">
                        <a:latin typeface="Cambria Math" panose="02040503050406030204" pitchFamily="18" charset="0"/>
                      </a:rPr>
                      <m:t>,</m:t>
                    </m:r>
                    <m:sSub>
                      <m:sSubPr>
                        <m:ctrlPr>
                          <a:rPr lang="en-US" i="1">
                            <a:solidFill>
                              <a:srgbClr val="00B050"/>
                            </a:solidFill>
                            <a:latin typeface="Cambria Math" panose="02040503050406030204" pitchFamily="18" charset="0"/>
                          </a:rPr>
                        </m:ctrlPr>
                      </m:sSubPr>
                      <m:e>
                        <m:r>
                          <a:rPr lang="en-US" b="0" i="1" smtClean="0">
                            <a:solidFill>
                              <a:srgbClr val="00B050"/>
                            </a:solidFill>
                            <a:latin typeface="Cambria Math" panose="02040503050406030204" pitchFamily="18" charset="0"/>
                          </a:rPr>
                          <m:t>𝑟</m:t>
                        </m:r>
                      </m:e>
                      <m:sub>
                        <m:r>
                          <a:rPr lang="en-US" i="1">
                            <a:solidFill>
                              <a:srgbClr val="00B050"/>
                            </a:solidFill>
                            <a:latin typeface="Cambria Math" panose="02040503050406030204" pitchFamily="18" charset="0"/>
                          </a:rPr>
                          <m:t>2</m:t>
                        </m:r>
                      </m:sub>
                    </m:sSub>
                    <m:r>
                      <a:rPr lang="en-US" i="1">
                        <a:latin typeface="Cambria Math" panose="02040503050406030204" pitchFamily="18" charset="0"/>
                      </a:rPr>
                      <m:t>,</m:t>
                    </m:r>
                    <m:sSub>
                      <m:sSubPr>
                        <m:ctrlPr>
                          <a:rPr lang="en-US" i="1">
                            <a:solidFill>
                              <a:srgbClr val="FF0000"/>
                            </a:solidFill>
                            <a:latin typeface="Cambria Math" panose="02040503050406030204" pitchFamily="18" charset="0"/>
                          </a:rPr>
                        </m:ctrlPr>
                      </m:sSubPr>
                      <m:e>
                        <m:r>
                          <a:rPr lang="en-US" b="0" i="1" smtClean="0">
                            <a:solidFill>
                              <a:srgbClr val="FF0000"/>
                            </a:solidFill>
                            <a:latin typeface="Cambria Math" panose="02040503050406030204" pitchFamily="18" charset="0"/>
                          </a:rPr>
                          <m:t>𝑟</m:t>
                        </m:r>
                      </m:e>
                      <m:sub>
                        <m:r>
                          <a:rPr lang="en-US" i="1">
                            <a:solidFill>
                              <a:srgbClr val="FF0000"/>
                            </a:solidFill>
                            <a:latin typeface="Cambria Math" panose="02040503050406030204" pitchFamily="18" charset="0"/>
                          </a:rPr>
                          <m:t>1</m:t>
                        </m:r>
                      </m:sub>
                    </m:sSub>
                    <m:r>
                      <a:rPr lang="en-US" i="1">
                        <a:latin typeface="Cambria Math" panose="02040503050406030204" pitchFamily="18" charset="0"/>
                      </a:rPr>
                      <m:t>,</m:t>
                    </m:r>
                    <m:sSub>
                      <m:sSubPr>
                        <m:ctrlPr>
                          <a:rPr lang="en-US" i="1">
                            <a:solidFill>
                              <a:srgbClr val="FFC000"/>
                            </a:solidFill>
                            <a:latin typeface="Cambria Math" panose="02040503050406030204" pitchFamily="18" charset="0"/>
                          </a:rPr>
                        </m:ctrlPr>
                      </m:sSubPr>
                      <m:e>
                        <m:r>
                          <a:rPr lang="en-US" b="0" i="1" smtClean="0">
                            <a:solidFill>
                              <a:srgbClr val="FFC000"/>
                            </a:solidFill>
                            <a:latin typeface="Cambria Math" panose="02040503050406030204" pitchFamily="18" charset="0"/>
                          </a:rPr>
                          <m:t>𝑟</m:t>
                        </m:r>
                      </m:e>
                      <m:sub>
                        <m:r>
                          <a:rPr lang="en-US" i="1">
                            <a:solidFill>
                              <a:srgbClr val="FFC000"/>
                            </a:solidFill>
                            <a:latin typeface="Cambria Math" panose="02040503050406030204" pitchFamily="18" charset="0"/>
                          </a:rPr>
                          <m:t>3</m:t>
                        </m:r>
                      </m:sub>
                    </m:sSub>
                    <m:r>
                      <a:rPr lang="en-US" i="1">
                        <a:latin typeface="Cambria Math" panose="02040503050406030204" pitchFamily="18" charset="0"/>
                      </a:rPr>
                      <m:t>,</m:t>
                    </m:r>
                    <m:sSub>
                      <m:sSubPr>
                        <m:ctrlPr>
                          <a:rPr lang="en-US" i="1">
                            <a:solidFill>
                              <a:srgbClr val="7030A0"/>
                            </a:solidFill>
                            <a:latin typeface="Cambria Math" panose="02040503050406030204" pitchFamily="18" charset="0"/>
                          </a:rPr>
                        </m:ctrlPr>
                      </m:sSubPr>
                      <m:e>
                        <m:r>
                          <a:rPr lang="en-US" b="0" i="1" smtClean="0">
                            <a:solidFill>
                              <a:srgbClr val="7030A0"/>
                            </a:solidFill>
                            <a:latin typeface="Cambria Math" panose="02040503050406030204" pitchFamily="18" charset="0"/>
                          </a:rPr>
                          <m:t>𝑟</m:t>
                        </m:r>
                      </m:e>
                      <m:sub>
                        <m:r>
                          <a:rPr lang="en-US" i="1">
                            <a:solidFill>
                              <a:srgbClr val="7030A0"/>
                            </a:solidFill>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𝑟</m:t>
                        </m:r>
                      </m:e>
                      <m:sub>
                        <m:r>
                          <a:rPr lang="en-US" i="1">
                            <a:latin typeface="Cambria Math" panose="02040503050406030204" pitchFamily="18" charset="0"/>
                          </a:rPr>
                          <m:t>1</m:t>
                        </m:r>
                      </m:sub>
                    </m:sSub>
                  </m:oMath>
                </a14:m>
                <a:endParaRPr lang="en-US" dirty="0"/>
              </a:p>
            </p:txBody>
          </p:sp>
        </mc:Choice>
        <mc:Fallback xmlns="">
          <p:sp>
            <p:nvSpPr>
              <p:cNvPr id="29" name="TextBox 28"/>
              <p:cNvSpPr txBox="1">
                <a:spLocks noRot="1" noChangeAspect="1" noMove="1" noResize="1" noEditPoints="1" noAdjustHandles="1" noChangeArrowheads="1" noChangeShapeType="1" noTextEdit="1"/>
              </p:cNvSpPr>
              <p:nvPr/>
            </p:nvSpPr>
            <p:spPr>
              <a:xfrm>
                <a:off x="1700270" y="6015210"/>
                <a:ext cx="8645604" cy="369332"/>
              </a:xfrm>
              <a:prstGeom prst="rect">
                <a:avLst/>
              </a:prstGeom>
              <a:blipFill>
                <a:blip r:embed="rId14"/>
                <a:stretch>
                  <a:fillRect l="-635" t="-10000" b="-26667"/>
                </a:stretch>
              </a:blipFill>
            </p:spPr>
            <p:txBody>
              <a:bodyPr/>
              <a:lstStyle/>
              <a:p>
                <a:r>
                  <a:rPr lang="en-US">
                    <a:noFill/>
                  </a:rPr>
                  <a:t> </a:t>
                </a:r>
              </a:p>
            </p:txBody>
          </p:sp>
        </mc:Fallback>
      </mc:AlternateContent>
      <p:cxnSp>
        <p:nvCxnSpPr>
          <p:cNvPr id="30" name="Straight Connector 29"/>
          <p:cNvCxnSpPr/>
          <p:nvPr/>
        </p:nvCxnSpPr>
        <p:spPr>
          <a:xfrm>
            <a:off x="4227541" y="2202330"/>
            <a:ext cx="3420107" cy="0"/>
          </a:xfrm>
          <a:prstGeom prst="line">
            <a:avLst/>
          </a:prstGeom>
          <a:ln w="38100">
            <a:prstDash val="soli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5" idx="6"/>
          </p:cNvCxnSpPr>
          <p:nvPr/>
        </p:nvCxnSpPr>
        <p:spPr>
          <a:xfrm flipV="1">
            <a:off x="4235317" y="2228790"/>
            <a:ext cx="3412331" cy="1474482"/>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4235317" y="2228790"/>
            <a:ext cx="3412331" cy="1474482"/>
          </a:xfrm>
          <a:prstGeom prst="line">
            <a:avLst/>
          </a:prstGeom>
          <a:ln w="38100">
            <a:solidFill>
              <a:srgbClr val="00B050"/>
            </a:solidFill>
            <a:prstDash val="soli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4" idx="6"/>
            <a:endCxn id="7" idx="2"/>
          </p:cNvCxnSpPr>
          <p:nvPr/>
        </p:nvCxnSpPr>
        <p:spPr>
          <a:xfrm>
            <a:off x="4227541" y="2202331"/>
            <a:ext cx="3420107" cy="1494521"/>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4212950" y="2209268"/>
            <a:ext cx="3420107" cy="1494521"/>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6" idx="6"/>
            <a:endCxn id="6" idx="2"/>
          </p:cNvCxnSpPr>
          <p:nvPr/>
        </p:nvCxnSpPr>
        <p:spPr>
          <a:xfrm flipV="1">
            <a:off x="4227541" y="2202331"/>
            <a:ext cx="3420107" cy="3264459"/>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16" idx="6"/>
            <a:endCxn id="7" idx="2"/>
          </p:cNvCxnSpPr>
          <p:nvPr/>
        </p:nvCxnSpPr>
        <p:spPr>
          <a:xfrm flipV="1">
            <a:off x="4227541" y="3696851"/>
            <a:ext cx="3420107" cy="1769938"/>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4216838" y="3716868"/>
            <a:ext cx="3420107" cy="1769938"/>
          </a:xfrm>
          <a:prstGeom prst="line">
            <a:avLst/>
          </a:prstGeom>
          <a:ln w="38100">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 idx="6"/>
            <a:endCxn id="17" idx="2"/>
          </p:cNvCxnSpPr>
          <p:nvPr/>
        </p:nvCxnSpPr>
        <p:spPr>
          <a:xfrm>
            <a:off x="4227541" y="2202331"/>
            <a:ext cx="3420107" cy="3264459"/>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4212950" y="2202083"/>
            <a:ext cx="3420107" cy="3264459"/>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4122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2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32"/>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30"/>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4"/>
                                        </p:tgtEl>
                                        <p:attrNameLst>
                                          <p:attrName>style.visibility</p:attrName>
                                        </p:attrNameLst>
                                      </p:cBhvr>
                                      <p:to>
                                        <p:strVal val="visible"/>
                                      </p:to>
                                    </p:set>
                                  </p:childTnLst>
                                </p:cTn>
                              </p:par>
                              <p:par>
                                <p:cTn id="33" presetID="1" presetClass="exit" presetSubtype="0" fill="hold"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46"/>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par>
                                <p:cTn id="51" presetID="1" presetClass="exit" presetSubtype="0" fill="hold" nodeType="withEffect">
                                  <p:stCondLst>
                                    <p:cond delay="0"/>
                                  </p:stCondLst>
                                  <p:childTnLst>
                                    <p:set>
                                      <p:cBhvr>
                                        <p:cTn id="52" dur="1" fill="hold">
                                          <p:stCondLst>
                                            <p:cond delay="0"/>
                                          </p:stCondLst>
                                        </p:cTn>
                                        <p:tgtEl>
                                          <p:spTgt spid="44"/>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50"/>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nodeType="clickEffect">
                                  <p:stCondLst>
                                    <p:cond delay="0"/>
                                  </p:stCondLst>
                                  <p:childTnLst>
                                    <p:set>
                                      <p:cBhvr>
                                        <p:cTn id="62" dur="1" fill="hold">
                                          <p:stCondLst>
                                            <p:cond delay="0"/>
                                          </p:stCondLst>
                                        </p:cTn>
                                        <p:tgtEl>
                                          <p:spTgt spid="55"/>
                                        </p:tgtEl>
                                        <p:attrNameLst>
                                          <p:attrName>style.visibility</p:attrName>
                                        </p:attrNameLst>
                                      </p:cBhvr>
                                      <p:to>
                                        <p:strVal val="hidden"/>
                                      </p:to>
                                    </p:set>
                                  </p:childTnLst>
                                </p:cTn>
                              </p:par>
                              <p:par>
                                <p:cTn id="63" presetID="1" presetClass="entr" presetSubtype="0" fill="hold" nodeType="withEffect">
                                  <p:stCondLst>
                                    <p:cond delay="0"/>
                                  </p:stCondLst>
                                  <p:childTnLst>
                                    <p:set>
                                      <p:cBhvr>
                                        <p:cTn id="6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custDataLst>
              <p:tags r:id="rId1"/>
            </p:custDataLst>
          </p:nvPr>
        </p:nvSpPr>
        <p:spPr/>
        <p:txBody>
          <a:bodyPr/>
          <a:lstStyle/>
          <a:p>
            <a:pPr eaLnBrk="1" hangingPunct="1"/>
            <a:r>
              <a:rPr lang="en-US" altLang="en-US" dirty="0"/>
              <a:t>Does this algorithm work?</a:t>
            </a:r>
          </a:p>
        </p:txBody>
      </p:sp>
      <p:sp>
        <p:nvSpPr>
          <p:cNvPr id="18435" name="Rectangle 3"/>
          <p:cNvSpPr>
            <a:spLocks noGrp="1" noChangeArrowheads="1"/>
          </p:cNvSpPr>
          <p:nvPr>
            <p:ph idx="1"/>
            <p:custDataLst>
              <p:tags r:id="rId2"/>
            </p:custDataLst>
          </p:nvPr>
        </p:nvSpPr>
        <p:spPr/>
        <p:txBody>
          <a:bodyPr>
            <a:normAutofit/>
          </a:bodyPr>
          <a:lstStyle/>
          <a:p>
            <a:pPr eaLnBrk="1" hangingPunct="1"/>
            <a:r>
              <a:rPr lang="en-US" altLang="en-US" dirty="0"/>
              <a:t>Does it run in a reasonable amount of time?</a:t>
            </a:r>
          </a:p>
          <a:p>
            <a:pPr eaLnBrk="1" hangingPunct="1"/>
            <a:r>
              <a:rPr lang="en-US" altLang="en-US" dirty="0"/>
              <a:t>Is the result correct (i.e. a stable matching)?</a:t>
            </a:r>
          </a:p>
          <a:p>
            <a:pPr eaLnBrk="1" hangingPunct="1"/>
            <a:endParaRPr lang="en-US" altLang="en-US" dirty="0"/>
          </a:p>
          <a:p>
            <a:pPr eaLnBrk="1" hangingPunct="1"/>
            <a:r>
              <a:rPr lang="en-US" altLang="en-US" dirty="0"/>
              <a:t>Begin by identifying invariants and measures of progress</a:t>
            </a:r>
          </a:p>
          <a:p>
            <a:pPr marL="457200" lvl="1" indent="0" eaLnBrk="1" hangingPunct="1">
              <a:buNone/>
            </a:pPr>
            <a:r>
              <a:rPr lang="en-US" altLang="en-US" sz="2800" dirty="0">
                <a:solidFill>
                  <a:srgbClr val="00B0F0"/>
                </a:solidFill>
              </a:rPr>
              <a:t>Observation A</a:t>
            </a:r>
            <a:r>
              <a:rPr lang="en-US" altLang="en-US" sz="2800" dirty="0"/>
              <a:t>: r’s proposals get worse for them.</a:t>
            </a:r>
          </a:p>
          <a:p>
            <a:pPr marL="457200" lvl="1" indent="0" eaLnBrk="1" hangingPunct="1">
              <a:buNone/>
            </a:pPr>
            <a:r>
              <a:rPr lang="en-US" altLang="en-US" sz="2800" dirty="0">
                <a:solidFill>
                  <a:srgbClr val="00B0F0"/>
                </a:solidFill>
              </a:rPr>
              <a:t>Observation B</a:t>
            </a:r>
            <a:r>
              <a:rPr lang="en-US" altLang="en-US" sz="2800" dirty="0"/>
              <a:t>: Once h is matched, h stays matched.</a:t>
            </a:r>
          </a:p>
          <a:p>
            <a:pPr marL="457200" lvl="1" indent="0" eaLnBrk="1" hangingPunct="1">
              <a:buNone/>
            </a:pPr>
            <a:r>
              <a:rPr lang="en-US" altLang="en-US" sz="2800" dirty="0">
                <a:solidFill>
                  <a:srgbClr val="00B0F0"/>
                </a:solidFill>
              </a:rPr>
              <a:t>Observation C</a:t>
            </a:r>
            <a:r>
              <a:rPr lang="en-US" altLang="en-US" sz="2800" dirty="0"/>
              <a:t>: h’s partners get better.</a:t>
            </a:r>
          </a:p>
        </p:txBody>
      </p:sp>
      <p:sp>
        <p:nvSpPr>
          <p:cNvPr id="2" name="TextBox 1">
            <a:extLst>
              <a:ext uri="{FF2B5EF4-FFF2-40B4-BE49-F238E27FC236}">
                <a16:creationId xmlns:a16="http://schemas.microsoft.com/office/drawing/2014/main" id="{E078CF9B-D1F9-4E40-8F97-C0F087056FC3}"/>
              </a:ext>
            </a:extLst>
          </p:cNvPr>
          <p:cNvSpPr txBox="1"/>
          <p:nvPr/>
        </p:nvSpPr>
        <p:spPr>
          <a:xfrm>
            <a:off x="461108" y="5009662"/>
            <a:ext cx="11730892" cy="1569660"/>
          </a:xfrm>
          <a:prstGeom prst="rect">
            <a:avLst/>
          </a:prstGeom>
          <a:noFill/>
        </p:spPr>
        <p:txBody>
          <a:bodyPr wrap="square" rtlCol="0">
            <a:spAutoFit/>
          </a:bodyPr>
          <a:lstStyle/>
          <a:p>
            <a:r>
              <a:rPr lang="en-US" sz="2400" dirty="0">
                <a:latin typeface="Segoe UI Semilight" panose="020B0402040204020203" pitchFamily="34" charset="0"/>
                <a:cs typeface="Segoe UI Semilight" panose="020B0402040204020203" pitchFamily="34" charset="0"/>
              </a:rPr>
              <a:t>How do we justify these? A one-sentence explanation would suffice for each of these on the homework.</a:t>
            </a:r>
          </a:p>
          <a:p>
            <a:r>
              <a:rPr lang="en-US" sz="2400" dirty="0">
                <a:latin typeface="Segoe UI Semilight" panose="020B0402040204020203" pitchFamily="34" charset="0"/>
                <a:cs typeface="Segoe UI Semilight" panose="020B0402040204020203" pitchFamily="34" charset="0"/>
              </a:rPr>
              <a:t>How did we know these were the right observations? Practice. And editing – we wouldn’t have found these the first time, but after reading through early proof attempts.</a:t>
            </a:r>
          </a:p>
        </p:txBody>
      </p:sp>
    </p:spTree>
    <p:extLst>
      <p:ext uri="{BB962C8B-B14F-4D97-AF65-F5344CB8AC3E}">
        <p14:creationId xmlns:p14="http://schemas.microsoft.com/office/powerpoint/2010/main" val="900959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43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52FBE-E7FD-49E5-8364-9C0CCA1E5F9A}"/>
              </a:ext>
            </a:extLst>
          </p:cNvPr>
          <p:cNvSpPr>
            <a:spLocks noGrp="1"/>
          </p:cNvSpPr>
          <p:nvPr>
            <p:ph type="title"/>
          </p:nvPr>
        </p:nvSpPr>
        <p:spPr/>
        <p:txBody>
          <a:bodyPr/>
          <a:lstStyle/>
          <a:p>
            <a:r>
              <a:rPr lang="en-US" dirty="0"/>
              <a:t>TODO List</a:t>
            </a:r>
          </a:p>
        </p:txBody>
      </p:sp>
      <p:sp>
        <p:nvSpPr>
          <p:cNvPr id="3" name="Content Placeholder 2">
            <a:extLst>
              <a:ext uri="{FF2B5EF4-FFF2-40B4-BE49-F238E27FC236}">
                <a16:creationId xmlns:a16="http://schemas.microsoft.com/office/drawing/2014/main" id="{B6382275-173C-4188-8832-44C0D99BA8E8}"/>
              </a:ext>
            </a:extLst>
          </p:cNvPr>
          <p:cNvSpPr>
            <a:spLocks noGrp="1"/>
          </p:cNvSpPr>
          <p:nvPr>
            <p:ph idx="1"/>
          </p:nvPr>
        </p:nvSpPr>
        <p:spPr/>
        <p:txBody>
          <a:bodyPr/>
          <a:lstStyle/>
          <a:p>
            <a:r>
              <a:rPr lang="en-US" dirty="0"/>
              <a:t>Make sure you’re on Ed! (check your spam folder for an invite, if not there send an email to Robbie).</a:t>
            </a:r>
          </a:p>
          <a:p>
            <a:endParaRPr lang="en-US" dirty="0"/>
          </a:p>
          <a:p>
            <a:r>
              <a:rPr lang="en-US" dirty="0"/>
              <a:t>Look at Homework 0 and 373 review materials.</a:t>
            </a:r>
          </a:p>
        </p:txBody>
      </p:sp>
    </p:spTree>
    <p:extLst>
      <p:ext uri="{BB962C8B-B14F-4D97-AF65-F5344CB8AC3E}">
        <p14:creationId xmlns:p14="http://schemas.microsoft.com/office/powerpoint/2010/main" val="1586214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7546" y="1620929"/>
            <a:ext cx="1290007" cy="1040733"/>
          </a:xfrm>
        </p:spPr>
      </p:pic>
      <p:sp>
        <p:nvSpPr>
          <p:cNvPr id="5" name="TextBox 4"/>
          <p:cNvSpPr txBox="1"/>
          <p:nvPr/>
        </p:nvSpPr>
        <p:spPr>
          <a:xfrm>
            <a:off x="684782" y="2727437"/>
            <a:ext cx="5220719" cy="3416320"/>
          </a:xfrm>
          <a:prstGeom prst="rect">
            <a:avLst/>
          </a:prstGeom>
          <a:noFill/>
        </p:spPr>
        <p:txBody>
          <a:bodyPr wrap="square" rtlCol="0">
            <a:spAutoFit/>
          </a:bodyPr>
          <a:lstStyle/>
          <a:p>
            <a:r>
              <a:rPr lang="en-US" sz="2400" dirty="0">
                <a:latin typeface="Segoe UI Semilight" panose="020B0402040204020203" pitchFamily="34" charset="0"/>
                <a:cs typeface="Segoe UI Semilight" panose="020B0402040204020203" pitchFamily="34" charset="0"/>
              </a:rPr>
              <a:t>Instructor: Robbie Weber</a:t>
            </a:r>
          </a:p>
          <a:p>
            <a:endParaRPr lang="en-US" sz="2400" dirty="0">
              <a:latin typeface="Segoe UI Semilight" panose="020B0402040204020203" pitchFamily="34" charset="0"/>
              <a:cs typeface="Segoe UI Semilight" panose="020B0402040204020203" pitchFamily="34" charset="0"/>
            </a:endParaRPr>
          </a:p>
          <a:p>
            <a:r>
              <a:rPr lang="en-US" sz="2400" dirty="0">
                <a:latin typeface="Segoe UI Semilight" panose="020B0402040204020203" pitchFamily="34" charset="0"/>
                <a:cs typeface="Segoe UI Semilight" panose="020B0402040204020203" pitchFamily="34" charset="0"/>
              </a:rPr>
              <a:t>Ph.D. from UW CSE in theory</a:t>
            </a:r>
          </a:p>
          <a:p>
            <a:r>
              <a:rPr lang="en-US" sz="2400" dirty="0">
                <a:latin typeface="Segoe UI Semilight" panose="020B0402040204020203" pitchFamily="34" charset="0"/>
                <a:cs typeface="Segoe UI Semilight" panose="020B0402040204020203" pitchFamily="34" charset="0"/>
              </a:rPr>
              <a:t>Third year as teaching faculty</a:t>
            </a:r>
          </a:p>
          <a:p>
            <a:endParaRPr lang="en-US" sz="2400" dirty="0">
              <a:latin typeface="Segoe UI Semilight" panose="020B0402040204020203" pitchFamily="34" charset="0"/>
              <a:cs typeface="Segoe UI Semilight" panose="020B0402040204020203" pitchFamily="34" charset="0"/>
            </a:endParaRPr>
          </a:p>
          <a:p>
            <a:endParaRPr lang="en-US" sz="2400" dirty="0">
              <a:latin typeface="Segoe UI Semilight" panose="020B0402040204020203" pitchFamily="34" charset="0"/>
              <a:cs typeface="Segoe UI Semilight" panose="020B0402040204020203" pitchFamily="34" charset="0"/>
            </a:endParaRPr>
          </a:p>
          <a:p>
            <a:endParaRPr lang="en-US" sz="2400" dirty="0">
              <a:latin typeface="Segoe UI Semilight" panose="020B0402040204020203" pitchFamily="34" charset="0"/>
              <a:cs typeface="Segoe UI Semilight" panose="020B0402040204020203" pitchFamily="34" charset="0"/>
            </a:endParaRPr>
          </a:p>
          <a:p>
            <a:r>
              <a:rPr lang="en-US" sz="2400" dirty="0">
                <a:latin typeface="Segoe UI Semilight" panose="020B0402040204020203" pitchFamily="34" charset="0"/>
                <a:cs typeface="Segoe UI Semilight" panose="020B0402040204020203" pitchFamily="34" charset="0"/>
              </a:rPr>
              <a:t>Office: CSE2 311</a:t>
            </a:r>
          </a:p>
          <a:p>
            <a:r>
              <a:rPr lang="en-US" sz="2400" dirty="0">
                <a:latin typeface="Segoe UI Semilight" panose="020B0402040204020203" pitchFamily="34" charset="0"/>
                <a:cs typeface="Segoe UI Semilight" panose="020B0402040204020203" pitchFamily="34" charset="0"/>
              </a:rPr>
              <a:t>Email: rtweber2@cs.washington.edu</a:t>
            </a:r>
          </a:p>
        </p:txBody>
      </p:sp>
      <p:sp>
        <p:nvSpPr>
          <p:cNvPr id="3" name="TextBox 2">
            <a:extLst>
              <a:ext uri="{FF2B5EF4-FFF2-40B4-BE49-F238E27FC236}">
                <a16:creationId xmlns:a16="http://schemas.microsoft.com/office/drawing/2014/main" id="{BB6C56D5-6254-4205-A9D2-5FC0112213CE}"/>
              </a:ext>
            </a:extLst>
          </p:cNvPr>
          <p:cNvSpPr txBox="1"/>
          <p:nvPr/>
        </p:nvSpPr>
        <p:spPr>
          <a:xfrm>
            <a:off x="6168868" y="1005283"/>
            <a:ext cx="5172075" cy="1323439"/>
          </a:xfrm>
          <a:prstGeom prst="rect">
            <a:avLst/>
          </a:prstGeom>
          <a:noFill/>
        </p:spPr>
        <p:txBody>
          <a:bodyPr wrap="square" rtlCol="0">
            <a:spAutoFit/>
          </a:bodyPr>
          <a:lstStyle/>
          <a:p>
            <a:r>
              <a:rPr lang="en-US" sz="3200" dirty="0">
                <a:latin typeface="Segoe UI Semilight" panose="020B0402040204020203" pitchFamily="34" charset="0"/>
                <a:cs typeface="Segoe UI Semilight" panose="020B0402040204020203" pitchFamily="34" charset="0"/>
              </a:rPr>
              <a:t>TAs</a:t>
            </a:r>
          </a:p>
          <a:p>
            <a:endParaRPr lang="en-US" sz="2400" dirty="0">
              <a:latin typeface="Segoe UI Semilight" panose="020B0402040204020203" pitchFamily="34" charset="0"/>
              <a:cs typeface="Segoe UI Semilight" panose="020B0402040204020203" pitchFamily="34" charset="0"/>
            </a:endParaRPr>
          </a:p>
          <a:p>
            <a:endParaRPr lang="en-US" sz="2400" dirty="0">
              <a:latin typeface="Segoe UI Semilight" panose="020B0402040204020203" pitchFamily="34" charset="0"/>
              <a:cs typeface="Segoe UI Semilight" panose="020B0402040204020203" pitchFamily="34" charset="0"/>
            </a:endParaRPr>
          </a:p>
        </p:txBody>
      </p:sp>
      <p:graphicFrame>
        <p:nvGraphicFramePr>
          <p:cNvPr id="11" name="Table 10">
            <a:extLst>
              <a:ext uri="{FF2B5EF4-FFF2-40B4-BE49-F238E27FC236}">
                <a16:creationId xmlns:a16="http://schemas.microsoft.com/office/drawing/2014/main" id="{82AAC9CA-1553-4C40-802D-2ED549097BDA}"/>
              </a:ext>
            </a:extLst>
          </p:cNvPr>
          <p:cNvGraphicFramePr>
            <a:graphicFrameLocks noGrp="1"/>
          </p:cNvGraphicFramePr>
          <p:nvPr>
            <p:extLst>
              <p:ext uri="{D42A27DB-BD31-4B8C-83A1-F6EECF244321}">
                <p14:modId xmlns:p14="http://schemas.microsoft.com/office/powerpoint/2010/main" val="2337759702"/>
              </p:ext>
            </p:extLst>
          </p:nvPr>
        </p:nvGraphicFramePr>
        <p:xfrm>
          <a:off x="6286501" y="1875076"/>
          <a:ext cx="4726057" cy="3977640"/>
        </p:xfrm>
        <a:graphic>
          <a:graphicData uri="http://schemas.openxmlformats.org/drawingml/2006/table">
            <a:tbl>
              <a:tblPr>
                <a:tableStyleId>{2D5ABB26-0587-4C30-8999-92F81FD0307C}</a:tableStyleId>
              </a:tblPr>
              <a:tblGrid>
                <a:gridCol w="4726057">
                  <a:extLst>
                    <a:ext uri="{9D8B030D-6E8A-4147-A177-3AD203B41FA5}">
                      <a16:colId xmlns:a16="http://schemas.microsoft.com/office/drawing/2014/main" val="2248722589"/>
                    </a:ext>
                  </a:extLst>
                </a:gridCol>
              </a:tblGrid>
              <a:tr h="345275">
                <a:tc>
                  <a:txBody>
                    <a:bodyPr/>
                    <a:lstStyle/>
                    <a:p>
                      <a:pPr rtl="0" fontAlgn="t"/>
                      <a:endParaRPr lang="en-US" sz="2800" b="0" u="none" dirty="0">
                        <a:solidFill>
                          <a:schemeClr val="tx1"/>
                        </a:solidFill>
                        <a:effectLst/>
                        <a:latin typeface="Open Sans"/>
                      </a:endParaRPr>
                    </a:p>
                  </a:txBody>
                  <a:tcPr marL="11430" marR="11430" marT="7620" marB="7620"/>
                </a:tc>
                <a:extLst>
                  <a:ext uri="{0D108BD9-81ED-4DB2-BD59-A6C34878D82A}">
                    <a16:rowId xmlns:a16="http://schemas.microsoft.com/office/drawing/2014/main" val="140139932"/>
                  </a:ext>
                </a:extLst>
              </a:tr>
              <a:tr h="345275">
                <a:tc>
                  <a:txBody>
                    <a:bodyPr/>
                    <a:lstStyle/>
                    <a:p>
                      <a:pPr rtl="0" fontAlgn="t"/>
                      <a:r>
                        <a:rPr lang="en-US" sz="2800" b="0" u="none" dirty="0" err="1">
                          <a:solidFill>
                            <a:schemeClr val="tx1"/>
                          </a:solidFill>
                          <a:effectLst/>
                          <a:latin typeface="Calibri" panose="020F0502020204030204" pitchFamily="34" charset="0"/>
                        </a:rPr>
                        <a:t>Xiaoning</a:t>
                      </a:r>
                      <a:r>
                        <a:rPr lang="en-US" sz="2800" b="0" u="none" dirty="0">
                          <a:solidFill>
                            <a:schemeClr val="tx1"/>
                          </a:solidFill>
                          <a:effectLst/>
                          <a:latin typeface="Calibri" panose="020F0502020204030204" pitchFamily="34" charset="0"/>
                        </a:rPr>
                        <a:t> Bu</a:t>
                      </a:r>
                    </a:p>
                  </a:txBody>
                  <a:tcPr marL="11430" marR="11430" marT="7620" marB="7620"/>
                </a:tc>
                <a:extLst>
                  <a:ext uri="{0D108BD9-81ED-4DB2-BD59-A6C34878D82A}">
                    <a16:rowId xmlns:a16="http://schemas.microsoft.com/office/drawing/2014/main" val="733380475"/>
                  </a:ext>
                </a:extLst>
              </a:tr>
              <a:tr h="345275">
                <a:tc>
                  <a:txBody>
                    <a:bodyPr/>
                    <a:lstStyle/>
                    <a:p>
                      <a:pPr rtl="0" fontAlgn="t"/>
                      <a:r>
                        <a:rPr lang="en-US" sz="2800" b="0" u="none" dirty="0">
                          <a:solidFill>
                            <a:schemeClr val="tx1"/>
                          </a:solidFill>
                          <a:effectLst/>
                          <a:latin typeface="Calibri" panose="020F0502020204030204" pitchFamily="34" charset="0"/>
                        </a:rPr>
                        <a:t>Anna Kuznetsova</a:t>
                      </a:r>
                    </a:p>
                  </a:txBody>
                  <a:tcPr marL="11430" marR="11430" marT="7620" marB="7620"/>
                </a:tc>
                <a:extLst>
                  <a:ext uri="{0D108BD9-81ED-4DB2-BD59-A6C34878D82A}">
                    <a16:rowId xmlns:a16="http://schemas.microsoft.com/office/drawing/2014/main" val="3170410010"/>
                  </a:ext>
                </a:extLst>
              </a:tr>
              <a:tr h="345275">
                <a:tc>
                  <a:txBody>
                    <a:bodyPr/>
                    <a:lstStyle/>
                    <a:p>
                      <a:pPr rtl="0" fontAlgn="t"/>
                      <a:r>
                        <a:rPr lang="en-US" sz="2800" b="0" u="none" dirty="0">
                          <a:solidFill>
                            <a:schemeClr val="tx1"/>
                          </a:solidFill>
                          <a:effectLst/>
                          <a:latin typeface="Calibri" panose="020F0502020204030204" pitchFamily="34" charset="0"/>
                        </a:rPr>
                        <a:t>Nickolay </a:t>
                      </a:r>
                      <a:r>
                        <a:rPr lang="en-US" sz="2800" b="0" u="none" dirty="0" err="1">
                          <a:solidFill>
                            <a:schemeClr val="tx1"/>
                          </a:solidFill>
                          <a:effectLst/>
                          <a:latin typeface="Calibri" panose="020F0502020204030204" pitchFamily="34" charset="0"/>
                        </a:rPr>
                        <a:t>Perezhogin</a:t>
                      </a:r>
                      <a:r>
                        <a:rPr lang="en-US" sz="2800" b="0" u="none" dirty="0">
                          <a:solidFill>
                            <a:schemeClr val="tx1"/>
                          </a:solidFill>
                          <a:effectLst/>
                          <a:latin typeface="Calibri" panose="020F0502020204030204" pitchFamily="34" charset="0"/>
                        </a:rPr>
                        <a:t> </a:t>
                      </a:r>
                    </a:p>
                  </a:txBody>
                  <a:tcPr marL="11430" marR="11430" marT="7620" marB="7620"/>
                </a:tc>
                <a:extLst>
                  <a:ext uri="{0D108BD9-81ED-4DB2-BD59-A6C34878D82A}">
                    <a16:rowId xmlns:a16="http://schemas.microsoft.com/office/drawing/2014/main" val="1429541067"/>
                  </a:ext>
                </a:extLst>
              </a:tr>
              <a:tr h="345275">
                <a:tc>
                  <a:txBody>
                    <a:bodyPr/>
                    <a:lstStyle/>
                    <a:p>
                      <a:pPr rtl="0" fontAlgn="t"/>
                      <a:r>
                        <a:rPr lang="en-US" sz="2800" b="0" u="none" dirty="0" err="1">
                          <a:solidFill>
                            <a:schemeClr val="tx1"/>
                          </a:solidFill>
                          <a:effectLst/>
                          <a:latin typeface="Calibri" panose="020F0502020204030204" pitchFamily="34" charset="0"/>
                        </a:rPr>
                        <a:t>Sashu</a:t>
                      </a:r>
                      <a:r>
                        <a:rPr lang="en-US" sz="2800" b="0" u="none" dirty="0">
                          <a:solidFill>
                            <a:schemeClr val="tx1"/>
                          </a:solidFill>
                          <a:effectLst/>
                          <a:latin typeface="Calibri" panose="020F0502020204030204" pitchFamily="34" charset="0"/>
                        </a:rPr>
                        <a:t> Shankar</a:t>
                      </a:r>
                    </a:p>
                  </a:txBody>
                  <a:tcPr marL="11430" marR="11430" marT="7620" marB="7620"/>
                </a:tc>
                <a:extLst>
                  <a:ext uri="{0D108BD9-81ED-4DB2-BD59-A6C34878D82A}">
                    <a16:rowId xmlns:a16="http://schemas.microsoft.com/office/drawing/2014/main" val="2925719227"/>
                  </a:ext>
                </a:extLst>
              </a:tr>
              <a:tr h="345275">
                <a:tc>
                  <a:txBody>
                    <a:bodyPr/>
                    <a:lstStyle/>
                    <a:p>
                      <a:pPr rtl="0" fontAlgn="t"/>
                      <a:r>
                        <a:rPr lang="en-US" sz="2800" b="0" u="none" dirty="0">
                          <a:solidFill>
                            <a:schemeClr val="tx1"/>
                          </a:solidFill>
                          <a:effectLst/>
                          <a:latin typeface="Calibri" panose="020F0502020204030204" pitchFamily="34" charset="0"/>
                        </a:rPr>
                        <a:t>Tom Tian</a:t>
                      </a:r>
                    </a:p>
                  </a:txBody>
                  <a:tcPr marL="11430" marR="11430" marT="7620" marB="7620"/>
                </a:tc>
                <a:extLst>
                  <a:ext uri="{0D108BD9-81ED-4DB2-BD59-A6C34878D82A}">
                    <a16:rowId xmlns:a16="http://schemas.microsoft.com/office/drawing/2014/main" val="39101864"/>
                  </a:ext>
                </a:extLst>
              </a:tr>
              <a:tr h="345275">
                <a:tc>
                  <a:txBody>
                    <a:bodyPr/>
                    <a:lstStyle/>
                    <a:p>
                      <a:pPr rtl="0" fontAlgn="t"/>
                      <a:r>
                        <a:rPr lang="en-US" sz="2800" b="0" u="none" dirty="0">
                          <a:solidFill>
                            <a:schemeClr val="tx1"/>
                          </a:solidFill>
                          <a:effectLst/>
                          <a:latin typeface="Calibri" panose="020F0502020204030204" pitchFamily="34" charset="0"/>
                        </a:rPr>
                        <a:t>Michael Wen</a:t>
                      </a:r>
                    </a:p>
                  </a:txBody>
                  <a:tcPr marL="11430" marR="11430" marT="7620" marB="7620"/>
                </a:tc>
                <a:extLst>
                  <a:ext uri="{0D108BD9-81ED-4DB2-BD59-A6C34878D82A}">
                    <a16:rowId xmlns:a16="http://schemas.microsoft.com/office/drawing/2014/main" val="4141889536"/>
                  </a:ext>
                </a:extLst>
              </a:tr>
              <a:tr h="345275">
                <a:tc>
                  <a:txBody>
                    <a:bodyPr/>
                    <a:lstStyle/>
                    <a:p>
                      <a:pPr rtl="0" fontAlgn="t"/>
                      <a:r>
                        <a:rPr lang="en-US" sz="2800" b="0" u="none" dirty="0">
                          <a:solidFill>
                            <a:schemeClr val="tx1"/>
                          </a:solidFill>
                          <a:effectLst/>
                          <a:latin typeface="Calibri" panose="020F0502020204030204" pitchFamily="34" charset="0"/>
                        </a:rPr>
                        <a:t>Albert Weng</a:t>
                      </a:r>
                    </a:p>
                  </a:txBody>
                  <a:tcPr marL="11430" marR="11430" marT="7620" marB="7620"/>
                </a:tc>
                <a:extLst>
                  <a:ext uri="{0D108BD9-81ED-4DB2-BD59-A6C34878D82A}">
                    <a16:rowId xmlns:a16="http://schemas.microsoft.com/office/drawing/2014/main" val="2405669929"/>
                  </a:ext>
                </a:extLst>
              </a:tr>
              <a:tr h="345275">
                <a:tc>
                  <a:txBody>
                    <a:bodyPr/>
                    <a:lstStyle/>
                    <a:p>
                      <a:pPr rtl="0" fontAlgn="t"/>
                      <a:r>
                        <a:rPr lang="en-US" sz="2800" b="0" u="none" dirty="0">
                          <a:solidFill>
                            <a:schemeClr val="tx1"/>
                          </a:solidFill>
                          <a:effectLst/>
                          <a:latin typeface="Calibri" panose="020F0502020204030204" pitchFamily="34" charset="0"/>
                        </a:rPr>
                        <a:t>Kenneth Wu</a:t>
                      </a:r>
                    </a:p>
                  </a:txBody>
                  <a:tcPr marL="11430" marR="11430" marT="7620" marB="7620"/>
                </a:tc>
                <a:extLst>
                  <a:ext uri="{0D108BD9-81ED-4DB2-BD59-A6C34878D82A}">
                    <a16:rowId xmlns:a16="http://schemas.microsoft.com/office/drawing/2014/main" val="2327025637"/>
                  </a:ext>
                </a:extLst>
              </a:tr>
            </a:tbl>
          </a:graphicData>
        </a:graphic>
      </p:graphicFrame>
    </p:spTree>
    <p:extLst>
      <p:ext uri="{BB962C8B-B14F-4D97-AF65-F5344CB8AC3E}">
        <p14:creationId xmlns:p14="http://schemas.microsoft.com/office/powerpoint/2010/main" val="4167155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Classroom Logistics</a:t>
            </a:r>
          </a:p>
        </p:txBody>
      </p:sp>
      <p:sp>
        <p:nvSpPr>
          <p:cNvPr id="3" name="Content Placeholder 2"/>
          <p:cNvSpPr>
            <a:spLocks noGrp="1"/>
          </p:cNvSpPr>
          <p:nvPr>
            <p:ph idx="1"/>
          </p:nvPr>
        </p:nvSpPr>
        <p:spPr/>
        <p:txBody>
          <a:bodyPr>
            <a:normAutofit/>
          </a:bodyPr>
          <a:lstStyle/>
          <a:p>
            <a:r>
              <a:rPr lang="en-US" dirty="0"/>
              <a:t>We’re in-person :D </a:t>
            </a:r>
          </a:p>
          <a:p>
            <a:endParaRPr lang="en-US" dirty="0"/>
          </a:p>
          <a:p>
            <a:r>
              <a:rPr lang="en-US" dirty="0"/>
              <a:t>The university “strongly recommends” wearing masks, but they are not required.</a:t>
            </a:r>
          </a:p>
          <a:p>
            <a:endParaRPr lang="en-US" dirty="0"/>
          </a:p>
          <a:p>
            <a:r>
              <a:rPr lang="en-US" dirty="0"/>
              <a:t>Please speak loudly for questions</a:t>
            </a:r>
          </a:p>
          <a:p>
            <a:r>
              <a:rPr lang="en-US" dirty="0"/>
              <a:t>I’ll repeat questions into the microphone (so everyone can hear/for the recording).</a:t>
            </a:r>
          </a:p>
          <a:p>
            <a:endParaRPr lang="en-US" dirty="0"/>
          </a:p>
        </p:txBody>
      </p:sp>
    </p:spTree>
    <p:extLst>
      <p:ext uri="{BB962C8B-B14F-4D97-AF65-F5344CB8AC3E}">
        <p14:creationId xmlns:p14="http://schemas.microsoft.com/office/powerpoint/2010/main" val="3437733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52FBE-E7FD-49E5-8364-9C0CCA1E5F9A}"/>
              </a:ext>
            </a:extLst>
          </p:cNvPr>
          <p:cNvSpPr>
            <a:spLocks noGrp="1"/>
          </p:cNvSpPr>
          <p:nvPr>
            <p:ph type="title"/>
          </p:nvPr>
        </p:nvSpPr>
        <p:spPr/>
        <p:txBody>
          <a:bodyPr/>
          <a:lstStyle/>
          <a:p>
            <a:r>
              <a:rPr lang="en-US" dirty="0"/>
              <a:t>TODO List</a:t>
            </a:r>
          </a:p>
        </p:txBody>
      </p:sp>
      <p:sp>
        <p:nvSpPr>
          <p:cNvPr id="3" name="Content Placeholder 2">
            <a:extLst>
              <a:ext uri="{FF2B5EF4-FFF2-40B4-BE49-F238E27FC236}">
                <a16:creationId xmlns:a16="http://schemas.microsoft.com/office/drawing/2014/main" id="{B6382275-173C-4188-8832-44C0D99BA8E8}"/>
              </a:ext>
            </a:extLst>
          </p:cNvPr>
          <p:cNvSpPr>
            <a:spLocks noGrp="1"/>
          </p:cNvSpPr>
          <p:nvPr>
            <p:ph idx="1"/>
          </p:nvPr>
        </p:nvSpPr>
        <p:spPr/>
        <p:txBody>
          <a:bodyPr/>
          <a:lstStyle/>
          <a:p>
            <a:r>
              <a:rPr lang="en-US" dirty="0"/>
              <a:t>Make sure you’re on Ed! (check your spam folder for an invite, if not there send an email to Robbie).</a:t>
            </a:r>
          </a:p>
          <a:p>
            <a:endParaRPr lang="en-US" dirty="0"/>
          </a:p>
          <a:p>
            <a:r>
              <a:rPr lang="en-US" dirty="0"/>
              <a:t>Look at Homework 0 and 373 review materials.</a:t>
            </a:r>
          </a:p>
        </p:txBody>
      </p:sp>
    </p:spTree>
    <p:extLst>
      <p:ext uri="{BB962C8B-B14F-4D97-AF65-F5344CB8AC3E}">
        <p14:creationId xmlns:p14="http://schemas.microsoft.com/office/powerpoint/2010/main" val="289336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Syllabus</a:t>
            </a:r>
          </a:p>
        </p:txBody>
      </p:sp>
      <p:sp>
        <p:nvSpPr>
          <p:cNvPr id="3" name="Content Placeholder 2"/>
          <p:cNvSpPr>
            <a:spLocks noGrp="1"/>
          </p:cNvSpPr>
          <p:nvPr>
            <p:ph idx="1"/>
          </p:nvPr>
        </p:nvSpPr>
        <p:spPr/>
        <p:txBody>
          <a:bodyPr/>
          <a:lstStyle/>
          <a:p>
            <a:r>
              <a:rPr lang="en-US" dirty="0"/>
              <a:t>It’s all on the webpage: </a:t>
            </a:r>
            <a:r>
              <a:rPr lang="en-US" dirty="0">
                <a:hlinkClick r:id="rId2"/>
              </a:rPr>
              <a:t>https://courses.cs.washington.edu/courses/cse417/22au/</a:t>
            </a:r>
            <a:r>
              <a:rPr lang="en-US" dirty="0"/>
              <a:t> </a:t>
            </a:r>
          </a:p>
          <a:p>
            <a:pPr marL="0" indent="0">
              <a:buNone/>
            </a:pPr>
            <a:endParaRPr lang="en-US" dirty="0"/>
          </a:p>
          <a:p>
            <a:pPr marL="0" indent="0">
              <a:buNone/>
            </a:pPr>
            <a:r>
              <a:rPr lang="en-US" dirty="0"/>
              <a:t>In general, we’re designing lecture to be synchronous (taking questions live, time for student discussions).</a:t>
            </a:r>
          </a:p>
          <a:p>
            <a:pPr marL="0" indent="0">
              <a:buNone/>
            </a:pPr>
            <a:r>
              <a:rPr lang="en-US" dirty="0"/>
              <a:t>But we’re trying to make sure if you need to stay home for a few days on short notice the effect will be minimal.</a:t>
            </a:r>
          </a:p>
          <a:p>
            <a:pPr marL="0" indent="0">
              <a:buNone/>
            </a:pPr>
            <a:r>
              <a:rPr lang="en-US" dirty="0"/>
              <a:t>We won’t have exams, and lectures are recorded, so there’s no requirement to come in-person.</a:t>
            </a:r>
          </a:p>
        </p:txBody>
      </p:sp>
    </p:spTree>
    <p:extLst>
      <p:ext uri="{BB962C8B-B14F-4D97-AF65-F5344CB8AC3E}">
        <p14:creationId xmlns:p14="http://schemas.microsoft.com/office/powerpoint/2010/main" val="1840714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F6869-5915-45C6-8C7E-CBD5D103C57F}"/>
              </a:ext>
            </a:extLst>
          </p:cNvPr>
          <p:cNvSpPr>
            <a:spLocks noGrp="1"/>
          </p:cNvSpPr>
          <p:nvPr>
            <p:ph type="title"/>
          </p:nvPr>
        </p:nvSpPr>
        <p:spPr/>
        <p:txBody>
          <a:bodyPr/>
          <a:lstStyle/>
          <a:p>
            <a:r>
              <a:rPr lang="en-US" dirty="0"/>
              <a:t>Textbook</a:t>
            </a:r>
          </a:p>
        </p:txBody>
      </p:sp>
      <p:sp>
        <p:nvSpPr>
          <p:cNvPr id="3" name="Content Placeholder 2">
            <a:extLst>
              <a:ext uri="{FF2B5EF4-FFF2-40B4-BE49-F238E27FC236}">
                <a16:creationId xmlns:a16="http://schemas.microsoft.com/office/drawing/2014/main" id="{1DDDEA54-4711-4FF2-B72D-A28D2C3C26A1}"/>
              </a:ext>
            </a:extLst>
          </p:cNvPr>
          <p:cNvSpPr>
            <a:spLocks noGrp="1"/>
          </p:cNvSpPr>
          <p:nvPr>
            <p:ph idx="1"/>
          </p:nvPr>
        </p:nvSpPr>
        <p:spPr/>
        <p:txBody>
          <a:bodyPr/>
          <a:lstStyle/>
          <a:p>
            <a:r>
              <a:rPr lang="en-US" b="1" dirty="0"/>
              <a:t>Optional: </a:t>
            </a:r>
            <a:r>
              <a:rPr lang="en-US" dirty="0"/>
              <a:t>Algorithm Design by Kleinberg &amp; </a:t>
            </a:r>
            <a:r>
              <a:rPr lang="en-US" dirty="0" err="1"/>
              <a:t>Tardos</a:t>
            </a:r>
            <a:endParaRPr lang="en-US" dirty="0"/>
          </a:p>
          <a:p>
            <a:r>
              <a:rPr lang="en-US" dirty="0"/>
              <a:t>It’s a good introduction, and nice as a reference.</a:t>
            </a:r>
          </a:p>
          <a:p>
            <a:r>
              <a:rPr lang="en-US" dirty="0"/>
              <a:t>There are lots of other books:</a:t>
            </a:r>
          </a:p>
          <a:p>
            <a:pPr lvl="1"/>
            <a:r>
              <a:rPr lang="en-US" dirty="0"/>
              <a:t>Introduction to algorithms by </a:t>
            </a:r>
            <a:r>
              <a:rPr lang="en-US" dirty="0" err="1"/>
              <a:t>Cormen</a:t>
            </a:r>
            <a:r>
              <a:rPr lang="en-US" dirty="0"/>
              <a:t>, </a:t>
            </a:r>
            <a:r>
              <a:rPr lang="en-US" dirty="0" err="1"/>
              <a:t>Leiserson</a:t>
            </a:r>
            <a:r>
              <a:rPr lang="en-US" dirty="0"/>
              <a:t>, </a:t>
            </a:r>
            <a:r>
              <a:rPr lang="en-US" dirty="0" err="1"/>
              <a:t>Rivest</a:t>
            </a:r>
            <a:r>
              <a:rPr lang="en-US" dirty="0"/>
              <a:t>, Stein</a:t>
            </a:r>
          </a:p>
          <a:p>
            <a:pPr lvl="1"/>
            <a:r>
              <a:rPr lang="en-US" dirty="0"/>
              <a:t>One free reference: Algorithms by Jeff Erickson </a:t>
            </a:r>
            <a:r>
              <a:rPr lang="en-US" dirty="0" err="1">
                <a:hlinkClick r:id="rId2"/>
              </a:rPr>
              <a:t>Algorithms.wtf</a:t>
            </a:r>
            <a:r>
              <a:rPr lang="en-US" dirty="0"/>
              <a:t> </a:t>
            </a:r>
          </a:p>
          <a:p>
            <a:pPr lvl="1"/>
            <a:r>
              <a:rPr lang="en-US" dirty="0"/>
              <a:t>All are theoretical (expect more math background than 373).</a:t>
            </a:r>
          </a:p>
          <a:p>
            <a:pPr lvl="1"/>
            <a:endParaRPr lang="en-US" dirty="0"/>
          </a:p>
          <a:p>
            <a:pPr lvl="1"/>
            <a:r>
              <a:rPr lang="en-US" sz="2800" dirty="0"/>
              <a:t>Additional resource:</a:t>
            </a:r>
            <a:br>
              <a:rPr lang="en-US" sz="2800" dirty="0"/>
            </a:br>
            <a:r>
              <a:rPr lang="en-US" sz="2800" dirty="0"/>
              <a:t>Lecture videos by Tim </a:t>
            </a:r>
            <a:r>
              <a:rPr lang="en-US" sz="2800" dirty="0" err="1"/>
              <a:t>Roughgarden</a:t>
            </a:r>
            <a:r>
              <a:rPr lang="en-US" sz="2800" dirty="0"/>
              <a:t> </a:t>
            </a:r>
            <a:r>
              <a:rPr lang="en-US" sz="2800" dirty="0">
                <a:hlinkClick r:id="rId3"/>
              </a:rPr>
              <a:t>(Algorithms Illuminated)</a:t>
            </a:r>
            <a:endParaRPr lang="en-US" sz="2800" dirty="0"/>
          </a:p>
          <a:p>
            <a:pPr lvl="1"/>
            <a:r>
              <a:rPr lang="en-US" sz="2800" dirty="0"/>
              <a:t>Not a perfect match of topics, but math background matches.</a:t>
            </a:r>
          </a:p>
        </p:txBody>
      </p:sp>
    </p:spTree>
    <p:extLst>
      <p:ext uri="{BB962C8B-B14F-4D97-AF65-F5344CB8AC3E}">
        <p14:creationId xmlns:p14="http://schemas.microsoft.com/office/powerpoint/2010/main" val="1571775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62330-68BA-4B07-B06C-17613739045A}"/>
              </a:ext>
            </a:extLst>
          </p:cNvPr>
          <p:cNvSpPr>
            <a:spLocks noGrp="1"/>
          </p:cNvSpPr>
          <p:nvPr>
            <p:ph type="title"/>
          </p:nvPr>
        </p:nvSpPr>
        <p:spPr/>
        <p:txBody>
          <a:bodyPr/>
          <a:lstStyle/>
          <a:p>
            <a:r>
              <a:rPr lang="en-US" dirty="0"/>
              <a:t>Logistics – Work </a:t>
            </a:r>
          </a:p>
        </p:txBody>
      </p:sp>
      <p:sp>
        <p:nvSpPr>
          <p:cNvPr id="3" name="Content Placeholder 2">
            <a:extLst>
              <a:ext uri="{FF2B5EF4-FFF2-40B4-BE49-F238E27FC236}">
                <a16:creationId xmlns:a16="http://schemas.microsoft.com/office/drawing/2014/main" id="{32098ED1-FAA6-4D2F-B892-23F80209FF6D}"/>
              </a:ext>
            </a:extLst>
          </p:cNvPr>
          <p:cNvSpPr>
            <a:spLocks noGrp="1"/>
          </p:cNvSpPr>
          <p:nvPr>
            <p:ph idx="1"/>
          </p:nvPr>
        </p:nvSpPr>
        <p:spPr/>
        <p:txBody>
          <a:bodyPr/>
          <a:lstStyle/>
          <a:p>
            <a:r>
              <a:rPr lang="en-US" dirty="0"/>
              <a:t>Your grade will be based (only) on homework assignments. We won’t have any exams.</a:t>
            </a:r>
          </a:p>
        </p:txBody>
      </p:sp>
    </p:spTree>
    <p:extLst>
      <p:ext uri="{BB962C8B-B14F-4D97-AF65-F5344CB8AC3E}">
        <p14:creationId xmlns:p14="http://schemas.microsoft.com/office/powerpoint/2010/main" val="21567016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with UW colors">
      <a:dk1>
        <a:sysClr val="windowText" lastClr="000000"/>
      </a:dk1>
      <a:lt1>
        <a:sysClr val="window" lastClr="FFFFFF"/>
      </a:lt1>
      <a:dk2>
        <a:srgbClr val="335B74"/>
      </a:dk2>
      <a:lt2>
        <a:srgbClr val="DFE3E5"/>
      </a:lt2>
      <a:accent1>
        <a:srgbClr val="1CADE4"/>
      </a:accent1>
      <a:accent2>
        <a:srgbClr val="A48DD3"/>
      </a:accent2>
      <a:accent3>
        <a:srgbClr val="4C3282"/>
      </a:accent3>
      <a:accent4>
        <a:srgbClr val="B6A479"/>
      </a:accent4>
      <a:accent5>
        <a:srgbClr val="3E8853"/>
      </a:accent5>
      <a:accent6>
        <a:srgbClr val="62A39F"/>
      </a:accent6>
      <a:hlink>
        <a:srgbClr val="33006F"/>
      </a:hlink>
      <a:folHlink>
        <a:srgbClr val="9A7B4C"/>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311_template" id="{CF2E33B2-997D-4F55-9C04-23BC94CAE906}" vid="{863C565C-B775-42FC-8F75-344706EF3A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417_template</Template>
  <TotalTime>12710</TotalTime>
  <Words>2307</Words>
  <Application>Microsoft Office PowerPoint</Application>
  <PresentationFormat>Widescreen</PresentationFormat>
  <Paragraphs>286</Paragraphs>
  <Slides>33</Slides>
  <Notes>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33</vt:i4>
      </vt:variant>
    </vt:vector>
  </HeadingPairs>
  <TitlesOfParts>
    <vt:vector size="45" baseType="lpstr">
      <vt:lpstr>Arial</vt:lpstr>
      <vt:lpstr>Calibri</vt:lpstr>
      <vt:lpstr>Cambria Math</vt:lpstr>
      <vt:lpstr>Comic Sans MS</vt:lpstr>
      <vt:lpstr>Open Sans</vt:lpstr>
      <vt:lpstr>Segoe UI</vt:lpstr>
      <vt:lpstr>Segoe UI Light</vt:lpstr>
      <vt:lpstr>Segoe UI Semibold</vt:lpstr>
      <vt:lpstr>Segoe UI Semilight</vt:lpstr>
      <vt:lpstr>Tw Cen MT</vt:lpstr>
      <vt:lpstr>Wingdings 3</vt:lpstr>
      <vt:lpstr>Integral</vt:lpstr>
      <vt:lpstr>Here Early?</vt:lpstr>
      <vt:lpstr>Welcome</vt:lpstr>
      <vt:lpstr>Today</vt:lpstr>
      <vt:lpstr>Staff</vt:lpstr>
      <vt:lpstr>Classroom Logistics</vt:lpstr>
      <vt:lpstr>TODO List</vt:lpstr>
      <vt:lpstr>Syllabus</vt:lpstr>
      <vt:lpstr>Textbook</vt:lpstr>
      <vt:lpstr>Logistics – Work </vt:lpstr>
      <vt:lpstr>Logistics – Work</vt:lpstr>
      <vt:lpstr>Logistics – Work </vt:lpstr>
      <vt:lpstr>Logistics – Lecture Activities</vt:lpstr>
      <vt:lpstr>Logistics – where to go?</vt:lpstr>
      <vt:lpstr>Late Policy</vt:lpstr>
      <vt:lpstr>We’re (still) in a pandemic</vt:lpstr>
      <vt:lpstr>What is this course?</vt:lpstr>
      <vt:lpstr>What is this course not</vt:lpstr>
      <vt:lpstr>Course Topics (Tentative)</vt:lpstr>
      <vt:lpstr>What’s Coming Up</vt:lpstr>
      <vt:lpstr>Stable Matchings</vt:lpstr>
      <vt:lpstr>Stable Matchings</vt:lpstr>
      <vt:lpstr>Motivation</vt:lpstr>
      <vt:lpstr>Stable Matching Problem</vt:lpstr>
      <vt:lpstr>Stable Matching Problem</vt:lpstr>
      <vt:lpstr>Stable Matching, More Formally</vt:lpstr>
      <vt:lpstr>Lecture Activity</vt:lpstr>
      <vt:lpstr>Try it!</vt:lpstr>
      <vt:lpstr>Questions</vt:lpstr>
      <vt:lpstr>Idea for an Algorithm</vt:lpstr>
      <vt:lpstr>Gale-Shapley Algorithm</vt:lpstr>
      <vt:lpstr>Algorithm Example</vt:lpstr>
      <vt:lpstr>Does this algorithm work?</vt:lpstr>
      <vt:lpstr>TODO List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Weber</dc:creator>
  <cp:lastModifiedBy>rtweber2</cp:lastModifiedBy>
  <cp:revision>87</cp:revision>
  <cp:lastPrinted>2022-09-27T21:32:36Z</cp:lastPrinted>
  <dcterms:created xsi:type="dcterms:W3CDTF">2020-12-15T19:01:25Z</dcterms:created>
  <dcterms:modified xsi:type="dcterms:W3CDTF">2022-09-28T17:18:36Z</dcterms:modified>
</cp:coreProperties>
</file>