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57" r:id="rId4"/>
    <p:sldId id="258" r:id="rId5"/>
    <p:sldId id="272" r:id="rId6"/>
    <p:sldId id="259" r:id="rId7"/>
    <p:sldId id="260" r:id="rId8"/>
    <p:sldId id="261" r:id="rId9"/>
    <p:sldId id="262" r:id="rId10"/>
    <p:sldId id="266" r:id="rId11"/>
    <p:sldId id="267" r:id="rId12"/>
    <p:sldId id="273" r:id="rId13"/>
    <p:sldId id="274" r:id="rId14"/>
    <p:sldId id="276" r:id="rId15"/>
    <p:sldId id="263" r:id="rId16"/>
    <p:sldId id="268" r:id="rId17"/>
    <p:sldId id="269" r:id="rId18"/>
    <p:sldId id="270" r:id="rId19"/>
    <p:sldId id="271" r:id="rId20"/>
    <p:sldId id="264" r:id="rId21"/>
    <p:sldId id="278" r:id="rId22"/>
    <p:sldId id="279" r:id="rId23"/>
    <p:sldId id="280" r:id="rId24"/>
    <p:sldId id="281" r:id="rId25"/>
    <p:sldId id="282" r:id="rId26"/>
    <p:sldId id="265" r:id="rId27"/>
    <p:sldId id="277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62" d="100"/>
          <a:sy n="62" d="100"/>
        </p:scale>
        <p:origin x="17" y="4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8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45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3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9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541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181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89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39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4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88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4FC2EDB-0F09-42A7-B878-EC55B71FD000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C707D847-6617-471A-BAA3-9E7FED1329E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29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262F2-7A85-470F-9907-D888DCF869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Algorithms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5AC8E-FBEC-4FB6-9C11-61E5150FC6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27</a:t>
            </a:r>
          </a:p>
        </p:txBody>
      </p:sp>
    </p:spTree>
    <p:extLst>
      <p:ext uri="{BB962C8B-B14F-4D97-AF65-F5344CB8AC3E}">
        <p14:creationId xmlns:p14="http://schemas.microsoft.com/office/powerpoint/2010/main" val="927677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A077B-8BC5-4932-A856-6EF6EABEB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Deterministic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you decide you’ll rent for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days, and buy if you are invited for trip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And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be the true number of days you’re invited.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? </a:t>
                </a:r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What’s the worst case ratio? i.e. for any particular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what’s the worst-case ratio? What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should you choose?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9795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A077B-8BC5-4932-A856-6EF6EABEB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Deterministic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you decide you’ll rent for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days, and buy if you are invited for trip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And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be the true number of days you’re invited.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?  </a:t>
                </a:r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What’s the worst case ratio? i.e. for any particular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what’s the worst-case ratio? What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should you choose?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F19D74-1D1D-478E-A364-F80EEF30E979}"/>
                  </a:ext>
                </a:extLst>
              </p:cNvPr>
              <p:cNvSpPr txBox="1"/>
              <p:nvPr/>
            </p:nvSpPr>
            <p:spPr>
              <a:xfrm>
                <a:off x="3289300" y="3225800"/>
                <a:ext cx="3714750" cy="916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𝑂𝑃𝑇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F19D74-1D1D-478E-A364-F80EEF30E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9300" y="3225800"/>
                <a:ext cx="3714750" cy="9161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349874-C73F-488E-A1AB-471F00FB7368}"/>
                  </a:ext>
                </a:extLst>
              </p:cNvPr>
              <p:cNvSpPr txBox="1"/>
              <p:nvPr/>
            </p:nvSpPr>
            <p:spPr>
              <a:xfrm>
                <a:off x="7004050" y="3067050"/>
                <a:ext cx="494259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then only rent,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buy right away.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has foresight (it’s psychic) it knows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it’s better to buy right away.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349874-C73F-488E-A1AB-471F00FB7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50" y="3067050"/>
                <a:ext cx="4942598" cy="1323439"/>
              </a:xfrm>
              <a:prstGeom prst="rect">
                <a:avLst/>
              </a:prstGeom>
              <a:blipFill>
                <a:blip r:embed="rId4"/>
                <a:stretch>
                  <a:fillRect l="-1356" t="-1843" b="-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7071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A077B-8BC5-4932-A856-6EF6EABEB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Deterministic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you decide you’ll rent for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days, and buy if you are invited for trip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And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be the true number of days you’re invited.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?  </a:t>
                </a:r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What’s the worst case ratio? i.e. for any particular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what’s the worst-case ratio? What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should you choose?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4FBC52-39FD-4643-8D2A-8BACF7314B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F19D74-1D1D-478E-A364-F80EEF30E979}"/>
                  </a:ext>
                </a:extLst>
              </p:cNvPr>
              <p:cNvSpPr txBox="1"/>
              <p:nvPr/>
            </p:nvSpPr>
            <p:spPr>
              <a:xfrm>
                <a:off x="3105150" y="3886609"/>
                <a:ext cx="3714750" cy="916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𝐴𝐿𝐺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if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5F19D74-1D1D-478E-A364-F80EEF30E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150" y="3886609"/>
                <a:ext cx="3714750" cy="9161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349874-C73F-488E-A1AB-471F00FB7368}"/>
                  </a:ext>
                </a:extLst>
              </p:cNvPr>
              <p:cNvSpPr txBox="1"/>
              <p:nvPr/>
            </p:nvSpPr>
            <p:spPr>
              <a:xfrm>
                <a:off x="7004050" y="3067050"/>
                <a:ext cx="49425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𝐷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≤</m:t>
                    </m:r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𝑘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we rent all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𝐷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days.</a:t>
                </a:r>
              </a:p>
              <a:p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Otherwise we rent the first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𝑘</m:t>
                    </m:r>
                  </m:oMath>
                </a14:m>
                <a:r>
                  <a:rPr lang="en-US" sz="2000" dirty="0">
                    <a:solidFill>
                      <a:schemeClr val="accent2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days then buy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349874-C73F-488E-A1AB-471F00FB7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050" y="3067050"/>
                <a:ext cx="4942598" cy="707886"/>
              </a:xfrm>
              <a:prstGeom prst="rect">
                <a:avLst/>
              </a:prstGeom>
              <a:blipFill>
                <a:blip r:embed="rId4"/>
                <a:stretch>
                  <a:fillRect l="-1356" t="-3448" r="-1356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5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416DE-0AC5-40A2-9459-B47C2964B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competitive ratio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2AE20-E441-4AEB-9B21-5D64406328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We get to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?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2AE20-E441-4AEB-9B21-5D64406328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0711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416DE-0AC5-40A2-9459-B47C2964B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competitive ratio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2AE20-E441-4AEB-9B21-5D64406328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We get to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?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ratio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−1+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ratio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 as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gets bigger, we add a small amount to the ratio each time. </a:t>
                </a:r>
              </a:p>
              <a:p>
                <a:r>
                  <a:rPr lang="en-US" dirty="0"/>
                  <a:t>If we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what is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?</a:t>
                </a:r>
              </a:p>
              <a:p>
                <a:r>
                  <a:rPr lang="en-US" dirty="0"/>
                  <a:t>Worst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ratio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=1+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2AE20-E441-4AEB-9B21-5D64406328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  <a:blipFill>
                <a:blip r:embed="rId2"/>
                <a:stretch>
                  <a:fillRect l="-545" r="-2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4421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B6E6A-4E3D-4BED-8D36-A6525E55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slightly better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AABFBE-BFEC-46D1-B8C5-A8F4B865C6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might be worrying a bit too much about the absolute worst case. Let’s try to “spread out” the badness a little.</a:t>
                </a:r>
              </a:p>
              <a:p>
                <a:endParaRPr lang="en-US" dirty="0"/>
              </a:p>
              <a:p>
                <a:r>
                  <a:rPr lang="en-US" dirty="0"/>
                  <a:t>For example, let’s say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The last algorithm has a competitive ratio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1.9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Here’s a slightly better idea: flip a coin: if it’s heads,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, otherwise 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AABFBE-BFEC-46D1-B8C5-A8F4B865C6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139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74CC1-C956-4654-A251-C0C55EFB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64B896-AF0A-4F93-9593-AB0C5FF1FD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How much do we pay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days of skiing?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,</a:t>
                </a:r>
              </a:p>
              <a:p>
                <a:r>
                  <a:rPr lang="en-US" dirty="0"/>
                  <a:t>We always pay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; exactly what OPT pays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≤9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Half the time, pay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+10</m:t>
                    </m:r>
                  </m:oMath>
                </a14:m>
                <a:r>
                  <a:rPr lang="en-US" dirty="0"/>
                  <a:t>, half the time pay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US" dirty="0"/>
              </a:p>
              <a:p>
                <a:r>
                  <a:rPr lang="en-US" dirty="0"/>
                  <a:t>On average pay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pays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,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dirty="0"/>
                  <a:t> worst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dirty="0"/>
                  <a:t>, gives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≥10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Half the time, pay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+10</m:t>
                    </m:r>
                  </m:oMath>
                </a14:m>
                <a:r>
                  <a:rPr lang="en-US" dirty="0"/>
                  <a:t>, half the time pay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pays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ratio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=1.8</m:t>
                    </m:r>
                  </m:oMath>
                </a14:m>
                <a:r>
                  <a:rPr lang="en-US" dirty="0"/>
                  <a:t>     worst ratio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1.8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That’s better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1.9</m:t>
                    </m:r>
                  </m:oMath>
                </a14:m>
                <a:r>
                  <a:rPr lang="en-US" dirty="0"/>
                  <a:t> from before!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64B896-AF0A-4F93-9593-AB0C5FF1FD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3019" r="-2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619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BB4FE-CACF-4B44-A95F-A4AD8628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Huh?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5C40EB-E3FD-4581-A01A-5095BFFF99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randomness help?</a:t>
                </a:r>
              </a:p>
              <a:p>
                <a:endParaRPr lang="en-US" dirty="0"/>
              </a:p>
              <a:p>
                <a:r>
                  <a:rPr lang="en-US" dirty="0"/>
                  <a:t>Randomness makes it harder to find a “worst-case”</a:t>
                </a:r>
              </a:p>
              <a:p>
                <a:r>
                  <a:rPr lang="en-US" dirty="0"/>
                  <a:t>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 individually, the worst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is fixed. When we’re choosing randomly, no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is always as bad as could be! There’s at least a 50% chance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that happens isn’t the worst one!</a:t>
                </a:r>
              </a:p>
              <a:p>
                <a:endParaRPr lang="en-US" dirty="0"/>
              </a:p>
              <a:p>
                <a:r>
                  <a:rPr lang="en-US" dirty="0"/>
                  <a:t>So we “spread out” the badness and make our worst-case result a little better.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5C40EB-E3FD-4581-A01A-5095BFFF99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359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1ED5-A719-4DA7-9407-DABCE47CF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Best Strategy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8B4F57-4662-481F-A1D8-61258422A3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You should choose the day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to buy with probability: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1−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f>
                                                  <m:f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𝐵</m:t>
                                                    </m:r>
                                                  </m:den>
                                                </m:f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p>
                                    </m:sSup>
                                  </m:e>
                                </m:d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0                            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Don’t get scared – the second term is just normalizing (the probabilities have to sum to 1, ignore that part).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increases, the probability we buy increases. Once we hit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, we’re guaranteed to buy.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8B4F57-4662-481F-A1D8-61258422A3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330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3F38-83C5-4E68-9961-D69617B39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D559E-3D9B-4BD6-BC2C-50F05AD498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lot of math…</a:t>
                </a:r>
              </a:p>
              <a:p>
                <a:endParaRPr lang="en-US" dirty="0"/>
              </a:p>
              <a:p>
                <a:r>
                  <a:rPr lang="en-US" dirty="0"/>
                  <a:t>What’s the ratio?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gets very big, it approaches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≈1.58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Quite a bit better than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D559E-3D9B-4BD6-BC2C-50F05AD498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242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C9D51-926C-4BC6-8151-61E46C570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622E2-5795-4DB0-BE71-54CDD81E1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Added some hints and corrected some typos on the homework yesterday afternoon – grab a fresh version from the webpage.</a:t>
            </a:r>
          </a:p>
          <a:p>
            <a:endParaRPr lang="en-US" dirty="0"/>
          </a:p>
          <a:p>
            <a:r>
              <a:rPr lang="en-US" dirty="0"/>
              <a:t>The solutions for the practice exam don’t quite match up with the exam itself – we’ll add the missing solutions this afternoon.</a:t>
            </a:r>
          </a:p>
        </p:txBody>
      </p:sp>
    </p:spTree>
    <p:extLst>
      <p:ext uri="{BB962C8B-B14F-4D97-AF65-F5344CB8AC3E}">
        <p14:creationId xmlns:p14="http://schemas.microsoft.com/office/powerpoint/2010/main" val="3099520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12F2C-0529-4B42-B23F-25B56F847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Please Make this app (for me)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73A71-50D6-4089-A700-6166DB2DE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Lets you enter the subscription vs. individual cost of services (</a:t>
            </a:r>
            <a:r>
              <a:rPr lang="en-US" dirty="0" err="1"/>
              <a:t>lyft</a:t>
            </a:r>
            <a:r>
              <a:rPr lang="en-US" dirty="0"/>
              <a:t> vs. buying a car, individual grocery delivery vs. subscription, etc.)</a:t>
            </a:r>
          </a:p>
          <a:p>
            <a:r>
              <a:rPr lang="en-US" dirty="0"/>
              <a:t>And have the app remember and flip the coin for you every time.  </a:t>
            </a:r>
          </a:p>
        </p:txBody>
      </p:sp>
    </p:spTree>
    <p:extLst>
      <p:ext uri="{BB962C8B-B14F-4D97-AF65-F5344CB8AC3E}">
        <p14:creationId xmlns:p14="http://schemas.microsoft.com/office/powerpoint/2010/main" val="740713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8E767-8519-4123-8E7E-8238DFD9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Second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A4A3E-7EFB-456F-A1B2-C5C5C04230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Secretary Problem</a:t>
                </a:r>
              </a:p>
              <a:p>
                <a:r>
                  <a:rPr lang="en-US" dirty="0"/>
                  <a:t>You’re interviewing people for a job. But the job market is extremely competitive – By the time you interview person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, person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will have taken another job. </a:t>
                </a:r>
              </a:p>
              <a:p>
                <a:r>
                  <a:rPr lang="en-US" dirty="0"/>
                  <a:t>There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candidates in the pool. You’ll interview them in a random order. You don’t know much about the market (you can’t tell who is “mediocre” vs. “amazing”) but you can compare really well after interviews (after interviewing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candidates, you can rank those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relative to each other). </a:t>
                </a:r>
              </a:p>
              <a:p>
                <a:r>
                  <a:rPr lang="en-US" dirty="0"/>
                  <a:t>Your goal is to maximize your probability of hiring the </a:t>
                </a:r>
                <a:r>
                  <a:rPr lang="en-US" b="1" dirty="0"/>
                  <a:t>best </a:t>
                </a:r>
                <a:r>
                  <a:rPr lang="en-US" dirty="0"/>
                  <a:t>candidate.</a:t>
                </a:r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A4A3E-7EFB-456F-A1B2-C5C5C04230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935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716D-D803-4096-9DA8-8A24564E5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Good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7BCB8-41CF-4AD9-B095-6DB3C9AF6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We’re only going to extend an offer if the candidate is the best one we’ve seen so far (any other candidate is definitely not the best). </a:t>
            </a:r>
          </a:p>
          <a:p>
            <a:r>
              <a:rPr lang="en-US" dirty="0"/>
              <a:t>But we probably don’t want to just take the first candidate, we want to interview for a bit…see some decent candidates (but hopefully not the best one too early…)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The longer we wait, the less chance that we’ll pick someone bad (we’ve seen a good fraction of applicants)…but also the greater chance that we interview the best applicant too early.</a:t>
            </a:r>
          </a:p>
        </p:txBody>
      </p:sp>
    </p:spTree>
    <p:extLst>
      <p:ext uri="{BB962C8B-B14F-4D97-AF65-F5344CB8AC3E}">
        <p14:creationId xmlns:p14="http://schemas.microsoft.com/office/powerpoint/2010/main" val="1258818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BE41-2505-4A2A-809D-0EB237F7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Good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2E592-31EA-498B-99A2-DB48A7F8A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Interview first X applicants.</a:t>
            </a:r>
          </a:p>
          <a:p>
            <a:r>
              <a:rPr lang="en-US" dirty="0"/>
              <a:t>Starting with X+1, give an offer if and only if it’s the best applicant you’ve seen.</a:t>
            </a:r>
          </a:p>
          <a:p>
            <a:endParaRPr lang="en-US" dirty="0"/>
          </a:p>
          <a:p>
            <a:r>
              <a:rPr lang="en-US" dirty="0"/>
              <a:t>What should X be?</a:t>
            </a: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7C0129AB-5F9A-42C2-B2C4-ECA5CF52B8F6}"/>
              </a:ext>
            </a:extLst>
          </p:cNvPr>
          <p:cNvSpPr/>
          <p:nvPr/>
        </p:nvSpPr>
        <p:spPr>
          <a:xfrm>
            <a:off x="6613236" y="4527748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</a:t>
            </a:r>
            <a:r>
              <a:rPr lang="en-US" sz="2400"/>
              <a:t>/cse417 </a:t>
            </a:r>
            <a:r>
              <a:rPr lang="en-US" sz="2400" dirty="0"/>
              <a:t>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518597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F30314-767C-4621-B471-2DC29DE3448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What’s the 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9F30314-767C-4621-B471-2DC29DE344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E1FD53-3F3A-40F1-B693-1B834B6F2A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we interview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people without considering offers – what’s the probability we select the best?</a:t>
                </a:r>
              </a:p>
              <a:p>
                <a:r>
                  <a:rPr lang="en-US" dirty="0"/>
                  <a:t>Sum over the possible locations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where the best person could be located.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/>
                  <a:t> chance best person is at location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 Given they’re at location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, when are you selected? If and only if best among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 before you was among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interviewed. Probability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So…what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maximizes that probability?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E1FD53-3F3A-40F1-B693-1B834B6F2A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b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04380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4CE3A47-7422-4323-8868-0F558952F48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4CE3A47-7422-4323-8868-0F558952F4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DEBAE2-FB1B-4565-8FD4-AF463124A4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The 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(ask Robbie afterward about the math)</a:t>
                </a:r>
              </a:p>
              <a:p>
                <a:r>
                  <a:rPr lang="en-US" dirty="0"/>
                  <a:t>I.e. if you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applicants, you should interview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fraction of them, then start considering offers.</a:t>
                </a:r>
              </a:p>
              <a:p>
                <a:endParaRPr lang="en-US" dirty="0"/>
              </a:p>
              <a:p>
                <a:r>
                  <a:rPr lang="en-US" dirty="0" err="1"/>
                  <a:t>Tl;dr</a:t>
                </a:r>
                <a:r>
                  <a:rPr lang="en-US" dirty="0"/>
                  <a:t>: Interview about 37% of the pool that you’re likely to see, then start considering offers.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DEBAE2-FB1B-4565-8FD4-AF463124A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r="-2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1609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FCAAE-1617-4CDC-AA05-146FF780D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37982-DC07-4D89-B31E-FB08B6678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 Matchings – Inspired by </a:t>
            </a:r>
            <a:r>
              <a:rPr lang="en-US" dirty="0" err="1"/>
              <a:t>lyft</a:t>
            </a:r>
            <a:endParaRPr lang="en-US" dirty="0"/>
          </a:p>
          <a:p>
            <a:endParaRPr lang="en-US" dirty="0"/>
          </a:p>
          <a:p>
            <a:r>
              <a:rPr lang="en-US" dirty="0"/>
              <a:t>Requests (for a ride or to drive) will appear on a map over time. The cost to pair two requests is:</a:t>
            </a:r>
          </a:p>
          <a:p>
            <a:r>
              <a:rPr lang="en-US" dirty="0"/>
              <a:t>Distance between two requests + time each request waited between telling us where they are and us telling them “here’s your match”.</a:t>
            </a:r>
          </a:p>
          <a:p>
            <a:endParaRPr lang="en-US" dirty="0"/>
          </a:p>
          <a:p>
            <a:r>
              <a:rPr lang="en-US" dirty="0"/>
              <a:t>Our job is to decide who matches to who.</a:t>
            </a:r>
          </a:p>
        </p:txBody>
      </p:sp>
    </p:spTree>
    <p:extLst>
      <p:ext uri="{BB962C8B-B14F-4D97-AF65-F5344CB8AC3E}">
        <p14:creationId xmlns:p14="http://schemas.microsoft.com/office/powerpoint/2010/main" val="713147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56EF7-1E93-4938-AF04-6D5A40A2D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Worst-Case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E8085-203D-491F-9F6B-AB8BB7C62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277944"/>
            <a:ext cx="11187258" cy="52217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Worst Case isn’t very realistic for this problem.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End up with a competitive ratio that grows with the number of requests. But…that input isn’t realistic at all!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C080500-8A35-45F8-9A8F-B5D7CC38711D}"/>
              </a:ext>
            </a:extLst>
          </p:cNvPr>
          <p:cNvCxnSpPr/>
          <p:nvPr/>
        </p:nvCxnSpPr>
        <p:spPr>
          <a:xfrm flipV="1">
            <a:off x="1187279" y="1873079"/>
            <a:ext cx="0" cy="3505200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63284CE-B00B-40F5-A240-BB7DF66B652E}"/>
              </a:ext>
            </a:extLst>
          </p:cNvPr>
          <p:cNvSpPr/>
          <p:nvPr/>
        </p:nvSpPr>
        <p:spPr>
          <a:xfrm>
            <a:off x="1656818" y="1948002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A0E30F-56DF-4521-8F11-1D94FF83B714}"/>
              </a:ext>
            </a:extLst>
          </p:cNvPr>
          <p:cNvSpPr/>
          <p:nvPr/>
        </p:nvSpPr>
        <p:spPr>
          <a:xfrm>
            <a:off x="4025218" y="4617911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6D6E5F-FE7C-48CB-9956-DB9AA54DF85A}"/>
              </a:ext>
            </a:extLst>
          </p:cNvPr>
          <p:cNvSpPr/>
          <p:nvPr/>
        </p:nvSpPr>
        <p:spPr>
          <a:xfrm>
            <a:off x="4034932" y="1946536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7CEABA-F513-4A49-B089-B0A8E9038721}"/>
              </a:ext>
            </a:extLst>
          </p:cNvPr>
          <p:cNvSpPr/>
          <p:nvPr/>
        </p:nvSpPr>
        <p:spPr>
          <a:xfrm>
            <a:off x="1671292" y="4602717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942F39-BB7D-48AC-A81F-B329BC1B93B6}"/>
              </a:ext>
            </a:extLst>
          </p:cNvPr>
          <p:cNvSpPr/>
          <p:nvPr/>
        </p:nvSpPr>
        <p:spPr>
          <a:xfrm>
            <a:off x="4822364" y="4605454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BC6F70-3E65-49A3-AFC4-4E696FC34219}"/>
              </a:ext>
            </a:extLst>
          </p:cNvPr>
          <p:cNvSpPr/>
          <p:nvPr/>
        </p:nvSpPr>
        <p:spPr>
          <a:xfrm>
            <a:off x="4806678" y="1935142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1645EB-8D9D-4902-9658-0E4264691054}"/>
              </a:ext>
            </a:extLst>
          </p:cNvPr>
          <p:cNvSpPr/>
          <p:nvPr/>
        </p:nvSpPr>
        <p:spPr>
          <a:xfrm>
            <a:off x="7155832" y="1930996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3568E0-4A69-485B-8C93-0D32F0C56D15}"/>
              </a:ext>
            </a:extLst>
          </p:cNvPr>
          <p:cNvSpPr/>
          <p:nvPr/>
        </p:nvSpPr>
        <p:spPr>
          <a:xfrm>
            <a:off x="7982511" y="4600905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922B92-5017-4DDC-A321-86139C4D2205}"/>
              </a:ext>
            </a:extLst>
          </p:cNvPr>
          <p:cNvSpPr/>
          <p:nvPr/>
        </p:nvSpPr>
        <p:spPr>
          <a:xfrm>
            <a:off x="7978049" y="1922442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A536D5-3262-47B1-A3BA-BF386AFB85A2}"/>
              </a:ext>
            </a:extLst>
          </p:cNvPr>
          <p:cNvSpPr/>
          <p:nvPr/>
        </p:nvSpPr>
        <p:spPr>
          <a:xfrm>
            <a:off x="7170306" y="4599887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759B3F-D9CE-4A0C-AE97-B4EE64F5D5D5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1785592" y="2176602"/>
            <a:ext cx="0" cy="2426115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A12E89-A55E-4732-8BE5-C65C32A414C6}"/>
              </a:ext>
            </a:extLst>
          </p:cNvPr>
          <p:cNvCxnSpPr>
            <a:cxnSpLocks/>
            <a:stCxn id="7" idx="1"/>
            <a:endCxn id="5" idx="3"/>
          </p:cNvCxnSpPr>
          <p:nvPr/>
        </p:nvCxnSpPr>
        <p:spPr>
          <a:xfrm flipH="1">
            <a:off x="1885418" y="2060836"/>
            <a:ext cx="2149514" cy="146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D3602A6-4265-4131-8B5D-242209906E97}"/>
              </a:ext>
            </a:extLst>
          </p:cNvPr>
          <p:cNvCxnSpPr>
            <a:cxnSpLocks/>
            <a:stCxn id="6" idx="1"/>
            <a:endCxn id="8" idx="3"/>
          </p:cNvCxnSpPr>
          <p:nvPr/>
        </p:nvCxnSpPr>
        <p:spPr>
          <a:xfrm flipH="1" flipV="1">
            <a:off x="1899892" y="4717017"/>
            <a:ext cx="2125326" cy="1519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4A96596-D271-4D74-9A84-0964C805F8B2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5035278" y="2045296"/>
            <a:ext cx="2120554" cy="414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3E135F1-24CB-474B-9B55-AB1FC53C1B6D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 flipV="1">
            <a:off x="5050964" y="4714187"/>
            <a:ext cx="2119342" cy="556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D6A67D-F7A8-48F4-80C3-539B5553F4EB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4270636" y="2049442"/>
            <a:ext cx="536042" cy="708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FEC552-E210-4F23-B021-E9FBE6472F74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4253818" y="4726353"/>
            <a:ext cx="561309" cy="585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5403415-9EEB-4AB9-9B28-8D38824072FA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373939" y="2030174"/>
            <a:ext cx="604110" cy="656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D795AA-7FAF-4BB1-ABDF-FC23708998FC}"/>
              </a:ext>
            </a:extLst>
          </p:cNvPr>
          <p:cNvCxnSpPr>
            <a:cxnSpLocks/>
            <a:stCxn id="14" idx="3"/>
            <a:endCxn id="12" idx="1"/>
          </p:cNvCxnSpPr>
          <p:nvPr/>
        </p:nvCxnSpPr>
        <p:spPr>
          <a:xfrm>
            <a:off x="7398906" y="4714187"/>
            <a:ext cx="583605" cy="101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E9DACDB-9FE6-4548-B896-06541C8A50DD}"/>
              </a:ext>
            </a:extLst>
          </p:cNvPr>
          <p:cNvSpPr txBox="1"/>
          <p:nvPr/>
        </p:nvSpPr>
        <p:spPr>
          <a:xfrm>
            <a:off x="1803664" y="4012196"/>
            <a:ext cx="1096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OPT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9B848A-E056-47DA-AF12-77B9FC452C60}"/>
              </a:ext>
            </a:extLst>
          </p:cNvPr>
          <p:cNvSpPr txBox="1"/>
          <p:nvPr/>
        </p:nvSpPr>
        <p:spPr>
          <a:xfrm>
            <a:off x="2850319" y="1548068"/>
            <a:ext cx="1096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ALG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33F33D9-20C5-4C27-9115-005D510696FF}"/>
              </a:ext>
            </a:extLst>
          </p:cNvPr>
          <p:cNvCxnSpPr>
            <a:cxnSpLocks/>
          </p:cNvCxnSpPr>
          <p:nvPr/>
        </p:nvCxnSpPr>
        <p:spPr>
          <a:xfrm>
            <a:off x="1436914" y="5011695"/>
            <a:ext cx="7489372" cy="0"/>
          </a:xfrm>
          <a:prstGeom prst="straightConnector1">
            <a:avLst/>
          </a:prstGeom>
          <a:ln w="317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AC5C7C2-20BB-49BC-A7DB-59821F7B34AE}"/>
              </a:ext>
            </a:extLst>
          </p:cNvPr>
          <p:cNvSpPr txBox="1"/>
          <p:nvPr/>
        </p:nvSpPr>
        <p:spPr>
          <a:xfrm>
            <a:off x="4083918" y="5090474"/>
            <a:ext cx="414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Time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308ADA7-FF55-4BE9-9AB6-5DEE7CE621CD}"/>
              </a:ext>
            </a:extLst>
          </p:cNvPr>
          <p:cNvSpPr/>
          <p:nvPr/>
        </p:nvSpPr>
        <p:spPr>
          <a:xfrm>
            <a:off x="7997364" y="4605454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947351D-7A9B-4E4C-A51C-704F65CD97E3}"/>
              </a:ext>
            </a:extLst>
          </p:cNvPr>
          <p:cNvSpPr/>
          <p:nvPr/>
        </p:nvSpPr>
        <p:spPr>
          <a:xfrm>
            <a:off x="7981678" y="1935142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E438FCC-6B08-4E46-B8D7-4A1F88ED6948}"/>
              </a:ext>
            </a:extLst>
          </p:cNvPr>
          <p:cNvSpPr/>
          <p:nvPr/>
        </p:nvSpPr>
        <p:spPr>
          <a:xfrm>
            <a:off x="10330832" y="1930996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0CE4996-D29B-4DBC-BBB8-7AD6EEECBD49}"/>
              </a:ext>
            </a:extLst>
          </p:cNvPr>
          <p:cNvSpPr/>
          <p:nvPr/>
        </p:nvSpPr>
        <p:spPr>
          <a:xfrm>
            <a:off x="11157511" y="4600905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F442CA-3F97-423E-A27B-C1B07E9A3DCF}"/>
              </a:ext>
            </a:extLst>
          </p:cNvPr>
          <p:cNvSpPr/>
          <p:nvPr/>
        </p:nvSpPr>
        <p:spPr>
          <a:xfrm>
            <a:off x="11153049" y="1922442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38C0A7-BD75-40A7-987A-1D7E40DB4480}"/>
              </a:ext>
            </a:extLst>
          </p:cNvPr>
          <p:cNvSpPr/>
          <p:nvPr/>
        </p:nvSpPr>
        <p:spPr>
          <a:xfrm>
            <a:off x="10345306" y="4599887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F9834AF-7992-4973-9899-0FD747ECFC55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8210278" y="2045296"/>
            <a:ext cx="2120554" cy="414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B76D0F0-20AF-4623-92F8-3734025415A0}"/>
              </a:ext>
            </a:extLst>
          </p:cNvPr>
          <p:cNvCxnSpPr>
            <a:cxnSpLocks/>
            <a:stCxn id="29" idx="3"/>
            <a:endCxn id="34" idx="1"/>
          </p:cNvCxnSpPr>
          <p:nvPr/>
        </p:nvCxnSpPr>
        <p:spPr>
          <a:xfrm flipV="1">
            <a:off x="8225964" y="4714187"/>
            <a:ext cx="2119342" cy="556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4EF1F5B-1BFC-4CB1-9311-088A165C48A1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10548939" y="2030174"/>
            <a:ext cx="604110" cy="656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9240CEB-00EE-4413-A233-13A12FBBA793}"/>
              </a:ext>
            </a:extLst>
          </p:cNvPr>
          <p:cNvCxnSpPr>
            <a:cxnSpLocks/>
            <a:stCxn id="34" idx="3"/>
            <a:endCxn id="32" idx="1"/>
          </p:cNvCxnSpPr>
          <p:nvPr/>
        </p:nvCxnSpPr>
        <p:spPr>
          <a:xfrm>
            <a:off x="10573906" y="4714187"/>
            <a:ext cx="583605" cy="1018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39A2421-2020-455E-B24A-027882F834F0}"/>
              </a:ext>
            </a:extLst>
          </p:cNvPr>
          <p:cNvCxnSpPr>
            <a:cxnSpLocks/>
            <a:stCxn id="32" idx="0"/>
            <a:endCxn id="33" idx="2"/>
          </p:cNvCxnSpPr>
          <p:nvPr/>
        </p:nvCxnSpPr>
        <p:spPr>
          <a:xfrm flipH="1" flipV="1">
            <a:off x="11267349" y="2151042"/>
            <a:ext cx="4462" cy="24498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A6FF4F3-B273-4A1F-8AC1-3776C6D507B6}"/>
              </a:ext>
            </a:extLst>
          </p:cNvPr>
          <p:cNvSpPr txBox="1"/>
          <p:nvPr/>
        </p:nvSpPr>
        <p:spPr>
          <a:xfrm rot="16200000">
            <a:off x="-1218495" y="1768564"/>
            <a:ext cx="414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Map</a:t>
            </a:r>
          </a:p>
        </p:txBody>
      </p:sp>
    </p:spTree>
    <p:extLst>
      <p:ext uri="{BB962C8B-B14F-4D97-AF65-F5344CB8AC3E}">
        <p14:creationId xmlns:p14="http://schemas.microsoft.com/office/powerpoint/2010/main" val="132754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A09D7-498D-44ED-85DF-927412DE8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you’re not worried about worst-case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C68FE3-9AF1-4748-9A57-0485DD0C6C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you’re worried about worst-case, there are fancy ideas (ask Robbie after class).</a:t>
                </a:r>
              </a:p>
              <a:p>
                <a:r>
                  <a:rPr lang="en-US" dirty="0"/>
                  <a:t>But you probably aren’t – there’s no enemy of your app placing requests on the map. Really they’re pretty close to random.</a:t>
                </a:r>
              </a:p>
              <a:p>
                <a:r>
                  <a:rPr lang="en-US" dirty="0"/>
                  <a:t>Under reasonable randomness assumptions, you can do very well. Here’s an algorithm:</a:t>
                </a:r>
              </a:p>
              <a:p>
                <a:endParaRPr lang="en-US" dirty="0"/>
              </a:p>
              <a:p>
                <a:r>
                  <a:rPr lang="en-US" dirty="0"/>
                  <a:t>When a request appears, it will only match to something at the same spot. 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seconds of waiting, it will match to anything within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distance of it.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C68FE3-9AF1-4748-9A57-0485DD0C6C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2301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8D8C6-1DDE-465F-B9E3-E88E0CC57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you’re not worried about worst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F0D64-09D1-4944-AE95-48B2A78B8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i.e. grow a circle around each point. Its radius grows continuously as it waits. </a:t>
            </a:r>
          </a:p>
          <a:p>
            <a:endParaRPr lang="en-US" dirty="0"/>
          </a:p>
          <a:p>
            <a:r>
              <a:rPr lang="en-US" dirty="0"/>
              <a:t>Big Idea: Balance the “time” and “distance” penalty.</a:t>
            </a:r>
          </a:p>
          <a:p>
            <a:r>
              <a:rPr lang="en-US" dirty="0"/>
              <a:t>That idea works even if you have a different kind of penalty for waiting (e.g. worsening penalties)</a:t>
            </a:r>
          </a:p>
        </p:txBody>
      </p:sp>
    </p:spTree>
    <p:extLst>
      <p:ext uri="{BB962C8B-B14F-4D97-AF65-F5344CB8AC3E}">
        <p14:creationId xmlns:p14="http://schemas.microsoft.com/office/powerpoint/2010/main" val="2083692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D603B-42E6-431A-9A3A-42548B19B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2B3AB-8A90-4E9A-BFF1-D967BD4BF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Want a group for talking about the final during the final? “</a:t>
            </a:r>
            <a:r>
              <a:rPr lang="en-US" dirty="0" err="1"/>
              <a:t>Megathread</a:t>
            </a:r>
            <a:r>
              <a:rPr lang="en-US" dirty="0"/>
              <a:t>” on Ed.</a:t>
            </a:r>
          </a:p>
          <a:p>
            <a:endParaRPr lang="en-US" dirty="0"/>
          </a:p>
          <a:p>
            <a:r>
              <a:rPr lang="en-US" dirty="0"/>
              <a:t>If you need a different slot for the final, email Robbie ASAP.</a:t>
            </a:r>
          </a:p>
          <a:p>
            <a:r>
              <a:rPr lang="en-US" dirty="0"/>
              <a:t>Remember you can’t use late days on the final.</a:t>
            </a:r>
            <a:br>
              <a:rPr lang="en-US" dirty="0"/>
            </a:br>
            <a:r>
              <a:rPr lang="en-US" dirty="0"/>
              <a:t>If something unexpected happens email me as soon as you’re concerned you won’t be able to finish on time.</a:t>
            </a:r>
          </a:p>
          <a:p>
            <a:endParaRPr lang="en-US" dirty="0"/>
          </a:p>
          <a:p>
            <a:r>
              <a:rPr lang="en-US" dirty="0"/>
              <a:t>U.S. “springs forward” very early Sunday morning, we’ll be GMT-7 (not GMT-8) when the final starts and ends.</a:t>
            </a:r>
          </a:p>
        </p:txBody>
      </p:sp>
    </p:spTree>
    <p:extLst>
      <p:ext uri="{BB962C8B-B14F-4D97-AF65-F5344CB8AC3E}">
        <p14:creationId xmlns:p14="http://schemas.microsoft.com/office/powerpoint/2010/main" val="23119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585C8-383E-450C-BA48-1C1BA7BDB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121C2-F454-4522-96E7-20BCCFDF7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You’re “responsible for” the content through Monday on the final. </a:t>
            </a:r>
          </a:p>
          <a:p>
            <a:endParaRPr lang="en-US" dirty="0"/>
          </a:p>
          <a:p>
            <a:r>
              <a:rPr lang="en-US" dirty="0"/>
              <a:t>Today’s content won’t be on the final.</a:t>
            </a:r>
          </a:p>
          <a:p>
            <a:endParaRPr lang="en-US" dirty="0"/>
          </a:p>
          <a:p>
            <a:r>
              <a:rPr lang="en-US" dirty="0"/>
              <a:t>Friday is going to be a problem session (so no new content).</a:t>
            </a:r>
          </a:p>
          <a:p>
            <a:endParaRPr lang="en-US" dirty="0"/>
          </a:p>
          <a:p>
            <a:r>
              <a:rPr lang="en-US" dirty="0"/>
              <a:t>One more logistical note: once final is released, we won’t answer anything except “clarifying” questions on Ed (and only via private posts).</a:t>
            </a:r>
          </a:p>
          <a:p>
            <a:r>
              <a:rPr lang="en-US" dirty="0"/>
              <a:t>Like we would in an in-person exam.</a:t>
            </a:r>
          </a:p>
        </p:txBody>
      </p:sp>
    </p:spTree>
    <p:extLst>
      <p:ext uri="{BB962C8B-B14F-4D97-AF65-F5344CB8AC3E}">
        <p14:creationId xmlns:p14="http://schemas.microsoft.com/office/powerpoint/2010/main" val="1358045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0BFC9-F91D-4C05-85C5-CF5516B8A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790D5-7825-474C-8338-DCF0FD70A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We’ll have 29 </a:t>
            </a:r>
            <a:r>
              <a:rPr lang="en-US" dirty="0" err="1"/>
              <a:t>polleverywheres</a:t>
            </a:r>
            <a:r>
              <a:rPr lang="en-US" dirty="0"/>
              <a:t>; 25 will be enough for full credit (extras don’t help). If you have extra late days those count one-for-one for missed </a:t>
            </a:r>
            <a:r>
              <a:rPr lang="en-US" dirty="0" err="1"/>
              <a:t>pollevs</a:t>
            </a:r>
            <a:r>
              <a:rPr lang="en-US" dirty="0"/>
              <a:t>. </a:t>
            </a:r>
          </a:p>
          <a:p>
            <a:r>
              <a:rPr lang="en-US" dirty="0"/>
              <a:t>Extra </a:t>
            </a:r>
            <a:r>
              <a:rPr lang="en-US" dirty="0" err="1"/>
              <a:t>polleverywhere</a:t>
            </a:r>
            <a:r>
              <a:rPr lang="en-US" dirty="0"/>
              <a:t> opens this afternoon (version on canvas will open Friday morning).</a:t>
            </a:r>
          </a:p>
          <a:p>
            <a:r>
              <a:rPr lang="en-US" dirty="0"/>
              <a:t>Asks for what problem (or what topic) you want to go through in the problem session.</a:t>
            </a:r>
          </a:p>
          <a:p>
            <a:endParaRPr lang="en-US" dirty="0"/>
          </a:p>
          <a:p>
            <a:r>
              <a:rPr lang="en-US" dirty="0"/>
              <a:t>And we’ll have number 29 on Friday.</a:t>
            </a:r>
          </a:p>
        </p:txBody>
      </p:sp>
    </p:spTree>
    <p:extLst>
      <p:ext uri="{BB962C8B-B14F-4D97-AF65-F5344CB8AC3E}">
        <p14:creationId xmlns:p14="http://schemas.microsoft.com/office/powerpoint/2010/main" val="3199522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AC085-D0F3-4625-AA85-121E611C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944D4-FD70-47FD-B675-AD2ADBA7A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 of our algorithms this year have gotten an input and produced an output.</a:t>
            </a:r>
          </a:p>
          <a:p>
            <a:r>
              <a:rPr lang="en-US" dirty="0"/>
              <a:t>But sometimes you don’t get the full input. You only get part of it, and you have to make decisions </a:t>
            </a:r>
            <a:r>
              <a:rPr lang="en-US" b="1" dirty="0"/>
              <a:t>while </a:t>
            </a:r>
            <a:r>
              <a:rPr lang="en-US" dirty="0"/>
              <a:t>you’re getting the rest.</a:t>
            </a:r>
            <a:endParaRPr lang="en-US" b="1" dirty="0"/>
          </a:p>
          <a:p>
            <a:r>
              <a:rPr lang="en-US" b="1" dirty="0"/>
              <a:t>Examples:</a:t>
            </a:r>
          </a:p>
          <a:p>
            <a:r>
              <a:rPr lang="en-US" dirty="0"/>
              <a:t>Should I get a </a:t>
            </a:r>
            <a:r>
              <a:rPr lang="en-US" dirty="0" err="1"/>
              <a:t>postmates</a:t>
            </a:r>
            <a:r>
              <a:rPr lang="en-US" dirty="0"/>
              <a:t> subscription or just keep paying the delivery fee (continued input: how many more times do I order)?</a:t>
            </a:r>
          </a:p>
          <a:p>
            <a:r>
              <a:rPr lang="en-US" dirty="0"/>
              <a:t>Should </a:t>
            </a:r>
            <a:r>
              <a:rPr lang="en-US" dirty="0" err="1"/>
              <a:t>lyft</a:t>
            </a:r>
            <a:r>
              <a:rPr lang="en-US" dirty="0"/>
              <a:t> match you to a driver far away who is ready now, or hope someone closer to them will log on and request a ride?</a:t>
            </a:r>
          </a:p>
          <a:p>
            <a:r>
              <a:rPr lang="en-US" dirty="0"/>
              <a:t>Should you try to hire someone? If you wait you can do more interviews and maybe find someone better…or they might accept another.</a:t>
            </a:r>
          </a:p>
        </p:txBody>
      </p:sp>
    </p:spTree>
    <p:extLst>
      <p:ext uri="{BB962C8B-B14F-4D97-AF65-F5344CB8AC3E}">
        <p14:creationId xmlns:p14="http://schemas.microsoft.com/office/powerpoint/2010/main" val="333237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E60C-69CA-4734-A05E-9128859D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Quality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B40CA8-B76D-4A03-94E9-BD2C9D8887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do we know if our online algorithm is good?</a:t>
                </a:r>
              </a:p>
              <a:p>
                <a:r>
                  <a:rPr lang="en-US" dirty="0"/>
                  <a:t>For optimization problems (find the min),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</m:oMath>
                </a14:m>
                <a:r>
                  <a:rPr lang="en-US" dirty="0"/>
                  <a:t> be what your algorithm finds,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be the true best answer </a:t>
                </a:r>
                <a:r>
                  <a:rPr lang="en-US" b="1" dirty="0"/>
                  <a:t>knowing the input that’s coming.</a:t>
                </a:r>
              </a:p>
              <a:p>
                <a:r>
                  <a:rPr lang="en-US" dirty="0"/>
                  <a:t>We achieve a “competitive ratio”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if: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𝐴𝐿𝐺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𝑂𝑃𝑇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So it’s the same idea as we had for approximation algorithms!</a:t>
                </a:r>
              </a:p>
              <a:p>
                <a:r>
                  <a:rPr lang="en-US" dirty="0"/>
                  <a:t>(for find the max, switch the inequality direction)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B40CA8-B76D-4A03-94E9-BD2C9D8887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596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635A-49AD-4CC3-BF27-A79DA741B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 Rental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2EFE6-6BE7-4BF9-BE32-AB9E1D55D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and a group of friends have decided to take up skiing. </a:t>
            </a:r>
          </a:p>
          <a:p>
            <a:r>
              <a:rPr lang="en-US" dirty="0"/>
              <a:t>Every time you go skiing, you can either:</a:t>
            </a:r>
          </a:p>
          <a:p>
            <a:r>
              <a:rPr lang="en-US" dirty="0"/>
              <a:t>Rent skis for the day (say it costs $1, for simplicity of calculation)</a:t>
            </a:r>
          </a:p>
          <a:p>
            <a:r>
              <a:rPr lang="en-US" dirty="0"/>
              <a:t>Buy skis, cost $B and can use them forever (don’t need to rent again).</a:t>
            </a:r>
          </a:p>
          <a:p>
            <a:endParaRPr lang="en-US" dirty="0"/>
          </a:p>
          <a:p>
            <a:r>
              <a:rPr lang="en-US" dirty="0"/>
              <a:t>Every time you go skiing, you have the option of rent or buy.</a:t>
            </a:r>
          </a:p>
          <a:p>
            <a:r>
              <a:rPr lang="en-US" dirty="0"/>
              <a:t>It’s unclear how long you and your friends will keep up this hobby. How many times should you rent before you buy?</a:t>
            </a:r>
          </a:p>
        </p:txBody>
      </p:sp>
    </p:spTree>
    <p:extLst>
      <p:ext uri="{BB962C8B-B14F-4D97-AF65-F5344CB8AC3E}">
        <p14:creationId xmlns:p14="http://schemas.microsoft.com/office/powerpoint/2010/main" val="3635922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8B673-C882-40C4-828D-5972DCE49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Information Do We Get?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BCBF7-2A69-499C-B2EA-BD47EEC0C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Every time your friends call and ask “</a:t>
            </a:r>
            <a:r>
              <a:rPr lang="en-US" dirty="0" err="1"/>
              <a:t>wanna</a:t>
            </a:r>
            <a:r>
              <a:rPr lang="en-US" dirty="0"/>
              <a:t> go skiing this weekend?” you decide whether to run out and buy your own skis or to rent another time. </a:t>
            </a:r>
          </a:p>
          <a:p>
            <a:endParaRPr lang="en-US" dirty="0"/>
          </a:p>
          <a:p>
            <a:r>
              <a:rPr lang="en-US" dirty="0"/>
              <a:t>You aren’t going to get a good sense of how often this will happen. At any time your friends might give up the hobby. You can’t estimate the chances of there being another trip. </a:t>
            </a:r>
          </a:p>
          <a:p>
            <a:endParaRPr lang="en-US" dirty="0"/>
          </a:p>
          <a:p>
            <a:r>
              <a:rPr lang="en-US" dirty="0"/>
              <a:t>Your goal is to decide on a plan in advance, how many times should you rent before deciding to buy. Your goal is to minimize the competitive ratio, i.e. minimize the factor of money you overpay.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02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2479</TotalTime>
  <Words>2247</Words>
  <Application>Microsoft Office PowerPoint</Application>
  <PresentationFormat>Widescreen</PresentationFormat>
  <Paragraphs>200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Cambria Math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Online Algorithms</vt:lpstr>
      <vt:lpstr>Announcements</vt:lpstr>
      <vt:lpstr>Announcements</vt:lpstr>
      <vt:lpstr>Announcements</vt:lpstr>
      <vt:lpstr>Announcements</vt:lpstr>
      <vt:lpstr>Online Algorithms</vt:lpstr>
      <vt:lpstr>Measuring Quality</vt:lpstr>
      <vt:lpstr>Ski Rental</vt:lpstr>
      <vt:lpstr>What Information Do We Get?</vt:lpstr>
      <vt:lpstr>Deterministic Algorithm</vt:lpstr>
      <vt:lpstr>Deterministic Algorithm</vt:lpstr>
      <vt:lpstr>Deterministic Algorithm</vt:lpstr>
      <vt:lpstr>Finding the competitive ratio</vt:lpstr>
      <vt:lpstr>Finding the competitive ratio</vt:lpstr>
      <vt:lpstr>A slightly better algorithm</vt:lpstr>
      <vt:lpstr>Analysis</vt:lpstr>
      <vt:lpstr>Huh?</vt:lpstr>
      <vt:lpstr>The Best Strategy</vt:lpstr>
      <vt:lpstr>Why?</vt:lpstr>
      <vt:lpstr>Please Make this app (for me)</vt:lpstr>
      <vt:lpstr>A Second Example</vt:lpstr>
      <vt:lpstr>A Good Algorithm</vt:lpstr>
      <vt:lpstr>A Good Algorithm</vt:lpstr>
      <vt:lpstr>What’s the best r?</vt:lpstr>
      <vt:lpstr>Best r</vt:lpstr>
      <vt:lpstr>One More Example</vt:lpstr>
      <vt:lpstr>Worst-Case</vt:lpstr>
      <vt:lpstr>If you’re not worried about worst-case</vt:lpstr>
      <vt:lpstr>If you’re not worried about worst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49</cp:revision>
  <dcterms:created xsi:type="dcterms:W3CDTF">2021-03-08T23:47:28Z</dcterms:created>
  <dcterms:modified xsi:type="dcterms:W3CDTF">2021-03-10T17:07:14Z</dcterms:modified>
</cp:coreProperties>
</file>