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455" r:id="rId3"/>
    <p:sldId id="343" r:id="rId4"/>
    <p:sldId id="344" r:id="rId5"/>
    <p:sldId id="423" r:id="rId6"/>
    <p:sldId id="424" r:id="rId7"/>
    <p:sldId id="433" r:id="rId8"/>
    <p:sldId id="425" r:id="rId9"/>
    <p:sldId id="426" r:id="rId10"/>
    <p:sldId id="427" r:id="rId11"/>
    <p:sldId id="434" r:id="rId12"/>
    <p:sldId id="435" r:id="rId13"/>
    <p:sldId id="436" r:id="rId14"/>
    <p:sldId id="437" r:id="rId15"/>
    <p:sldId id="438" r:id="rId16"/>
    <p:sldId id="439" r:id="rId17"/>
    <p:sldId id="440" r:id="rId18"/>
    <p:sldId id="441" r:id="rId19"/>
    <p:sldId id="454" r:id="rId20"/>
    <p:sldId id="443" r:id="rId21"/>
    <p:sldId id="442" r:id="rId22"/>
    <p:sldId id="444" r:id="rId23"/>
    <p:sldId id="445" r:id="rId24"/>
    <p:sldId id="446" r:id="rId25"/>
    <p:sldId id="447" r:id="rId26"/>
    <p:sldId id="448" r:id="rId27"/>
    <p:sldId id="449" r:id="rId28"/>
    <p:sldId id="451" r:id="rId29"/>
    <p:sldId id="450" r:id="rId30"/>
    <p:sldId id="452" r:id="rId31"/>
    <p:sldId id="45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5" d="100"/>
          <a:sy n="85" d="100"/>
        </p:scale>
        <p:origin x="70"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965678D-61DB-4382-A415-67FB38908E4A}" type="datetimeFigureOut">
              <a:rPr lang="en-US" smtClean="0"/>
              <a:t>3/3/2021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E54FEF-8A90-42EF-8162-9F37945FF71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544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7965678D-61DB-4382-A415-67FB38908E4A}" type="datetimeFigureOut">
              <a:rPr lang="en-US" smtClean="0"/>
              <a:t>3/3/2021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76E54FEF-8A90-42EF-8162-9F37945FF71E}"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0185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7965678D-61DB-4382-A415-67FB38908E4A}" type="datetimeFigureOut">
              <a:rPr lang="en-US" smtClean="0"/>
              <a:t>3/3/2021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76E54FEF-8A90-42EF-8162-9F37945FF71E}"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17284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352490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965678D-61DB-4382-A415-67FB38908E4A}" type="datetimeFigureOut">
              <a:rPr lang="en-US" smtClean="0"/>
              <a:t>3/3/2021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E54FEF-8A90-42EF-8162-9F37945FF71E}" type="slidenum">
              <a:rPr lang="en-US" smtClean="0"/>
              <a:t>‹#›</a:t>
            </a:fld>
            <a:endParaRPr lang="en-US"/>
          </a:p>
        </p:txBody>
      </p:sp>
    </p:spTree>
    <p:extLst>
      <p:ext uri="{BB962C8B-B14F-4D97-AF65-F5344CB8AC3E}">
        <p14:creationId xmlns:p14="http://schemas.microsoft.com/office/powerpoint/2010/main" val="1732534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E56B6693-78A5-4757-8FD6-4AC11781F7CC}" type="datetimeFigureOut">
              <a:rPr lang="en-US" smtClean="0"/>
              <a:t>3/3/2021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54F954C5-BABC-4D71-94A7-317C64EAAD9C}"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841483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7965678D-61DB-4382-A415-67FB38908E4A}" type="datetimeFigureOut">
              <a:rPr lang="en-US" smtClean="0"/>
              <a:t>3/3/2021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E54FEF-8A90-42EF-8162-9F37945FF71E}"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1611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65678D-61DB-4382-A415-67FB38908E4A}" type="datetimeFigureOut">
              <a:rPr lang="en-US" smtClean="0"/>
              <a:t>3/3/2021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E54FEF-8A90-42EF-8162-9F37945FF71E}" type="slidenum">
              <a:rPr lang="en-US" smtClean="0"/>
              <a:t>‹#›</a:t>
            </a:fld>
            <a:endParaRPr lang="en-US"/>
          </a:p>
        </p:txBody>
      </p:sp>
    </p:spTree>
    <p:extLst>
      <p:ext uri="{BB962C8B-B14F-4D97-AF65-F5344CB8AC3E}">
        <p14:creationId xmlns:p14="http://schemas.microsoft.com/office/powerpoint/2010/main" val="2279630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7965678D-61DB-4382-A415-67FB38908E4A}" type="datetimeFigureOut">
              <a:rPr lang="en-US" smtClean="0"/>
              <a:t>3/3/2021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E54FEF-8A90-42EF-8162-9F37945FF71E}"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820454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965678D-61DB-4382-A415-67FB38908E4A}" type="datetimeFigureOut">
              <a:rPr lang="en-US" smtClean="0"/>
              <a:t>3/3/2021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E54FEF-8A90-42EF-8162-9F37945FF71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247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65678D-61DB-4382-A415-67FB38908E4A}" type="datetimeFigureOut">
              <a:rPr lang="en-US" smtClean="0"/>
              <a:t>3/3/2021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E54FEF-8A90-42EF-8162-9F37945FF71E}" type="slidenum">
              <a:rPr lang="en-US" smtClean="0"/>
              <a:t>‹#›</a:t>
            </a:fld>
            <a:endParaRPr lang="en-US"/>
          </a:p>
        </p:txBody>
      </p:sp>
    </p:spTree>
    <p:extLst>
      <p:ext uri="{BB962C8B-B14F-4D97-AF65-F5344CB8AC3E}">
        <p14:creationId xmlns:p14="http://schemas.microsoft.com/office/powerpoint/2010/main" val="3929590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65678D-61DB-4382-A415-67FB38908E4A}" type="datetimeFigureOut">
              <a:rPr lang="en-US" smtClean="0"/>
              <a:t>3/3/2021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E54FEF-8A90-42EF-8162-9F37945FF71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6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7965678D-61DB-4382-A415-67FB38908E4A}" type="datetimeFigureOut">
              <a:rPr lang="en-US" smtClean="0"/>
              <a:t>3/3/2021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76E54FEF-8A90-42EF-8162-9F37945FF71E}"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582532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D7CD8-FFB5-4501-BD6D-2395C6CFA05C}"/>
              </a:ext>
            </a:extLst>
          </p:cNvPr>
          <p:cNvSpPr>
            <a:spLocks noGrp="1"/>
          </p:cNvSpPr>
          <p:nvPr>
            <p:ph type="ctrTitle"/>
          </p:nvPr>
        </p:nvSpPr>
        <p:spPr/>
        <p:txBody>
          <a:bodyPr/>
          <a:lstStyle/>
          <a:p>
            <a:r>
              <a:rPr lang="en-US" dirty="0"/>
              <a:t>Coping With </a:t>
            </a:r>
            <a:br>
              <a:rPr lang="en-US" dirty="0"/>
            </a:br>
            <a:r>
              <a:rPr lang="en-US" dirty="0"/>
              <a:t>NP-Completeness</a:t>
            </a:r>
          </a:p>
        </p:txBody>
      </p:sp>
      <p:sp>
        <p:nvSpPr>
          <p:cNvPr id="3" name="Subtitle 2">
            <a:extLst>
              <a:ext uri="{FF2B5EF4-FFF2-40B4-BE49-F238E27FC236}">
                <a16:creationId xmlns:a16="http://schemas.microsoft.com/office/drawing/2014/main" id="{00B001B9-33A4-4851-B584-F5C6CE82B2EE}"/>
              </a:ext>
            </a:extLst>
          </p:cNvPr>
          <p:cNvSpPr>
            <a:spLocks noGrp="1"/>
          </p:cNvSpPr>
          <p:nvPr>
            <p:ph type="subTitle" idx="1"/>
          </p:nvPr>
        </p:nvSpPr>
        <p:spPr/>
        <p:txBody>
          <a:bodyPr/>
          <a:lstStyle/>
          <a:p>
            <a:r>
              <a:rPr lang="en-US" dirty="0"/>
              <a:t>CSE 417 Winter 21</a:t>
            </a:r>
          </a:p>
          <a:p>
            <a:r>
              <a:rPr lang="en-US" dirty="0"/>
              <a:t>Lecture 25</a:t>
            </a:r>
          </a:p>
        </p:txBody>
      </p:sp>
    </p:spTree>
    <p:extLst>
      <p:ext uri="{BB962C8B-B14F-4D97-AF65-F5344CB8AC3E}">
        <p14:creationId xmlns:p14="http://schemas.microsoft.com/office/powerpoint/2010/main" val="2319610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568E4-7F8D-4F74-9B20-B3EA2355A323}"/>
              </a:ext>
            </a:extLst>
          </p:cNvPr>
          <p:cNvSpPr>
            <a:spLocks noGrp="1"/>
          </p:cNvSpPr>
          <p:nvPr>
            <p:ph type="title"/>
          </p:nvPr>
        </p:nvSpPr>
        <p:spPr/>
        <p:txBody>
          <a:bodyPr/>
          <a:lstStyle/>
          <a:p>
            <a:r>
              <a:rPr lang="en-US" dirty="0"/>
              <a:t>Step 4 – Permanent Solutions</a:t>
            </a:r>
          </a:p>
        </p:txBody>
      </p:sp>
      <p:sp>
        <p:nvSpPr>
          <p:cNvPr id="3" name="Content Placeholder 2">
            <a:extLst>
              <a:ext uri="{FF2B5EF4-FFF2-40B4-BE49-F238E27FC236}">
                <a16:creationId xmlns:a16="http://schemas.microsoft.com/office/drawing/2014/main" id="{F3711C4A-9BAE-4D30-8E78-8D57DB0F9D79}"/>
              </a:ext>
            </a:extLst>
          </p:cNvPr>
          <p:cNvSpPr>
            <a:spLocks noGrp="1"/>
          </p:cNvSpPr>
          <p:nvPr>
            <p:ph idx="1"/>
          </p:nvPr>
        </p:nvSpPr>
        <p:spPr/>
        <p:txBody>
          <a:bodyPr/>
          <a:lstStyle/>
          <a:p>
            <a:r>
              <a:rPr lang="en-US" dirty="0"/>
              <a:t>Two good options:</a:t>
            </a:r>
          </a:p>
          <a:p>
            <a:endParaRPr lang="en-US" dirty="0"/>
          </a:p>
          <a:p>
            <a:r>
              <a:rPr lang="en-US" dirty="0"/>
              <a:t>Exponential algorithms that aren’t-as-slow-as-others</a:t>
            </a:r>
          </a:p>
          <a:p>
            <a:pPr lvl="1"/>
            <a:r>
              <a:rPr lang="en-US" dirty="0"/>
              <a:t>Give you an exact answer; won’t take polynomial time but will be guaranteed take you less time than brute force.</a:t>
            </a:r>
          </a:p>
          <a:p>
            <a:r>
              <a:rPr lang="en-US" dirty="0"/>
              <a:t>Approximation algorithms</a:t>
            </a:r>
          </a:p>
          <a:p>
            <a:pPr lvl="1"/>
            <a:r>
              <a:rPr lang="en-US" dirty="0"/>
              <a:t>Don’t give you the best answer, but guarantees a reasonable amount of time, and a guaranteed-pretty-good-answer.</a:t>
            </a:r>
          </a:p>
          <a:p>
            <a:pPr lvl="1"/>
            <a:endParaRPr lang="en-US" dirty="0"/>
          </a:p>
        </p:txBody>
      </p:sp>
    </p:spTree>
    <p:extLst>
      <p:ext uri="{BB962C8B-B14F-4D97-AF65-F5344CB8AC3E}">
        <p14:creationId xmlns:p14="http://schemas.microsoft.com/office/powerpoint/2010/main" val="23915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53944-09D6-45BB-A393-78C25456CB31}"/>
              </a:ext>
            </a:extLst>
          </p:cNvPr>
          <p:cNvSpPr>
            <a:spLocks noGrp="1"/>
          </p:cNvSpPr>
          <p:nvPr>
            <p:ph type="title"/>
          </p:nvPr>
        </p:nvSpPr>
        <p:spPr/>
        <p:txBody>
          <a:bodyPr/>
          <a:lstStyle/>
          <a:p>
            <a:r>
              <a:rPr lang="en-US" dirty="0"/>
              <a:t>Vertex Cover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961B431-8AF5-461C-A5B6-98470A7B5B89}"/>
                  </a:ext>
                </a:extLst>
              </p:cNvPr>
              <p:cNvSpPr>
                <a:spLocks noGrp="1"/>
              </p:cNvSpPr>
              <p:nvPr>
                <p:ph idx="1"/>
              </p:nvPr>
            </p:nvSpPr>
            <p:spPr/>
            <p:txBody>
              <a:bodyPr>
                <a:normAutofit lnSpcReduction="10000"/>
              </a:bodyPr>
              <a:lstStyle/>
              <a:p>
                <a:r>
                  <a:rPr lang="en-US" dirty="0"/>
                  <a:t>Input: Graph </a:t>
                </a:r>
                <a14:m>
                  <m:oMath xmlns:m="http://schemas.openxmlformats.org/officeDocument/2006/math">
                    <m:r>
                      <a:rPr lang="en-US" b="0" i="1" smtClean="0">
                        <a:latin typeface="Cambria Math" panose="02040503050406030204" pitchFamily="18" charset="0"/>
                      </a:rPr>
                      <m:t>𝐺</m:t>
                    </m:r>
                  </m:oMath>
                </a14:m>
                <a:r>
                  <a:rPr lang="en-US" dirty="0"/>
                  <a:t>, integer </a:t>
                </a:r>
                <a14:m>
                  <m:oMath xmlns:m="http://schemas.openxmlformats.org/officeDocument/2006/math">
                    <m:r>
                      <a:rPr lang="en-US" b="0" i="1" smtClean="0">
                        <a:latin typeface="Cambria Math" panose="02040503050406030204" pitchFamily="18" charset="0"/>
                      </a:rPr>
                      <m:t>𝑘</m:t>
                    </m:r>
                  </m:oMath>
                </a14:m>
                <a:endParaRPr lang="en-US" dirty="0"/>
              </a:p>
              <a:p>
                <a:r>
                  <a:rPr lang="en-US" dirty="0"/>
                  <a:t>Output: Is there a set of at most </a:t>
                </a:r>
                <a14:m>
                  <m:oMath xmlns:m="http://schemas.openxmlformats.org/officeDocument/2006/math">
                    <m:r>
                      <a:rPr lang="en-US" b="0" i="1" smtClean="0">
                        <a:latin typeface="Cambria Math" panose="02040503050406030204" pitchFamily="18" charset="0"/>
                      </a:rPr>
                      <m:t>𝑘</m:t>
                    </m:r>
                  </m:oMath>
                </a14:m>
                <a:r>
                  <a:rPr lang="en-US" dirty="0"/>
                  <a:t> vertices such that every edge has at least one endpoint in the set?</a:t>
                </a:r>
              </a:p>
              <a:p>
                <a:endParaRPr lang="en-US" dirty="0"/>
              </a:p>
              <a:p>
                <a:r>
                  <a:rPr lang="en-US" dirty="0"/>
                  <a:t>The problem is NP-complete. </a:t>
                </a:r>
              </a:p>
              <a:p>
                <a:r>
                  <a:rPr lang="en-US" dirty="0"/>
                  <a:t>In the worst-case, we need exponential time.</a:t>
                </a:r>
              </a:p>
              <a:p>
                <a:pPr marL="0" indent="0">
                  <a:buNone/>
                </a:pPr>
                <a:r>
                  <a:rPr lang="en-US" dirty="0">
                    <a:latin typeface="Courier New" panose="02070309020205020404" pitchFamily="49" charset="0"/>
                    <a:cs typeface="Courier New" panose="02070309020205020404" pitchFamily="49" charset="0"/>
                  </a:rPr>
                  <a:t>For every subset </a:t>
                </a:r>
                <a14:m>
                  <m:oMath xmlns:m="http://schemas.openxmlformats.org/officeDocument/2006/math">
                    <m:r>
                      <a:rPr lang="en-US" b="0" i="1" smtClean="0">
                        <a:latin typeface="Cambria Math" panose="02040503050406030204" pitchFamily="18" charset="0"/>
                      </a:rPr>
                      <m:t>𝑆</m:t>
                    </m:r>
                  </m:oMath>
                </a14:m>
                <a:r>
                  <a:rPr lang="en-US" dirty="0">
                    <a:latin typeface="Courier New" panose="02070309020205020404" pitchFamily="49" charset="0"/>
                    <a:cs typeface="Courier New" panose="02070309020205020404" pitchFamily="49" charset="0"/>
                  </a:rPr>
                  <a:t> of vertices</a:t>
                </a:r>
                <a:br>
                  <a:rPr lang="en-US" dirty="0">
                    <a:latin typeface="Courier New" panose="02070309020205020404" pitchFamily="49" charset="0"/>
                    <a:cs typeface="Courier New" panose="02070309020205020404" pitchFamily="49" charset="0"/>
                  </a:rPr>
                </a:br>
                <a:r>
                  <a:rPr lang="en-US" dirty="0">
                    <a:latin typeface="Courier New" panose="02070309020205020404" pitchFamily="49" charset="0"/>
                    <a:cs typeface="Courier New" panose="02070309020205020404" pitchFamily="49" charset="0"/>
                  </a:rPr>
                  <a:t>	Check if every edge has at least one endpoint in the set</a:t>
                </a:r>
              </a:p>
              <a:p>
                <a:pPr marL="0" indent="0">
                  <a:buNone/>
                </a:pPr>
                <a:r>
                  <a:rPr lang="en-US" dirty="0">
                    <a:latin typeface="Courier New" panose="02070309020205020404" pitchFamily="49" charset="0"/>
                    <a:cs typeface="Courier New" panose="02070309020205020404" pitchFamily="49" charset="0"/>
                  </a:rPr>
                  <a:t>Time? </a:t>
                </a:r>
                <a14:m>
                  <m:oMath xmlns:m="http://schemas.openxmlformats.org/officeDocument/2006/math">
                    <m:r>
                      <a:rPr lang="en-US" b="0" i="1" smtClean="0">
                        <a:latin typeface="Cambria Math" panose="02040503050406030204" pitchFamily="18" charset="0"/>
                        <a:cs typeface="Courier New" panose="02070309020205020404" pitchFamily="49" charset="0"/>
                      </a:rPr>
                      <m:t>𝑂</m:t>
                    </m:r>
                    <m:r>
                      <a:rPr lang="en-US" b="0" i="1" smtClean="0">
                        <a:latin typeface="Cambria Math" panose="02040503050406030204" pitchFamily="18" charset="0"/>
                        <a:cs typeface="Courier New" panose="02070309020205020404" pitchFamily="49" charset="0"/>
                      </a:rPr>
                      <m:t>(</m:t>
                    </m:r>
                    <m:sSup>
                      <m:sSupPr>
                        <m:ctrlPr>
                          <a:rPr lang="en-US" b="0" i="1" smtClean="0">
                            <a:latin typeface="Cambria Math" panose="02040503050406030204" pitchFamily="18" charset="0"/>
                            <a:cs typeface="Courier New" panose="02070309020205020404" pitchFamily="49" charset="0"/>
                          </a:rPr>
                        </m:ctrlPr>
                      </m:sSupPr>
                      <m:e>
                        <m:r>
                          <a:rPr lang="en-US" b="0" i="1" smtClean="0">
                            <a:latin typeface="Cambria Math" panose="02040503050406030204" pitchFamily="18" charset="0"/>
                            <a:cs typeface="Courier New" panose="02070309020205020404" pitchFamily="49" charset="0"/>
                          </a:rPr>
                          <m:t>2</m:t>
                        </m:r>
                      </m:e>
                      <m:sup>
                        <m:r>
                          <a:rPr lang="en-US" b="0" i="1" smtClean="0">
                            <a:latin typeface="Cambria Math" panose="02040503050406030204" pitchFamily="18" charset="0"/>
                            <a:cs typeface="Courier New" panose="02070309020205020404" pitchFamily="49" charset="0"/>
                          </a:rPr>
                          <m:t>𝑛</m:t>
                        </m:r>
                      </m:sup>
                    </m:sSup>
                    <m:d>
                      <m:dPr>
                        <m:ctrlPr>
                          <a:rPr lang="en-US" b="0" i="1" smtClean="0">
                            <a:latin typeface="Cambria Math" panose="02040503050406030204" pitchFamily="18" charset="0"/>
                            <a:cs typeface="Courier New" panose="02070309020205020404" pitchFamily="49" charset="0"/>
                          </a:rPr>
                        </m:ctrlPr>
                      </m:dPr>
                      <m:e>
                        <m:r>
                          <a:rPr lang="en-US" b="0" i="1" smtClean="0">
                            <a:latin typeface="Cambria Math" panose="02040503050406030204" pitchFamily="18" charset="0"/>
                            <a:cs typeface="Courier New" panose="02070309020205020404" pitchFamily="49" charset="0"/>
                          </a:rPr>
                          <m:t>𝑛</m:t>
                        </m:r>
                        <m:r>
                          <a:rPr lang="en-US" b="0" i="1" smtClean="0">
                            <a:latin typeface="Cambria Math" panose="02040503050406030204" pitchFamily="18" charset="0"/>
                            <a:cs typeface="Courier New" panose="02070309020205020404" pitchFamily="49" charset="0"/>
                          </a:rPr>
                          <m:t>+</m:t>
                        </m:r>
                        <m:r>
                          <a:rPr lang="en-US" b="0" i="1" smtClean="0">
                            <a:latin typeface="Cambria Math" panose="02040503050406030204" pitchFamily="18" charset="0"/>
                            <a:cs typeface="Courier New" panose="02070309020205020404" pitchFamily="49" charset="0"/>
                          </a:rPr>
                          <m:t>𝑚</m:t>
                        </m:r>
                      </m:e>
                    </m:d>
                    <m:r>
                      <a:rPr lang="en-US" b="0" i="1" smtClean="0">
                        <a:latin typeface="Cambria Math" panose="02040503050406030204" pitchFamily="18" charset="0"/>
                        <a:cs typeface="Courier New" panose="02070309020205020404" pitchFamily="49" charset="0"/>
                      </a:rPr>
                      <m:t>)</m:t>
                    </m:r>
                  </m:oMath>
                </a14:m>
                <a:endParaRPr lang="en-US" dirty="0">
                  <a:latin typeface="Courier New" panose="02070309020205020404" pitchFamily="49" charset="0"/>
                  <a:cs typeface="Courier New" panose="02070309020205020404" pitchFamily="49" charset="0"/>
                </a:endParaRPr>
              </a:p>
            </p:txBody>
          </p:sp>
        </mc:Choice>
        <mc:Fallback>
          <p:sp>
            <p:nvSpPr>
              <p:cNvPr id="3" name="Content Placeholder 2">
                <a:extLst>
                  <a:ext uri="{FF2B5EF4-FFF2-40B4-BE49-F238E27FC236}">
                    <a16:creationId xmlns:a16="http://schemas.microsoft.com/office/drawing/2014/main" id="{7961B431-8AF5-461C-A5B6-98470A7B5B89}"/>
                  </a:ext>
                </a:extLst>
              </p:cNvPr>
              <p:cNvSpPr>
                <a:spLocks noGrp="1" noRot="1" noChangeAspect="1" noMove="1" noResize="1" noEditPoints="1" noAdjustHandles="1" noChangeArrowheads="1" noChangeShapeType="1" noTextEdit="1"/>
              </p:cNvSpPr>
              <p:nvPr>
                <p:ph idx="1"/>
              </p:nvPr>
            </p:nvSpPr>
            <p:spPr>
              <a:blipFill>
                <a:blip r:embed="rId2"/>
                <a:stretch>
                  <a:fillRect l="-1525" t="-3019"/>
                </a:stretch>
              </a:blipFill>
            </p:spPr>
            <p:txBody>
              <a:bodyPr/>
              <a:lstStyle/>
              <a:p>
                <a:r>
                  <a:rPr lang="en-US">
                    <a:noFill/>
                  </a:rPr>
                  <a:t> </a:t>
                </a:r>
              </a:p>
            </p:txBody>
          </p:sp>
        </mc:Fallback>
      </mc:AlternateContent>
    </p:spTree>
    <p:extLst>
      <p:ext uri="{BB962C8B-B14F-4D97-AF65-F5344CB8AC3E}">
        <p14:creationId xmlns:p14="http://schemas.microsoft.com/office/powerpoint/2010/main" val="787132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22EC4-0D28-431D-B275-0B3E05F4B0B4}"/>
              </a:ext>
            </a:extLst>
          </p:cNvPr>
          <p:cNvSpPr>
            <a:spLocks noGrp="1"/>
          </p:cNvSpPr>
          <p:nvPr>
            <p:ph type="title"/>
          </p:nvPr>
        </p:nvSpPr>
        <p:spPr/>
        <p:txBody>
          <a:bodyPr/>
          <a:lstStyle/>
          <a:p>
            <a:r>
              <a:rPr lang="en-US" dirty="0"/>
              <a:t>Vertex Cover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9AB60F5-92E2-4B66-B6CC-C1F091E48327}"/>
                  </a:ext>
                </a:extLst>
              </p:cNvPr>
              <p:cNvSpPr>
                <a:spLocks noGrp="1"/>
              </p:cNvSpPr>
              <p:nvPr>
                <p:ph idx="1"/>
              </p:nvPr>
            </p:nvSpPr>
            <p:spPr/>
            <p:txBody>
              <a:bodyPr/>
              <a:lstStyle/>
              <a:p>
                <a:r>
                  <a:rPr lang="en-US" dirty="0"/>
                  <a:t>We can do better (sometimes)!</a:t>
                </a:r>
              </a:p>
              <a:p>
                <a:r>
                  <a:rPr lang="en-US" dirty="0"/>
                  <a:t>Don’t check every subset, just the biggest allowed subsets. How does the running time change as </a:t>
                </a:r>
                <a14:m>
                  <m:oMath xmlns:m="http://schemas.openxmlformats.org/officeDocument/2006/math">
                    <m:r>
                      <a:rPr lang="en-US" b="0" i="1" smtClean="0">
                        <a:latin typeface="Cambria Math" panose="02040503050406030204" pitchFamily="18" charset="0"/>
                      </a:rPr>
                      <m:t>𝑘</m:t>
                    </m:r>
                  </m:oMath>
                </a14:m>
                <a:r>
                  <a:rPr lang="en-US" dirty="0"/>
                  <a:t> changes?</a:t>
                </a:r>
              </a:p>
              <a:p>
                <a:endParaRPr lang="en-US" dirty="0"/>
              </a:p>
              <a:p>
                <a:r>
                  <a:rPr lang="en-US" dirty="0"/>
                  <a:t>When </a:t>
                </a:r>
                <a14:m>
                  <m:oMath xmlns:m="http://schemas.openxmlformats.org/officeDocument/2006/math">
                    <m:r>
                      <a:rPr lang="en-US" b="0" i="1" smtClean="0">
                        <a:latin typeface="Cambria Math" panose="02040503050406030204" pitchFamily="18" charset="0"/>
                      </a:rPr>
                      <m:t>𝑘</m:t>
                    </m:r>
                  </m:oMath>
                </a14:m>
                <a:r>
                  <a:rPr lang="en-US" dirty="0"/>
                  <a:t> is a constant (say,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≤3</m:t>
                    </m:r>
                  </m:oMath>
                </a14:m>
                <a:r>
                  <a:rPr lang="en-US" dirty="0"/>
                  <a:t>)</a:t>
                </a:r>
              </a:p>
              <a:p>
                <a:r>
                  <a:rPr lang="en-US" dirty="0"/>
                  <a:t>How many subsets are there of size </a:t>
                </a:r>
                <a14:m>
                  <m:oMath xmlns:m="http://schemas.openxmlformats.org/officeDocument/2006/math">
                    <m:r>
                      <a:rPr lang="en-US" b="0" i="1" smtClean="0">
                        <a:latin typeface="Cambria Math" panose="02040503050406030204" pitchFamily="18" charset="0"/>
                      </a:rPr>
                      <m:t>3</m:t>
                    </m:r>
                  </m:oMath>
                </a14:m>
                <a:r>
                  <a:rPr lang="en-US" dirty="0"/>
                  <a:t>? </a:t>
                </a:r>
                <a14:m>
                  <m:oMath xmlns:m="http://schemas.openxmlformats.org/officeDocument/2006/math">
                    <m:sSup>
                      <m:sSupPr>
                        <m:ctrlPr>
                          <a:rPr lang="en-US" b="0" i="0" smtClean="0">
                            <a:latin typeface="Cambria Math" panose="02040503050406030204" pitchFamily="18" charset="0"/>
                          </a:rPr>
                        </m:ctrlPr>
                      </m:sSupPr>
                      <m:e>
                        <m:r>
                          <m:rPr>
                            <m:sty m:val="p"/>
                          </m:rPr>
                          <a:rPr lang="en-US" b="0" i="0" smtClean="0">
                            <a:latin typeface="Cambria Math" panose="02040503050406030204" pitchFamily="18" charset="0"/>
                          </a:rPr>
                          <m:t>n</m:t>
                        </m:r>
                      </m:e>
                      <m:sup>
                        <m:r>
                          <a:rPr lang="en-US" b="0" i="0" smtClean="0">
                            <a:latin typeface="Cambria Math" panose="02040503050406030204" pitchFamily="18" charset="0"/>
                          </a:rPr>
                          <m:t>3</m:t>
                        </m:r>
                      </m:sup>
                    </m:sSup>
                    <m:r>
                      <a:rPr lang="en-US" b="0" i="1" smtClean="0">
                        <a:latin typeface="Cambria Math" panose="02040503050406030204" pitchFamily="18" charset="0"/>
                      </a:rPr>
                      <m:t>, </m:t>
                    </m:r>
                  </m:oMath>
                </a14:m>
                <a:r>
                  <a:rPr lang="en-US" b="0" i="0" dirty="0"/>
                  <a:t>running time:</a:t>
                </a:r>
                <a:r>
                  <a:rPr lang="en-US" b="0" i="0" dirty="0">
                    <a:latin typeface="+mj-lt"/>
                  </a:rPr>
                  <a:t>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3</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m:t>
                    </m:r>
                  </m:oMath>
                </a14:m>
                <a:endParaRPr lang="en-US" dirty="0"/>
              </a:p>
              <a:p>
                <a:r>
                  <a:rPr lang="en-US" dirty="0"/>
                  <a:t>That’s not too terrible!</a:t>
                </a:r>
              </a:p>
              <a:p>
                <a:endParaRPr lang="en-US" dirty="0"/>
              </a:p>
            </p:txBody>
          </p:sp>
        </mc:Choice>
        <mc:Fallback>
          <p:sp>
            <p:nvSpPr>
              <p:cNvPr id="3" name="Content Placeholder 2">
                <a:extLst>
                  <a:ext uri="{FF2B5EF4-FFF2-40B4-BE49-F238E27FC236}">
                    <a16:creationId xmlns:a16="http://schemas.microsoft.com/office/drawing/2014/main" id="{69AB60F5-92E2-4B66-B6CC-C1F091E48327}"/>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125004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22EC4-0D28-431D-B275-0B3E05F4B0B4}"/>
              </a:ext>
            </a:extLst>
          </p:cNvPr>
          <p:cNvSpPr>
            <a:spLocks noGrp="1"/>
          </p:cNvSpPr>
          <p:nvPr>
            <p:ph type="title"/>
          </p:nvPr>
        </p:nvSpPr>
        <p:spPr/>
        <p:txBody>
          <a:bodyPr/>
          <a:lstStyle/>
          <a:p>
            <a:r>
              <a:rPr lang="en-US" dirty="0"/>
              <a:t>Vertex Cover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9AB60F5-92E2-4B66-B6CC-C1F091E48327}"/>
                  </a:ext>
                </a:extLst>
              </p:cNvPr>
              <p:cNvSpPr>
                <a:spLocks noGrp="1"/>
              </p:cNvSpPr>
              <p:nvPr>
                <p:ph idx="1"/>
              </p:nvPr>
            </p:nvSpPr>
            <p:spPr/>
            <p:txBody>
              <a:bodyPr>
                <a:normAutofit lnSpcReduction="10000"/>
              </a:bodyPr>
              <a:lstStyle/>
              <a:p>
                <a:r>
                  <a:rPr lang="en-US" dirty="0"/>
                  <a:t>When </a:t>
                </a:r>
                <a14:m>
                  <m:oMath xmlns:m="http://schemas.openxmlformats.org/officeDocument/2006/math">
                    <m:r>
                      <a:rPr lang="en-US" b="0" i="1" smtClean="0">
                        <a:latin typeface="Cambria Math" panose="02040503050406030204" pitchFamily="18" charset="0"/>
                      </a:rPr>
                      <m:t>𝑘</m:t>
                    </m:r>
                  </m:oMath>
                </a14:m>
                <a:r>
                  <a:rPr lang="en-US" dirty="0"/>
                  <a:t> is a constant (say,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≤3</m:t>
                    </m:r>
                  </m:oMath>
                </a14:m>
                <a:r>
                  <a:rPr lang="en-US" dirty="0"/>
                  <a:t>)</a:t>
                </a:r>
              </a:p>
              <a:p>
                <a:r>
                  <a:rPr lang="en-US" dirty="0"/>
                  <a:t>Running time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3</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m:t>
                    </m:r>
                  </m:oMath>
                </a14:m>
                <a:endParaRPr lang="en-US" dirty="0"/>
              </a:p>
              <a:p>
                <a14:m>
                  <m:oMath xmlns:m="http://schemas.openxmlformats.org/officeDocument/2006/math">
                    <m:r>
                      <a:rPr lang="en-US" b="0" i="1" smtClean="0">
                        <a:latin typeface="Cambria Math" panose="02040503050406030204" pitchFamily="18" charset="0"/>
                      </a:rPr>
                      <m:t>𝑘</m:t>
                    </m:r>
                  </m:oMath>
                </a14:m>
                <a:r>
                  <a:rPr lang="en-US" dirty="0"/>
                  <a:t> is a little bigger (say,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log</m:t>
                            </m:r>
                          </m:e>
                          <m:sub>
                            <m:r>
                              <a:rPr lang="en-US" b="0" i="1" smtClean="0">
                                <a:latin typeface="Cambria Math" panose="02040503050406030204" pitchFamily="18" charset="0"/>
                              </a:rPr>
                              <m:t>2</m:t>
                            </m:r>
                          </m:sub>
                        </m:sSub>
                      </m:fName>
                      <m:e>
                        <m:r>
                          <a:rPr lang="en-US" b="0" i="1" smtClean="0">
                            <a:latin typeface="Cambria Math" panose="02040503050406030204" pitchFamily="18" charset="0"/>
                          </a:rPr>
                          <m:t>𝑛</m:t>
                        </m:r>
                        <m:r>
                          <a:rPr lang="en-US" b="0" i="1" smtClean="0">
                            <a:latin typeface="Cambria Math" panose="02040503050406030204" pitchFamily="18" charset="0"/>
                          </a:rPr>
                          <m:t>)</m:t>
                        </m:r>
                      </m:e>
                    </m:func>
                  </m:oMath>
                </a14:m>
                <a:endParaRPr lang="en-US" dirty="0"/>
              </a:p>
              <a:p>
                <a:r>
                  <a:rPr lang="en-US" dirty="0"/>
                  <a:t>Running time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𝑛</m:t>
                                </m:r>
                              </m:e>
                            </m:func>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e>
                    </m:d>
                  </m:oMath>
                </a14:m>
                <a:r>
                  <a:rPr lang="en-US" dirty="0"/>
                  <a:t> not polynomial anymore</a:t>
                </a:r>
              </a:p>
              <a:p>
                <a:r>
                  <a:rPr lang="en-US" dirty="0"/>
                  <a:t>Worst value of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 </m:t>
                    </m:r>
                  </m:oMath>
                </a14:m>
                <a:r>
                  <a:rPr lang="en-US" dirty="0"/>
                  <a:t>(</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/2)</m:t>
                    </m:r>
                  </m:oMath>
                </a14:m>
                <a:endParaRPr lang="en-US" dirty="0"/>
              </a:p>
              <a:p>
                <a:r>
                  <a:rPr lang="en-US" dirty="0"/>
                  <a:t>Running time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f>
                              <m:fPr>
                                <m:ctrlPr>
                                  <a:rPr lang="en-US" b="0" i="1" smtClean="0">
                                    <a:latin typeface="Cambria Math" panose="02040503050406030204" pitchFamily="18" charset="0"/>
                                  </a:rPr>
                                </m:ctrlPr>
                              </m:fPr>
                              <m:num>
                                <m:r>
                                  <a:rPr lang="en-US" b="0" i="1" smtClean="0">
                                    <a:latin typeface="Cambria Math" panose="02040503050406030204" pitchFamily="18" charset="0"/>
                                  </a:rPr>
                                  <m:t>𝑛</m:t>
                                </m:r>
                              </m:num>
                              <m:den>
                                <m:r>
                                  <a:rPr lang="en-US" b="0" i="1" smtClean="0">
                                    <a:latin typeface="Cambria Math" panose="02040503050406030204" pitchFamily="18" charset="0"/>
                                  </a:rPr>
                                  <m:t>2</m:t>
                                </m:r>
                              </m:den>
                            </m:f>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e>
                    </m:d>
                  </m:oMath>
                </a14:m>
                <a:r>
                  <a:rPr lang="en-US" dirty="0"/>
                  <a:t> VERY SLOW</a:t>
                </a:r>
              </a:p>
              <a:p>
                <a14:m>
                  <m:oMath xmlns:m="http://schemas.openxmlformats.org/officeDocument/2006/math">
                    <m:r>
                      <a:rPr lang="en-US" b="0" i="1" smtClean="0">
                        <a:latin typeface="Cambria Math" panose="02040503050406030204" pitchFamily="18" charset="0"/>
                      </a:rPr>
                      <m:t>𝑘</m:t>
                    </m:r>
                  </m:oMath>
                </a14:m>
                <a:r>
                  <a:rPr lang="en-US" dirty="0"/>
                  <a:t> very </a:t>
                </a:r>
                <a:r>
                  <a:rPr lang="en-US" dirty="0" err="1"/>
                  <a:t>very</a:t>
                </a:r>
                <a:r>
                  <a:rPr lang="en-US" dirty="0"/>
                  <a:t> big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−3</m:t>
                    </m:r>
                  </m:oMath>
                </a14:m>
                <a:r>
                  <a:rPr lang="en-US" dirty="0"/>
                  <a:t>)</a:t>
                </a:r>
              </a:p>
              <a:p>
                <a:r>
                  <a:rPr lang="en-US" dirty="0"/>
                  <a:t>Running time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3</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m:t>
                    </m:r>
                  </m:oMath>
                </a14:m>
                <a:r>
                  <a:rPr lang="en-US" dirty="0"/>
                  <a:t> (not many very large vertex sets)</a:t>
                </a:r>
              </a:p>
            </p:txBody>
          </p:sp>
        </mc:Choice>
        <mc:Fallback>
          <p:sp>
            <p:nvSpPr>
              <p:cNvPr id="3" name="Content Placeholder 2">
                <a:extLst>
                  <a:ext uri="{FF2B5EF4-FFF2-40B4-BE49-F238E27FC236}">
                    <a16:creationId xmlns:a16="http://schemas.microsoft.com/office/drawing/2014/main" id="{69AB60F5-92E2-4B66-B6CC-C1F091E48327}"/>
                  </a:ext>
                </a:extLst>
              </p:cNvPr>
              <p:cNvSpPr>
                <a:spLocks noGrp="1" noRot="1" noChangeAspect="1" noMove="1" noResize="1" noEditPoints="1" noAdjustHandles="1" noChangeArrowheads="1" noChangeShapeType="1" noTextEdit="1"/>
              </p:cNvSpPr>
              <p:nvPr>
                <p:ph idx="1"/>
              </p:nvPr>
            </p:nvSpPr>
            <p:spPr>
              <a:blipFill>
                <a:blip r:embed="rId2"/>
                <a:stretch>
                  <a:fillRect l="-654" t="-3019"/>
                </a:stretch>
              </a:blipFill>
            </p:spPr>
            <p:txBody>
              <a:bodyPr/>
              <a:lstStyle/>
              <a:p>
                <a:r>
                  <a:rPr lang="en-US">
                    <a:noFill/>
                  </a:rPr>
                  <a:t> </a:t>
                </a:r>
              </a:p>
            </p:txBody>
          </p:sp>
        </mc:Fallback>
      </mc:AlternateContent>
    </p:spTree>
    <p:extLst>
      <p:ext uri="{BB962C8B-B14F-4D97-AF65-F5344CB8AC3E}">
        <p14:creationId xmlns:p14="http://schemas.microsoft.com/office/powerpoint/2010/main" val="4246713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465FC-1F53-43AC-B54C-0163D14BDE95}"/>
              </a:ext>
            </a:extLst>
          </p:cNvPr>
          <p:cNvSpPr>
            <a:spLocks noGrp="1"/>
          </p:cNvSpPr>
          <p:nvPr>
            <p:ph type="title"/>
          </p:nvPr>
        </p:nvSpPr>
        <p:spPr/>
        <p:txBody>
          <a:bodyPr/>
          <a:lstStyle/>
          <a:p>
            <a:r>
              <a:rPr lang="en-US" dirty="0"/>
              <a:t>We can do better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E83B126-8D87-4AA9-8924-A64C561304D8}"/>
                  </a:ext>
                </a:extLst>
              </p:cNvPr>
              <p:cNvSpPr>
                <a:spLocks noGrp="1"/>
              </p:cNvSpPr>
              <p:nvPr>
                <p:ph idx="1"/>
              </p:nvPr>
            </p:nvSpPr>
            <p:spPr/>
            <p:txBody>
              <a:bodyPr/>
              <a:lstStyle/>
              <a:p>
                <a:r>
                  <a:rPr lang="en-US" dirty="0"/>
                  <a:t>When </a:t>
                </a:r>
                <a14:m>
                  <m:oMath xmlns:m="http://schemas.openxmlformats.org/officeDocument/2006/math">
                    <m:r>
                      <a:rPr lang="en-US" b="0" i="1" smtClean="0">
                        <a:latin typeface="Cambria Math" panose="02040503050406030204" pitchFamily="18" charset="0"/>
                      </a:rPr>
                      <m:t>𝑘</m:t>
                    </m:r>
                  </m:oMath>
                </a14:m>
                <a:r>
                  <a:rPr lang="en-US" dirty="0"/>
                  <a:t> is big, not much we can do. What about when it’s small?</a:t>
                </a:r>
              </a:p>
              <a:p>
                <a:r>
                  <a:rPr lang="en-US" dirty="0"/>
                  <a:t>Our running time depends on </a:t>
                </a:r>
                <a14:m>
                  <m:oMath xmlns:m="http://schemas.openxmlformats.org/officeDocument/2006/math">
                    <m:r>
                      <a:rPr lang="en-US" b="0" i="1" smtClean="0">
                        <a:latin typeface="Cambria Math" panose="02040503050406030204" pitchFamily="18" charset="0"/>
                      </a:rPr>
                      <m:t>𝑘</m:t>
                    </m:r>
                  </m:oMath>
                </a14:m>
                <a:r>
                  <a:rPr lang="en-US" dirty="0"/>
                  <a:t> anyway, let’s focus in on making our algorithm better when </a:t>
                </a:r>
                <a14:m>
                  <m:oMath xmlns:m="http://schemas.openxmlformats.org/officeDocument/2006/math">
                    <m:r>
                      <a:rPr lang="en-US" b="0" i="1" smtClean="0">
                        <a:latin typeface="Cambria Math" panose="02040503050406030204" pitchFamily="18" charset="0"/>
                      </a:rPr>
                      <m:t>𝑘</m:t>
                    </m:r>
                  </m:oMath>
                </a14:m>
                <a:r>
                  <a:rPr lang="en-US" dirty="0"/>
                  <a:t> is small.</a:t>
                </a:r>
              </a:p>
              <a:p>
                <a:endParaRPr lang="en-US" dirty="0"/>
              </a:p>
              <a:p>
                <a:r>
                  <a:rPr lang="en-US" b="1" dirty="0"/>
                  <a:t>Key idea: </a:t>
                </a:r>
                <a:r>
                  <a:rPr lang="en-US" dirty="0"/>
                  <a:t>pick an edge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b="1" dirty="0"/>
                  <a:t> </a:t>
                </a:r>
              </a:p>
              <a:p>
                <a:r>
                  <a:rPr lang="en-US" dirty="0"/>
                  <a:t>There is a vertex cover of size </a:t>
                </a:r>
                <a14:m>
                  <m:oMath xmlns:m="http://schemas.openxmlformats.org/officeDocument/2006/math">
                    <m:r>
                      <a:rPr lang="en-US" b="0" i="1" smtClean="0">
                        <a:latin typeface="Cambria Math" panose="02040503050406030204" pitchFamily="18" charset="0"/>
                      </a:rPr>
                      <m:t>𝑘</m:t>
                    </m:r>
                  </m:oMath>
                </a14:m>
                <a:r>
                  <a:rPr lang="en-US" dirty="0"/>
                  <a:t> if and only if</a:t>
                </a:r>
              </a:p>
              <a:p>
                <a:r>
                  <a:rPr lang="en-US" dirty="0"/>
                  <a:t>There is a vertex cover of size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−1</m:t>
                    </m:r>
                  </m:oMath>
                </a14:m>
                <a:r>
                  <a:rPr lang="en-US" dirty="0"/>
                  <a:t> in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𝑢</m:t>
                    </m:r>
                  </m:oMath>
                </a14:m>
                <a:r>
                  <a:rPr lang="en-US" dirty="0"/>
                  <a:t> or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a:t>
                </a:r>
              </a:p>
              <a:p>
                <a:endParaRPr lang="en-US" dirty="0"/>
              </a:p>
              <a:p>
                <a:r>
                  <a:rPr lang="en-US" dirty="0"/>
                  <a:t>i.e. at least one of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 in the minimum vertex cover.</a:t>
                </a:r>
              </a:p>
            </p:txBody>
          </p:sp>
        </mc:Choice>
        <mc:Fallback>
          <p:sp>
            <p:nvSpPr>
              <p:cNvPr id="3" name="Content Placeholder 2">
                <a:extLst>
                  <a:ext uri="{FF2B5EF4-FFF2-40B4-BE49-F238E27FC236}">
                    <a16:creationId xmlns:a16="http://schemas.microsoft.com/office/drawing/2014/main" id="{AE83B126-8D87-4AA9-8924-A64C561304D8}"/>
                  </a:ext>
                </a:extLst>
              </p:cNvPr>
              <p:cNvSpPr>
                <a:spLocks noGrp="1" noRot="1" noChangeAspect="1" noMove="1" noResize="1" noEditPoints="1" noAdjustHandles="1" noChangeArrowheads="1" noChangeShapeType="1" noTextEdit="1"/>
              </p:cNvSpPr>
              <p:nvPr>
                <p:ph idx="1"/>
              </p:nvPr>
            </p:nvSpPr>
            <p:spPr>
              <a:blipFill>
                <a:blip r:embed="rId2"/>
                <a:stretch>
                  <a:fillRect l="-708" t="-2138" b="-2390"/>
                </a:stretch>
              </a:blipFill>
            </p:spPr>
            <p:txBody>
              <a:bodyPr/>
              <a:lstStyle/>
              <a:p>
                <a:r>
                  <a:rPr lang="en-US">
                    <a:noFill/>
                  </a:rPr>
                  <a:t> </a:t>
                </a:r>
              </a:p>
            </p:txBody>
          </p:sp>
        </mc:Fallback>
      </mc:AlternateContent>
    </p:spTree>
    <p:extLst>
      <p:ext uri="{BB962C8B-B14F-4D97-AF65-F5344CB8AC3E}">
        <p14:creationId xmlns:p14="http://schemas.microsoft.com/office/powerpoint/2010/main" val="2390017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CD225-BD5E-42FA-BC7B-419F9F2DB211}"/>
              </a:ext>
            </a:extLst>
          </p:cNvPr>
          <p:cNvSpPr>
            <a:spLocks noGrp="1"/>
          </p:cNvSpPr>
          <p:nvPr>
            <p:ph type="title"/>
          </p:nvPr>
        </p:nvSpPr>
        <p:spPr/>
        <p:txBody>
          <a:bodyPr/>
          <a:lstStyle/>
          <a:p>
            <a:r>
              <a:rPr lang="en-US" dirty="0"/>
              <a:t>Key Idea – Let’s Prove it!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01DA5AF-A49B-4F68-998F-C327552EB068}"/>
                  </a:ext>
                </a:extLst>
              </p:cNvPr>
              <p:cNvSpPr>
                <a:spLocks noGrp="1"/>
              </p:cNvSpPr>
              <p:nvPr>
                <p:ph idx="1"/>
              </p:nvPr>
            </p:nvSpPr>
            <p:spPr/>
            <p:txBody>
              <a:bodyPr/>
              <a:lstStyle/>
              <a:p>
                <a:r>
                  <a:rPr lang="en-US" dirty="0"/>
                  <a:t>If there is a vertex cover of size </a:t>
                </a:r>
                <a14:m>
                  <m:oMath xmlns:m="http://schemas.openxmlformats.org/officeDocument/2006/math">
                    <m:r>
                      <a:rPr lang="en-US" b="0" i="1" smtClean="0">
                        <a:latin typeface="Cambria Math" panose="02040503050406030204" pitchFamily="18" charset="0"/>
                      </a:rPr>
                      <m:t>𝑘</m:t>
                    </m:r>
                  </m:oMath>
                </a14:m>
                <a:r>
                  <a:rPr lang="en-US" dirty="0"/>
                  <a:t>, then there is a vertex cover of size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−1</m:t>
                    </m:r>
                  </m:oMath>
                </a14:m>
                <a:r>
                  <a:rPr lang="en-US" dirty="0"/>
                  <a:t> in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𝑢</m:t>
                    </m:r>
                  </m:oMath>
                </a14:m>
                <a:r>
                  <a:rPr lang="en-US" dirty="0"/>
                  <a:t> or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a:t>
                </a:r>
              </a:p>
              <a:p>
                <a:endParaRPr lang="en-US" dirty="0"/>
              </a:p>
              <a:p>
                <a:r>
                  <a:rPr lang="en-US" dirty="0"/>
                  <a:t>Every vertex cover has to cover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e>
                    </m:d>
                    <m:r>
                      <a:rPr lang="en-US" b="0" i="0" smtClean="0">
                        <a:latin typeface="Cambria Math" panose="02040503050406030204" pitchFamily="18" charset="0"/>
                      </a:rPr>
                      <m:t>.</m:t>
                    </m:r>
                  </m:oMath>
                </a14:m>
                <a:r>
                  <a:rPr lang="en-US" dirty="0"/>
                  <a:t> So at least one of </a:t>
                </a:r>
                <a14:m>
                  <m:oMath xmlns:m="http://schemas.openxmlformats.org/officeDocument/2006/math">
                    <m:r>
                      <a:rPr lang="en-US" b="0" i="1" smtClean="0">
                        <a:latin typeface="Cambria Math" panose="02040503050406030204" pitchFamily="18" charset="0"/>
                      </a:rPr>
                      <m:t>𝑢</m:t>
                    </m:r>
                  </m:oMath>
                </a14:m>
                <a:r>
                  <a:rPr lang="en-US" dirty="0"/>
                  <a:t> or </a:t>
                </a:r>
                <a14:m>
                  <m:oMath xmlns:m="http://schemas.openxmlformats.org/officeDocument/2006/math">
                    <m:r>
                      <a:rPr lang="en-US" b="0" i="1" smtClean="0">
                        <a:latin typeface="Cambria Math" panose="02040503050406030204" pitchFamily="18" charset="0"/>
                      </a:rPr>
                      <m:t>𝑣</m:t>
                    </m:r>
                  </m:oMath>
                </a14:m>
                <a:r>
                  <a:rPr lang="en-US" dirty="0"/>
                  <a:t> is included. Delete that vertex (one arbitrarily if both are in the vertex cover) and all edges that touch it. Every other edge was covered by another vertex (since we deleted all the edges touching the deleted vertex). What remains is a vertex cover of size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−1</m:t>
                    </m:r>
                  </m:oMath>
                </a14:m>
                <a:r>
                  <a:rPr lang="en-US" dirty="0"/>
                  <a:t> on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𝑢</m:t>
                    </m:r>
                  </m:oMath>
                </a14:m>
                <a:r>
                  <a:rPr lang="en-US" dirty="0"/>
                  <a:t> or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a:t>
                </a:r>
              </a:p>
            </p:txBody>
          </p:sp>
        </mc:Choice>
        <mc:Fallback>
          <p:sp>
            <p:nvSpPr>
              <p:cNvPr id="3" name="Content Placeholder 2">
                <a:extLst>
                  <a:ext uri="{FF2B5EF4-FFF2-40B4-BE49-F238E27FC236}">
                    <a16:creationId xmlns:a16="http://schemas.microsoft.com/office/drawing/2014/main" id="{901DA5AF-A49B-4F68-998F-C327552EB068}"/>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1851768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29F4D-B645-48F9-825C-2D3C7FA2BF91}"/>
              </a:ext>
            </a:extLst>
          </p:cNvPr>
          <p:cNvSpPr>
            <a:spLocks noGrp="1"/>
          </p:cNvSpPr>
          <p:nvPr>
            <p:ph type="title"/>
          </p:nvPr>
        </p:nvSpPr>
        <p:spPr/>
        <p:txBody>
          <a:bodyPr/>
          <a:lstStyle/>
          <a:p>
            <a:r>
              <a:rPr lang="en-US" dirty="0"/>
              <a:t>Key Idea – Let’s Prove it!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53567FB-9D31-4546-8434-06F0ED5ACAD7}"/>
                  </a:ext>
                </a:extLst>
              </p:cNvPr>
              <p:cNvSpPr>
                <a:spLocks noGrp="1"/>
              </p:cNvSpPr>
              <p:nvPr>
                <p:ph idx="1"/>
              </p:nvPr>
            </p:nvSpPr>
            <p:spPr/>
            <p:txBody>
              <a:bodyPr/>
              <a:lstStyle/>
              <a:p>
                <a:r>
                  <a:rPr lang="en-US" dirty="0"/>
                  <a:t>If there is a vertex cover of size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−1</m:t>
                    </m:r>
                  </m:oMath>
                </a14:m>
                <a:r>
                  <a:rPr lang="en-US" dirty="0"/>
                  <a:t> in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𝑢</m:t>
                    </m:r>
                  </m:oMath>
                </a14:m>
                <a:r>
                  <a:rPr lang="en-US" dirty="0"/>
                  <a:t> or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 then there is a vertex cover of size </a:t>
                </a:r>
                <a14:m>
                  <m:oMath xmlns:m="http://schemas.openxmlformats.org/officeDocument/2006/math">
                    <m:r>
                      <a:rPr lang="en-US" b="0" i="1" smtClean="0">
                        <a:latin typeface="Cambria Math" panose="02040503050406030204" pitchFamily="18" charset="0"/>
                      </a:rPr>
                      <m:t>𝑘</m:t>
                    </m:r>
                  </m:oMath>
                </a14:m>
                <a:r>
                  <a:rPr lang="en-US" dirty="0"/>
                  <a:t> in </a:t>
                </a:r>
                <a14:m>
                  <m:oMath xmlns:m="http://schemas.openxmlformats.org/officeDocument/2006/math">
                    <m:r>
                      <a:rPr lang="en-US" b="0" i="1" smtClean="0">
                        <a:latin typeface="Cambria Math" panose="02040503050406030204" pitchFamily="18" charset="0"/>
                      </a:rPr>
                      <m:t>𝐺</m:t>
                    </m:r>
                  </m:oMath>
                </a14:m>
                <a:r>
                  <a:rPr lang="en-US" dirty="0"/>
                  <a:t>.</a:t>
                </a:r>
              </a:p>
              <a:p>
                <a:endParaRPr lang="en-US" dirty="0"/>
              </a:p>
              <a:p>
                <a:r>
                  <a:rPr lang="en-US" dirty="0"/>
                  <a:t>Assume that the vertex cover of size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−1</m:t>
                    </m:r>
                  </m:oMath>
                </a14:m>
                <a:r>
                  <a:rPr lang="en-US" dirty="0"/>
                  <a:t> is in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 </m:t>
                    </m:r>
                  </m:oMath>
                </a14:m>
                <a:r>
                  <a:rPr lang="en-US" dirty="0"/>
                  <a:t>(the argument is the same if it’s in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 instead). Take the vertex cover of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𝑢</m:t>
                    </m:r>
                  </m:oMath>
                </a14:m>
                <a:r>
                  <a:rPr lang="en-US" dirty="0"/>
                  <a:t> and add in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oMath>
                </a14:m>
                <a:r>
                  <a:rPr lang="en-US" dirty="0"/>
                  <a:t> Every edge of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m:t>
                    </m:r>
                    <m:r>
                      <a:rPr lang="en-US" b="0" i="1" smtClean="0">
                        <a:latin typeface="Cambria Math" panose="02040503050406030204" pitchFamily="18" charset="0"/>
                      </a:rPr>
                      <m:t>𝑢</m:t>
                    </m:r>
                  </m:oMath>
                </a14:m>
                <a:r>
                  <a:rPr lang="en-US" dirty="0"/>
                  <a:t> is covered by the vertex cover. The only other edges in </a:t>
                </a:r>
                <a14:m>
                  <m:oMath xmlns:m="http://schemas.openxmlformats.org/officeDocument/2006/math">
                    <m:r>
                      <a:rPr lang="en-US" b="0" i="1" smtClean="0">
                        <a:latin typeface="Cambria Math" panose="02040503050406030204" pitchFamily="18" charset="0"/>
                      </a:rPr>
                      <m:t>𝐺</m:t>
                    </m:r>
                  </m:oMath>
                </a14:m>
                <a:r>
                  <a:rPr lang="en-US" dirty="0"/>
                  <a:t> touch </a:t>
                </a:r>
                <a14:m>
                  <m:oMath xmlns:m="http://schemas.openxmlformats.org/officeDocument/2006/math">
                    <m:r>
                      <a:rPr lang="en-US" b="0" i="1" smtClean="0">
                        <a:latin typeface="Cambria Math" panose="02040503050406030204" pitchFamily="18" charset="0"/>
                      </a:rPr>
                      <m:t>𝑢</m:t>
                    </m:r>
                  </m:oMath>
                </a14:m>
                <a:r>
                  <a:rPr lang="en-US" dirty="0"/>
                  <a:t>, so </a:t>
                </a:r>
                <a14:m>
                  <m:oMath xmlns:m="http://schemas.openxmlformats.org/officeDocument/2006/math">
                    <m:r>
                      <a:rPr lang="en-US" b="0" i="1" smtClean="0">
                        <a:latin typeface="Cambria Math" panose="02040503050406030204" pitchFamily="18" charset="0"/>
                      </a:rPr>
                      <m:t>𝑢</m:t>
                    </m:r>
                  </m:oMath>
                </a14:m>
                <a:r>
                  <a:rPr lang="en-US" dirty="0"/>
                  <a:t> covers them. </a:t>
                </a:r>
              </a:p>
            </p:txBody>
          </p:sp>
        </mc:Choice>
        <mc:Fallback>
          <p:sp>
            <p:nvSpPr>
              <p:cNvPr id="3" name="Content Placeholder 2">
                <a:extLst>
                  <a:ext uri="{FF2B5EF4-FFF2-40B4-BE49-F238E27FC236}">
                    <a16:creationId xmlns:a16="http://schemas.microsoft.com/office/drawing/2014/main" id="{953567FB-9D31-4546-8434-06F0ED5ACAD7}"/>
                  </a:ext>
                </a:extLst>
              </p:cNvPr>
              <p:cNvSpPr>
                <a:spLocks noGrp="1" noRot="1" noChangeAspect="1" noMove="1" noResize="1" noEditPoints="1" noAdjustHandles="1" noChangeArrowheads="1" noChangeShapeType="1" noTextEdit="1"/>
              </p:cNvSpPr>
              <p:nvPr>
                <p:ph idx="1"/>
              </p:nvPr>
            </p:nvSpPr>
            <p:spPr>
              <a:blipFill>
                <a:blip r:embed="rId2"/>
                <a:stretch>
                  <a:fillRect l="-708" t="-2138" r="-1416"/>
                </a:stretch>
              </a:blipFill>
            </p:spPr>
            <p:txBody>
              <a:bodyPr/>
              <a:lstStyle/>
              <a:p>
                <a:r>
                  <a:rPr lang="en-US">
                    <a:noFill/>
                  </a:rPr>
                  <a:t> </a:t>
                </a:r>
              </a:p>
            </p:txBody>
          </p:sp>
        </mc:Fallback>
      </mc:AlternateContent>
    </p:spTree>
    <p:extLst>
      <p:ext uri="{BB962C8B-B14F-4D97-AF65-F5344CB8AC3E}">
        <p14:creationId xmlns:p14="http://schemas.microsoft.com/office/powerpoint/2010/main" val="3024223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9D593-0FAA-424A-A14C-C778A0709EE3}"/>
              </a:ext>
            </a:extLst>
          </p:cNvPr>
          <p:cNvSpPr>
            <a:spLocks noGrp="1"/>
          </p:cNvSpPr>
          <p:nvPr>
            <p:ph type="title"/>
          </p:nvPr>
        </p:nvSpPr>
        <p:spPr/>
        <p:txBody>
          <a:bodyPr/>
          <a:lstStyle/>
          <a:p>
            <a:r>
              <a:rPr lang="en-US" dirty="0"/>
              <a:t>Algorithm</a:t>
            </a:r>
          </a:p>
        </p:txBody>
      </p:sp>
      <p:sp>
        <p:nvSpPr>
          <p:cNvPr id="3" name="Content Placeholder 2">
            <a:extLst>
              <a:ext uri="{FF2B5EF4-FFF2-40B4-BE49-F238E27FC236}">
                <a16:creationId xmlns:a16="http://schemas.microsoft.com/office/drawing/2014/main" id="{10E12CE1-75C1-49C9-8FD6-72E8CA12F5A8}"/>
              </a:ext>
            </a:extLst>
          </p:cNvPr>
          <p:cNvSpPr>
            <a:spLocks noGrp="1"/>
          </p:cNvSpPr>
          <p:nvPr>
            <p:ph idx="1"/>
          </p:nvPr>
        </p:nvSpPr>
        <p:spPr/>
        <p:txBody>
          <a:bodyPr>
            <a:normAutofit/>
          </a:bodyPr>
          <a:lstStyle/>
          <a:p>
            <a:pPr marL="0" indent="0">
              <a:spcBef>
                <a:spcPts val="0"/>
              </a:spcBef>
              <a:buNone/>
            </a:pPr>
            <a:r>
              <a:rPr lang="en-US" sz="2400" dirty="0" err="1">
                <a:latin typeface="Courier New" panose="02070309020205020404" pitchFamily="49" charset="0"/>
                <a:cs typeface="Courier New" panose="02070309020205020404" pitchFamily="49" charset="0"/>
              </a:rPr>
              <a:t>VertexCover</a:t>
            </a:r>
            <a:r>
              <a:rPr lang="en-US" sz="2400" dirty="0">
                <a:latin typeface="Courier New" panose="02070309020205020404" pitchFamily="49" charset="0"/>
                <a:cs typeface="Courier New" panose="02070309020205020404" pitchFamily="49" charset="0"/>
              </a:rPr>
              <a:t>(graph G, int k)</a:t>
            </a:r>
          </a:p>
          <a:p>
            <a:pPr marL="0" indent="0">
              <a:spcBef>
                <a:spcPts val="0"/>
              </a:spcBef>
              <a:buNone/>
            </a:pPr>
            <a:r>
              <a:rPr lang="en-US" sz="2400" dirty="0">
                <a:latin typeface="Courier New" panose="02070309020205020404" pitchFamily="49" charset="0"/>
                <a:cs typeface="Courier New" panose="02070309020205020404" pitchFamily="49" charset="0"/>
              </a:rPr>
              <a:t>	if(G has no edges) //we’ve covered them all!</a:t>
            </a:r>
          </a:p>
          <a:p>
            <a:pPr marL="0" indent="0">
              <a:spcBef>
                <a:spcPts val="0"/>
              </a:spcBef>
              <a:buNone/>
            </a:pPr>
            <a:r>
              <a:rPr lang="en-US" sz="2400" dirty="0">
                <a:latin typeface="Courier New" panose="02070309020205020404" pitchFamily="49" charset="0"/>
                <a:cs typeface="Courier New" panose="02070309020205020404" pitchFamily="49" charset="0"/>
              </a:rPr>
              <a:t>		return true</a:t>
            </a:r>
          </a:p>
          <a:p>
            <a:pPr marL="0" indent="0">
              <a:spcBef>
                <a:spcPts val="0"/>
              </a:spcBef>
              <a:buNone/>
            </a:pPr>
            <a:r>
              <a:rPr lang="en-US" sz="2400" dirty="0">
                <a:latin typeface="Courier New" panose="02070309020205020404" pitchFamily="49" charset="0"/>
                <a:cs typeface="Courier New" panose="02070309020205020404" pitchFamily="49" charset="0"/>
              </a:rPr>
              <a:t>	if(k &lt; 0)</a:t>
            </a:r>
          </a:p>
          <a:p>
            <a:pPr marL="0" indent="0">
              <a:spcBef>
                <a:spcPts val="0"/>
              </a:spcBef>
              <a:buNone/>
            </a:pPr>
            <a:r>
              <a:rPr lang="en-US" sz="2400" dirty="0">
                <a:latin typeface="Courier New" panose="02070309020205020404" pitchFamily="49" charset="0"/>
                <a:cs typeface="Courier New" panose="02070309020205020404" pitchFamily="49" charset="0"/>
              </a:rPr>
              <a:t>		return false</a:t>
            </a:r>
          </a:p>
          <a:p>
            <a:pPr marL="0" indent="0">
              <a:spcBef>
                <a:spcPts val="0"/>
              </a:spcBef>
              <a:buNone/>
            </a:pPr>
            <a:r>
              <a:rPr lang="en-US" sz="2400" dirty="0">
                <a:latin typeface="Courier New" panose="02070309020205020404" pitchFamily="49" charset="0"/>
                <a:cs typeface="Courier New" panose="02070309020205020404" pitchFamily="49" charset="0"/>
              </a:rPr>
              <a:t>	H1 = copy of G</a:t>
            </a:r>
          </a:p>
          <a:p>
            <a:pPr marL="0" indent="0">
              <a:spcBef>
                <a:spcPts val="0"/>
              </a:spcBef>
              <a:buNone/>
            </a:pPr>
            <a:r>
              <a:rPr lang="en-US" sz="2400" dirty="0">
                <a:latin typeface="Courier New" panose="02070309020205020404" pitchFamily="49" charset="0"/>
                <a:cs typeface="Courier New" panose="02070309020205020404" pitchFamily="49" charset="0"/>
              </a:rPr>
              <a:t>	H2 = copy of G</a:t>
            </a:r>
          </a:p>
          <a:p>
            <a:pPr marL="0" indent="0">
              <a:spcBef>
                <a:spcPts val="0"/>
              </a:spcBef>
              <a:buNone/>
            </a:pPr>
            <a:r>
              <a:rPr lang="en-US" sz="2400" dirty="0">
                <a:latin typeface="Courier New" panose="02070309020205020404" pitchFamily="49" charset="0"/>
                <a:cs typeface="Courier New" panose="02070309020205020404" pitchFamily="49" charset="0"/>
              </a:rPr>
              <a:t>	pick any edge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a:t>
            </a:r>
          </a:p>
          <a:p>
            <a:pPr marL="0" indent="0">
              <a:spcBef>
                <a:spcPts val="0"/>
              </a:spcBef>
              <a:buNone/>
            </a:pPr>
            <a:r>
              <a:rPr lang="en-US" sz="2400" dirty="0">
                <a:latin typeface="Courier New" panose="02070309020205020404" pitchFamily="49" charset="0"/>
                <a:cs typeface="Courier New" panose="02070309020205020404" pitchFamily="49" charset="0"/>
              </a:rPr>
              <a:t>	H1 = H1.remove(u) //removes u and all edges with u as an endpoint</a:t>
            </a:r>
          </a:p>
          <a:p>
            <a:pPr marL="0" indent="0">
              <a:spcBef>
                <a:spcPts val="0"/>
              </a:spcBef>
              <a:buNone/>
            </a:pPr>
            <a:r>
              <a:rPr lang="en-US" sz="2400" dirty="0">
                <a:latin typeface="Courier New" panose="02070309020205020404" pitchFamily="49" charset="0"/>
                <a:cs typeface="Courier New" panose="02070309020205020404" pitchFamily="49" charset="0"/>
              </a:rPr>
              <a:t>	H2 = H2.remove(v) //removes u and all edges with u as an endpoint</a:t>
            </a:r>
          </a:p>
          <a:p>
            <a:pPr marL="0" indent="0">
              <a:spcBef>
                <a:spcPts val="0"/>
              </a:spcBef>
              <a:buNone/>
            </a:pPr>
            <a:r>
              <a:rPr lang="en-US" sz="2400" dirty="0">
                <a:latin typeface="Courier New" panose="02070309020205020404" pitchFamily="49" charset="0"/>
                <a:cs typeface="Courier New" panose="02070309020205020404" pitchFamily="49" charset="0"/>
              </a:rPr>
              <a:t>	return </a:t>
            </a:r>
            <a:r>
              <a:rPr lang="en-US" sz="2400" dirty="0" err="1">
                <a:latin typeface="Courier New" panose="02070309020205020404" pitchFamily="49" charset="0"/>
                <a:cs typeface="Courier New" panose="02070309020205020404" pitchFamily="49" charset="0"/>
              </a:rPr>
              <a:t>VertexCover</a:t>
            </a:r>
            <a:r>
              <a:rPr lang="en-US" sz="2400" dirty="0">
                <a:latin typeface="Courier New" panose="02070309020205020404" pitchFamily="49" charset="0"/>
                <a:cs typeface="Courier New" panose="02070309020205020404" pitchFamily="49" charset="0"/>
              </a:rPr>
              <a:t>(H1,k-1) || </a:t>
            </a:r>
            <a:r>
              <a:rPr lang="en-US" sz="2400" dirty="0" err="1">
                <a:latin typeface="Courier New" panose="02070309020205020404" pitchFamily="49" charset="0"/>
                <a:cs typeface="Courier New" panose="02070309020205020404" pitchFamily="49" charset="0"/>
              </a:rPr>
              <a:t>VertexCover</a:t>
            </a:r>
            <a:r>
              <a:rPr lang="en-US" sz="2400" dirty="0">
                <a:latin typeface="Courier New" panose="02070309020205020404" pitchFamily="49" charset="0"/>
                <a:cs typeface="Courier New" panose="02070309020205020404" pitchFamily="49" charset="0"/>
              </a:rPr>
              <a:t>(H2, k-1)</a:t>
            </a:r>
          </a:p>
        </p:txBody>
      </p:sp>
    </p:spTree>
    <p:extLst>
      <p:ext uri="{BB962C8B-B14F-4D97-AF65-F5344CB8AC3E}">
        <p14:creationId xmlns:p14="http://schemas.microsoft.com/office/powerpoint/2010/main" val="853937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25683-F1E8-4D3E-BE31-21AAE631D7F4}"/>
              </a:ext>
            </a:extLst>
          </p:cNvPr>
          <p:cNvSpPr>
            <a:spLocks noGrp="1"/>
          </p:cNvSpPr>
          <p:nvPr>
            <p:ph type="title"/>
          </p:nvPr>
        </p:nvSpPr>
        <p:spPr/>
        <p:txBody>
          <a:bodyPr/>
          <a:lstStyle/>
          <a:p>
            <a:r>
              <a:rPr lang="en-US" dirty="0"/>
              <a:t>Running Time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231C35D-99AA-48FB-9865-46FCBC73DF1E}"/>
                  </a:ext>
                </a:extLst>
              </p:cNvPr>
              <p:cNvSpPr>
                <a:spLocks noGrp="1"/>
              </p:cNvSpPr>
              <p:nvPr>
                <p:ph idx="1"/>
              </p:nvPr>
            </p:nvSpPr>
            <p:spPr/>
            <p:txBody>
              <a:bodyPr/>
              <a:lstStyle/>
              <a:p>
                <a:pPr marL="0" indent="0">
                  <a:buNone/>
                </a:pPr>
                <a:r>
                  <a:rPr lang="en-US" dirty="0"/>
                  <a:t>Recurrence: </a:t>
                </a:r>
                <a14:m>
                  <m:oMath xmlns:m="http://schemas.openxmlformats.org/officeDocument/2006/math">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eqArr>
                          <m:eqArrPr>
                            <m:ctrlPr>
                              <a:rPr lang="en-US" b="0" i="1" smtClean="0">
                                <a:latin typeface="Cambria Math" panose="02040503050406030204" pitchFamily="18" charset="0"/>
                              </a:rPr>
                            </m:ctrlPr>
                          </m:eqArrPr>
                          <m:e>
                            <m:r>
                              <a:rPr lang="en-US" b="0" i="1" smtClean="0">
                                <a:latin typeface="Cambria Math" panose="02040503050406030204" pitchFamily="18" charset="0"/>
                              </a:rPr>
                              <m:t>2</m:t>
                            </m:r>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m:t>
                            </m:r>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 </m:t>
                            </m:r>
                            <m:r>
                              <m:rPr>
                                <m:sty m:val="p"/>
                              </m:rPr>
                              <a:rPr lang="en-US" b="0" i="0" smtClean="0">
                                <a:latin typeface="Cambria Math" panose="02040503050406030204" pitchFamily="18" charset="0"/>
                              </a:rPr>
                              <m:t>if</m:t>
                            </m:r>
                            <m:r>
                              <a:rPr lang="en-US" b="0" i="1" smtClean="0">
                                <a:latin typeface="Cambria Math" panose="02040503050406030204" pitchFamily="18" charset="0"/>
                              </a:rPr>
                              <m:t> </m:t>
                            </m:r>
                            <m:r>
                              <a:rPr lang="en-US" b="0" i="1" smtClean="0">
                                <a:latin typeface="Cambria Math" panose="02040503050406030204" pitchFamily="18" charset="0"/>
                              </a:rPr>
                              <m:t>𝑘</m:t>
                            </m:r>
                            <m:r>
                              <a:rPr lang="en-US" b="0" i="1" smtClean="0">
                                <a:latin typeface="Cambria Math" panose="02040503050406030204" pitchFamily="18" charset="0"/>
                              </a:rPr>
                              <m:t>≥1</m:t>
                            </m:r>
                          </m:e>
                          <m:e>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1</m:t>
                                </m:r>
                              </m:e>
                            </m:d>
                            <m:r>
                              <a:rPr lang="en-US" b="0" i="1" smtClean="0">
                                <a:latin typeface="Cambria Math" panose="02040503050406030204" pitchFamily="18" charset="0"/>
                              </a:rPr>
                              <m:t>                                    </m:t>
                            </m:r>
                            <m:r>
                              <m:rPr>
                                <m:sty m:val="p"/>
                              </m:rPr>
                              <a:rPr lang="en-US" b="0" i="0" smtClean="0">
                                <a:latin typeface="Cambria Math" panose="02040503050406030204" pitchFamily="18" charset="0"/>
                              </a:rPr>
                              <m:t>if</m:t>
                            </m:r>
                            <m:r>
                              <a:rPr lang="en-US" b="0" i="1" smtClean="0">
                                <a:latin typeface="Cambria Math" panose="02040503050406030204" pitchFamily="18" charset="0"/>
                              </a:rPr>
                              <m:t> </m:t>
                            </m:r>
                            <m:r>
                              <a:rPr lang="en-US" b="0" i="1" smtClean="0">
                                <a:latin typeface="Cambria Math" panose="02040503050406030204" pitchFamily="18" charset="0"/>
                              </a:rPr>
                              <m:t>𝑘</m:t>
                            </m:r>
                            <m:r>
                              <a:rPr lang="en-US" b="0" i="1" smtClean="0">
                                <a:latin typeface="Cambria Math" panose="02040503050406030204" pitchFamily="18" charset="0"/>
                              </a:rPr>
                              <m:t>&lt;0</m:t>
                            </m:r>
                          </m:e>
                        </m:eqArr>
                        <m:r>
                          <a:rPr lang="en-US" b="0" i="1" smtClean="0">
                            <a:latin typeface="Cambria Math" panose="02040503050406030204" pitchFamily="18" charset="0"/>
                          </a:rPr>
                          <m:t> </m:t>
                        </m:r>
                      </m:e>
                    </m:d>
                  </m:oMath>
                </a14:m>
                <a:endParaRPr lang="en-US" dirty="0"/>
              </a:p>
              <a:p>
                <a:pPr marL="0" indent="0">
                  <a:buNone/>
                </a:pPr>
                <a:endParaRPr lang="en-US" dirty="0"/>
              </a:p>
              <a:p>
                <a:pPr marL="0" indent="0">
                  <a:buNone/>
                </a:pPr>
                <a:r>
                  <a:rPr lang="en-US" dirty="0"/>
                  <a:t>Running time? Unroll or use recursion tree</a:t>
                </a:r>
              </a:p>
            </p:txBody>
          </p:sp>
        </mc:Choice>
        <mc:Fallback>
          <p:sp>
            <p:nvSpPr>
              <p:cNvPr id="3" name="Content Placeholder 2">
                <a:extLst>
                  <a:ext uri="{FF2B5EF4-FFF2-40B4-BE49-F238E27FC236}">
                    <a16:creationId xmlns:a16="http://schemas.microsoft.com/office/drawing/2014/main" id="{9231C35D-99AA-48FB-9865-46FCBC73DF1E}"/>
                  </a:ext>
                </a:extLst>
              </p:cNvPr>
              <p:cNvSpPr>
                <a:spLocks noGrp="1" noRot="1" noChangeAspect="1" noMove="1" noResize="1" noEditPoints="1" noAdjustHandles="1" noChangeArrowheads="1" noChangeShapeType="1" noTextEdit="1"/>
              </p:cNvSpPr>
              <p:nvPr>
                <p:ph idx="1"/>
              </p:nvPr>
            </p:nvSpPr>
            <p:spPr>
              <a:blipFill>
                <a:blip r:embed="rId2"/>
                <a:stretch>
                  <a:fillRect l="-1525"/>
                </a:stretch>
              </a:blipFill>
            </p:spPr>
            <p:txBody>
              <a:bodyPr/>
              <a:lstStyle/>
              <a:p>
                <a:r>
                  <a:rPr lang="en-US">
                    <a:noFill/>
                  </a:rPr>
                  <a:t> </a:t>
                </a:r>
              </a:p>
            </p:txBody>
          </p:sp>
        </mc:Fallback>
      </mc:AlternateContent>
      <p:sp>
        <p:nvSpPr>
          <p:cNvPr id="4" name="Rounded Rectangle 4">
            <a:extLst>
              <a:ext uri="{FF2B5EF4-FFF2-40B4-BE49-F238E27FC236}">
                <a16:creationId xmlns:a16="http://schemas.microsoft.com/office/drawing/2014/main" id="{04D8E9E3-493A-4F50-87BF-BF90DB9107E0}"/>
              </a:ext>
            </a:extLst>
          </p:cNvPr>
          <p:cNvSpPr/>
          <p:nvPr/>
        </p:nvSpPr>
        <p:spPr>
          <a:xfrm>
            <a:off x="6613236" y="4527748"/>
            <a:ext cx="5001009" cy="1634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Fill out the poll everywhere for Activity Credit!</a:t>
            </a:r>
          </a:p>
          <a:p>
            <a:pPr algn="ctr"/>
            <a:r>
              <a:rPr lang="en-US" sz="2400" dirty="0"/>
              <a:t>Go to pollev.com</a:t>
            </a:r>
            <a:r>
              <a:rPr lang="en-US" sz="2400"/>
              <a:t>/cse417 </a:t>
            </a:r>
            <a:r>
              <a:rPr lang="en-US" sz="2400" dirty="0"/>
              <a:t>and login with your UW identity</a:t>
            </a:r>
          </a:p>
        </p:txBody>
      </p:sp>
    </p:spTree>
    <p:extLst>
      <p:ext uri="{BB962C8B-B14F-4D97-AF65-F5344CB8AC3E}">
        <p14:creationId xmlns:p14="http://schemas.microsoft.com/office/powerpoint/2010/main" val="3708411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25683-F1E8-4D3E-BE31-21AAE631D7F4}"/>
              </a:ext>
            </a:extLst>
          </p:cNvPr>
          <p:cNvSpPr>
            <a:spLocks noGrp="1"/>
          </p:cNvSpPr>
          <p:nvPr>
            <p:ph type="title"/>
          </p:nvPr>
        </p:nvSpPr>
        <p:spPr/>
        <p:txBody>
          <a:bodyPr/>
          <a:lstStyle/>
          <a:p>
            <a:r>
              <a:rPr lang="en-US" dirty="0"/>
              <a:t>Running Time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231C35D-99AA-48FB-9865-46FCBC73DF1E}"/>
                  </a:ext>
                </a:extLst>
              </p:cNvPr>
              <p:cNvSpPr>
                <a:spLocks noGrp="1"/>
              </p:cNvSpPr>
              <p:nvPr>
                <p:ph idx="1"/>
              </p:nvPr>
            </p:nvSpPr>
            <p:spPr/>
            <p:txBody>
              <a:bodyPr/>
              <a:lstStyle/>
              <a:p>
                <a:pPr marL="0" indent="0">
                  <a:buNone/>
                </a:pPr>
                <a:r>
                  <a:rPr lang="en-US" dirty="0"/>
                  <a:t>Recurrence: </a:t>
                </a:r>
                <a14:m>
                  <m:oMath xmlns:m="http://schemas.openxmlformats.org/officeDocument/2006/math">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eqArr>
                          <m:eqArrPr>
                            <m:ctrlPr>
                              <a:rPr lang="en-US" b="0" i="1" smtClean="0">
                                <a:latin typeface="Cambria Math" panose="02040503050406030204" pitchFamily="18" charset="0"/>
                              </a:rPr>
                            </m:ctrlPr>
                          </m:eqArrPr>
                          <m:e>
                            <m:r>
                              <a:rPr lang="en-US" b="0" i="1" smtClean="0">
                                <a:latin typeface="Cambria Math" panose="02040503050406030204" pitchFamily="18" charset="0"/>
                              </a:rPr>
                              <m:t>2</m:t>
                            </m:r>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m:t>
                            </m:r>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 </m:t>
                            </m:r>
                            <m:r>
                              <m:rPr>
                                <m:sty m:val="p"/>
                              </m:rPr>
                              <a:rPr lang="en-US" b="0" i="0" smtClean="0">
                                <a:latin typeface="Cambria Math" panose="02040503050406030204" pitchFamily="18" charset="0"/>
                              </a:rPr>
                              <m:t>if</m:t>
                            </m:r>
                            <m:r>
                              <a:rPr lang="en-US" b="0" i="1" smtClean="0">
                                <a:latin typeface="Cambria Math" panose="02040503050406030204" pitchFamily="18" charset="0"/>
                              </a:rPr>
                              <m:t> </m:t>
                            </m:r>
                            <m:r>
                              <a:rPr lang="en-US" b="0" i="1" smtClean="0">
                                <a:latin typeface="Cambria Math" panose="02040503050406030204" pitchFamily="18" charset="0"/>
                              </a:rPr>
                              <m:t>𝑘</m:t>
                            </m:r>
                            <m:r>
                              <a:rPr lang="en-US" b="0" i="1" smtClean="0">
                                <a:latin typeface="Cambria Math" panose="02040503050406030204" pitchFamily="18" charset="0"/>
                              </a:rPr>
                              <m:t>≥1</m:t>
                            </m:r>
                          </m:e>
                          <m:e>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1</m:t>
                                </m:r>
                              </m:e>
                            </m:d>
                            <m:r>
                              <a:rPr lang="en-US" b="0" i="1" smtClean="0">
                                <a:latin typeface="Cambria Math" panose="02040503050406030204" pitchFamily="18" charset="0"/>
                              </a:rPr>
                              <m:t>                                    </m:t>
                            </m:r>
                            <m:r>
                              <m:rPr>
                                <m:sty m:val="p"/>
                              </m:rPr>
                              <a:rPr lang="en-US" b="0" i="0" smtClean="0">
                                <a:latin typeface="Cambria Math" panose="02040503050406030204" pitchFamily="18" charset="0"/>
                              </a:rPr>
                              <m:t>if</m:t>
                            </m:r>
                            <m:r>
                              <a:rPr lang="en-US" b="0" i="1" smtClean="0">
                                <a:latin typeface="Cambria Math" panose="02040503050406030204" pitchFamily="18" charset="0"/>
                              </a:rPr>
                              <m:t> </m:t>
                            </m:r>
                            <m:r>
                              <a:rPr lang="en-US" b="0" i="1" smtClean="0">
                                <a:latin typeface="Cambria Math" panose="02040503050406030204" pitchFamily="18" charset="0"/>
                              </a:rPr>
                              <m:t>𝑘</m:t>
                            </m:r>
                            <m:r>
                              <a:rPr lang="en-US" b="0" i="1" smtClean="0">
                                <a:latin typeface="Cambria Math" panose="02040503050406030204" pitchFamily="18" charset="0"/>
                              </a:rPr>
                              <m:t>&lt;0</m:t>
                            </m:r>
                          </m:e>
                        </m:eqArr>
                        <m:r>
                          <a:rPr lang="en-US" b="0" i="1" smtClean="0">
                            <a:latin typeface="Cambria Math" panose="02040503050406030204" pitchFamily="18" charset="0"/>
                          </a:rPr>
                          <m:t> </m:t>
                        </m:r>
                      </m:e>
                    </m:d>
                  </m:oMath>
                </a14:m>
                <a:endParaRPr lang="en-US" dirty="0"/>
              </a:p>
              <a:p>
                <a:pPr marL="0" indent="0">
                  <a:buNone/>
                </a:pPr>
                <a:endParaRPr lang="en-US" dirty="0"/>
              </a:p>
              <a:p>
                <a:pPr marL="0" indent="0">
                  <a:buNone/>
                </a:pPr>
                <a:r>
                  <a:rPr lang="en-US" dirty="0"/>
                  <a:t>Running time? Unroll or use recursion tree</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r>
                                <a:rPr lang="en-US" b="0" i="1" smtClean="0">
                                  <a:latin typeface="Cambria Math" panose="02040503050406030204" pitchFamily="18" charset="0"/>
                                </a:rPr>
                                <m:t>𝑘</m:t>
                              </m:r>
                            </m:sup>
                          </m:sSup>
                        </m:e>
                      </m:d>
                    </m:oMath>
                  </m:oMathPara>
                </a14:m>
                <a:endParaRPr lang="en-US" dirty="0"/>
              </a:p>
            </p:txBody>
          </p:sp>
        </mc:Choice>
        <mc:Fallback>
          <p:sp>
            <p:nvSpPr>
              <p:cNvPr id="3" name="Content Placeholder 2">
                <a:extLst>
                  <a:ext uri="{FF2B5EF4-FFF2-40B4-BE49-F238E27FC236}">
                    <a16:creationId xmlns:a16="http://schemas.microsoft.com/office/drawing/2014/main" id="{9231C35D-99AA-48FB-9865-46FCBC73DF1E}"/>
                  </a:ext>
                </a:extLst>
              </p:cNvPr>
              <p:cNvSpPr>
                <a:spLocks noGrp="1" noRot="1" noChangeAspect="1" noMove="1" noResize="1" noEditPoints="1" noAdjustHandles="1" noChangeArrowheads="1" noChangeShapeType="1" noTextEdit="1"/>
              </p:cNvSpPr>
              <p:nvPr>
                <p:ph idx="1"/>
              </p:nvPr>
            </p:nvSpPr>
            <p:spPr>
              <a:blipFill>
                <a:blip r:embed="rId2"/>
                <a:stretch>
                  <a:fillRect l="-1525"/>
                </a:stretch>
              </a:blipFill>
            </p:spPr>
            <p:txBody>
              <a:bodyPr/>
              <a:lstStyle/>
              <a:p>
                <a:r>
                  <a:rPr lang="en-US">
                    <a:noFill/>
                  </a:rPr>
                  <a:t> </a:t>
                </a:r>
              </a:p>
            </p:txBody>
          </p:sp>
        </mc:Fallback>
      </mc:AlternateContent>
    </p:spTree>
    <p:extLst>
      <p:ext uri="{BB962C8B-B14F-4D97-AF65-F5344CB8AC3E}">
        <p14:creationId xmlns:p14="http://schemas.microsoft.com/office/powerpoint/2010/main" val="1583276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339C6-797E-44C6-9DBF-E818CD108FC9}"/>
              </a:ext>
            </a:extLst>
          </p:cNvPr>
          <p:cNvSpPr>
            <a:spLocks noGrp="1"/>
          </p:cNvSpPr>
          <p:nvPr>
            <p:ph type="title"/>
          </p:nvPr>
        </p:nvSpPr>
        <p:spPr/>
        <p:txBody>
          <a:bodyPr/>
          <a:lstStyle/>
          <a:p>
            <a:r>
              <a:rPr lang="en-US" dirty="0"/>
              <a:t>Announcements</a:t>
            </a:r>
          </a:p>
        </p:txBody>
      </p:sp>
      <p:sp>
        <p:nvSpPr>
          <p:cNvPr id="3" name="Content Placeholder 2">
            <a:extLst>
              <a:ext uri="{FF2B5EF4-FFF2-40B4-BE49-F238E27FC236}">
                <a16:creationId xmlns:a16="http://schemas.microsoft.com/office/drawing/2014/main" id="{93BE2C1F-845D-475A-807E-0FF5E9F27D48}"/>
              </a:ext>
            </a:extLst>
          </p:cNvPr>
          <p:cNvSpPr>
            <a:spLocks noGrp="1"/>
          </p:cNvSpPr>
          <p:nvPr>
            <p:ph idx="1"/>
          </p:nvPr>
        </p:nvSpPr>
        <p:spPr/>
        <p:txBody>
          <a:bodyPr/>
          <a:lstStyle/>
          <a:p>
            <a:r>
              <a:rPr lang="en-US" dirty="0"/>
              <a:t>HW7 out tonight</a:t>
            </a:r>
          </a:p>
          <a:p>
            <a:r>
              <a:rPr lang="en-US" dirty="0"/>
              <a:t>Three questions:</a:t>
            </a:r>
          </a:p>
          <a:p>
            <a:pPr lvl="1"/>
            <a:r>
              <a:rPr lang="en-US" dirty="0"/>
              <a:t>Problem One asks you to take a practice exam.</a:t>
            </a:r>
          </a:p>
          <a:p>
            <a:pPr lvl="1"/>
            <a:r>
              <a:rPr lang="en-US" dirty="0"/>
              <a:t>Problem Two is DP practice (for more review)</a:t>
            </a:r>
          </a:p>
          <a:p>
            <a:pPr lvl="1"/>
            <a:r>
              <a:rPr lang="en-US" dirty="0"/>
              <a:t>Problem Three is an approximation algorithm.</a:t>
            </a:r>
          </a:p>
          <a:p>
            <a:pPr lvl="1"/>
            <a:endParaRPr lang="en-US" dirty="0"/>
          </a:p>
          <a:p>
            <a:pPr lvl="1"/>
            <a:r>
              <a:rPr lang="en-US" dirty="0"/>
              <a:t>You get to choose which of 2,3 you’d prefer. </a:t>
            </a:r>
          </a:p>
          <a:p>
            <a:pPr lvl="1"/>
            <a:r>
              <a:rPr lang="en-US" dirty="0"/>
              <a:t>If you do both, you can get extra credit. </a:t>
            </a:r>
          </a:p>
          <a:p>
            <a:pPr lvl="1"/>
            <a:endParaRPr lang="en-US" dirty="0"/>
          </a:p>
          <a:p>
            <a:pPr lvl="1"/>
            <a:r>
              <a:rPr lang="en-US" dirty="0"/>
              <a:t>But problem 3 will use material from Monday</a:t>
            </a:r>
          </a:p>
        </p:txBody>
      </p:sp>
    </p:spTree>
    <p:extLst>
      <p:ext uri="{BB962C8B-B14F-4D97-AF65-F5344CB8AC3E}">
        <p14:creationId xmlns:p14="http://schemas.microsoft.com/office/powerpoint/2010/main" val="4097284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22EC4-0D28-431D-B275-0B3E05F4B0B4}"/>
              </a:ext>
            </a:extLst>
          </p:cNvPr>
          <p:cNvSpPr>
            <a:spLocks noGrp="1"/>
          </p:cNvSpPr>
          <p:nvPr>
            <p:ph type="title"/>
          </p:nvPr>
        </p:nvSpPr>
        <p:spPr/>
        <p:txBody>
          <a:bodyPr/>
          <a:lstStyle/>
          <a:p>
            <a:r>
              <a:rPr lang="en-US" dirty="0"/>
              <a:t>Vertex Cover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9AB60F5-92E2-4B66-B6CC-C1F091E48327}"/>
                  </a:ext>
                </a:extLst>
              </p:cNvPr>
              <p:cNvSpPr>
                <a:spLocks noGrp="1"/>
              </p:cNvSpPr>
              <p:nvPr>
                <p:ph idx="1"/>
              </p:nvPr>
            </p:nvSpPr>
            <p:spPr/>
            <p:txBody>
              <a:bodyPr>
                <a:normAutofit/>
              </a:bodyPr>
              <a:lstStyle/>
              <a:p>
                <a:r>
                  <a:rPr lang="en-US" dirty="0"/>
                  <a:t>When </a:t>
                </a:r>
                <a14:m>
                  <m:oMath xmlns:m="http://schemas.openxmlformats.org/officeDocument/2006/math">
                    <m:r>
                      <a:rPr lang="en-US" b="0" i="1" smtClean="0">
                        <a:latin typeface="Cambria Math" panose="02040503050406030204" pitchFamily="18" charset="0"/>
                      </a:rPr>
                      <m:t>𝑘</m:t>
                    </m:r>
                  </m:oMath>
                </a14:m>
                <a:r>
                  <a:rPr lang="en-US" dirty="0"/>
                  <a:t> is a constant (say,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≤3</m:t>
                    </m:r>
                  </m:oMath>
                </a14:m>
                <a:r>
                  <a:rPr lang="en-US" dirty="0"/>
                  <a:t>)</a:t>
                </a:r>
              </a:p>
              <a:p>
                <a:r>
                  <a:rPr lang="en-US" dirty="0"/>
                  <a:t>Running time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r>
                              <a:rPr lang="en-US" b="0" i="1" smtClean="0">
                                <a:latin typeface="Cambria Math" panose="02040503050406030204" pitchFamily="18" charset="0"/>
                              </a:rPr>
                              <m:t>3</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e>
                    </m:d>
                    <m:r>
                      <a:rPr lang="en-US" b="0" i="1" smtClean="0">
                        <a:latin typeface="Cambria Math" panose="02040503050406030204" pitchFamily="18" charset="0"/>
                      </a:rPr>
                      <m:t>=</m:t>
                    </m:r>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m:t>
                    </m:r>
                  </m:oMath>
                </a14:m>
                <a:endParaRPr lang="en-US" dirty="0"/>
              </a:p>
              <a:p>
                <a14:m>
                  <m:oMath xmlns:m="http://schemas.openxmlformats.org/officeDocument/2006/math">
                    <m:r>
                      <a:rPr lang="en-US" b="0" i="1" smtClean="0">
                        <a:latin typeface="Cambria Math" panose="02040503050406030204" pitchFamily="18" charset="0"/>
                      </a:rPr>
                      <m:t>𝑘</m:t>
                    </m:r>
                  </m:oMath>
                </a14:m>
                <a:r>
                  <a:rPr lang="en-US" dirty="0"/>
                  <a:t> is a little bigger (say,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log</m:t>
                            </m:r>
                          </m:e>
                          <m:sub>
                            <m:r>
                              <a:rPr lang="en-US" b="0" i="1" smtClean="0">
                                <a:latin typeface="Cambria Math" panose="02040503050406030204" pitchFamily="18" charset="0"/>
                              </a:rPr>
                              <m:t>2</m:t>
                            </m:r>
                          </m:sub>
                        </m:sSub>
                      </m:fName>
                      <m:e>
                        <m:r>
                          <a:rPr lang="en-US" b="0" i="1" smtClean="0">
                            <a:latin typeface="Cambria Math" panose="02040503050406030204" pitchFamily="18" charset="0"/>
                          </a:rPr>
                          <m:t>𝑛</m:t>
                        </m:r>
                        <m:r>
                          <a:rPr lang="en-US" b="0" i="1" smtClean="0">
                            <a:latin typeface="Cambria Math" panose="02040503050406030204" pitchFamily="18" charset="0"/>
                          </a:rPr>
                          <m:t>)</m:t>
                        </m:r>
                      </m:e>
                    </m:func>
                  </m:oMath>
                </a14:m>
                <a:endParaRPr lang="en-US" dirty="0"/>
              </a:p>
              <a:p>
                <a:r>
                  <a:rPr lang="en-US" dirty="0"/>
                  <a:t>Running time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𝑛</m:t>
                                </m:r>
                              </m:e>
                            </m:func>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e>
                    </m:d>
                    <m:r>
                      <a:rPr lang="en-US" b="0" i="0" smtClean="0">
                        <a:latin typeface="Cambria Math" panose="02040503050406030204" pitchFamily="18" charset="0"/>
                      </a:rPr>
                      <m:t>=</m:t>
                    </m:r>
                    <m:r>
                      <m:rPr>
                        <m:sty m:val="p"/>
                      </m:rPr>
                      <a:rPr lang="en-US" b="0" i="0" smtClean="0">
                        <a:latin typeface="Cambria Math" panose="02040503050406030204" pitchFamily="18" charset="0"/>
                      </a:rPr>
                      <m:t>O</m:t>
                    </m:r>
                    <m:d>
                      <m:dPr>
                        <m:ctrlPr>
                          <a:rPr lang="en-US" b="0" i="0" smtClean="0">
                            <a:latin typeface="Cambria Math" panose="02040503050406030204" pitchFamily="18" charset="0"/>
                          </a:rPr>
                        </m:ctrlPr>
                      </m:dPr>
                      <m:e>
                        <m:r>
                          <m:rPr>
                            <m:sty m:val="p"/>
                          </m:rPr>
                          <a:rPr lang="en-US" b="0" i="0" smtClean="0">
                            <a:latin typeface="Cambria Math" panose="02040503050406030204" pitchFamily="18" charset="0"/>
                          </a:rPr>
                          <m:t>n</m:t>
                        </m:r>
                        <m:d>
                          <m:dPr>
                            <m:ctrlPr>
                              <a:rPr lang="en-US" b="0" i="0" smtClean="0">
                                <a:latin typeface="Cambria Math" panose="02040503050406030204" pitchFamily="18" charset="0"/>
                              </a:rPr>
                            </m:ctrlPr>
                          </m:dPr>
                          <m:e>
                            <m:r>
                              <m:rPr>
                                <m:sty m:val="p"/>
                              </m:rPr>
                              <a:rPr lang="en-US" b="0" i="0" smtClean="0">
                                <a:latin typeface="Cambria Math" panose="02040503050406030204" pitchFamily="18" charset="0"/>
                              </a:rPr>
                              <m:t>n</m:t>
                            </m:r>
                            <m:r>
                              <a:rPr lang="en-US" b="0" i="0" smtClean="0">
                                <a:latin typeface="Cambria Math" panose="02040503050406030204" pitchFamily="18" charset="0"/>
                              </a:rPr>
                              <m:t>+</m:t>
                            </m:r>
                            <m:r>
                              <m:rPr>
                                <m:sty m:val="p"/>
                              </m:rPr>
                              <a:rPr lang="en-US" b="0" i="0" smtClean="0">
                                <a:latin typeface="Cambria Math" panose="02040503050406030204" pitchFamily="18" charset="0"/>
                              </a:rPr>
                              <m:t>m</m:t>
                            </m:r>
                          </m:e>
                        </m:d>
                      </m:e>
                    </m:d>
                  </m:oMath>
                </a14:m>
                <a:r>
                  <a:rPr lang="en-US" dirty="0"/>
                  <a:t> still polynomial!</a:t>
                </a:r>
              </a:p>
              <a:p>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/2</m:t>
                    </m:r>
                  </m:oMath>
                </a14:m>
                <a:endParaRPr lang="en-US" dirty="0"/>
              </a:p>
              <a:p>
                <a:r>
                  <a:rPr lang="en-US" dirty="0"/>
                  <a:t>Running time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r>
                              <a:rPr lang="en-US" b="0" i="1" smtClean="0">
                                <a:latin typeface="Cambria Math" panose="02040503050406030204" pitchFamily="18" charset="0"/>
                              </a:rPr>
                              <m:t>𝑛</m:t>
                            </m:r>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e>
                    </m:d>
                  </m:oMath>
                </a14:m>
                <a:r>
                  <a:rPr lang="en-US" dirty="0"/>
                  <a:t> very slow</a:t>
                </a:r>
              </a:p>
              <a:p>
                <a14:m>
                  <m:oMath xmlns:m="http://schemas.openxmlformats.org/officeDocument/2006/math">
                    <m:r>
                      <a:rPr lang="en-US" b="0" i="1" smtClean="0">
                        <a:latin typeface="Cambria Math" panose="02040503050406030204" pitchFamily="18" charset="0"/>
                      </a:rPr>
                      <m:t>𝑘</m:t>
                    </m:r>
                  </m:oMath>
                </a14:m>
                <a:r>
                  <a:rPr lang="en-US" dirty="0"/>
                  <a:t> very </a:t>
                </a:r>
                <a:r>
                  <a:rPr lang="en-US" dirty="0" err="1"/>
                  <a:t>very</a:t>
                </a:r>
                <a:r>
                  <a:rPr lang="en-US" dirty="0"/>
                  <a:t> big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−3</m:t>
                    </m:r>
                  </m:oMath>
                </a14:m>
                <a:r>
                  <a:rPr lang="en-US" dirty="0"/>
                  <a:t>)</a:t>
                </a:r>
              </a:p>
              <a:p>
                <a:r>
                  <a:rPr lang="en-US" dirty="0"/>
                  <a:t>Running time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e>
                      <m:sup>
                        <m:r>
                          <a:rPr lang="en-US" b="0" i="1" smtClean="0">
                            <a:latin typeface="Cambria Math" panose="02040503050406030204" pitchFamily="18" charset="0"/>
                          </a:rPr>
                          <m:t>𝑛</m:t>
                        </m:r>
                        <m:r>
                          <a:rPr lang="en-US" b="0" i="1" smtClean="0">
                            <a:latin typeface="Cambria Math" panose="02040503050406030204" pitchFamily="18" charset="0"/>
                          </a:rPr>
                          <m:t>−3</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𝑚</m:t>
                        </m:r>
                      </m:e>
                    </m:d>
                    <m:r>
                      <a:rPr lang="en-US" b="0" i="1" smtClean="0">
                        <a:latin typeface="Cambria Math" panose="02040503050406030204" pitchFamily="18" charset="0"/>
                      </a:rPr>
                      <m:t>)</m:t>
                    </m:r>
                  </m:oMath>
                </a14:m>
                <a:r>
                  <a:rPr lang="en-US" dirty="0"/>
                  <a:t> very </a:t>
                </a:r>
                <a:r>
                  <a:rPr lang="en-US" dirty="0" err="1"/>
                  <a:t>very</a:t>
                </a:r>
                <a:r>
                  <a:rPr lang="en-US" dirty="0"/>
                  <a:t> slow</a:t>
                </a:r>
              </a:p>
            </p:txBody>
          </p:sp>
        </mc:Choice>
        <mc:Fallback>
          <p:sp>
            <p:nvSpPr>
              <p:cNvPr id="3" name="Content Placeholder 2">
                <a:extLst>
                  <a:ext uri="{FF2B5EF4-FFF2-40B4-BE49-F238E27FC236}">
                    <a16:creationId xmlns:a16="http://schemas.microsoft.com/office/drawing/2014/main" id="{69AB60F5-92E2-4B66-B6CC-C1F091E48327}"/>
                  </a:ext>
                </a:extLst>
              </p:cNvPr>
              <p:cNvSpPr>
                <a:spLocks noGrp="1" noRot="1" noChangeAspect="1" noMove="1" noResize="1" noEditPoints="1" noAdjustHandles="1" noChangeArrowheads="1" noChangeShapeType="1" noTextEdit="1"/>
              </p:cNvSpPr>
              <p:nvPr>
                <p:ph idx="1"/>
              </p:nvPr>
            </p:nvSpPr>
            <p:spPr>
              <a:blipFill>
                <a:blip r:embed="rId2"/>
                <a:stretch>
                  <a:fillRect l="-654" t="-2138" b="-3396"/>
                </a:stretch>
              </a:blipFill>
            </p:spPr>
            <p:txBody>
              <a:bodyPr/>
              <a:lstStyle/>
              <a:p>
                <a:r>
                  <a:rPr lang="en-US">
                    <a:noFill/>
                  </a:rPr>
                  <a:t> </a:t>
                </a:r>
              </a:p>
            </p:txBody>
          </p:sp>
        </mc:Fallback>
      </mc:AlternateContent>
    </p:spTree>
    <p:extLst>
      <p:ext uri="{BB962C8B-B14F-4D97-AF65-F5344CB8AC3E}">
        <p14:creationId xmlns:p14="http://schemas.microsoft.com/office/powerpoint/2010/main" val="406233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FF936-5CCF-49E1-A29A-0597E5038F05}"/>
              </a:ext>
            </a:extLst>
          </p:cNvPr>
          <p:cNvSpPr>
            <a:spLocks noGrp="1"/>
          </p:cNvSpPr>
          <p:nvPr>
            <p:ph type="title"/>
          </p:nvPr>
        </p:nvSpPr>
        <p:spPr/>
        <p:txBody>
          <a:bodyPr/>
          <a:lstStyle/>
          <a:p>
            <a:r>
              <a:rPr lang="en-US" dirty="0"/>
              <a:t>Comparison</a:t>
            </a:r>
          </a:p>
        </p:txBody>
      </p:sp>
      <mc:AlternateContent xmlns:mc="http://schemas.openxmlformats.org/markup-compatibility/2006">
        <mc:Choice xmlns:a14="http://schemas.microsoft.com/office/drawing/2010/main" Requires="a14">
          <p:graphicFrame>
            <p:nvGraphicFramePr>
              <p:cNvPr id="6" name="Content Placeholder 5">
                <a:extLst>
                  <a:ext uri="{FF2B5EF4-FFF2-40B4-BE49-F238E27FC236}">
                    <a16:creationId xmlns:a16="http://schemas.microsoft.com/office/drawing/2014/main" id="{8912E9DD-F974-49EB-8647-3AD8DD433734}"/>
                  </a:ext>
                </a:extLst>
              </p:cNvPr>
              <p:cNvGraphicFramePr>
                <a:graphicFrameLocks noGrp="1"/>
              </p:cNvGraphicFramePr>
              <p:nvPr>
                <p:ph idx="1"/>
                <p:extLst>
                  <p:ext uri="{D42A27DB-BD31-4B8C-83A1-F6EECF244321}">
                    <p14:modId xmlns:p14="http://schemas.microsoft.com/office/powerpoint/2010/main" val="356291561"/>
                  </p:ext>
                </p:extLst>
              </p:nvPr>
            </p:nvGraphicFramePr>
            <p:xfrm>
              <a:off x="574675" y="1463675"/>
              <a:ext cx="11187114" cy="3014600"/>
            </p:xfrm>
            <a:graphic>
              <a:graphicData uri="http://schemas.openxmlformats.org/drawingml/2006/table">
                <a:tbl>
                  <a:tblPr firstRow="1" bandRow="1">
                    <a:tableStyleId>{5C22544A-7EE6-4342-B048-85BDC9FD1C3A}</a:tableStyleId>
                  </a:tblPr>
                  <a:tblGrid>
                    <a:gridCol w="3729038">
                      <a:extLst>
                        <a:ext uri="{9D8B030D-6E8A-4147-A177-3AD203B41FA5}">
                          <a16:colId xmlns:a16="http://schemas.microsoft.com/office/drawing/2014/main" val="167736301"/>
                        </a:ext>
                      </a:extLst>
                    </a:gridCol>
                    <a:gridCol w="3729038">
                      <a:extLst>
                        <a:ext uri="{9D8B030D-6E8A-4147-A177-3AD203B41FA5}">
                          <a16:colId xmlns:a16="http://schemas.microsoft.com/office/drawing/2014/main" val="1426168579"/>
                        </a:ext>
                      </a:extLst>
                    </a:gridCol>
                    <a:gridCol w="3729038">
                      <a:extLst>
                        <a:ext uri="{9D8B030D-6E8A-4147-A177-3AD203B41FA5}">
                          <a16:colId xmlns:a16="http://schemas.microsoft.com/office/drawing/2014/main" val="3587732128"/>
                        </a:ext>
                      </a:extLst>
                    </a:gridCol>
                  </a:tblGrid>
                  <a:tr h="370840">
                    <a:tc>
                      <a:txBody>
                        <a:bodyPr/>
                        <a:lstStyle/>
                        <a:p>
                          <a:r>
                            <a:rPr lang="en-US" sz="2800" dirty="0"/>
                            <a:t>Sample values of </a:t>
                          </a:r>
                          <a14:m>
                            <m:oMath xmlns:m="http://schemas.openxmlformats.org/officeDocument/2006/math">
                              <m:r>
                                <a:rPr lang="en-US" sz="2800" b="1" i="1" smtClean="0">
                                  <a:latin typeface="Cambria Math" panose="02040503050406030204" pitchFamily="18" charset="0"/>
                                </a:rPr>
                                <m:t>𝒌</m:t>
                              </m:r>
                            </m:oMath>
                          </a14:m>
                          <a:endParaRPr lang="en-US" sz="2800" dirty="0"/>
                        </a:p>
                      </a:txBody>
                      <a:tcPr/>
                    </a:tc>
                    <a:tc>
                      <a:txBody>
                        <a:bodyPr/>
                        <a:lstStyle/>
                        <a:p>
                          <a:r>
                            <a:rPr lang="en-US" sz="2800" dirty="0"/>
                            <a:t>Brute Force</a:t>
                          </a:r>
                        </a:p>
                      </a:txBody>
                      <a:tcPr/>
                    </a:tc>
                    <a:tc>
                      <a:txBody>
                        <a:bodyPr/>
                        <a:lstStyle/>
                        <a:p>
                          <a:r>
                            <a:rPr lang="en-US" sz="2800" dirty="0"/>
                            <a:t>Recurse by edge</a:t>
                          </a:r>
                        </a:p>
                      </a:txBody>
                      <a:tcPr/>
                    </a:tc>
                    <a:extLst>
                      <a:ext uri="{0D108BD9-81ED-4DB2-BD59-A6C34878D82A}">
                        <a16:rowId xmlns:a16="http://schemas.microsoft.com/office/drawing/2014/main" val="2864082496"/>
                      </a:ext>
                    </a:extLst>
                  </a:tr>
                  <a:tr h="370840">
                    <a:tc>
                      <a:txBody>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3</m:t>
                                </m:r>
                              </m:oMath>
                            </m:oMathPara>
                          </a14:m>
                          <a:endParaRPr lang="en-US" sz="2800" dirty="0"/>
                        </a:p>
                      </a:txBody>
                      <a:tcPr/>
                    </a:tc>
                    <a:tc>
                      <a:txBody>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𝑛</m:t>
                                    </m:r>
                                  </m:e>
                                  <m:sup>
                                    <m:r>
                                      <a:rPr lang="en-US" sz="2800" b="0" i="1" smtClean="0">
                                        <a:latin typeface="Cambria Math" panose="02040503050406030204" pitchFamily="18" charset="0"/>
                                      </a:rPr>
                                      <m:t>3</m:t>
                                    </m:r>
                                  </m:sup>
                                </m:sSup>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r>
                                  <a:rPr lang="en-US" sz="2800" b="0" i="1" smtClean="0">
                                    <a:latin typeface="Cambria Math" panose="02040503050406030204" pitchFamily="18" charset="0"/>
                                  </a:rPr>
                                  <m:t>))</m:t>
                                </m:r>
                              </m:oMath>
                            </m:oMathPara>
                          </a14:m>
                          <a:endParaRPr lang="en-US" sz="2800" dirty="0"/>
                        </a:p>
                      </a:txBody>
                      <a:tcPr/>
                    </a:tc>
                    <a:tc>
                      <a:txBody>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r>
                                  <a:rPr lang="en-US" sz="2800" b="0" i="1" smtClean="0">
                                    <a:latin typeface="Cambria Math" panose="02040503050406030204" pitchFamily="18" charset="0"/>
                                  </a:rPr>
                                  <m:t>)</m:t>
                                </m:r>
                              </m:oMath>
                            </m:oMathPara>
                          </a14:m>
                          <a:endParaRPr lang="en-US" sz="2800" dirty="0"/>
                        </a:p>
                      </a:txBody>
                      <a:tcPr/>
                    </a:tc>
                    <a:extLst>
                      <a:ext uri="{0D108BD9-81ED-4DB2-BD59-A6C34878D82A}">
                        <a16:rowId xmlns:a16="http://schemas.microsoft.com/office/drawing/2014/main" val="3638696147"/>
                      </a:ext>
                    </a:extLst>
                  </a:tr>
                  <a:tr h="370840">
                    <a:tc>
                      <a:txBody>
                        <a:bodyPr/>
                        <a:lstStyle/>
                        <a:p>
                          <a14:m>
                            <m:oMathPara xmlns:m="http://schemas.openxmlformats.org/officeDocument/2006/math">
                              <m:oMathParaPr>
                                <m:jc m:val="centerGroup"/>
                              </m:oMathParaPr>
                              <m:oMath xmlns:m="http://schemas.openxmlformats.org/officeDocument/2006/math">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r>
                                      <a:rPr lang="en-US" sz="2800" b="0" i="1" smtClean="0">
                                        <a:latin typeface="Cambria Math" panose="02040503050406030204" pitchFamily="18" charset="0"/>
                                      </a:rPr>
                                      <m:t>𝑛</m:t>
                                    </m:r>
                                  </m:e>
                                </m:func>
                              </m:oMath>
                            </m:oMathPara>
                          </a14:m>
                          <a:endParaRPr lang="en-US" sz="2800" dirty="0"/>
                        </a:p>
                      </a:txBody>
                      <a:tcPr/>
                    </a:tc>
                    <a:tc>
                      <a:txBody>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d>
                                  <m:dPr>
                                    <m:ctrlPr>
                                      <a:rPr lang="en-US" sz="2800" b="0" i="1" smtClean="0">
                                        <a:latin typeface="Cambria Math" panose="02040503050406030204" pitchFamily="18" charset="0"/>
                                      </a:rPr>
                                    </m:ctrlPr>
                                  </m:dPr>
                                  <m:e>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𝑛</m:t>
                                        </m:r>
                                      </m:e>
                                      <m:sup>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log</m:t>
                                            </m:r>
                                          </m:fName>
                                          <m:e>
                                            <m:r>
                                              <a:rPr lang="en-US" sz="2800" b="0" i="1" smtClean="0">
                                                <a:latin typeface="Cambria Math" panose="02040503050406030204" pitchFamily="18" charset="0"/>
                                              </a:rPr>
                                              <m:t>𝑛</m:t>
                                            </m:r>
                                          </m:e>
                                        </m:func>
                                      </m:sup>
                                    </m:sSup>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e>
                                    </m:d>
                                  </m:e>
                                </m:d>
                              </m:oMath>
                            </m:oMathPara>
                          </a14:m>
                          <a:endParaRPr lang="en-US" sz="2800" dirty="0"/>
                        </a:p>
                      </a:txBody>
                      <a:tcPr/>
                    </a:tc>
                    <a:tc>
                      <a:txBody>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r>
                                  <a:rPr lang="en-US" sz="2800" b="0" i="1" smtClean="0">
                                    <a:latin typeface="Cambria Math" panose="02040503050406030204" pitchFamily="18" charset="0"/>
                                  </a:rPr>
                                  <m:t>))</m:t>
                                </m:r>
                              </m:oMath>
                            </m:oMathPara>
                          </a14:m>
                          <a:endParaRPr lang="en-US" sz="2800" dirty="0"/>
                        </a:p>
                      </a:txBody>
                      <a:tcPr/>
                    </a:tc>
                    <a:extLst>
                      <a:ext uri="{0D108BD9-81ED-4DB2-BD59-A6C34878D82A}">
                        <a16:rowId xmlns:a16="http://schemas.microsoft.com/office/drawing/2014/main" val="669234485"/>
                      </a:ext>
                    </a:extLst>
                  </a:tr>
                  <a:tr h="370840">
                    <a:tc>
                      <a:txBody>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𝑛</m:t>
                                </m:r>
                                <m:r>
                                  <a:rPr lang="en-US" sz="2800" b="0" i="1" smtClean="0">
                                    <a:latin typeface="Cambria Math" panose="02040503050406030204" pitchFamily="18" charset="0"/>
                                  </a:rPr>
                                  <m:t>/2</m:t>
                                </m:r>
                              </m:oMath>
                            </m:oMathPara>
                          </a14:m>
                          <a:endParaRPr lang="en-US" sz="2800" dirty="0"/>
                        </a:p>
                      </a:txBody>
                      <a:tcPr/>
                    </a:tc>
                    <a:tc>
                      <a:txBody>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d>
                                  <m:dPr>
                                    <m:ctrlPr>
                                      <a:rPr lang="en-US" sz="2800" b="0" i="1" smtClean="0">
                                        <a:latin typeface="Cambria Math" panose="02040503050406030204" pitchFamily="18" charset="0"/>
                                      </a:rPr>
                                    </m:ctrlPr>
                                  </m:dPr>
                                  <m:e>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2</m:t>
                                        </m:r>
                                      </m:e>
                                      <m:sup>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𝑛</m:t>
                                            </m:r>
                                          </m:num>
                                          <m:den>
                                            <m:r>
                                              <a:rPr lang="en-US" sz="2800" b="0" i="1" smtClean="0">
                                                <a:latin typeface="Cambria Math" panose="02040503050406030204" pitchFamily="18" charset="0"/>
                                              </a:rPr>
                                              <m:t>2</m:t>
                                            </m:r>
                                          </m:den>
                                        </m:f>
                                      </m:sup>
                                    </m:sSup>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e>
                                    </m:d>
                                  </m:e>
                                </m:d>
                              </m:oMath>
                            </m:oMathPara>
                          </a14:m>
                          <a:endParaRPr lang="en-US" sz="2800" dirty="0"/>
                        </a:p>
                      </a:txBody>
                      <a:tcPr/>
                    </a:tc>
                    <a:tc>
                      <a:txBody>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d>
                                  <m:dPr>
                                    <m:ctrlPr>
                                      <a:rPr lang="en-US" sz="2800" b="0" i="1" smtClean="0">
                                        <a:latin typeface="Cambria Math" panose="02040503050406030204" pitchFamily="18" charset="0"/>
                                      </a:rPr>
                                    </m:ctrlPr>
                                  </m:dPr>
                                  <m:e>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2</m:t>
                                        </m:r>
                                      </m:e>
                                      <m:sup>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𝑛</m:t>
                                            </m:r>
                                          </m:num>
                                          <m:den>
                                            <m:r>
                                              <a:rPr lang="en-US" sz="2800" b="0" i="1" smtClean="0">
                                                <a:latin typeface="Cambria Math" panose="02040503050406030204" pitchFamily="18" charset="0"/>
                                              </a:rPr>
                                              <m:t>2</m:t>
                                            </m:r>
                                          </m:den>
                                        </m:f>
                                      </m:sup>
                                    </m:sSup>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e>
                                    </m:d>
                                  </m:e>
                                </m:d>
                              </m:oMath>
                            </m:oMathPara>
                          </a14:m>
                          <a:endParaRPr lang="en-US" sz="2800" dirty="0"/>
                        </a:p>
                      </a:txBody>
                      <a:tcPr/>
                    </a:tc>
                    <a:extLst>
                      <a:ext uri="{0D108BD9-81ED-4DB2-BD59-A6C34878D82A}">
                        <a16:rowId xmlns:a16="http://schemas.microsoft.com/office/drawing/2014/main" val="3300499481"/>
                      </a:ext>
                    </a:extLst>
                  </a:tr>
                  <a:tr h="370840">
                    <a:tc>
                      <a:txBody>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𝑛</m:t>
                                </m:r>
                                <m:r>
                                  <a:rPr lang="en-US" sz="2800" b="0" i="1" smtClean="0">
                                    <a:latin typeface="Cambria Math" panose="02040503050406030204" pitchFamily="18" charset="0"/>
                                  </a:rPr>
                                  <m:t>−3</m:t>
                                </m:r>
                              </m:oMath>
                            </m:oMathPara>
                          </a14:m>
                          <a:endParaRPr lang="en-US" sz="2800" dirty="0"/>
                        </a:p>
                      </a:txBody>
                      <a:tcPr/>
                    </a:tc>
                    <a:tc>
                      <a:txBody>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𝑛</m:t>
                                    </m:r>
                                  </m:e>
                                  <m:sup>
                                    <m:r>
                                      <a:rPr lang="en-US" sz="2800" b="0" i="1" smtClean="0">
                                        <a:latin typeface="Cambria Math" panose="02040503050406030204" pitchFamily="18" charset="0"/>
                                      </a:rPr>
                                      <m:t>3</m:t>
                                    </m:r>
                                  </m:sup>
                                </m:sSup>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r>
                                  <a:rPr lang="en-US" sz="2800" b="0" i="1" smtClean="0">
                                    <a:latin typeface="Cambria Math" panose="02040503050406030204" pitchFamily="18" charset="0"/>
                                  </a:rPr>
                                  <m:t>))</m:t>
                                </m:r>
                              </m:oMath>
                            </m:oMathPara>
                          </a14:m>
                          <a:endParaRPr lang="en-US" sz="2800" dirty="0"/>
                        </a:p>
                      </a:txBody>
                      <a:tcPr/>
                    </a:tc>
                    <a:tc>
                      <a:txBody>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𝑂</m:t>
                                </m:r>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2</m:t>
                                    </m:r>
                                  </m:e>
                                  <m:sup>
                                    <m:r>
                                      <a:rPr lang="en-US" sz="2800" b="0" i="1" smtClean="0">
                                        <a:latin typeface="Cambria Math" panose="02040503050406030204" pitchFamily="18" charset="0"/>
                                      </a:rPr>
                                      <m:t>𝑛</m:t>
                                    </m:r>
                                    <m:r>
                                      <a:rPr lang="en-US" sz="2800" b="0" i="1" smtClean="0">
                                        <a:latin typeface="Cambria Math" panose="02040503050406030204" pitchFamily="18" charset="0"/>
                                      </a:rPr>
                                      <m:t>−3</m:t>
                                    </m:r>
                                  </m:sup>
                                </m:sSup>
                                <m:r>
                                  <a:rPr lang="en-US" sz="2800" b="0" i="1" smtClean="0">
                                    <a:latin typeface="Cambria Math" panose="02040503050406030204" pitchFamily="18" charset="0"/>
                                  </a:rPr>
                                  <m:t>(</m:t>
                                </m:r>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𝑚</m:t>
                                </m:r>
                                <m:r>
                                  <a:rPr lang="en-US" sz="2800" b="0" i="1" smtClean="0">
                                    <a:latin typeface="Cambria Math" panose="02040503050406030204" pitchFamily="18" charset="0"/>
                                  </a:rPr>
                                  <m:t>))</m:t>
                                </m:r>
                              </m:oMath>
                            </m:oMathPara>
                          </a14:m>
                          <a:endParaRPr lang="en-US" sz="2800" dirty="0"/>
                        </a:p>
                      </a:txBody>
                      <a:tcPr/>
                    </a:tc>
                    <a:extLst>
                      <a:ext uri="{0D108BD9-81ED-4DB2-BD59-A6C34878D82A}">
                        <a16:rowId xmlns:a16="http://schemas.microsoft.com/office/drawing/2014/main" val="2716129656"/>
                      </a:ext>
                    </a:extLst>
                  </a:tr>
                </a:tbl>
              </a:graphicData>
            </a:graphic>
          </p:graphicFrame>
        </mc:Choice>
        <mc:Fallback>
          <p:graphicFrame>
            <p:nvGraphicFramePr>
              <p:cNvPr id="6" name="Content Placeholder 5">
                <a:extLst>
                  <a:ext uri="{FF2B5EF4-FFF2-40B4-BE49-F238E27FC236}">
                    <a16:creationId xmlns:a16="http://schemas.microsoft.com/office/drawing/2014/main" id="{8912E9DD-F974-49EB-8647-3AD8DD433734}"/>
                  </a:ext>
                </a:extLst>
              </p:cNvPr>
              <p:cNvGraphicFramePr>
                <a:graphicFrameLocks noGrp="1"/>
              </p:cNvGraphicFramePr>
              <p:nvPr>
                <p:ph idx="1"/>
                <p:extLst>
                  <p:ext uri="{D42A27DB-BD31-4B8C-83A1-F6EECF244321}">
                    <p14:modId xmlns:p14="http://schemas.microsoft.com/office/powerpoint/2010/main" val="356291561"/>
                  </p:ext>
                </p:extLst>
              </p:nvPr>
            </p:nvGraphicFramePr>
            <p:xfrm>
              <a:off x="574675" y="1463675"/>
              <a:ext cx="11187114" cy="3014600"/>
            </p:xfrm>
            <a:graphic>
              <a:graphicData uri="http://schemas.openxmlformats.org/drawingml/2006/table">
                <a:tbl>
                  <a:tblPr firstRow="1" bandRow="1">
                    <a:tableStyleId>{5C22544A-7EE6-4342-B048-85BDC9FD1C3A}</a:tableStyleId>
                  </a:tblPr>
                  <a:tblGrid>
                    <a:gridCol w="3729038">
                      <a:extLst>
                        <a:ext uri="{9D8B030D-6E8A-4147-A177-3AD203B41FA5}">
                          <a16:colId xmlns:a16="http://schemas.microsoft.com/office/drawing/2014/main" val="167736301"/>
                        </a:ext>
                      </a:extLst>
                    </a:gridCol>
                    <a:gridCol w="3729038">
                      <a:extLst>
                        <a:ext uri="{9D8B030D-6E8A-4147-A177-3AD203B41FA5}">
                          <a16:colId xmlns:a16="http://schemas.microsoft.com/office/drawing/2014/main" val="1426168579"/>
                        </a:ext>
                      </a:extLst>
                    </a:gridCol>
                    <a:gridCol w="3729038">
                      <a:extLst>
                        <a:ext uri="{9D8B030D-6E8A-4147-A177-3AD203B41FA5}">
                          <a16:colId xmlns:a16="http://schemas.microsoft.com/office/drawing/2014/main" val="3587732128"/>
                        </a:ext>
                      </a:extLst>
                    </a:gridCol>
                  </a:tblGrid>
                  <a:tr h="518160">
                    <a:tc>
                      <a:txBody>
                        <a:bodyPr/>
                        <a:lstStyle/>
                        <a:p>
                          <a:endParaRPr lang="en-US"/>
                        </a:p>
                      </a:txBody>
                      <a:tcPr>
                        <a:blipFill>
                          <a:blip r:embed="rId2"/>
                          <a:stretch>
                            <a:fillRect l="-163" t="-11765" r="-200654" b="-484706"/>
                          </a:stretch>
                        </a:blipFill>
                      </a:tcPr>
                    </a:tc>
                    <a:tc>
                      <a:txBody>
                        <a:bodyPr/>
                        <a:lstStyle/>
                        <a:p>
                          <a:r>
                            <a:rPr lang="en-US" sz="2800" dirty="0"/>
                            <a:t>Brute Force</a:t>
                          </a:r>
                        </a:p>
                      </a:txBody>
                      <a:tcPr/>
                    </a:tc>
                    <a:tc>
                      <a:txBody>
                        <a:bodyPr/>
                        <a:lstStyle/>
                        <a:p>
                          <a:r>
                            <a:rPr lang="en-US" sz="2800" dirty="0"/>
                            <a:t>Recurse by edge</a:t>
                          </a:r>
                        </a:p>
                      </a:txBody>
                      <a:tcPr/>
                    </a:tc>
                    <a:extLst>
                      <a:ext uri="{0D108BD9-81ED-4DB2-BD59-A6C34878D82A}">
                        <a16:rowId xmlns:a16="http://schemas.microsoft.com/office/drawing/2014/main" val="2864082496"/>
                      </a:ext>
                    </a:extLst>
                  </a:tr>
                  <a:tr h="518160">
                    <a:tc>
                      <a:txBody>
                        <a:bodyPr/>
                        <a:lstStyle/>
                        <a:p>
                          <a:endParaRPr lang="en-US"/>
                        </a:p>
                      </a:txBody>
                      <a:tcPr>
                        <a:blipFill>
                          <a:blip r:embed="rId2"/>
                          <a:stretch>
                            <a:fillRect l="-163" t="-111765" r="-200654" b="-384706"/>
                          </a:stretch>
                        </a:blipFill>
                      </a:tcPr>
                    </a:tc>
                    <a:tc>
                      <a:txBody>
                        <a:bodyPr/>
                        <a:lstStyle/>
                        <a:p>
                          <a:endParaRPr lang="en-US"/>
                        </a:p>
                      </a:txBody>
                      <a:tcPr>
                        <a:blipFill>
                          <a:blip r:embed="rId2"/>
                          <a:stretch>
                            <a:fillRect l="-100163" t="-111765" r="-100654" b="-384706"/>
                          </a:stretch>
                        </a:blipFill>
                      </a:tcPr>
                    </a:tc>
                    <a:tc>
                      <a:txBody>
                        <a:bodyPr/>
                        <a:lstStyle/>
                        <a:p>
                          <a:endParaRPr lang="en-US"/>
                        </a:p>
                      </a:txBody>
                      <a:tcPr>
                        <a:blipFill>
                          <a:blip r:embed="rId2"/>
                          <a:stretch>
                            <a:fillRect l="-200163" t="-111765" r="-654" b="-384706"/>
                          </a:stretch>
                        </a:blipFill>
                      </a:tcPr>
                    </a:tc>
                    <a:extLst>
                      <a:ext uri="{0D108BD9-81ED-4DB2-BD59-A6C34878D82A}">
                        <a16:rowId xmlns:a16="http://schemas.microsoft.com/office/drawing/2014/main" val="3638696147"/>
                      </a:ext>
                    </a:extLst>
                  </a:tr>
                  <a:tr h="730060">
                    <a:tc>
                      <a:txBody>
                        <a:bodyPr/>
                        <a:lstStyle/>
                        <a:p>
                          <a:endParaRPr lang="en-US"/>
                        </a:p>
                      </a:txBody>
                      <a:tcPr>
                        <a:blipFill>
                          <a:blip r:embed="rId2"/>
                          <a:stretch>
                            <a:fillRect l="-163" t="-150000" r="-200654" b="-172500"/>
                          </a:stretch>
                        </a:blipFill>
                      </a:tcPr>
                    </a:tc>
                    <a:tc>
                      <a:txBody>
                        <a:bodyPr/>
                        <a:lstStyle/>
                        <a:p>
                          <a:endParaRPr lang="en-US"/>
                        </a:p>
                      </a:txBody>
                      <a:tcPr>
                        <a:blipFill>
                          <a:blip r:embed="rId2"/>
                          <a:stretch>
                            <a:fillRect l="-100163" t="-150000" r="-100654" b="-172500"/>
                          </a:stretch>
                        </a:blipFill>
                      </a:tcPr>
                    </a:tc>
                    <a:tc>
                      <a:txBody>
                        <a:bodyPr/>
                        <a:lstStyle/>
                        <a:p>
                          <a:endParaRPr lang="en-US"/>
                        </a:p>
                      </a:txBody>
                      <a:tcPr>
                        <a:blipFill>
                          <a:blip r:embed="rId2"/>
                          <a:stretch>
                            <a:fillRect l="-200163" t="-150000" r="-654" b="-172500"/>
                          </a:stretch>
                        </a:blipFill>
                      </a:tcPr>
                    </a:tc>
                    <a:extLst>
                      <a:ext uri="{0D108BD9-81ED-4DB2-BD59-A6C34878D82A}">
                        <a16:rowId xmlns:a16="http://schemas.microsoft.com/office/drawing/2014/main" val="669234485"/>
                      </a:ext>
                    </a:extLst>
                  </a:tr>
                  <a:tr h="730060">
                    <a:tc>
                      <a:txBody>
                        <a:bodyPr/>
                        <a:lstStyle/>
                        <a:p>
                          <a:endParaRPr lang="en-US"/>
                        </a:p>
                      </a:txBody>
                      <a:tcPr>
                        <a:blipFill>
                          <a:blip r:embed="rId2"/>
                          <a:stretch>
                            <a:fillRect l="-163" t="-250000" r="-200654" b="-72500"/>
                          </a:stretch>
                        </a:blipFill>
                      </a:tcPr>
                    </a:tc>
                    <a:tc>
                      <a:txBody>
                        <a:bodyPr/>
                        <a:lstStyle/>
                        <a:p>
                          <a:endParaRPr lang="en-US"/>
                        </a:p>
                      </a:txBody>
                      <a:tcPr>
                        <a:blipFill>
                          <a:blip r:embed="rId2"/>
                          <a:stretch>
                            <a:fillRect l="-100163" t="-250000" r="-100654" b="-72500"/>
                          </a:stretch>
                        </a:blipFill>
                      </a:tcPr>
                    </a:tc>
                    <a:tc>
                      <a:txBody>
                        <a:bodyPr/>
                        <a:lstStyle/>
                        <a:p>
                          <a:endParaRPr lang="en-US"/>
                        </a:p>
                      </a:txBody>
                      <a:tcPr>
                        <a:blipFill>
                          <a:blip r:embed="rId2"/>
                          <a:stretch>
                            <a:fillRect l="-200163" t="-250000" r="-654" b="-72500"/>
                          </a:stretch>
                        </a:blipFill>
                      </a:tcPr>
                    </a:tc>
                    <a:extLst>
                      <a:ext uri="{0D108BD9-81ED-4DB2-BD59-A6C34878D82A}">
                        <a16:rowId xmlns:a16="http://schemas.microsoft.com/office/drawing/2014/main" val="3300499481"/>
                      </a:ext>
                    </a:extLst>
                  </a:tr>
                  <a:tr h="518160">
                    <a:tc>
                      <a:txBody>
                        <a:bodyPr/>
                        <a:lstStyle/>
                        <a:p>
                          <a:endParaRPr lang="en-US"/>
                        </a:p>
                      </a:txBody>
                      <a:tcPr>
                        <a:blipFill>
                          <a:blip r:embed="rId2"/>
                          <a:stretch>
                            <a:fillRect l="-163" t="-494118" r="-200654" b="-2353"/>
                          </a:stretch>
                        </a:blipFill>
                      </a:tcPr>
                    </a:tc>
                    <a:tc>
                      <a:txBody>
                        <a:bodyPr/>
                        <a:lstStyle/>
                        <a:p>
                          <a:endParaRPr lang="en-US"/>
                        </a:p>
                      </a:txBody>
                      <a:tcPr>
                        <a:blipFill>
                          <a:blip r:embed="rId2"/>
                          <a:stretch>
                            <a:fillRect l="-100163" t="-494118" r="-100654" b="-2353"/>
                          </a:stretch>
                        </a:blipFill>
                      </a:tcPr>
                    </a:tc>
                    <a:tc>
                      <a:txBody>
                        <a:bodyPr/>
                        <a:lstStyle/>
                        <a:p>
                          <a:endParaRPr lang="en-US"/>
                        </a:p>
                      </a:txBody>
                      <a:tcPr>
                        <a:blipFill>
                          <a:blip r:embed="rId2"/>
                          <a:stretch>
                            <a:fillRect l="-200163" t="-494118" r="-654" b="-2353"/>
                          </a:stretch>
                        </a:blipFill>
                      </a:tcPr>
                    </a:tc>
                    <a:extLst>
                      <a:ext uri="{0D108BD9-81ED-4DB2-BD59-A6C34878D82A}">
                        <a16:rowId xmlns:a16="http://schemas.microsoft.com/office/drawing/2014/main" val="2716129656"/>
                      </a:ext>
                    </a:extLst>
                  </a:tr>
                </a:tbl>
              </a:graphicData>
            </a:graphic>
          </p:graphicFrame>
        </mc:Fallback>
      </mc:AlternateContent>
    </p:spTree>
    <p:extLst>
      <p:ext uri="{BB962C8B-B14F-4D97-AF65-F5344CB8AC3E}">
        <p14:creationId xmlns:p14="http://schemas.microsoft.com/office/powerpoint/2010/main" val="1978195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63224-DEE2-40E4-B3CD-F78328F9270A}"/>
              </a:ext>
            </a:extLst>
          </p:cNvPr>
          <p:cNvSpPr>
            <a:spLocks noGrp="1"/>
          </p:cNvSpPr>
          <p:nvPr>
            <p:ph type="title"/>
          </p:nvPr>
        </p:nvSpPr>
        <p:spPr/>
        <p:txBody>
          <a:bodyPr/>
          <a:lstStyle/>
          <a:p>
            <a:r>
              <a:rPr lang="en-US" dirty="0"/>
              <a:t>Takeaway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88881C1-DDBE-49CB-9DB9-EE956C9D8075}"/>
                  </a:ext>
                </a:extLst>
              </p:cNvPr>
              <p:cNvSpPr>
                <a:spLocks noGrp="1"/>
              </p:cNvSpPr>
              <p:nvPr>
                <p:ph idx="1"/>
              </p:nvPr>
            </p:nvSpPr>
            <p:spPr/>
            <p:txBody>
              <a:bodyPr/>
              <a:lstStyle/>
              <a:p>
                <a:r>
                  <a:rPr lang="en-US" dirty="0"/>
                  <a:t>If your vertex cover is small you can get a pretty efficient algorithm.</a:t>
                </a:r>
              </a:p>
              <a:p>
                <a:r>
                  <a:rPr lang="en-US" dirty="0"/>
                  <a:t>For </a:t>
                </a:r>
                <a14:m>
                  <m:oMath xmlns:m="http://schemas.openxmlformats.org/officeDocument/2006/math">
                    <m:r>
                      <a:rPr lang="en-US" b="0" i="1" smtClean="0">
                        <a:latin typeface="Cambria Math" panose="02040503050406030204" pitchFamily="18" charset="0"/>
                      </a:rPr>
                      <m:t>𝑘</m:t>
                    </m:r>
                  </m:oMath>
                </a14:m>
                <a:r>
                  <a:rPr lang="en-US" dirty="0"/>
                  <a:t> at most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𝑛</m:t>
                        </m:r>
                        <m:r>
                          <a:rPr lang="en-US" b="0" i="1" smtClean="0">
                            <a:latin typeface="Cambria Math" panose="02040503050406030204" pitchFamily="18" charset="0"/>
                          </a:rPr>
                          <m:t>)  </m:t>
                        </m:r>
                      </m:e>
                    </m:func>
                  </m:oMath>
                </a14:m>
                <a:r>
                  <a:rPr lang="en-US" dirty="0"/>
                  <a:t>it even becomes polynomial.</a:t>
                </a:r>
              </a:p>
              <a:p>
                <a:endParaRPr lang="en-US" dirty="0"/>
              </a:p>
              <a:p>
                <a:r>
                  <a:rPr lang="en-US" dirty="0"/>
                  <a:t>A “simple case” you can carve off.</a:t>
                </a:r>
              </a:p>
              <a:p>
                <a:endParaRPr lang="en-US" dirty="0"/>
              </a:p>
              <a:p>
                <a:endParaRPr lang="en-US" dirty="0"/>
              </a:p>
            </p:txBody>
          </p:sp>
        </mc:Choice>
        <mc:Fallback>
          <p:sp>
            <p:nvSpPr>
              <p:cNvPr id="3" name="Content Placeholder 2">
                <a:extLst>
                  <a:ext uri="{FF2B5EF4-FFF2-40B4-BE49-F238E27FC236}">
                    <a16:creationId xmlns:a16="http://schemas.microsoft.com/office/drawing/2014/main" id="{088881C1-DDBE-49CB-9DB9-EE956C9D8075}"/>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3924708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CC2E5-E248-4FAE-A345-4159E67EE013}"/>
              </a:ext>
            </a:extLst>
          </p:cNvPr>
          <p:cNvSpPr>
            <a:spLocks noGrp="1"/>
          </p:cNvSpPr>
          <p:nvPr>
            <p:ph type="title"/>
          </p:nvPr>
        </p:nvSpPr>
        <p:spPr/>
        <p:txBody>
          <a:bodyPr/>
          <a:lstStyle/>
          <a:p>
            <a:r>
              <a:rPr lang="en-US" dirty="0"/>
              <a:t>More Generally</a:t>
            </a:r>
          </a:p>
        </p:txBody>
      </p:sp>
      <p:sp>
        <p:nvSpPr>
          <p:cNvPr id="3" name="Content Placeholder 2">
            <a:extLst>
              <a:ext uri="{FF2B5EF4-FFF2-40B4-BE49-F238E27FC236}">
                <a16:creationId xmlns:a16="http://schemas.microsoft.com/office/drawing/2014/main" id="{13C1BA25-456E-4974-B681-6BBFFEA0A44F}"/>
              </a:ext>
            </a:extLst>
          </p:cNvPr>
          <p:cNvSpPr>
            <a:spLocks noGrp="1"/>
          </p:cNvSpPr>
          <p:nvPr>
            <p:ph idx="1"/>
          </p:nvPr>
        </p:nvSpPr>
        <p:spPr/>
        <p:txBody>
          <a:bodyPr/>
          <a:lstStyle/>
          <a:p>
            <a:r>
              <a:rPr lang="en-US" dirty="0"/>
              <a:t>Measuring the complexity in terms of something other than the size of the input is called “parameterized complexity”</a:t>
            </a:r>
          </a:p>
          <a:p>
            <a:r>
              <a:rPr lang="en-US" dirty="0"/>
              <a:t>Common parameters:</a:t>
            </a:r>
          </a:p>
          <a:p>
            <a:r>
              <a:rPr lang="en-US" dirty="0"/>
              <a:t>The answer (like Ford-Fulkerson! And vertex cover)</a:t>
            </a:r>
          </a:p>
          <a:p>
            <a:r>
              <a:rPr lang="en-US" dirty="0"/>
              <a:t>How “complicated” the input is (e.g. for graphs, do you have a tree, something very close to a tree, or nothing like a tree).</a:t>
            </a:r>
          </a:p>
          <a:p>
            <a:endParaRPr lang="en-US" dirty="0"/>
          </a:p>
          <a:p>
            <a:r>
              <a:rPr lang="en-US" dirty="0"/>
              <a:t>Another example: SAT – an instance with few variables and many constraints is very different from an instance with many variables and few constraints. </a:t>
            </a:r>
          </a:p>
        </p:txBody>
      </p:sp>
    </p:spTree>
    <p:extLst>
      <p:ext uri="{BB962C8B-B14F-4D97-AF65-F5344CB8AC3E}">
        <p14:creationId xmlns:p14="http://schemas.microsoft.com/office/powerpoint/2010/main" val="23133068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6945BE-F71C-4C1F-A480-D5F81FA9A1B9}"/>
              </a:ext>
            </a:extLst>
          </p:cNvPr>
          <p:cNvSpPr>
            <a:spLocks noGrp="1"/>
          </p:cNvSpPr>
          <p:nvPr>
            <p:ph type="title"/>
          </p:nvPr>
        </p:nvSpPr>
        <p:spPr/>
        <p:txBody>
          <a:bodyPr/>
          <a:lstStyle/>
          <a:p>
            <a:r>
              <a:rPr lang="en-US" dirty="0"/>
              <a:t>Approximation Algorithms</a:t>
            </a:r>
          </a:p>
        </p:txBody>
      </p:sp>
      <p:sp>
        <p:nvSpPr>
          <p:cNvPr id="5" name="Text Placeholder 4">
            <a:extLst>
              <a:ext uri="{FF2B5EF4-FFF2-40B4-BE49-F238E27FC236}">
                <a16:creationId xmlns:a16="http://schemas.microsoft.com/office/drawing/2014/main" id="{F7854B9A-F38E-4BB0-BF9A-031D255988D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32117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D82C41-1372-4534-9930-504803B34CE1}"/>
              </a:ext>
            </a:extLst>
          </p:cNvPr>
          <p:cNvSpPr>
            <a:spLocks noGrp="1"/>
          </p:cNvSpPr>
          <p:nvPr>
            <p:ph type="title"/>
          </p:nvPr>
        </p:nvSpPr>
        <p:spPr/>
        <p:txBody>
          <a:bodyPr/>
          <a:lstStyle/>
          <a:p>
            <a:r>
              <a:rPr lang="en-US" dirty="0"/>
              <a:t>Decision Problems</a:t>
            </a:r>
          </a:p>
        </p:txBody>
      </p:sp>
      <p:sp>
        <p:nvSpPr>
          <p:cNvPr id="5" name="Content Placeholder 4">
            <a:extLst>
              <a:ext uri="{FF2B5EF4-FFF2-40B4-BE49-F238E27FC236}">
                <a16:creationId xmlns:a16="http://schemas.microsoft.com/office/drawing/2014/main" id="{E7AE085B-F6B8-4B76-A78E-2127032794D5}"/>
              </a:ext>
            </a:extLst>
          </p:cNvPr>
          <p:cNvSpPr>
            <a:spLocks noGrp="1"/>
          </p:cNvSpPr>
          <p:nvPr>
            <p:ph idx="1"/>
          </p:nvPr>
        </p:nvSpPr>
        <p:spPr/>
        <p:txBody>
          <a:bodyPr/>
          <a:lstStyle/>
          <a:p>
            <a:r>
              <a:rPr lang="en-US" dirty="0"/>
              <a:t>Putting away decision problems, we’re now interested in optimization problems.</a:t>
            </a:r>
          </a:p>
          <a:p>
            <a:r>
              <a:rPr lang="en-US" dirty="0"/>
              <a:t>Problems where we’re looking for the “biggest” or “smallest” or “maximum” or “minimum” or some other “best”</a:t>
            </a:r>
          </a:p>
          <a:p>
            <a:endParaRPr lang="en-US" dirty="0"/>
          </a:p>
          <a:p>
            <a:endParaRPr lang="en-US" dirty="0"/>
          </a:p>
          <a:p>
            <a:endParaRPr lang="en-US" dirty="0"/>
          </a:p>
          <a:p>
            <a:endParaRPr lang="en-US" dirty="0"/>
          </a:p>
          <a:p>
            <a:r>
              <a:rPr lang="en-US" dirty="0"/>
              <a:t>Much more like the problems we’re used to!</a:t>
            </a:r>
          </a:p>
        </p:txBody>
      </p:sp>
      <mc:AlternateContent xmlns:mc="http://schemas.openxmlformats.org/markup-compatibility/2006">
        <mc:Choice xmlns:a14="http://schemas.microsoft.com/office/drawing/2010/main" Requires="a14">
          <p:sp>
            <p:nvSpPr>
              <p:cNvPr id="6" name="Rectangle 5">
                <a:extLst>
                  <a:ext uri="{FF2B5EF4-FFF2-40B4-BE49-F238E27FC236}">
                    <a16:creationId xmlns:a16="http://schemas.microsoft.com/office/drawing/2014/main" id="{8DF307D7-B052-4A46-9858-080891A02C98}"/>
                  </a:ext>
                </a:extLst>
              </p:cNvPr>
              <p:cNvSpPr/>
              <p:nvPr/>
            </p:nvSpPr>
            <p:spPr>
              <a:xfrm>
                <a:off x="586669" y="3502093"/>
                <a:ext cx="10335759" cy="1778567"/>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Given a graph </a:t>
                </a:r>
                <a14:m>
                  <m:oMath xmlns:m="http://schemas.openxmlformats.org/officeDocument/2006/math">
                    <m:r>
                      <a:rPr lang="en-US" sz="2800" b="0" i="1" smtClean="0">
                        <a:latin typeface="Cambria Math" panose="02040503050406030204" pitchFamily="18" charset="0"/>
                      </a:rPr>
                      <m:t>𝐺</m:t>
                    </m:r>
                  </m:oMath>
                </a14:m>
                <a:r>
                  <a:rPr lang="en-US" sz="2800" dirty="0"/>
                  <a:t> find the </a:t>
                </a:r>
                <a:r>
                  <a:rPr lang="en-US" sz="2800" b="1" dirty="0"/>
                  <a:t>smallest </a:t>
                </a:r>
                <a:r>
                  <a:rPr lang="en-US" sz="2800" dirty="0"/>
                  <a:t>set of vertices such that every edge has at least one endpoints in the set.</a:t>
                </a:r>
              </a:p>
            </p:txBody>
          </p:sp>
        </mc:Choice>
        <mc:Fallback>
          <p:sp>
            <p:nvSpPr>
              <p:cNvPr id="6" name="Rectangle 5">
                <a:extLst>
                  <a:ext uri="{FF2B5EF4-FFF2-40B4-BE49-F238E27FC236}">
                    <a16:creationId xmlns:a16="http://schemas.microsoft.com/office/drawing/2014/main" id="{8DF307D7-B052-4A46-9858-080891A02C98}"/>
                  </a:ext>
                </a:extLst>
              </p:cNvPr>
              <p:cNvSpPr>
                <a:spLocks noRot="1" noChangeAspect="1" noMove="1" noResize="1" noEditPoints="1" noAdjustHandles="1" noChangeArrowheads="1" noChangeShapeType="1" noTextEdit="1"/>
              </p:cNvSpPr>
              <p:nvPr/>
            </p:nvSpPr>
            <p:spPr>
              <a:xfrm>
                <a:off x="586669" y="3502093"/>
                <a:ext cx="10335759" cy="1778567"/>
              </a:xfrm>
              <a:prstGeom prst="rect">
                <a:avLst/>
              </a:prstGeom>
              <a:blipFill>
                <a:blip r:embed="rId2"/>
                <a:stretch>
                  <a:fillRect l="-1179" r="-1061"/>
                </a:stretch>
              </a:blipFill>
              <a:ln>
                <a:noFill/>
              </a:ln>
            </p:spPr>
            <p:txBody>
              <a:bodyPr/>
              <a:lstStyle/>
              <a:p>
                <a:r>
                  <a:rPr lang="en-US">
                    <a:noFill/>
                  </a:rPr>
                  <a:t> </a:t>
                </a:r>
              </a:p>
            </p:txBody>
          </p:sp>
        </mc:Fallback>
      </mc:AlternateContent>
      <p:sp>
        <p:nvSpPr>
          <p:cNvPr id="7" name="Rectangle 6">
            <a:extLst>
              <a:ext uri="{FF2B5EF4-FFF2-40B4-BE49-F238E27FC236}">
                <a16:creationId xmlns:a16="http://schemas.microsoft.com/office/drawing/2014/main" id="{F53B616A-0258-46AB-99CA-64ECEE572F2D}"/>
              </a:ext>
            </a:extLst>
          </p:cNvPr>
          <p:cNvSpPr/>
          <p:nvPr/>
        </p:nvSpPr>
        <p:spPr>
          <a:xfrm>
            <a:off x="586669" y="3502094"/>
            <a:ext cx="10335759" cy="589846"/>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Vertex Cover (Optimization Version)</a:t>
            </a:r>
          </a:p>
        </p:txBody>
      </p:sp>
    </p:spTree>
    <p:extLst>
      <p:ext uri="{BB962C8B-B14F-4D97-AF65-F5344CB8AC3E}">
        <p14:creationId xmlns:p14="http://schemas.microsoft.com/office/powerpoint/2010/main" val="3255722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16FB9-5B6D-4D68-BF7D-ED90BECF8A65}"/>
              </a:ext>
            </a:extLst>
          </p:cNvPr>
          <p:cNvSpPr>
            <a:spLocks noGrp="1"/>
          </p:cNvSpPr>
          <p:nvPr>
            <p:ph type="title"/>
          </p:nvPr>
        </p:nvSpPr>
        <p:spPr/>
        <p:txBody>
          <a:bodyPr/>
          <a:lstStyle/>
          <a:p>
            <a:r>
              <a:rPr lang="en-US" dirty="0"/>
              <a:t>What does NP-hardness say?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21FC378-9EB5-4768-AA1A-EF0A5D751586}"/>
                  </a:ext>
                </a:extLst>
              </p:cNvPr>
              <p:cNvSpPr>
                <a:spLocks noGrp="1"/>
              </p:cNvSpPr>
              <p:nvPr>
                <p:ph idx="1"/>
              </p:nvPr>
            </p:nvSpPr>
            <p:spPr/>
            <p:txBody>
              <a:bodyPr>
                <a:normAutofit lnSpcReduction="10000"/>
              </a:bodyPr>
              <a:lstStyle/>
              <a:p>
                <a:r>
                  <a:rPr lang="en-US" dirty="0"/>
                  <a:t>NP-hardness says:</a:t>
                </a:r>
              </a:p>
              <a:p>
                <a:r>
                  <a:rPr lang="en-US" dirty="0"/>
                  <a:t>We can’t tell (given </a:t>
                </a:r>
                <a14:m>
                  <m:oMath xmlns:m="http://schemas.openxmlformats.org/officeDocument/2006/math">
                    <m:r>
                      <a:rPr lang="en-US" b="0" i="1" smtClean="0">
                        <a:latin typeface="Cambria Math" panose="02040503050406030204" pitchFamily="18" charset="0"/>
                      </a:rPr>
                      <m:t>𝐺</m:t>
                    </m:r>
                  </m:oMath>
                </a14:m>
                <a:r>
                  <a:rPr lang="en-US" dirty="0"/>
                  <a:t> and </a:t>
                </a:r>
                <a14:m>
                  <m:oMath xmlns:m="http://schemas.openxmlformats.org/officeDocument/2006/math">
                    <m:r>
                      <a:rPr lang="en-US" b="0" i="1" smtClean="0">
                        <a:latin typeface="Cambria Math" panose="02040503050406030204" pitchFamily="18" charset="0"/>
                      </a:rPr>
                      <m:t>𝑘</m:t>
                    </m:r>
                  </m:oMath>
                </a14:m>
                <a:r>
                  <a:rPr lang="en-US" dirty="0"/>
                  <a:t>) if there is a vertex cover of size </a:t>
                </a:r>
                <a14:m>
                  <m:oMath xmlns:m="http://schemas.openxmlformats.org/officeDocument/2006/math">
                    <m:r>
                      <a:rPr lang="en-US" b="0" i="1" smtClean="0">
                        <a:latin typeface="Cambria Math" panose="02040503050406030204" pitchFamily="18" charset="0"/>
                      </a:rPr>
                      <m:t>𝑘</m:t>
                    </m:r>
                  </m:oMath>
                </a14:m>
                <a:r>
                  <a:rPr lang="en-US" dirty="0"/>
                  <a:t>.</a:t>
                </a:r>
              </a:p>
              <a:p>
                <a:r>
                  <a:rPr lang="en-US" dirty="0"/>
                  <a:t>And therefore, we can’t find the minimum one (write the reduction! It’s good practice. Hint: binary search over possible values of </a:t>
                </a:r>
                <a14:m>
                  <m:oMath xmlns:m="http://schemas.openxmlformats.org/officeDocument/2006/math">
                    <m:r>
                      <a:rPr lang="en-US" b="0" i="1" smtClean="0">
                        <a:latin typeface="Cambria Math" panose="02040503050406030204" pitchFamily="18" charset="0"/>
                      </a:rPr>
                      <m:t>𝑘</m:t>
                    </m:r>
                  </m:oMath>
                </a14:m>
                <a:r>
                  <a:rPr lang="en-US" dirty="0"/>
                  <a:t>).</a:t>
                </a:r>
              </a:p>
              <a:p>
                <a:endParaRPr lang="en-US" dirty="0"/>
              </a:p>
              <a:p>
                <a:r>
                  <a:rPr lang="en-US" dirty="0"/>
                  <a:t>It doesn’t say (without thinking more at least) that we couldn’t design an algorithm that gives you an independent set that’s only a tiny bit worse than the optimal one. Only 1% worse, for example.</a:t>
                </a:r>
              </a:p>
              <a:p>
                <a:endParaRPr lang="en-US" dirty="0"/>
              </a:p>
              <a:p>
                <a:r>
                  <a:rPr lang="en-US" dirty="0"/>
                  <a:t>How do we measure worse-ness?</a:t>
                </a:r>
              </a:p>
            </p:txBody>
          </p:sp>
        </mc:Choice>
        <mc:Fallback>
          <p:sp>
            <p:nvSpPr>
              <p:cNvPr id="3" name="Content Placeholder 2">
                <a:extLst>
                  <a:ext uri="{FF2B5EF4-FFF2-40B4-BE49-F238E27FC236}">
                    <a16:creationId xmlns:a16="http://schemas.microsoft.com/office/drawing/2014/main" id="{021FC378-9EB5-4768-AA1A-EF0A5D751586}"/>
                  </a:ext>
                </a:extLst>
              </p:cNvPr>
              <p:cNvSpPr>
                <a:spLocks noGrp="1" noRot="1" noChangeAspect="1" noMove="1" noResize="1" noEditPoints="1" noAdjustHandles="1" noChangeArrowheads="1" noChangeShapeType="1" noTextEdit="1"/>
              </p:cNvSpPr>
              <p:nvPr>
                <p:ph idx="1"/>
              </p:nvPr>
            </p:nvSpPr>
            <p:spPr>
              <a:blipFill>
                <a:blip r:embed="rId2"/>
                <a:stretch>
                  <a:fillRect l="-708" t="-3019" r="-2233"/>
                </a:stretch>
              </a:blipFill>
            </p:spPr>
            <p:txBody>
              <a:bodyPr/>
              <a:lstStyle/>
              <a:p>
                <a:r>
                  <a:rPr lang="en-US">
                    <a:noFill/>
                  </a:rPr>
                  <a:t> </a:t>
                </a:r>
              </a:p>
            </p:txBody>
          </p:sp>
        </mc:Fallback>
      </mc:AlternateContent>
    </p:spTree>
    <p:extLst>
      <p:ext uri="{BB962C8B-B14F-4D97-AF65-F5344CB8AC3E}">
        <p14:creationId xmlns:p14="http://schemas.microsoft.com/office/powerpoint/2010/main" val="369188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6F403-2B74-456E-A735-5652FC21E830}"/>
              </a:ext>
            </a:extLst>
          </p:cNvPr>
          <p:cNvSpPr>
            <a:spLocks noGrp="1"/>
          </p:cNvSpPr>
          <p:nvPr>
            <p:ph type="title"/>
          </p:nvPr>
        </p:nvSpPr>
        <p:spPr/>
        <p:txBody>
          <a:bodyPr/>
          <a:lstStyle/>
          <a:p>
            <a:r>
              <a:rPr lang="en-US" dirty="0"/>
              <a:t>Approximation Ratio</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0820CA0-7CBC-4730-9BF5-268C4634D08C}"/>
                  </a:ext>
                </a:extLst>
              </p:cNvPr>
              <p:cNvSpPr>
                <a:spLocks noGrp="1"/>
              </p:cNvSpPr>
              <p:nvPr>
                <p:ph idx="1"/>
              </p:nvPr>
            </p:nvSpPr>
            <p:spPr/>
            <p:txBody>
              <a:bodyPr>
                <a:normAutofit/>
              </a:bodyPr>
              <a:lstStyle/>
              <a:p>
                <a:r>
                  <a:rPr lang="en-US" dirty="0"/>
                  <a:t>For a minimization problem (find the shortest/smallest/least/etc.)</a:t>
                </a:r>
              </a:p>
              <a:p>
                <a:r>
                  <a:rPr lang="en-US" dirty="0"/>
                  <a:t>If </a:t>
                </a:r>
                <a14:m>
                  <m:oMath xmlns:m="http://schemas.openxmlformats.org/officeDocument/2006/math">
                    <m:r>
                      <a:rPr lang="en-US" b="0" i="1" smtClean="0">
                        <a:latin typeface="Cambria Math" panose="02040503050406030204" pitchFamily="18" charset="0"/>
                      </a:rPr>
                      <m:t>𝑂𝑃𝑇</m:t>
                    </m:r>
                    <m:r>
                      <a:rPr lang="en-US" b="0" i="0" smtClean="0">
                        <a:latin typeface="Cambria Math" panose="02040503050406030204" pitchFamily="18" charset="0"/>
                      </a:rPr>
                      <m:t>(</m:t>
                    </m:r>
                    <m:r>
                      <m:rPr>
                        <m:sty m:val="p"/>
                      </m:rPr>
                      <a:rPr lang="en-US" b="0" i="0" smtClean="0">
                        <a:latin typeface="Cambria Math" panose="02040503050406030204" pitchFamily="18" charset="0"/>
                      </a:rPr>
                      <m:t>G</m:t>
                    </m:r>
                    <m:r>
                      <a:rPr lang="en-US" b="0" i="0" smtClean="0">
                        <a:latin typeface="Cambria Math" panose="02040503050406030204" pitchFamily="18" charset="0"/>
                      </a:rPr>
                      <m:t>)</m:t>
                    </m:r>
                  </m:oMath>
                </a14:m>
                <a:r>
                  <a:rPr lang="en-US" dirty="0"/>
                  <a:t> is the value of the best solution for </a:t>
                </a:r>
                <a14:m>
                  <m:oMath xmlns:m="http://schemas.openxmlformats.org/officeDocument/2006/math">
                    <m:r>
                      <a:rPr lang="en-US" b="0" i="1" smtClean="0">
                        <a:latin typeface="Cambria Math" panose="02040503050406030204" pitchFamily="18" charset="0"/>
                      </a:rPr>
                      <m:t>𝐺</m:t>
                    </m:r>
                  </m:oMath>
                </a14:m>
                <a:r>
                  <a:rPr lang="en-US" dirty="0"/>
                  <a:t>, and </a:t>
                </a:r>
                <a14:m>
                  <m:oMath xmlns:m="http://schemas.openxmlformats.org/officeDocument/2006/math">
                    <m:r>
                      <a:rPr lang="en-US" b="0" i="1" smtClean="0">
                        <a:latin typeface="Cambria Math" panose="02040503050406030204" pitchFamily="18" charset="0"/>
                      </a:rPr>
                      <m:t>𝐴𝐿𝐺</m:t>
                    </m:r>
                    <m:r>
                      <a:rPr lang="en-US" b="0" i="1" smtClean="0">
                        <a:latin typeface="Cambria Math" panose="02040503050406030204" pitchFamily="18" charset="0"/>
                      </a:rPr>
                      <m:t>(</m:t>
                    </m:r>
                    <m:r>
                      <a:rPr lang="en-US" b="0" i="1" smtClean="0">
                        <a:latin typeface="Cambria Math" panose="02040503050406030204" pitchFamily="18" charset="0"/>
                      </a:rPr>
                      <m:t>𝐺</m:t>
                    </m:r>
                    <m:r>
                      <a:rPr lang="en-US" b="0" i="1" smtClean="0">
                        <a:latin typeface="Cambria Math" panose="02040503050406030204" pitchFamily="18" charset="0"/>
                      </a:rPr>
                      <m:t>)</m:t>
                    </m:r>
                  </m:oMath>
                </a14:m>
                <a:r>
                  <a:rPr lang="en-US" dirty="0"/>
                  <a:t> is the value that your algorithm finds, then </a:t>
                </a:r>
                <a14:m>
                  <m:oMath xmlns:m="http://schemas.openxmlformats.org/officeDocument/2006/math">
                    <m:r>
                      <a:rPr lang="en-US" b="0" i="1" smtClean="0">
                        <a:latin typeface="Cambria Math" panose="02040503050406030204" pitchFamily="18" charset="0"/>
                      </a:rPr>
                      <m:t>𝐴𝐿𝐺</m:t>
                    </m:r>
                    <m:r>
                      <a:rPr lang="en-US" b="0" i="1" smtClean="0">
                        <a:latin typeface="Cambria Math" panose="02040503050406030204" pitchFamily="18" charset="0"/>
                      </a:rPr>
                      <m:t> </m:t>
                    </m:r>
                  </m:oMath>
                </a14:m>
                <a:r>
                  <a:rPr lang="en-US" dirty="0"/>
                  <a:t>is an </a:t>
                </a:r>
                <a14:m>
                  <m:oMath xmlns:m="http://schemas.openxmlformats.org/officeDocument/2006/math">
                    <m:r>
                      <a:rPr lang="en-US" b="0" i="1" smtClean="0">
                        <a:latin typeface="Cambria Math" panose="02040503050406030204" pitchFamily="18" charset="0"/>
                      </a:rPr>
                      <m:t>𝛼</m:t>
                    </m:r>
                  </m:oMath>
                </a14:m>
                <a:r>
                  <a:rPr lang="en-US" dirty="0"/>
                  <a:t> approximation algorithm if for every </a:t>
                </a:r>
                <a14:m>
                  <m:oMath xmlns:m="http://schemas.openxmlformats.org/officeDocument/2006/math">
                    <m:r>
                      <a:rPr lang="en-US" b="0" i="1" smtClean="0">
                        <a:latin typeface="Cambria Math" panose="02040503050406030204" pitchFamily="18" charset="0"/>
                      </a:rPr>
                      <m:t>𝐺</m:t>
                    </m:r>
                  </m:oMath>
                </a14:m>
                <a:r>
                  <a:rPr lang="en-US" dirty="0"/>
                  <a:t>,</a:t>
                </a:r>
              </a:p>
              <a:p>
                <a:pPr marL="0" indent="0">
                  <a:buNone/>
                </a:pPr>
                <a14:m>
                  <m:oMathPara xmlns:m="http://schemas.openxmlformats.org/officeDocument/2006/math">
                    <m:oMathParaPr>
                      <m:jc m:val="center"/>
                    </m:oMathParaPr>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𝑂𝑃𝑇</m:t>
                      </m:r>
                      <m:d>
                        <m:dPr>
                          <m:ctrlPr>
                            <a:rPr lang="en-US" b="0" i="1" smtClean="0">
                              <a:latin typeface="Cambria Math" panose="02040503050406030204" pitchFamily="18" charset="0"/>
                            </a:rPr>
                          </m:ctrlPr>
                        </m:dPr>
                        <m:e>
                          <m:r>
                            <a:rPr lang="en-US" b="0" i="1" smtClean="0">
                              <a:latin typeface="Cambria Math" panose="02040503050406030204" pitchFamily="18" charset="0"/>
                            </a:rPr>
                            <m:t>𝐺</m:t>
                          </m:r>
                        </m:e>
                      </m:d>
                      <m:r>
                        <a:rPr lang="en-US" b="0" i="1" smtClean="0">
                          <a:latin typeface="Cambria Math" panose="02040503050406030204" pitchFamily="18" charset="0"/>
                        </a:rPr>
                        <m:t>≥</m:t>
                      </m:r>
                      <m:r>
                        <a:rPr lang="en-US" b="0" i="1" smtClean="0">
                          <a:latin typeface="Cambria Math" panose="02040503050406030204" pitchFamily="18" charset="0"/>
                        </a:rPr>
                        <m:t>𝐴𝐿𝐺</m:t>
                      </m:r>
                      <m:r>
                        <a:rPr lang="en-US" b="0" i="1" smtClean="0">
                          <a:latin typeface="Cambria Math" panose="02040503050406030204" pitchFamily="18" charset="0"/>
                        </a:rPr>
                        <m:t>(</m:t>
                      </m:r>
                      <m:r>
                        <a:rPr lang="en-US" b="0" i="1" smtClean="0">
                          <a:latin typeface="Cambria Math" panose="02040503050406030204" pitchFamily="18" charset="0"/>
                        </a:rPr>
                        <m:t>𝐺</m:t>
                      </m:r>
                      <m:r>
                        <a:rPr lang="en-US" b="0" i="1" smtClean="0">
                          <a:latin typeface="Cambria Math" panose="02040503050406030204" pitchFamily="18" charset="0"/>
                        </a:rPr>
                        <m:t>)</m:t>
                      </m:r>
                    </m:oMath>
                  </m:oMathPara>
                </a14:m>
                <a:endParaRPr lang="en-US" dirty="0"/>
              </a:p>
              <a:p>
                <a:endParaRPr lang="en-US" dirty="0"/>
              </a:p>
              <a:p>
                <a:r>
                  <a:rPr lang="en-US" dirty="0"/>
                  <a:t>i.e. you’re within an </a:t>
                </a:r>
                <a14:m>
                  <m:oMath xmlns:m="http://schemas.openxmlformats.org/officeDocument/2006/math">
                    <m:r>
                      <a:rPr lang="en-US" b="0" i="1" smtClean="0">
                        <a:latin typeface="Cambria Math" panose="02040503050406030204" pitchFamily="18" charset="0"/>
                      </a:rPr>
                      <m:t>𝛼</m:t>
                    </m:r>
                  </m:oMath>
                </a14:m>
                <a:r>
                  <a:rPr lang="en-US" dirty="0"/>
                  <a:t> factor of the real best.</a:t>
                </a:r>
              </a:p>
            </p:txBody>
          </p:sp>
        </mc:Choice>
        <mc:Fallback>
          <p:sp>
            <p:nvSpPr>
              <p:cNvPr id="3" name="Content Placeholder 2">
                <a:extLst>
                  <a:ext uri="{FF2B5EF4-FFF2-40B4-BE49-F238E27FC236}">
                    <a16:creationId xmlns:a16="http://schemas.microsoft.com/office/drawing/2014/main" id="{70820CA0-7CBC-4730-9BF5-268C4634D08C}"/>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32300499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772B6-4719-403B-91D7-852DF13E98F5}"/>
              </a:ext>
            </a:extLst>
          </p:cNvPr>
          <p:cNvSpPr>
            <a:spLocks noGrp="1"/>
          </p:cNvSpPr>
          <p:nvPr>
            <p:ph type="title"/>
          </p:nvPr>
        </p:nvSpPr>
        <p:spPr/>
        <p:txBody>
          <a:bodyPr/>
          <a:lstStyle/>
          <a:p>
            <a:r>
              <a:rPr lang="en-US" dirty="0"/>
              <a:t>Finding an approximation for Vertex Cover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36A6033-0B56-4BE7-AD5E-F90371A4288F}"/>
                  </a:ext>
                </a:extLst>
              </p:cNvPr>
              <p:cNvSpPr>
                <a:spLocks noGrp="1"/>
              </p:cNvSpPr>
              <p:nvPr>
                <p:ph idx="1"/>
              </p:nvPr>
            </p:nvSpPr>
            <p:spPr/>
            <p:txBody>
              <a:bodyPr/>
              <a:lstStyle/>
              <a:p>
                <a:r>
                  <a:rPr lang="en-US" dirty="0"/>
                  <a:t>Take the idea from the clever exponential time algorithm.</a:t>
                </a:r>
              </a:p>
              <a:p>
                <a:r>
                  <a:rPr lang="en-US" dirty="0"/>
                  <a:t>But instead of checking which of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 a good idea to add, just add them both!</a:t>
                </a:r>
              </a:p>
              <a:p>
                <a:endParaRPr lang="en-US" dirty="0"/>
              </a:p>
              <a:p>
                <a:pPr marL="0" indent="0">
                  <a:spcBef>
                    <a:spcPts val="0"/>
                  </a:spcBef>
                  <a:buNone/>
                </a:pPr>
                <a:r>
                  <a:rPr lang="en-US" dirty="0">
                    <a:latin typeface="Courier New" panose="02070309020205020404" pitchFamily="49" charset="0"/>
                    <a:cs typeface="Courier New" panose="02070309020205020404" pitchFamily="49" charset="0"/>
                  </a:rPr>
                  <a:t>While(G still has edges)</a:t>
                </a:r>
              </a:p>
              <a:p>
                <a:pPr marL="0" indent="0">
                  <a:spcBef>
                    <a:spcPts val="0"/>
                  </a:spcBef>
                  <a:buNone/>
                </a:pPr>
                <a:r>
                  <a:rPr lang="en-US" dirty="0">
                    <a:latin typeface="Courier New" panose="02070309020205020404" pitchFamily="49" charset="0"/>
                    <a:cs typeface="Courier New" panose="02070309020205020404" pitchFamily="49" charset="0"/>
                  </a:rPr>
                  <a:t>	Choose any edge (</a:t>
                </a:r>
                <a:r>
                  <a:rPr lang="en-US" dirty="0" err="1">
                    <a:latin typeface="Courier New" panose="02070309020205020404" pitchFamily="49" charset="0"/>
                    <a:cs typeface="Courier New" panose="02070309020205020404" pitchFamily="49" charset="0"/>
                  </a:rPr>
                  <a:t>u,v</a:t>
                </a: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Add u to VC, and v to VC</a:t>
                </a:r>
              </a:p>
              <a:p>
                <a:pPr marL="0" indent="0">
                  <a:spcBef>
                    <a:spcPts val="0"/>
                  </a:spcBef>
                  <a:buNone/>
                </a:pPr>
                <a:r>
                  <a:rPr lang="en-US" dirty="0">
                    <a:latin typeface="Courier New" panose="02070309020205020404" pitchFamily="49" charset="0"/>
                    <a:cs typeface="Courier New" panose="02070309020205020404" pitchFamily="49" charset="0"/>
                  </a:rPr>
                  <a:t>	Delete u v and any edges touching them</a:t>
                </a:r>
              </a:p>
              <a:p>
                <a:pPr marL="0" indent="0">
                  <a:spcBef>
                    <a:spcPts val="0"/>
                  </a:spcBef>
                  <a:buNone/>
                </a:pPr>
                <a:r>
                  <a:rPr lang="en-US" dirty="0" err="1">
                    <a:latin typeface="Courier New" panose="02070309020205020404" pitchFamily="49" charset="0"/>
                    <a:cs typeface="Courier New" panose="02070309020205020404" pitchFamily="49" charset="0"/>
                  </a:rPr>
                  <a:t>EndWhile</a:t>
                </a:r>
                <a:endParaRPr lang="en-US" dirty="0">
                  <a:latin typeface="Courier New" panose="02070309020205020404" pitchFamily="49" charset="0"/>
                  <a:cs typeface="Courier New" panose="02070309020205020404" pitchFamily="49" charset="0"/>
                </a:endParaRPr>
              </a:p>
            </p:txBody>
          </p:sp>
        </mc:Choice>
        <mc:Fallback>
          <p:sp>
            <p:nvSpPr>
              <p:cNvPr id="3" name="Content Placeholder 2">
                <a:extLst>
                  <a:ext uri="{FF2B5EF4-FFF2-40B4-BE49-F238E27FC236}">
                    <a16:creationId xmlns:a16="http://schemas.microsoft.com/office/drawing/2014/main" id="{D36A6033-0B56-4BE7-AD5E-F90371A4288F}"/>
                  </a:ext>
                </a:extLst>
              </p:cNvPr>
              <p:cNvSpPr>
                <a:spLocks noGrp="1" noRot="1" noChangeAspect="1" noMove="1" noResize="1" noEditPoints="1" noAdjustHandles="1" noChangeArrowheads="1" noChangeShapeType="1" noTextEdit="1"/>
              </p:cNvSpPr>
              <p:nvPr>
                <p:ph idx="1"/>
              </p:nvPr>
            </p:nvSpPr>
            <p:spPr>
              <a:blipFill>
                <a:blip r:embed="rId2"/>
                <a:stretch>
                  <a:fillRect l="-1525" t="-2138" r="-1089"/>
                </a:stretch>
              </a:blipFill>
            </p:spPr>
            <p:txBody>
              <a:bodyPr/>
              <a:lstStyle/>
              <a:p>
                <a:r>
                  <a:rPr lang="en-US">
                    <a:noFill/>
                  </a:rPr>
                  <a:t> </a:t>
                </a:r>
              </a:p>
            </p:txBody>
          </p:sp>
        </mc:Fallback>
      </mc:AlternateContent>
    </p:spTree>
    <p:extLst>
      <p:ext uri="{BB962C8B-B14F-4D97-AF65-F5344CB8AC3E}">
        <p14:creationId xmlns:p14="http://schemas.microsoft.com/office/powerpoint/2010/main" val="42077516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3796B-04FE-47E6-BBC3-49AD5C1D6815}"/>
              </a:ext>
            </a:extLst>
          </p:cNvPr>
          <p:cNvSpPr>
            <a:spLocks noGrp="1"/>
          </p:cNvSpPr>
          <p:nvPr>
            <p:ph type="title"/>
          </p:nvPr>
        </p:nvSpPr>
        <p:spPr/>
        <p:txBody>
          <a:bodyPr/>
          <a:lstStyle/>
          <a:p>
            <a:r>
              <a:rPr lang="en-US" dirty="0"/>
              <a:t>Does it work?</a:t>
            </a:r>
          </a:p>
        </p:txBody>
      </p:sp>
      <p:sp>
        <p:nvSpPr>
          <p:cNvPr id="3" name="Content Placeholder 2">
            <a:extLst>
              <a:ext uri="{FF2B5EF4-FFF2-40B4-BE49-F238E27FC236}">
                <a16:creationId xmlns:a16="http://schemas.microsoft.com/office/drawing/2014/main" id="{823F4449-4FE4-434C-86BF-3106C733CEE7}"/>
              </a:ext>
            </a:extLst>
          </p:cNvPr>
          <p:cNvSpPr>
            <a:spLocks noGrp="1"/>
          </p:cNvSpPr>
          <p:nvPr>
            <p:ph idx="1"/>
          </p:nvPr>
        </p:nvSpPr>
        <p:spPr/>
        <p:txBody>
          <a:bodyPr/>
          <a:lstStyle/>
          <a:p>
            <a:r>
              <a:rPr lang="en-US" dirty="0"/>
              <a:t>Do we find a vertex cover?</a:t>
            </a:r>
          </a:p>
          <a:p>
            <a:r>
              <a:rPr lang="en-US" dirty="0"/>
              <a:t>Is it close to the smallest one?</a:t>
            </a:r>
          </a:p>
          <a:p>
            <a:endParaRPr lang="en-US" dirty="0"/>
          </a:p>
          <a:p>
            <a:r>
              <a:rPr lang="en-US" dirty="0"/>
              <a:t>But first, let’s notice – we’re back to polynomial time algorithms!</a:t>
            </a:r>
          </a:p>
          <a:p>
            <a:r>
              <a:rPr lang="en-US" dirty="0"/>
              <a:t>If we’re going to take exponential time, we can get the exact answer. We want something fast if we’re going to settle for a worse answer.</a:t>
            </a:r>
          </a:p>
        </p:txBody>
      </p:sp>
    </p:spTree>
    <p:extLst>
      <p:ext uri="{BB962C8B-B14F-4D97-AF65-F5344CB8AC3E}">
        <p14:creationId xmlns:p14="http://schemas.microsoft.com/office/powerpoint/2010/main" val="2294263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ED03E-096D-487F-B2D2-B0C72546D975}"/>
              </a:ext>
            </a:extLst>
          </p:cNvPr>
          <p:cNvSpPr>
            <a:spLocks noGrp="1"/>
          </p:cNvSpPr>
          <p:nvPr>
            <p:ph type="title"/>
          </p:nvPr>
        </p:nvSpPr>
        <p:spPr/>
        <p:txBody>
          <a:bodyPr/>
          <a:lstStyle/>
          <a:p>
            <a:r>
              <a:rPr lang="en-US" dirty="0"/>
              <a:t>Dealing with NP-hardness</a:t>
            </a:r>
          </a:p>
        </p:txBody>
      </p:sp>
      <p:sp>
        <p:nvSpPr>
          <p:cNvPr id="3" name="Content Placeholder 2">
            <a:extLst>
              <a:ext uri="{FF2B5EF4-FFF2-40B4-BE49-F238E27FC236}">
                <a16:creationId xmlns:a16="http://schemas.microsoft.com/office/drawing/2014/main" id="{87F73109-5C0B-482C-A0DA-BF5282569BA7}"/>
              </a:ext>
            </a:extLst>
          </p:cNvPr>
          <p:cNvSpPr>
            <a:spLocks noGrp="1"/>
          </p:cNvSpPr>
          <p:nvPr>
            <p:ph idx="1"/>
          </p:nvPr>
        </p:nvSpPr>
        <p:spPr/>
        <p:txBody>
          <a:bodyPr/>
          <a:lstStyle/>
          <a:p>
            <a:r>
              <a:rPr lang="en-US" dirty="0"/>
              <a:t>Thousands of times someone has wanted to find an efficient algorithm for a problem…</a:t>
            </a:r>
          </a:p>
          <a:p>
            <a:r>
              <a:rPr lang="en-US" dirty="0"/>
              <a:t>…only to realize that the problem was NP-hard.</a:t>
            </a:r>
          </a:p>
          <a:p>
            <a:endParaRPr lang="en-US" dirty="0"/>
          </a:p>
          <a:p>
            <a:r>
              <a:rPr lang="en-US" dirty="0"/>
              <a:t>Takeaway 2:</a:t>
            </a:r>
          </a:p>
          <a:p>
            <a:r>
              <a:rPr lang="en-US" dirty="0"/>
              <a:t>Sooner or later it will happen to one of you.</a:t>
            </a:r>
          </a:p>
          <a:p>
            <a:r>
              <a:rPr lang="en-US" dirty="0"/>
              <a:t>What do you do if you think your problem is NP-complete?</a:t>
            </a:r>
          </a:p>
        </p:txBody>
      </p:sp>
    </p:spTree>
    <p:extLst>
      <p:ext uri="{BB962C8B-B14F-4D97-AF65-F5344CB8AC3E}">
        <p14:creationId xmlns:p14="http://schemas.microsoft.com/office/powerpoint/2010/main" val="20407499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45D36-EFC2-44F1-9980-C103AF421200}"/>
              </a:ext>
            </a:extLst>
          </p:cNvPr>
          <p:cNvSpPr>
            <a:spLocks noGrp="1"/>
          </p:cNvSpPr>
          <p:nvPr>
            <p:ph type="title"/>
          </p:nvPr>
        </p:nvSpPr>
        <p:spPr/>
        <p:txBody>
          <a:bodyPr/>
          <a:lstStyle/>
          <a:p>
            <a:r>
              <a:rPr lang="en-US" dirty="0"/>
              <a:t>Do we find a vertex cover?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DC9D308-ACFE-4BFF-8414-554205B0BFAD}"/>
                  </a:ext>
                </a:extLst>
              </p:cNvPr>
              <p:cNvSpPr>
                <a:spLocks noGrp="1"/>
              </p:cNvSpPr>
              <p:nvPr>
                <p:ph idx="1"/>
              </p:nvPr>
            </p:nvSpPr>
            <p:spPr/>
            <p:txBody>
              <a:bodyPr/>
              <a:lstStyle/>
              <a:p>
                <a:r>
                  <a:rPr lang="en-US" dirty="0"/>
                  <a:t>When we delete an edge, it is covered (because we added both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And we only stop the algorithm when every edge has been deleted. So every edge is covered (i.e. we really have a vertex cover.</a:t>
                </a:r>
              </a:p>
            </p:txBody>
          </p:sp>
        </mc:Choice>
        <mc:Fallback>
          <p:sp>
            <p:nvSpPr>
              <p:cNvPr id="3" name="Content Placeholder 2">
                <a:extLst>
                  <a:ext uri="{FF2B5EF4-FFF2-40B4-BE49-F238E27FC236}">
                    <a16:creationId xmlns:a16="http://schemas.microsoft.com/office/drawing/2014/main" id="{5DC9D308-ACFE-4BFF-8414-554205B0BFAD}"/>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1752666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DE3A6-8C6A-48A9-B94C-383397678FFA}"/>
              </a:ext>
            </a:extLst>
          </p:cNvPr>
          <p:cNvSpPr>
            <a:spLocks noGrp="1"/>
          </p:cNvSpPr>
          <p:nvPr>
            <p:ph type="title"/>
          </p:nvPr>
        </p:nvSpPr>
        <p:spPr/>
        <p:txBody>
          <a:bodyPr/>
          <a:lstStyle/>
          <a:p>
            <a:r>
              <a:rPr lang="en-US" dirty="0"/>
              <a:t>How big is it?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54EB7DC-8ACE-4830-864A-E17FCB4AD23A}"/>
                  </a:ext>
                </a:extLst>
              </p:cNvPr>
              <p:cNvSpPr>
                <a:spLocks noGrp="1"/>
              </p:cNvSpPr>
              <p:nvPr>
                <p:ph idx="1"/>
              </p:nvPr>
            </p:nvSpPr>
            <p:spPr/>
            <p:txBody>
              <a:bodyPr/>
              <a:lstStyle/>
              <a:p>
                <a:r>
                  <a:rPr lang="en-US" dirty="0"/>
                  <a:t>Let </a:t>
                </a:r>
                <a14:m>
                  <m:oMath xmlns:m="http://schemas.openxmlformats.org/officeDocument/2006/math">
                    <m:r>
                      <a:rPr lang="en-US" b="0" i="1" smtClean="0">
                        <a:latin typeface="Cambria Math" panose="02040503050406030204" pitchFamily="18" charset="0"/>
                      </a:rPr>
                      <m:t>𝑂𝑃𝑇</m:t>
                    </m:r>
                  </m:oMath>
                </a14:m>
                <a:r>
                  <a:rPr lang="en-US" dirty="0"/>
                  <a:t> be a </a:t>
                </a:r>
                <a:r>
                  <a:rPr lang="en-US" b="1" dirty="0"/>
                  <a:t>minimum </a:t>
                </a:r>
                <a:r>
                  <a:rPr lang="en-US" dirty="0"/>
                  <a:t>vertex cover.</a:t>
                </a:r>
              </a:p>
              <a:p>
                <a:endParaRPr lang="en-US" dirty="0"/>
              </a:p>
              <a:p>
                <a:r>
                  <a:rPr lang="en-US" dirty="0"/>
                  <a:t>Key idea: when we add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to our vertex cover (in the same step), at least one of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 </m:t>
                    </m:r>
                  </m:oMath>
                </a14:m>
                <a:r>
                  <a:rPr lang="en-US" dirty="0"/>
                  <a:t>or </a:t>
                </a:r>
                <a14:m>
                  <m:oMath xmlns:m="http://schemas.openxmlformats.org/officeDocument/2006/math">
                    <m:r>
                      <a:rPr lang="en-US" b="0" i="1" smtClean="0">
                        <a:latin typeface="Cambria Math" panose="02040503050406030204" pitchFamily="18" charset="0"/>
                      </a:rPr>
                      <m:t>𝑣</m:t>
                    </m:r>
                  </m:oMath>
                </a14:m>
                <a:r>
                  <a:rPr lang="en-US" dirty="0"/>
                  <a:t> is in </a:t>
                </a:r>
                <a14:m>
                  <m:oMath xmlns:m="http://schemas.openxmlformats.org/officeDocument/2006/math">
                    <m:r>
                      <a:rPr lang="en-US" b="0" i="1" smtClean="0">
                        <a:latin typeface="Cambria Math" panose="02040503050406030204" pitchFamily="18" charset="0"/>
                      </a:rPr>
                      <m:t>𝑂𝑃𝑇</m:t>
                    </m:r>
                  </m:oMath>
                </a14:m>
                <a:r>
                  <a:rPr lang="en-US" dirty="0"/>
                  <a:t>.</a:t>
                </a:r>
              </a:p>
              <a:p>
                <a:r>
                  <a:rPr lang="en-US" dirty="0"/>
                  <a:t>Why?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was an edge! </a:t>
                </a:r>
                <a14:m>
                  <m:oMath xmlns:m="http://schemas.openxmlformats.org/officeDocument/2006/math">
                    <m:r>
                      <a:rPr lang="en-US" b="0" i="1" smtClean="0">
                        <a:latin typeface="Cambria Math" panose="02040503050406030204" pitchFamily="18" charset="0"/>
                      </a:rPr>
                      <m:t>𝑂𝑃𝑇</m:t>
                    </m:r>
                  </m:oMath>
                </a14:m>
                <a:r>
                  <a:rPr lang="en-US" dirty="0"/>
                  <a:t> covers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so at least one is in </a:t>
                </a:r>
                <a14:m>
                  <m:oMath xmlns:m="http://schemas.openxmlformats.org/officeDocument/2006/math">
                    <m:r>
                      <a:rPr lang="en-US" b="0" i="1" smtClean="0">
                        <a:latin typeface="Cambria Math" panose="02040503050406030204" pitchFamily="18" charset="0"/>
                      </a:rPr>
                      <m:t>𝑂𝑃𝑇</m:t>
                    </m:r>
                  </m:oMath>
                </a14:m>
                <a:r>
                  <a:rPr lang="en-US" dirty="0"/>
                  <a:t>.</a:t>
                </a:r>
              </a:p>
              <a:p>
                <a:endParaRPr lang="en-US" dirty="0"/>
              </a:p>
              <a:p>
                <a:r>
                  <a:rPr lang="en-US" dirty="0"/>
                  <a:t>So how big is our vertex cover? At most twice as big!</a:t>
                </a:r>
              </a:p>
            </p:txBody>
          </p:sp>
        </mc:Choice>
        <mc:Fallback>
          <p:sp>
            <p:nvSpPr>
              <p:cNvPr id="3" name="Content Placeholder 2">
                <a:extLst>
                  <a:ext uri="{FF2B5EF4-FFF2-40B4-BE49-F238E27FC236}">
                    <a16:creationId xmlns:a16="http://schemas.microsoft.com/office/drawing/2014/main" id="{454EB7DC-8ACE-4830-864A-E17FCB4AD23A}"/>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4081786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4D613-75AB-4358-B3B5-AD03548FA340}"/>
              </a:ext>
            </a:extLst>
          </p:cNvPr>
          <p:cNvSpPr>
            <a:spLocks noGrp="1"/>
          </p:cNvSpPr>
          <p:nvPr>
            <p:ph type="title"/>
          </p:nvPr>
        </p:nvSpPr>
        <p:spPr/>
        <p:txBody>
          <a:bodyPr/>
          <a:lstStyle/>
          <a:p>
            <a:r>
              <a:rPr lang="en-US" dirty="0"/>
              <a:t>Dealing with NP-completeness</a:t>
            </a:r>
          </a:p>
        </p:txBody>
      </p:sp>
      <p:sp>
        <p:nvSpPr>
          <p:cNvPr id="3" name="Content Placeholder 2">
            <a:extLst>
              <a:ext uri="{FF2B5EF4-FFF2-40B4-BE49-F238E27FC236}">
                <a16:creationId xmlns:a16="http://schemas.microsoft.com/office/drawing/2014/main" id="{232D4CFF-615A-4C4E-8F89-DAC95CF7B0E2}"/>
              </a:ext>
            </a:extLst>
          </p:cNvPr>
          <p:cNvSpPr>
            <a:spLocks noGrp="1"/>
          </p:cNvSpPr>
          <p:nvPr>
            <p:ph idx="1"/>
          </p:nvPr>
        </p:nvSpPr>
        <p:spPr>
          <a:xfrm>
            <a:off x="575240" y="1463857"/>
            <a:ext cx="11187258" cy="4845504"/>
          </a:xfrm>
        </p:spPr>
        <p:txBody>
          <a:bodyPr>
            <a:normAutofit/>
          </a:bodyPr>
          <a:lstStyle/>
          <a:p>
            <a:r>
              <a:rPr lang="en-US" sz="2400" dirty="0"/>
              <a:t>You just started your new job at Amazon. Your boss asks you to look into the following problem</a:t>
            </a:r>
          </a:p>
          <a:p>
            <a:r>
              <a:rPr lang="en-US" sz="2400" dirty="0"/>
              <a:t>You have a graph, each vertex is where a specific truck has to do a delivery. </a:t>
            </a:r>
            <a:br>
              <a:rPr lang="en-US" sz="2400" dirty="0"/>
            </a:br>
            <a:r>
              <a:rPr lang="en-US" sz="2400" dirty="0"/>
              <a:t>Starting from the warehouse, how do you make all the deliveries and return to the warehouse using the minimum amount of gas.</a:t>
            </a:r>
          </a:p>
          <a:p>
            <a:endParaRPr lang="en-US" sz="2400" dirty="0"/>
          </a:p>
          <a:p>
            <a:endParaRPr lang="en-US" sz="2400" dirty="0"/>
          </a:p>
          <a:p>
            <a:endParaRPr lang="en-US" sz="2400" dirty="0"/>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D9BF559-B041-45EE-9476-AB62CC6A020E}"/>
                  </a:ext>
                </a:extLst>
              </p:cNvPr>
              <p:cNvSpPr/>
              <p:nvPr/>
            </p:nvSpPr>
            <p:spPr>
              <a:xfrm>
                <a:off x="586669" y="3502093"/>
                <a:ext cx="10335759" cy="1778567"/>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Given a weighted graph, find a tour (a walk that visits every vertex and returns to its start) of weight at most </a:t>
                </a:r>
                <a14:m>
                  <m:oMath xmlns:m="http://schemas.openxmlformats.org/officeDocument/2006/math">
                    <m:r>
                      <a:rPr lang="en-US" sz="2800" b="0" i="1" smtClean="0">
                        <a:latin typeface="Cambria Math" panose="02040503050406030204" pitchFamily="18" charset="0"/>
                      </a:rPr>
                      <m:t>𝑘</m:t>
                    </m:r>
                  </m:oMath>
                </a14:m>
                <a:r>
                  <a:rPr lang="en-US" sz="2800" dirty="0"/>
                  <a:t>.</a:t>
                </a:r>
              </a:p>
            </p:txBody>
          </p:sp>
        </mc:Choice>
        <mc:Fallback xmlns="">
          <p:sp>
            <p:nvSpPr>
              <p:cNvPr id="6" name="Rectangle 5">
                <a:extLst>
                  <a:ext uri="{FF2B5EF4-FFF2-40B4-BE49-F238E27FC236}">
                    <a16:creationId xmlns:a16="http://schemas.microsoft.com/office/drawing/2014/main" id="{7D9BF559-B041-45EE-9476-AB62CC6A020E}"/>
                  </a:ext>
                </a:extLst>
              </p:cNvPr>
              <p:cNvSpPr>
                <a:spLocks noRot="1" noChangeAspect="1" noMove="1" noResize="1" noEditPoints="1" noAdjustHandles="1" noChangeArrowheads="1" noChangeShapeType="1" noTextEdit="1"/>
              </p:cNvSpPr>
              <p:nvPr/>
            </p:nvSpPr>
            <p:spPr>
              <a:xfrm>
                <a:off x="586669" y="3502093"/>
                <a:ext cx="10335759" cy="1778567"/>
              </a:xfrm>
              <a:prstGeom prst="rect">
                <a:avLst/>
              </a:prstGeom>
              <a:blipFill>
                <a:blip r:embed="rId2"/>
                <a:stretch>
                  <a:fillRect l="-1179" r="-825"/>
                </a:stretch>
              </a:blipFill>
              <a:ln>
                <a:noFill/>
              </a:ln>
            </p:spPr>
            <p:txBody>
              <a:bodyPr/>
              <a:lstStyle/>
              <a:p>
                <a:r>
                  <a:rPr lang="en-US">
                    <a:noFill/>
                  </a:rPr>
                  <a:t> </a:t>
                </a:r>
              </a:p>
            </p:txBody>
          </p:sp>
        </mc:Fallback>
      </mc:AlternateContent>
      <p:sp>
        <p:nvSpPr>
          <p:cNvPr id="7" name="Rectangle 6">
            <a:extLst>
              <a:ext uri="{FF2B5EF4-FFF2-40B4-BE49-F238E27FC236}">
                <a16:creationId xmlns:a16="http://schemas.microsoft.com/office/drawing/2014/main" id="{F806EDEC-A15B-41A0-AD46-5A91EA84C053}"/>
              </a:ext>
            </a:extLst>
          </p:cNvPr>
          <p:cNvSpPr/>
          <p:nvPr/>
        </p:nvSpPr>
        <p:spPr>
          <a:xfrm>
            <a:off x="586669" y="3502094"/>
            <a:ext cx="10335759" cy="589846"/>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Traveling Salesperson</a:t>
            </a:r>
          </a:p>
        </p:txBody>
      </p:sp>
    </p:spTree>
    <p:extLst>
      <p:ext uri="{BB962C8B-B14F-4D97-AF65-F5344CB8AC3E}">
        <p14:creationId xmlns:p14="http://schemas.microsoft.com/office/powerpoint/2010/main" val="157683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112B8C41-D34E-4B5D-AEE7-1FC03F01EA01}"/>
                  </a:ext>
                </a:extLst>
              </p:cNvPr>
              <p:cNvSpPr>
                <a:spLocks noGrp="1"/>
              </p:cNvSpPr>
              <p:nvPr>
                <p:ph type="title"/>
              </p:nvPr>
            </p:nvSpPr>
            <p:spPr/>
            <p:txBody>
              <a:bodyPr>
                <a:normAutofit fontScale="90000"/>
              </a:bodyPr>
              <a:lstStyle/>
              <a:p>
                <a:r>
                  <a:rPr lang="en-US" dirty="0"/>
                  <a:t>Step 1: Make sure your problem is really </a:t>
                </a:r>
                <a14:m>
                  <m:oMath xmlns:m="http://schemas.openxmlformats.org/officeDocument/2006/math">
                    <m:r>
                      <a:rPr lang="en-US" b="0" i="1" smtClean="0">
                        <a:latin typeface="Cambria Math" panose="02040503050406030204" pitchFamily="18" charset="0"/>
                      </a:rPr>
                      <m:t>𝑁𝑃</m:t>
                    </m:r>
                  </m:oMath>
                </a14:m>
                <a:r>
                  <a:rPr lang="en-US" dirty="0"/>
                  <a:t>-hard</a:t>
                </a:r>
              </a:p>
            </p:txBody>
          </p:sp>
        </mc:Choice>
        <mc:Fallback>
          <p:sp>
            <p:nvSpPr>
              <p:cNvPr id="2" name="Title 1">
                <a:extLst>
                  <a:ext uri="{FF2B5EF4-FFF2-40B4-BE49-F238E27FC236}">
                    <a16:creationId xmlns:a16="http://schemas.microsoft.com/office/drawing/2014/main" id="{112B8C41-D34E-4B5D-AEE7-1FC03F01EA01}"/>
                  </a:ext>
                </a:extLst>
              </p:cNvPr>
              <p:cNvSpPr>
                <a:spLocks noGrp="1" noRot="1" noChangeAspect="1" noMove="1" noResize="1" noEditPoints="1" noAdjustHandles="1" noChangeArrowheads="1" noChangeShapeType="1" noTextEdit="1"/>
              </p:cNvSpPr>
              <p:nvPr>
                <p:ph type="title"/>
              </p:nvPr>
            </p:nvSpPr>
            <p:spPr>
              <a:blipFill>
                <a:blip r:embed="rId2"/>
                <a:stretch>
                  <a:fillRect l="-1906" t="-25150" b="-2814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713ED8F-299F-4092-9A70-188B84AA0BCF}"/>
                  </a:ext>
                </a:extLst>
              </p:cNvPr>
              <p:cNvSpPr>
                <a:spLocks noGrp="1"/>
              </p:cNvSpPr>
              <p:nvPr>
                <p:ph idx="1"/>
              </p:nvPr>
            </p:nvSpPr>
            <p:spPr/>
            <p:txBody>
              <a:bodyPr>
                <a:normAutofit/>
              </a:bodyPr>
              <a:lstStyle/>
              <a:p>
                <a:r>
                  <a:rPr lang="en-US" dirty="0"/>
                  <a:t>Understand </a:t>
                </a:r>
                <a:r>
                  <a:rPr lang="en-US" b="1" dirty="0"/>
                  <a:t>exactly </a:t>
                </a:r>
                <a:r>
                  <a:rPr lang="en-US" dirty="0"/>
                  <a:t>what your inputs and outputs are. </a:t>
                </a:r>
                <a:endParaRPr lang="en-US" b="1" dirty="0"/>
              </a:p>
              <a:p>
                <a14:m>
                  <m:oMath xmlns:m="http://schemas.openxmlformats.org/officeDocument/2006/math">
                    <m:r>
                      <a:rPr lang="en-US" b="0" i="1" smtClean="0">
                        <a:latin typeface="Cambria Math" panose="02040503050406030204" pitchFamily="18" charset="0"/>
                      </a:rPr>
                      <m:t>2</m:t>
                    </m:r>
                  </m:oMath>
                </a14:m>
                <a:r>
                  <a:rPr lang="en-US" dirty="0"/>
                  <a:t>-coloring and </a:t>
                </a:r>
                <a14:m>
                  <m:oMath xmlns:m="http://schemas.openxmlformats.org/officeDocument/2006/math">
                    <m:r>
                      <a:rPr lang="en-US" b="0" i="1" smtClean="0">
                        <a:latin typeface="Cambria Math" panose="02040503050406030204" pitchFamily="18" charset="0"/>
                      </a:rPr>
                      <m:t>3</m:t>
                    </m:r>
                  </m:oMath>
                </a14:m>
                <a:r>
                  <a:rPr lang="en-US" dirty="0"/>
                  <a:t>-coloring are very different.</a:t>
                </a:r>
              </a:p>
              <a:p>
                <a:r>
                  <a:rPr lang="en-US" dirty="0"/>
                  <a:t>Finding a vertex cover of a general graph is </a:t>
                </a:r>
                <a14:m>
                  <m:oMath xmlns:m="http://schemas.openxmlformats.org/officeDocument/2006/math">
                    <m:r>
                      <a:rPr lang="en-US" b="0" i="1" smtClean="0">
                        <a:latin typeface="Cambria Math" panose="02040503050406030204" pitchFamily="18" charset="0"/>
                      </a:rPr>
                      <m:t>𝑁𝑃</m:t>
                    </m:r>
                  </m:oMath>
                </a14:m>
                <a:r>
                  <a:rPr lang="en-US" dirty="0"/>
                  <a:t>-hard. Finding a vertex cover of a bipartite graph can be done in multiple very efficient ways.</a:t>
                </a:r>
              </a:p>
              <a:p>
                <a:endParaRPr lang="en-US" dirty="0"/>
              </a:p>
              <a:p>
                <a:r>
                  <a:rPr lang="en-US" dirty="0"/>
                  <a:t>Understand </a:t>
                </a:r>
                <a:r>
                  <a:rPr lang="en-US" b="1" dirty="0"/>
                  <a:t>exactly </a:t>
                </a:r>
                <a:r>
                  <a:rPr lang="en-US" dirty="0"/>
                  <a:t>what you’re being asked to solve. </a:t>
                </a:r>
                <a:br>
                  <a:rPr lang="en-US" dirty="0"/>
                </a:br>
                <a:r>
                  <a:rPr lang="en-US" dirty="0"/>
                  <a:t>Realizing you’re trying to solve a problem on a tree instead of a general graph almost always makes DP possible. </a:t>
                </a:r>
                <a:br>
                  <a:rPr lang="en-US" dirty="0"/>
                </a:br>
                <a:r>
                  <a:rPr lang="en-US" dirty="0"/>
                  <a:t>Are your constraints linear (can you use an LP)? </a:t>
                </a:r>
                <a:br>
                  <a:rPr lang="en-US" dirty="0"/>
                </a:br>
                <a:r>
                  <a:rPr lang="en-US" dirty="0"/>
                  <a:t>Are your constraints simple (are you solving </a:t>
                </a:r>
                <a14:m>
                  <m:oMath xmlns:m="http://schemas.openxmlformats.org/officeDocument/2006/math">
                    <m:r>
                      <a:rPr lang="en-US" b="0" i="1" smtClean="0">
                        <a:latin typeface="Cambria Math" panose="02040503050406030204" pitchFamily="18" charset="0"/>
                      </a:rPr>
                      <m:t>2</m:t>
                    </m:r>
                  </m:oMath>
                </a14:m>
                <a:r>
                  <a:rPr lang="en-US" dirty="0"/>
                  <a:t>SAT instead of </a:t>
                </a:r>
                <a14:m>
                  <m:oMath xmlns:m="http://schemas.openxmlformats.org/officeDocument/2006/math">
                    <m:r>
                      <a:rPr lang="en-US" b="0" i="1" smtClean="0">
                        <a:latin typeface="Cambria Math" panose="02040503050406030204" pitchFamily="18" charset="0"/>
                      </a:rPr>
                      <m:t>3</m:t>
                    </m:r>
                  </m:oMath>
                </a14:m>
                <a:r>
                  <a:rPr lang="en-US" dirty="0"/>
                  <a:t>SAT)?</a:t>
                </a:r>
              </a:p>
            </p:txBody>
          </p:sp>
        </mc:Choice>
        <mc:Fallback>
          <p:sp>
            <p:nvSpPr>
              <p:cNvPr id="3" name="Content Placeholder 2">
                <a:extLst>
                  <a:ext uri="{FF2B5EF4-FFF2-40B4-BE49-F238E27FC236}">
                    <a16:creationId xmlns:a16="http://schemas.microsoft.com/office/drawing/2014/main" id="{B713ED8F-299F-4092-9A70-188B84AA0BCF}"/>
                  </a:ext>
                </a:extLst>
              </p:cNvPr>
              <p:cNvSpPr>
                <a:spLocks noGrp="1" noRot="1" noChangeAspect="1" noMove="1" noResize="1" noEditPoints="1" noAdjustHandles="1" noChangeArrowheads="1" noChangeShapeType="1" noTextEdit="1"/>
              </p:cNvSpPr>
              <p:nvPr>
                <p:ph idx="1"/>
              </p:nvPr>
            </p:nvSpPr>
            <p:spPr>
              <a:blipFill>
                <a:blip r:embed="rId3"/>
                <a:stretch>
                  <a:fillRect l="-708" t="-2138" r="-1307"/>
                </a:stretch>
              </a:blipFill>
            </p:spPr>
            <p:txBody>
              <a:bodyPr/>
              <a:lstStyle/>
              <a:p>
                <a:r>
                  <a:rPr lang="en-US">
                    <a:noFill/>
                  </a:rPr>
                  <a:t> </a:t>
                </a:r>
              </a:p>
            </p:txBody>
          </p:sp>
        </mc:Fallback>
      </mc:AlternateContent>
    </p:spTree>
    <p:extLst>
      <p:ext uri="{BB962C8B-B14F-4D97-AF65-F5344CB8AC3E}">
        <p14:creationId xmlns:p14="http://schemas.microsoft.com/office/powerpoint/2010/main" val="2065339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15EBB-71C1-48EE-B62C-59A6F93AAD0C}"/>
              </a:ext>
            </a:extLst>
          </p:cNvPr>
          <p:cNvSpPr>
            <a:spLocks noGrp="1"/>
          </p:cNvSpPr>
          <p:nvPr>
            <p:ph type="title"/>
          </p:nvPr>
        </p:nvSpPr>
        <p:spPr/>
        <p:txBody>
          <a:bodyPr/>
          <a:lstStyle/>
          <a:p>
            <a:r>
              <a:rPr lang="en-US" dirty="0"/>
              <a:t>Step 2: It still looks hard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5906E9A-6267-4EA7-BA8D-C30F68703135}"/>
                  </a:ext>
                </a:extLst>
              </p:cNvPr>
              <p:cNvSpPr>
                <a:spLocks noGrp="1"/>
              </p:cNvSpPr>
              <p:nvPr>
                <p:ph idx="1"/>
              </p:nvPr>
            </p:nvSpPr>
            <p:spPr/>
            <p:txBody>
              <a:bodyPr/>
              <a:lstStyle/>
              <a:p>
                <a:r>
                  <a:rPr lang="en-US" dirty="0"/>
                  <a:t>Now that you know exactly what you’re trying to solve, and you still can’t solve it…</a:t>
                </a:r>
              </a:p>
              <a:p>
                <a:endParaRPr lang="en-US" dirty="0"/>
              </a:p>
              <a:p>
                <a:r>
                  <a:rPr lang="en-US" dirty="0"/>
                  <a:t>Next try to prove hardness (i.e. do a reduction).</a:t>
                </a:r>
                <a:br>
                  <a:rPr lang="en-US" dirty="0"/>
                </a:br>
                <a:br>
                  <a:rPr lang="en-US" dirty="0"/>
                </a:br>
                <a:r>
                  <a:rPr lang="en-US" b="1" dirty="0"/>
                  <a:t>Usually </a:t>
                </a:r>
                <a:r>
                  <a:rPr lang="en-US" dirty="0"/>
                  <a:t>there’s a similar problem you can convert from! </a:t>
                </a:r>
              </a:p>
              <a:p>
                <a:r>
                  <a:rPr lang="en-US" dirty="0"/>
                  <a:t>It’s easier to do a reduction from </a:t>
                </a:r>
                <a14:m>
                  <m:oMath xmlns:m="http://schemas.openxmlformats.org/officeDocument/2006/math">
                    <m:r>
                      <a:rPr lang="en-US" b="0" i="1" smtClean="0">
                        <a:latin typeface="Cambria Math" panose="02040503050406030204" pitchFamily="18" charset="0"/>
                      </a:rPr>
                      <m:t>3</m:t>
                    </m:r>
                  </m:oMath>
                </a14:m>
                <a:r>
                  <a:rPr lang="en-US" dirty="0"/>
                  <a:t>-coloring to </a:t>
                </a:r>
                <a14:m>
                  <m:oMath xmlns:m="http://schemas.openxmlformats.org/officeDocument/2006/math">
                    <m:r>
                      <a:rPr lang="en-US" b="0" i="1" smtClean="0">
                        <a:latin typeface="Cambria Math" panose="02040503050406030204" pitchFamily="18" charset="0"/>
                      </a:rPr>
                      <m:t>5</m:t>
                    </m:r>
                  </m:oMath>
                </a14:m>
                <a:r>
                  <a:rPr lang="en-US" dirty="0"/>
                  <a:t>-coloring than from Hamiltonian Path to </a:t>
                </a:r>
                <a14:m>
                  <m:oMath xmlns:m="http://schemas.openxmlformats.org/officeDocument/2006/math">
                    <m:r>
                      <a:rPr lang="en-US" b="0" i="1" smtClean="0">
                        <a:latin typeface="Cambria Math" panose="02040503050406030204" pitchFamily="18" charset="0"/>
                      </a:rPr>
                      <m:t>5</m:t>
                    </m:r>
                  </m:oMath>
                </a14:m>
                <a:r>
                  <a:rPr lang="en-US" dirty="0"/>
                  <a:t>-coloring.</a:t>
                </a:r>
              </a:p>
              <a:p>
                <a:r>
                  <a:rPr lang="en-US" dirty="0"/>
                  <a:t>Both reductions </a:t>
                </a:r>
                <a:r>
                  <a:rPr lang="en-US" b="1" dirty="0"/>
                  <a:t>exist </a:t>
                </a:r>
                <a:r>
                  <a:rPr lang="en-US" dirty="0"/>
                  <a:t>but there’s no need to flex here, look up a list of NP-complete problems and see what’s similar looking. </a:t>
                </a:r>
                <a:endParaRPr lang="en-US" b="1" dirty="0"/>
              </a:p>
            </p:txBody>
          </p:sp>
        </mc:Choice>
        <mc:Fallback>
          <p:sp>
            <p:nvSpPr>
              <p:cNvPr id="3" name="Content Placeholder 2">
                <a:extLst>
                  <a:ext uri="{FF2B5EF4-FFF2-40B4-BE49-F238E27FC236}">
                    <a16:creationId xmlns:a16="http://schemas.microsoft.com/office/drawing/2014/main" id="{45906E9A-6267-4EA7-BA8D-C30F68703135}"/>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3491459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B6B7B-C953-46BF-A8F9-38A469C44043}"/>
              </a:ext>
            </a:extLst>
          </p:cNvPr>
          <p:cNvSpPr>
            <a:spLocks noGrp="1"/>
          </p:cNvSpPr>
          <p:nvPr>
            <p:ph type="title"/>
          </p:nvPr>
        </p:nvSpPr>
        <p:spPr/>
        <p:txBody>
          <a:bodyPr/>
          <a:lstStyle/>
          <a:p>
            <a:r>
              <a:rPr lang="en-US" dirty="0"/>
              <a:t>Step 3: ???</a:t>
            </a:r>
          </a:p>
        </p:txBody>
      </p:sp>
      <p:sp>
        <p:nvSpPr>
          <p:cNvPr id="3" name="Content Placeholder 2">
            <a:extLst>
              <a:ext uri="{FF2B5EF4-FFF2-40B4-BE49-F238E27FC236}">
                <a16:creationId xmlns:a16="http://schemas.microsoft.com/office/drawing/2014/main" id="{DD169413-BFD2-46BE-989A-3FA1D4C5FD8D}"/>
              </a:ext>
            </a:extLst>
          </p:cNvPr>
          <p:cNvSpPr>
            <a:spLocks noGrp="1"/>
          </p:cNvSpPr>
          <p:nvPr>
            <p:ph idx="1"/>
          </p:nvPr>
        </p:nvSpPr>
        <p:spPr/>
        <p:txBody>
          <a:bodyPr/>
          <a:lstStyle/>
          <a:p>
            <a:r>
              <a:rPr lang="en-US" dirty="0"/>
              <a:t>So you go to your boss and say</a:t>
            </a:r>
          </a:p>
          <a:p>
            <a:r>
              <a:rPr lang="en-US" dirty="0"/>
              <a:t>“Sorry, problem’s NP-hard. I proved it.”</a:t>
            </a:r>
          </a:p>
          <a:p>
            <a:endParaRPr lang="en-US" dirty="0"/>
          </a:p>
          <a:p>
            <a:r>
              <a:rPr lang="en-US" dirty="0"/>
              <a:t>And your boss says:</a:t>
            </a:r>
          </a:p>
          <a:p>
            <a:r>
              <a:rPr lang="en-US" dirty="0"/>
              <a:t>“that’s a cool proof and all, but really. We need to tell the drivers where to go tomorrow…and we need to use less gas.”</a:t>
            </a:r>
          </a:p>
        </p:txBody>
      </p:sp>
    </p:spTree>
    <p:extLst>
      <p:ext uri="{BB962C8B-B14F-4D97-AF65-F5344CB8AC3E}">
        <p14:creationId xmlns:p14="http://schemas.microsoft.com/office/powerpoint/2010/main" val="308531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95E60516-1657-4326-8433-1D09E38EE185}"/>
                  </a:ext>
                </a:extLst>
              </p:cNvPr>
              <p:cNvSpPr>
                <a:spLocks noGrp="1"/>
              </p:cNvSpPr>
              <p:nvPr>
                <p:ph type="title"/>
              </p:nvPr>
            </p:nvSpPr>
            <p:spPr/>
            <p:txBody>
              <a:bodyPr/>
              <a:lstStyle/>
              <a:p>
                <a:r>
                  <a:rPr lang="en-US" dirty="0"/>
                  <a:t>Step </a:t>
                </a:r>
                <a14:m>
                  <m:oMath xmlns:m="http://schemas.openxmlformats.org/officeDocument/2006/math">
                    <m:r>
                      <a:rPr lang="en-US" b="0" i="1" smtClean="0">
                        <a:latin typeface="Cambria Math" panose="02040503050406030204" pitchFamily="18" charset="0"/>
                      </a:rPr>
                      <m:t>3</m:t>
                    </m:r>
                  </m:oMath>
                </a14:m>
                <a:r>
                  <a:rPr lang="en-US" dirty="0"/>
                  <a:t>…band-aids</a:t>
                </a:r>
              </a:p>
            </p:txBody>
          </p:sp>
        </mc:Choice>
        <mc:Fallback>
          <p:sp>
            <p:nvSpPr>
              <p:cNvPr id="2" name="Title 1">
                <a:extLst>
                  <a:ext uri="{FF2B5EF4-FFF2-40B4-BE49-F238E27FC236}">
                    <a16:creationId xmlns:a16="http://schemas.microsoft.com/office/drawing/2014/main" id="{95E60516-1657-4326-8433-1D09E38EE185}"/>
                  </a:ext>
                </a:extLst>
              </p:cNvPr>
              <p:cNvSpPr>
                <a:spLocks noGrp="1" noRot="1" noChangeAspect="1" noMove="1" noResize="1" noEditPoints="1" noAdjustHandles="1" noChangeArrowheads="1" noChangeShapeType="1" noTextEdit="1"/>
              </p:cNvSpPr>
              <p:nvPr>
                <p:ph type="title"/>
              </p:nvPr>
            </p:nvSpPr>
            <p:spPr>
              <a:blipFill>
                <a:blip r:embed="rId2"/>
                <a:stretch>
                  <a:fillRect l="-2179" t="-6587" b="-958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F6BDE8B-7B44-423D-BD6C-B42E0222391D}"/>
                  </a:ext>
                </a:extLst>
              </p:cNvPr>
              <p:cNvSpPr>
                <a:spLocks noGrp="1"/>
              </p:cNvSpPr>
              <p:nvPr>
                <p:ph idx="1"/>
              </p:nvPr>
            </p:nvSpPr>
            <p:spPr/>
            <p:txBody>
              <a:bodyPr/>
              <a:lstStyle/>
              <a:p>
                <a:r>
                  <a:rPr lang="en-US" dirty="0"/>
                  <a:t>Can you write your problem as a </a:t>
                </a:r>
                <a14:m>
                  <m:oMath xmlns:m="http://schemas.openxmlformats.org/officeDocument/2006/math">
                    <m:r>
                      <a:rPr lang="en-US" b="0" i="1" smtClean="0">
                        <a:latin typeface="Cambria Math" panose="02040503050406030204" pitchFamily="18" charset="0"/>
                      </a:rPr>
                      <m:t>𝑆𝐴𝑇</m:t>
                    </m:r>
                  </m:oMath>
                </a14:m>
                <a:r>
                  <a:rPr lang="en-US" dirty="0"/>
                  <a:t> instance?</a:t>
                </a:r>
              </a:p>
              <a:p>
                <a:pPr lvl="1"/>
                <a:r>
                  <a:rPr lang="en-US" dirty="0"/>
                  <a:t>Ok, you definitely can if it’s in </a:t>
                </a:r>
                <a14:m>
                  <m:oMath xmlns:m="http://schemas.openxmlformats.org/officeDocument/2006/math">
                    <m:r>
                      <a:rPr lang="en-US" b="0" i="1" smtClean="0">
                        <a:latin typeface="Cambria Math" panose="02040503050406030204" pitchFamily="18" charset="0"/>
                      </a:rPr>
                      <m:t>𝑁𝑃</m:t>
                    </m:r>
                  </m:oMath>
                </a14:m>
                <a:r>
                  <a:rPr lang="en-US" dirty="0"/>
                  <a:t>, that’s what </a:t>
                </a:r>
                <a14:m>
                  <m:oMath xmlns:m="http://schemas.openxmlformats.org/officeDocument/2006/math">
                    <m:r>
                      <a:rPr lang="en-US" b="0" i="1" smtClean="0">
                        <a:latin typeface="Cambria Math" panose="02040503050406030204" pitchFamily="18" charset="0"/>
                      </a:rPr>
                      <m:t>𝑁𝑃</m:t>
                    </m:r>
                  </m:oMath>
                </a14:m>
                <a:r>
                  <a:rPr lang="en-US" dirty="0"/>
                  <a:t>-hardness means…can you write it as a reasonably-sized SAT instance (</a:t>
                </a:r>
                <a14:m>
                  <m:oMath xmlns:m="http://schemas.openxmlformats.org/officeDocument/2006/math">
                    <m:r>
                      <a:rPr lang="en-US" b="0" i="0"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2</m:t>
                        </m:r>
                      </m:sup>
                    </m:sSup>
                  </m:oMath>
                </a14:m>
                <a:r>
                  <a:rPr lang="en-US" dirty="0"/>
                  <a:t> instead of </a:t>
                </a:r>
                <a14:m>
                  <m:oMath xmlns:m="http://schemas.openxmlformats.org/officeDocument/2006/math">
                    <m:r>
                      <a:rPr lang="en-US" b="0" i="1" smtClean="0">
                        <a:latin typeface="Cambria Math" panose="02040503050406030204" pitchFamily="18" charset="0"/>
                      </a:rPr>
                      <m:t>1000000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100</m:t>
                        </m:r>
                      </m:sup>
                    </m:sSup>
                    <m:r>
                      <a:rPr lang="en-US" b="0" i="1" smtClean="0">
                        <a:latin typeface="Cambria Math" panose="02040503050406030204" pitchFamily="18" charset="0"/>
                      </a:rPr>
                      <m:t>)</m:t>
                    </m:r>
                  </m:oMath>
                </a14:m>
                <a:r>
                  <a:rPr lang="en-US" dirty="0"/>
                  <a:t>?</a:t>
                </a:r>
              </a:p>
              <a:p>
                <a:pPr lvl="1"/>
                <a:r>
                  <a:rPr lang="en-US" dirty="0"/>
                  <a:t>There are SAT libraries that </a:t>
                </a:r>
                <a:r>
                  <a:rPr lang="en-US" b="1" dirty="0"/>
                  <a:t>often </a:t>
                </a:r>
                <a:r>
                  <a:rPr lang="en-US" dirty="0"/>
                  <a:t>run pretty fast. In the worst-case they’re still exponential, but you don’t always hit the worst case!</a:t>
                </a:r>
              </a:p>
              <a:p>
                <a:r>
                  <a:rPr lang="en-US" dirty="0"/>
                  <a:t>Can you write your problem as an integer program? </a:t>
                </a:r>
              </a:p>
              <a:p>
                <a:pPr lvl="1"/>
                <a:r>
                  <a:rPr lang="en-US" dirty="0"/>
                  <a:t>Run an integer programming library and see what happens!</a:t>
                </a:r>
              </a:p>
              <a:p>
                <a:pPr lvl="1"/>
                <a:endParaRPr lang="en-US" dirty="0"/>
              </a:p>
              <a:p>
                <a:pPr lvl="1"/>
                <a:r>
                  <a:rPr lang="en-US" sz="2800" dirty="0"/>
                  <a:t>Can you write your problem as a graph problem?</a:t>
                </a:r>
              </a:p>
              <a:p>
                <a:pPr lvl="1"/>
                <a:r>
                  <a:rPr lang="en-US" dirty="0"/>
                  <a:t>Many are very well studied for “simple” graphs (e.g. “planar” graphs, ones that can be drawn on a piece of paper without edges crossing).</a:t>
                </a:r>
              </a:p>
            </p:txBody>
          </p:sp>
        </mc:Choice>
        <mc:Fallback>
          <p:sp>
            <p:nvSpPr>
              <p:cNvPr id="3" name="Content Placeholder 2">
                <a:extLst>
                  <a:ext uri="{FF2B5EF4-FFF2-40B4-BE49-F238E27FC236}">
                    <a16:creationId xmlns:a16="http://schemas.microsoft.com/office/drawing/2014/main" id="{EF6BDE8B-7B44-423D-BD6C-B42E0222391D}"/>
                  </a:ext>
                </a:extLst>
              </p:cNvPr>
              <p:cNvSpPr>
                <a:spLocks noGrp="1" noRot="1" noChangeAspect="1" noMove="1" noResize="1" noEditPoints="1" noAdjustHandles="1" noChangeArrowheads="1" noChangeShapeType="1" noTextEdit="1"/>
              </p:cNvSpPr>
              <p:nvPr>
                <p:ph idx="1"/>
              </p:nvPr>
            </p:nvSpPr>
            <p:spPr>
              <a:blipFill>
                <a:blip r:embed="rId3"/>
                <a:stretch>
                  <a:fillRect l="-654" t="-2138" r="-708"/>
                </a:stretch>
              </a:blipFill>
            </p:spPr>
            <p:txBody>
              <a:bodyPr/>
              <a:lstStyle/>
              <a:p>
                <a:r>
                  <a:rPr lang="en-US">
                    <a:noFill/>
                  </a:rPr>
                  <a:t> </a:t>
                </a:r>
              </a:p>
            </p:txBody>
          </p:sp>
        </mc:Fallback>
      </mc:AlternateContent>
    </p:spTree>
    <p:extLst>
      <p:ext uri="{BB962C8B-B14F-4D97-AF65-F5344CB8AC3E}">
        <p14:creationId xmlns:p14="http://schemas.microsoft.com/office/powerpoint/2010/main" val="4196019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FF938-5BCE-449B-8AED-5869676A194F}"/>
              </a:ext>
            </a:extLst>
          </p:cNvPr>
          <p:cNvSpPr>
            <a:spLocks noGrp="1"/>
          </p:cNvSpPr>
          <p:nvPr>
            <p:ph type="title"/>
          </p:nvPr>
        </p:nvSpPr>
        <p:spPr/>
        <p:txBody>
          <a:bodyPr/>
          <a:lstStyle/>
          <a:p>
            <a:r>
              <a:rPr lang="en-US" dirty="0"/>
              <a:t>Step 4 – Permanent Solutions</a:t>
            </a:r>
          </a:p>
        </p:txBody>
      </p:sp>
      <p:sp>
        <p:nvSpPr>
          <p:cNvPr id="3" name="Content Placeholder 2">
            <a:extLst>
              <a:ext uri="{FF2B5EF4-FFF2-40B4-BE49-F238E27FC236}">
                <a16:creationId xmlns:a16="http://schemas.microsoft.com/office/drawing/2014/main" id="{22E7B7A7-6974-4598-B9BF-6A2795E15CE6}"/>
              </a:ext>
            </a:extLst>
          </p:cNvPr>
          <p:cNvSpPr>
            <a:spLocks noGrp="1"/>
          </p:cNvSpPr>
          <p:nvPr>
            <p:ph idx="1"/>
          </p:nvPr>
        </p:nvSpPr>
        <p:spPr/>
        <p:txBody>
          <a:bodyPr/>
          <a:lstStyle/>
          <a:p>
            <a:r>
              <a:rPr lang="en-US" dirty="0"/>
              <a:t>Those exponential time algorithms are great as band-aids. </a:t>
            </a:r>
          </a:p>
          <a:p>
            <a:endParaRPr lang="en-US" dirty="0"/>
          </a:p>
          <a:p>
            <a:r>
              <a:rPr lang="en-US" dirty="0"/>
              <a:t>If it’s a one-time thing, or just a “we’ll run this about once a week, if it takes too long once in a while no big deal” these are fine.</a:t>
            </a:r>
          </a:p>
          <a:p>
            <a:endParaRPr lang="en-US" dirty="0"/>
          </a:p>
          <a:p>
            <a:endParaRPr lang="en-US" dirty="0"/>
          </a:p>
          <a:p>
            <a:r>
              <a:rPr lang="en-US" dirty="0"/>
              <a:t>But what if you need a guarantee! </a:t>
            </a:r>
          </a:p>
          <a:p>
            <a:r>
              <a:rPr lang="en-US" dirty="0"/>
              <a:t>Your code is running every night, and you need an answer by 6 AM or the delivery trucks don’t go out.</a:t>
            </a:r>
          </a:p>
        </p:txBody>
      </p:sp>
    </p:spTree>
    <p:extLst>
      <p:ext uri="{BB962C8B-B14F-4D97-AF65-F5344CB8AC3E}">
        <p14:creationId xmlns:p14="http://schemas.microsoft.com/office/powerpoint/2010/main" val="31468833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docProps/app.xml><?xml version="1.0" encoding="utf-8"?>
<Properties xmlns="http://schemas.openxmlformats.org/officeDocument/2006/extended-properties" xmlns:vt="http://schemas.openxmlformats.org/officeDocument/2006/docPropsVTypes">
  <Template>417_template</Template>
  <TotalTime>2812</TotalTime>
  <Words>2282</Words>
  <Application>Microsoft Office PowerPoint</Application>
  <PresentationFormat>Widescreen</PresentationFormat>
  <Paragraphs>221</Paragraphs>
  <Slides>31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Cambria Math</vt:lpstr>
      <vt:lpstr>Courier New</vt:lpstr>
      <vt:lpstr>Segoe UI</vt:lpstr>
      <vt:lpstr>Segoe UI Light</vt:lpstr>
      <vt:lpstr>Segoe UI Semibold</vt:lpstr>
      <vt:lpstr>Segoe UI Semilight</vt:lpstr>
      <vt:lpstr>Tw Cen MT</vt:lpstr>
      <vt:lpstr>Tw Cen MT Condensed</vt:lpstr>
      <vt:lpstr>Wingdings 3</vt:lpstr>
      <vt:lpstr>Integral</vt:lpstr>
      <vt:lpstr>Coping With  NP-Completeness</vt:lpstr>
      <vt:lpstr>Announcements</vt:lpstr>
      <vt:lpstr>Dealing with NP-hardness</vt:lpstr>
      <vt:lpstr>Dealing with NP-completeness</vt:lpstr>
      <vt:lpstr>Step 1: Make sure your problem is really NP-hard</vt:lpstr>
      <vt:lpstr>Step 2: It still looks hard</vt:lpstr>
      <vt:lpstr>Step 3: ???</vt:lpstr>
      <vt:lpstr>Step 3…band-aids</vt:lpstr>
      <vt:lpstr>Step 4 – Permanent Solutions</vt:lpstr>
      <vt:lpstr>Step 4 – Permanent Solutions</vt:lpstr>
      <vt:lpstr>Vertex Cover</vt:lpstr>
      <vt:lpstr>Vertex Cover</vt:lpstr>
      <vt:lpstr>Vertex Cover</vt:lpstr>
      <vt:lpstr>We can do better</vt:lpstr>
      <vt:lpstr>Key Idea – Let’s Prove it!</vt:lpstr>
      <vt:lpstr>Key Idea – Let’s Prove it!</vt:lpstr>
      <vt:lpstr>Algorithm</vt:lpstr>
      <vt:lpstr>Running Time</vt:lpstr>
      <vt:lpstr>Running Time</vt:lpstr>
      <vt:lpstr>Vertex Cover</vt:lpstr>
      <vt:lpstr>Comparison</vt:lpstr>
      <vt:lpstr>Takeaway</vt:lpstr>
      <vt:lpstr>More Generally</vt:lpstr>
      <vt:lpstr>Approximation Algorithms</vt:lpstr>
      <vt:lpstr>Decision Problems</vt:lpstr>
      <vt:lpstr>What does NP-hardness say?</vt:lpstr>
      <vt:lpstr>Approximation Ratio</vt:lpstr>
      <vt:lpstr>Finding an approximation for Vertex Cover</vt:lpstr>
      <vt:lpstr>Does it work?</vt:lpstr>
      <vt:lpstr>Do we find a vertex cover?</vt:lpstr>
      <vt:lpstr>How big is 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rtweber2</dc:creator>
  <cp:lastModifiedBy>rtweber2</cp:lastModifiedBy>
  <cp:revision>29</cp:revision>
  <dcterms:created xsi:type="dcterms:W3CDTF">2021-03-03T05:47:48Z</dcterms:created>
  <dcterms:modified xsi:type="dcterms:W3CDTF">2021-03-05T06:11:00Z</dcterms:modified>
</cp:coreProperties>
</file>