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0"/>
  </p:notesMasterIdLst>
  <p:sldIdLst>
    <p:sldId id="256" r:id="rId2"/>
    <p:sldId id="392" r:id="rId3"/>
    <p:sldId id="257" r:id="rId4"/>
    <p:sldId id="258" r:id="rId5"/>
    <p:sldId id="259" r:id="rId6"/>
    <p:sldId id="355" r:id="rId7"/>
    <p:sldId id="287" r:id="rId8"/>
    <p:sldId id="306" r:id="rId9"/>
    <p:sldId id="348" r:id="rId10"/>
    <p:sldId id="307" r:id="rId11"/>
    <p:sldId id="349" r:id="rId12"/>
    <p:sldId id="352" r:id="rId13"/>
    <p:sldId id="360" r:id="rId14"/>
    <p:sldId id="361" r:id="rId15"/>
    <p:sldId id="362" r:id="rId16"/>
    <p:sldId id="363" r:id="rId17"/>
    <p:sldId id="364" r:id="rId18"/>
    <p:sldId id="285" r:id="rId19"/>
    <p:sldId id="365" r:id="rId20"/>
    <p:sldId id="366" r:id="rId21"/>
    <p:sldId id="367" r:id="rId22"/>
    <p:sldId id="368" r:id="rId23"/>
    <p:sldId id="369" r:id="rId24"/>
    <p:sldId id="370" r:id="rId25"/>
    <p:sldId id="371" r:id="rId26"/>
    <p:sldId id="373" r:id="rId27"/>
    <p:sldId id="322" r:id="rId28"/>
    <p:sldId id="325" r:id="rId29"/>
    <p:sldId id="382" r:id="rId30"/>
    <p:sldId id="338" r:id="rId31"/>
    <p:sldId id="381" r:id="rId32"/>
    <p:sldId id="315" r:id="rId33"/>
    <p:sldId id="354" r:id="rId34"/>
    <p:sldId id="391" r:id="rId35"/>
    <p:sldId id="288" r:id="rId36"/>
    <p:sldId id="329" r:id="rId37"/>
    <p:sldId id="356" r:id="rId38"/>
    <p:sldId id="383" r:id="rId39"/>
    <p:sldId id="339" r:id="rId40"/>
    <p:sldId id="357" r:id="rId41"/>
    <p:sldId id="377" r:id="rId42"/>
    <p:sldId id="358" r:id="rId43"/>
    <p:sldId id="374" r:id="rId44"/>
    <p:sldId id="375" r:id="rId45"/>
    <p:sldId id="379" r:id="rId46"/>
    <p:sldId id="380" r:id="rId47"/>
    <p:sldId id="376" r:id="rId48"/>
    <p:sldId id="359"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76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0" autoAdjust="0"/>
    <p:restoredTop sz="94660"/>
  </p:normalViewPr>
  <p:slideViewPr>
    <p:cSldViewPr snapToGrid="0">
      <p:cViewPr>
        <p:scale>
          <a:sx n="81" d="100"/>
          <a:sy n="81" d="100"/>
        </p:scale>
        <p:origin x="754" y="4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1837CC-3C91-4233-96E5-ACA620F4F592}" type="datetimeFigureOut">
              <a:rPr lang="en-US" smtClean="0"/>
              <a:t>2/22/2021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0D8AC9-D3DC-4E07-B6E4-9135121F1B1F}" type="slidenum">
              <a:rPr lang="en-US" smtClean="0"/>
              <a:t>‹#›</a:t>
            </a:fld>
            <a:endParaRPr lang="en-US"/>
          </a:p>
        </p:txBody>
      </p:sp>
    </p:spTree>
    <p:extLst>
      <p:ext uri="{BB962C8B-B14F-4D97-AF65-F5344CB8AC3E}">
        <p14:creationId xmlns:p14="http://schemas.microsoft.com/office/powerpoint/2010/main" val="3379675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9:55</a:t>
            </a:r>
          </a:p>
        </p:txBody>
      </p:sp>
      <p:sp>
        <p:nvSpPr>
          <p:cNvPr id="4" name="Slide Number Placeholder 3"/>
          <p:cNvSpPr>
            <a:spLocks noGrp="1"/>
          </p:cNvSpPr>
          <p:nvPr>
            <p:ph type="sldNum" sz="quarter" idx="10"/>
          </p:nvPr>
        </p:nvSpPr>
        <p:spPr/>
        <p:txBody>
          <a:bodyPr/>
          <a:lstStyle/>
          <a:p>
            <a:fld id="{93B336D0-BB87-4158-9DDA-BA914A234D18}" type="slidenum">
              <a:rPr lang="en-US" smtClean="0"/>
              <a:t>8</a:t>
            </a:fld>
            <a:endParaRPr lang="en-US"/>
          </a:p>
        </p:txBody>
      </p:sp>
    </p:spTree>
    <p:extLst>
      <p:ext uri="{BB962C8B-B14F-4D97-AF65-F5344CB8AC3E}">
        <p14:creationId xmlns:p14="http://schemas.microsoft.com/office/powerpoint/2010/main" val="4743683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8202E474-4840-4350-9A61-DD42451B29D0}" type="datetime1">
              <a:rPr lang="en-US" smtClean="0"/>
              <a:t>2/23/2021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F75C52-CE67-470B-B3DD-4B9B3381BD50}"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8786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CB2A4-11AD-445D-9449-ECE97BF7265C}"/>
              </a:ext>
            </a:extLst>
          </p:cNvPr>
          <p:cNvSpPr>
            <a:spLocks noGrp="1"/>
          </p:cNvSpPr>
          <p:nvPr>
            <p:ph type="title" hasCustomPrompt="1"/>
          </p:nvPr>
        </p:nvSpPr>
        <p:spPr>
          <a:xfrm>
            <a:off x="3315881" y="3446573"/>
            <a:ext cx="5590283" cy="1014667"/>
          </a:xfrm>
        </p:spPr>
        <p:txBody>
          <a:bodyPr/>
          <a:lstStyle>
            <a:lvl1pPr algn="ctr">
              <a:defRPr cap="none" baseline="0"/>
            </a:lvl1pPr>
          </a:lstStyle>
          <a:p>
            <a:r>
              <a:rPr lang="en-US" dirty="0"/>
              <a:t>Big Concept</a:t>
            </a:r>
          </a:p>
        </p:txBody>
      </p:sp>
      <p:sp>
        <p:nvSpPr>
          <p:cNvPr id="3" name="Date Placeholder 2">
            <a:extLst>
              <a:ext uri="{FF2B5EF4-FFF2-40B4-BE49-F238E27FC236}">
                <a16:creationId xmlns:a16="http://schemas.microsoft.com/office/drawing/2014/main" id="{E45E7B94-0CB0-48FD-9BA2-0BCEF75A76A1}"/>
              </a:ext>
            </a:extLst>
          </p:cNvPr>
          <p:cNvSpPr>
            <a:spLocks noGrp="1"/>
          </p:cNvSpPr>
          <p:nvPr>
            <p:ph type="dt" sz="half" idx="10"/>
          </p:nvPr>
        </p:nvSpPr>
        <p:spPr/>
        <p:txBody>
          <a:bodyPr/>
          <a:lstStyle/>
          <a:p>
            <a:fld id="{2B639927-0591-4824-8BC4-3D9E811B0A7E}" type="datetime1">
              <a:rPr lang="en-US" smtClean="0"/>
              <a:t>2/23/2021</a:t>
            </a:fld>
            <a:endParaRPr lang="en-US"/>
          </a:p>
        </p:txBody>
      </p:sp>
      <p:sp>
        <p:nvSpPr>
          <p:cNvPr id="4" name="Footer Placeholder 3">
            <a:extLst>
              <a:ext uri="{FF2B5EF4-FFF2-40B4-BE49-F238E27FC236}">
                <a16:creationId xmlns:a16="http://schemas.microsoft.com/office/drawing/2014/main" id="{F7BA529F-BA16-4C50-8761-34379098BF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E838C27-C210-4D9C-AB83-9BF54E32912E}"/>
              </a:ext>
            </a:extLst>
          </p:cNvPr>
          <p:cNvSpPr>
            <a:spLocks noGrp="1"/>
          </p:cNvSpPr>
          <p:nvPr>
            <p:ph type="sldNum" sz="quarter" idx="12"/>
          </p:nvPr>
        </p:nvSpPr>
        <p:spPr/>
        <p:txBody>
          <a:bodyPr/>
          <a:lstStyle/>
          <a:p>
            <a:fld id="{F1F75C52-CE67-470B-B3DD-4B9B3381BD50}" type="slidenum">
              <a:rPr lang="en-US" smtClean="0"/>
              <a:t>‹#›</a:t>
            </a:fld>
            <a:endParaRPr lang="en-US"/>
          </a:p>
        </p:txBody>
      </p:sp>
      <p:cxnSp>
        <p:nvCxnSpPr>
          <p:cNvPr id="21" name="Straight Connector 20">
            <a:extLst>
              <a:ext uri="{FF2B5EF4-FFF2-40B4-BE49-F238E27FC236}">
                <a16:creationId xmlns:a16="http://schemas.microsoft.com/office/drawing/2014/main" id="{C067791F-5EAB-433C-8512-E3D8B5FEA33C}"/>
              </a:ext>
            </a:extLst>
          </p:cNvPr>
          <p:cNvCxnSpPr/>
          <p:nvPr/>
        </p:nvCxnSpPr>
        <p:spPr>
          <a:xfrm>
            <a:off x="138752" y="1917510"/>
            <a:ext cx="11914495" cy="0"/>
          </a:xfrm>
          <a:prstGeom prst="line">
            <a:avLst/>
          </a:prstGeom>
          <a:ln w="19050">
            <a:solidFill>
              <a:srgbClr val="D8D8D8"/>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19FC5ADD-7CD5-4855-8137-142378EFA26D}"/>
              </a:ext>
            </a:extLst>
          </p:cNvPr>
          <p:cNvGrpSpPr/>
          <p:nvPr/>
        </p:nvGrpSpPr>
        <p:grpSpPr>
          <a:xfrm>
            <a:off x="4736398" y="555634"/>
            <a:ext cx="2723751" cy="2723751"/>
            <a:chOff x="4360460" y="449353"/>
            <a:chExt cx="3282287" cy="3282287"/>
          </a:xfrm>
        </p:grpSpPr>
        <p:sp>
          <p:nvSpPr>
            <p:cNvPr id="6" name="Oval 5">
              <a:extLst>
                <a:ext uri="{FF2B5EF4-FFF2-40B4-BE49-F238E27FC236}">
                  <a16:creationId xmlns:a16="http://schemas.microsoft.com/office/drawing/2014/main" id="{161030CC-581E-4D1E-9ACA-A92F5BB6C0CB}"/>
                </a:ext>
              </a:extLst>
            </p:cNvPr>
            <p:cNvSpPr/>
            <p:nvPr userDrawn="1"/>
          </p:nvSpPr>
          <p:spPr>
            <a:xfrm>
              <a:off x="4360460" y="449353"/>
              <a:ext cx="3282287" cy="3282287"/>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Shape 822">
              <a:extLst>
                <a:ext uri="{FF2B5EF4-FFF2-40B4-BE49-F238E27FC236}">
                  <a16:creationId xmlns:a16="http://schemas.microsoft.com/office/drawing/2014/main" id="{9662AC8F-8502-4CF6-87AC-2CB7EFEBC5CD}"/>
                </a:ext>
              </a:extLst>
            </p:cNvPr>
            <p:cNvGrpSpPr/>
            <p:nvPr userDrawn="1"/>
          </p:nvGrpSpPr>
          <p:grpSpPr>
            <a:xfrm>
              <a:off x="4868910" y="1003939"/>
              <a:ext cx="2265387" cy="2173113"/>
              <a:chOff x="5233525" y="4954450"/>
              <a:chExt cx="538275" cy="516350"/>
            </a:xfrm>
          </p:grpSpPr>
          <p:sp>
            <p:nvSpPr>
              <p:cNvPr id="8" name="Shape 823">
                <a:extLst>
                  <a:ext uri="{FF2B5EF4-FFF2-40B4-BE49-F238E27FC236}">
                    <a16:creationId xmlns:a16="http://schemas.microsoft.com/office/drawing/2014/main" id="{915C32CE-F54C-4A91-A795-5F6EE0E2C310}"/>
                  </a:ext>
                </a:extLst>
              </p:cNvPr>
              <p:cNvSpPr/>
              <p:nvPr/>
            </p:nvSpPr>
            <p:spPr>
              <a:xfrm>
                <a:off x="5637825" y="4954450"/>
                <a:ext cx="89525" cy="89525"/>
              </a:xfrm>
              <a:custGeom>
                <a:avLst/>
                <a:gdLst/>
                <a:ahLst/>
                <a:cxnLst/>
                <a:rect l="0" t="0" r="0" b="0"/>
                <a:pathLst>
                  <a:path w="3581" h="3581" fill="none" extrusionOk="0">
                    <a:moveTo>
                      <a:pt x="1023" y="3410"/>
                    </a:moveTo>
                    <a:lnTo>
                      <a:pt x="1023" y="3410"/>
                    </a:lnTo>
                    <a:lnTo>
                      <a:pt x="1193" y="3483"/>
                    </a:lnTo>
                    <a:lnTo>
                      <a:pt x="1388" y="3532"/>
                    </a:lnTo>
                    <a:lnTo>
                      <a:pt x="1583" y="3556"/>
                    </a:lnTo>
                    <a:lnTo>
                      <a:pt x="1778" y="3581"/>
                    </a:lnTo>
                    <a:lnTo>
                      <a:pt x="1778" y="3581"/>
                    </a:lnTo>
                    <a:lnTo>
                      <a:pt x="1973" y="3556"/>
                    </a:lnTo>
                    <a:lnTo>
                      <a:pt x="2143" y="3532"/>
                    </a:lnTo>
                    <a:lnTo>
                      <a:pt x="2314" y="3508"/>
                    </a:lnTo>
                    <a:lnTo>
                      <a:pt x="2484" y="3435"/>
                    </a:lnTo>
                    <a:lnTo>
                      <a:pt x="2630" y="3361"/>
                    </a:lnTo>
                    <a:lnTo>
                      <a:pt x="2776" y="3264"/>
                    </a:lnTo>
                    <a:lnTo>
                      <a:pt x="2923" y="3167"/>
                    </a:lnTo>
                    <a:lnTo>
                      <a:pt x="3044" y="3045"/>
                    </a:lnTo>
                    <a:lnTo>
                      <a:pt x="3166" y="2923"/>
                    </a:lnTo>
                    <a:lnTo>
                      <a:pt x="3264" y="2801"/>
                    </a:lnTo>
                    <a:lnTo>
                      <a:pt x="3361" y="2631"/>
                    </a:lnTo>
                    <a:lnTo>
                      <a:pt x="3434" y="2485"/>
                    </a:lnTo>
                    <a:lnTo>
                      <a:pt x="3483" y="2314"/>
                    </a:lnTo>
                    <a:lnTo>
                      <a:pt x="3531" y="2144"/>
                    </a:lnTo>
                    <a:lnTo>
                      <a:pt x="3556" y="1973"/>
                    </a:lnTo>
                    <a:lnTo>
                      <a:pt x="3580" y="1803"/>
                    </a:lnTo>
                    <a:lnTo>
                      <a:pt x="3580" y="1803"/>
                    </a:lnTo>
                    <a:lnTo>
                      <a:pt x="3556" y="1608"/>
                    </a:lnTo>
                    <a:lnTo>
                      <a:pt x="3531" y="1437"/>
                    </a:lnTo>
                    <a:lnTo>
                      <a:pt x="3483" y="1267"/>
                    </a:lnTo>
                    <a:lnTo>
                      <a:pt x="3434" y="1096"/>
                    </a:lnTo>
                    <a:lnTo>
                      <a:pt x="3361" y="950"/>
                    </a:lnTo>
                    <a:lnTo>
                      <a:pt x="3264" y="804"/>
                    </a:lnTo>
                    <a:lnTo>
                      <a:pt x="3166" y="658"/>
                    </a:lnTo>
                    <a:lnTo>
                      <a:pt x="3044" y="536"/>
                    </a:lnTo>
                    <a:lnTo>
                      <a:pt x="2923" y="414"/>
                    </a:lnTo>
                    <a:lnTo>
                      <a:pt x="2776" y="317"/>
                    </a:lnTo>
                    <a:lnTo>
                      <a:pt x="2630" y="220"/>
                    </a:lnTo>
                    <a:lnTo>
                      <a:pt x="2484" y="147"/>
                    </a:lnTo>
                    <a:lnTo>
                      <a:pt x="2314" y="98"/>
                    </a:lnTo>
                    <a:lnTo>
                      <a:pt x="2143" y="49"/>
                    </a:lnTo>
                    <a:lnTo>
                      <a:pt x="1973" y="25"/>
                    </a:lnTo>
                    <a:lnTo>
                      <a:pt x="1778" y="0"/>
                    </a:lnTo>
                    <a:lnTo>
                      <a:pt x="1778" y="0"/>
                    </a:lnTo>
                    <a:lnTo>
                      <a:pt x="1607" y="25"/>
                    </a:lnTo>
                    <a:lnTo>
                      <a:pt x="1437" y="49"/>
                    </a:lnTo>
                    <a:lnTo>
                      <a:pt x="1266" y="98"/>
                    </a:lnTo>
                    <a:lnTo>
                      <a:pt x="1096" y="147"/>
                    </a:lnTo>
                    <a:lnTo>
                      <a:pt x="925" y="220"/>
                    </a:lnTo>
                    <a:lnTo>
                      <a:pt x="779" y="317"/>
                    </a:lnTo>
                    <a:lnTo>
                      <a:pt x="658" y="414"/>
                    </a:lnTo>
                    <a:lnTo>
                      <a:pt x="536" y="536"/>
                    </a:lnTo>
                    <a:lnTo>
                      <a:pt x="414" y="658"/>
                    </a:lnTo>
                    <a:lnTo>
                      <a:pt x="317" y="804"/>
                    </a:lnTo>
                    <a:lnTo>
                      <a:pt x="219" y="950"/>
                    </a:lnTo>
                    <a:lnTo>
                      <a:pt x="146" y="1096"/>
                    </a:lnTo>
                    <a:lnTo>
                      <a:pt x="73" y="1267"/>
                    </a:lnTo>
                    <a:lnTo>
                      <a:pt x="49" y="1437"/>
                    </a:lnTo>
                    <a:lnTo>
                      <a:pt x="24" y="1608"/>
                    </a:lnTo>
                    <a:lnTo>
                      <a:pt x="0" y="1803"/>
                    </a:lnTo>
                    <a:lnTo>
                      <a:pt x="0" y="1803"/>
                    </a:lnTo>
                    <a:lnTo>
                      <a:pt x="24" y="2071"/>
                    </a:lnTo>
                    <a:lnTo>
                      <a:pt x="97" y="2339"/>
                    </a:lnTo>
                    <a:lnTo>
                      <a:pt x="195" y="2582"/>
                    </a:lnTo>
                    <a:lnTo>
                      <a:pt x="317" y="280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824">
                <a:extLst>
                  <a:ext uri="{FF2B5EF4-FFF2-40B4-BE49-F238E27FC236}">
                    <a16:creationId xmlns:a16="http://schemas.microsoft.com/office/drawing/2014/main" id="{25663F7D-C889-439B-A68E-97D8B29147A8}"/>
                  </a:ext>
                </a:extLst>
              </p:cNvPr>
              <p:cNvSpPr/>
              <p:nvPr/>
            </p:nvSpPr>
            <p:spPr>
              <a:xfrm>
                <a:off x="5323025" y="4980625"/>
                <a:ext cx="88925" cy="88925"/>
              </a:xfrm>
              <a:custGeom>
                <a:avLst/>
                <a:gdLst/>
                <a:ahLst/>
                <a:cxnLst/>
                <a:rect l="0" t="0" r="0" b="0"/>
                <a:pathLst>
                  <a:path w="3557" h="3557" fill="none" extrusionOk="0">
                    <a:moveTo>
                      <a:pt x="3191" y="2850"/>
                    </a:moveTo>
                    <a:lnTo>
                      <a:pt x="3191" y="2850"/>
                    </a:lnTo>
                    <a:lnTo>
                      <a:pt x="3313" y="2680"/>
                    </a:lnTo>
                    <a:lnTo>
                      <a:pt x="3410" y="2509"/>
                    </a:lnTo>
                    <a:lnTo>
                      <a:pt x="3483" y="2314"/>
                    </a:lnTo>
                    <a:lnTo>
                      <a:pt x="3532" y="2095"/>
                    </a:lnTo>
                    <a:lnTo>
                      <a:pt x="3532" y="2095"/>
                    </a:lnTo>
                    <a:lnTo>
                      <a:pt x="3556" y="1925"/>
                    </a:lnTo>
                    <a:lnTo>
                      <a:pt x="3556" y="1730"/>
                    </a:lnTo>
                    <a:lnTo>
                      <a:pt x="3556" y="1559"/>
                    </a:lnTo>
                    <a:lnTo>
                      <a:pt x="3508" y="1389"/>
                    </a:lnTo>
                    <a:lnTo>
                      <a:pt x="3459" y="1218"/>
                    </a:lnTo>
                    <a:lnTo>
                      <a:pt x="3410" y="1072"/>
                    </a:lnTo>
                    <a:lnTo>
                      <a:pt x="3337" y="902"/>
                    </a:lnTo>
                    <a:lnTo>
                      <a:pt x="3240" y="756"/>
                    </a:lnTo>
                    <a:lnTo>
                      <a:pt x="3142" y="634"/>
                    </a:lnTo>
                    <a:lnTo>
                      <a:pt x="3021" y="512"/>
                    </a:lnTo>
                    <a:lnTo>
                      <a:pt x="2899" y="390"/>
                    </a:lnTo>
                    <a:lnTo>
                      <a:pt x="2753" y="293"/>
                    </a:lnTo>
                    <a:lnTo>
                      <a:pt x="2606" y="196"/>
                    </a:lnTo>
                    <a:lnTo>
                      <a:pt x="2436" y="122"/>
                    </a:lnTo>
                    <a:lnTo>
                      <a:pt x="2266" y="74"/>
                    </a:lnTo>
                    <a:lnTo>
                      <a:pt x="2095" y="25"/>
                    </a:lnTo>
                    <a:lnTo>
                      <a:pt x="2095" y="25"/>
                    </a:lnTo>
                    <a:lnTo>
                      <a:pt x="1925" y="1"/>
                    </a:lnTo>
                    <a:lnTo>
                      <a:pt x="1730" y="1"/>
                    </a:lnTo>
                    <a:lnTo>
                      <a:pt x="1559" y="1"/>
                    </a:lnTo>
                    <a:lnTo>
                      <a:pt x="1389" y="25"/>
                    </a:lnTo>
                    <a:lnTo>
                      <a:pt x="1218" y="74"/>
                    </a:lnTo>
                    <a:lnTo>
                      <a:pt x="1072" y="147"/>
                    </a:lnTo>
                    <a:lnTo>
                      <a:pt x="902" y="220"/>
                    </a:lnTo>
                    <a:lnTo>
                      <a:pt x="756" y="317"/>
                    </a:lnTo>
                    <a:lnTo>
                      <a:pt x="634" y="415"/>
                    </a:lnTo>
                    <a:lnTo>
                      <a:pt x="512" y="537"/>
                    </a:lnTo>
                    <a:lnTo>
                      <a:pt x="390" y="658"/>
                    </a:lnTo>
                    <a:lnTo>
                      <a:pt x="293" y="804"/>
                    </a:lnTo>
                    <a:lnTo>
                      <a:pt x="195" y="951"/>
                    </a:lnTo>
                    <a:lnTo>
                      <a:pt x="122" y="1097"/>
                    </a:lnTo>
                    <a:lnTo>
                      <a:pt x="74" y="1267"/>
                    </a:lnTo>
                    <a:lnTo>
                      <a:pt x="25" y="1462"/>
                    </a:lnTo>
                    <a:lnTo>
                      <a:pt x="25" y="1462"/>
                    </a:lnTo>
                    <a:lnTo>
                      <a:pt x="1" y="1633"/>
                    </a:lnTo>
                    <a:lnTo>
                      <a:pt x="1" y="1803"/>
                    </a:lnTo>
                    <a:lnTo>
                      <a:pt x="1" y="1998"/>
                    </a:lnTo>
                    <a:lnTo>
                      <a:pt x="25" y="2168"/>
                    </a:lnTo>
                    <a:lnTo>
                      <a:pt x="74" y="2339"/>
                    </a:lnTo>
                    <a:lnTo>
                      <a:pt x="147" y="2485"/>
                    </a:lnTo>
                    <a:lnTo>
                      <a:pt x="220" y="2655"/>
                    </a:lnTo>
                    <a:lnTo>
                      <a:pt x="317" y="2777"/>
                    </a:lnTo>
                    <a:lnTo>
                      <a:pt x="415" y="2923"/>
                    </a:lnTo>
                    <a:lnTo>
                      <a:pt x="536" y="3045"/>
                    </a:lnTo>
                    <a:lnTo>
                      <a:pt x="658" y="3167"/>
                    </a:lnTo>
                    <a:lnTo>
                      <a:pt x="804" y="3264"/>
                    </a:lnTo>
                    <a:lnTo>
                      <a:pt x="950" y="3362"/>
                    </a:lnTo>
                    <a:lnTo>
                      <a:pt x="1096" y="3435"/>
                    </a:lnTo>
                    <a:lnTo>
                      <a:pt x="1267" y="3483"/>
                    </a:lnTo>
                    <a:lnTo>
                      <a:pt x="1462" y="3532"/>
                    </a:lnTo>
                    <a:lnTo>
                      <a:pt x="1462" y="3532"/>
                    </a:lnTo>
                    <a:lnTo>
                      <a:pt x="1705" y="3557"/>
                    </a:lnTo>
                    <a:lnTo>
                      <a:pt x="1973" y="3557"/>
                    </a:lnTo>
                    <a:lnTo>
                      <a:pt x="2217" y="3508"/>
                    </a:lnTo>
                    <a:lnTo>
                      <a:pt x="2460" y="3435"/>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825">
                <a:extLst>
                  <a:ext uri="{FF2B5EF4-FFF2-40B4-BE49-F238E27FC236}">
                    <a16:creationId xmlns:a16="http://schemas.microsoft.com/office/drawing/2014/main" id="{5C225417-5386-4CF0-A050-D547324972FC}"/>
                  </a:ext>
                </a:extLst>
              </p:cNvPr>
              <p:cNvSpPr/>
              <p:nvPr/>
            </p:nvSpPr>
            <p:spPr>
              <a:xfrm>
                <a:off x="5233525" y="5255225"/>
                <a:ext cx="89525" cy="89525"/>
              </a:xfrm>
              <a:custGeom>
                <a:avLst/>
                <a:gdLst/>
                <a:ahLst/>
                <a:cxnLst/>
                <a:rect l="0" t="0" r="0" b="0"/>
                <a:pathLst>
                  <a:path w="3581" h="3581" fill="none" extrusionOk="0">
                    <a:moveTo>
                      <a:pt x="3215" y="707"/>
                    </a:moveTo>
                    <a:lnTo>
                      <a:pt x="3215" y="707"/>
                    </a:lnTo>
                    <a:lnTo>
                      <a:pt x="3093" y="585"/>
                    </a:lnTo>
                    <a:lnTo>
                      <a:pt x="2972" y="464"/>
                    </a:lnTo>
                    <a:lnTo>
                      <a:pt x="2850" y="342"/>
                    </a:lnTo>
                    <a:lnTo>
                      <a:pt x="2679" y="244"/>
                    </a:lnTo>
                    <a:lnTo>
                      <a:pt x="2679" y="244"/>
                    </a:lnTo>
                    <a:lnTo>
                      <a:pt x="2533" y="171"/>
                    </a:lnTo>
                    <a:lnTo>
                      <a:pt x="2363" y="98"/>
                    </a:lnTo>
                    <a:lnTo>
                      <a:pt x="2192" y="50"/>
                    </a:lnTo>
                    <a:lnTo>
                      <a:pt x="2022" y="25"/>
                    </a:lnTo>
                    <a:lnTo>
                      <a:pt x="1851" y="1"/>
                    </a:lnTo>
                    <a:lnTo>
                      <a:pt x="1681" y="25"/>
                    </a:lnTo>
                    <a:lnTo>
                      <a:pt x="1510" y="25"/>
                    </a:lnTo>
                    <a:lnTo>
                      <a:pt x="1340" y="74"/>
                    </a:lnTo>
                    <a:lnTo>
                      <a:pt x="1169" y="123"/>
                    </a:lnTo>
                    <a:lnTo>
                      <a:pt x="1023" y="196"/>
                    </a:lnTo>
                    <a:lnTo>
                      <a:pt x="877" y="269"/>
                    </a:lnTo>
                    <a:lnTo>
                      <a:pt x="731" y="366"/>
                    </a:lnTo>
                    <a:lnTo>
                      <a:pt x="585" y="488"/>
                    </a:lnTo>
                    <a:lnTo>
                      <a:pt x="463" y="610"/>
                    </a:lnTo>
                    <a:lnTo>
                      <a:pt x="341" y="731"/>
                    </a:lnTo>
                    <a:lnTo>
                      <a:pt x="244" y="902"/>
                    </a:lnTo>
                    <a:lnTo>
                      <a:pt x="244" y="902"/>
                    </a:lnTo>
                    <a:lnTo>
                      <a:pt x="171" y="1048"/>
                    </a:lnTo>
                    <a:lnTo>
                      <a:pt x="98" y="1219"/>
                    </a:lnTo>
                    <a:lnTo>
                      <a:pt x="49" y="1389"/>
                    </a:lnTo>
                    <a:lnTo>
                      <a:pt x="25" y="1560"/>
                    </a:lnTo>
                    <a:lnTo>
                      <a:pt x="0" y="1730"/>
                    </a:lnTo>
                    <a:lnTo>
                      <a:pt x="0" y="1900"/>
                    </a:lnTo>
                    <a:lnTo>
                      <a:pt x="25" y="2071"/>
                    </a:lnTo>
                    <a:lnTo>
                      <a:pt x="73" y="2241"/>
                    </a:lnTo>
                    <a:lnTo>
                      <a:pt x="122" y="2412"/>
                    </a:lnTo>
                    <a:lnTo>
                      <a:pt x="195" y="2558"/>
                    </a:lnTo>
                    <a:lnTo>
                      <a:pt x="268" y="2729"/>
                    </a:lnTo>
                    <a:lnTo>
                      <a:pt x="366" y="2850"/>
                    </a:lnTo>
                    <a:lnTo>
                      <a:pt x="463" y="2996"/>
                    </a:lnTo>
                    <a:lnTo>
                      <a:pt x="609" y="3118"/>
                    </a:lnTo>
                    <a:lnTo>
                      <a:pt x="731" y="3240"/>
                    </a:lnTo>
                    <a:lnTo>
                      <a:pt x="901" y="3337"/>
                    </a:lnTo>
                    <a:lnTo>
                      <a:pt x="901" y="3337"/>
                    </a:lnTo>
                    <a:lnTo>
                      <a:pt x="1048" y="3410"/>
                    </a:lnTo>
                    <a:lnTo>
                      <a:pt x="1218" y="3484"/>
                    </a:lnTo>
                    <a:lnTo>
                      <a:pt x="1389" y="3532"/>
                    </a:lnTo>
                    <a:lnTo>
                      <a:pt x="1559" y="3557"/>
                    </a:lnTo>
                    <a:lnTo>
                      <a:pt x="1730" y="3581"/>
                    </a:lnTo>
                    <a:lnTo>
                      <a:pt x="1900" y="3581"/>
                    </a:lnTo>
                    <a:lnTo>
                      <a:pt x="2071" y="3557"/>
                    </a:lnTo>
                    <a:lnTo>
                      <a:pt x="2241" y="3508"/>
                    </a:lnTo>
                    <a:lnTo>
                      <a:pt x="2411" y="3459"/>
                    </a:lnTo>
                    <a:lnTo>
                      <a:pt x="2558" y="3410"/>
                    </a:lnTo>
                    <a:lnTo>
                      <a:pt x="2704" y="3313"/>
                    </a:lnTo>
                    <a:lnTo>
                      <a:pt x="2850" y="3216"/>
                    </a:lnTo>
                    <a:lnTo>
                      <a:pt x="2996" y="3118"/>
                    </a:lnTo>
                    <a:lnTo>
                      <a:pt x="3118" y="2996"/>
                    </a:lnTo>
                    <a:lnTo>
                      <a:pt x="3240" y="2850"/>
                    </a:lnTo>
                    <a:lnTo>
                      <a:pt x="3337" y="2704"/>
                    </a:lnTo>
                    <a:lnTo>
                      <a:pt x="3337" y="2704"/>
                    </a:lnTo>
                    <a:lnTo>
                      <a:pt x="3459" y="2412"/>
                    </a:lnTo>
                    <a:lnTo>
                      <a:pt x="3532" y="2144"/>
                    </a:lnTo>
                    <a:lnTo>
                      <a:pt x="3581" y="1852"/>
                    </a:lnTo>
                    <a:lnTo>
                      <a:pt x="3556" y="156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826">
                <a:extLst>
                  <a:ext uri="{FF2B5EF4-FFF2-40B4-BE49-F238E27FC236}">
                    <a16:creationId xmlns:a16="http://schemas.microsoft.com/office/drawing/2014/main" id="{F2B2177A-3C1C-4737-A983-B5086B44BAC9}"/>
                  </a:ext>
                </a:extLst>
              </p:cNvPr>
              <p:cNvSpPr/>
              <p:nvPr/>
            </p:nvSpPr>
            <p:spPr>
              <a:xfrm>
                <a:off x="5453325" y="5382475"/>
                <a:ext cx="88925" cy="88325"/>
              </a:xfrm>
              <a:custGeom>
                <a:avLst/>
                <a:gdLst/>
                <a:ahLst/>
                <a:cxnLst/>
                <a:rect l="0" t="0" r="0" b="0"/>
                <a:pathLst>
                  <a:path w="3557" h="3533" fill="none" extrusionOk="0">
                    <a:moveTo>
                      <a:pt x="1389" y="1"/>
                    </a:moveTo>
                    <a:lnTo>
                      <a:pt x="1389" y="1"/>
                    </a:lnTo>
                    <a:lnTo>
                      <a:pt x="1194" y="50"/>
                    </a:lnTo>
                    <a:lnTo>
                      <a:pt x="999" y="147"/>
                    </a:lnTo>
                    <a:lnTo>
                      <a:pt x="804" y="245"/>
                    </a:lnTo>
                    <a:lnTo>
                      <a:pt x="634" y="366"/>
                    </a:lnTo>
                    <a:lnTo>
                      <a:pt x="634" y="366"/>
                    </a:lnTo>
                    <a:lnTo>
                      <a:pt x="488" y="488"/>
                    </a:lnTo>
                    <a:lnTo>
                      <a:pt x="390" y="634"/>
                    </a:lnTo>
                    <a:lnTo>
                      <a:pt x="268" y="780"/>
                    </a:lnTo>
                    <a:lnTo>
                      <a:pt x="195" y="926"/>
                    </a:lnTo>
                    <a:lnTo>
                      <a:pt x="122" y="1073"/>
                    </a:lnTo>
                    <a:lnTo>
                      <a:pt x="74" y="1243"/>
                    </a:lnTo>
                    <a:lnTo>
                      <a:pt x="25" y="1414"/>
                    </a:lnTo>
                    <a:lnTo>
                      <a:pt x="0" y="1584"/>
                    </a:lnTo>
                    <a:lnTo>
                      <a:pt x="0" y="1755"/>
                    </a:lnTo>
                    <a:lnTo>
                      <a:pt x="0" y="1925"/>
                    </a:lnTo>
                    <a:lnTo>
                      <a:pt x="25" y="2096"/>
                    </a:lnTo>
                    <a:lnTo>
                      <a:pt x="74" y="2266"/>
                    </a:lnTo>
                    <a:lnTo>
                      <a:pt x="122" y="2412"/>
                    </a:lnTo>
                    <a:lnTo>
                      <a:pt x="195" y="2583"/>
                    </a:lnTo>
                    <a:lnTo>
                      <a:pt x="293" y="2729"/>
                    </a:lnTo>
                    <a:lnTo>
                      <a:pt x="415" y="2875"/>
                    </a:lnTo>
                    <a:lnTo>
                      <a:pt x="415" y="2875"/>
                    </a:lnTo>
                    <a:lnTo>
                      <a:pt x="536" y="3021"/>
                    </a:lnTo>
                    <a:lnTo>
                      <a:pt x="658" y="3143"/>
                    </a:lnTo>
                    <a:lnTo>
                      <a:pt x="804" y="3240"/>
                    </a:lnTo>
                    <a:lnTo>
                      <a:pt x="950" y="3313"/>
                    </a:lnTo>
                    <a:lnTo>
                      <a:pt x="1121" y="3386"/>
                    </a:lnTo>
                    <a:lnTo>
                      <a:pt x="1267" y="3459"/>
                    </a:lnTo>
                    <a:lnTo>
                      <a:pt x="1437" y="3484"/>
                    </a:lnTo>
                    <a:lnTo>
                      <a:pt x="1608" y="3508"/>
                    </a:lnTo>
                    <a:lnTo>
                      <a:pt x="1778" y="3532"/>
                    </a:lnTo>
                    <a:lnTo>
                      <a:pt x="1949" y="3508"/>
                    </a:lnTo>
                    <a:lnTo>
                      <a:pt x="2119" y="3484"/>
                    </a:lnTo>
                    <a:lnTo>
                      <a:pt x="2290" y="3435"/>
                    </a:lnTo>
                    <a:lnTo>
                      <a:pt x="2460" y="3386"/>
                    </a:lnTo>
                    <a:lnTo>
                      <a:pt x="2606" y="3313"/>
                    </a:lnTo>
                    <a:lnTo>
                      <a:pt x="2777" y="3216"/>
                    </a:lnTo>
                    <a:lnTo>
                      <a:pt x="2923" y="3118"/>
                    </a:lnTo>
                    <a:lnTo>
                      <a:pt x="2923" y="3118"/>
                    </a:lnTo>
                    <a:lnTo>
                      <a:pt x="3045" y="2997"/>
                    </a:lnTo>
                    <a:lnTo>
                      <a:pt x="3167" y="2851"/>
                    </a:lnTo>
                    <a:lnTo>
                      <a:pt x="3264" y="2704"/>
                    </a:lnTo>
                    <a:lnTo>
                      <a:pt x="3361" y="2558"/>
                    </a:lnTo>
                    <a:lnTo>
                      <a:pt x="3435" y="2412"/>
                    </a:lnTo>
                    <a:lnTo>
                      <a:pt x="3483" y="2242"/>
                    </a:lnTo>
                    <a:lnTo>
                      <a:pt x="3532" y="2071"/>
                    </a:lnTo>
                    <a:lnTo>
                      <a:pt x="3556" y="1901"/>
                    </a:lnTo>
                    <a:lnTo>
                      <a:pt x="3556" y="1730"/>
                    </a:lnTo>
                    <a:lnTo>
                      <a:pt x="3556" y="1560"/>
                    </a:lnTo>
                    <a:lnTo>
                      <a:pt x="3532" y="1389"/>
                    </a:lnTo>
                    <a:lnTo>
                      <a:pt x="3483" y="1219"/>
                    </a:lnTo>
                    <a:lnTo>
                      <a:pt x="3410" y="1048"/>
                    </a:lnTo>
                    <a:lnTo>
                      <a:pt x="3337" y="902"/>
                    </a:lnTo>
                    <a:lnTo>
                      <a:pt x="3264" y="756"/>
                    </a:lnTo>
                    <a:lnTo>
                      <a:pt x="3142" y="610"/>
                    </a:lnTo>
                    <a:lnTo>
                      <a:pt x="3142" y="610"/>
                    </a:lnTo>
                    <a:lnTo>
                      <a:pt x="2972" y="415"/>
                    </a:lnTo>
                    <a:lnTo>
                      <a:pt x="2753" y="245"/>
                    </a:lnTo>
                    <a:lnTo>
                      <a:pt x="2533" y="123"/>
                    </a:lnTo>
                    <a:lnTo>
                      <a:pt x="2314" y="5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827">
                <a:extLst>
                  <a:ext uri="{FF2B5EF4-FFF2-40B4-BE49-F238E27FC236}">
                    <a16:creationId xmlns:a16="http://schemas.microsoft.com/office/drawing/2014/main" id="{065E0883-FD56-4990-A3BA-7394FB6E3D9D}"/>
                  </a:ext>
                </a:extLst>
              </p:cNvPr>
              <p:cNvSpPr/>
              <p:nvPr/>
            </p:nvSpPr>
            <p:spPr>
              <a:xfrm>
                <a:off x="5682875" y="5188875"/>
                <a:ext cx="88925" cy="89525"/>
              </a:xfrm>
              <a:custGeom>
                <a:avLst/>
                <a:gdLst/>
                <a:ahLst/>
                <a:cxnLst/>
                <a:rect l="0" t="0" r="0" b="0"/>
                <a:pathLst>
                  <a:path w="3557" h="3581" fill="none" extrusionOk="0">
                    <a:moveTo>
                      <a:pt x="0" y="2022"/>
                    </a:moveTo>
                    <a:lnTo>
                      <a:pt x="0" y="2022"/>
                    </a:lnTo>
                    <a:lnTo>
                      <a:pt x="25" y="2216"/>
                    </a:lnTo>
                    <a:lnTo>
                      <a:pt x="98" y="2411"/>
                    </a:lnTo>
                    <a:lnTo>
                      <a:pt x="98" y="2411"/>
                    </a:lnTo>
                    <a:lnTo>
                      <a:pt x="171" y="2557"/>
                    </a:lnTo>
                    <a:lnTo>
                      <a:pt x="244" y="2728"/>
                    </a:lnTo>
                    <a:lnTo>
                      <a:pt x="341" y="2874"/>
                    </a:lnTo>
                    <a:lnTo>
                      <a:pt x="463" y="2996"/>
                    </a:lnTo>
                    <a:lnTo>
                      <a:pt x="585" y="3118"/>
                    </a:lnTo>
                    <a:lnTo>
                      <a:pt x="707" y="3239"/>
                    </a:lnTo>
                    <a:lnTo>
                      <a:pt x="853" y="3337"/>
                    </a:lnTo>
                    <a:lnTo>
                      <a:pt x="999" y="3410"/>
                    </a:lnTo>
                    <a:lnTo>
                      <a:pt x="1169" y="3483"/>
                    </a:lnTo>
                    <a:lnTo>
                      <a:pt x="1340" y="3532"/>
                    </a:lnTo>
                    <a:lnTo>
                      <a:pt x="1510" y="3556"/>
                    </a:lnTo>
                    <a:lnTo>
                      <a:pt x="1681" y="3580"/>
                    </a:lnTo>
                    <a:lnTo>
                      <a:pt x="1851" y="3580"/>
                    </a:lnTo>
                    <a:lnTo>
                      <a:pt x="2022" y="3556"/>
                    </a:lnTo>
                    <a:lnTo>
                      <a:pt x="2192" y="3532"/>
                    </a:lnTo>
                    <a:lnTo>
                      <a:pt x="2363" y="3459"/>
                    </a:lnTo>
                    <a:lnTo>
                      <a:pt x="2363" y="3459"/>
                    </a:lnTo>
                    <a:lnTo>
                      <a:pt x="2533" y="3410"/>
                    </a:lnTo>
                    <a:lnTo>
                      <a:pt x="2704" y="3312"/>
                    </a:lnTo>
                    <a:lnTo>
                      <a:pt x="2850" y="3215"/>
                    </a:lnTo>
                    <a:lnTo>
                      <a:pt x="2972" y="3093"/>
                    </a:lnTo>
                    <a:lnTo>
                      <a:pt x="3093" y="2971"/>
                    </a:lnTo>
                    <a:lnTo>
                      <a:pt x="3215" y="2850"/>
                    </a:lnTo>
                    <a:lnTo>
                      <a:pt x="3288" y="2704"/>
                    </a:lnTo>
                    <a:lnTo>
                      <a:pt x="3386" y="2557"/>
                    </a:lnTo>
                    <a:lnTo>
                      <a:pt x="3434" y="2387"/>
                    </a:lnTo>
                    <a:lnTo>
                      <a:pt x="3483" y="2216"/>
                    </a:lnTo>
                    <a:lnTo>
                      <a:pt x="3532" y="2070"/>
                    </a:lnTo>
                    <a:lnTo>
                      <a:pt x="3556" y="1875"/>
                    </a:lnTo>
                    <a:lnTo>
                      <a:pt x="3556" y="1705"/>
                    </a:lnTo>
                    <a:lnTo>
                      <a:pt x="3532" y="1534"/>
                    </a:lnTo>
                    <a:lnTo>
                      <a:pt x="3507" y="1364"/>
                    </a:lnTo>
                    <a:lnTo>
                      <a:pt x="3434" y="1194"/>
                    </a:lnTo>
                    <a:lnTo>
                      <a:pt x="3434" y="1194"/>
                    </a:lnTo>
                    <a:lnTo>
                      <a:pt x="3361" y="1023"/>
                    </a:lnTo>
                    <a:lnTo>
                      <a:pt x="3288" y="853"/>
                    </a:lnTo>
                    <a:lnTo>
                      <a:pt x="3191" y="706"/>
                    </a:lnTo>
                    <a:lnTo>
                      <a:pt x="3069" y="585"/>
                    </a:lnTo>
                    <a:lnTo>
                      <a:pt x="2947" y="463"/>
                    </a:lnTo>
                    <a:lnTo>
                      <a:pt x="2825" y="341"/>
                    </a:lnTo>
                    <a:lnTo>
                      <a:pt x="2679" y="268"/>
                    </a:lnTo>
                    <a:lnTo>
                      <a:pt x="2533" y="171"/>
                    </a:lnTo>
                    <a:lnTo>
                      <a:pt x="2363" y="122"/>
                    </a:lnTo>
                    <a:lnTo>
                      <a:pt x="2192" y="73"/>
                    </a:lnTo>
                    <a:lnTo>
                      <a:pt x="2022" y="24"/>
                    </a:lnTo>
                    <a:lnTo>
                      <a:pt x="1851" y="24"/>
                    </a:lnTo>
                    <a:lnTo>
                      <a:pt x="1681" y="0"/>
                    </a:lnTo>
                    <a:lnTo>
                      <a:pt x="1510" y="24"/>
                    </a:lnTo>
                    <a:lnTo>
                      <a:pt x="1340" y="73"/>
                    </a:lnTo>
                    <a:lnTo>
                      <a:pt x="1169" y="122"/>
                    </a:lnTo>
                    <a:lnTo>
                      <a:pt x="1169" y="122"/>
                    </a:lnTo>
                    <a:lnTo>
                      <a:pt x="974" y="195"/>
                    </a:lnTo>
                    <a:lnTo>
                      <a:pt x="804" y="292"/>
                    </a:lnTo>
                    <a:lnTo>
                      <a:pt x="658" y="390"/>
                    </a:lnTo>
                    <a:lnTo>
                      <a:pt x="512" y="512"/>
                    </a:lnTo>
                    <a:lnTo>
                      <a:pt x="390" y="658"/>
                    </a:lnTo>
                    <a:lnTo>
                      <a:pt x="293" y="804"/>
                    </a:lnTo>
                    <a:lnTo>
                      <a:pt x="195" y="950"/>
                    </a:lnTo>
                    <a:lnTo>
                      <a:pt x="122" y="112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 name="Shape 828">
                <a:extLst>
                  <a:ext uri="{FF2B5EF4-FFF2-40B4-BE49-F238E27FC236}">
                    <a16:creationId xmlns:a16="http://schemas.microsoft.com/office/drawing/2014/main" id="{C497A5ED-CCEE-4F09-A7B4-7079C57F1DC1}"/>
                  </a:ext>
                </a:extLst>
              </p:cNvPr>
              <p:cNvSpPr/>
              <p:nvPr/>
            </p:nvSpPr>
            <p:spPr>
              <a:xfrm>
                <a:off x="5411925" y="5110925"/>
                <a:ext cx="188775" cy="189400"/>
              </a:xfrm>
              <a:custGeom>
                <a:avLst/>
                <a:gdLst/>
                <a:ahLst/>
                <a:cxnLst/>
                <a:rect l="0" t="0" r="0" b="0"/>
                <a:pathLst>
                  <a:path w="7551" h="7576" fill="none" extrusionOk="0">
                    <a:moveTo>
                      <a:pt x="0" y="3776"/>
                    </a:moveTo>
                    <a:lnTo>
                      <a:pt x="0" y="3776"/>
                    </a:lnTo>
                    <a:lnTo>
                      <a:pt x="25" y="3410"/>
                    </a:lnTo>
                    <a:lnTo>
                      <a:pt x="73" y="3021"/>
                    </a:lnTo>
                    <a:lnTo>
                      <a:pt x="171" y="2655"/>
                    </a:lnTo>
                    <a:lnTo>
                      <a:pt x="293" y="2314"/>
                    </a:lnTo>
                    <a:lnTo>
                      <a:pt x="463" y="1973"/>
                    </a:lnTo>
                    <a:lnTo>
                      <a:pt x="658" y="1681"/>
                    </a:lnTo>
                    <a:lnTo>
                      <a:pt x="877" y="1389"/>
                    </a:lnTo>
                    <a:lnTo>
                      <a:pt x="1121" y="1121"/>
                    </a:lnTo>
                    <a:lnTo>
                      <a:pt x="1389" y="877"/>
                    </a:lnTo>
                    <a:lnTo>
                      <a:pt x="1656" y="658"/>
                    </a:lnTo>
                    <a:lnTo>
                      <a:pt x="1973" y="463"/>
                    </a:lnTo>
                    <a:lnTo>
                      <a:pt x="2314" y="293"/>
                    </a:lnTo>
                    <a:lnTo>
                      <a:pt x="2655" y="171"/>
                    </a:lnTo>
                    <a:lnTo>
                      <a:pt x="3020" y="74"/>
                    </a:lnTo>
                    <a:lnTo>
                      <a:pt x="3386" y="25"/>
                    </a:lnTo>
                    <a:lnTo>
                      <a:pt x="3775" y="1"/>
                    </a:lnTo>
                    <a:lnTo>
                      <a:pt x="3775" y="1"/>
                    </a:lnTo>
                    <a:lnTo>
                      <a:pt x="4165" y="25"/>
                    </a:lnTo>
                    <a:lnTo>
                      <a:pt x="4555" y="74"/>
                    </a:lnTo>
                    <a:lnTo>
                      <a:pt x="4896" y="171"/>
                    </a:lnTo>
                    <a:lnTo>
                      <a:pt x="5261" y="293"/>
                    </a:lnTo>
                    <a:lnTo>
                      <a:pt x="5578" y="463"/>
                    </a:lnTo>
                    <a:lnTo>
                      <a:pt x="5894" y="658"/>
                    </a:lnTo>
                    <a:lnTo>
                      <a:pt x="6186" y="877"/>
                    </a:lnTo>
                    <a:lnTo>
                      <a:pt x="6454" y="1121"/>
                    </a:lnTo>
                    <a:lnTo>
                      <a:pt x="6698" y="1389"/>
                    </a:lnTo>
                    <a:lnTo>
                      <a:pt x="6917" y="1681"/>
                    </a:lnTo>
                    <a:lnTo>
                      <a:pt x="7112" y="1973"/>
                    </a:lnTo>
                    <a:lnTo>
                      <a:pt x="7258" y="2314"/>
                    </a:lnTo>
                    <a:lnTo>
                      <a:pt x="7404" y="2655"/>
                    </a:lnTo>
                    <a:lnTo>
                      <a:pt x="7477" y="3021"/>
                    </a:lnTo>
                    <a:lnTo>
                      <a:pt x="7550" y="3410"/>
                    </a:lnTo>
                    <a:lnTo>
                      <a:pt x="7550" y="3776"/>
                    </a:lnTo>
                    <a:lnTo>
                      <a:pt x="7550" y="3776"/>
                    </a:lnTo>
                    <a:lnTo>
                      <a:pt x="7550" y="4165"/>
                    </a:lnTo>
                    <a:lnTo>
                      <a:pt x="7477" y="4555"/>
                    </a:lnTo>
                    <a:lnTo>
                      <a:pt x="7404" y="4920"/>
                    </a:lnTo>
                    <a:lnTo>
                      <a:pt x="7258" y="5261"/>
                    </a:lnTo>
                    <a:lnTo>
                      <a:pt x="7112" y="5578"/>
                    </a:lnTo>
                    <a:lnTo>
                      <a:pt x="6917" y="5895"/>
                    </a:lnTo>
                    <a:lnTo>
                      <a:pt x="6698" y="6187"/>
                    </a:lnTo>
                    <a:lnTo>
                      <a:pt x="6454" y="6455"/>
                    </a:lnTo>
                    <a:lnTo>
                      <a:pt x="6186" y="6698"/>
                    </a:lnTo>
                    <a:lnTo>
                      <a:pt x="5894" y="6917"/>
                    </a:lnTo>
                    <a:lnTo>
                      <a:pt x="5578" y="7112"/>
                    </a:lnTo>
                    <a:lnTo>
                      <a:pt x="5261" y="7258"/>
                    </a:lnTo>
                    <a:lnTo>
                      <a:pt x="4896" y="7405"/>
                    </a:lnTo>
                    <a:lnTo>
                      <a:pt x="4555" y="7478"/>
                    </a:lnTo>
                    <a:lnTo>
                      <a:pt x="4165" y="7551"/>
                    </a:lnTo>
                    <a:lnTo>
                      <a:pt x="3775" y="7575"/>
                    </a:lnTo>
                    <a:lnTo>
                      <a:pt x="3775" y="7575"/>
                    </a:lnTo>
                    <a:lnTo>
                      <a:pt x="3386" y="7551"/>
                    </a:lnTo>
                    <a:lnTo>
                      <a:pt x="3020" y="7478"/>
                    </a:lnTo>
                    <a:lnTo>
                      <a:pt x="2655" y="7405"/>
                    </a:lnTo>
                    <a:lnTo>
                      <a:pt x="2314" y="7258"/>
                    </a:lnTo>
                    <a:lnTo>
                      <a:pt x="1973" y="7112"/>
                    </a:lnTo>
                    <a:lnTo>
                      <a:pt x="1656" y="6917"/>
                    </a:lnTo>
                    <a:lnTo>
                      <a:pt x="1389" y="6698"/>
                    </a:lnTo>
                    <a:lnTo>
                      <a:pt x="1121" y="6455"/>
                    </a:lnTo>
                    <a:lnTo>
                      <a:pt x="877" y="6187"/>
                    </a:lnTo>
                    <a:lnTo>
                      <a:pt x="658" y="5895"/>
                    </a:lnTo>
                    <a:lnTo>
                      <a:pt x="463" y="5578"/>
                    </a:lnTo>
                    <a:lnTo>
                      <a:pt x="293" y="5261"/>
                    </a:lnTo>
                    <a:lnTo>
                      <a:pt x="171" y="4920"/>
                    </a:lnTo>
                    <a:lnTo>
                      <a:pt x="73" y="4555"/>
                    </a:lnTo>
                    <a:lnTo>
                      <a:pt x="25" y="4165"/>
                    </a:lnTo>
                    <a:lnTo>
                      <a:pt x="0" y="3776"/>
                    </a:lnTo>
                    <a:lnTo>
                      <a:pt x="0" y="3776"/>
                    </a:lnTo>
                    <a:close/>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 name="Shape 829">
                <a:extLst>
                  <a:ext uri="{FF2B5EF4-FFF2-40B4-BE49-F238E27FC236}">
                    <a16:creationId xmlns:a16="http://schemas.microsoft.com/office/drawing/2014/main" id="{D8CBE5C1-1916-4EF1-B9E9-DC5E58DE62C4}"/>
                  </a:ext>
                </a:extLst>
              </p:cNvPr>
              <p:cNvSpPr/>
              <p:nvPr/>
            </p:nvSpPr>
            <p:spPr>
              <a:xfrm>
                <a:off x="5367475" y="5025075"/>
                <a:ext cx="81600" cy="105975"/>
              </a:xfrm>
              <a:custGeom>
                <a:avLst/>
                <a:gdLst/>
                <a:ahLst/>
                <a:cxnLst/>
                <a:rect l="0" t="0" r="0" b="0"/>
                <a:pathLst>
                  <a:path w="3264" h="4239" fill="none" extrusionOk="0">
                    <a:moveTo>
                      <a:pt x="0" y="1"/>
                    </a:moveTo>
                    <a:lnTo>
                      <a:pt x="3264" y="4238"/>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 name="Shape 830">
                <a:extLst>
                  <a:ext uri="{FF2B5EF4-FFF2-40B4-BE49-F238E27FC236}">
                    <a16:creationId xmlns:a16="http://schemas.microsoft.com/office/drawing/2014/main" id="{BB37530B-08B3-4205-8A08-E876EE3F9FBE}"/>
                  </a:ext>
                </a:extLst>
              </p:cNvPr>
              <p:cNvSpPr/>
              <p:nvPr/>
            </p:nvSpPr>
            <p:spPr>
              <a:xfrm>
                <a:off x="5567800" y="4999500"/>
                <a:ext cx="115100" cy="133975"/>
              </a:xfrm>
              <a:custGeom>
                <a:avLst/>
                <a:gdLst/>
                <a:ahLst/>
                <a:cxnLst/>
                <a:rect l="0" t="0" r="0" b="0"/>
                <a:pathLst>
                  <a:path w="4604" h="5359" fill="none" extrusionOk="0">
                    <a:moveTo>
                      <a:pt x="0" y="5359"/>
                    </a:moveTo>
                    <a:lnTo>
                      <a:pt x="4603"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 name="Shape 831">
                <a:extLst>
                  <a:ext uri="{FF2B5EF4-FFF2-40B4-BE49-F238E27FC236}">
                    <a16:creationId xmlns:a16="http://schemas.microsoft.com/office/drawing/2014/main" id="{14DEB002-C856-4D51-9E3F-42951B8C7A10}"/>
                  </a:ext>
                </a:extLst>
              </p:cNvPr>
              <p:cNvSpPr/>
              <p:nvPr/>
            </p:nvSpPr>
            <p:spPr>
              <a:xfrm>
                <a:off x="5600075" y="5217475"/>
                <a:ext cx="127275" cy="16475"/>
              </a:xfrm>
              <a:custGeom>
                <a:avLst/>
                <a:gdLst/>
                <a:ahLst/>
                <a:cxnLst/>
                <a:rect l="0" t="0" r="0" b="0"/>
                <a:pathLst>
                  <a:path w="5091" h="659" fill="none" extrusionOk="0">
                    <a:moveTo>
                      <a:pt x="5090" y="658"/>
                    </a:moveTo>
                    <a:lnTo>
                      <a:pt x="0"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 name="Shape 832">
                <a:extLst>
                  <a:ext uri="{FF2B5EF4-FFF2-40B4-BE49-F238E27FC236}">
                    <a16:creationId xmlns:a16="http://schemas.microsoft.com/office/drawing/2014/main" id="{5B5D5E96-C594-4AB6-9DF5-2ED8F56CCF52}"/>
                  </a:ext>
                </a:extLst>
              </p:cNvPr>
              <p:cNvSpPr/>
              <p:nvPr/>
            </p:nvSpPr>
            <p:spPr>
              <a:xfrm>
                <a:off x="5497775" y="5299675"/>
                <a:ext cx="4900" cy="126675"/>
              </a:xfrm>
              <a:custGeom>
                <a:avLst/>
                <a:gdLst/>
                <a:ahLst/>
                <a:cxnLst/>
                <a:rect l="0" t="0" r="0" b="0"/>
                <a:pathLst>
                  <a:path w="196" h="5067" fill="none" extrusionOk="0">
                    <a:moveTo>
                      <a:pt x="0" y="5067"/>
                    </a:moveTo>
                    <a:lnTo>
                      <a:pt x="195"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 name="Shape 833">
                <a:extLst>
                  <a:ext uri="{FF2B5EF4-FFF2-40B4-BE49-F238E27FC236}">
                    <a16:creationId xmlns:a16="http://schemas.microsoft.com/office/drawing/2014/main" id="{3FC3F998-CA08-40F4-81A5-CEC994EBBF42}"/>
                  </a:ext>
                </a:extLst>
              </p:cNvPr>
              <p:cNvSpPr/>
              <p:nvPr/>
            </p:nvSpPr>
            <p:spPr>
              <a:xfrm>
                <a:off x="5277975" y="5241825"/>
                <a:ext cx="141275" cy="58500"/>
              </a:xfrm>
              <a:custGeom>
                <a:avLst/>
                <a:gdLst/>
                <a:ahLst/>
                <a:cxnLst/>
                <a:rect l="0" t="0" r="0" b="0"/>
                <a:pathLst>
                  <a:path w="5651" h="2340" fill="none" extrusionOk="0">
                    <a:moveTo>
                      <a:pt x="0" y="2339"/>
                    </a:moveTo>
                    <a:lnTo>
                      <a:pt x="5651"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23" name="Text Placeholder 2">
            <a:extLst>
              <a:ext uri="{FF2B5EF4-FFF2-40B4-BE49-F238E27FC236}">
                <a16:creationId xmlns:a16="http://schemas.microsoft.com/office/drawing/2014/main" id="{9C05CDBC-229D-45E2-B2F9-9037D7DF9793}"/>
              </a:ext>
            </a:extLst>
          </p:cNvPr>
          <p:cNvSpPr>
            <a:spLocks noGrp="1"/>
          </p:cNvSpPr>
          <p:nvPr>
            <p:ph type="body" idx="1"/>
          </p:nvPr>
        </p:nvSpPr>
        <p:spPr>
          <a:xfrm>
            <a:off x="3315880" y="4628428"/>
            <a:ext cx="5590283" cy="1463040"/>
          </a:xfrm>
        </p:spPr>
        <p:txBody>
          <a:bodyPr lIns="91440" rIns="91440" anchor="t">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24" name="Rectangle 23">
            <a:extLst>
              <a:ext uri="{FF2B5EF4-FFF2-40B4-BE49-F238E27FC236}">
                <a16:creationId xmlns:a16="http://schemas.microsoft.com/office/drawing/2014/main" id="{4D812236-1A32-4FE2-AB5A-F8F998D835F3}"/>
              </a:ext>
            </a:extLst>
          </p:cNvPr>
          <p:cNvSpPr/>
          <p:nvPr/>
        </p:nvSpPr>
        <p:spPr>
          <a:xfrm>
            <a:off x="272955" y="0"/>
            <a:ext cx="423081" cy="15623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6436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01CC624-0437-43EF-99D3-4B5E545BF210}"/>
              </a:ext>
            </a:extLst>
          </p:cNvPr>
          <p:cNvSpPr/>
          <p:nvPr/>
        </p:nvSpPr>
        <p:spPr>
          <a:xfrm>
            <a:off x="272955" y="0"/>
            <a:ext cx="423081" cy="15623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05FEBE18-A94F-4CF8-8975-BC720F0701B8}"/>
              </a:ext>
            </a:extLst>
          </p:cNvPr>
          <p:cNvSpPr>
            <a:spLocks noGrp="1"/>
          </p:cNvSpPr>
          <p:nvPr>
            <p:ph type="dt" sz="half" idx="10"/>
          </p:nvPr>
        </p:nvSpPr>
        <p:spPr/>
        <p:txBody>
          <a:bodyPr/>
          <a:lstStyle/>
          <a:p>
            <a:fld id="{FABB3F85-0FDB-4913-B24E-7EB07A063E5C}" type="datetime1">
              <a:rPr lang="en-US" smtClean="0"/>
              <a:t>2/23/2021</a:t>
            </a:fld>
            <a:endParaRPr lang="en-US"/>
          </a:p>
        </p:txBody>
      </p:sp>
      <p:sp>
        <p:nvSpPr>
          <p:cNvPr id="4" name="Footer Placeholder 3">
            <a:extLst>
              <a:ext uri="{FF2B5EF4-FFF2-40B4-BE49-F238E27FC236}">
                <a16:creationId xmlns:a16="http://schemas.microsoft.com/office/drawing/2014/main" id="{79FEFF45-D87C-45A5-8A43-AA51E8326F0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4B072C5-2DDD-45C4-966C-970A137A42B6}"/>
              </a:ext>
            </a:extLst>
          </p:cNvPr>
          <p:cNvSpPr>
            <a:spLocks noGrp="1"/>
          </p:cNvSpPr>
          <p:nvPr>
            <p:ph type="sldNum" sz="quarter" idx="12"/>
          </p:nvPr>
        </p:nvSpPr>
        <p:spPr/>
        <p:txBody>
          <a:bodyPr/>
          <a:lstStyle/>
          <a:p>
            <a:fld id="{F1F75C52-CE67-470B-B3DD-4B9B3381BD50}" type="slidenum">
              <a:rPr lang="en-US" smtClean="0"/>
              <a:t>‹#›</a:t>
            </a:fld>
            <a:endParaRPr lang="en-US"/>
          </a:p>
        </p:txBody>
      </p:sp>
      <p:cxnSp>
        <p:nvCxnSpPr>
          <p:cNvPr id="16" name="Straight Connector 15">
            <a:extLst>
              <a:ext uri="{FF2B5EF4-FFF2-40B4-BE49-F238E27FC236}">
                <a16:creationId xmlns:a16="http://schemas.microsoft.com/office/drawing/2014/main" id="{537B5817-8D3A-4DD3-92FF-32BBC5F91560}"/>
              </a:ext>
            </a:extLst>
          </p:cNvPr>
          <p:cNvCxnSpPr/>
          <p:nvPr/>
        </p:nvCxnSpPr>
        <p:spPr>
          <a:xfrm>
            <a:off x="61415" y="753975"/>
            <a:ext cx="12008609" cy="0"/>
          </a:xfrm>
          <a:prstGeom prst="line">
            <a:avLst/>
          </a:prstGeom>
          <a:ln>
            <a:solidFill>
              <a:srgbClr val="D8D8D8"/>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32B1C59-33FF-4FB4-BDD7-F61C64008581}"/>
              </a:ext>
            </a:extLst>
          </p:cNvPr>
          <p:cNvSpPr>
            <a:spLocks noGrp="1"/>
          </p:cNvSpPr>
          <p:nvPr>
            <p:ph type="title"/>
          </p:nvPr>
        </p:nvSpPr>
        <p:spPr>
          <a:xfrm>
            <a:off x="1428134" y="263276"/>
            <a:ext cx="10334364" cy="1014667"/>
          </a:xfrm>
          <a:solidFill>
            <a:schemeClr val="bg1"/>
          </a:solidFill>
        </p:spPr>
        <p:txBody>
          <a:bodyPr/>
          <a:lstStyle/>
          <a:p>
            <a:r>
              <a:rPr lang="en-US"/>
              <a:t>Click to edit Master title style</a:t>
            </a:r>
            <a:endParaRPr lang="en-US" dirty="0"/>
          </a:p>
        </p:txBody>
      </p:sp>
      <p:grpSp>
        <p:nvGrpSpPr>
          <p:cNvPr id="13" name="Group 12">
            <a:extLst>
              <a:ext uri="{FF2B5EF4-FFF2-40B4-BE49-F238E27FC236}">
                <a16:creationId xmlns:a16="http://schemas.microsoft.com/office/drawing/2014/main" id="{FB754F48-B758-43EB-980F-1E2884C8E2A7}"/>
              </a:ext>
            </a:extLst>
          </p:cNvPr>
          <p:cNvGrpSpPr/>
          <p:nvPr/>
        </p:nvGrpSpPr>
        <p:grpSpPr>
          <a:xfrm>
            <a:off x="575239" y="475151"/>
            <a:ext cx="631298" cy="631298"/>
            <a:chOff x="1530939" y="2405329"/>
            <a:chExt cx="631298" cy="631298"/>
          </a:xfrm>
        </p:grpSpPr>
        <p:sp>
          <p:nvSpPr>
            <p:cNvPr id="7" name="Oval 6">
              <a:extLst>
                <a:ext uri="{FF2B5EF4-FFF2-40B4-BE49-F238E27FC236}">
                  <a16:creationId xmlns:a16="http://schemas.microsoft.com/office/drawing/2014/main" id="{99BADBD9-302C-40D9-A763-C65CCFE16FDE}"/>
                </a:ext>
              </a:extLst>
            </p:cNvPr>
            <p:cNvSpPr/>
            <p:nvPr userDrawn="1"/>
          </p:nvSpPr>
          <p:spPr>
            <a:xfrm>
              <a:off x="1530939" y="2405329"/>
              <a:ext cx="631298" cy="631298"/>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Shape 490">
              <a:extLst>
                <a:ext uri="{FF2B5EF4-FFF2-40B4-BE49-F238E27FC236}">
                  <a16:creationId xmlns:a16="http://schemas.microsoft.com/office/drawing/2014/main" id="{ABC713E7-D704-4682-B292-907313F269C9}"/>
                </a:ext>
              </a:extLst>
            </p:cNvPr>
            <p:cNvGrpSpPr/>
            <p:nvPr userDrawn="1"/>
          </p:nvGrpSpPr>
          <p:grpSpPr>
            <a:xfrm>
              <a:off x="1661835" y="2536225"/>
              <a:ext cx="369505" cy="369505"/>
              <a:chOff x="2594050" y="1631825"/>
              <a:chExt cx="439625" cy="439625"/>
            </a:xfrm>
          </p:grpSpPr>
          <p:sp>
            <p:nvSpPr>
              <p:cNvPr id="9" name="Shape 491">
                <a:extLst>
                  <a:ext uri="{FF2B5EF4-FFF2-40B4-BE49-F238E27FC236}">
                    <a16:creationId xmlns:a16="http://schemas.microsoft.com/office/drawing/2014/main" id="{5701E159-D011-460A-BF32-22B3BFF6328B}"/>
                  </a:ext>
                </a:extLst>
              </p:cNvPr>
              <p:cNvSpPr/>
              <p:nvPr/>
            </p:nvSpPr>
            <p:spPr>
              <a:xfrm>
                <a:off x="2594050" y="1883300"/>
                <a:ext cx="188175" cy="188150"/>
              </a:xfrm>
              <a:custGeom>
                <a:avLst/>
                <a:gdLst/>
                <a:ahLst/>
                <a:cxnLst/>
                <a:rect l="0" t="0" r="0" b="0"/>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492">
                <a:extLst>
                  <a:ext uri="{FF2B5EF4-FFF2-40B4-BE49-F238E27FC236}">
                    <a16:creationId xmlns:a16="http://schemas.microsoft.com/office/drawing/2014/main" id="{CA3D8659-8AB7-48FB-9131-98E6A18A0B20}"/>
                  </a:ext>
                </a:extLst>
              </p:cNvPr>
              <p:cNvSpPr/>
              <p:nvPr/>
            </p:nvSpPr>
            <p:spPr>
              <a:xfrm>
                <a:off x="2857700" y="1631825"/>
                <a:ext cx="175975" cy="176000"/>
              </a:xfrm>
              <a:custGeom>
                <a:avLst/>
                <a:gdLst/>
                <a:ahLst/>
                <a:cxnLst/>
                <a:rect l="0" t="0" r="0" b="0"/>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493">
                <a:extLst>
                  <a:ext uri="{FF2B5EF4-FFF2-40B4-BE49-F238E27FC236}">
                    <a16:creationId xmlns:a16="http://schemas.microsoft.com/office/drawing/2014/main" id="{A811AE90-64AA-41C3-9DE9-62A86028AA6C}"/>
                  </a:ext>
                </a:extLst>
              </p:cNvPr>
              <p:cNvSpPr/>
              <p:nvPr/>
            </p:nvSpPr>
            <p:spPr>
              <a:xfrm>
                <a:off x="2662850" y="1699400"/>
                <a:ext cx="303250" cy="303250"/>
              </a:xfrm>
              <a:custGeom>
                <a:avLst/>
                <a:gdLst/>
                <a:ahLst/>
                <a:cxnLst/>
                <a:rect l="0" t="0" r="0" b="0"/>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494">
                <a:extLst>
                  <a:ext uri="{FF2B5EF4-FFF2-40B4-BE49-F238E27FC236}">
                    <a16:creationId xmlns:a16="http://schemas.microsoft.com/office/drawing/2014/main" id="{0551D70B-4457-48F5-81B9-3A38F6B661D9}"/>
                  </a:ext>
                </a:extLst>
              </p:cNvPr>
              <p:cNvSpPr/>
              <p:nvPr/>
            </p:nvSpPr>
            <p:spPr>
              <a:xfrm>
                <a:off x="2801675" y="1740825"/>
                <a:ext cx="49950" cy="49950"/>
              </a:xfrm>
              <a:custGeom>
                <a:avLst/>
                <a:gdLst/>
                <a:ahLst/>
                <a:cxnLst/>
                <a:rect l="0" t="0" r="0" b="0"/>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17" name="Content Placeholder 2">
            <a:extLst>
              <a:ext uri="{FF2B5EF4-FFF2-40B4-BE49-F238E27FC236}">
                <a16:creationId xmlns:a16="http://schemas.microsoft.com/office/drawing/2014/main" id="{572BD7EC-0D21-433C-A8B8-B34982C0240B}"/>
              </a:ext>
            </a:extLst>
          </p:cNvPr>
          <p:cNvSpPr>
            <a:spLocks noGrp="1"/>
          </p:cNvSpPr>
          <p:nvPr>
            <p:ph idx="1"/>
          </p:nvPr>
        </p:nvSpPr>
        <p:spPr>
          <a:xfrm>
            <a:off x="1428134" y="1463857"/>
            <a:ext cx="10334364" cy="4845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792570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mpletely blank">
  <p:cSld name="Completely blank">
    <p:spTree>
      <p:nvGrpSpPr>
        <p:cNvPr id="1" name="Shape 56"/>
        <p:cNvGrpSpPr/>
        <p:nvPr/>
      </p:nvGrpSpPr>
      <p:grpSpPr>
        <a:xfrm>
          <a:off x="0" y="0"/>
          <a:ext cx="0" cy="0"/>
          <a:chOff x="0" y="0"/>
          <a:chExt cx="0" cy="0"/>
        </a:xfrm>
      </p:grpSpPr>
    </p:spTree>
    <p:extLst>
      <p:ext uri="{BB962C8B-B14F-4D97-AF65-F5344CB8AC3E}">
        <p14:creationId xmlns:p14="http://schemas.microsoft.com/office/powerpoint/2010/main" val="2370985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hasCustomPrompt="1"/>
          </p:nvPr>
        </p:nvSpPr>
        <p:spPr/>
        <p:txBody>
          <a:bodyPr/>
          <a:lstStyle>
            <a:lvl1pPr>
              <a:defRPr sz="2800"/>
            </a:lvl1pPr>
            <a:lvl2pPr marL="128016" indent="0">
              <a:buNone/>
              <a:defRPr sz="2400" baseline="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2F9497BD-EC6F-419E-AE20-4A233254FFC2}" type="datetime1">
              <a:rPr lang="en-US" smtClean="0"/>
              <a:t>2/23/2021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F75C52-CE67-470B-B3DD-4B9B3381BD50}" type="slidenum">
              <a:rPr lang="en-US" smtClean="0"/>
              <a:t>‹#›</a:t>
            </a:fld>
            <a:endParaRPr lang="en-US"/>
          </a:p>
        </p:txBody>
      </p:sp>
    </p:spTree>
    <p:extLst>
      <p:ext uri="{BB962C8B-B14F-4D97-AF65-F5344CB8AC3E}">
        <p14:creationId xmlns:p14="http://schemas.microsoft.com/office/powerpoint/2010/main" val="12673127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2_Custom Layout">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6356FD08-8E43-4554-8ACC-11234BCBCF4E}"/>
              </a:ext>
            </a:extLst>
          </p:cNvPr>
          <p:cNvCxnSpPr/>
          <p:nvPr/>
        </p:nvCxnSpPr>
        <p:spPr>
          <a:xfrm>
            <a:off x="127669" y="3557888"/>
            <a:ext cx="11914495" cy="0"/>
          </a:xfrm>
          <a:prstGeom prst="line">
            <a:avLst/>
          </a:prstGeom>
          <a:ln w="19050">
            <a:solidFill>
              <a:srgbClr val="D8D8D8"/>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777F25E-8269-472E-9791-7EB74F793C8D}"/>
              </a:ext>
            </a:extLst>
          </p:cNvPr>
          <p:cNvSpPr>
            <a:spLocks noGrp="1"/>
          </p:cNvSpPr>
          <p:nvPr>
            <p:ph type="title"/>
          </p:nvPr>
        </p:nvSpPr>
        <p:spPr>
          <a:xfrm>
            <a:off x="1902775" y="3262680"/>
            <a:ext cx="6504161" cy="590415"/>
          </a:xfrm>
          <a:solidFill>
            <a:schemeClr val="bg1"/>
          </a:solidFill>
        </p:spPr>
        <p:txBody>
          <a:bodyPr>
            <a:noAutofit/>
          </a:bodyPr>
          <a:lstStyle>
            <a:lvl1pPr>
              <a:defRPr sz="3200">
                <a:latin typeface="Segoe UI Semibold" panose="020B0702040204020203" pitchFamily="34" charset="0"/>
                <a:cs typeface="Segoe UI Semibold" panose="020B0702040204020203" pitchFamily="34" charset="0"/>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2A7D8F82-27EF-4582-903A-FAC779261E7E}"/>
              </a:ext>
            </a:extLst>
          </p:cNvPr>
          <p:cNvSpPr>
            <a:spLocks noGrp="1"/>
          </p:cNvSpPr>
          <p:nvPr>
            <p:ph type="dt" sz="half" idx="10"/>
          </p:nvPr>
        </p:nvSpPr>
        <p:spPr/>
        <p:txBody>
          <a:bodyPr/>
          <a:lstStyle/>
          <a:p>
            <a:fld id="{69E29B08-EF5E-4E12-950B-E081A2C86141}" type="datetime1">
              <a:rPr lang="en-US" smtClean="0"/>
              <a:t>2/23/2021</a:t>
            </a:fld>
            <a:endParaRPr lang="en-US"/>
          </a:p>
        </p:txBody>
      </p:sp>
      <p:sp>
        <p:nvSpPr>
          <p:cNvPr id="4" name="Footer Placeholder 3">
            <a:extLst>
              <a:ext uri="{FF2B5EF4-FFF2-40B4-BE49-F238E27FC236}">
                <a16:creationId xmlns:a16="http://schemas.microsoft.com/office/drawing/2014/main" id="{E706C1EE-E506-47FA-A188-0DF16D497E4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980F48F-87DE-4815-AD70-D0F2CA558E7D}"/>
              </a:ext>
            </a:extLst>
          </p:cNvPr>
          <p:cNvSpPr>
            <a:spLocks noGrp="1"/>
          </p:cNvSpPr>
          <p:nvPr>
            <p:ph type="sldNum" sz="quarter" idx="12"/>
          </p:nvPr>
        </p:nvSpPr>
        <p:spPr/>
        <p:txBody>
          <a:bodyPr/>
          <a:lstStyle/>
          <a:p>
            <a:fld id="{F1F75C52-CE67-470B-B3DD-4B9B3381BD50}" type="slidenum">
              <a:rPr lang="en-US" smtClean="0"/>
              <a:t>‹#›</a:t>
            </a:fld>
            <a:endParaRPr lang="en-US"/>
          </a:p>
        </p:txBody>
      </p:sp>
      <p:sp>
        <p:nvSpPr>
          <p:cNvPr id="7" name="Oval 6">
            <a:extLst>
              <a:ext uri="{FF2B5EF4-FFF2-40B4-BE49-F238E27FC236}">
                <a16:creationId xmlns:a16="http://schemas.microsoft.com/office/drawing/2014/main" id="{886714E5-EBF9-4569-A5F7-79EC8ADBC566}"/>
              </a:ext>
            </a:extLst>
          </p:cNvPr>
          <p:cNvSpPr/>
          <p:nvPr/>
        </p:nvSpPr>
        <p:spPr>
          <a:xfrm>
            <a:off x="743453" y="3050554"/>
            <a:ext cx="897775" cy="897775"/>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48A67AF-FC3C-498E-9019-5526D4E35E56}"/>
              </a:ext>
            </a:extLst>
          </p:cNvPr>
          <p:cNvSpPr/>
          <p:nvPr/>
        </p:nvSpPr>
        <p:spPr>
          <a:xfrm>
            <a:off x="321425" y="60960"/>
            <a:ext cx="171797" cy="14741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Shape 496">
            <a:extLst>
              <a:ext uri="{FF2B5EF4-FFF2-40B4-BE49-F238E27FC236}">
                <a16:creationId xmlns:a16="http://schemas.microsoft.com/office/drawing/2014/main" id="{A9D83950-EFA8-45B6-9842-F0E75D62D1E4}"/>
              </a:ext>
            </a:extLst>
          </p:cNvPr>
          <p:cNvGrpSpPr/>
          <p:nvPr/>
        </p:nvGrpSpPr>
        <p:grpSpPr>
          <a:xfrm>
            <a:off x="1042384" y="3287057"/>
            <a:ext cx="299911" cy="424768"/>
            <a:chOff x="3979850" y="1598950"/>
            <a:chExt cx="356825" cy="505375"/>
          </a:xfrm>
        </p:grpSpPr>
        <p:sp>
          <p:nvSpPr>
            <p:cNvPr id="11" name="Shape 497">
              <a:extLst>
                <a:ext uri="{FF2B5EF4-FFF2-40B4-BE49-F238E27FC236}">
                  <a16:creationId xmlns:a16="http://schemas.microsoft.com/office/drawing/2014/main" id="{5AC1FC31-D74E-4136-9F49-9396640AE6A7}"/>
                </a:ext>
              </a:extLst>
            </p:cNvPr>
            <p:cNvSpPr/>
            <p:nvPr/>
          </p:nvSpPr>
          <p:spPr>
            <a:xfrm>
              <a:off x="3979850" y="1602600"/>
              <a:ext cx="44475" cy="501725"/>
            </a:xfrm>
            <a:custGeom>
              <a:avLst/>
              <a:gdLst/>
              <a:ahLst/>
              <a:cxnLst/>
              <a:rect l="0" t="0" r="0" b="0"/>
              <a:pathLst>
                <a:path w="1779" h="20069" fill="none" extrusionOk="0">
                  <a:moveTo>
                    <a:pt x="1778" y="20069"/>
                  </a:moveTo>
                  <a:lnTo>
                    <a:pt x="1778" y="488"/>
                  </a:lnTo>
                  <a:lnTo>
                    <a:pt x="1778" y="488"/>
                  </a:lnTo>
                  <a:lnTo>
                    <a:pt x="1778" y="390"/>
                  </a:lnTo>
                  <a:lnTo>
                    <a:pt x="1730" y="293"/>
                  </a:lnTo>
                  <a:lnTo>
                    <a:pt x="1705" y="220"/>
                  </a:lnTo>
                  <a:lnTo>
                    <a:pt x="1632" y="147"/>
                  </a:lnTo>
                  <a:lnTo>
                    <a:pt x="1559" y="74"/>
                  </a:lnTo>
                  <a:lnTo>
                    <a:pt x="1486" y="25"/>
                  </a:lnTo>
                  <a:lnTo>
                    <a:pt x="1389" y="0"/>
                  </a:lnTo>
                  <a:lnTo>
                    <a:pt x="1291" y="0"/>
                  </a:lnTo>
                  <a:lnTo>
                    <a:pt x="488" y="0"/>
                  </a:lnTo>
                  <a:lnTo>
                    <a:pt x="488" y="0"/>
                  </a:lnTo>
                  <a:lnTo>
                    <a:pt x="390" y="0"/>
                  </a:lnTo>
                  <a:lnTo>
                    <a:pt x="293" y="25"/>
                  </a:lnTo>
                  <a:lnTo>
                    <a:pt x="220" y="74"/>
                  </a:lnTo>
                  <a:lnTo>
                    <a:pt x="147" y="147"/>
                  </a:lnTo>
                  <a:lnTo>
                    <a:pt x="98" y="220"/>
                  </a:lnTo>
                  <a:lnTo>
                    <a:pt x="49" y="293"/>
                  </a:lnTo>
                  <a:lnTo>
                    <a:pt x="25" y="390"/>
                  </a:lnTo>
                  <a:lnTo>
                    <a:pt x="1" y="488"/>
                  </a:lnTo>
                  <a:lnTo>
                    <a:pt x="1" y="20069"/>
                  </a:lnTo>
                  <a:lnTo>
                    <a:pt x="1778" y="20069"/>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498">
              <a:extLst>
                <a:ext uri="{FF2B5EF4-FFF2-40B4-BE49-F238E27FC236}">
                  <a16:creationId xmlns:a16="http://schemas.microsoft.com/office/drawing/2014/main" id="{55224696-5DAC-453B-AD17-A914F23CD917}"/>
                </a:ext>
              </a:extLst>
            </p:cNvPr>
            <p:cNvSpPr/>
            <p:nvPr/>
          </p:nvSpPr>
          <p:spPr>
            <a:xfrm>
              <a:off x="4037075" y="1598950"/>
              <a:ext cx="299600" cy="228950"/>
            </a:xfrm>
            <a:custGeom>
              <a:avLst/>
              <a:gdLst/>
              <a:ahLst/>
              <a:cxnLst/>
              <a:rect l="0" t="0" r="0" b="0"/>
              <a:pathLst>
                <a:path w="11984" h="9158" fill="none" extrusionOk="0">
                  <a:moveTo>
                    <a:pt x="1" y="8403"/>
                  </a:moveTo>
                  <a:lnTo>
                    <a:pt x="1" y="8403"/>
                  </a:lnTo>
                  <a:lnTo>
                    <a:pt x="366" y="8184"/>
                  </a:lnTo>
                  <a:lnTo>
                    <a:pt x="732" y="8013"/>
                  </a:lnTo>
                  <a:lnTo>
                    <a:pt x="1097" y="7867"/>
                  </a:lnTo>
                  <a:lnTo>
                    <a:pt x="1438" y="7770"/>
                  </a:lnTo>
                  <a:lnTo>
                    <a:pt x="1803" y="7696"/>
                  </a:lnTo>
                  <a:lnTo>
                    <a:pt x="2168" y="7672"/>
                  </a:lnTo>
                  <a:lnTo>
                    <a:pt x="2534" y="7648"/>
                  </a:lnTo>
                  <a:lnTo>
                    <a:pt x="2875" y="7672"/>
                  </a:lnTo>
                  <a:lnTo>
                    <a:pt x="3240" y="7696"/>
                  </a:lnTo>
                  <a:lnTo>
                    <a:pt x="3605" y="7745"/>
                  </a:lnTo>
                  <a:lnTo>
                    <a:pt x="3971" y="7818"/>
                  </a:lnTo>
                  <a:lnTo>
                    <a:pt x="4312" y="7891"/>
                  </a:lnTo>
                  <a:lnTo>
                    <a:pt x="5042" y="8111"/>
                  </a:lnTo>
                  <a:lnTo>
                    <a:pt x="5749" y="8330"/>
                  </a:lnTo>
                  <a:lnTo>
                    <a:pt x="6479" y="8549"/>
                  </a:lnTo>
                  <a:lnTo>
                    <a:pt x="7186" y="8768"/>
                  </a:lnTo>
                  <a:lnTo>
                    <a:pt x="7916" y="8963"/>
                  </a:lnTo>
                  <a:lnTo>
                    <a:pt x="8282" y="9036"/>
                  </a:lnTo>
                  <a:lnTo>
                    <a:pt x="8623" y="9085"/>
                  </a:lnTo>
                  <a:lnTo>
                    <a:pt x="8988" y="9133"/>
                  </a:lnTo>
                  <a:lnTo>
                    <a:pt x="9353" y="9158"/>
                  </a:lnTo>
                  <a:lnTo>
                    <a:pt x="9719" y="9133"/>
                  </a:lnTo>
                  <a:lnTo>
                    <a:pt x="10059" y="9109"/>
                  </a:lnTo>
                  <a:lnTo>
                    <a:pt x="10425" y="9060"/>
                  </a:lnTo>
                  <a:lnTo>
                    <a:pt x="10790" y="8963"/>
                  </a:lnTo>
                  <a:lnTo>
                    <a:pt x="11155" y="8841"/>
                  </a:lnTo>
                  <a:lnTo>
                    <a:pt x="11496" y="8671"/>
                  </a:lnTo>
                  <a:lnTo>
                    <a:pt x="11496" y="8671"/>
                  </a:lnTo>
                  <a:lnTo>
                    <a:pt x="11667" y="8573"/>
                  </a:lnTo>
                  <a:lnTo>
                    <a:pt x="11789" y="8476"/>
                  </a:lnTo>
                  <a:lnTo>
                    <a:pt x="11862" y="8354"/>
                  </a:lnTo>
                  <a:lnTo>
                    <a:pt x="11935" y="8232"/>
                  </a:lnTo>
                  <a:lnTo>
                    <a:pt x="11984" y="8111"/>
                  </a:lnTo>
                  <a:lnTo>
                    <a:pt x="11984" y="7989"/>
                  </a:lnTo>
                  <a:lnTo>
                    <a:pt x="11935" y="7891"/>
                  </a:lnTo>
                  <a:lnTo>
                    <a:pt x="11886" y="7794"/>
                  </a:lnTo>
                  <a:lnTo>
                    <a:pt x="11886" y="7794"/>
                  </a:lnTo>
                  <a:lnTo>
                    <a:pt x="11496" y="7404"/>
                  </a:lnTo>
                  <a:lnTo>
                    <a:pt x="11107" y="6941"/>
                  </a:lnTo>
                  <a:lnTo>
                    <a:pt x="10741" y="6454"/>
                  </a:lnTo>
                  <a:lnTo>
                    <a:pt x="10352" y="5943"/>
                  </a:lnTo>
                  <a:lnTo>
                    <a:pt x="10352" y="5943"/>
                  </a:lnTo>
                  <a:lnTo>
                    <a:pt x="10279" y="5797"/>
                  </a:lnTo>
                  <a:lnTo>
                    <a:pt x="10230" y="5651"/>
                  </a:lnTo>
                  <a:lnTo>
                    <a:pt x="10206" y="5480"/>
                  </a:lnTo>
                  <a:lnTo>
                    <a:pt x="10181" y="5285"/>
                  </a:lnTo>
                  <a:lnTo>
                    <a:pt x="10206" y="5115"/>
                  </a:lnTo>
                  <a:lnTo>
                    <a:pt x="10230" y="4944"/>
                  </a:lnTo>
                  <a:lnTo>
                    <a:pt x="10279" y="4774"/>
                  </a:lnTo>
                  <a:lnTo>
                    <a:pt x="10352" y="4603"/>
                  </a:lnTo>
                  <a:lnTo>
                    <a:pt x="10352" y="4603"/>
                  </a:lnTo>
                  <a:lnTo>
                    <a:pt x="10741" y="3873"/>
                  </a:lnTo>
                  <a:lnTo>
                    <a:pt x="11107" y="3118"/>
                  </a:lnTo>
                  <a:lnTo>
                    <a:pt x="11496" y="2338"/>
                  </a:lnTo>
                  <a:lnTo>
                    <a:pt x="11886" y="1486"/>
                  </a:lnTo>
                  <a:lnTo>
                    <a:pt x="11886" y="1486"/>
                  </a:lnTo>
                  <a:lnTo>
                    <a:pt x="11959" y="1315"/>
                  </a:lnTo>
                  <a:lnTo>
                    <a:pt x="11984" y="1169"/>
                  </a:lnTo>
                  <a:lnTo>
                    <a:pt x="11984" y="1048"/>
                  </a:lnTo>
                  <a:lnTo>
                    <a:pt x="11935" y="975"/>
                  </a:lnTo>
                  <a:lnTo>
                    <a:pt x="11862" y="950"/>
                  </a:lnTo>
                  <a:lnTo>
                    <a:pt x="11789" y="926"/>
                  </a:lnTo>
                  <a:lnTo>
                    <a:pt x="11667" y="975"/>
                  </a:lnTo>
                  <a:lnTo>
                    <a:pt x="11496" y="1023"/>
                  </a:lnTo>
                  <a:lnTo>
                    <a:pt x="11496" y="1023"/>
                  </a:lnTo>
                  <a:lnTo>
                    <a:pt x="11155" y="1194"/>
                  </a:lnTo>
                  <a:lnTo>
                    <a:pt x="10790" y="1315"/>
                  </a:lnTo>
                  <a:lnTo>
                    <a:pt x="10425" y="1413"/>
                  </a:lnTo>
                  <a:lnTo>
                    <a:pt x="10059" y="1462"/>
                  </a:lnTo>
                  <a:lnTo>
                    <a:pt x="9719" y="1510"/>
                  </a:lnTo>
                  <a:lnTo>
                    <a:pt x="9353" y="1510"/>
                  </a:lnTo>
                  <a:lnTo>
                    <a:pt x="8988" y="1486"/>
                  </a:lnTo>
                  <a:lnTo>
                    <a:pt x="8623" y="1462"/>
                  </a:lnTo>
                  <a:lnTo>
                    <a:pt x="8282" y="1389"/>
                  </a:lnTo>
                  <a:lnTo>
                    <a:pt x="7916" y="1315"/>
                  </a:lnTo>
                  <a:lnTo>
                    <a:pt x="7186" y="1145"/>
                  </a:lnTo>
                  <a:lnTo>
                    <a:pt x="6479" y="926"/>
                  </a:lnTo>
                  <a:lnTo>
                    <a:pt x="5749" y="682"/>
                  </a:lnTo>
                  <a:lnTo>
                    <a:pt x="5042" y="463"/>
                  </a:lnTo>
                  <a:lnTo>
                    <a:pt x="4312" y="268"/>
                  </a:lnTo>
                  <a:lnTo>
                    <a:pt x="3971" y="171"/>
                  </a:lnTo>
                  <a:lnTo>
                    <a:pt x="3605" y="98"/>
                  </a:lnTo>
                  <a:lnTo>
                    <a:pt x="3240" y="49"/>
                  </a:lnTo>
                  <a:lnTo>
                    <a:pt x="2875" y="25"/>
                  </a:lnTo>
                  <a:lnTo>
                    <a:pt x="2534" y="0"/>
                  </a:lnTo>
                  <a:lnTo>
                    <a:pt x="2168" y="25"/>
                  </a:lnTo>
                  <a:lnTo>
                    <a:pt x="1803" y="73"/>
                  </a:lnTo>
                  <a:lnTo>
                    <a:pt x="1438" y="122"/>
                  </a:lnTo>
                  <a:lnTo>
                    <a:pt x="1097" y="244"/>
                  </a:lnTo>
                  <a:lnTo>
                    <a:pt x="732" y="366"/>
                  </a:lnTo>
                  <a:lnTo>
                    <a:pt x="366" y="536"/>
                  </a:lnTo>
                  <a:lnTo>
                    <a:pt x="1" y="755"/>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4" name="Text Placeholder 2">
            <a:extLst>
              <a:ext uri="{FF2B5EF4-FFF2-40B4-BE49-F238E27FC236}">
                <a16:creationId xmlns:a16="http://schemas.microsoft.com/office/drawing/2014/main" id="{75FA472A-7AFD-46BC-8C3E-7439952E8F2E}"/>
              </a:ext>
            </a:extLst>
          </p:cNvPr>
          <p:cNvSpPr>
            <a:spLocks noGrp="1"/>
          </p:cNvSpPr>
          <p:nvPr>
            <p:ph type="body" idx="1"/>
          </p:nvPr>
        </p:nvSpPr>
        <p:spPr>
          <a:xfrm>
            <a:off x="1902775" y="3931493"/>
            <a:ext cx="6504161" cy="506283"/>
          </a:xfrm>
        </p:spPr>
        <p:txBody>
          <a:bodyPr lIns="91440" rIns="91440" anchor="t">
            <a:normAutofit/>
          </a:bodyPr>
          <a:lstStyle>
            <a:lvl1pPr marL="0" indent="0">
              <a:lnSpc>
                <a:spcPct val="100000"/>
              </a:lnSpc>
              <a:spcBef>
                <a:spcPts val="0"/>
              </a:spcBef>
              <a:buNone/>
              <a:defRPr sz="1800">
                <a:solidFill>
                  <a:schemeClr val="tx1">
                    <a:lumMod val="95000"/>
                    <a:lumOff val="5000"/>
                  </a:schemeClr>
                </a:solidFill>
                <a:latin typeface="Segoe UI Light" panose="020B0502040204020203" pitchFamily="34" charset="0"/>
                <a:cs typeface="Segoe UI Light" panose="020B0502040204020203"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3273724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575239" y="1531279"/>
            <a:ext cx="5397688" cy="447646"/>
          </a:xfrm>
        </p:spPr>
        <p:txBody>
          <a:bodyPr lIns="137160" rIns="137160" anchor="ctr">
            <a:noAutofit/>
          </a:bodyPr>
          <a:lstStyle>
            <a:lvl1pPr marL="0" indent="0">
              <a:spcBef>
                <a:spcPts val="0"/>
              </a:spcBef>
              <a:spcAft>
                <a:spcPts val="0"/>
              </a:spcAft>
              <a:buNone/>
              <a:defRPr lang="en-US" sz="2800" b="0" kern="1200" cap="all" baseline="0" dirty="0" smtClean="0">
                <a:solidFill>
                  <a:srgbClr val="4C3282"/>
                </a:solidFill>
                <a:latin typeface="Segoe UI" panose="020B0502040204020203" pitchFamily="34" charset="0"/>
                <a:ea typeface="+mn-ea"/>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spcAft>
                <a:spcPts val="0"/>
              </a:spcAft>
              <a:buClr>
                <a:schemeClr val="accent1"/>
              </a:buClr>
              <a:buSzPct val="100000"/>
              <a:buFont typeface="Tw Cen MT" panose="020B0602020104020603" pitchFamily="34" charset="0"/>
              <a:buNone/>
            </a:pPr>
            <a:r>
              <a:rPr lang="en-US"/>
              <a:t>Edit Master text styles</a:t>
            </a:r>
          </a:p>
        </p:txBody>
      </p:sp>
      <p:sp>
        <p:nvSpPr>
          <p:cNvPr id="7" name="Date Placeholder 6"/>
          <p:cNvSpPr>
            <a:spLocks noGrp="1"/>
          </p:cNvSpPr>
          <p:nvPr>
            <p:ph type="dt" sz="half" idx="10"/>
          </p:nvPr>
        </p:nvSpPr>
        <p:spPr/>
        <p:txBody>
          <a:bodyPr/>
          <a:lstStyle/>
          <a:p>
            <a:fld id="{C89CA352-DCC8-48AC-9332-98DD04A1CD1E}" type="datetime1">
              <a:rPr lang="en-US" smtClean="0"/>
              <a:t>2/23/2021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1F75C52-CE67-470B-B3DD-4B9B3381BD50}" type="slidenum">
              <a:rPr lang="en-US" smtClean="0"/>
              <a:t>‹#›</a:t>
            </a:fld>
            <a:endParaRPr lang="en-US"/>
          </a:p>
        </p:txBody>
      </p:sp>
      <p:sp>
        <p:nvSpPr>
          <p:cNvPr id="11" name="Content Placeholder 2">
            <a:extLst>
              <a:ext uri="{FF2B5EF4-FFF2-40B4-BE49-F238E27FC236}">
                <a16:creationId xmlns:a16="http://schemas.microsoft.com/office/drawing/2014/main" id="{57CD2F29-FDCB-4CD4-A706-8477E063ED40}"/>
              </a:ext>
            </a:extLst>
          </p:cNvPr>
          <p:cNvSpPr>
            <a:spLocks noGrp="1"/>
          </p:cNvSpPr>
          <p:nvPr>
            <p:ph sz="half" idx="13" hasCustomPrompt="1"/>
          </p:nvPr>
        </p:nvSpPr>
        <p:spPr>
          <a:xfrm>
            <a:off x="584218" y="2096446"/>
            <a:ext cx="5397689" cy="433043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2">
            <a:extLst>
              <a:ext uri="{FF2B5EF4-FFF2-40B4-BE49-F238E27FC236}">
                <a16:creationId xmlns:a16="http://schemas.microsoft.com/office/drawing/2014/main" id="{F6C8EDAC-3655-4870-AA43-44830ED94DF0}"/>
              </a:ext>
            </a:extLst>
          </p:cNvPr>
          <p:cNvSpPr>
            <a:spLocks noGrp="1"/>
          </p:cNvSpPr>
          <p:nvPr>
            <p:ph type="body" idx="14"/>
          </p:nvPr>
        </p:nvSpPr>
        <p:spPr>
          <a:xfrm>
            <a:off x="6355830" y="1531279"/>
            <a:ext cx="5397688" cy="447646"/>
          </a:xfrm>
        </p:spPr>
        <p:txBody>
          <a:bodyPr lIns="137160" rIns="137160" anchor="ctr">
            <a:noAutofit/>
          </a:bodyPr>
          <a:lstStyle>
            <a:lvl1pPr marL="0" indent="0">
              <a:spcBef>
                <a:spcPts val="0"/>
              </a:spcBef>
              <a:spcAft>
                <a:spcPts val="0"/>
              </a:spcAft>
              <a:buNone/>
              <a:defRPr lang="en-US" sz="2800" b="0" kern="1200" cap="all" baseline="0" dirty="0" smtClean="0">
                <a:solidFill>
                  <a:srgbClr val="4C3282"/>
                </a:solidFill>
                <a:latin typeface="Segoe UI" panose="020B0502040204020203" pitchFamily="34" charset="0"/>
                <a:ea typeface="+mn-ea"/>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spcAft>
                <a:spcPts val="0"/>
              </a:spcAft>
              <a:buClr>
                <a:schemeClr val="accent1"/>
              </a:buClr>
              <a:buSzPct val="100000"/>
              <a:buFont typeface="Tw Cen MT" panose="020B0602020104020603" pitchFamily="34" charset="0"/>
              <a:buNone/>
            </a:pPr>
            <a:r>
              <a:rPr lang="en-US"/>
              <a:t>Edit Master text styles</a:t>
            </a:r>
          </a:p>
        </p:txBody>
      </p:sp>
      <p:sp>
        <p:nvSpPr>
          <p:cNvPr id="13" name="Content Placeholder 2">
            <a:extLst>
              <a:ext uri="{FF2B5EF4-FFF2-40B4-BE49-F238E27FC236}">
                <a16:creationId xmlns:a16="http://schemas.microsoft.com/office/drawing/2014/main" id="{C6DFFB8E-9225-4B12-B4C6-960DAE3BDB96}"/>
              </a:ext>
            </a:extLst>
          </p:cNvPr>
          <p:cNvSpPr>
            <a:spLocks noGrp="1"/>
          </p:cNvSpPr>
          <p:nvPr>
            <p:ph sz="half" idx="15" hasCustomPrompt="1"/>
          </p:nvPr>
        </p:nvSpPr>
        <p:spPr>
          <a:xfrm>
            <a:off x="6364809" y="2096446"/>
            <a:ext cx="5397689" cy="433043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52182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78CE6B7-AF37-4EB2-BD3D-91664894C7B1}" type="datetime1">
              <a:rPr lang="en-US" smtClean="0"/>
              <a:t>2/23/2021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1F75C52-CE67-470B-B3DD-4B9B3381BD50}" type="slidenum">
              <a:rPr lang="en-US" smtClean="0"/>
              <a:t>‹#›</a:t>
            </a:fld>
            <a:endParaRPr lang="en-US"/>
          </a:p>
        </p:txBody>
      </p:sp>
    </p:spTree>
    <p:extLst>
      <p:ext uri="{BB962C8B-B14F-4D97-AF65-F5344CB8AC3E}">
        <p14:creationId xmlns:p14="http://schemas.microsoft.com/office/powerpoint/2010/main" val="29116326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634620" y="1512985"/>
            <a:ext cx="5397689" cy="4796375"/>
          </a:xfrm>
        </p:spPr>
        <p:txBody>
          <a:bodyPr/>
          <a:lstStyle>
            <a:lvl1pPr marL="91440" indent="-91440">
              <a:buFontTx/>
              <a:buChar char=" "/>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364809" y="1512984"/>
            <a:ext cx="5397689" cy="479637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210F63F5-6F82-4E34-943A-5D538D65B6DC}" type="datetime1">
              <a:rPr lang="en-US" smtClean="0"/>
              <a:t>2/23/2021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F75C52-CE67-470B-B3DD-4B9B3381BD50}" type="slidenum">
              <a:rPr lang="en-US" smtClean="0"/>
              <a:t>‹#›</a:t>
            </a:fld>
            <a:endParaRPr lang="en-US"/>
          </a:p>
        </p:txBody>
      </p:sp>
      <p:sp>
        <p:nvSpPr>
          <p:cNvPr id="8" name="Title Placeholder 1">
            <a:extLst>
              <a:ext uri="{FF2B5EF4-FFF2-40B4-BE49-F238E27FC236}">
                <a16:creationId xmlns:a16="http://schemas.microsoft.com/office/drawing/2014/main" id="{F45E9297-2ED3-49ED-918C-68275E6EDE6A}"/>
              </a:ext>
            </a:extLst>
          </p:cNvPr>
          <p:cNvSpPr>
            <a:spLocks noGrp="1"/>
          </p:cNvSpPr>
          <p:nvPr>
            <p:ph type="title"/>
          </p:nvPr>
        </p:nvSpPr>
        <p:spPr>
          <a:xfrm>
            <a:off x="575239" y="263276"/>
            <a:ext cx="11187259" cy="1014667"/>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1216007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A6CA466-5A3E-43C6-B3E2-83615BB89C89}" type="datetime1">
              <a:rPr lang="en-US" smtClean="0"/>
              <a:t>2/23/2021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F75C52-CE67-470B-B3DD-4B9B3381BD50}"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pic>
        <p:nvPicPr>
          <p:cNvPr id="2050" name="Picture 2" descr="UW building">
            <a:extLst>
              <a:ext uri="{FF2B5EF4-FFF2-40B4-BE49-F238E27FC236}">
                <a16:creationId xmlns:a16="http://schemas.microsoft.com/office/drawing/2014/main" id="{8DB080C4-5F0D-47C3-B99E-D2AD3B91FD7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8185" b="5565"/>
          <a:stretch/>
        </p:blipFill>
        <p:spPr bwMode="auto">
          <a:xfrm>
            <a:off x="3" y="0"/>
            <a:ext cx="12191997" cy="4572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4433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0BB72B-A432-4737-96B3-EC8EFC550091}" type="datetime1">
              <a:rPr lang="en-US" smtClean="0"/>
              <a:t>2/23/2021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1F75C52-CE67-470B-B3DD-4B9B3381BD50}" type="slidenum">
              <a:rPr lang="en-US" smtClean="0"/>
              <a:t>‹#›</a:t>
            </a:fld>
            <a:endParaRPr lang="en-US"/>
          </a:p>
        </p:txBody>
      </p:sp>
    </p:spTree>
    <p:extLst>
      <p:ext uri="{BB962C8B-B14F-4D97-AF65-F5344CB8AC3E}">
        <p14:creationId xmlns:p14="http://schemas.microsoft.com/office/powerpoint/2010/main" val="4159973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B762BB8-6C47-4129-8F7F-3DA97A38FD2F}" type="datetime1">
              <a:rPr lang="en-US" smtClean="0"/>
              <a:t>2/23/2021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F75C52-CE67-470B-B3DD-4B9B3381BD50}"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5611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75239" y="263276"/>
            <a:ext cx="11187259" cy="101466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75240" y="1463857"/>
            <a:ext cx="11187258" cy="4845504"/>
          </a:xfrm>
          <a:prstGeom prst="rect">
            <a:avLst/>
          </a:prstGeom>
        </p:spPr>
        <p:txBody>
          <a:bodyPr vert="horz" lIns="45720" tIns="45720" rIns="45720" bIns="45720" rtlCol="0">
            <a:normAutofit/>
          </a:body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75240" y="6544402"/>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Segoe UI Light" panose="020B0502040204020203" pitchFamily="34" charset="0"/>
                <a:cs typeface="Segoe UI Light" panose="020B0502040204020203" pitchFamily="34" charset="0"/>
              </a:defRPr>
            </a:lvl1pPr>
          </a:lstStyle>
          <a:p>
            <a:fld id="{5CA2E592-E401-42BB-9CEC-C5E85571EC96}" type="datetime1">
              <a:rPr lang="en-US" smtClean="0"/>
              <a:t>2/23/2021</a:t>
            </a:fld>
            <a:endParaRPr lang="en-US"/>
          </a:p>
        </p:txBody>
      </p:sp>
      <p:sp>
        <p:nvSpPr>
          <p:cNvPr id="5" name="Footer Placeholder 4"/>
          <p:cNvSpPr>
            <a:spLocks noGrp="1"/>
          </p:cNvSpPr>
          <p:nvPr>
            <p:ph type="ftr" sz="quarter" idx="3"/>
          </p:nvPr>
        </p:nvSpPr>
        <p:spPr>
          <a:xfrm>
            <a:off x="4842742" y="6544402"/>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Segoe UI Light" panose="020B0502040204020203" pitchFamily="34" charset="0"/>
                <a:cs typeface="Segoe UI Light" panose="020B0502040204020203" pitchFamily="34" charset="0"/>
              </a:defRPr>
            </a:lvl1pPr>
          </a:lstStyle>
          <a:p>
            <a:endParaRPr lang="en-US"/>
          </a:p>
        </p:txBody>
      </p:sp>
      <p:sp>
        <p:nvSpPr>
          <p:cNvPr id="6" name="Slide Number Placeholder 5"/>
          <p:cNvSpPr>
            <a:spLocks noGrp="1"/>
          </p:cNvSpPr>
          <p:nvPr>
            <p:ph type="sldNum" sz="quarter" idx="4"/>
          </p:nvPr>
        </p:nvSpPr>
        <p:spPr>
          <a:xfrm>
            <a:off x="10837333" y="6544402"/>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Segoe UI Light" panose="020B0502040204020203" pitchFamily="34" charset="0"/>
                <a:cs typeface="Segoe UI Light" panose="020B0502040204020203" pitchFamily="34" charset="0"/>
              </a:defRPr>
            </a:lvl1pPr>
          </a:lstStyle>
          <a:p>
            <a:fld id="{F1F75C52-CE67-470B-B3DD-4B9B3381BD50}" type="slidenum">
              <a:rPr lang="en-US" smtClean="0"/>
              <a:t>‹#›</a:t>
            </a:fld>
            <a:endParaRPr lang="en-US"/>
          </a:p>
        </p:txBody>
      </p:sp>
      <p:cxnSp>
        <p:nvCxnSpPr>
          <p:cNvPr id="7" name="Straight Connector 6"/>
          <p:cNvCxnSpPr>
            <a:cxnSpLocks/>
          </p:cNvCxnSpPr>
          <p:nvPr/>
        </p:nvCxnSpPr>
        <p:spPr>
          <a:xfrm flipV="1">
            <a:off x="429491" y="172390"/>
            <a:ext cx="0" cy="1196439"/>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27369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l" defTabSz="914400" rtl="0" eaLnBrk="1" latinLnBrk="0" hangingPunct="1">
        <a:lnSpc>
          <a:spcPct val="80000"/>
        </a:lnSpc>
        <a:spcBef>
          <a:spcPct val="0"/>
        </a:spcBef>
        <a:buNone/>
        <a:defRPr sz="4400" kern="1200" cap="none" spc="100" baseline="0">
          <a:solidFill>
            <a:schemeClr val="tx1">
              <a:lumMod val="95000"/>
              <a:lumOff val="5000"/>
            </a:schemeClr>
          </a:solidFill>
          <a:latin typeface="Segoe UI" panose="020B0502040204020203" pitchFamily="34" charset="0"/>
          <a:ea typeface="+mj-ea"/>
          <a:cs typeface="Segoe UI" panose="020B0502040204020203" pitchFamily="34" charset="0"/>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800" kern="1200">
          <a:solidFill>
            <a:schemeClr val="tx1"/>
          </a:solidFill>
          <a:latin typeface="Segoe UI Semilight" panose="020B0402040204020203" pitchFamily="34" charset="0"/>
          <a:ea typeface="+mn-ea"/>
          <a:cs typeface="Segoe UI Semilight" panose="020B0402040204020203" pitchFamily="34" charset="0"/>
        </a:defRPr>
      </a:lvl1pPr>
      <a:lvl2pPr marL="128016" indent="0" algn="l" defTabSz="914400" rtl="0" eaLnBrk="1" latinLnBrk="0" hangingPunct="1">
        <a:lnSpc>
          <a:spcPct val="90000"/>
        </a:lnSpc>
        <a:spcBef>
          <a:spcPts val="200"/>
        </a:spcBef>
        <a:spcAft>
          <a:spcPts val="400"/>
        </a:spcAft>
        <a:buClr>
          <a:srgbClr val="B6A479"/>
        </a:buClr>
        <a:buFont typeface="Segoe UI Semilight" panose="020B0402040204020203" pitchFamily="34" charset="0"/>
        <a:buNone/>
        <a:defRPr sz="2800" kern="1200">
          <a:solidFill>
            <a:schemeClr val="tx1"/>
          </a:solidFill>
          <a:latin typeface="Segoe UI Semilight" panose="020B0402040204020203" pitchFamily="34" charset="0"/>
          <a:ea typeface="+mn-ea"/>
          <a:cs typeface="Segoe UI Semilight" panose="020B0402040204020203" pitchFamily="34" charset="0"/>
        </a:defRPr>
      </a:lvl2pPr>
      <a:lvl3pPr marL="448056"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3pPr>
      <a:lvl4pPr marL="59436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4pPr>
      <a:lvl5pPr marL="77724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hyperlink" Target="http://jeffe.cs.illinois.edu/teaching/algorithms/book/12-nphard.pdf"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4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46.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4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D30284-1C35-4837-9011-B0C7619AE8EF}"/>
              </a:ext>
            </a:extLst>
          </p:cNvPr>
          <p:cNvSpPr>
            <a:spLocks noGrp="1"/>
          </p:cNvSpPr>
          <p:nvPr>
            <p:ph type="ctrTitle"/>
          </p:nvPr>
        </p:nvSpPr>
        <p:spPr/>
        <p:txBody>
          <a:bodyPr/>
          <a:lstStyle/>
          <a:p>
            <a:r>
              <a:rPr lang="en-US" dirty="0"/>
              <a:t>P vs. NP and Reductions</a:t>
            </a:r>
          </a:p>
        </p:txBody>
      </p:sp>
      <p:sp>
        <p:nvSpPr>
          <p:cNvPr id="3" name="Subtitle 2">
            <a:extLst>
              <a:ext uri="{FF2B5EF4-FFF2-40B4-BE49-F238E27FC236}">
                <a16:creationId xmlns:a16="http://schemas.microsoft.com/office/drawing/2014/main" id="{95F82F28-7886-485C-966F-FC1CED45BA3F}"/>
              </a:ext>
            </a:extLst>
          </p:cNvPr>
          <p:cNvSpPr>
            <a:spLocks noGrp="1"/>
          </p:cNvSpPr>
          <p:nvPr>
            <p:ph type="subTitle" idx="1"/>
          </p:nvPr>
        </p:nvSpPr>
        <p:spPr/>
        <p:txBody>
          <a:bodyPr/>
          <a:lstStyle/>
          <a:p>
            <a:r>
              <a:rPr lang="en-US" dirty="0"/>
              <a:t>CSE 417 Winter 21</a:t>
            </a:r>
          </a:p>
          <a:p>
            <a:r>
              <a:rPr lang="en-US" dirty="0"/>
              <a:t>Lecture 20</a:t>
            </a:r>
          </a:p>
        </p:txBody>
      </p:sp>
    </p:spTree>
    <p:extLst>
      <p:ext uri="{BB962C8B-B14F-4D97-AF65-F5344CB8AC3E}">
        <p14:creationId xmlns:p14="http://schemas.microsoft.com/office/powerpoint/2010/main" val="33330601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99B5F70-A842-42AC-B05A-C3B8015FDC07}"/>
              </a:ext>
            </a:extLst>
          </p:cNvPr>
          <p:cNvSpPr txBox="1"/>
          <p:nvPr/>
        </p:nvSpPr>
        <p:spPr>
          <a:xfrm>
            <a:off x="4508469" y="5445329"/>
            <a:ext cx="2575560" cy="646331"/>
          </a:xfrm>
          <a:prstGeom prst="rect">
            <a:avLst/>
          </a:prstGeom>
          <a:noFill/>
          <a:ln w="28575">
            <a:solidFill>
              <a:schemeClr val="accent1"/>
            </a:solidFill>
          </a:ln>
        </p:spPr>
        <p:txBody>
          <a:bodyPr wrap="square" rtlCol="0">
            <a:spAutoFit/>
          </a:bodyPr>
          <a:lstStyle/>
          <a:p>
            <a:r>
              <a:rPr lang="en-US" dirty="0">
                <a:latin typeface="Segoe UI Semilight" panose="020B0402040204020203" pitchFamily="34" charset="0"/>
                <a:cs typeface="Segoe UI Semilight" panose="020B0402040204020203" pitchFamily="34" charset="0"/>
              </a:rPr>
              <a:t>Mariners cannot win the division </a:t>
            </a:r>
            <a:r>
              <a:rPr lang="en-US" dirty="0">
                <a:latin typeface="Segoe UI Semilight" panose="020B0402040204020203" pitchFamily="34" charset="0"/>
                <a:cs typeface="Segoe UI Semilight" panose="020B0402040204020203" pitchFamily="34" charset="0"/>
                <a:sym typeface="Wingdings" panose="05000000000000000000" pitchFamily="2" charset="2"/>
              </a:rPr>
              <a:t>.</a:t>
            </a:r>
            <a:endParaRPr lang="en-US" dirty="0">
              <a:latin typeface="Segoe UI Semilight" panose="020B0402040204020203" pitchFamily="34" charset="0"/>
              <a:cs typeface="Segoe UI Semilight" panose="020B0402040204020203" pitchFamily="34" charset="0"/>
            </a:endParaRPr>
          </a:p>
        </p:txBody>
      </p:sp>
      <p:sp>
        <p:nvSpPr>
          <p:cNvPr id="2" name="Title 1"/>
          <p:cNvSpPr>
            <a:spLocks noGrp="1"/>
          </p:cNvSpPr>
          <p:nvPr>
            <p:ph type="title"/>
          </p:nvPr>
        </p:nvSpPr>
        <p:spPr/>
        <p:txBody>
          <a:bodyPr>
            <a:normAutofit/>
          </a:bodyPr>
          <a:lstStyle/>
          <a:p>
            <a:r>
              <a:rPr lang="en-US" dirty="0"/>
              <a:t>Baseball Selection (from Monday)</a:t>
            </a:r>
          </a:p>
        </p:txBody>
      </p:sp>
      <mc:AlternateContent xmlns:mc="http://schemas.openxmlformats.org/markup-compatibility/2006">
        <mc:Choice xmlns:a14="http://schemas.microsoft.com/office/drawing/2010/main" Requires="a14">
          <p:graphicFrame>
            <p:nvGraphicFramePr>
              <p:cNvPr id="74" name="Content Placeholder 3">
                <a:extLst>
                  <a:ext uri="{FF2B5EF4-FFF2-40B4-BE49-F238E27FC236}">
                    <a16:creationId xmlns:a16="http://schemas.microsoft.com/office/drawing/2014/main" id="{6E35C00A-7433-404C-B313-E46028A81BA8}"/>
                  </a:ext>
                </a:extLst>
              </p:cNvPr>
              <p:cNvGraphicFramePr>
                <a:graphicFrameLocks noGrp="1"/>
              </p:cNvGraphicFramePr>
              <p:nvPr>
                <p:ph idx="1"/>
                <p:extLst>
                  <p:ext uri="{D42A27DB-BD31-4B8C-83A1-F6EECF244321}">
                    <p14:modId xmlns:p14="http://schemas.microsoft.com/office/powerpoint/2010/main" val="2358047856"/>
                  </p:ext>
                </p:extLst>
              </p:nvPr>
            </p:nvGraphicFramePr>
            <p:xfrm>
              <a:off x="1141929" y="1329671"/>
              <a:ext cx="2038945" cy="844296"/>
            </p:xfrm>
            <a:graphic>
              <a:graphicData uri="http://schemas.openxmlformats.org/drawingml/2006/table">
                <a:tbl>
                  <a:tblPr bandRow="1">
                    <a:tableStyleId>{5C22544A-7EE6-4342-B048-85BDC9FD1C3A}</a:tableStyleId>
                  </a:tblPr>
                  <a:tblGrid>
                    <a:gridCol w="407789">
                      <a:extLst>
                        <a:ext uri="{9D8B030D-6E8A-4147-A177-3AD203B41FA5}">
                          <a16:colId xmlns:a16="http://schemas.microsoft.com/office/drawing/2014/main" val="2122688099"/>
                        </a:ext>
                      </a:extLst>
                    </a:gridCol>
                    <a:gridCol w="407789">
                      <a:extLst>
                        <a:ext uri="{9D8B030D-6E8A-4147-A177-3AD203B41FA5}">
                          <a16:colId xmlns:a16="http://schemas.microsoft.com/office/drawing/2014/main" val="3651888169"/>
                        </a:ext>
                      </a:extLst>
                    </a:gridCol>
                    <a:gridCol w="407789">
                      <a:extLst>
                        <a:ext uri="{9D8B030D-6E8A-4147-A177-3AD203B41FA5}">
                          <a16:colId xmlns:a16="http://schemas.microsoft.com/office/drawing/2014/main" val="3963314380"/>
                        </a:ext>
                      </a:extLst>
                    </a:gridCol>
                    <a:gridCol w="407789">
                      <a:extLst>
                        <a:ext uri="{9D8B030D-6E8A-4147-A177-3AD203B41FA5}">
                          <a16:colId xmlns:a16="http://schemas.microsoft.com/office/drawing/2014/main" val="2365230938"/>
                        </a:ext>
                      </a:extLst>
                    </a:gridCol>
                    <a:gridCol w="407789">
                      <a:extLst>
                        <a:ext uri="{9D8B030D-6E8A-4147-A177-3AD203B41FA5}">
                          <a16:colId xmlns:a16="http://schemas.microsoft.com/office/drawing/2014/main" val="1054430375"/>
                        </a:ext>
                      </a:extLst>
                    </a:gridCol>
                  </a:tblGrid>
                  <a:tr h="128232">
                    <a:tc>
                      <a:txBody>
                        <a:bodyPr/>
                        <a:lstStyle/>
                        <a:p>
                          <a:pPr algn="ctr"/>
                          <a14:m>
                            <m:oMathPara xmlns:m="http://schemas.openxmlformats.org/officeDocument/2006/math">
                              <m:oMathParaPr>
                                <m:jc m:val="centerGroup"/>
                              </m:oMathParaPr>
                              <m:oMath xmlns:m="http://schemas.openxmlformats.org/officeDocument/2006/math">
                                <m:sSub>
                                  <m:sSubPr>
                                    <m:ctrlPr>
                                      <a:rPr lang="en-US" sz="500" b="0" i="1" smtClean="0">
                                        <a:latin typeface="Cambria Math" panose="02040503050406030204" pitchFamily="18" charset="0"/>
                                      </a:rPr>
                                    </m:ctrlPr>
                                  </m:sSubPr>
                                  <m:e>
                                    <m:r>
                                      <a:rPr lang="en-US" sz="500" b="0" i="1" smtClean="0">
                                        <a:latin typeface="Cambria Math" panose="02040503050406030204" pitchFamily="18" charset="0"/>
                                      </a:rPr>
                                      <m:t>𝑔</m:t>
                                    </m:r>
                                  </m:e>
                                  <m:sub>
                                    <m:r>
                                      <a:rPr lang="en-US" sz="500" b="0" i="1" smtClean="0">
                                        <a:latin typeface="Cambria Math" panose="02040503050406030204" pitchFamily="18" charset="0"/>
                                      </a:rPr>
                                      <m:t>𝑖𝑗</m:t>
                                    </m:r>
                                  </m:sub>
                                </m:sSub>
                              </m:oMath>
                            </m:oMathPara>
                          </a14:m>
                          <a:endParaRPr lang="en-US" sz="500" dirty="0"/>
                        </a:p>
                      </a:txBody>
                      <a:tcPr/>
                    </a:tc>
                    <a:tc>
                      <a:txBody>
                        <a:bodyPr/>
                        <a:lstStyle/>
                        <a:p>
                          <a:pPr algn="ctr"/>
                          <a:r>
                            <a:rPr lang="en-US" sz="500" dirty="0"/>
                            <a:t>Angels</a:t>
                          </a:r>
                        </a:p>
                      </a:txBody>
                      <a:tcPr/>
                    </a:tc>
                    <a:tc>
                      <a:txBody>
                        <a:bodyPr/>
                        <a:lstStyle/>
                        <a:p>
                          <a:pPr algn="ctr"/>
                          <a:r>
                            <a:rPr lang="en-US" sz="500" dirty="0"/>
                            <a:t>Rangers</a:t>
                          </a:r>
                        </a:p>
                      </a:txBody>
                      <a:tcPr/>
                    </a:tc>
                    <a:tc>
                      <a:txBody>
                        <a:bodyPr/>
                        <a:lstStyle/>
                        <a:p>
                          <a:pPr algn="ctr"/>
                          <a:r>
                            <a:rPr lang="en-US" sz="500" dirty="0"/>
                            <a:t>Mariners</a:t>
                          </a:r>
                        </a:p>
                      </a:txBody>
                      <a:tcPr/>
                    </a:tc>
                    <a:tc>
                      <a:txBody>
                        <a:bodyPr/>
                        <a:lstStyle/>
                        <a:p>
                          <a:pPr algn="ctr"/>
                          <a:r>
                            <a:rPr lang="en-US" sz="500" dirty="0"/>
                            <a:t>A’s</a:t>
                          </a:r>
                        </a:p>
                      </a:txBody>
                      <a:tcPr/>
                    </a:tc>
                    <a:extLst>
                      <a:ext uri="{0D108BD9-81ED-4DB2-BD59-A6C34878D82A}">
                        <a16:rowId xmlns:a16="http://schemas.microsoft.com/office/drawing/2014/main" val="3737117909"/>
                      </a:ext>
                    </a:extLst>
                  </a:tr>
                  <a:tr h="123733">
                    <a:tc>
                      <a:txBody>
                        <a:bodyPr/>
                        <a:lstStyle/>
                        <a:p>
                          <a:pPr algn="ctr"/>
                          <a:r>
                            <a:rPr lang="en-US" sz="500" dirty="0"/>
                            <a:t>Angels</a:t>
                          </a:r>
                        </a:p>
                      </a:txBody>
                      <a:tcPr/>
                    </a:tc>
                    <a:tc>
                      <a:txBody>
                        <a:bodyPr/>
                        <a:lstStyle/>
                        <a:p>
                          <a:pPr algn="ctr"/>
                          <a:r>
                            <a:rPr lang="en-US" sz="500" dirty="0"/>
                            <a:t>-</a:t>
                          </a:r>
                        </a:p>
                      </a:txBody>
                      <a:tcPr/>
                    </a:tc>
                    <a:tc>
                      <a:txBody>
                        <a:bodyPr/>
                        <a:lstStyle/>
                        <a:p>
                          <a:pPr algn="ctr"/>
                          <a:r>
                            <a:rPr lang="en-US" sz="500" dirty="0"/>
                            <a:t>5</a:t>
                          </a:r>
                        </a:p>
                      </a:txBody>
                      <a:tcPr/>
                    </a:tc>
                    <a:tc>
                      <a:txBody>
                        <a:bodyPr/>
                        <a:lstStyle/>
                        <a:p>
                          <a:pPr algn="ctr"/>
                          <a:r>
                            <a:rPr lang="en-US" sz="500" dirty="0"/>
                            <a:t>3</a:t>
                          </a:r>
                        </a:p>
                      </a:txBody>
                      <a:tcPr/>
                    </a:tc>
                    <a:tc>
                      <a:txBody>
                        <a:bodyPr/>
                        <a:lstStyle/>
                        <a:p>
                          <a:pPr algn="ctr"/>
                          <a:r>
                            <a:rPr lang="en-US" sz="500" dirty="0"/>
                            <a:t>4</a:t>
                          </a:r>
                        </a:p>
                      </a:txBody>
                      <a:tcPr/>
                    </a:tc>
                    <a:extLst>
                      <a:ext uri="{0D108BD9-81ED-4DB2-BD59-A6C34878D82A}">
                        <a16:rowId xmlns:a16="http://schemas.microsoft.com/office/drawing/2014/main" val="4028813496"/>
                      </a:ext>
                    </a:extLst>
                  </a:tr>
                  <a:tr h="123733">
                    <a:tc>
                      <a:txBody>
                        <a:bodyPr/>
                        <a:lstStyle/>
                        <a:p>
                          <a:pPr algn="ctr"/>
                          <a:r>
                            <a:rPr lang="en-US" sz="500" dirty="0"/>
                            <a:t>Rangers</a:t>
                          </a:r>
                        </a:p>
                      </a:txBody>
                      <a:tcPr/>
                    </a:tc>
                    <a:tc>
                      <a:txBody>
                        <a:bodyPr/>
                        <a:lstStyle/>
                        <a:p>
                          <a:pPr algn="ctr"/>
                          <a:r>
                            <a:rPr lang="en-US" sz="500" dirty="0"/>
                            <a:t>5</a:t>
                          </a:r>
                        </a:p>
                      </a:txBody>
                      <a:tcPr/>
                    </a:tc>
                    <a:tc>
                      <a:txBody>
                        <a:bodyPr/>
                        <a:lstStyle/>
                        <a:p>
                          <a:pPr algn="ctr"/>
                          <a:r>
                            <a:rPr lang="en-US" sz="500" dirty="0"/>
                            <a:t>-</a:t>
                          </a:r>
                        </a:p>
                      </a:txBody>
                      <a:tcPr/>
                    </a:tc>
                    <a:tc>
                      <a:txBody>
                        <a:bodyPr/>
                        <a:lstStyle/>
                        <a:p>
                          <a:pPr algn="ctr"/>
                          <a:r>
                            <a:rPr lang="en-US" sz="500" dirty="0"/>
                            <a:t>4</a:t>
                          </a:r>
                        </a:p>
                      </a:txBody>
                      <a:tcPr/>
                    </a:tc>
                    <a:tc>
                      <a:txBody>
                        <a:bodyPr/>
                        <a:lstStyle/>
                        <a:p>
                          <a:pPr algn="ctr"/>
                          <a:r>
                            <a:rPr lang="en-US" sz="500" dirty="0"/>
                            <a:t>3</a:t>
                          </a:r>
                        </a:p>
                      </a:txBody>
                      <a:tcPr/>
                    </a:tc>
                    <a:extLst>
                      <a:ext uri="{0D108BD9-81ED-4DB2-BD59-A6C34878D82A}">
                        <a16:rowId xmlns:a16="http://schemas.microsoft.com/office/drawing/2014/main" val="303949064"/>
                      </a:ext>
                    </a:extLst>
                  </a:tr>
                  <a:tr h="123733">
                    <a:tc>
                      <a:txBody>
                        <a:bodyPr/>
                        <a:lstStyle/>
                        <a:p>
                          <a:pPr algn="ctr"/>
                          <a:r>
                            <a:rPr lang="en-US" sz="500" dirty="0"/>
                            <a:t>Mariners</a:t>
                          </a:r>
                        </a:p>
                      </a:txBody>
                      <a:tcPr/>
                    </a:tc>
                    <a:tc>
                      <a:txBody>
                        <a:bodyPr/>
                        <a:lstStyle/>
                        <a:p>
                          <a:pPr algn="ctr"/>
                          <a:r>
                            <a:rPr lang="en-US" sz="500" dirty="0"/>
                            <a:t>3</a:t>
                          </a:r>
                        </a:p>
                      </a:txBody>
                      <a:tcPr/>
                    </a:tc>
                    <a:tc>
                      <a:txBody>
                        <a:bodyPr/>
                        <a:lstStyle/>
                        <a:p>
                          <a:pPr algn="ctr"/>
                          <a:r>
                            <a:rPr lang="en-US" sz="500" dirty="0"/>
                            <a:t>4</a:t>
                          </a:r>
                        </a:p>
                      </a:txBody>
                      <a:tcPr/>
                    </a:tc>
                    <a:tc>
                      <a:txBody>
                        <a:bodyPr/>
                        <a:lstStyle/>
                        <a:p>
                          <a:pPr algn="ctr"/>
                          <a:r>
                            <a:rPr lang="en-US" sz="500" dirty="0"/>
                            <a:t>-</a:t>
                          </a:r>
                        </a:p>
                      </a:txBody>
                      <a:tcPr/>
                    </a:tc>
                    <a:tc>
                      <a:txBody>
                        <a:bodyPr/>
                        <a:lstStyle/>
                        <a:p>
                          <a:pPr algn="ctr"/>
                          <a:r>
                            <a:rPr lang="en-US" sz="500" dirty="0"/>
                            <a:t>5</a:t>
                          </a:r>
                        </a:p>
                      </a:txBody>
                      <a:tcPr/>
                    </a:tc>
                    <a:extLst>
                      <a:ext uri="{0D108BD9-81ED-4DB2-BD59-A6C34878D82A}">
                        <a16:rowId xmlns:a16="http://schemas.microsoft.com/office/drawing/2014/main" val="3058376035"/>
                      </a:ext>
                    </a:extLst>
                  </a:tr>
                  <a:tr h="123733">
                    <a:tc>
                      <a:txBody>
                        <a:bodyPr/>
                        <a:lstStyle/>
                        <a:p>
                          <a:pPr algn="ctr"/>
                          <a:r>
                            <a:rPr lang="en-US" sz="500" dirty="0"/>
                            <a:t>A’s</a:t>
                          </a:r>
                        </a:p>
                      </a:txBody>
                      <a:tcPr/>
                    </a:tc>
                    <a:tc>
                      <a:txBody>
                        <a:bodyPr/>
                        <a:lstStyle/>
                        <a:p>
                          <a:pPr algn="ctr"/>
                          <a:r>
                            <a:rPr lang="en-US" sz="500" dirty="0"/>
                            <a:t>4</a:t>
                          </a:r>
                        </a:p>
                      </a:txBody>
                      <a:tcPr/>
                    </a:tc>
                    <a:tc>
                      <a:txBody>
                        <a:bodyPr/>
                        <a:lstStyle/>
                        <a:p>
                          <a:pPr algn="ctr"/>
                          <a:r>
                            <a:rPr lang="en-US" sz="500" dirty="0"/>
                            <a:t>3</a:t>
                          </a:r>
                        </a:p>
                      </a:txBody>
                      <a:tcPr/>
                    </a:tc>
                    <a:tc>
                      <a:txBody>
                        <a:bodyPr/>
                        <a:lstStyle/>
                        <a:p>
                          <a:pPr algn="ctr"/>
                          <a:r>
                            <a:rPr lang="en-US" sz="500" dirty="0"/>
                            <a:t>5</a:t>
                          </a:r>
                        </a:p>
                      </a:txBody>
                      <a:tcPr/>
                    </a:tc>
                    <a:tc>
                      <a:txBody>
                        <a:bodyPr/>
                        <a:lstStyle/>
                        <a:p>
                          <a:pPr algn="ctr"/>
                          <a:r>
                            <a:rPr lang="en-US" sz="500" dirty="0"/>
                            <a:t>-</a:t>
                          </a:r>
                        </a:p>
                      </a:txBody>
                      <a:tcPr/>
                    </a:tc>
                    <a:extLst>
                      <a:ext uri="{0D108BD9-81ED-4DB2-BD59-A6C34878D82A}">
                        <a16:rowId xmlns:a16="http://schemas.microsoft.com/office/drawing/2014/main" val="3657204110"/>
                      </a:ext>
                    </a:extLst>
                  </a:tr>
                </a:tbl>
              </a:graphicData>
            </a:graphic>
          </p:graphicFrame>
        </mc:Choice>
        <mc:Fallback>
          <p:graphicFrame>
            <p:nvGraphicFramePr>
              <p:cNvPr id="74" name="Content Placeholder 3">
                <a:extLst>
                  <a:ext uri="{FF2B5EF4-FFF2-40B4-BE49-F238E27FC236}">
                    <a16:creationId xmlns:a16="http://schemas.microsoft.com/office/drawing/2014/main" id="{6E35C00A-7433-404C-B313-E46028A81BA8}"/>
                  </a:ext>
                </a:extLst>
              </p:cNvPr>
              <p:cNvGraphicFramePr>
                <a:graphicFrameLocks noGrp="1"/>
              </p:cNvGraphicFramePr>
              <p:nvPr>
                <p:ph idx="1"/>
                <p:extLst>
                  <p:ext uri="{D42A27DB-BD31-4B8C-83A1-F6EECF244321}">
                    <p14:modId xmlns:p14="http://schemas.microsoft.com/office/powerpoint/2010/main" val="2358047856"/>
                  </p:ext>
                </p:extLst>
              </p:nvPr>
            </p:nvGraphicFramePr>
            <p:xfrm>
              <a:off x="1141929" y="1329671"/>
              <a:ext cx="2038945" cy="844296"/>
            </p:xfrm>
            <a:graphic>
              <a:graphicData uri="http://schemas.openxmlformats.org/drawingml/2006/table">
                <a:tbl>
                  <a:tblPr bandRow="1">
                    <a:tableStyleId>{5C22544A-7EE6-4342-B048-85BDC9FD1C3A}</a:tableStyleId>
                  </a:tblPr>
                  <a:tblGrid>
                    <a:gridCol w="407789">
                      <a:extLst>
                        <a:ext uri="{9D8B030D-6E8A-4147-A177-3AD203B41FA5}">
                          <a16:colId xmlns:a16="http://schemas.microsoft.com/office/drawing/2014/main" val="2122688099"/>
                        </a:ext>
                      </a:extLst>
                    </a:gridCol>
                    <a:gridCol w="407789">
                      <a:extLst>
                        <a:ext uri="{9D8B030D-6E8A-4147-A177-3AD203B41FA5}">
                          <a16:colId xmlns:a16="http://schemas.microsoft.com/office/drawing/2014/main" val="3651888169"/>
                        </a:ext>
                      </a:extLst>
                    </a:gridCol>
                    <a:gridCol w="407789">
                      <a:extLst>
                        <a:ext uri="{9D8B030D-6E8A-4147-A177-3AD203B41FA5}">
                          <a16:colId xmlns:a16="http://schemas.microsoft.com/office/drawing/2014/main" val="3963314380"/>
                        </a:ext>
                      </a:extLst>
                    </a:gridCol>
                    <a:gridCol w="407789">
                      <a:extLst>
                        <a:ext uri="{9D8B030D-6E8A-4147-A177-3AD203B41FA5}">
                          <a16:colId xmlns:a16="http://schemas.microsoft.com/office/drawing/2014/main" val="2365230938"/>
                        </a:ext>
                      </a:extLst>
                    </a:gridCol>
                    <a:gridCol w="407789">
                      <a:extLst>
                        <a:ext uri="{9D8B030D-6E8A-4147-A177-3AD203B41FA5}">
                          <a16:colId xmlns:a16="http://schemas.microsoft.com/office/drawing/2014/main" val="1054430375"/>
                        </a:ext>
                      </a:extLst>
                    </a:gridCol>
                  </a:tblGrid>
                  <a:tr h="173736">
                    <a:tc>
                      <a:txBody>
                        <a:bodyPr/>
                        <a:lstStyle/>
                        <a:p>
                          <a:endParaRPr lang="en-US"/>
                        </a:p>
                      </a:txBody>
                      <a:tcPr>
                        <a:blipFill>
                          <a:blip r:embed="rId2"/>
                          <a:stretch>
                            <a:fillRect l="-1493" t="-3448" r="-402985" b="-386207"/>
                          </a:stretch>
                        </a:blipFill>
                      </a:tcPr>
                    </a:tc>
                    <a:tc>
                      <a:txBody>
                        <a:bodyPr/>
                        <a:lstStyle/>
                        <a:p>
                          <a:pPr algn="ctr"/>
                          <a:r>
                            <a:rPr lang="en-US" sz="500" dirty="0"/>
                            <a:t>Angels</a:t>
                          </a:r>
                        </a:p>
                      </a:txBody>
                      <a:tcPr/>
                    </a:tc>
                    <a:tc>
                      <a:txBody>
                        <a:bodyPr/>
                        <a:lstStyle/>
                        <a:p>
                          <a:pPr algn="ctr"/>
                          <a:r>
                            <a:rPr lang="en-US" sz="500" dirty="0"/>
                            <a:t>Rangers</a:t>
                          </a:r>
                        </a:p>
                      </a:txBody>
                      <a:tcPr/>
                    </a:tc>
                    <a:tc>
                      <a:txBody>
                        <a:bodyPr/>
                        <a:lstStyle/>
                        <a:p>
                          <a:pPr algn="ctr"/>
                          <a:r>
                            <a:rPr lang="en-US" sz="500" dirty="0"/>
                            <a:t>Mariners</a:t>
                          </a:r>
                        </a:p>
                      </a:txBody>
                      <a:tcPr/>
                    </a:tc>
                    <a:tc>
                      <a:txBody>
                        <a:bodyPr/>
                        <a:lstStyle/>
                        <a:p>
                          <a:pPr algn="ctr"/>
                          <a:r>
                            <a:rPr lang="en-US" sz="500" dirty="0"/>
                            <a:t>A’s</a:t>
                          </a:r>
                        </a:p>
                      </a:txBody>
                      <a:tcPr/>
                    </a:tc>
                    <a:extLst>
                      <a:ext uri="{0D108BD9-81ED-4DB2-BD59-A6C34878D82A}">
                        <a16:rowId xmlns:a16="http://schemas.microsoft.com/office/drawing/2014/main" val="3737117909"/>
                      </a:ext>
                    </a:extLst>
                  </a:tr>
                  <a:tr h="167640">
                    <a:tc>
                      <a:txBody>
                        <a:bodyPr/>
                        <a:lstStyle/>
                        <a:p>
                          <a:pPr algn="ctr"/>
                          <a:r>
                            <a:rPr lang="en-US" sz="500" dirty="0"/>
                            <a:t>Angels</a:t>
                          </a:r>
                        </a:p>
                      </a:txBody>
                      <a:tcPr/>
                    </a:tc>
                    <a:tc>
                      <a:txBody>
                        <a:bodyPr/>
                        <a:lstStyle/>
                        <a:p>
                          <a:pPr algn="ctr"/>
                          <a:r>
                            <a:rPr lang="en-US" sz="500" dirty="0"/>
                            <a:t>-</a:t>
                          </a:r>
                        </a:p>
                      </a:txBody>
                      <a:tcPr/>
                    </a:tc>
                    <a:tc>
                      <a:txBody>
                        <a:bodyPr/>
                        <a:lstStyle/>
                        <a:p>
                          <a:pPr algn="ctr"/>
                          <a:r>
                            <a:rPr lang="en-US" sz="500" dirty="0"/>
                            <a:t>5</a:t>
                          </a:r>
                        </a:p>
                      </a:txBody>
                      <a:tcPr/>
                    </a:tc>
                    <a:tc>
                      <a:txBody>
                        <a:bodyPr/>
                        <a:lstStyle/>
                        <a:p>
                          <a:pPr algn="ctr"/>
                          <a:r>
                            <a:rPr lang="en-US" sz="500" dirty="0"/>
                            <a:t>3</a:t>
                          </a:r>
                        </a:p>
                      </a:txBody>
                      <a:tcPr/>
                    </a:tc>
                    <a:tc>
                      <a:txBody>
                        <a:bodyPr/>
                        <a:lstStyle/>
                        <a:p>
                          <a:pPr algn="ctr"/>
                          <a:r>
                            <a:rPr lang="en-US" sz="500" dirty="0"/>
                            <a:t>4</a:t>
                          </a:r>
                        </a:p>
                      </a:txBody>
                      <a:tcPr/>
                    </a:tc>
                    <a:extLst>
                      <a:ext uri="{0D108BD9-81ED-4DB2-BD59-A6C34878D82A}">
                        <a16:rowId xmlns:a16="http://schemas.microsoft.com/office/drawing/2014/main" val="4028813496"/>
                      </a:ext>
                    </a:extLst>
                  </a:tr>
                  <a:tr h="167640">
                    <a:tc>
                      <a:txBody>
                        <a:bodyPr/>
                        <a:lstStyle/>
                        <a:p>
                          <a:pPr algn="ctr"/>
                          <a:r>
                            <a:rPr lang="en-US" sz="500" dirty="0"/>
                            <a:t>Rangers</a:t>
                          </a:r>
                        </a:p>
                      </a:txBody>
                      <a:tcPr/>
                    </a:tc>
                    <a:tc>
                      <a:txBody>
                        <a:bodyPr/>
                        <a:lstStyle/>
                        <a:p>
                          <a:pPr algn="ctr"/>
                          <a:r>
                            <a:rPr lang="en-US" sz="500" dirty="0"/>
                            <a:t>5</a:t>
                          </a:r>
                        </a:p>
                      </a:txBody>
                      <a:tcPr/>
                    </a:tc>
                    <a:tc>
                      <a:txBody>
                        <a:bodyPr/>
                        <a:lstStyle/>
                        <a:p>
                          <a:pPr algn="ctr"/>
                          <a:r>
                            <a:rPr lang="en-US" sz="500" dirty="0"/>
                            <a:t>-</a:t>
                          </a:r>
                        </a:p>
                      </a:txBody>
                      <a:tcPr/>
                    </a:tc>
                    <a:tc>
                      <a:txBody>
                        <a:bodyPr/>
                        <a:lstStyle/>
                        <a:p>
                          <a:pPr algn="ctr"/>
                          <a:r>
                            <a:rPr lang="en-US" sz="500" dirty="0"/>
                            <a:t>4</a:t>
                          </a:r>
                        </a:p>
                      </a:txBody>
                      <a:tcPr/>
                    </a:tc>
                    <a:tc>
                      <a:txBody>
                        <a:bodyPr/>
                        <a:lstStyle/>
                        <a:p>
                          <a:pPr algn="ctr"/>
                          <a:r>
                            <a:rPr lang="en-US" sz="500" dirty="0"/>
                            <a:t>3</a:t>
                          </a:r>
                        </a:p>
                      </a:txBody>
                      <a:tcPr/>
                    </a:tc>
                    <a:extLst>
                      <a:ext uri="{0D108BD9-81ED-4DB2-BD59-A6C34878D82A}">
                        <a16:rowId xmlns:a16="http://schemas.microsoft.com/office/drawing/2014/main" val="303949064"/>
                      </a:ext>
                    </a:extLst>
                  </a:tr>
                  <a:tr h="167640">
                    <a:tc>
                      <a:txBody>
                        <a:bodyPr/>
                        <a:lstStyle/>
                        <a:p>
                          <a:pPr algn="ctr"/>
                          <a:r>
                            <a:rPr lang="en-US" sz="500" dirty="0"/>
                            <a:t>Mariners</a:t>
                          </a:r>
                        </a:p>
                      </a:txBody>
                      <a:tcPr/>
                    </a:tc>
                    <a:tc>
                      <a:txBody>
                        <a:bodyPr/>
                        <a:lstStyle/>
                        <a:p>
                          <a:pPr algn="ctr"/>
                          <a:r>
                            <a:rPr lang="en-US" sz="500" dirty="0"/>
                            <a:t>3</a:t>
                          </a:r>
                        </a:p>
                      </a:txBody>
                      <a:tcPr/>
                    </a:tc>
                    <a:tc>
                      <a:txBody>
                        <a:bodyPr/>
                        <a:lstStyle/>
                        <a:p>
                          <a:pPr algn="ctr"/>
                          <a:r>
                            <a:rPr lang="en-US" sz="500" dirty="0"/>
                            <a:t>4</a:t>
                          </a:r>
                        </a:p>
                      </a:txBody>
                      <a:tcPr/>
                    </a:tc>
                    <a:tc>
                      <a:txBody>
                        <a:bodyPr/>
                        <a:lstStyle/>
                        <a:p>
                          <a:pPr algn="ctr"/>
                          <a:r>
                            <a:rPr lang="en-US" sz="500" dirty="0"/>
                            <a:t>-</a:t>
                          </a:r>
                        </a:p>
                      </a:txBody>
                      <a:tcPr/>
                    </a:tc>
                    <a:tc>
                      <a:txBody>
                        <a:bodyPr/>
                        <a:lstStyle/>
                        <a:p>
                          <a:pPr algn="ctr"/>
                          <a:r>
                            <a:rPr lang="en-US" sz="500" dirty="0"/>
                            <a:t>5</a:t>
                          </a:r>
                        </a:p>
                      </a:txBody>
                      <a:tcPr/>
                    </a:tc>
                    <a:extLst>
                      <a:ext uri="{0D108BD9-81ED-4DB2-BD59-A6C34878D82A}">
                        <a16:rowId xmlns:a16="http://schemas.microsoft.com/office/drawing/2014/main" val="3058376035"/>
                      </a:ext>
                    </a:extLst>
                  </a:tr>
                  <a:tr h="167640">
                    <a:tc>
                      <a:txBody>
                        <a:bodyPr/>
                        <a:lstStyle/>
                        <a:p>
                          <a:pPr algn="ctr"/>
                          <a:r>
                            <a:rPr lang="en-US" sz="500" dirty="0"/>
                            <a:t>A’s</a:t>
                          </a:r>
                        </a:p>
                      </a:txBody>
                      <a:tcPr/>
                    </a:tc>
                    <a:tc>
                      <a:txBody>
                        <a:bodyPr/>
                        <a:lstStyle/>
                        <a:p>
                          <a:pPr algn="ctr"/>
                          <a:r>
                            <a:rPr lang="en-US" sz="500" dirty="0"/>
                            <a:t>4</a:t>
                          </a:r>
                        </a:p>
                      </a:txBody>
                      <a:tcPr/>
                    </a:tc>
                    <a:tc>
                      <a:txBody>
                        <a:bodyPr/>
                        <a:lstStyle/>
                        <a:p>
                          <a:pPr algn="ctr"/>
                          <a:r>
                            <a:rPr lang="en-US" sz="500" dirty="0"/>
                            <a:t>3</a:t>
                          </a:r>
                        </a:p>
                      </a:txBody>
                      <a:tcPr/>
                    </a:tc>
                    <a:tc>
                      <a:txBody>
                        <a:bodyPr/>
                        <a:lstStyle/>
                        <a:p>
                          <a:pPr algn="ctr"/>
                          <a:r>
                            <a:rPr lang="en-US" sz="500" dirty="0"/>
                            <a:t>5</a:t>
                          </a:r>
                        </a:p>
                      </a:txBody>
                      <a:tcPr/>
                    </a:tc>
                    <a:tc>
                      <a:txBody>
                        <a:bodyPr/>
                        <a:lstStyle/>
                        <a:p>
                          <a:pPr algn="ctr"/>
                          <a:r>
                            <a:rPr lang="en-US" sz="500" dirty="0"/>
                            <a:t>-</a:t>
                          </a:r>
                        </a:p>
                      </a:txBody>
                      <a:tcPr/>
                    </a:tc>
                    <a:extLst>
                      <a:ext uri="{0D108BD9-81ED-4DB2-BD59-A6C34878D82A}">
                        <a16:rowId xmlns:a16="http://schemas.microsoft.com/office/drawing/2014/main" val="365720411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75" name="Content Placeholder 4">
                <a:extLst>
                  <a:ext uri="{FF2B5EF4-FFF2-40B4-BE49-F238E27FC236}">
                    <a16:creationId xmlns:a16="http://schemas.microsoft.com/office/drawing/2014/main" id="{DC60DD1B-132A-4F69-B869-0A2DC98068AD}"/>
                  </a:ext>
                </a:extLst>
              </p:cNvPr>
              <p:cNvGraphicFramePr>
                <a:graphicFrameLocks/>
              </p:cNvGraphicFramePr>
              <p:nvPr>
                <p:extLst>
                  <p:ext uri="{D42A27DB-BD31-4B8C-83A1-F6EECF244321}">
                    <p14:modId xmlns:p14="http://schemas.microsoft.com/office/powerpoint/2010/main" val="4229991791"/>
                  </p:ext>
                </p:extLst>
              </p:nvPr>
            </p:nvGraphicFramePr>
            <p:xfrm>
              <a:off x="1298503" y="2173967"/>
              <a:ext cx="1602580" cy="838200"/>
            </p:xfrm>
            <a:graphic>
              <a:graphicData uri="http://schemas.openxmlformats.org/drawingml/2006/table">
                <a:tbl>
                  <a:tblPr firstRow="1" bandRow="1">
                    <a:tableStyleId>{5C22544A-7EE6-4342-B048-85BDC9FD1C3A}</a:tableStyleId>
                  </a:tblPr>
                  <a:tblGrid>
                    <a:gridCol w="549480">
                      <a:extLst>
                        <a:ext uri="{9D8B030D-6E8A-4147-A177-3AD203B41FA5}">
                          <a16:colId xmlns:a16="http://schemas.microsoft.com/office/drawing/2014/main" val="1156048979"/>
                        </a:ext>
                      </a:extLst>
                    </a:gridCol>
                    <a:gridCol w="311312">
                      <a:extLst>
                        <a:ext uri="{9D8B030D-6E8A-4147-A177-3AD203B41FA5}">
                          <a16:colId xmlns:a16="http://schemas.microsoft.com/office/drawing/2014/main" val="2302543614"/>
                        </a:ext>
                      </a:extLst>
                    </a:gridCol>
                    <a:gridCol w="314541">
                      <a:extLst>
                        <a:ext uri="{9D8B030D-6E8A-4147-A177-3AD203B41FA5}">
                          <a16:colId xmlns:a16="http://schemas.microsoft.com/office/drawing/2014/main" val="3296258072"/>
                        </a:ext>
                      </a:extLst>
                    </a:gridCol>
                    <a:gridCol w="427247">
                      <a:extLst>
                        <a:ext uri="{9D8B030D-6E8A-4147-A177-3AD203B41FA5}">
                          <a16:colId xmlns:a16="http://schemas.microsoft.com/office/drawing/2014/main" val="1784835326"/>
                        </a:ext>
                      </a:extLst>
                    </a:gridCol>
                  </a:tblGrid>
                  <a:tr h="155925">
                    <a:tc>
                      <a:txBody>
                        <a:bodyPr/>
                        <a:lstStyle/>
                        <a:p>
                          <a:r>
                            <a:rPr lang="en-US" sz="500" dirty="0"/>
                            <a:t>Team</a:t>
                          </a:r>
                        </a:p>
                      </a:txBody>
                      <a:tcPr/>
                    </a:tc>
                    <a:tc>
                      <a:txBody>
                        <a:bodyPr/>
                        <a:lstStyle/>
                        <a:p>
                          <a14:m>
                            <m:oMathPara xmlns:m="http://schemas.openxmlformats.org/officeDocument/2006/math">
                              <m:oMathParaPr>
                                <m:jc m:val="centerGroup"/>
                              </m:oMathParaPr>
                              <m:oMath xmlns:m="http://schemas.openxmlformats.org/officeDocument/2006/math">
                                <m:r>
                                  <a:rPr lang="en-US" sz="500" b="1" i="1" smtClean="0">
                                    <a:latin typeface="Cambria Math" panose="02040503050406030204" pitchFamily="18" charset="0"/>
                                  </a:rPr>
                                  <m:t>𝒘</m:t>
                                </m:r>
                              </m:oMath>
                            </m:oMathPara>
                          </a14:m>
                          <a:endParaRPr lang="en-US" sz="500" dirty="0"/>
                        </a:p>
                      </a:txBody>
                      <a:tcPr/>
                    </a:tc>
                    <a:tc>
                      <a:txBody>
                        <a:bodyPr/>
                        <a:lstStyle/>
                        <a:p>
                          <a14:m>
                            <m:oMathPara xmlns:m="http://schemas.openxmlformats.org/officeDocument/2006/math">
                              <m:oMathParaPr>
                                <m:jc m:val="centerGroup"/>
                              </m:oMathParaPr>
                              <m:oMath xmlns:m="http://schemas.openxmlformats.org/officeDocument/2006/math">
                                <m:r>
                                  <a:rPr lang="en-US" sz="500" b="1" i="1" smtClean="0">
                                    <a:latin typeface="Cambria Math" panose="02040503050406030204" pitchFamily="18" charset="0"/>
                                  </a:rPr>
                                  <m:t>𝒈</m:t>
                                </m:r>
                              </m:oMath>
                            </m:oMathPara>
                          </a14:m>
                          <a:endParaRPr lang="en-US" sz="500" dirty="0"/>
                        </a:p>
                      </a:txBody>
                      <a:tcPr/>
                    </a:tc>
                    <a:tc>
                      <a:txBody>
                        <a:bodyPr/>
                        <a:lstStyle/>
                        <a:p>
                          <a14:m>
                            <m:oMathPara xmlns:m="http://schemas.openxmlformats.org/officeDocument/2006/math">
                              <m:oMathParaPr>
                                <m:jc m:val="centerGroup"/>
                              </m:oMathParaPr>
                              <m:oMath xmlns:m="http://schemas.openxmlformats.org/officeDocument/2006/math">
                                <m:r>
                                  <a:rPr lang="en-US" sz="500" b="1" i="1" baseline="0" smtClean="0">
                                    <a:latin typeface="Cambria Math" panose="02040503050406030204" pitchFamily="18" charset="0"/>
                                  </a:rPr>
                                  <m:t>𝑷</m:t>
                                </m:r>
                              </m:oMath>
                            </m:oMathPara>
                          </a14:m>
                          <a:endParaRPr lang="en-US" sz="500" dirty="0"/>
                        </a:p>
                      </a:txBody>
                      <a:tcPr/>
                    </a:tc>
                    <a:extLst>
                      <a:ext uri="{0D108BD9-81ED-4DB2-BD59-A6C34878D82A}">
                        <a16:rowId xmlns:a16="http://schemas.microsoft.com/office/drawing/2014/main" val="3460204973"/>
                      </a:ext>
                    </a:extLst>
                  </a:tr>
                  <a:tr h="147337">
                    <a:tc>
                      <a:txBody>
                        <a:bodyPr/>
                        <a:lstStyle/>
                        <a:p>
                          <a:r>
                            <a:rPr lang="en-US" sz="500" dirty="0"/>
                            <a:t>Angels</a:t>
                          </a:r>
                        </a:p>
                      </a:txBody>
                      <a:tcPr/>
                    </a:tc>
                    <a:tc>
                      <a:txBody>
                        <a:bodyPr/>
                        <a:lstStyle/>
                        <a:p>
                          <a:r>
                            <a:rPr lang="en-US" sz="500" dirty="0"/>
                            <a:t>81</a:t>
                          </a:r>
                        </a:p>
                      </a:txBody>
                      <a:tcPr/>
                    </a:tc>
                    <a:tc>
                      <a:txBody>
                        <a:bodyPr/>
                        <a:lstStyle/>
                        <a:p>
                          <a:r>
                            <a:rPr lang="en-US" sz="500" dirty="0"/>
                            <a:t>12</a:t>
                          </a:r>
                        </a:p>
                      </a:txBody>
                      <a:tcPr/>
                    </a:tc>
                    <a:tc>
                      <a:txBody>
                        <a:bodyPr/>
                        <a:lstStyle/>
                        <a:p>
                          <a:r>
                            <a:rPr lang="en-US" sz="500" dirty="0"/>
                            <a:t>93</a:t>
                          </a:r>
                        </a:p>
                      </a:txBody>
                      <a:tcPr/>
                    </a:tc>
                    <a:extLst>
                      <a:ext uri="{0D108BD9-81ED-4DB2-BD59-A6C34878D82A}">
                        <a16:rowId xmlns:a16="http://schemas.microsoft.com/office/drawing/2014/main" val="3695601799"/>
                      </a:ext>
                    </a:extLst>
                  </a:tr>
                  <a:tr h="147337">
                    <a:tc>
                      <a:txBody>
                        <a:bodyPr/>
                        <a:lstStyle/>
                        <a:p>
                          <a:r>
                            <a:rPr lang="en-US" sz="500" dirty="0"/>
                            <a:t>Rangers</a:t>
                          </a:r>
                        </a:p>
                      </a:txBody>
                      <a:tcPr/>
                    </a:tc>
                    <a:tc>
                      <a:txBody>
                        <a:bodyPr/>
                        <a:lstStyle/>
                        <a:p>
                          <a:r>
                            <a:rPr lang="en-US" sz="500" dirty="0"/>
                            <a:t>80</a:t>
                          </a:r>
                        </a:p>
                      </a:txBody>
                      <a:tcPr/>
                    </a:tc>
                    <a:tc>
                      <a:txBody>
                        <a:bodyPr/>
                        <a:lstStyle/>
                        <a:p>
                          <a:r>
                            <a:rPr lang="en-US" sz="500" dirty="0"/>
                            <a:t>12</a:t>
                          </a:r>
                        </a:p>
                      </a:txBody>
                      <a:tcPr/>
                    </a:tc>
                    <a:tc>
                      <a:txBody>
                        <a:bodyPr/>
                        <a:lstStyle/>
                        <a:p>
                          <a:r>
                            <a:rPr lang="en-US" sz="500" dirty="0"/>
                            <a:t>92</a:t>
                          </a:r>
                        </a:p>
                      </a:txBody>
                      <a:tcPr/>
                    </a:tc>
                    <a:extLst>
                      <a:ext uri="{0D108BD9-81ED-4DB2-BD59-A6C34878D82A}">
                        <a16:rowId xmlns:a16="http://schemas.microsoft.com/office/drawing/2014/main" val="3900270897"/>
                      </a:ext>
                    </a:extLst>
                  </a:tr>
                  <a:tr h="147337">
                    <a:tc>
                      <a:txBody>
                        <a:bodyPr/>
                        <a:lstStyle/>
                        <a:p>
                          <a:r>
                            <a:rPr lang="en-US" sz="500" dirty="0"/>
                            <a:t>Mariners</a:t>
                          </a:r>
                        </a:p>
                      </a:txBody>
                      <a:tcPr/>
                    </a:tc>
                    <a:tc>
                      <a:txBody>
                        <a:bodyPr/>
                        <a:lstStyle/>
                        <a:p>
                          <a:r>
                            <a:rPr lang="en-US" sz="500" dirty="0"/>
                            <a:t>70</a:t>
                          </a:r>
                        </a:p>
                      </a:txBody>
                      <a:tcPr/>
                    </a:tc>
                    <a:tc>
                      <a:txBody>
                        <a:bodyPr/>
                        <a:lstStyle/>
                        <a:p>
                          <a:r>
                            <a:rPr lang="en-US" sz="500" dirty="0"/>
                            <a:t>12</a:t>
                          </a:r>
                        </a:p>
                      </a:txBody>
                      <a:tcPr/>
                    </a:tc>
                    <a:tc>
                      <a:txBody>
                        <a:bodyPr/>
                        <a:lstStyle/>
                        <a:p>
                          <a:r>
                            <a:rPr lang="en-US" sz="500" dirty="0"/>
                            <a:t>82</a:t>
                          </a:r>
                        </a:p>
                      </a:txBody>
                      <a:tcPr/>
                    </a:tc>
                    <a:extLst>
                      <a:ext uri="{0D108BD9-81ED-4DB2-BD59-A6C34878D82A}">
                        <a16:rowId xmlns:a16="http://schemas.microsoft.com/office/drawing/2014/main" val="2851341751"/>
                      </a:ext>
                    </a:extLst>
                  </a:tr>
                  <a:tr h="147337">
                    <a:tc>
                      <a:txBody>
                        <a:bodyPr/>
                        <a:lstStyle/>
                        <a:p>
                          <a:r>
                            <a:rPr lang="en-US" sz="500" dirty="0"/>
                            <a:t>A’s</a:t>
                          </a:r>
                        </a:p>
                      </a:txBody>
                      <a:tcPr/>
                    </a:tc>
                    <a:tc>
                      <a:txBody>
                        <a:bodyPr/>
                        <a:lstStyle/>
                        <a:p>
                          <a:r>
                            <a:rPr lang="en-US" sz="500" dirty="0"/>
                            <a:t>69</a:t>
                          </a:r>
                        </a:p>
                      </a:txBody>
                      <a:tcPr/>
                    </a:tc>
                    <a:tc>
                      <a:txBody>
                        <a:bodyPr/>
                        <a:lstStyle/>
                        <a:p>
                          <a:r>
                            <a:rPr lang="en-US" sz="500" dirty="0"/>
                            <a:t>12</a:t>
                          </a:r>
                        </a:p>
                      </a:txBody>
                      <a:tcPr/>
                    </a:tc>
                    <a:tc>
                      <a:txBody>
                        <a:bodyPr/>
                        <a:lstStyle/>
                        <a:p>
                          <a:r>
                            <a:rPr lang="en-US" sz="500" dirty="0"/>
                            <a:t>81</a:t>
                          </a:r>
                        </a:p>
                      </a:txBody>
                      <a:tcPr/>
                    </a:tc>
                    <a:extLst>
                      <a:ext uri="{0D108BD9-81ED-4DB2-BD59-A6C34878D82A}">
                        <a16:rowId xmlns:a16="http://schemas.microsoft.com/office/drawing/2014/main" val="3472745724"/>
                      </a:ext>
                    </a:extLst>
                  </a:tr>
                </a:tbl>
              </a:graphicData>
            </a:graphic>
          </p:graphicFrame>
        </mc:Choice>
        <mc:Fallback>
          <p:graphicFrame>
            <p:nvGraphicFramePr>
              <p:cNvPr id="75" name="Content Placeholder 4">
                <a:extLst>
                  <a:ext uri="{FF2B5EF4-FFF2-40B4-BE49-F238E27FC236}">
                    <a16:creationId xmlns:a16="http://schemas.microsoft.com/office/drawing/2014/main" id="{DC60DD1B-132A-4F69-B869-0A2DC98068AD}"/>
                  </a:ext>
                </a:extLst>
              </p:cNvPr>
              <p:cNvGraphicFramePr>
                <a:graphicFrameLocks/>
              </p:cNvGraphicFramePr>
              <p:nvPr>
                <p:extLst>
                  <p:ext uri="{D42A27DB-BD31-4B8C-83A1-F6EECF244321}">
                    <p14:modId xmlns:p14="http://schemas.microsoft.com/office/powerpoint/2010/main" val="4229991791"/>
                  </p:ext>
                </p:extLst>
              </p:nvPr>
            </p:nvGraphicFramePr>
            <p:xfrm>
              <a:off x="1298503" y="2173967"/>
              <a:ext cx="1602580" cy="838200"/>
            </p:xfrm>
            <a:graphic>
              <a:graphicData uri="http://schemas.openxmlformats.org/drawingml/2006/table">
                <a:tbl>
                  <a:tblPr firstRow="1" bandRow="1">
                    <a:tableStyleId>{5C22544A-7EE6-4342-B048-85BDC9FD1C3A}</a:tableStyleId>
                  </a:tblPr>
                  <a:tblGrid>
                    <a:gridCol w="549480">
                      <a:extLst>
                        <a:ext uri="{9D8B030D-6E8A-4147-A177-3AD203B41FA5}">
                          <a16:colId xmlns:a16="http://schemas.microsoft.com/office/drawing/2014/main" val="1156048979"/>
                        </a:ext>
                      </a:extLst>
                    </a:gridCol>
                    <a:gridCol w="311312">
                      <a:extLst>
                        <a:ext uri="{9D8B030D-6E8A-4147-A177-3AD203B41FA5}">
                          <a16:colId xmlns:a16="http://schemas.microsoft.com/office/drawing/2014/main" val="2302543614"/>
                        </a:ext>
                      </a:extLst>
                    </a:gridCol>
                    <a:gridCol w="314541">
                      <a:extLst>
                        <a:ext uri="{9D8B030D-6E8A-4147-A177-3AD203B41FA5}">
                          <a16:colId xmlns:a16="http://schemas.microsoft.com/office/drawing/2014/main" val="3296258072"/>
                        </a:ext>
                      </a:extLst>
                    </a:gridCol>
                    <a:gridCol w="427247">
                      <a:extLst>
                        <a:ext uri="{9D8B030D-6E8A-4147-A177-3AD203B41FA5}">
                          <a16:colId xmlns:a16="http://schemas.microsoft.com/office/drawing/2014/main" val="1784835326"/>
                        </a:ext>
                      </a:extLst>
                    </a:gridCol>
                  </a:tblGrid>
                  <a:tr h="167640">
                    <a:tc>
                      <a:txBody>
                        <a:bodyPr/>
                        <a:lstStyle/>
                        <a:p>
                          <a:r>
                            <a:rPr lang="en-US" sz="500" dirty="0"/>
                            <a:t>Team</a:t>
                          </a:r>
                        </a:p>
                      </a:txBody>
                      <a:tcPr/>
                    </a:tc>
                    <a:tc>
                      <a:txBody>
                        <a:bodyPr/>
                        <a:lstStyle/>
                        <a:p>
                          <a:endParaRPr lang="en-US"/>
                        </a:p>
                      </a:txBody>
                      <a:tcPr>
                        <a:blipFill>
                          <a:blip r:embed="rId3"/>
                          <a:stretch>
                            <a:fillRect l="-180392" t="-3571" r="-249020" b="-403571"/>
                          </a:stretch>
                        </a:blipFill>
                      </a:tcPr>
                    </a:tc>
                    <a:tc>
                      <a:txBody>
                        <a:bodyPr/>
                        <a:lstStyle/>
                        <a:p>
                          <a:endParaRPr lang="en-US"/>
                        </a:p>
                      </a:txBody>
                      <a:tcPr>
                        <a:blipFill>
                          <a:blip r:embed="rId3"/>
                          <a:stretch>
                            <a:fillRect l="-275000" t="-3571" r="-144231" b="-403571"/>
                          </a:stretch>
                        </a:blipFill>
                      </a:tcPr>
                    </a:tc>
                    <a:tc>
                      <a:txBody>
                        <a:bodyPr/>
                        <a:lstStyle/>
                        <a:p>
                          <a:endParaRPr lang="en-US"/>
                        </a:p>
                      </a:txBody>
                      <a:tcPr>
                        <a:blipFill>
                          <a:blip r:embed="rId3"/>
                          <a:stretch>
                            <a:fillRect l="-278571" t="-3571" r="-7143" b="-403571"/>
                          </a:stretch>
                        </a:blipFill>
                      </a:tcPr>
                    </a:tc>
                    <a:extLst>
                      <a:ext uri="{0D108BD9-81ED-4DB2-BD59-A6C34878D82A}">
                        <a16:rowId xmlns:a16="http://schemas.microsoft.com/office/drawing/2014/main" val="3460204973"/>
                      </a:ext>
                    </a:extLst>
                  </a:tr>
                  <a:tr h="167640">
                    <a:tc>
                      <a:txBody>
                        <a:bodyPr/>
                        <a:lstStyle/>
                        <a:p>
                          <a:r>
                            <a:rPr lang="en-US" sz="500" dirty="0"/>
                            <a:t>Angels</a:t>
                          </a:r>
                        </a:p>
                      </a:txBody>
                      <a:tcPr/>
                    </a:tc>
                    <a:tc>
                      <a:txBody>
                        <a:bodyPr/>
                        <a:lstStyle/>
                        <a:p>
                          <a:r>
                            <a:rPr lang="en-US" sz="500" dirty="0"/>
                            <a:t>81</a:t>
                          </a:r>
                        </a:p>
                      </a:txBody>
                      <a:tcPr/>
                    </a:tc>
                    <a:tc>
                      <a:txBody>
                        <a:bodyPr/>
                        <a:lstStyle/>
                        <a:p>
                          <a:r>
                            <a:rPr lang="en-US" sz="500" dirty="0"/>
                            <a:t>12</a:t>
                          </a:r>
                        </a:p>
                      </a:txBody>
                      <a:tcPr/>
                    </a:tc>
                    <a:tc>
                      <a:txBody>
                        <a:bodyPr/>
                        <a:lstStyle/>
                        <a:p>
                          <a:r>
                            <a:rPr lang="en-US" sz="500" dirty="0"/>
                            <a:t>93</a:t>
                          </a:r>
                        </a:p>
                      </a:txBody>
                      <a:tcPr/>
                    </a:tc>
                    <a:extLst>
                      <a:ext uri="{0D108BD9-81ED-4DB2-BD59-A6C34878D82A}">
                        <a16:rowId xmlns:a16="http://schemas.microsoft.com/office/drawing/2014/main" val="3695601799"/>
                      </a:ext>
                    </a:extLst>
                  </a:tr>
                  <a:tr h="167640">
                    <a:tc>
                      <a:txBody>
                        <a:bodyPr/>
                        <a:lstStyle/>
                        <a:p>
                          <a:r>
                            <a:rPr lang="en-US" sz="500" dirty="0"/>
                            <a:t>Rangers</a:t>
                          </a:r>
                        </a:p>
                      </a:txBody>
                      <a:tcPr/>
                    </a:tc>
                    <a:tc>
                      <a:txBody>
                        <a:bodyPr/>
                        <a:lstStyle/>
                        <a:p>
                          <a:r>
                            <a:rPr lang="en-US" sz="500" dirty="0"/>
                            <a:t>80</a:t>
                          </a:r>
                        </a:p>
                      </a:txBody>
                      <a:tcPr/>
                    </a:tc>
                    <a:tc>
                      <a:txBody>
                        <a:bodyPr/>
                        <a:lstStyle/>
                        <a:p>
                          <a:r>
                            <a:rPr lang="en-US" sz="500" dirty="0"/>
                            <a:t>12</a:t>
                          </a:r>
                        </a:p>
                      </a:txBody>
                      <a:tcPr/>
                    </a:tc>
                    <a:tc>
                      <a:txBody>
                        <a:bodyPr/>
                        <a:lstStyle/>
                        <a:p>
                          <a:r>
                            <a:rPr lang="en-US" sz="500" dirty="0"/>
                            <a:t>92</a:t>
                          </a:r>
                        </a:p>
                      </a:txBody>
                      <a:tcPr/>
                    </a:tc>
                    <a:extLst>
                      <a:ext uri="{0D108BD9-81ED-4DB2-BD59-A6C34878D82A}">
                        <a16:rowId xmlns:a16="http://schemas.microsoft.com/office/drawing/2014/main" val="3900270897"/>
                      </a:ext>
                    </a:extLst>
                  </a:tr>
                  <a:tr h="167640">
                    <a:tc>
                      <a:txBody>
                        <a:bodyPr/>
                        <a:lstStyle/>
                        <a:p>
                          <a:r>
                            <a:rPr lang="en-US" sz="500" dirty="0"/>
                            <a:t>Mariners</a:t>
                          </a:r>
                        </a:p>
                      </a:txBody>
                      <a:tcPr/>
                    </a:tc>
                    <a:tc>
                      <a:txBody>
                        <a:bodyPr/>
                        <a:lstStyle/>
                        <a:p>
                          <a:r>
                            <a:rPr lang="en-US" sz="500" dirty="0"/>
                            <a:t>70</a:t>
                          </a:r>
                        </a:p>
                      </a:txBody>
                      <a:tcPr/>
                    </a:tc>
                    <a:tc>
                      <a:txBody>
                        <a:bodyPr/>
                        <a:lstStyle/>
                        <a:p>
                          <a:r>
                            <a:rPr lang="en-US" sz="500" dirty="0"/>
                            <a:t>12</a:t>
                          </a:r>
                        </a:p>
                      </a:txBody>
                      <a:tcPr/>
                    </a:tc>
                    <a:tc>
                      <a:txBody>
                        <a:bodyPr/>
                        <a:lstStyle/>
                        <a:p>
                          <a:r>
                            <a:rPr lang="en-US" sz="500" dirty="0"/>
                            <a:t>82</a:t>
                          </a:r>
                        </a:p>
                      </a:txBody>
                      <a:tcPr/>
                    </a:tc>
                    <a:extLst>
                      <a:ext uri="{0D108BD9-81ED-4DB2-BD59-A6C34878D82A}">
                        <a16:rowId xmlns:a16="http://schemas.microsoft.com/office/drawing/2014/main" val="2851341751"/>
                      </a:ext>
                    </a:extLst>
                  </a:tr>
                  <a:tr h="167640">
                    <a:tc>
                      <a:txBody>
                        <a:bodyPr/>
                        <a:lstStyle/>
                        <a:p>
                          <a:r>
                            <a:rPr lang="en-US" sz="500" dirty="0"/>
                            <a:t>A’s</a:t>
                          </a:r>
                        </a:p>
                      </a:txBody>
                      <a:tcPr/>
                    </a:tc>
                    <a:tc>
                      <a:txBody>
                        <a:bodyPr/>
                        <a:lstStyle/>
                        <a:p>
                          <a:r>
                            <a:rPr lang="en-US" sz="500" dirty="0"/>
                            <a:t>69</a:t>
                          </a:r>
                        </a:p>
                      </a:txBody>
                      <a:tcPr/>
                    </a:tc>
                    <a:tc>
                      <a:txBody>
                        <a:bodyPr/>
                        <a:lstStyle/>
                        <a:p>
                          <a:r>
                            <a:rPr lang="en-US" sz="500" dirty="0"/>
                            <a:t>12</a:t>
                          </a:r>
                        </a:p>
                      </a:txBody>
                      <a:tcPr/>
                    </a:tc>
                    <a:tc>
                      <a:txBody>
                        <a:bodyPr/>
                        <a:lstStyle/>
                        <a:p>
                          <a:r>
                            <a:rPr lang="en-US" sz="500" dirty="0"/>
                            <a:t>81</a:t>
                          </a:r>
                        </a:p>
                      </a:txBody>
                      <a:tcPr/>
                    </a:tc>
                    <a:extLst>
                      <a:ext uri="{0D108BD9-81ED-4DB2-BD59-A6C34878D82A}">
                        <a16:rowId xmlns:a16="http://schemas.microsoft.com/office/drawing/2014/main" val="3472745724"/>
                      </a:ext>
                    </a:extLst>
                  </a:tr>
                </a:tbl>
              </a:graphicData>
            </a:graphic>
          </p:graphicFrame>
        </mc:Fallback>
      </mc:AlternateContent>
      <p:grpSp>
        <p:nvGrpSpPr>
          <p:cNvPr id="80" name="Group 79">
            <a:extLst>
              <a:ext uri="{FF2B5EF4-FFF2-40B4-BE49-F238E27FC236}">
                <a16:creationId xmlns:a16="http://schemas.microsoft.com/office/drawing/2014/main" id="{79FA5191-981C-44DC-ADFD-3A860A2056DF}"/>
              </a:ext>
            </a:extLst>
          </p:cNvPr>
          <p:cNvGrpSpPr/>
          <p:nvPr/>
        </p:nvGrpSpPr>
        <p:grpSpPr>
          <a:xfrm>
            <a:off x="8411020" y="2964989"/>
            <a:ext cx="3438080" cy="1647683"/>
            <a:chOff x="31114" y="1874256"/>
            <a:chExt cx="7409570" cy="4715164"/>
          </a:xfrm>
        </p:grpSpPr>
        <p:sp>
          <p:nvSpPr>
            <p:cNvPr id="81" name="Oval 80">
              <a:extLst>
                <a:ext uri="{FF2B5EF4-FFF2-40B4-BE49-F238E27FC236}">
                  <a16:creationId xmlns:a16="http://schemas.microsoft.com/office/drawing/2014/main" id="{8FA27D46-E639-4FD8-89D0-33EE16D917AB}"/>
                </a:ext>
              </a:extLst>
            </p:cNvPr>
            <p:cNvSpPr/>
            <p:nvPr/>
          </p:nvSpPr>
          <p:spPr>
            <a:xfrm>
              <a:off x="1804985" y="1874256"/>
              <a:ext cx="1256146" cy="1256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Angels vs. Rangers</a:t>
              </a:r>
            </a:p>
          </p:txBody>
        </p:sp>
        <p:sp>
          <p:nvSpPr>
            <p:cNvPr id="82" name="Oval 81">
              <a:extLst>
                <a:ext uri="{FF2B5EF4-FFF2-40B4-BE49-F238E27FC236}">
                  <a16:creationId xmlns:a16="http://schemas.microsoft.com/office/drawing/2014/main" id="{4FB44504-3254-4854-8252-74315EDE7E7F}"/>
                </a:ext>
              </a:extLst>
            </p:cNvPr>
            <p:cNvSpPr/>
            <p:nvPr/>
          </p:nvSpPr>
          <p:spPr>
            <a:xfrm>
              <a:off x="1804985" y="3603765"/>
              <a:ext cx="1256146" cy="1256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Angels vs. </a:t>
              </a:r>
              <a:br>
                <a:rPr lang="en-US" sz="800" dirty="0"/>
              </a:br>
              <a:r>
                <a:rPr lang="en-US" sz="800" dirty="0"/>
                <a:t>A’s</a:t>
              </a:r>
            </a:p>
          </p:txBody>
        </p:sp>
        <p:sp>
          <p:nvSpPr>
            <p:cNvPr id="83" name="Oval 82">
              <a:extLst>
                <a:ext uri="{FF2B5EF4-FFF2-40B4-BE49-F238E27FC236}">
                  <a16:creationId xmlns:a16="http://schemas.microsoft.com/office/drawing/2014/main" id="{B46D9B96-22E1-4B56-82F1-BC17084A1989}"/>
                </a:ext>
              </a:extLst>
            </p:cNvPr>
            <p:cNvSpPr/>
            <p:nvPr/>
          </p:nvSpPr>
          <p:spPr>
            <a:xfrm>
              <a:off x="1804985" y="5333274"/>
              <a:ext cx="1256146" cy="1256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Rangers vs. </a:t>
              </a:r>
              <a:br>
                <a:rPr lang="en-US" sz="800" dirty="0"/>
              </a:br>
              <a:r>
                <a:rPr lang="en-US" sz="800" dirty="0"/>
                <a:t>A’s</a:t>
              </a:r>
            </a:p>
          </p:txBody>
        </p:sp>
        <p:sp>
          <p:nvSpPr>
            <p:cNvPr id="84" name="Oval 83">
              <a:extLst>
                <a:ext uri="{FF2B5EF4-FFF2-40B4-BE49-F238E27FC236}">
                  <a16:creationId xmlns:a16="http://schemas.microsoft.com/office/drawing/2014/main" id="{D097E15B-CE14-4508-8ABA-3719831B4F1B}"/>
                </a:ext>
              </a:extLst>
            </p:cNvPr>
            <p:cNvSpPr/>
            <p:nvPr/>
          </p:nvSpPr>
          <p:spPr>
            <a:xfrm>
              <a:off x="4417852" y="1874256"/>
              <a:ext cx="1256146" cy="1256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Angels</a:t>
              </a:r>
            </a:p>
          </p:txBody>
        </p:sp>
        <p:sp>
          <p:nvSpPr>
            <p:cNvPr id="85" name="Oval 84">
              <a:extLst>
                <a:ext uri="{FF2B5EF4-FFF2-40B4-BE49-F238E27FC236}">
                  <a16:creationId xmlns:a16="http://schemas.microsoft.com/office/drawing/2014/main" id="{6B50E3F9-EFCD-45A4-B764-D89BED9E6296}"/>
                </a:ext>
              </a:extLst>
            </p:cNvPr>
            <p:cNvSpPr/>
            <p:nvPr/>
          </p:nvSpPr>
          <p:spPr>
            <a:xfrm>
              <a:off x="4417852" y="3603765"/>
              <a:ext cx="1256146" cy="1256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Rangers</a:t>
              </a:r>
            </a:p>
          </p:txBody>
        </p:sp>
        <p:sp>
          <p:nvSpPr>
            <p:cNvPr id="87" name="Oval 86">
              <a:extLst>
                <a:ext uri="{FF2B5EF4-FFF2-40B4-BE49-F238E27FC236}">
                  <a16:creationId xmlns:a16="http://schemas.microsoft.com/office/drawing/2014/main" id="{4CDF92BB-D030-4AFE-B76E-ECCE3912FA13}"/>
                </a:ext>
              </a:extLst>
            </p:cNvPr>
            <p:cNvSpPr/>
            <p:nvPr/>
          </p:nvSpPr>
          <p:spPr>
            <a:xfrm>
              <a:off x="4417852" y="5333274"/>
              <a:ext cx="1256146" cy="1256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A’s</a:t>
              </a:r>
            </a:p>
          </p:txBody>
        </p:sp>
        <p:sp>
          <p:nvSpPr>
            <p:cNvPr id="89" name="Oval 88">
              <a:extLst>
                <a:ext uri="{FF2B5EF4-FFF2-40B4-BE49-F238E27FC236}">
                  <a16:creationId xmlns:a16="http://schemas.microsoft.com/office/drawing/2014/main" id="{F327D6D6-44B4-4E8D-922D-47D5F6FCC688}"/>
                </a:ext>
              </a:extLst>
            </p:cNvPr>
            <p:cNvSpPr/>
            <p:nvPr/>
          </p:nvSpPr>
          <p:spPr>
            <a:xfrm>
              <a:off x="336108" y="4111765"/>
              <a:ext cx="240145" cy="2401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Oval 89">
              <a:extLst>
                <a:ext uri="{FF2B5EF4-FFF2-40B4-BE49-F238E27FC236}">
                  <a16:creationId xmlns:a16="http://schemas.microsoft.com/office/drawing/2014/main" id="{82F92F9E-554E-4B9D-8361-207C40AC6165}"/>
                </a:ext>
              </a:extLst>
            </p:cNvPr>
            <p:cNvSpPr/>
            <p:nvPr/>
          </p:nvSpPr>
          <p:spPr>
            <a:xfrm>
              <a:off x="6797962" y="4156613"/>
              <a:ext cx="240145" cy="2401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1" name="Straight Arrow Connector 90">
              <a:extLst>
                <a:ext uri="{FF2B5EF4-FFF2-40B4-BE49-F238E27FC236}">
                  <a16:creationId xmlns:a16="http://schemas.microsoft.com/office/drawing/2014/main" id="{F4C371BB-46B3-4419-AF9D-18FACDFCA8A8}"/>
                </a:ext>
              </a:extLst>
            </p:cNvPr>
            <p:cNvCxnSpPr>
              <a:stCxn id="89" idx="7"/>
              <a:endCxn id="81" idx="2"/>
            </p:cNvCxnSpPr>
            <p:nvPr/>
          </p:nvCxnSpPr>
          <p:spPr>
            <a:xfrm flipV="1">
              <a:off x="541085" y="2502329"/>
              <a:ext cx="1263900" cy="1644604"/>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F03E24ED-2302-4EB5-91AB-B6132618E6C2}"/>
                </a:ext>
              </a:extLst>
            </p:cNvPr>
            <p:cNvCxnSpPr>
              <a:stCxn id="89" idx="6"/>
              <a:endCxn id="82" idx="2"/>
            </p:cNvCxnSpPr>
            <p:nvPr/>
          </p:nvCxnSpPr>
          <p:spPr>
            <a:xfrm>
              <a:off x="576253" y="4231838"/>
              <a:ext cx="1228732" cy="0"/>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09" name="Straight Arrow Connector 108">
              <a:extLst>
                <a:ext uri="{FF2B5EF4-FFF2-40B4-BE49-F238E27FC236}">
                  <a16:creationId xmlns:a16="http://schemas.microsoft.com/office/drawing/2014/main" id="{94BB346A-8994-4366-A341-30A1C19C1334}"/>
                </a:ext>
              </a:extLst>
            </p:cNvPr>
            <p:cNvCxnSpPr>
              <a:stCxn id="89" idx="5"/>
              <a:endCxn id="83" idx="2"/>
            </p:cNvCxnSpPr>
            <p:nvPr/>
          </p:nvCxnSpPr>
          <p:spPr>
            <a:xfrm>
              <a:off x="541085" y="4316742"/>
              <a:ext cx="1263900" cy="1644605"/>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10" name="Straight Arrow Connector 109">
              <a:extLst>
                <a:ext uri="{FF2B5EF4-FFF2-40B4-BE49-F238E27FC236}">
                  <a16:creationId xmlns:a16="http://schemas.microsoft.com/office/drawing/2014/main" id="{C71950D4-6DE4-4D4D-ADC9-0AF06DE99511}"/>
                </a:ext>
              </a:extLst>
            </p:cNvPr>
            <p:cNvCxnSpPr>
              <a:stCxn id="81" idx="6"/>
              <a:endCxn id="84" idx="2"/>
            </p:cNvCxnSpPr>
            <p:nvPr/>
          </p:nvCxnSpPr>
          <p:spPr>
            <a:xfrm>
              <a:off x="3061131" y="2502329"/>
              <a:ext cx="1356721" cy="0"/>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11" name="Straight Arrow Connector 110">
              <a:extLst>
                <a:ext uri="{FF2B5EF4-FFF2-40B4-BE49-F238E27FC236}">
                  <a16:creationId xmlns:a16="http://schemas.microsoft.com/office/drawing/2014/main" id="{9CD53A37-7D7A-4E28-B18C-168F0C2FE041}"/>
                </a:ext>
              </a:extLst>
            </p:cNvPr>
            <p:cNvCxnSpPr>
              <a:stCxn id="81" idx="6"/>
              <a:endCxn id="85" idx="2"/>
            </p:cNvCxnSpPr>
            <p:nvPr/>
          </p:nvCxnSpPr>
          <p:spPr>
            <a:xfrm>
              <a:off x="3061131" y="2502329"/>
              <a:ext cx="1356721" cy="1729509"/>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12" name="Straight Arrow Connector 111">
              <a:extLst>
                <a:ext uri="{FF2B5EF4-FFF2-40B4-BE49-F238E27FC236}">
                  <a16:creationId xmlns:a16="http://schemas.microsoft.com/office/drawing/2014/main" id="{C32A1349-FB08-4A42-BB2E-FCDE97F200F5}"/>
                </a:ext>
              </a:extLst>
            </p:cNvPr>
            <p:cNvCxnSpPr>
              <a:stCxn id="82" idx="6"/>
            </p:cNvCxnSpPr>
            <p:nvPr/>
          </p:nvCxnSpPr>
          <p:spPr>
            <a:xfrm flipV="1">
              <a:off x="3061131" y="2692400"/>
              <a:ext cx="1356721" cy="1539438"/>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13" name="Straight Arrow Connector 112">
              <a:extLst>
                <a:ext uri="{FF2B5EF4-FFF2-40B4-BE49-F238E27FC236}">
                  <a16:creationId xmlns:a16="http://schemas.microsoft.com/office/drawing/2014/main" id="{76097059-221A-4058-B6E7-43A29899470D}"/>
                </a:ext>
              </a:extLst>
            </p:cNvPr>
            <p:cNvCxnSpPr>
              <a:stCxn id="82" idx="6"/>
            </p:cNvCxnSpPr>
            <p:nvPr/>
          </p:nvCxnSpPr>
          <p:spPr>
            <a:xfrm>
              <a:off x="3061131" y="4231838"/>
              <a:ext cx="1429589" cy="1539438"/>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14" name="Straight Arrow Connector 113">
              <a:extLst>
                <a:ext uri="{FF2B5EF4-FFF2-40B4-BE49-F238E27FC236}">
                  <a16:creationId xmlns:a16="http://schemas.microsoft.com/office/drawing/2014/main" id="{C44A5E7A-BEF2-4FDC-AEAC-4B7BCB5FF02E}"/>
                </a:ext>
              </a:extLst>
            </p:cNvPr>
            <p:cNvCxnSpPr>
              <a:stCxn id="83" idx="6"/>
              <a:endCxn id="85" idx="2"/>
            </p:cNvCxnSpPr>
            <p:nvPr/>
          </p:nvCxnSpPr>
          <p:spPr>
            <a:xfrm flipV="1">
              <a:off x="3061131" y="4231838"/>
              <a:ext cx="1356721" cy="1729509"/>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15" name="Straight Arrow Connector 114">
              <a:extLst>
                <a:ext uri="{FF2B5EF4-FFF2-40B4-BE49-F238E27FC236}">
                  <a16:creationId xmlns:a16="http://schemas.microsoft.com/office/drawing/2014/main" id="{AFE6D7D4-6217-4558-9E2C-DC23BA86DFE2}"/>
                </a:ext>
              </a:extLst>
            </p:cNvPr>
            <p:cNvCxnSpPr>
              <a:stCxn id="83" idx="6"/>
              <a:endCxn id="87" idx="2"/>
            </p:cNvCxnSpPr>
            <p:nvPr/>
          </p:nvCxnSpPr>
          <p:spPr>
            <a:xfrm>
              <a:off x="3061131" y="5961347"/>
              <a:ext cx="1356721" cy="0"/>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16" name="Straight Arrow Connector 115">
              <a:extLst>
                <a:ext uri="{FF2B5EF4-FFF2-40B4-BE49-F238E27FC236}">
                  <a16:creationId xmlns:a16="http://schemas.microsoft.com/office/drawing/2014/main" id="{4F4B4253-3AA1-40B2-8C78-7AC460635C00}"/>
                </a:ext>
              </a:extLst>
            </p:cNvPr>
            <p:cNvCxnSpPr>
              <a:stCxn id="84" idx="6"/>
              <a:endCxn id="90" idx="2"/>
            </p:cNvCxnSpPr>
            <p:nvPr/>
          </p:nvCxnSpPr>
          <p:spPr>
            <a:xfrm>
              <a:off x="5673998" y="2502329"/>
              <a:ext cx="1123964" cy="1774357"/>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17" name="Straight Arrow Connector 116">
              <a:extLst>
                <a:ext uri="{FF2B5EF4-FFF2-40B4-BE49-F238E27FC236}">
                  <a16:creationId xmlns:a16="http://schemas.microsoft.com/office/drawing/2014/main" id="{11FEC90B-5B49-4939-9860-2D7442910340}"/>
                </a:ext>
              </a:extLst>
            </p:cNvPr>
            <p:cNvCxnSpPr>
              <a:stCxn id="85" idx="6"/>
              <a:endCxn id="90" idx="2"/>
            </p:cNvCxnSpPr>
            <p:nvPr/>
          </p:nvCxnSpPr>
          <p:spPr>
            <a:xfrm>
              <a:off x="5673998" y="4231838"/>
              <a:ext cx="1123964" cy="44848"/>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A47E9750-397C-4B60-B4B5-E7FCF4C51C9C}"/>
                </a:ext>
              </a:extLst>
            </p:cNvPr>
            <p:cNvCxnSpPr>
              <a:stCxn id="87" idx="6"/>
              <a:endCxn id="90" idx="2"/>
            </p:cNvCxnSpPr>
            <p:nvPr/>
          </p:nvCxnSpPr>
          <p:spPr>
            <a:xfrm flipV="1">
              <a:off x="5673998" y="4276686"/>
              <a:ext cx="1123964" cy="1684661"/>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19" name="TextBox 118">
              <a:extLst>
                <a:ext uri="{FF2B5EF4-FFF2-40B4-BE49-F238E27FC236}">
                  <a16:creationId xmlns:a16="http://schemas.microsoft.com/office/drawing/2014/main" id="{A076C78C-69D2-4C8D-AFD5-2C0FAB6C0B6F}"/>
                </a:ext>
              </a:extLst>
            </p:cNvPr>
            <p:cNvSpPr txBox="1"/>
            <p:nvPr/>
          </p:nvSpPr>
          <p:spPr>
            <a:xfrm>
              <a:off x="31114" y="2862965"/>
              <a:ext cx="1182232" cy="1056915"/>
            </a:xfrm>
            <a:prstGeom prst="rect">
              <a:avLst/>
            </a:prstGeom>
            <a:noFill/>
          </p:spPr>
          <p:txBody>
            <a:bodyPr wrap="square" rtlCol="0">
              <a:spAutoFit/>
            </a:bodyPr>
            <a:lstStyle/>
            <a:p>
              <a:r>
                <a:rPr lang="en-US" dirty="0"/>
                <a:t>3/5</a:t>
              </a:r>
            </a:p>
          </p:txBody>
        </p:sp>
        <p:sp>
          <p:nvSpPr>
            <p:cNvPr id="120" name="TextBox 119">
              <a:extLst>
                <a:ext uri="{FF2B5EF4-FFF2-40B4-BE49-F238E27FC236}">
                  <a16:creationId xmlns:a16="http://schemas.microsoft.com/office/drawing/2014/main" id="{47086BAC-819F-454C-877D-A6EF778B28F5}"/>
                </a:ext>
              </a:extLst>
            </p:cNvPr>
            <p:cNvSpPr txBox="1"/>
            <p:nvPr/>
          </p:nvSpPr>
          <p:spPr>
            <a:xfrm>
              <a:off x="560927" y="3894666"/>
              <a:ext cx="1572833" cy="1056915"/>
            </a:xfrm>
            <a:prstGeom prst="rect">
              <a:avLst/>
            </a:prstGeom>
            <a:noFill/>
          </p:spPr>
          <p:txBody>
            <a:bodyPr wrap="square" rtlCol="0">
              <a:spAutoFit/>
            </a:bodyPr>
            <a:lstStyle/>
            <a:p>
              <a:r>
                <a:rPr lang="en-US" dirty="0"/>
                <a:t>4/4</a:t>
              </a:r>
            </a:p>
          </p:txBody>
        </p:sp>
        <p:sp>
          <p:nvSpPr>
            <p:cNvPr id="121" name="TextBox 120">
              <a:extLst>
                <a:ext uri="{FF2B5EF4-FFF2-40B4-BE49-F238E27FC236}">
                  <a16:creationId xmlns:a16="http://schemas.microsoft.com/office/drawing/2014/main" id="{95945DC7-4FBB-4521-9F47-E1284300F379}"/>
                </a:ext>
              </a:extLst>
            </p:cNvPr>
            <p:cNvSpPr txBox="1"/>
            <p:nvPr/>
          </p:nvSpPr>
          <p:spPr>
            <a:xfrm>
              <a:off x="31114" y="5001558"/>
              <a:ext cx="1182232" cy="1056915"/>
            </a:xfrm>
            <a:prstGeom prst="rect">
              <a:avLst/>
            </a:prstGeom>
            <a:noFill/>
          </p:spPr>
          <p:txBody>
            <a:bodyPr wrap="square" rtlCol="0">
              <a:spAutoFit/>
            </a:bodyPr>
            <a:lstStyle/>
            <a:p>
              <a:r>
                <a:rPr lang="en-US" dirty="0"/>
                <a:t>3/3</a:t>
              </a:r>
            </a:p>
          </p:txBody>
        </p:sp>
        <p:sp>
          <p:nvSpPr>
            <p:cNvPr id="122" name="TextBox 121">
              <a:extLst>
                <a:ext uri="{FF2B5EF4-FFF2-40B4-BE49-F238E27FC236}">
                  <a16:creationId xmlns:a16="http://schemas.microsoft.com/office/drawing/2014/main" id="{B7239ABA-68C5-475B-AAED-53080CAD2DBD}"/>
                </a:ext>
              </a:extLst>
            </p:cNvPr>
            <p:cNvSpPr txBox="1"/>
            <p:nvPr/>
          </p:nvSpPr>
          <p:spPr>
            <a:xfrm>
              <a:off x="6127068" y="2776620"/>
              <a:ext cx="1313616" cy="1056915"/>
            </a:xfrm>
            <a:prstGeom prst="rect">
              <a:avLst/>
            </a:prstGeom>
            <a:noFill/>
          </p:spPr>
          <p:txBody>
            <a:bodyPr wrap="square" rtlCol="0">
              <a:spAutoFit/>
            </a:bodyPr>
            <a:lstStyle/>
            <a:p>
              <a:r>
                <a:rPr lang="en-US" dirty="0"/>
                <a:t>1/1</a:t>
              </a:r>
            </a:p>
          </p:txBody>
        </p:sp>
        <p:sp>
          <p:nvSpPr>
            <p:cNvPr id="123" name="TextBox 122">
              <a:extLst>
                <a:ext uri="{FF2B5EF4-FFF2-40B4-BE49-F238E27FC236}">
                  <a16:creationId xmlns:a16="http://schemas.microsoft.com/office/drawing/2014/main" id="{6EAF9139-9227-41E9-840F-9D690F46A127}"/>
                </a:ext>
              </a:extLst>
            </p:cNvPr>
            <p:cNvSpPr txBox="1"/>
            <p:nvPr/>
          </p:nvSpPr>
          <p:spPr>
            <a:xfrm>
              <a:off x="5504467" y="3592434"/>
              <a:ext cx="1293494" cy="1056915"/>
            </a:xfrm>
            <a:prstGeom prst="rect">
              <a:avLst/>
            </a:prstGeom>
            <a:noFill/>
          </p:spPr>
          <p:txBody>
            <a:bodyPr wrap="square" rtlCol="0">
              <a:spAutoFit/>
            </a:bodyPr>
            <a:lstStyle/>
            <a:p>
              <a:r>
                <a:rPr lang="en-US" dirty="0"/>
                <a:t>2/2</a:t>
              </a:r>
            </a:p>
          </p:txBody>
        </p:sp>
        <p:sp>
          <p:nvSpPr>
            <p:cNvPr id="124" name="TextBox 123">
              <a:extLst>
                <a:ext uri="{FF2B5EF4-FFF2-40B4-BE49-F238E27FC236}">
                  <a16:creationId xmlns:a16="http://schemas.microsoft.com/office/drawing/2014/main" id="{B9B7B752-7836-4496-BFEF-50D5A83BC520}"/>
                </a:ext>
              </a:extLst>
            </p:cNvPr>
            <p:cNvSpPr txBox="1"/>
            <p:nvPr/>
          </p:nvSpPr>
          <p:spPr>
            <a:xfrm>
              <a:off x="5423431" y="4804730"/>
              <a:ext cx="1607288" cy="1056915"/>
            </a:xfrm>
            <a:prstGeom prst="rect">
              <a:avLst/>
            </a:prstGeom>
            <a:noFill/>
          </p:spPr>
          <p:txBody>
            <a:bodyPr wrap="square" rtlCol="0">
              <a:spAutoFit/>
            </a:bodyPr>
            <a:lstStyle/>
            <a:p>
              <a:r>
                <a:rPr lang="en-US" dirty="0"/>
                <a:t>7/13</a:t>
              </a:r>
            </a:p>
          </p:txBody>
        </p:sp>
        <mc:AlternateContent xmlns:mc="http://schemas.openxmlformats.org/markup-compatibility/2006">
          <mc:Choice xmlns:a14="http://schemas.microsoft.com/office/drawing/2010/main" Requires="a14">
            <p:sp>
              <p:nvSpPr>
                <p:cNvPr id="142" name="TextBox 141">
                  <a:extLst>
                    <a:ext uri="{FF2B5EF4-FFF2-40B4-BE49-F238E27FC236}">
                      <a16:creationId xmlns:a16="http://schemas.microsoft.com/office/drawing/2014/main" id="{E3F1FCC9-C093-4A0B-958C-59C187639C55}"/>
                    </a:ext>
                  </a:extLst>
                </p:cNvPr>
                <p:cNvSpPr txBox="1"/>
                <p:nvPr/>
              </p:nvSpPr>
              <p:spPr>
                <a:xfrm>
                  <a:off x="3571104" y="5550441"/>
                  <a:ext cx="388882" cy="7307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oMath>
                    </m:oMathPara>
                  </a14:m>
                  <a:endParaRPr lang="en-US" dirty="0"/>
                </a:p>
              </p:txBody>
            </p:sp>
          </mc:Choice>
          <mc:Fallback>
            <p:sp>
              <p:nvSpPr>
                <p:cNvPr id="142" name="TextBox 141">
                  <a:extLst>
                    <a:ext uri="{FF2B5EF4-FFF2-40B4-BE49-F238E27FC236}">
                      <a16:creationId xmlns:a16="http://schemas.microsoft.com/office/drawing/2014/main" id="{E3F1FCC9-C093-4A0B-958C-59C187639C55}"/>
                    </a:ext>
                  </a:extLst>
                </p:cNvPr>
                <p:cNvSpPr txBox="1">
                  <a:spLocks noRot="1" noChangeAspect="1" noMove="1" noResize="1" noEditPoints="1" noAdjustHandles="1" noChangeArrowheads="1" noChangeShapeType="1" noTextEdit="1"/>
                </p:cNvSpPr>
                <p:nvPr/>
              </p:nvSpPr>
              <p:spPr>
                <a:xfrm>
                  <a:off x="3571104" y="5550441"/>
                  <a:ext cx="388882" cy="730770"/>
                </a:xfrm>
                <a:prstGeom prst="rect">
                  <a:avLst/>
                </a:prstGeom>
                <a:blipFill>
                  <a:blip r:embed="rId4"/>
                  <a:stretch>
                    <a:fillRect r="-90000" b="-2381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5" name="TextBox 144">
                  <a:extLst>
                    <a:ext uri="{FF2B5EF4-FFF2-40B4-BE49-F238E27FC236}">
                      <a16:creationId xmlns:a16="http://schemas.microsoft.com/office/drawing/2014/main" id="{3C2577A2-60BB-4B4B-A6B6-A0D2D7F42D5D}"/>
                    </a:ext>
                  </a:extLst>
                </p:cNvPr>
                <p:cNvSpPr txBox="1"/>
                <p:nvPr/>
              </p:nvSpPr>
              <p:spPr>
                <a:xfrm>
                  <a:off x="3882018" y="4908212"/>
                  <a:ext cx="388882" cy="7307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oMath>
                    </m:oMathPara>
                  </a14:m>
                  <a:endParaRPr lang="en-US" dirty="0"/>
                </a:p>
              </p:txBody>
            </p:sp>
          </mc:Choice>
          <mc:Fallback>
            <p:sp>
              <p:nvSpPr>
                <p:cNvPr id="145" name="TextBox 144">
                  <a:extLst>
                    <a:ext uri="{FF2B5EF4-FFF2-40B4-BE49-F238E27FC236}">
                      <a16:creationId xmlns:a16="http://schemas.microsoft.com/office/drawing/2014/main" id="{3C2577A2-60BB-4B4B-A6B6-A0D2D7F42D5D}"/>
                    </a:ext>
                  </a:extLst>
                </p:cNvPr>
                <p:cNvSpPr txBox="1">
                  <a:spLocks noRot="1" noChangeAspect="1" noMove="1" noResize="1" noEditPoints="1" noAdjustHandles="1" noChangeArrowheads="1" noChangeShapeType="1" noTextEdit="1"/>
                </p:cNvSpPr>
                <p:nvPr/>
              </p:nvSpPr>
              <p:spPr>
                <a:xfrm>
                  <a:off x="3882018" y="4908212"/>
                  <a:ext cx="388882" cy="730770"/>
                </a:xfrm>
                <a:prstGeom prst="rect">
                  <a:avLst/>
                </a:prstGeom>
                <a:blipFill>
                  <a:blip r:embed="rId5"/>
                  <a:stretch>
                    <a:fillRect r="-93103" b="-2381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6" name="TextBox 145">
                  <a:extLst>
                    <a:ext uri="{FF2B5EF4-FFF2-40B4-BE49-F238E27FC236}">
                      <a16:creationId xmlns:a16="http://schemas.microsoft.com/office/drawing/2014/main" id="{1104EB5A-68AC-413E-9C57-DD121F28779F}"/>
                    </a:ext>
                  </a:extLst>
                </p:cNvPr>
                <p:cNvSpPr txBox="1"/>
                <p:nvPr/>
              </p:nvSpPr>
              <p:spPr>
                <a:xfrm>
                  <a:off x="3802433" y="4288718"/>
                  <a:ext cx="388882" cy="7307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oMath>
                    </m:oMathPara>
                  </a14:m>
                  <a:endParaRPr lang="en-US" dirty="0"/>
                </a:p>
              </p:txBody>
            </p:sp>
          </mc:Choice>
          <mc:Fallback>
            <p:sp>
              <p:nvSpPr>
                <p:cNvPr id="146" name="TextBox 145">
                  <a:extLst>
                    <a:ext uri="{FF2B5EF4-FFF2-40B4-BE49-F238E27FC236}">
                      <a16:creationId xmlns:a16="http://schemas.microsoft.com/office/drawing/2014/main" id="{1104EB5A-68AC-413E-9C57-DD121F28779F}"/>
                    </a:ext>
                  </a:extLst>
                </p:cNvPr>
                <p:cNvSpPr txBox="1">
                  <a:spLocks noRot="1" noChangeAspect="1" noMove="1" noResize="1" noEditPoints="1" noAdjustHandles="1" noChangeArrowheads="1" noChangeShapeType="1" noTextEdit="1"/>
                </p:cNvSpPr>
                <p:nvPr/>
              </p:nvSpPr>
              <p:spPr>
                <a:xfrm>
                  <a:off x="3802433" y="4288718"/>
                  <a:ext cx="388882" cy="730770"/>
                </a:xfrm>
                <a:prstGeom prst="rect">
                  <a:avLst/>
                </a:prstGeom>
                <a:blipFill>
                  <a:blip r:embed="rId6"/>
                  <a:stretch>
                    <a:fillRect r="-93103" b="-2381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7" name="TextBox 146">
                  <a:extLst>
                    <a:ext uri="{FF2B5EF4-FFF2-40B4-BE49-F238E27FC236}">
                      <a16:creationId xmlns:a16="http://schemas.microsoft.com/office/drawing/2014/main" id="{16042483-6215-4B62-82E0-08BC0BFFAEDE}"/>
                    </a:ext>
                  </a:extLst>
                </p:cNvPr>
                <p:cNvSpPr txBox="1"/>
                <p:nvPr/>
              </p:nvSpPr>
              <p:spPr>
                <a:xfrm>
                  <a:off x="3182219" y="3359267"/>
                  <a:ext cx="388882" cy="7307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oMath>
                    </m:oMathPara>
                  </a14:m>
                  <a:endParaRPr lang="en-US" dirty="0"/>
                </a:p>
              </p:txBody>
            </p:sp>
          </mc:Choice>
          <mc:Fallback>
            <p:sp>
              <p:nvSpPr>
                <p:cNvPr id="147" name="TextBox 146">
                  <a:extLst>
                    <a:ext uri="{FF2B5EF4-FFF2-40B4-BE49-F238E27FC236}">
                      <a16:creationId xmlns:a16="http://schemas.microsoft.com/office/drawing/2014/main" id="{16042483-6215-4B62-82E0-08BC0BFFAEDE}"/>
                    </a:ext>
                  </a:extLst>
                </p:cNvPr>
                <p:cNvSpPr txBox="1">
                  <a:spLocks noRot="1" noChangeAspect="1" noMove="1" noResize="1" noEditPoints="1" noAdjustHandles="1" noChangeArrowheads="1" noChangeShapeType="1" noTextEdit="1"/>
                </p:cNvSpPr>
                <p:nvPr/>
              </p:nvSpPr>
              <p:spPr>
                <a:xfrm>
                  <a:off x="3182219" y="3359267"/>
                  <a:ext cx="388882" cy="730770"/>
                </a:xfrm>
                <a:prstGeom prst="rect">
                  <a:avLst/>
                </a:prstGeom>
                <a:blipFill>
                  <a:blip r:embed="rId7"/>
                  <a:stretch>
                    <a:fillRect r="-93103" b="-2682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8" name="TextBox 147">
                  <a:extLst>
                    <a:ext uri="{FF2B5EF4-FFF2-40B4-BE49-F238E27FC236}">
                      <a16:creationId xmlns:a16="http://schemas.microsoft.com/office/drawing/2014/main" id="{2E660759-1BD2-4092-8505-5FBD0B7DB843}"/>
                    </a:ext>
                  </a:extLst>
                </p:cNvPr>
                <p:cNvSpPr txBox="1"/>
                <p:nvPr/>
              </p:nvSpPr>
              <p:spPr>
                <a:xfrm>
                  <a:off x="3323006" y="2668736"/>
                  <a:ext cx="388882" cy="7307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oMath>
                    </m:oMathPara>
                  </a14:m>
                  <a:endParaRPr lang="en-US" dirty="0"/>
                </a:p>
              </p:txBody>
            </p:sp>
          </mc:Choice>
          <mc:Fallback>
            <p:sp>
              <p:nvSpPr>
                <p:cNvPr id="148" name="TextBox 147">
                  <a:extLst>
                    <a:ext uri="{FF2B5EF4-FFF2-40B4-BE49-F238E27FC236}">
                      <a16:creationId xmlns:a16="http://schemas.microsoft.com/office/drawing/2014/main" id="{2E660759-1BD2-4092-8505-5FBD0B7DB843}"/>
                    </a:ext>
                  </a:extLst>
                </p:cNvPr>
                <p:cNvSpPr txBox="1">
                  <a:spLocks noRot="1" noChangeAspect="1" noMove="1" noResize="1" noEditPoints="1" noAdjustHandles="1" noChangeArrowheads="1" noChangeShapeType="1" noTextEdit="1"/>
                </p:cNvSpPr>
                <p:nvPr/>
              </p:nvSpPr>
              <p:spPr>
                <a:xfrm>
                  <a:off x="3323006" y="2668736"/>
                  <a:ext cx="388882" cy="730770"/>
                </a:xfrm>
                <a:prstGeom prst="rect">
                  <a:avLst/>
                </a:prstGeom>
                <a:blipFill>
                  <a:blip r:embed="rId8"/>
                  <a:stretch>
                    <a:fillRect r="-90000" b="-2381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9" name="TextBox 148">
                  <a:extLst>
                    <a:ext uri="{FF2B5EF4-FFF2-40B4-BE49-F238E27FC236}">
                      <a16:creationId xmlns:a16="http://schemas.microsoft.com/office/drawing/2014/main" id="{23339040-0AA3-48FF-9E37-C61AED79266B}"/>
                    </a:ext>
                  </a:extLst>
                </p:cNvPr>
                <p:cNvSpPr txBox="1"/>
                <p:nvPr/>
              </p:nvSpPr>
              <p:spPr>
                <a:xfrm>
                  <a:off x="3514202" y="2088874"/>
                  <a:ext cx="388882" cy="7307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oMath>
                    </m:oMathPara>
                  </a14:m>
                  <a:endParaRPr lang="en-US" dirty="0"/>
                </a:p>
              </p:txBody>
            </p:sp>
          </mc:Choice>
          <mc:Fallback>
            <p:sp>
              <p:nvSpPr>
                <p:cNvPr id="149" name="TextBox 148">
                  <a:extLst>
                    <a:ext uri="{FF2B5EF4-FFF2-40B4-BE49-F238E27FC236}">
                      <a16:creationId xmlns:a16="http://schemas.microsoft.com/office/drawing/2014/main" id="{23339040-0AA3-48FF-9E37-C61AED79266B}"/>
                    </a:ext>
                  </a:extLst>
                </p:cNvPr>
                <p:cNvSpPr txBox="1">
                  <a:spLocks noRot="1" noChangeAspect="1" noMove="1" noResize="1" noEditPoints="1" noAdjustHandles="1" noChangeArrowheads="1" noChangeShapeType="1" noTextEdit="1"/>
                </p:cNvSpPr>
                <p:nvPr/>
              </p:nvSpPr>
              <p:spPr>
                <a:xfrm>
                  <a:off x="3514202" y="2088874"/>
                  <a:ext cx="388882" cy="730770"/>
                </a:xfrm>
                <a:prstGeom prst="rect">
                  <a:avLst/>
                </a:prstGeom>
                <a:blipFill>
                  <a:blip r:embed="rId9"/>
                  <a:stretch>
                    <a:fillRect r="-93103" b="-23810"/>
                  </a:stretch>
                </a:blipFill>
              </p:spPr>
              <p:txBody>
                <a:bodyPr/>
                <a:lstStyle/>
                <a:p>
                  <a:r>
                    <a:rPr lang="en-US">
                      <a:noFill/>
                    </a:rPr>
                    <a:t> </a:t>
                  </a:r>
                </a:p>
              </p:txBody>
            </p:sp>
          </mc:Fallback>
        </mc:AlternateContent>
      </p:grpSp>
      <p:grpSp>
        <p:nvGrpSpPr>
          <p:cNvPr id="150" name="Group 149">
            <a:extLst>
              <a:ext uri="{FF2B5EF4-FFF2-40B4-BE49-F238E27FC236}">
                <a16:creationId xmlns:a16="http://schemas.microsoft.com/office/drawing/2014/main" id="{6AC4FEF8-4500-4532-ABB7-CBA499327AA7}"/>
              </a:ext>
            </a:extLst>
          </p:cNvPr>
          <p:cNvGrpSpPr/>
          <p:nvPr/>
        </p:nvGrpSpPr>
        <p:grpSpPr>
          <a:xfrm>
            <a:off x="4075542" y="1346870"/>
            <a:ext cx="3438080" cy="1647683"/>
            <a:chOff x="31114" y="1874256"/>
            <a:chExt cx="7409570" cy="4715164"/>
          </a:xfrm>
        </p:grpSpPr>
        <p:sp>
          <p:nvSpPr>
            <p:cNvPr id="151" name="Oval 150">
              <a:extLst>
                <a:ext uri="{FF2B5EF4-FFF2-40B4-BE49-F238E27FC236}">
                  <a16:creationId xmlns:a16="http://schemas.microsoft.com/office/drawing/2014/main" id="{46A8EA75-5A01-4801-BD8D-583AC5802C27}"/>
                </a:ext>
              </a:extLst>
            </p:cNvPr>
            <p:cNvSpPr/>
            <p:nvPr/>
          </p:nvSpPr>
          <p:spPr>
            <a:xfrm>
              <a:off x="1804985" y="1874256"/>
              <a:ext cx="1256146" cy="1256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Angels vs. Rangers</a:t>
              </a:r>
            </a:p>
          </p:txBody>
        </p:sp>
        <p:sp>
          <p:nvSpPr>
            <p:cNvPr id="152" name="Oval 151">
              <a:extLst>
                <a:ext uri="{FF2B5EF4-FFF2-40B4-BE49-F238E27FC236}">
                  <a16:creationId xmlns:a16="http://schemas.microsoft.com/office/drawing/2014/main" id="{6DB12F3A-0676-4168-B34D-79B12C3CB875}"/>
                </a:ext>
              </a:extLst>
            </p:cNvPr>
            <p:cNvSpPr/>
            <p:nvPr/>
          </p:nvSpPr>
          <p:spPr>
            <a:xfrm>
              <a:off x="1804985" y="3603765"/>
              <a:ext cx="1256146" cy="1256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Angels vs. </a:t>
              </a:r>
              <a:br>
                <a:rPr lang="en-US" sz="800" dirty="0"/>
              </a:br>
              <a:r>
                <a:rPr lang="en-US" sz="800" dirty="0"/>
                <a:t>A’s</a:t>
              </a:r>
            </a:p>
          </p:txBody>
        </p:sp>
        <p:sp>
          <p:nvSpPr>
            <p:cNvPr id="153" name="Oval 152">
              <a:extLst>
                <a:ext uri="{FF2B5EF4-FFF2-40B4-BE49-F238E27FC236}">
                  <a16:creationId xmlns:a16="http://schemas.microsoft.com/office/drawing/2014/main" id="{3AD6A84C-3324-461E-8AC0-A403BDB75561}"/>
                </a:ext>
              </a:extLst>
            </p:cNvPr>
            <p:cNvSpPr/>
            <p:nvPr/>
          </p:nvSpPr>
          <p:spPr>
            <a:xfrm>
              <a:off x="1804985" y="5333274"/>
              <a:ext cx="1256146" cy="1256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Rangers vs. </a:t>
              </a:r>
              <a:br>
                <a:rPr lang="en-US" sz="800" dirty="0"/>
              </a:br>
              <a:r>
                <a:rPr lang="en-US" sz="800" dirty="0"/>
                <a:t>A’s</a:t>
              </a:r>
            </a:p>
          </p:txBody>
        </p:sp>
        <p:sp>
          <p:nvSpPr>
            <p:cNvPr id="154" name="Oval 153">
              <a:extLst>
                <a:ext uri="{FF2B5EF4-FFF2-40B4-BE49-F238E27FC236}">
                  <a16:creationId xmlns:a16="http://schemas.microsoft.com/office/drawing/2014/main" id="{0ADF0844-01CF-43B2-983A-D229BCA59BFD}"/>
                </a:ext>
              </a:extLst>
            </p:cNvPr>
            <p:cNvSpPr/>
            <p:nvPr/>
          </p:nvSpPr>
          <p:spPr>
            <a:xfrm>
              <a:off x="4417852" y="1874256"/>
              <a:ext cx="1256146" cy="1256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Angels</a:t>
              </a:r>
            </a:p>
          </p:txBody>
        </p:sp>
        <p:sp>
          <p:nvSpPr>
            <p:cNvPr id="155" name="Oval 154">
              <a:extLst>
                <a:ext uri="{FF2B5EF4-FFF2-40B4-BE49-F238E27FC236}">
                  <a16:creationId xmlns:a16="http://schemas.microsoft.com/office/drawing/2014/main" id="{C60B6359-BDB7-411D-8003-4EEF7D7C16CA}"/>
                </a:ext>
              </a:extLst>
            </p:cNvPr>
            <p:cNvSpPr/>
            <p:nvPr/>
          </p:nvSpPr>
          <p:spPr>
            <a:xfrm>
              <a:off x="4417852" y="3603765"/>
              <a:ext cx="1256146" cy="1256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Rangers</a:t>
              </a:r>
            </a:p>
          </p:txBody>
        </p:sp>
        <p:sp>
          <p:nvSpPr>
            <p:cNvPr id="156" name="Oval 155">
              <a:extLst>
                <a:ext uri="{FF2B5EF4-FFF2-40B4-BE49-F238E27FC236}">
                  <a16:creationId xmlns:a16="http://schemas.microsoft.com/office/drawing/2014/main" id="{38D0565B-9CAF-4F8F-999E-13747FA87B08}"/>
                </a:ext>
              </a:extLst>
            </p:cNvPr>
            <p:cNvSpPr/>
            <p:nvPr/>
          </p:nvSpPr>
          <p:spPr>
            <a:xfrm>
              <a:off x="4417852" y="5333274"/>
              <a:ext cx="1256146" cy="1256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t>A’s</a:t>
              </a:r>
            </a:p>
          </p:txBody>
        </p:sp>
        <p:sp>
          <p:nvSpPr>
            <p:cNvPr id="157" name="Oval 156">
              <a:extLst>
                <a:ext uri="{FF2B5EF4-FFF2-40B4-BE49-F238E27FC236}">
                  <a16:creationId xmlns:a16="http://schemas.microsoft.com/office/drawing/2014/main" id="{6219F6B4-7E29-4999-B973-C15729F1A5BE}"/>
                </a:ext>
              </a:extLst>
            </p:cNvPr>
            <p:cNvSpPr/>
            <p:nvPr/>
          </p:nvSpPr>
          <p:spPr>
            <a:xfrm>
              <a:off x="336108" y="4111765"/>
              <a:ext cx="240145" cy="2401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8" name="Oval 157">
              <a:extLst>
                <a:ext uri="{FF2B5EF4-FFF2-40B4-BE49-F238E27FC236}">
                  <a16:creationId xmlns:a16="http://schemas.microsoft.com/office/drawing/2014/main" id="{1A8E9F22-41BF-440D-AD6D-9521BB7F1B44}"/>
                </a:ext>
              </a:extLst>
            </p:cNvPr>
            <p:cNvSpPr/>
            <p:nvPr/>
          </p:nvSpPr>
          <p:spPr>
            <a:xfrm>
              <a:off x="6797962" y="4156613"/>
              <a:ext cx="240145" cy="2401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9" name="Straight Arrow Connector 158">
              <a:extLst>
                <a:ext uri="{FF2B5EF4-FFF2-40B4-BE49-F238E27FC236}">
                  <a16:creationId xmlns:a16="http://schemas.microsoft.com/office/drawing/2014/main" id="{3651C210-96DC-4F17-92E2-2E4DEF9E6C5C}"/>
                </a:ext>
              </a:extLst>
            </p:cNvPr>
            <p:cNvCxnSpPr>
              <a:stCxn id="157" idx="7"/>
              <a:endCxn id="151" idx="2"/>
            </p:cNvCxnSpPr>
            <p:nvPr/>
          </p:nvCxnSpPr>
          <p:spPr>
            <a:xfrm flipV="1">
              <a:off x="541085" y="2502329"/>
              <a:ext cx="1263900" cy="1644604"/>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60" name="Straight Arrow Connector 159">
              <a:extLst>
                <a:ext uri="{FF2B5EF4-FFF2-40B4-BE49-F238E27FC236}">
                  <a16:creationId xmlns:a16="http://schemas.microsoft.com/office/drawing/2014/main" id="{1C7D423B-1908-4EAC-B513-D2EA4EBD8E62}"/>
                </a:ext>
              </a:extLst>
            </p:cNvPr>
            <p:cNvCxnSpPr>
              <a:stCxn id="157" idx="6"/>
              <a:endCxn id="152" idx="2"/>
            </p:cNvCxnSpPr>
            <p:nvPr/>
          </p:nvCxnSpPr>
          <p:spPr>
            <a:xfrm>
              <a:off x="576253" y="4231838"/>
              <a:ext cx="1228732" cy="0"/>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61" name="Straight Arrow Connector 160">
              <a:extLst>
                <a:ext uri="{FF2B5EF4-FFF2-40B4-BE49-F238E27FC236}">
                  <a16:creationId xmlns:a16="http://schemas.microsoft.com/office/drawing/2014/main" id="{9FA18AD7-A7A7-4E49-97B7-57CBE1F38F4C}"/>
                </a:ext>
              </a:extLst>
            </p:cNvPr>
            <p:cNvCxnSpPr>
              <a:stCxn id="157" idx="5"/>
              <a:endCxn id="153" idx="2"/>
            </p:cNvCxnSpPr>
            <p:nvPr/>
          </p:nvCxnSpPr>
          <p:spPr>
            <a:xfrm>
              <a:off x="541085" y="4316742"/>
              <a:ext cx="1263900" cy="1644605"/>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546FC71C-C15C-497F-8101-19337F175E56}"/>
                </a:ext>
              </a:extLst>
            </p:cNvPr>
            <p:cNvCxnSpPr>
              <a:stCxn id="151" idx="6"/>
              <a:endCxn id="154" idx="2"/>
            </p:cNvCxnSpPr>
            <p:nvPr/>
          </p:nvCxnSpPr>
          <p:spPr>
            <a:xfrm>
              <a:off x="3061131" y="2502329"/>
              <a:ext cx="1356721" cy="0"/>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63" name="Straight Arrow Connector 162">
              <a:extLst>
                <a:ext uri="{FF2B5EF4-FFF2-40B4-BE49-F238E27FC236}">
                  <a16:creationId xmlns:a16="http://schemas.microsoft.com/office/drawing/2014/main" id="{DB789231-4341-4DFF-B483-E87B777B6A80}"/>
                </a:ext>
              </a:extLst>
            </p:cNvPr>
            <p:cNvCxnSpPr>
              <a:stCxn id="151" idx="6"/>
              <a:endCxn id="155" idx="2"/>
            </p:cNvCxnSpPr>
            <p:nvPr/>
          </p:nvCxnSpPr>
          <p:spPr>
            <a:xfrm>
              <a:off x="3061131" y="2502329"/>
              <a:ext cx="1356721" cy="1729509"/>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64" name="Straight Arrow Connector 163">
              <a:extLst>
                <a:ext uri="{FF2B5EF4-FFF2-40B4-BE49-F238E27FC236}">
                  <a16:creationId xmlns:a16="http://schemas.microsoft.com/office/drawing/2014/main" id="{6B9CD348-61BA-4687-AEAB-FC9FE02D2B89}"/>
                </a:ext>
              </a:extLst>
            </p:cNvPr>
            <p:cNvCxnSpPr>
              <a:stCxn id="152" idx="6"/>
            </p:cNvCxnSpPr>
            <p:nvPr/>
          </p:nvCxnSpPr>
          <p:spPr>
            <a:xfrm flipV="1">
              <a:off x="3061131" y="2692400"/>
              <a:ext cx="1356721" cy="1539438"/>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65" name="Straight Arrow Connector 164">
              <a:extLst>
                <a:ext uri="{FF2B5EF4-FFF2-40B4-BE49-F238E27FC236}">
                  <a16:creationId xmlns:a16="http://schemas.microsoft.com/office/drawing/2014/main" id="{6CB8B25C-1FE0-4CD7-867C-BD5844A1FF66}"/>
                </a:ext>
              </a:extLst>
            </p:cNvPr>
            <p:cNvCxnSpPr>
              <a:stCxn id="152" idx="6"/>
            </p:cNvCxnSpPr>
            <p:nvPr/>
          </p:nvCxnSpPr>
          <p:spPr>
            <a:xfrm>
              <a:off x="3061131" y="4231838"/>
              <a:ext cx="1429589" cy="1539438"/>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66" name="Straight Arrow Connector 165">
              <a:extLst>
                <a:ext uri="{FF2B5EF4-FFF2-40B4-BE49-F238E27FC236}">
                  <a16:creationId xmlns:a16="http://schemas.microsoft.com/office/drawing/2014/main" id="{84403657-11FD-4D16-8F43-F43C0FF210E0}"/>
                </a:ext>
              </a:extLst>
            </p:cNvPr>
            <p:cNvCxnSpPr>
              <a:stCxn id="153" idx="6"/>
              <a:endCxn id="155" idx="2"/>
            </p:cNvCxnSpPr>
            <p:nvPr/>
          </p:nvCxnSpPr>
          <p:spPr>
            <a:xfrm flipV="1">
              <a:off x="3061131" y="4231838"/>
              <a:ext cx="1356721" cy="1729509"/>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67" name="Straight Arrow Connector 166">
              <a:extLst>
                <a:ext uri="{FF2B5EF4-FFF2-40B4-BE49-F238E27FC236}">
                  <a16:creationId xmlns:a16="http://schemas.microsoft.com/office/drawing/2014/main" id="{C84D77E8-0494-4A83-974F-B292223E4F59}"/>
                </a:ext>
              </a:extLst>
            </p:cNvPr>
            <p:cNvCxnSpPr>
              <a:stCxn id="153" idx="6"/>
              <a:endCxn id="156" idx="2"/>
            </p:cNvCxnSpPr>
            <p:nvPr/>
          </p:nvCxnSpPr>
          <p:spPr>
            <a:xfrm>
              <a:off x="3061131" y="5961347"/>
              <a:ext cx="1356721" cy="0"/>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68" name="Straight Arrow Connector 167">
              <a:extLst>
                <a:ext uri="{FF2B5EF4-FFF2-40B4-BE49-F238E27FC236}">
                  <a16:creationId xmlns:a16="http://schemas.microsoft.com/office/drawing/2014/main" id="{48DC881A-F854-4F90-83B2-B1F61D7228CF}"/>
                </a:ext>
              </a:extLst>
            </p:cNvPr>
            <p:cNvCxnSpPr>
              <a:stCxn id="154" idx="6"/>
              <a:endCxn id="158" idx="2"/>
            </p:cNvCxnSpPr>
            <p:nvPr/>
          </p:nvCxnSpPr>
          <p:spPr>
            <a:xfrm>
              <a:off x="5673998" y="2502329"/>
              <a:ext cx="1123964" cy="1774357"/>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69" name="Straight Arrow Connector 168">
              <a:extLst>
                <a:ext uri="{FF2B5EF4-FFF2-40B4-BE49-F238E27FC236}">
                  <a16:creationId xmlns:a16="http://schemas.microsoft.com/office/drawing/2014/main" id="{A16B29EB-97BE-4096-8745-227688296315}"/>
                </a:ext>
              </a:extLst>
            </p:cNvPr>
            <p:cNvCxnSpPr>
              <a:stCxn id="155" idx="6"/>
              <a:endCxn id="158" idx="2"/>
            </p:cNvCxnSpPr>
            <p:nvPr/>
          </p:nvCxnSpPr>
          <p:spPr>
            <a:xfrm>
              <a:off x="5673998" y="4231838"/>
              <a:ext cx="1123964" cy="44848"/>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70" name="Straight Arrow Connector 169">
              <a:extLst>
                <a:ext uri="{FF2B5EF4-FFF2-40B4-BE49-F238E27FC236}">
                  <a16:creationId xmlns:a16="http://schemas.microsoft.com/office/drawing/2014/main" id="{6F845E86-7ABE-4419-874A-CAE953FE4124}"/>
                </a:ext>
              </a:extLst>
            </p:cNvPr>
            <p:cNvCxnSpPr>
              <a:stCxn id="156" idx="6"/>
              <a:endCxn id="158" idx="2"/>
            </p:cNvCxnSpPr>
            <p:nvPr/>
          </p:nvCxnSpPr>
          <p:spPr>
            <a:xfrm flipV="1">
              <a:off x="5673998" y="4276686"/>
              <a:ext cx="1123964" cy="1684661"/>
            </a:xfrm>
            <a:prstGeom prst="straightConnector1">
              <a:avLst/>
            </a:prstGeom>
            <a:ln w="28575">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71" name="TextBox 170">
              <a:extLst>
                <a:ext uri="{FF2B5EF4-FFF2-40B4-BE49-F238E27FC236}">
                  <a16:creationId xmlns:a16="http://schemas.microsoft.com/office/drawing/2014/main" id="{450D363E-78E3-43BC-B293-C9B0B0CD4AE5}"/>
                </a:ext>
              </a:extLst>
            </p:cNvPr>
            <p:cNvSpPr txBox="1"/>
            <p:nvPr/>
          </p:nvSpPr>
          <p:spPr>
            <a:xfrm>
              <a:off x="31114" y="2862965"/>
              <a:ext cx="1182232" cy="1056915"/>
            </a:xfrm>
            <a:prstGeom prst="rect">
              <a:avLst/>
            </a:prstGeom>
            <a:noFill/>
          </p:spPr>
          <p:txBody>
            <a:bodyPr wrap="square" rtlCol="0">
              <a:spAutoFit/>
            </a:bodyPr>
            <a:lstStyle/>
            <a:p>
              <a:r>
                <a:rPr lang="en-US" dirty="0"/>
                <a:t>   5</a:t>
              </a:r>
            </a:p>
          </p:txBody>
        </p:sp>
        <p:sp>
          <p:nvSpPr>
            <p:cNvPr id="172" name="TextBox 171">
              <a:extLst>
                <a:ext uri="{FF2B5EF4-FFF2-40B4-BE49-F238E27FC236}">
                  <a16:creationId xmlns:a16="http://schemas.microsoft.com/office/drawing/2014/main" id="{AF57FD63-E0A0-4194-B1D7-0F9C06B82070}"/>
                </a:ext>
              </a:extLst>
            </p:cNvPr>
            <p:cNvSpPr txBox="1"/>
            <p:nvPr/>
          </p:nvSpPr>
          <p:spPr>
            <a:xfrm>
              <a:off x="560927" y="3894666"/>
              <a:ext cx="1572833" cy="1056915"/>
            </a:xfrm>
            <a:prstGeom prst="rect">
              <a:avLst/>
            </a:prstGeom>
            <a:noFill/>
          </p:spPr>
          <p:txBody>
            <a:bodyPr wrap="square" rtlCol="0">
              <a:spAutoFit/>
            </a:bodyPr>
            <a:lstStyle/>
            <a:p>
              <a:r>
                <a:rPr lang="en-US" dirty="0"/>
                <a:t>  4</a:t>
              </a:r>
            </a:p>
          </p:txBody>
        </p:sp>
        <p:sp>
          <p:nvSpPr>
            <p:cNvPr id="173" name="TextBox 172">
              <a:extLst>
                <a:ext uri="{FF2B5EF4-FFF2-40B4-BE49-F238E27FC236}">
                  <a16:creationId xmlns:a16="http://schemas.microsoft.com/office/drawing/2014/main" id="{BB7796B7-727E-4BD5-B6D7-2660F9810780}"/>
                </a:ext>
              </a:extLst>
            </p:cNvPr>
            <p:cNvSpPr txBox="1"/>
            <p:nvPr/>
          </p:nvSpPr>
          <p:spPr>
            <a:xfrm>
              <a:off x="31114" y="5001558"/>
              <a:ext cx="1182232" cy="1056915"/>
            </a:xfrm>
            <a:prstGeom prst="rect">
              <a:avLst/>
            </a:prstGeom>
            <a:noFill/>
          </p:spPr>
          <p:txBody>
            <a:bodyPr wrap="square" rtlCol="0">
              <a:spAutoFit/>
            </a:bodyPr>
            <a:lstStyle/>
            <a:p>
              <a:r>
                <a:rPr lang="en-US" dirty="0"/>
                <a:t>  3</a:t>
              </a:r>
            </a:p>
          </p:txBody>
        </p:sp>
        <p:sp>
          <p:nvSpPr>
            <p:cNvPr id="174" name="TextBox 173">
              <a:extLst>
                <a:ext uri="{FF2B5EF4-FFF2-40B4-BE49-F238E27FC236}">
                  <a16:creationId xmlns:a16="http://schemas.microsoft.com/office/drawing/2014/main" id="{1477426A-870A-477E-8F1C-809A0D57541C}"/>
                </a:ext>
              </a:extLst>
            </p:cNvPr>
            <p:cNvSpPr txBox="1"/>
            <p:nvPr/>
          </p:nvSpPr>
          <p:spPr>
            <a:xfrm>
              <a:off x="6127068" y="2776620"/>
              <a:ext cx="1313616" cy="1056915"/>
            </a:xfrm>
            <a:prstGeom prst="rect">
              <a:avLst/>
            </a:prstGeom>
            <a:noFill/>
          </p:spPr>
          <p:txBody>
            <a:bodyPr wrap="square" rtlCol="0">
              <a:spAutoFit/>
            </a:bodyPr>
            <a:lstStyle/>
            <a:p>
              <a:r>
                <a:rPr lang="en-US" dirty="0"/>
                <a:t>1</a:t>
              </a:r>
            </a:p>
          </p:txBody>
        </p:sp>
        <p:sp>
          <p:nvSpPr>
            <p:cNvPr id="175" name="TextBox 174">
              <a:extLst>
                <a:ext uri="{FF2B5EF4-FFF2-40B4-BE49-F238E27FC236}">
                  <a16:creationId xmlns:a16="http://schemas.microsoft.com/office/drawing/2014/main" id="{604F8FBE-20AC-47E9-A236-5ABED3A2BF67}"/>
                </a:ext>
              </a:extLst>
            </p:cNvPr>
            <p:cNvSpPr txBox="1"/>
            <p:nvPr/>
          </p:nvSpPr>
          <p:spPr>
            <a:xfrm>
              <a:off x="5504467" y="3592434"/>
              <a:ext cx="1293494" cy="1056915"/>
            </a:xfrm>
            <a:prstGeom prst="rect">
              <a:avLst/>
            </a:prstGeom>
            <a:noFill/>
          </p:spPr>
          <p:txBody>
            <a:bodyPr wrap="square" rtlCol="0">
              <a:spAutoFit/>
            </a:bodyPr>
            <a:lstStyle/>
            <a:p>
              <a:r>
                <a:rPr lang="en-US" dirty="0"/>
                <a:t>  2</a:t>
              </a:r>
            </a:p>
          </p:txBody>
        </p:sp>
        <p:sp>
          <p:nvSpPr>
            <p:cNvPr id="176" name="TextBox 175">
              <a:extLst>
                <a:ext uri="{FF2B5EF4-FFF2-40B4-BE49-F238E27FC236}">
                  <a16:creationId xmlns:a16="http://schemas.microsoft.com/office/drawing/2014/main" id="{31E3033F-B470-42F9-BD55-B25DBF9EA3EC}"/>
                </a:ext>
              </a:extLst>
            </p:cNvPr>
            <p:cNvSpPr txBox="1"/>
            <p:nvPr/>
          </p:nvSpPr>
          <p:spPr>
            <a:xfrm>
              <a:off x="5423431" y="4804730"/>
              <a:ext cx="1607288" cy="1056915"/>
            </a:xfrm>
            <a:prstGeom prst="rect">
              <a:avLst/>
            </a:prstGeom>
            <a:noFill/>
          </p:spPr>
          <p:txBody>
            <a:bodyPr wrap="square" rtlCol="0">
              <a:spAutoFit/>
            </a:bodyPr>
            <a:lstStyle/>
            <a:p>
              <a:r>
                <a:rPr lang="en-US" dirty="0"/>
                <a:t>13</a:t>
              </a:r>
            </a:p>
          </p:txBody>
        </p:sp>
        <mc:AlternateContent xmlns:mc="http://schemas.openxmlformats.org/markup-compatibility/2006">
          <mc:Choice xmlns:a14="http://schemas.microsoft.com/office/drawing/2010/main" Requires="a14">
            <p:sp>
              <p:nvSpPr>
                <p:cNvPr id="177" name="TextBox 176">
                  <a:extLst>
                    <a:ext uri="{FF2B5EF4-FFF2-40B4-BE49-F238E27FC236}">
                      <a16:creationId xmlns:a16="http://schemas.microsoft.com/office/drawing/2014/main" id="{6F43751D-E67E-4A6D-A164-93CB0A3D30AD}"/>
                    </a:ext>
                  </a:extLst>
                </p:cNvPr>
                <p:cNvSpPr txBox="1"/>
                <p:nvPr/>
              </p:nvSpPr>
              <p:spPr>
                <a:xfrm>
                  <a:off x="3571104" y="5550441"/>
                  <a:ext cx="388882" cy="7307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oMath>
                    </m:oMathPara>
                  </a14:m>
                  <a:endParaRPr lang="en-US" dirty="0"/>
                </a:p>
              </p:txBody>
            </p:sp>
          </mc:Choice>
          <mc:Fallback>
            <p:sp>
              <p:nvSpPr>
                <p:cNvPr id="177" name="TextBox 176">
                  <a:extLst>
                    <a:ext uri="{FF2B5EF4-FFF2-40B4-BE49-F238E27FC236}">
                      <a16:creationId xmlns:a16="http://schemas.microsoft.com/office/drawing/2014/main" id="{6F43751D-E67E-4A6D-A164-93CB0A3D30AD}"/>
                    </a:ext>
                  </a:extLst>
                </p:cNvPr>
                <p:cNvSpPr txBox="1">
                  <a:spLocks noRot="1" noChangeAspect="1" noMove="1" noResize="1" noEditPoints="1" noAdjustHandles="1" noChangeArrowheads="1" noChangeShapeType="1" noTextEdit="1"/>
                </p:cNvSpPr>
                <p:nvPr/>
              </p:nvSpPr>
              <p:spPr>
                <a:xfrm>
                  <a:off x="3571104" y="5550441"/>
                  <a:ext cx="388882" cy="730770"/>
                </a:xfrm>
                <a:prstGeom prst="rect">
                  <a:avLst/>
                </a:prstGeom>
                <a:blipFill>
                  <a:blip r:embed="rId10"/>
                  <a:stretch>
                    <a:fillRect r="-86667" b="-2381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78" name="TextBox 177">
                  <a:extLst>
                    <a:ext uri="{FF2B5EF4-FFF2-40B4-BE49-F238E27FC236}">
                      <a16:creationId xmlns:a16="http://schemas.microsoft.com/office/drawing/2014/main" id="{BE4AAE92-3EAD-429D-BA12-A444A4768C4E}"/>
                    </a:ext>
                  </a:extLst>
                </p:cNvPr>
                <p:cNvSpPr txBox="1"/>
                <p:nvPr/>
              </p:nvSpPr>
              <p:spPr>
                <a:xfrm>
                  <a:off x="3882018" y="4908212"/>
                  <a:ext cx="388882" cy="7307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oMath>
                    </m:oMathPara>
                  </a14:m>
                  <a:endParaRPr lang="en-US" dirty="0"/>
                </a:p>
              </p:txBody>
            </p:sp>
          </mc:Choice>
          <mc:Fallback>
            <p:sp>
              <p:nvSpPr>
                <p:cNvPr id="178" name="TextBox 177">
                  <a:extLst>
                    <a:ext uri="{FF2B5EF4-FFF2-40B4-BE49-F238E27FC236}">
                      <a16:creationId xmlns:a16="http://schemas.microsoft.com/office/drawing/2014/main" id="{BE4AAE92-3EAD-429D-BA12-A444A4768C4E}"/>
                    </a:ext>
                  </a:extLst>
                </p:cNvPr>
                <p:cNvSpPr txBox="1">
                  <a:spLocks noRot="1" noChangeAspect="1" noMove="1" noResize="1" noEditPoints="1" noAdjustHandles="1" noChangeArrowheads="1" noChangeShapeType="1" noTextEdit="1"/>
                </p:cNvSpPr>
                <p:nvPr/>
              </p:nvSpPr>
              <p:spPr>
                <a:xfrm>
                  <a:off x="3882018" y="4908212"/>
                  <a:ext cx="388882" cy="730770"/>
                </a:xfrm>
                <a:prstGeom prst="rect">
                  <a:avLst/>
                </a:prstGeom>
                <a:blipFill>
                  <a:blip r:embed="rId11"/>
                  <a:stretch>
                    <a:fillRect r="-93103" b="-2381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79" name="TextBox 178">
                  <a:extLst>
                    <a:ext uri="{FF2B5EF4-FFF2-40B4-BE49-F238E27FC236}">
                      <a16:creationId xmlns:a16="http://schemas.microsoft.com/office/drawing/2014/main" id="{BE7573E4-0E35-4AC0-B024-A01D141815CA}"/>
                    </a:ext>
                  </a:extLst>
                </p:cNvPr>
                <p:cNvSpPr txBox="1"/>
                <p:nvPr/>
              </p:nvSpPr>
              <p:spPr>
                <a:xfrm>
                  <a:off x="3802433" y="4288718"/>
                  <a:ext cx="388882" cy="7307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oMath>
                    </m:oMathPara>
                  </a14:m>
                  <a:endParaRPr lang="en-US" dirty="0"/>
                </a:p>
              </p:txBody>
            </p:sp>
          </mc:Choice>
          <mc:Fallback>
            <p:sp>
              <p:nvSpPr>
                <p:cNvPr id="179" name="TextBox 178">
                  <a:extLst>
                    <a:ext uri="{FF2B5EF4-FFF2-40B4-BE49-F238E27FC236}">
                      <a16:creationId xmlns:a16="http://schemas.microsoft.com/office/drawing/2014/main" id="{BE7573E4-0E35-4AC0-B024-A01D141815CA}"/>
                    </a:ext>
                  </a:extLst>
                </p:cNvPr>
                <p:cNvSpPr txBox="1">
                  <a:spLocks noRot="1" noChangeAspect="1" noMove="1" noResize="1" noEditPoints="1" noAdjustHandles="1" noChangeArrowheads="1" noChangeShapeType="1" noTextEdit="1"/>
                </p:cNvSpPr>
                <p:nvPr/>
              </p:nvSpPr>
              <p:spPr>
                <a:xfrm>
                  <a:off x="3802433" y="4288718"/>
                  <a:ext cx="388882" cy="730770"/>
                </a:xfrm>
                <a:prstGeom prst="rect">
                  <a:avLst/>
                </a:prstGeom>
                <a:blipFill>
                  <a:blip r:embed="rId12"/>
                  <a:stretch>
                    <a:fillRect r="-93103" b="-2381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80" name="TextBox 179">
                  <a:extLst>
                    <a:ext uri="{FF2B5EF4-FFF2-40B4-BE49-F238E27FC236}">
                      <a16:creationId xmlns:a16="http://schemas.microsoft.com/office/drawing/2014/main" id="{DA7DAE30-C66E-488C-9506-414ABBC6F023}"/>
                    </a:ext>
                  </a:extLst>
                </p:cNvPr>
                <p:cNvSpPr txBox="1"/>
                <p:nvPr/>
              </p:nvSpPr>
              <p:spPr>
                <a:xfrm>
                  <a:off x="3182219" y="3359267"/>
                  <a:ext cx="388882" cy="7307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oMath>
                    </m:oMathPara>
                  </a14:m>
                  <a:endParaRPr lang="en-US" dirty="0"/>
                </a:p>
              </p:txBody>
            </p:sp>
          </mc:Choice>
          <mc:Fallback>
            <p:sp>
              <p:nvSpPr>
                <p:cNvPr id="180" name="TextBox 179">
                  <a:extLst>
                    <a:ext uri="{FF2B5EF4-FFF2-40B4-BE49-F238E27FC236}">
                      <a16:creationId xmlns:a16="http://schemas.microsoft.com/office/drawing/2014/main" id="{DA7DAE30-C66E-488C-9506-414ABBC6F023}"/>
                    </a:ext>
                  </a:extLst>
                </p:cNvPr>
                <p:cNvSpPr txBox="1">
                  <a:spLocks noRot="1" noChangeAspect="1" noMove="1" noResize="1" noEditPoints="1" noAdjustHandles="1" noChangeArrowheads="1" noChangeShapeType="1" noTextEdit="1"/>
                </p:cNvSpPr>
                <p:nvPr/>
              </p:nvSpPr>
              <p:spPr>
                <a:xfrm>
                  <a:off x="3182219" y="3359267"/>
                  <a:ext cx="388882" cy="730770"/>
                </a:xfrm>
                <a:prstGeom prst="rect">
                  <a:avLst/>
                </a:prstGeom>
                <a:blipFill>
                  <a:blip r:embed="rId13"/>
                  <a:stretch>
                    <a:fillRect r="-90000" b="-2381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81" name="TextBox 180">
                  <a:extLst>
                    <a:ext uri="{FF2B5EF4-FFF2-40B4-BE49-F238E27FC236}">
                      <a16:creationId xmlns:a16="http://schemas.microsoft.com/office/drawing/2014/main" id="{AA972F02-A424-45E4-BA90-94A28797BAF8}"/>
                    </a:ext>
                  </a:extLst>
                </p:cNvPr>
                <p:cNvSpPr txBox="1"/>
                <p:nvPr/>
              </p:nvSpPr>
              <p:spPr>
                <a:xfrm>
                  <a:off x="3323006" y="2668736"/>
                  <a:ext cx="388882" cy="7307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oMath>
                    </m:oMathPara>
                  </a14:m>
                  <a:endParaRPr lang="en-US" dirty="0"/>
                </a:p>
              </p:txBody>
            </p:sp>
          </mc:Choice>
          <mc:Fallback>
            <p:sp>
              <p:nvSpPr>
                <p:cNvPr id="181" name="TextBox 180">
                  <a:extLst>
                    <a:ext uri="{FF2B5EF4-FFF2-40B4-BE49-F238E27FC236}">
                      <a16:creationId xmlns:a16="http://schemas.microsoft.com/office/drawing/2014/main" id="{AA972F02-A424-45E4-BA90-94A28797BAF8}"/>
                    </a:ext>
                  </a:extLst>
                </p:cNvPr>
                <p:cNvSpPr txBox="1">
                  <a:spLocks noRot="1" noChangeAspect="1" noMove="1" noResize="1" noEditPoints="1" noAdjustHandles="1" noChangeArrowheads="1" noChangeShapeType="1" noTextEdit="1"/>
                </p:cNvSpPr>
                <p:nvPr/>
              </p:nvSpPr>
              <p:spPr>
                <a:xfrm>
                  <a:off x="3323006" y="2668736"/>
                  <a:ext cx="388882" cy="730770"/>
                </a:xfrm>
                <a:prstGeom prst="rect">
                  <a:avLst/>
                </a:prstGeom>
                <a:blipFill>
                  <a:blip r:embed="rId14"/>
                  <a:stretch>
                    <a:fillRect r="-86667" b="-2381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82" name="TextBox 181">
                  <a:extLst>
                    <a:ext uri="{FF2B5EF4-FFF2-40B4-BE49-F238E27FC236}">
                      <a16:creationId xmlns:a16="http://schemas.microsoft.com/office/drawing/2014/main" id="{8D9DE2B3-E34C-4DC2-9465-4FC3863BB70F}"/>
                    </a:ext>
                  </a:extLst>
                </p:cNvPr>
                <p:cNvSpPr txBox="1"/>
                <p:nvPr/>
              </p:nvSpPr>
              <p:spPr>
                <a:xfrm>
                  <a:off x="3514202" y="2088874"/>
                  <a:ext cx="388882" cy="7307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oMath>
                    </m:oMathPara>
                  </a14:m>
                  <a:endParaRPr lang="en-US" dirty="0"/>
                </a:p>
              </p:txBody>
            </p:sp>
          </mc:Choice>
          <mc:Fallback>
            <p:sp>
              <p:nvSpPr>
                <p:cNvPr id="182" name="TextBox 181">
                  <a:extLst>
                    <a:ext uri="{FF2B5EF4-FFF2-40B4-BE49-F238E27FC236}">
                      <a16:creationId xmlns:a16="http://schemas.microsoft.com/office/drawing/2014/main" id="{8D9DE2B3-E34C-4DC2-9465-4FC3863BB70F}"/>
                    </a:ext>
                  </a:extLst>
                </p:cNvPr>
                <p:cNvSpPr txBox="1">
                  <a:spLocks noRot="1" noChangeAspect="1" noMove="1" noResize="1" noEditPoints="1" noAdjustHandles="1" noChangeArrowheads="1" noChangeShapeType="1" noTextEdit="1"/>
                </p:cNvSpPr>
                <p:nvPr/>
              </p:nvSpPr>
              <p:spPr>
                <a:xfrm>
                  <a:off x="3514202" y="2088874"/>
                  <a:ext cx="388882" cy="730770"/>
                </a:xfrm>
                <a:prstGeom prst="rect">
                  <a:avLst/>
                </a:prstGeom>
                <a:blipFill>
                  <a:blip r:embed="rId15"/>
                  <a:stretch>
                    <a:fillRect r="-93103" b="-23810"/>
                  </a:stretch>
                </a:blipFill>
              </p:spPr>
              <p:txBody>
                <a:bodyPr/>
                <a:lstStyle/>
                <a:p>
                  <a:r>
                    <a:rPr lang="en-US">
                      <a:noFill/>
                    </a:rPr>
                    <a:t> </a:t>
                  </a:r>
                </a:p>
              </p:txBody>
            </p:sp>
          </mc:Fallback>
        </mc:AlternateContent>
      </p:grpSp>
      <p:sp>
        <p:nvSpPr>
          <p:cNvPr id="34" name="Rectangle 33"/>
          <p:cNvSpPr/>
          <p:nvPr/>
        </p:nvSpPr>
        <p:spPr>
          <a:xfrm>
            <a:off x="3921277" y="1277943"/>
            <a:ext cx="3790615" cy="18024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Transform Input</a:t>
            </a:r>
          </a:p>
        </p:txBody>
      </p:sp>
      <p:sp>
        <p:nvSpPr>
          <p:cNvPr id="36" name="Rectangle 35"/>
          <p:cNvSpPr/>
          <p:nvPr/>
        </p:nvSpPr>
        <p:spPr>
          <a:xfrm>
            <a:off x="7979086" y="2710350"/>
            <a:ext cx="4049663" cy="224602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Max-Flow Algorithm</a:t>
            </a:r>
          </a:p>
        </p:txBody>
      </p:sp>
      <p:sp>
        <p:nvSpPr>
          <p:cNvPr id="73" name="Rectangle 72"/>
          <p:cNvSpPr/>
          <p:nvPr/>
        </p:nvSpPr>
        <p:spPr>
          <a:xfrm>
            <a:off x="3921277" y="4897319"/>
            <a:ext cx="3789692" cy="18793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Transform Output</a:t>
            </a:r>
          </a:p>
        </p:txBody>
      </p:sp>
    </p:spTree>
    <p:extLst>
      <p:ext uri="{BB962C8B-B14F-4D97-AF65-F5344CB8AC3E}">
        <p14:creationId xmlns:p14="http://schemas.microsoft.com/office/powerpoint/2010/main" val="780208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4.58333E-6 7.40741E-7 L 0.29752 0.00301 " pathEditMode="relative" rAng="0" ptsTypes="AA">
                                      <p:cBhvr>
                                        <p:cTn id="6" dur="2000" fill="hold"/>
                                        <p:tgtEl>
                                          <p:spTgt spid="75"/>
                                        </p:tgtEl>
                                        <p:attrNameLst>
                                          <p:attrName>ppt_x</p:attrName>
                                          <p:attrName>ppt_y</p:attrName>
                                        </p:attrNameLst>
                                      </p:cBhvr>
                                      <p:rCtr x="14870" y="139"/>
                                    </p:animMotion>
                                  </p:childTnLst>
                                </p:cTn>
                              </p:par>
                              <p:par>
                                <p:cTn id="7" presetID="42" presetClass="path" presetSubtype="0" accel="50000" decel="50000" fill="hold" nodeType="withEffect">
                                  <p:stCondLst>
                                    <p:cond delay="0"/>
                                  </p:stCondLst>
                                  <p:childTnLst>
                                    <p:animMotion origin="layout" path="M -3.54167E-6 -4.07407E-6 L 0.29063 0.00139 " pathEditMode="relative" rAng="0" ptsTypes="AA">
                                      <p:cBhvr>
                                        <p:cTn id="8" dur="2000" fill="hold"/>
                                        <p:tgtEl>
                                          <p:spTgt spid="74"/>
                                        </p:tgtEl>
                                        <p:attrNameLst>
                                          <p:attrName>ppt_x</p:attrName>
                                          <p:attrName>ppt_y</p:attrName>
                                        </p:attrNameLst>
                                      </p:cBhvr>
                                      <p:rCtr x="14531" y="69"/>
                                    </p:animMotion>
                                  </p:childTnLst>
                                </p:cTn>
                              </p:par>
                            </p:childTnLst>
                          </p:cTn>
                        </p:par>
                      </p:childTnLst>
                    </p:cTn>
                  </p:par>
                  <p:par>
                    <p:cTn id="9" fill="hold">
                      <p:stCondLst>
                        <p:cond delay="indefinite"/>
                      </p:stCondLst>
                      <p:childTnLst>
                        <p:par>
                          <p:cTn id="10" fill="hold">
                            <p:stCondLst>
                              <p:cond delay="0"/>
                            </p:stCondLst>
                            <p:childTnLst>
                              <p:par>
                                <p:cTn id="11" presetID="56" presetClass="path" presetSubtype="0" accel="50000" decel="50000" fill="hold" nodeType="clickEffect">
                                  <p:stCondLst>
                                    <p:cond delay="0"/>
                                  </p:stCondLst>
                                  <p:childTnLst>
                                    <p:animMotion origin="layout" path="M -4.16667E-7 4.81481E-6 L 0.33984 -0.06968 " pathEditMode="relative" rAng="0" ptsTypes="AA">
                                      <p:cBhvr>
                                        <p:cTn id="12" dur="2000" fill="hold"/>
                                        <p:tgtEl>
                                          <p:spTgt spid="150"/>
                                        </p:tgtEl>
                                        <p:attrNameLst>
                                          <p:attrName>ppt_x</p:attrName>
                                          <p:attrName>ppt_y</p:attrName>
                                        </p:attrNameLst>
                                      </p:cBhvr>
                                      <p:rCtr x="16992" y="-3495"/>
                                    </p:animMotion>
                                  </p:childTnLst>
                                </p:cTn>
                              </p:par>
                            </p:childTnLst>
                          </p:cTn>
                        </p:par>
                      </p:childTnLst>
                    </p:cTn>
                  </p:par>
                  <p:par>
                    <p:cTn id="13" fill="hold">
                      <p:stCondLst>
                        <p:cond delay="indefinite"/>
                      </p:stCondLst>
                      <p:childTnLst>
                        <p:par>
                          <p:cTn id="14" fill="hold">
                            <p:stCondLst>
                              <p:cond delay="0"/>
                            </p:stCondLst>
                            <p:childTnLst>
                              <p:par>
                                <p:cTn id="15" presetID="42" presetClass="path" presetSubtype="0" accel="50000" decel="50000" fill="hold" nodeType="clickEffect">
                                  <p:stCondLst>
                                    <p:cond delay="0"/>
                                  </p:stCondLst>
                                  <p:childTnLst>
                                    <p:animMotion origin="layout" path="M 0.33985 -0.06967 L 0.3556 0.23611 " pathEditMode="relative" rAng="0" ptsTypes="AA">
                                      <p:cBhvr>
                                        <p:cTn id="16" dur="2000" fill="hold"/>
                                        <p:tgtEl>
                                          <p:spTgt spid="150"/>
                                        </p:tgtEl>
                                        <p:attrNameLst>
                                          <p:attrName>ppt_x</p:attrName>
                                          <p:attrName>ppt_y</p:attrName>
                                        </p:attrNameLst>
                                      </p:cBhvr>
                                      <p:rCtr x="755" y="15394"/>
                                    </p:animMotion>
                                  </p:childTnLst>
                                </p:cTn>
                              </p:par>
                            </p:childTnLst>
                          </p:cTn>
                        </p:par>
                      </p:childTnLst>
                    </p:cTn>
                  </p:par>
                  <p:par>
                    <p:cTn id="17" fill="hold">
                      <p:stCondLst>
                        <p:cond delay="indefinite"/>
                      </p:stCondLst>
                      <p:childTnLst>
                        <p:par>
                          <p:cTn id="18" fill="hold">
                            <p:stCondLst>
                              <p:cond delay="0"/>
                            </p:stCondLst>
                            <p:childTnLst>
                              <p:par>
                                <p:cTn id="19" presetID="42" presetClass="path" presetSubtype="0" accel="50000" decel="50000" fill="hold" nodeType="clickEffect">
                                  <p:stCondLst>
                                    <p:cond delay="0"/>
                                  </p:stCondLst>
                                  <p:childTnLst>
                                    <p:animMotion origin="layout" path="M 6.25E-7 3.7037E-6 L -0.00326 0.30023 " pathEditMode="relative" rAng="0" ptsTypes="AA">
                                      <p:cBhvr>
                                        <p:cTn id="20" dur="2000" fill="hold"/>
                                        <p:tgtEl>
                                          <p:spTgt spid="80"/>
                                        </p:tgtEl>
                                        <p:attrNameLst>
                                          <p:attrName>ppt_x</p:attrName>
                                          <p:attrName>ppt_y</p:attrName>
                                        </p:attrNameLst>
                                      </p:cBhvr>
                                      <p:rCtr x="-169" y="15000"/>
                                    </p:animMotion>
                                  </p:childTnLst>
                                </p:cTn>
                              </p:par>
                            </p:childTnLst>
                          </p:cTn>
                        </p:par>
                      </p:childTnLst>
                    </p:cTn>
                  </p:par>
                  <p:par>
                    <p:cTn id="21" fill="hold">
                      <p:stCondLst>
                        <p:cond delay="indefinite"/>
                      </p:stCondLst>
                      <p:childTnLst>
                        <p:par>
                          <p:cTn id="22" fill="hold">
                            <p:stCondLst>
                              <p:cond delay="0"/>
                            </p:stCondLst>
                            <p:childTnLst>
                              <p:par>
                                <p:cTn id="23" presetID="42" presetClass="path" presetSubtype="0" accel="50000" decel="50000" fill="hold" nodeType="clickEffect">
                                  <p:stCondLst>
                                    <p:cond delay="0"/>
                                  </p:stCondLst>
                                  <p:childTnLst>
                                    <p:animMotion origin="layout" path="M -0.00325 0.30023 L -0.33516 0.29514 " pathEditMode="relative" rAng="0" ptsTypes="AA">
                                      <p:cBhvr>
                                        <p:cTn id="24" dur="2000" fill="hold"/>
                                        <p:tgtEl>
                                          <p:spTgt spid="80"/>
                                        </p:tgtEl>
                                        <p:attrNameLst>
                                          <p:attrName>ppt_x</p:attrName>
                                          <p:attrName>ppt_y</p:attrName>
                                        </p:attrNameLst>
                                      </p:cBhvr>
                                      <p:rCtr x="-16719" y="-278"/>
                                    </p:animMotion>
                                  </p:childTnLst>
                                </p:cTn>
                              </p:par>
                            </p:childTnLst>
                          </p:cTn>
                        </p:par>
                      </p:childTnLst>
                    </p:cTn>
                  </p:par>
                  <p:par>
                    <p:cTn id="25" fill="hold">
                      <p:stCondLst>
                        <p:cond delay="indefinite"/>
                      </p:stCondLst>
                      <p:childTnLst>
                        <p:par>
                          <p:cTn id="26" fill="hold">
                            <p:stCondLst>
                              <p:cond delay="0"/>
                            </p:stCondLst>
                            <p:childTnLst>
                              <p:par>
                                <p:cTn id="27" presetID="42" presetClass="path" presetSubtype="0" accel="50000" decel="50000" fill="hold" grpId="0" nodeType="clickEffect">
                                  <p:stCondLst>
                                    <p:cond delay="0"/>
                                  </p:stCondLst>
                                  <p:childTnLst>
                                    <p:animMotion origin="layout" path="M -6.25E-7 -2.22222E-6 L -0.29505 0.00972 " pathEditMode="relative" rAng="0" ptsTypes="AA">
                                      <p:cBhvr>
                                        <p:cTn id="28" dur="2000" fill="hold"/>
                                        <p:tgtEl>
                                          <p:spTgt spid="3"/>
                                        </p:tgtEl>
                                        <p:attrNameLst>
                                          <p:attrName>ppt_x</p:attrName>
                                          <p:attrName>ppt_y</p:attrName>
                                        </p:attrNameLst>
                                      </p:cBhvr>
                                      <p:rCtr x="-14753" y="48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BFE90-F3A9-460B-B158-EE545A0DB155}"/>
              </a:ext>
            </a:extLst>
          </p:cNvPr>
          <p:cNvSpPr>
            <a:spLocks noGrp="1"/>
          </p:cNvSpPr>
          <p:nvPr>
            <p:ph type="title"/>
          </p:nvPr>
        </p:nvSpPr>
        <p:spPr/>
        <p:txBody>
          <a:bodyPr/>
          <a:lstStyle/>
          <a:p>
            <a:r>
              <a:rPr lang="en-US" dirty="0"/>
              <a:t>More Previous Examples</a:t>
            </a:r>
          </a:p>
        </p:txBody>
      </p:sp>
      <p:sp>
        <p:nvSpPr>
          <p:cNvPr id="3" name="Content Placeholder 2">
            <a:extLst>
              <a:ext uri="{FF2B5EF4-FFF2-40B4-BE49-F238E27FC236}">
                <a16:creationId xmlns:a16="http://schemas.microsoft.com/office/drawing/2014/main" id="{733C009E-DED1-4A40-A195-B28527BD6F8B}"/>
              </a:ext>
            </a:extLst>
          </p:cNvPr>
          <p:cNvSpPr>
            <a:spLocks noGrp="1"/>
          </p:cNvSpPr>
          <p:nvPr>
            <p:ph idx="1"/>
          </p:nvPr>
        </p:nvSpPr>
        <p:spPr/>
        <p:txBody>
          <a:bodyPr>
            <a:normAutofit/>
          </a:bodyPr>
          <a:lstStyle/>
          <a:p>
            <a:r>
              <a:rPr lang="en-US" dirty="0"/>
              <a:t>On Homework 1, you reduced “stable matchings with unacceptable pairs and unequal numbers of agents“ to “[standard] stable matching”</a:t>
            </a:r>
          </a:p>
          <a:p>
            <a:endParaRPr lang="en-US" dirty="0"/>
          </a:p>
          <a:p>
            <a:r>
              <a:rPr lang="en-US" dirty="0"/>
              <a:t>On Homework 4, you (might have) reduced “finding a labeling with the minimum number of 0s on an unlabeled tree” to “2-coloring”</a:t>
            </a:r>
          </a:p>
          <a:p>
            <a:endParaRPr lang="en-US" dirty="0"/>
          </a:p>
          <a:p>
            <a:r>
              <a:rPr lang="en-US" dirty="0"/>
              <a:t>On Monday, we reduced “telling whether the Mariners could win the division” to “finding a maximum flow”</a:t>
            </a:r>
          </a:p>
          <a:p>
            <a:endParaRPr lang="en-US" dirty="0"/>
          </a:p>
          <a:p>
            <a:pPr marL="0" indent="0">
              <a:buNone/>
            </a:pPr>
            <a:endParaRPr lang="en-US" dirty="0"/>
          </a:p>
        </p:txBody>
      </p:sp>
    </p:spTree>
    <p:extLst>
      <p:ext uri="{BB962C8B-B14F-4D97-AF65-F5344CB8AC3E}">
        <p14:creationId xmlns:p14="http://schemas.microsoft.com/office/powerpoint/2010/main" val="13417080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53C94-83B7-4FEF-96CB-A4BEB3B54345}"/>
              </a:ext>
            </a:extLst>
          </p:cNvPr>
          <p:cNvSpPr>
            <a:spLocks noGrp="1"/>
          </p:cNvSpPr>
          <p:nvPr>
            <p:ph type="title"/>
          </p:nvPr>
        </p:nvSpPr>
        <p:spPr/>
        <p:txBody>
          <a:bodyPr/>
          <a:lstStyle/>
          <a:p>
            <a:r>
              <a:rPr lang="en-US" dirty="0"/>
              <a:t>A Formal Definition</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F5E57D36-F5FF-424E-A9BC-32F958B7E7B5}"/>
                  </a:ext>
                </a:extLst>
              </p:cNvPr>
              <p:cNvSpPr>
                <a:spLocks noGrp="1"/>
              </p:cNvSpPr>
              <p:nvPr>
                <p:ph idx="1"/>
              </p:nvPr>
            </p:nvSpPr>
            <p:spPr/>
            <p:txBody>
              <a:bodyPr/>
              <a:lstStyle/>
              <a:p>
                <a:r>
                  <a:rPr lang="en-US" dirty="0"/>
                  <a:t>We need a formal definition of a reduction.</a:t>
                </a:r>
              </a:p>
              <a:p>
                <a:endParaRPr lang="en-US" dirty="0"/>
              </a:p>
              <a:p>
                <a:r>
                  <a:rPr lang="en-US" dirty="0"/>
                  <a:t>We will say “</a:t>
                </a:r>
                <a14:m>
                  <m:oMath xmlns:m="http://schemas.openxmlformats.org/officeDocument/2006/math">
                    <m:r>
                      <a:rPr lang="en-US" b="0" i="1" smtClean="0">
                        <a:latin typeface="Cambria Math" panose="02040503050406030204" pitchFamily="18" charset="0"/>
                      </a:rPr>
                      <m:t>𝐴</m:t>
                    </m:r>
                  </m:oMath>
                </a14:m>
                <a:r>
                  <a:rPr lang="en-US" dirty="0"/>
                  <a:t> reduces to </a:t>
                </a:r>
                <a14:m>
                  <m:oMath xmlns:m="http://schemas.openxmlformats.org/officeDocument/2006/math">
                    <m:r>
                      <a:rPr lang="en-US" b="0" i="1" smtClean="0">
                        <a:latin typeface="Cambria Math" panose="02040503050406030204" pitchFamily="18" charset="0"/>
                      </a:rPr>
                      <m:t>𝐵</m:t>
                    </m:r>
                    <m:r>
                      <a:rPr lang="en-US" b="0" i="1" smtClean="0">
                        <a:latin typeface="Cambria Math" panose="02040503050406030204" pitchFamily="18" charset="0"/>
                      </a:rPr>
                      <m:t> </m:t>
                    </m:r>
                  </m:oMath>
                </a14:m>
                <a:r>
                  <a:rPr lang="en-US" dirty="0"/>
                  <a:t>in polynomial time” (or “</a:t>
                </a:r>
                <a14:m>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 </m:t>
                    </m:r>
                  </m:oMath>
                </a14:m>
                <a:r>
                  <a:rPr lang="en-US" dirty="0"/>
                  <a:t>is polynomial time reducible to </a:t>
                </a:r>
                <a14:m>
                  <m:oMath xmlns:m="http://schemas.openxmlformats.org/officeDocument/2006/math">
                    <m:r>
                      <a:rPr lang="en-US" b="0" i="1" smtClean="0">
                        <a:latin typeface="Cambria Math" panose="02040503050406030204" pitchFamily="18" charset="0"/>
                      </a:rPr>
                      <m:t>𝐵</m:t>
                    </m:r>
                  </m:oMath>
                </a14:m>
                <a:r>
                  <a:rPr lang="en-US" dirty="0"/>
                  <a:t>” or "</a:t>
                </a:r>
                <a14:m>
                  <m:oMath xmlns:m="http://schemas.openxmlformats.org/officeDocument/2006/math">
                    <m:r>
                      <a:rPr lang="en-US" b="0" i="1" smtClean="0">
                        <a:latin typeface="Cambria Math" panose="02040503050406030204" pitchFamily="18" charset="0"/>
                      </a:rPr>
                      <m:t>𝐴</m:t>
                    </m:r>
                  </m:oMath>
                </a14:m>
                <a:r>
                  <a:rPr lang="en-US" dirty="0"/>
                  <a:t> reduces to </a:t>
                </a:r>
                <a14:m>
                  <m:oMath xmlns:m="http://schemas.openxmlformats.org/officeDocument/2006/math">
                    <m:r>
                      <a:rPr lang="en-US" b="0" i="1" smtClean="0">
                        <a:latin typeface="Cambria Math" panose="02040503050406030204" pitchFamily="18" charset="0"/>
                      </a:rPr>
                      <m:t>𝐵</m:t>
                    </m:r>
                  </m:oMath>
                </a14:m>
                <a:r>
                  <a:rPr lang="en-US" dirty="0"/>
                  <a:t>” or “</a:t>
                </a:r>
                <a14:m>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𝐵</m:t>
                    </m:r>
                  </m:oMath>
                </a14:m>
                <a:r>
                  <a:rPr lang="en-US" dirty="0"/>
                  <a:t>”) if:</a:t>
                </a:r>
              </a:p>
              <a:p>
                <a:endParaRPr lang="en-US" dirty="0"/>
              </a:p>
              <a:p>
                <a:r>
                  <a:rPr lang="en-US" dirty="0"/>
                  <a:t>There is an algorithm to solve problem </a:t>
                </a:r>
                <a14:m>
                  <m:oMath xmlns:m="http://schemas.openxmlformats.org/officeDocument/2006/math">
                    <m:r>
                      <a:rPr lang="en-US" b="0" i="1" smtClean="0">
                        <a:latin typeface="Cambria Math" panose="02040503050406030204" pitchFamily="18" charset="0"/>
                      </a:rPr>
                      <m:t>𝐴</m:t>
                    </m:r>
                  </m:oMath>
                </a14:m>
                <a:r>
                  <a:rPr lang="en-US" dirty="0"/>
                  <a:t>, which, if given access to a polynomial-time algorithm for problem </a:t>
                </a:r>
                <a14:m>
                  <m:oMath xmlns:m="http://schemas.openxmlformats.org/officeDocument/2006/math">
                    <m:r>
                      <a:rPr lang="en-US" b="0" i="1" smtClean="0">
                        <a:latin typeface="Cambria Math" panose="02040503050406030204" pitchFamily="18" charset="0"/>
                      </a:rPr>
                      <m:t>𝐵</m:t>
                    </m:r>
                    <m:r>
                      <a:rPr lang="en-US" b="0" i="0" smtClean="0">
                        <a:latin typeface="Cambria Math" panose="02040503050406030204" pitchFamily="18" charset="0"/>
                      </a:rPr>
                      <m:t>,</m:t>
                    </m:r>
                  </m:oMath>
                </a14:m>
                <a:r>
                  <a:rPr lang="en-US" dirty="0"/>
                  <a:t> runs in polynomial time overall (</a:t>
                </a:r>
                <a:r>
                  <a:rPr lang="en-US" b="1" dirty="0"/>
                  <a:t>including </a:t>
                </a:r>
                <a:r>
                  <a:rPr lang="en-US" dirty="0"/>
                  <a:t>the library’s running time!!!).</a:t>
                </a:r>
              </a:p>
            </p:txBody>
          </p:sp>
        </mc:Choice>
        <mc:Fallback>
          <p:sp>
            <p:nvSpPr>
              <p:cNvPr id="3" name="Content Placeholder 2">
                <a:extLst>
                  <a:ext uri="{FF2B5EF4-FFF2-40B4-BE49-F238E27FC236}">
                    <a16:creationId xmlns:a16="http://schemas.microsoft.com/office/drawing/2014/main" id="{F5E57D36-F5FF-424E-A9BC-32F958B7E7B5}"/>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951118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FAECD-5AE6-4D78-BE2E-79E40E45F71D}"/>
              </a:ext>
            </a:extLst>
          </p:cNvPr>
          <p:cNvSpPr>
            <a:spLocks noGrp="1"/>
          </p:cNvSpPr>
          <p:nvPr>
            <p:ph type="title"/>
          </p:nvPr>
        </p:nvSpPr>
        <p:spPr/>
        <p:txBody>
          <a:bodyPr/>
          <a:lstStyle/>
          <a:p>
            <a:r>
              <a:rPr lang="en-US" dirty="0"/>
              <a:t>Let’s Do A Reduction</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E84CBFD3-FB9F-4553-AD84-B326757613C1}"/>
                  </a:ext>
                </a:extLst>
              </p:cNvPr>
              <p:cNvSpPr>
                <a:spLocks noGrp="1"/>
              </p:cNvSpPr>
              <p:nvPr>
                <p:ph idx="1"/>
              </p:nvPr>
            </p:nvSpPr>
            <p:spPr/>
            <p:txBody>
              <a:bodyPr/>
              <a:lstStyle/>
              <a:p>
                <a:r>
                  <a:rPr lang="en-US" dirty="0"/>
                  <a:t>4 steps for reducing (decision problem) </a:t>
                </a:r>
                <a14:m>
                  <m:oMath xmlns:m="http://schemas.openxmlformats.org/officeDocument/2006/math">
                    <m:r>
                      <a:rPr lang="en-US" b="0" i="1" smtClean="0">
                        <a:latin typeface="Cambria Math" panose="02040503050406030204" pitchFamily="18" charset="0"/>
                      </a:rPr>
                      <m:t>𝐴</m:t>
                    </m:r>
                  </m:oMath>
                </a14:m>
                <a:r>
                  <a:rPr lang="en-US" dirty="0"/>
                  <a:t> to problem </a:t>
                </a:r>
                <a14:m>
                  <m:oMath xmlns:m="http://schemas.openxmlformats.org/officeDocument/2006/math">
                    <m:r>
                      <a:rPr lang="en-US" b="0" i="1" smtClean="0">
                        <a:latin typeface="Cambria Math" panose="02040503050406030204" pitchFamily="18" charset="0"/>
                      </a:rPr>
                      <m:t>𝐵</m:t>
                    </m:r>
                  </m:oMath>
                </a14:m>
                <a:r>
                  <a:rPr lang="en-US" dirty="0"/>
                  <a:t>.</a:t>
                </a:r>
              </a:p>
              <a:p>
                <a:r>
                  <a:rPr lang="en-US" dirty="0"/>
                  <a:t>1. Describe the reduction itself (i.e. the algorithm, with a call to a library for problem </a:t>
                </a:r>
                <a14:m>
                  <m:oMath xmlns:m="http://schemas.openxmlformats.org/officeDocument/2006/math">
                    <m:r>
                      <a:rPr lang="en-US" b="0" i="1" smtClean="0">
                        <a:latin typeface="Cambria Math" panose="02040503050406030204" pitchFamily="18" charset="0"/>
                      </a:rPr>
                      <m:t>𝐵</m:t>
                    </m:r>
                  </m:oMath>
                </a14:m>
                <a:r>
                  <a:rPr lang="en-US" dirty="0"/>
                  <a:t>)</a:t>
                </a:r>
              </a:p>
              <a:p>
                <a:r>
                  <a:rPr lang="en-US" dirty="0"/>
                  <a:t>2. Make sure the running time would be polynomial (usually skip writing out this step).</a:t>
                </a:r>
              </a:p>
              <a:p>
                <a:r>
                  <a:rPr lang="en-US" dirty="0"/>
                  <a:t>3. Argue that if the correct answer (to the instance for </a:t>
                </a:r>
                <a14:m>
                  <m:oMath xmlns:m="http://schemas.openxmlformats.org/officeDocument/2006/math">
                    <m:r>
                      <a:rPr lang="en-US" b="0" i="1" smtClean="0">
                        <a:latin typeface="Cambria Math" panose="02040503050406030204" pitchFamily="18" charset="0"/>
                      </a:rPr>
                      <m:t>𝐴</m:t>
                    </m:r>
                  </m:oMath>
                </a14:m>
                <a:r>
                  <a:rPr lang="en-US" dirty="0"/>
                  <a:t>) is YES, then our algorithm answers YES.</a:t>
                </a:r>
              </a:p>
              <a:p>
                <a:r>
                  <a:rPr lang="en-US" dirty="0"/>
                  <a:t>4. Argue that if the correct answer (to the instance for </a:t>
                </a:r>
                <a14:m>
                  <m:oMath xmlns:m="http://schemas.openxmlformats.org/officeDocument/2006/math">
                    <m:r>
                      <a:rPr lang="en-US" b="0" i="1" smtClean="0">
                        <a:latin typeface="Cambria Math" panose="02040503050406030204" pitchFamily="18" charset="0"/>
                      </a:rPr>
                      <m:t>𝐴</m:t>
                    </m:r>
                  </m:oMath>
                </a14:m>
                <a:r>
                  <a:rPr lang="en-US" dirty="0"/>
                  <a:t>) is NO, then our algorithm answers NO.</a:t>
                </a:r>
              </a:p>
            </p:txBody>
          </p:sp>
        </mc:Choice>
        <mc:Fallback>
          <p:sp>
            <p:nvSpPr>
              <p:cNvPr id="3" name="Content Placeholder 2">
                <a:extLst>
                  <a:ext uri="{FF2B5EF4-FFF2-40B4-BE49-F238E27FC236}">
                    <a16:creationId xmlns:a16="http://schemas.microsoft.com/office/drawing/2014/main" id="{E84CBFD3-FB9F-4553-AD84-B326757613C1}"/>
                  </a:ext>
                </a:extLst>
              </p:cNvPr>
              <p:cNvSpPr>
                <a:spLocks noGrp="1" noRot="1" noChangeAspect="1" noMove="1" noResize="1" noEditPoints="1" noAdjustHandles="1" noChangeArrowheads="1" noChangeShapeType="1" noTextEdit="1"/>
              </p:cNvSpPr>
              <p:nvPr>
                <p:ph idx="1"/>
              </p:nvPr>
            </p:nvSpPr>
            <p:spPr>
              <a:blipFill>
                <a:blip r:embed="rId2"/>
                <a:stretch>
                  <a:fillRect l="-708" t="-2138" r="-2233"/>
                </a:stretch>
              </a:blipFill>
            </p:spPr>
            <p:txBody>
              <a:bodyPr/>
              <a:lstStyle/>
              <a:p>
                <a:r>
                  <a:rPr lang="en-US">
                    <a:noFill/>
                  </a:rPr>
                  <a:t> </a:t>
                </a:r>
              </a:p>
            </p:txBody>
          </p:sp>
        </mc:Fallback>
      </mc:AlternateContent>
    </p:spTree>
    <p:extLst>
      <p:ext uri="{BB962C8B-B14F-4D97-AF65-F5344CB8AC3E}">
        <p14:creationId xmlns:p14="http://schemas.microsoft.com/office/powerpoint/2010/main" val="25930770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E8389-C402-49D6-A21E-381DAAE49995}"/>
              </a:ext>
            </a:extLst>
          </p:cNvPr>
          <p:cNvSpPr>
            <a:spLocks noGrp="1"/>
          </p:cNvSpPr>
          <p:nvPr>
            <p:ph type="title"/>
          </p:nvPr>
        </p:nvSpPr>
        <p:spPr/>
        <p:txBody>
          <a:bodyPr/>
          <a:lstStyle/>
          <a:p>
            <a:r>
              <a:rPr lang="en-US" dirty="0"/>
              <a:t>Reduce 2-coloring to 3-coloring</a:t>
            </a:r>
          </a:p>
        </p:txBody>
      </p:sp>
      <p:sp>
        <p:nvSpPr>
          <p:cNvPr id="3" name="Content Placeholder 2">
            <a:extLst>
              <a:ext uri="{FF2B5EF4-FFF2-40B4-BE49-F238E27FC236}">
                <a16:creationId xmlns:a16="http://schemas.microsoft.com/office/drawing/2014/main" id="{7EECC50C-546C-4A49-8F7B-B8CDE790A8AC}"/>
              </a:ext>
            </a:extLst>
          </p:cNvPr>
          <p:cNvSpPr>
            <a:spLocks noGrp="1"/>
          </p:cNvSpPr>
          <p:nvPr>
            <p:ph idx="1"/>
          </p:nvPr>
        </p:nvSpPr>
        <p:spPr/>
        <p:txBody>
          <a:bodyPr/>
          <a:lstStyle/>
          <a:p>
            <a:r>
              <a:rPr lang="en-US" dirty="0"/>
              <a:t>What’s 3-coloring?</a:t>
            </a:r>
          </a:p>
          <a:p>
            <a:endParaRPr lang="en-US" dirty="0"/>
          </a:p>
          <a:p>
            <a:endParaRPr lang="en-US" dirty="0"/>
          </a:p>
          <a:p>
            <a:endParaRPr lang="en-US" dirty="0"/>
          </a:p>
          <a:p>
            <a:endParaRPr lang="en-US" dirty="0"/>
          </a:p>
        </p:txBody>
      </p:sp>
      <mc:AlternateContent xmlns:mc="http://schemas.openxmlformats.org/markup-compatibility/2006">
        <mc:Choice xmlns:a14="http://schemas.microsoft.com/office/drawing/2010/main" Requires="a14">
          <p:sp>
            <p:nvSpPr>
              <p:cNvPr id="4" name="Rectangle 3">
                <a:extLst>
                  <a:ext uri="{FF2B5EF4-FFF2-40B4-BE49-F238E27FC236}">
                    <a16:creationId xmlns:a16="http://schemas.microsoft.com/office/drawing/2014/main" id="{EDA27462-6ACD-40C4-87CF-42872677C81F}"/>
                  </a:ext>
                </a:extLst>
              </p:cNvPr>
              <p:cNvSpPr/>
              <p:nvPr/>
            </p:nvSpPr>
            <p:spPr>
              <a:xfrm>
                <a:off x="608490" y="2145767"/>
                <a:ext cx="10168961" cy="2276604"/>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a:p>
                <a:r>
                  <a:rPr lang="en-US" sz="2800" dirty="0">
                    <a:latin typeface="Segoe UI Semilight" panose="020B0402040204020203" pitchFamily="34" charset="0"/>
                    <a:cs typeface="Segoe UI Semilight" panose="020B0402040204020203" pitchFamily="34" charset="0"/>
                  </a:rPr>
                  <a:t>Input: Undirected Graph </a:t>
                </a:r>
                <a14:m>
                  <m:oMath xmlns:m="http://schemas.openxmlformats.org/officeDocument/2006/math">
                    <m:r>
                      <a:rPr lang="en-US" sz="2800" b="0" i="1" smtClean="0">
                        <a:latin typeface="Cambria Math" panose="02040503050406030204" pitchFamily="18" charset="0"/>
                      </a:rPr>
                      <m:t>𝐺</m:t>
                    </m:r>
                  </m:oMath>
                </a14:m>
                <a:endParaRPr lang="en-US" sz="2800" dirty="0">
                  <a:latin typeface="Segoe UI Semilight" panose="020B0402040204020203" pitchFamily="34" charset="0"/>
                  <a:cs typeface="Segoe UI Semilight" panose="020B0402040204020203" pitchFamily="34" charset="0"/>
                </a:endParaRPr>
              </a:p>
              <a:p>
                <a:r>
                  <a:rPr lang="en-US" sz="2800" dirty="0">
                    <a:latin typeface="Segoe UI Semilight" panose="020B0402040204020203" pitchFamily="34" charset="0"/>
                    <a:cs typeface="Segoe UI Semilight" panose="020B0402040204020203" pitchFamily="34" charset="0"/>
                  </a:rPr>
                  <a:t>Output: </a:t>
                </a:r>
                <a:r>
                  <a:rPr lang="en-US" sz="2800" dirty="0">
                    <a:latin typeface="Courier New" panose="02070309020205020404" pitchFamily="49" charset="0"/>
                    <a:cs typeface="Courier New" panose="02070309020205020404" pitchFamily="49" charset="0"/>
                  </a:rPr>
                  <a:t>True </a:t>
                </a:r>
                <a:r>
                  <a:rPr lang="en-US" sz="2800" dirty="0">
                    <a:latin typeface="Segoe UI Semilight" panose="020B0402040204020203" pitchFamily="34" charset="0"/>
                    <a:cs typeface="Segoe UI Semilight" panose="020B0402040204020203" pitchFamily="34" charset="0"/>
                  </a:rPr>
                  <a:t>if the vertices of </a:t>
                </a:r>
                <a14:m>
                  <m:oMath xmlns:m="http://schemas.openxmlformats.org/officeDocument/2006/math">
                    <m:r>
                      <a:rPr lang="en-US" sz="2800" b="0" i="1" smtClean="0">
                        <a:latin typeface="Cambria Math" panose="02040503050406030204" pitchFamily="18" charset="0"/>
                      </a:rPr>
                      <m:t>𝐺</m:t>
                    </m:r>
                  </m:oMath>
                </a14:m>
                <a:r>
                  <a:rPr lang="en-US" sz="2800" dirty="0">
                    <a:latin typeface="Segoe UI Semilight" panose="020B0402040204020203" pitchFamily="34" charset="0"/>
                    <a:cs typeface="Segoe UI Semilight" panose="020B0402040204020203" pitchFamily="34" charset="0"/>
                  </a:rPr>
                  <a:t> can be labeled with </a:t>
                </a:r>
                <a:r>
                  <a:rPr lang="en-US" sz="2800" dirty="0" err="1">
                    <a:latin typeface="Segoe UI Semilight" panose="020B0402040204020203" pitchFamily="34" charset="0"/>
                    <a:cs typeface="Segoe UI Semilight" panose="020B0402040204020203" pitchFamily="34" charset="0"/>
                  </a:rPr>
                  <a:t>red,green</a:t>
                </a:r>
                <a:r>
                  <a:rPr lang="en-US" sz="2800" dirty="0">
                    <a:latin typeface="Segoe UI Semilight" panose="020B0402040204020203" pitchFamily="34" charset="0"/>
                    <a:cs typeface="Segoe UI Semilight" panose="020B0402040204020203" pitchFamily="34" charset="0"/>
                  </a:rPr>
                  <a:t>, and blue so that no edge has both of its endpoints colored the same color. </a:t>
                </a:r>
                <a:r>
                  <a:rPr lang="en-US" sz="2800" dirty="0">
                    <a:latin typeface="Courier New" panose="02070309020205020404" pitchFamily="49" charset="0"/>
                    <a:cs typeface="Courier New" panose="02070309020205020404" pitchFamily="49" charset="0"/>
                  </a:rPr>
                  <a:t>False</a:t>
                </a:r>
                <a:r>
                  <a:rPr lang="en-US" sz="2800" dirty="0">
                    <a:latin typeface="Segoe UI Semilight" panose="020B0402040204020203" pitchFamily="34" charset="0"/>
                    <a:cs typeface="Segoe UI Semilight" panose="020B0402040204020203" pitchFamily="34" charset="0"/>
                  </a:rPr>
                  <a:t> if it cannot.</a:t>
                </a:r>
              </a:p>
            </p:txBody>
          </p:sp>
        </mc:Choice>
        <mc:Fallback>
          <p:sp>
            <p:nvSpPr>
              <p:cNvPr id="4" name="Rectangle 3">
                <a:extLst>
                  <a:ext uri="{FF2B5EF4-FFF2-40B4-BE49-F238E27FC236}">
                    <a16:creationId xmlns:a16="http://schemas.microsoft.com/office/drawing/2014/main" id="{EDA27462-6ACD-40C4-87CF-42872677C81F}"/>
                  </a:ext>
                </a:extLst>
              </p:cNvPr>
              <p:cNvSpPr>
                <a:spLocks noRot="1" noChangeAspect="1" noMove="1" noResize="1" noEditPoints="1" noAdjustHandles="1" noChangeArrowheads="1" noChangeShapeType="1" noTextEdit="1"/>
              </p:cNvSpPr>
              <p:nvPr/>
            </p:nvSpPr>
            <p:spPr>
              <a:xfrm>
                <a:off x="608490" y="2145767"/>
                <a:ext cx="10168961" cy="2276604"/>
              </a:xfrm>
              <a:prstGeom prst="rect">
                <a:avLst/>
              </a:prstGeom>
              <a:blipFill>
                <a:blip r:embed="rId2"/>
                <a:stretch>
                  <a:fillRect l="-1259" r="-120" b="-6702"/>
                </a:stretch>
              </a:blipFill>
              <a:ln>
                <a:noFill/>
              </a:ln>
            </p:spPr>
            <p:txBody>
              <a:bodyPr/>
              <a:lstStyle/>
              <a:p>
                <a:r>
                  <a:rPr lang="en-US">
                    <a:noFill/>
                  </a:rPr>
                  <a:t> </a:t>
                </a:r>
              </a:p>
            </p:txBody>
          </p:sp>
        </mc:Fallback>
      </mc:AlternateContent>
      <p:sp>
        <p:nvSpPr>
          <p:cNvPr id="5" name="Rectangle 4">
            <a:extLst>
              <a:ext uri="{FF2B5EF4-FFF2-40B4-BE49-F238E27FC236}">
                <a16:creationId xmlns:a16="http://schemas.microsoft.com/office/drawing/2014/main" id="{132C97DC-9C8A-47AD-8B50-CE4286CEEC95}"/>
              </a:ext>
            </a:extLst>
          </p:cNvPr>
          <p:cNvSpPr/>
          <p:nvPr/>
        </p:nvSpPr>
        <p:spPr>
          <a:xfrm>
            <a:off x="608489" y="2152118"/>
            <a:ext cx="10168961" cy="569202"/>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t>3-coloring</a:t>
            </a:r>
          </a:p>
        </p:txBody>
      </p:sp>
    </p:spTree>
    <p:extLst>
      <p:ext uri="{BB962C8B-B14F-4D97-AF65-F5344CB8AC3E}">
        <p14:creationId xmlns:p14="http://schemas.microsoft.com/office/powerpoint/2010/main" val="21336315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A33CD2-60B6-4789-8F9E-0F0DE030FF21}"/>
              </a:ext>
            </a:extLst>
          </p:cNvPr>
          <p:cNvSpPr>
            <a:spLocks noGrp="1"/>
          </p:cNvSpPr>
          <p:nvPr>
            <p:ph type="title"/>
          </p:nvPr>
        </p:nvSpPr>
        <p:spPr/>
        <p:txBody>
          <a:bodyPr/>
          <a:lstStyle/>
          <a:p>
            <a:r>
              <a:rPr lang="en-US" dirty="0"/>
              <a:t>Reduce 2-coloring to 3-coloring</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9F610B74-1F96-4F79-86FA-6FAB23994658}"/>
                  </a:ext>
                </a:extLst>
              </p:cNvPr>
              <p:cNvSpPr>
                <a:spLocks noGrp="1"/>
              </p:cNvSpPr>
              <p:nvPr>
                <p:ph idx="1"/>
              </p:nvPr>
            </p:nvSpPr>
            <p:spPr/>
            <p:txBody>
              <a:bodyPr/>
              <a:lstStyle/>
              <a:p>
                <a:r>
                  <a:rPr lang="en-US" dirty="0"/>
                  <a:t>Given a graph </a:t>
                </a:r>
                <a14:m>
                  <m:oMath xmlns:m="http://schemas.openxmlformats.org/officeDocument/2006/math">
                    <m:r>
                      <a:rPr lang="en-US" b="0" i="1" smtClean="0">
                        <a:latin typeface="Cambria Math" panose="02040503050406030204" pitchFamily="18" charset="0"/>
                      </a:rPr>
                      <m:t>𝐺</m:t>
                    </m:r>
                  </m:oMath>
                </a14:m>
                <a:r>
                  <a:rPr lang="en-US" dirty="0"/>
                  <a:t>, figure out whether it can be 2-colored, by using an algorithm that figures out whether it can be 3-colored.</a:t>
                </a:r>
              </a:p>
              <a:p>
                <a:endParaRPr lang="en-US" dirty="0"/>
              </a:p>
              <a:p>
                <a:r>
                  <a:rPr lang="en-US" dirty="0"/>
                  <a:t>Usual outline:</a:t>
                </a:r>
              </a:p>
              <a:p>
                <a:r>
                  <a:rPr lang="en-US" dirty="0"/>
                  <a:t>Transform </a:t>
                </a:r>
                <a14:m>
                  <m:oMath xmlns:m="http://schemas.openxmlformats.org/officeDocument/2006/math">
                    <m:r>
                      <a:rPr lang="en-US" b="0" i="1" smtClean="0">
                        <a:latin typeface="Cambria Math" panose="02040503050406030204" pitchFamily="18" charset="0"/>
                      </a:rPr>
                      <m:t>𝐺</m:t>
                    </m:r>
                  </m:oMath>
                </a14:m>
                <a:r>
                  <a:rPr lang="en-US" dirty="0"/>
                  <a:t> into an input for the 3-coloring algorithm</a:t>
                </a:r>
              </a:p>
              <a:p>
                <a:r>
                  <a:rPr lang="en-US" dirty="0"/>
                  <a:t>Run the 3-coloring algorithm</a:t>
                </a:r>
              </a:p>
              <a:p>
                <a:r>
                  <a:rPr lang="en-US" dirty="0"/>
                  <a:t>Transform the answer from the 3-coloring algorithm into the answer for </a:t>
                </a:r>
                <a14:m>
                  <m:oMath xmlns:m="http://schemas.openxmlformats.org/officeDocument/2006/math">
                    <m:r>
                      <a:rPr lang="en-US" b="0" i="1" smtClean="0">
                        <a:latin typeface="Cambria Math" panose="02040503050406030204" pitchFamily="18" charset="0"/>
                      </a:rPr>
                      <m:t>𝐺</m:t>
                    </m:r>
                  </m:oMath>
                </a14:m>
                <a:r>
                  <a:rPr lang="en-US" dirty="0"/>
                  <a:t> for 2-coloring</a:t>
                </a:r>
              </a:p>
            </p:txBody>
          </p:sp>
        </mc:Choice>
        <mc:Fallback>
          <p:sp>
            <p:nvSpPr>
              <p:cNvPr id="3" name="Content Placeholder 2">
                <a:extLst>
                  <a:ext uri="{FF2B5EF4-FFF2-40B4-BE49-F238E27FC236}">
                    <a16:creationId xmlns:a16="http://schemas.microsoft.com/office/drawing/2014/main" id="{9F610B74-1F96-4F79-86FA-6FAB23994658}"/>
                  </a:ext>
                </a:extLst>
              </p:cNvPr>
              <p:cNvSpPr>
                <a:spLocks noGrp="1" noRot="1" noChangeAspect="1" noMove="1" noResize="1" noEditPoints="1" noAdjustHandles="1" noChangeArrowheads="1" noChangeShapeType="1" noTextEdit="1"/>
              </p:cNvSpPr>
              <p:nvPr>
                <p:ph idx="1"/>
              </p:nvPr>
            </p:nvSpPr>
            <p:spPr>
              <a:blipFill>
                <a:blip r:embed="rId2"/>
                <a:stretch>
                  <a:fillRect l="-708" t="-2138" r="-1307"/>
                </a:stretch>
              </a:blipFill>
            </p:spPr>
            <p:txBody>
              <a:bodyPr/>
              <a:lstStyle/>
              <a:p>
                <a:r>
                  <a:rPr lang="en-US">
                    <a:noFill/>
                  </a:rPr>
                  <a:t> </a:t>
                </a:r>
              </a:p>
            </p:txBody>
          </p:sp>
        </mc:Fallback>
      </mc:AlternateContent>
    </p:spTree>
    <p:extLst>
      <p:ext uri="{BB962C8B-B14F-4D97-AF65-F5344CB8AC3E}">
        <p14:creationId xmlns:p14="http://schemas.microsoft.com/office/powerpoint/2010/main" val="17464062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198F8-FEA4-48F9-8F26-AD896D60B9B0}"/>
              </a:ext>
            </a:extLst>
          </p:cNvPr>
          <p:cNvSpPr>
            <a:spLocks noGrp="1"/>
          </p:cNvSpPr>
          <p:nvPr>
            <p:ph type="title"/>
          </p:nvPr>
        </p:nvSpPr>
        <p:spPr/>
        <p:txBody>
          <a:bodyPr/>
          <a:lstStyle/>
          <a:p>
            <a:r>
              <a:rPr lang="en-US" dirty="0"/>
              <a:t>Reduction</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A879CE0-4042-42A4-992F-743E72FA702C}"/>
                  </a:ext>
                </a:extLst>
              </p:cNvPr>
              <p:cNvSpPr>
                <a:spLocks noGrp="1"/>
              </p:cNvSpPr>
              <p:nvPr>
                <p:ph idx="1"/>
              </p:nvPr>
            </p:nvSpPr>
            <p:spPr/>
            <p:txBody>
              <a:bodyPr/>
              <a:lstStyle/>
              <a:p>
                <a:pPr marL="0" indent="0">
                  <a:buNone/>
                </a:pPr>
                <a:r>
                  <a:rPr lang="en-US" dirty="0"/>
                  <a:t> If we just ask the 3-coloring algorithm about </a:t>
                </a:r>
                <a14:m>
                  <m:oMath xmlns:m="http://schemas.openxmlformats.org/officeDocument/2006/math">
                    <m:r>
                      <a:rPr lang="en-US" b="0" i="1" smtClean="0">
                        <a:latin typeface="Cambria Math" panose="02040503050406030204" pitchFamily="18" charset="0"/>
                      </a:rPr>
                      <m:t>𝐺</m:t>
                    </m:r>
                  </m:oMath>
                </a14:m>
                <a:r>
                  <a:rPr lang="en-US" dirty="0"/>
                  <a:t>, it might use 3 colors…we can’t get it to use just </a:t>
                </a:r>
                <a14:m>
                  <m:oMath xmlns:m="http://schemas.openxmlformats.org/officeDocument/2006/math">
                    <m:r>
                      <a:rPr lang="en-US" b="0" i="1" smtClean="0">
                        <a:latin typeface="Cambria Math" panose="02040503050406030204" pitchFamily="18" charset="0"/>
                      </a:rPr>
                      <m:t>2</m:t>
                    </m:r>
                  </m:oMath>
                </a14:m>
                <a:r>
                  <a:rPr lang="en-US" dirty="0"/>
                  <a:t>…</a:t>
                </a:r>
              </a:p>
              <a:p>
                <a:pPr marL="0" indent="0">
                  <a:buNone/>
                </a:pPr>
                <a:r>
                  <a:rPr lang="en-US" dirty="0"/>
                  <a:t>…unless…</a:t>
                </a:r>
              </a:p>
              <a:p>
                <a:pPr marL="0" indent="0">
                  <a:buNone/>
                </a:pPr>
                <a:r>
                  <a:rPr lang="en-US" dirty="0"/>
                  <a:t>Unless we force it not to, by adding extra vertices that </a:t>
                </a:r>
                <a:r>
                  <a:rPr lang="en-US" b="1" dirty="0"/>
                  <a:t>force </a:t>
                </a:r>
                <a:r>
                  <a:rPr lang="en-US" dirty="0"/>
                  <a:t>the 3-coloring algorithm to “use up” one color on the extra vertices, leaving only two colors for the “real” vertices.</a:t>
                </a:r>
              </a:p>
              <a:p>
                <a:pPr marL="0" indent="0">
                  <a:buNone/>
                </a:pPr>
                <a:endParaRPr lang="en-US" dirty="0"/>
              </a:p>
              <a:p>
                <a:pPr marL="0" indent="0">
                  <a:buNone/>
                </a:pPr>
                <a:r>
                  <a:rPr lang="en-US" dirty="0"/>
                  <a:t>Add an extra vertex </a:t>
                </a:r>
                <a14:m>
                  <m:oMath xmlns:m="http://schemas.openxmlformats.org/officeDocument/2006/math">
                    <m:r>
                      <a:rPr lang="en-US" b="0" i="1" smtClean="0">
                        <a:latin typeface="Cambria Math" panose="02040503050406030204" pitchFamily="18" charset="0"/>
                      </a:rPr>
                      <m:t>𝑣</m:t>
                    </m:r>
                  </m:oMath>
                </a14:m>
                <a:r>
                  <a:rPr lang="en-US" dirty="0"/>
                  <a:t>, and attach it to </a:t>
                </a:r>
                <a:r>
                  <a:rPr lang="en-US" b="1" dirty="0"/>
                  <a:t>everything </a:t>
                </a:r>
                <a:r>
                  <a:rPr lang="en-US" dirty="0"/>
                  <a:t>in </a:t>
                </a:r>
                <a14:m>
                  <m:oMath xmlns:m="http://schemas.openxmlformats.org/officeDocument/2006/math">
                    <m:r>
                      <a:rPr lang="en-US" b="0" i="1" smtClean="0">
                        <a:latin typeface="Cambria Math" panose="02040503050406030204" pitchFamily="18" charset="0"/>
                      </a:rPr>
                      <m:t>𝐺</m:t>
                    </m:r>
                  </m:oMath>
                </a14:m>
                <a:r>
                  <a:rPr lang="en-US" b="1" dirty="0"/>
                  <a:t>.</a:t>
                </a:r>
              </a:p>
            </p:txBody>
          </p:sp>
        </mc:Choice>
        <mc:Fallback>
          <p:sp>
            <p:nvSpPr>
              <p:cNvPr id="3" name="Content Placeholder 2">
                <a:extLst>
                  <a:ext uri="{FF2B5EF4-FFF2-40B4-BE49-F238E27FC236}">
                    <a16:creationId xmlns:a16="http://schemas.microsoft.com/office/drawing/2014/main" id="{6A879CE0-4042-42A4-992F-743E72FA702C}"/>
                  </a:ext>
                </a:extLst>
              </p:cNvPr>
              <p:cNvSpPr>
                <a:spLocks noGrp="1" noRot="1" noChangeAspect="1" noMove="1" noResize="1" noEditPoints="1" noAdjustHandles="1" noChangeArrowheads="1" noChangeShapeType="1" noTextEdit="1"/>
              </p:cNvSpPr>
              <p:nvPr>
                <p:ph idx="1"/>
              </p:nvPr>
            </p:nvSpPr>
            <p:spPr>
              <a:blipFill>
                <a:blip r:embed="rId2"/>
                <a:stretch>
                  <a:fillRect l="-1525" t="-2138"/>
                </a:stretch>
              </a:blipFill>
            </p:spPr>
            <p:txBody>
              <a:bodyPr/>
              <a:lstStyle/>
              <a:p>
                <a:r>
                  <a:rPr lang="en-US">
                    <a:noFill/>
                  </a:rPr>
                  <a:t> </a:t>
                </a:r>
              </a:p>
            </p:txBody>
          </p:sp>
        </mc:Fallback>
      </mc:AlternateContent>
    </p:spTree>
    <p:extLst>
      <p:ext uri="{BB962C8B-B14F-4D97-AF65-F5344CB8AC3E}">
        <p14:creationId xmlns:p14="http://schemas.microsoft.com/office/powerpoint/2010/main" val="2353806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5824F-8C35-445C-8F7C-B1F821C8C389}"/>
              </a:ext>
            </a:extLst>
          </p:cNvPr>
          <p:cNvSpPr>
            <a:spLocks noGrp="1"/>
          </p:cNvSpPr>
          <p:nvPr>
            <p:ph type="title"/>
          </p:nvPr>
        </p:nvSpPr>
        <p:spPr/>
        <p:txBody>
          <a:bodyPr/>
          <a:lstStyle/>
          <a:p>
            <a:r>
              <a:rPr lang="en-US" dirty="0"/>
              <a:t>Reduction</a:t>
            </a:r>
          </a:p>
        </p:txBody>
      </p:sp>
      <p:sp>
        <p:nvSpPr>
          <p:cNvPr id="3" name="Content Placeholder 2">
            <a:extLst>
              <a:ext uri="{FF2B5EF4-FFF2-40B4-BE49-F238E27FC236}">
                <a16:creationId xmlns:a16="http://schemas.microsoft.com/office/drawing/2014/main" id="{80B91DB2-C9AE-4A64-8F3A-8DD8335C252F}"/>
              </a:ext>
            </a:extLst>
          </p:cNvPr>
          <p:cNvSpPr>
            <a:spLocks noGrp="1"/>
          </p:cNvSpPr>
          <p:nvPr>
            <p:ph idx="1"/>
          </p:nvPr>
        </p:nvSpPr>
        <p:spPr/>
        <p:txBody>
          <a:bodyPr/>
          <a:lstStyle/>
          <a:p>
            <a:pPr marL="0" indent="0">
              <a:buNone/>
            </a:pPr>
            <a:r>
              <a:rPr lang="en-US" dirty="0">
                <a:latin typeface="Courier New" panose="02070309020205020404" pitchFamily="49" charset="0"/>
                <a:cs typeface="Courier New" panose="02070309020205020404" pitchFamily="49" charset="0"/>
              </a:rPr>
              <a:t>2ColorCheck(Graph G)</a:t>
            </a:r>
          </a:p>
          <a:p>
            <a:pPr marL="0" indent="0">
              <a:buNone/>
            </a:pPr>
            <a:r>
              <a:rPr lang="en-US" dirty="0">
                <a:latin typeface="Courier New" panose="02070309020205020404" pitchFamily="49" charset="0"/>
                <a:cs typeface="Courier New" panose="02070309020205020404" pitchFamily="49" charset="0"/>
              </a:rPr>
              <a:t>	Let H be a copy of G</a:t>
            </a:r>
          </a:p>
          <a:p>
            <a:pPr marL="0" indent="0">
              <a:buNone/>
            </a:pPr>
            <a:r>
              <a:rPr lang="en-US" dirty="0">
                <a:latin typeface="Courier New" panose="02070309020205020404" pitchFamily="49" charset="0"/>
                <a:cs typeface="Courier New" panose="02070309020205020404" pitchFamily="49" charset="0"/>
              </a:rPr>
              <a:t>	Add a vertex to H, attach it to all other 	  		  vertices.</a:t>
            </a:r>
          </a:p>
          <a:p>
            <a:pPr marL="0" indent="0">
              <a:buNone/>
            </a:pPr>
            <a:r>
              <a:rPr lang="en-US" dirty="0">
                <a:latin typeface="Courier New" panose="02070309020205020404" pitchFamily="49" charset="0"/>
                <a:cs typeface="Courier New" panose="02070309020205020404" pitchFamily="49" charset="0"/>
              </a:rPr>
              <a:t>	Bool answer = 3ColorCheck(H)</a:t>
            </a:r>
          </a:p>
          <a:p>
            <a:pPr marL="0" indent="0">
              <a:buNone/>
            </a:pPr>
            <a:r>
              <a:rPr lang="en-US" dirty="0">
                <a:latin typeface="Courier New" panose="02070309020205020404" pitchFamily="49" charset="0"/>
                <a:cs typeface="Courier New" panose="02070309020205020404" pitchFamily="49" charset="0"/>
              </a:rPr>
              <a:t>	return answer //don’t need any modification!</a:t>
            </a:r>
          </a:p>
        </p:txBody>
      </p:sp>
    </p:spTree>
    <p:extLst>
      <p:ext uri="{BB962C8B-B14F-4D97-AF65-F5344CB8AC3E}">
        <p14:creationId xmlns:p14="http://schemas.microsoft.com/office/powerpoint/2010/main" val="28569353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532415" y="1057792"/>
            <a:ext cx="3041836" cy="1229932"/>
            <a:chOff x="291745" y="2525991"/>
            <a:chExt cx="5081809" cy="2054772"/>
          </a:xfrm>
        </p:grpSpPr>
        <p:sp>
          <p:nvSpPr>
            <p:cNvPr id="10" name="Oval 9"/>
            <p:cNvSpPr/>
            <p:nvPr/>
          </p:nvSpPr>
          <p:spPr>
            <a:xfrm>
              <a:off x="1220354" y="2607457"/>
              <a:ext cx="757645" cy="75764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B</a:t>
              </a:r>
            </a:p>
          </p:txBody>
        </p:sp>
        <p:sp>
          <p:nvSpPr>
            <p:cNvPr id="11" name="Oval 10"/>
            <p:cNvSpPr/>
            <p:nvPr/>
          </p:nvSpPr>
          <p:spPr>
            <a:xfrm>
              <a:off x="2670476" y="3823118"/>
              <a:ext cx="757645" cy="75764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D</a:t>
              </a:r>
            </a:p>
          </p:txBody>
        </p:sp>
        <p:sp>
          <p:nvSpPr>
            <p:cNvPr id="12" name="Oval 11"/>
            <p:cNvSpPr/>
            <p:nvPr/>
          </p:nvSpPr>
          <p:spPr>
            <a:xfrm>
              <a:off x="4615909" y="3498764"/>
              <a:ext cx="757645" cy="75764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E</a:t>
              </a:r>
            </a:p>
          </p:txBody>
        </p:sp>
        <p:sp>
          <p:nvSpPr>
            <p:cNvPr id="13" name="Oval 12"/>
            <p:cNvSpPr/>
            <p:nvPr/>
          </p:nvSpPr>
          <p:spPr>
            <a:xfrm>
              <a:off x="291745" y="3736930"/>
              <a:ext cx="757645" cy="75764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A</a:t>
              </a:r>
            </a:p>
          </p:txBody>
        </p:sp>
        <p:sp>
          <p:nvSpPr>
            <p:cNvPr id="14" name="Oval 13"/>
            <p:cNvSpPr/>
            <p:nvPr/>
          </p:nvSpPr>
          <p:spPr>
            <a:xfrm>
              <a:off x="2917253" y="2525991"/>
              <a:ext cx="757645" cy="75764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C</a:t>
              </a:r>
            </a:p>
          </p:txBody>
        </p:sp>
        <p:cxnSp>
          <p:nvCxnSpPr>
            <p:cNvPr id="15" name="Straight Arrow Connector 14"/>
            <p:cNvCxnSpPr>
              <a:endCxn id="10" idx="5"/>
            </p:cNvCxnSpPr>
            <p:nvPr/>
          </p:nvCxnSpPr>
          <p:spPr>
            <a:xfrm flipH="1" flipV="1">
              <a:off x="1867044" y="3254147"/>
              <a:ext cx="2796279" cy="467422"/>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0" idx="6"/>
            </p:cNvCxnSpPr>
            <p:nvPr/>
          </p:nvCxnSpPr>
          <p:spPr>
            <a:xfrm flipV="1">
              <a:off x="1977999" y="2981994"/>
              <a:ext cx="939254" cy="4286"/>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1" idx="6"/>
              <a:endCxn id="12" idx="2"/>
            </p:cNvCxnSpPr>
            <p:nvPr/>
          </p:nvCxnSpPr>
          <p:spPr>
            <a:xfrm flipV="1">
              <a:off x="3428121" y="3877587"/>
              <a:ext cx="1187788" cy="324354"/>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3" idx="6"/>
              <a:endCxn id="11" idx="2"/>
            </p:cNvCxnSpPr>
            <p:nvPr/>
          </p:nvCxnSpPr>
          <p:spPr>
            <a:xfrm>
              <a:off x="1049390" y="4115753"/>
              <a:ext cx="1621086" cy="86188"/>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3" idx="7"/>
              <a:endCxn id="10" idx="3"/>
            </p:cNvCxnSpPr>
            <p:nvPr/>
          </p:nvCxnSpPr>
          <p:spPr>
            <a:xfrm flipV="1">
              <a:off x="938435" y="3254147"/>
              <a:ext cx="392874" cy="593738"/>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nvGrpSpPr>
          <p:cNvPr id="80" name="Group 79">
            <a:extLst>
              <a:ext uri="{FF2B5EF4-FFF2-40B4-BE49-F238E27FC236}">
                <a16:creationId xmlns:a16="http://schemas.microsoft.com/office/drawing/2014/main" id="{2D48D65E-F3BD-4C19-8470-758C37EB5EB8}"/>
              </a:ext>
            </a:extLst>
          </p:cNvPr>
          <p:cNvGrpSpPr/>
          <p:nvPr/>
        </p:nvGrpSpPr>
        <p:grpSpPr>
          <a:xfrm>
            <a:off x="4896515" y="703102"/>
            <a:ext cx="3041836" cy="1774868"/>
            <a:chOff x="532415" y="3022161"/>
            <a:chExt cx="3041836" cy="1774868"/>
          </a:xfrm>
        </p:grpSpPr>
        <p:grpSp>
          <p:nvGrpSpPr>
            <p:cNvPr id="33" name="Group 32">
              <a:extLst>
                <a:ext uri="{FF2B5EF4-FFF2-40B4-BE49-F238E27FC236}">
                  <a16:creationId xmlns:a16="http://schemas.microsoft.com/office/drawing/2014/main" id="{46B28174-4375-41B8-9206-326A1BFAFC97}"/>
                </a:ext>
              </a:extLst>
            </p:cNvPr>
            <p:cNvGrpSpPr/>
            <p:nvPr/>
          </p:nvGrpSpPr>
          <p:grpSpPr>
            <a:xfrm>
              <a:off x="532415" y="3567097"/>
              <a:ext cx="3041836" cy="1229932"/>
              <a:chOff x="291745" y="2525991"/>
              <a:chExt cx="5081809" cy="2054772"/>
            </a:xfrm>
          </p:grpSpPr>
          <p:sp>
            <p:nvSpPr>
              <p:cNvPr id="34" name="Oval 33">
                <a:extLst>
                  <a:ext uri="{FF2B5EF4-FFF2-40B4-BE49-F238E27FC236}">
                    <a16:creationId xmlns:a16="http://schemas.microsoft.com/office/drawing/2014/main" id="{CCE4D2FF-AD18-49FE-87F7-599E7C5BAF54}"/>
                  </a:ext>
                </a:extLst>
              </p:cNvPr>
              <p:cNvSpPr/>
              <p:nvPr/>
            </p:nvSpPr>
            <p:spPr>
              <a:xfrm>
                <a:off x="1220354" y="2607457"/>
                <a:ext cx="757645" cy="75764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B</a:t>
                </a:r>
              </a:p>
            </p:txBody>
          </p:sp>
          <p:sp>
            <p:nvSpPr>
              <p:cNvPr id="35" name="Oval 34">
                <a:extLst>
                  <a:ext uri="{FF2B5EF4-FFF2-40B4-BE49-F238E27FC236}">
                    <a16:creationId xmlns:a16="http://schemas.microsoft.com/office/drawing/2014/main" id="{00233FB6-B779-464A-9779-94C37B6CB331}"/>
                  </a:ext>
                </a:extLst>
              </p:cNvPr>
              <p:cNvSpPr/>
              <p:nvPr/>
            </p:nvSpPr>
            <p:spPr>
              <a:xfrm>
                <a:off x="2670476" y="3823118"/>
                <a:ext cx="757645" cy="75764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D</a:t>
                </a:r>
              </a:p>
            </p:txBody>
          </p:sp>
          <p:sp>
            <p:nvSpPr>
              <p:cNvPr id="36" name="Oval 35">
                <a:extLst>
                  <a:ext uri="{FF2B5EF4-FFF2-40B4-BE49-F238E27FC236}">
                    <a16:creationId xmlns:a16="http://schemas.microsoft.com/office/drawing/2014/main" id="{C15A1706-0842-4F29-9186-DF0FF73A16BD}"/>
                  </a:ext>
                </a:extLst>
              </p:cNvPr>
              <p:cNvSpPr/>
              <p:nvPr/>
            </p:nvSpPr>
            <p:spPr>
              <a:xfrm>
                <a:off x="4615909" y="3498764"/>
                <a:ext cx="757645" cy="75764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E</a:t>
                </a:r>
              </a:p>
            </p:txBody>
          </p:sp>
          <p:sp>
            <p:nvSpPr>
              <p:cNvPr id="37" name="Oval 36">
                <a:extLst>
                  <a:ext uri="{FF2B5EF4-FFF2-40B4-BE49-F238E27FC236}">
                    <a16:creationId xmlns:a16="http://schemas.microsoft.com/office/drawing/2014/main" id="{BDE4E9FD-F420-498E-8646-7EDAA5C4778F}"/>
                  </a:ext>
                </a:extLst>
              </p:cNvPr>
              <p:cNvSpPr/>
              <p:nvPr/>
            </p:nvSpPr>
            <p:spPr>
              <a:xfrm>
                <a:off x="291745" y="3736930"/>
                <a:ext cx="757645" cy="75764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A</a:t>
                </a:r>
              </a:p>
            </p:txBody>
          </p:sp>
          <p:sp>
            <p:nvSpPr>
              <p:cNvPr id="38" name="Oval 37">
                <a:extLst>
                  <a:ext uri="{FF2B5EF4-FFF2-40B4-BE49-F238E27FC236}">
                    <a16:creationId xmlns:a16="http://schemas.microsoft.com/office/drawing/2014/main" id="{07DB9A5F-3F56-4F2D-BED5-BE776F5F2007}"/>
                  </a:ext>
                </a:extLst>
              </p:cNvPr>
              <p:cNvSpPr/>
              <p:nvPr/>
            </p:nvSpPr>
            <p:spPr>
              <a:xfrm>
                <a:off x="2917253" y="2525991"/>
                <a:ext cx="757645" cy="75764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C</a:t>
                </a:r>
              </a:p>
            </p:txBody>
          </p:sp>
          <p:cxnSp>
            <p:nvCxnSpPr>
              <p:cNvPr id="39" name="Straight Arrow Connector 38">
                <a:extLst>
                  <a:ext uri="{FF2B5EF4-FFF2-40B4-BE49-F238E27FC236}">
                    <a16:creationId xmlns:a16="http://schemas.microsoft.com/office/drawing/2014/main" id="{C10F6E4F-835A-4FA1-8247-15D75AB03D32}"/>
                  </a:ext>
                </a:extLst>
              </p:cNvPr>
              <p:cNvCxnSpPr>
                <a:endCxn id="34" idx="5"/>
              </p:cNvCxnSpPr>
              <p:nvPr/>
            </p:nvCxnSpPr>
            <p:spPr>
              <a:xfrm flipH="1" flipV="1">
                <a:off x="1867044" y="3254147"/>
                <a:ext cx="2796279" cy="467422"/>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77EA5E9C-4585-4A24-8690-1F29C6147903}"/>
                  </a:ext>
                </a:extLst>
              </p:cNvPr>
              <p:cNvCxnSpPr>
                <a:stCxn id="34" idx="6"/>
              </p:cNvCxnSpPr>
              <p:nvPr/>
            </p:nvCxnSpPr>
            <p:spPr>
              <a:xfrm flipV="1">
                <a:off x="1977999" y="2981994"/>
                <a:ext cx="939254" cy="4286"/>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076EA427-7129-4348-8854-CD493F6F7C8D}"/>
                  </a:ext>
                </a:extLst>
              </p:cNvPr>
              <p:cNvCxnSpPr>
                <a:stCxn id="35" idx="6"/>
                <a:endCxn id="36" idx="2"/>
              </p:cNvCxnSpPr>
              <p:nvPr/>
            </p:nvCxnSpPr>
            <p:spPr>
              <a:xfrm flipV="1">
                <a:off x="3428121" y="3877587"/>
                <a:ext cx="1187788" cy="324354"/>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22EBE90E-D821-4694-AF4E-231CC1860AA7}"/>
                  </a:ext>
                </a:extLst>
              </p:cNvPr>
              <p:cNvCxnSpPr>
                <a:stCxn id="37" idx="6"/>
                <a:endCxn id="35" idx="2"/>
              </p:cNvCxnSpPr>
              <p:nvPr/>
            </p:nvCxnSpPr>
            <p:spPr>
              <a:xfrm>
                <a:off x="1049390" y="4115753"/>
                <a:ext cx="1621086" cy="86188"/>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0F43313A-52D8-47C0-A0BC-968C70C9B907}"/>
                  </a:ext>
                </a:extLst>
              </p:cNvPr>
              <p:cNvCxnSpPr>
                <a:stCxn id="37" idx="7"/>
                <a:endCxn id="34" idx="3"/>
              </p:cNvCxnSpPr>
              <p:nvPr/>
            </p:nvCxnSpPr>
            <p:spPr>
              <a:xfrm flipV="1">
                <a:off x="938435" y="3254147"/>
                <a:ext cx="392874" cy="593738"/>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mc:Choice xmlns:a14="http://schemas.microsoft.com/office/drawing/2010/main" Requires="a14">
            <p:sp>
              <p:nvSpPr>
                <p:cNvPr id="44" name="Oval 43">
                  <a:extLst>
                    <a:ext uri="{FF2B5EF4-FFF2-40B4-BE49-F238E27FC236}">
                      <a16:creationId xmlns:a16="http://schemas.microsoft.com/office/drawing/2014/main" id="{3C402AD7-F21F-49E9-AA63-92C6BD09B52B}"/>
                    </a:ext>
                  </a:extLst>
                </p:cNvPr>
                <p:cNvSpPr/>
                <p:nvPr/>
              </p:nvSpPr>
              <p:spPr>
                <a:xfrm>
                  <a:off x="1656621" y="3022161"/>
                  <a:ext cx="453506" cy="453506"/>
                </a:xfrm>
                <a:prstGeom prst="ellipse">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400" b="0" i="1" smtClean="0">
                            <a:solidFill>
                              <a:schemeClr val="tx1"/>
                            </a:solidFill>
                            <a:latin typeface="Cambria Math" panose="02040503050406030204" pitchFamily="18" charset="0"/>
                          </a:rPr>
                          <m:t>𝑣</m:t>
                        </m:r>
                      </m:oMath>
                    </m:oMathPara>
                  </a14:m>
                  <a:endParaRPr lang="en-US" sz="2400" dirty="0">
                    <a:solidFill>
                      <a:schemeClr val="tx1"/>
                    </a:solidFill>
                  </a:endParaRPr>
                </a:p>
              </p:txBody>
            </p:sp>
          </mc:Choice>
          <mc:Fallback>
            <p:sp>
              <p:nvSpPr>
                <p:cNvPr id="44" name="Oval 43">
                  <a:extLst>
                    <a:ext uri="{FF2B5EF4-FFF2-40B4-BE49-F238E27FC236}">
                      <a16:creationId xmlns:a16="http://schemas.microsoft.com/office/drawing/2014/main" id="{3C402AD7-F21F-49E9-AA63-92C6BD09B52B}"/>
                    </a:ext>
                  </a:extLst>
                </p:cNvPr>
                <p:cNvSpPr>
                  <a:spLocks noRot="1" noChangeAspect="1" noMove="1" noResize="1" noEditPoints="1" noAdjustHandles="1" noChangeArrowheads="1" noChangeShapeType="1" noTextEdit="1"/>
                </p:cNvSpPr>
                <p:nvPr/>
              </p:nvSpPr>
              <p:spPr>
                <a:xfrm>
                  <a:off x="1656621" y="3022161"/>
                  <a:ext cx="453506" cy="453506"/>
                </a:xfrm>
                <a:prstGeom prst="ellipse">
                  <a:avLst/>
                </a:prstGeom>
                <a:blipFill>
                  <a:blip r:embed="rId2"/>
                  <a:stretch>
                    <a:fillRect/>
                  </a:stretch>
                </a:blipFill>
                <a:ln w="38100">
                  <a:solidFill>
                    <a:srgbClr val="FF0000"/>
                  </a:solidFill>
                </a:ln>
              </p:spPr>
              <p:txBody>
                <a:bodyPr/>
                <a:lstStyle/>
                <a:p>
                  <a:r>
                    <a:rPr lang="en-US">
                      <a:noFill/>
                    </a:rPr>
                    <a:t> </a:t>
                  </a:r>
                </a:p>
              </p:txBody>
            </p:sp>
          </mc:Fallback>
        </mc:AlternateContent>
        <p:cxnSp>
          <p:nvCxnSpPr>
            <p:cNvPr id="45" name="Straight Arrow Connector 44">
              <a:extLst>
                <a:ext uri="{FF2B5EF4-FFF2-40B4-BE49-F238E27FC236}">
                  <a16:creationId xmlns:a16="http://schemas.microsoft.com/office/drawing/2014/main" id="{2D316836-D0B3-4CFA-85E5-9755C8EF41DA}"/>
                </a:ext>
              </a:extLst>
            </p:cNvPr>
            <p:cNvCxnSpPr>
              <a:cxnSpLocks/>
              <a:stCxn id="34" idx="7"/>
              <a:endCxn id="44" idx="4"/>
            </p:cNvCxnSpPr>
            <p:nvPr/>
          </p:nvCxnSpPr>
          <p:spPr>
            <a:xfrm flipV="1">
              <a:off x="1475348" y="3475667"/>
              <a:ext cx="408026" cy="206607"/>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647AC1AB-5195-4951-9227-F0D53D9AC5CA}"/>
                </a:ext>
              </a:extLst>
            </p:cNvPr>
            <p:cNvCxnSpPr>
              <a:cxnSpLocks/>
              <a:stCxn id="38" idx="1"/>
              <a:endCxn id="44" idx="4"/>
            </p:cNvCxnSpPr>
            <p:nvPr/>
          </p:nvCxnSpPr>
          <p:spPr>
            <a:xfrm flipH="1" flipV="1">
              <a:off x="1883374" y="3475667"/>
              <a:ext cx="287014" cy="157844"/>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86080A55-6054-4A69-B6AF-D609657C7132}"/>
                </a:ext>
              </a:extLst>
            </p:cNvPr>
            <p:cNvCxnSpPr>
              <a:cxnSpLocks/>
              <a:stCxn id="36" idx="0"/>
              <a:endCxn id="44" idx="5"/>
            </p:cNvCxnSpPr>
            <p:nvPr/>
          </p:nvCxnSpPr>
          <p:spPr>
            <a:xfrm flipH="1" flipV="1">
              <a:off x="2043713" y="3409253"/>
              <a:ext cx="1303785" cy="740120"/>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EFA816E1-07BC-4634-9920-3DD5E78BB486}"/>
                </a:ext>
              </a:extLst>
            </p:cNvPr>
            <p:cNvCxnSpPr>
              <a:cxnSpLocks/>
              <a:stCxn id="35" idx="0"/>
              <a:endCxn id="44" idx="4"/>
            </p:cNvCxnSpPr>
            <p:nvPr/>
          </p:nvCxnSpPr>
          <p:spPr>
            <a:xfrm flipH="1" flipV="1">
              <a:off x="1883374" y="3475667"/>
              <a:ext cx="299639" cy="867856"/>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AB3A6FAE-CC43-474B-9A4C-15260CDD0844}"/>
                </a:ext>
              </a:extLst>
            </p:cNvPr>
            <p:cNvCxnSpPr>
              <a:cxnSpLocks/>
              <a:stCxn id="37" idx="0"/>
              <a:endCxn id="44" idx="1"/>
            </p:cNvCxnSpPr>
            <p:nvPr/>
          </p:nvCxnSpPr>
          <p:spPr>
            <a:xfrm flipV="1">
              <a:off x="759168" y="3088575"/>
              <a:ext cx="963867" cy="1203358"/>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grpSp>
        <p:nvGrpSpPr>
          <p:cNvPr id="125" name="Group 124">
            <a:extLst>
              <a:ext uri="{FF2B5EF4-FFF2-40B4-BE49-F238E27FC236}">
                <a16:creationId xmlns:a16="http://schemas.microsoft.com/office/drawing/2014/main" id="{3E6F912B-A73F-40ED-A3FF-1071494334C0}"/>
              </a:ext>
            </a:extLst>
          </p:cNvPr>
          <p:cNvGrpSpPr/>
          <p:nvPr/>
        </p:nvGrpSpPr>
        <p:grpSpPr>
          <a:xfrm>
            <a:off x="8646250" y="2683066"/>
            <a:ext cx="3041836" cy="1775645"/>
            <a:chOff x="3272596" y="2949803"/>
            <a:chExt cx="3041836" cy="1775645"/>
          </a:xfrm>
        </p:grpSpPr>
        <p:grpSp>
          <p:nvGrpSpPr>
            <p:cNvPr id="81" name="Group 80">
              <a:extLst>
                <a:ext uri="{FF2B5EF4-FFF2-40B4-BE49-F238E27FC236}">
                  <a16:creationId xmlns:a16="http://schemas.microsoft.com/office/drawing/2014/main" id="{F6AE9294-B0F2-407C-BA63-212859FCBE6C}"/>
                </a:ext>
              </a:extLst>
            </p:cNvPr>
            <p:cNvGrpSpPr/>
            <p:nvPr/>
          </p:nvGrpSpPr>
          <p:grpSpPr>
            <a:xfrm>
              <a:off x="3272596" y="2949803"/>
              <a:ext cx="3041836" cy="1775645"/>
              <a:chOff x="532415" y="3021384"/>
              <a:chExt cx="3041836" cy="1775645"/>
            </a:xfrm>
          </p:grpSpPr>
          <p:grpSp>
            <p:nvGrpSpPr>
              <p:cNvPr id="82" name="Group 81">
                <a:extLst>
                  <a:ext uri="{FF2B5EF4-FFF2-40B4-BE49-F238E27FC236}">
                    <a16:creationId xmlns:a16="http://schemas.microsoft.com/office/drawing/2014/main" id="{BF842811-AA2D-4BCE-A62E-276D25BE5737}"/>
                  </a:ext>
                </a:extLst>
              </p:cNvPr>
              <p:cNvGrpSpPr/>
              <p:nvPr/>
            </p:nvGrpSpPr>
            <p:grpSpPr>
              <a:xfrm>
                <a:off x="532415" y="3567097"/>
                <a:ext cx="3041836" cy="1229932"/>
                <a:chOff x="291745" y="2525991"/>
                <a:chExt cx="5081809" cy="2054772"/>
              </a:xfrm>
            </p:grpSpPr>
            <p:sp>
              <p:nvSpPr>
                <p:cNvPr id="89" name="Oval 88">
                  <a:extLst>
                    <a:ext uri="{FF2B5EF4-FFF2-40B4-BE49-F238E27FC236}">
                      <a16:creationId xmlns:a16="http://schemas.microsoft.com/office/drawing/2014/main" id="{930363A7-3DFA-4A38-A1BB-989576B7B0CE}"/>
                    </a:ext>
                  </a:extLst>
                </p:cNvPr>
                <p:cNvSpPr/>
                <p:nvPr/>
              </p:nvSpPr>
              <p:spPr>
                <a:xfrm>
                  <a:off x="1220354" y="2607457"/>
                  <a:ext cx="757645" cy="757645"/>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B</a:t>
                  </a:r>
                </a:p>
              </p:txBody>
            </p:sp>
            <p:sp>
              <p:nvSpPr>
                <p:cNvPr id="90" name="Oval 89">
                  <a:extLst>
                    <a:ext uri="{FF2B5EF4-FFF2-40B4-BE49-F238E27FC236}">
                      <a16:creationId xmlns:a16="http://schemas.microsoft.com/office/drawing/2014/main" id="{54412649-73BA-4C73-A548-69157741336E}"/>
                    </a:ext>
                  </a:extLst>
                </p:cNvPr>
                <p:cNvSpPr/>
                <p:nvPr/>
              </p:nvSpPr>
              <p:spPr>
                <a:xfrm>
                  <a:off x="2670476" y="3823118"/>
                  <a:ext cx="757645" cy="757645"/>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D</a:t>
                  </a:r>
                </a:p>
              </p:txBody>
            </p:sp>
            <p:sp>
              <p:nvSpPr>
                <p:cNvPr id="91" name="Oval 90">
                  <a:extLst>
                    <a:ext uri="{FF2B5EF4-FFF2-40B4-BE49-F238E27FC236}">
                      <a16:creationId xmlns:a16="http://schemas.microsoft.com/office/drawing/2014/main" id="{478E4A54-0EDE-45D3-ADB8-9BD2E64F2227}"/>
                    </a:ext>
                  </a:extLst>
                </p:cNvPr>
                <p:cNvSpPr/>
                <p:nvPr/>
              </p:nvSpPr>
              <p:spPr>
                <a:xfrm>
                  <a:off x="4615909" y="3498764"/>
                  <a:ext cx="757645" cy="757645"/>
                </a:xfrm>
                <a:prstGeom prst="ellipse">
                  <a:avLst/>
                </a:prstGeom>
                <a:solidFill>
                  <a:srgbClr val="FA76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E</a:t>
                  </a:r>
                </a:p>
              </p:txBody>
            </p:sp>
            <p:sp>
              <p:nvSpPr>
                <p:cNvPr id="92" name="Oval 91">
                  <a:extLst>
                    <a:ext uri="{FF2B5EF4-FFF2-40B4-BE49-F238E27FC236}">
                      <a16:creationId xmlns:a16="http://schemas.microsoft.com/office/drawing/2014/main" id="{F6AF492B-BC48-4ACF-A8C5-3D05C9F97627}"/>
                    </a:ext>
                  </a:extLst>
                </p:cNvPr>
                <p:cNvSpPr/>
                <p:nvPr/>
              </p:nvSpPr>
              <p:spPr>
                <a:xfrm>
                  <a:off x="291745" y="3736930"/>
                  <a:ext cx="757645" cy="757645"/>
                </a:xfrm>
                <a:prstGeom prst="ellipse">
                  <a:avLst/>
                </a:prstGeom>
                <a:solidFill>
                  <a:srgbClr val="FA76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A</a:t>
                  </a:r>
                </a:p>
              </p:txBody>
            </p:sp>
            <p:sp>
              <p:nvSpPr>
                <p:cNvPr id="93" name="Oval 92">
                  <a:extLst>
                    <a:ext uri="{FF2B5EF4-FFF2-40B4-BE49-F238E27FC236}">
                      <a16:creationId xmlns:a16="http://schemas.microsoft.com/office/drawing/2014/main" id="{90A351FA-3FDC-4BCC-81FD-1AC46EF2D161}"/>
                    </a:ext>
                  </a:extLst>
                </p:cNvPr>
                <p:cNvSpPr/>
                <p:nvPr/>
              </p:nvSpPr>
              <p:spPr>
                <a:xfrm>
                  <a:off x="2917253" y="2525991"/>
                  <a:ext cx="757645" cy="757645"/>
                </a:xfrm>
                <a:prstGeom prst="ellipse">
                  <a:avLst/>
                </a:prstGeom>
                <a:solidFill>
                  <a:srgbClr val="FA76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C</a:t>
                  </a:r>
                </a:p>
              </p:txBody>
            </p:sp>
            <p:cxnSp>
              <p:nvCxnSpPr>
                <p:cNvPr id="94" name="Straight Arrow Connector 93">
                  <a:extLst>
                    <a:ext uri="{FF2B5EF4-FFF2-40B4-BE49-F238E27FC236}">
                      <a16:creationId xmlns:a16="http://schemas.microsoft.com/office/drawing/2014/main" id="{0CF1ABC7-0FF0-484F-8D25-F4039E738935}"/>
                    </a:ext>
                  </a:extLst>
                </p:cNvPr>
                <p:cNvCxnSpPr>
                  <a:endCxn id="89" idx="5"/>
                </p:cNvCxnSpPr>
                <p:nvPr/>
              </p:nvCxnSpPr>
              <p:spPr>
                <a:xfrm flipH="1" flipV="1">
                  <a:off x="1867044" y="3254147"/>
                  <a:ext cx="2796279" cy="467422"/>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95" name="Straight Arrow Connector 94">
                  <a:extLst>
                    <a:ext uri="{FF2B5EF4-FFF2-40B4-BE49-F238E27FC236}">
                      <a16:creationId xmlns:a16="http://schemas.microsoft.com/office/drawing/2014/main" id="{D045C3D7-2DA5-4BD1-AA80-474A315C83A8}"/>
                    </a:ext>
                  </a:extLst>
                </p:cNvPr>
                <p:cNvCxnSpPr>
                  <a:stCxn id="89" idx="6"/>
                </p:cNvCxnSpPr>
                <p:nvPr/>
              </p:nvCxnSpPr>
              <p:spPr>
                <a:xfrm flipV="1">
                  <a:off x="1977999" y="2981994"/>
                  <a:ext cx="939254" cy="4286"/>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CB161F35-9838-4019-90BC-3B4FE0D99542}"/>
                    </a:ext>
                  </a:extLst>
                </p:cNvPr>
                <p:cNvCxnSpPr>
                  <a:stCxn id="90" idx="6"/>
                  <a:endCxn id="91" idx="2"/>
                </p:cNvCxnSpPr>
                <p:nvPr/>
              </p:nvCxnSpPr>
              <p:spPr>
                <a:xfrm flipV="1">
                  <a:off x="3428121" y="3877587"/>
                  <a:ext cx="1187788" cy="324354"/>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DC42BD04-C6B3-4744-A951-96222A8E7C01}"/>
                    </a:ext>
                  </a:extLst>
                </p:cNvPr>
                <p:cNvCxnSpPr>
                  <a:stCxn id="92" idx="6"/>
                  <a:endCxn id="90" idx="2"/>
                </p:cNvCxnSpPr>
                <p:nvPr/>
              </p:nvCxnSpPr>
              <p:spPr>
                <a:xfrm>
                  <a:off x="1049390" y="4115753"/>
                  <a:ext cx="1621086" cy="86188"/>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222C1587-9FD9-4501-9603-F3C5EC4BAE7D}"/>
                    </a:ext>
                  </a:extLst>
                </p:cNvPr>
                <p:cNvCxnSpPr>
                  <a:stCxn id="92" idx="7"/>
                  <a:endCxn id="89" idx="3"/>
                </p:cNvCxnSpPr>
                <p:nvPr/>
              </p:nvCxnSpPr>
              <p:spPr>
                <a:xfrm flipV="1">
                  <a:off x="938435" y="3254147"/>
                  <a:ext cx="392874" cy="593738"/>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mc:Choice xmlns:a14="http://schemas.microsoft.com/office/drawing/2010/main" Requires="a14">
              <p:sp>
                <p:nvSpPr>
                  <p:cNvPr id="83" name="Oval 82">
                    <a:extLst>
                      <a:ext uri="{FF2B5EF4-FFF2-40B4-BE49-F238E27FC236}">
                        <a16:creationId xmlns:a16="http://schemas.microsoft.com/office/drawing/2014/main" id="{242E67E8-9421-4414-B788-9E14FB0B9845}"/>
                      </a:ext>
                    </a:extLst>
                  </p:cNvPr>
                  <p:cNvSpPr/>
                  <p:nvPr/>
                </p:nvSpPr>
                <p:spPr>
                  <a:xfrm>
                    <a:off x="1650468" y="3021384"/>
                    <a:ext cx="453506" cy="453506"/>
                  </a:xfrm>
                  <a:prstGeom prst="ellipse">
                    <a:avLst/>
                  </a:prstGeom>
                  <a:solidFill>
                    <a:schemeClr val="accent5"/>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400" b="0" i="1" smtClean="0">
                              <a:solidFill>
                                <a:schemeClr val="tx1"/>
                              </a:solidFill>
                              <a:latin typeface="Cambria Math" panose="02040503050406030204" pitchFamily="18" charset="0"/>
                            </a:rPr>
                            <m:t>𝑣</m:t>
                          </m:r>
                        </m:oMath>
                      </m:oMathPara>
                    </a14:m>
                    <a:endParaRPr lang="en-US" sz="2400" dirty="0">
                      <a:solidFill>
                        <a:schemeClr val="tx1"/>
                      </a:solidFill>
                    </a:endParaRPr>
                  </a:p>
                </p:txBody>
              </p:sp>
            </mc:Choice>
            <mc:Fallback>
              <p:sp>
                <p:nvSpPr>
                  <p:cNvPr id="83" name="Oval 82">
                    <a:extLst>
                      <a:ext uri="{FF2B5EF4-FFF2-40B4-BE49-F238E27FC236}">
                        <a16:creationId xmlns:a16="http://schemas.microsoft.com/office/drawing/2014/main" id="{242E67E8-9421-4414-B788-9E14FB0B9845}"/>
                      </a:ext>
                    </a:extLst>
                  </p:cNvPr>
                  <p:cNvSpPr>
                    <a:spLocks noRot="1" noChangeAspect="1" noMove="1" noResize="1" noEditPoints="1" noAdjustHandles="1" noChangeArrowheads="1" noChangeShapeType="1" noTextEdit="1"/>
                  </p:cNvSpPr>
                  <p:nvPr/>
                </p:nvSpPr>
                <p:spPr>
                  <a:xfrm>
                    <a:off x="1650468" y="3021384"/>
                    <a:ext cx="453506" cy="453506"/>
                  </a:xfrm>
                  <a:prstGeom prst="ellipse">
                    <a:avLst/>
                  </a:prstGeom>
                  <a:blipFill>
                    <a:blip r:embed="rId3"/>
                    <a:stretch>
                      <a:fillRect/>
                    </a:stretch>
                  </a:blipFill>
                  <a:ln w="38100">
                    <a:solidFill>
                      <a:srgbClr val="FF0000"/>
                    </a:solidFill>
                  </a:ln>
                </p:spPr>
                <p:txBody>
                  <a:bodyPr/>
                  <a:lstStyle/>
                  <a:p>
                    <a:r>
                      <a:rPr lang="en-US">
                        <a:noFill/>
                      </a:rPr>
                      <a:t> </a:t>
                    </a:r>
                  </a:p>
                </p:txBody>
              </p:sp>
            </mc:Fallback>
          </mc:AlternateContent>
          <p:cxnSp>
            <p:nvCxnSpPr>
              <p:cNvPr id="84" name="Straight Arrow Connector 83">
                <a:extLst>
                  <a:ext uri="{FF2B5EF4-FFF2-40B4-BE49-F238E27FC236}">
                    <a16:creationId xmlns:a16="http://schemas.microsoft.com/office/drawing/2014/main" id="{3DAC8DC8-6BBC-48FB-B2D1-DC346691AAB5}"/>
                  </a:ext>
                </a:extLst>
              </p:cNvPr>
              <p:cNvCxnSpPr>
                <a:cxnSpLocks/>
                <a:stCxn id="89" idx="7"/>
                <a:endCxn id="83" idx="4"/>
              </p:cNvCxnSpPr>
              <p:nvPr/>
            </p:nvCxnSpPr>
            <p:spPr>
              <a:xfrm flipV="1">
                <a:off x="1475348" y="3474890"/>
                <a:ext cx="401873" cy="207384"/>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9F64245B-9BEF-4474-9B35-D8ECA51FFA41}"/>
                  </a:ext>
                </a:extLst>
              </p:cNvPr>
              <p:cNvCxnSpPr>
                <a:cxnSpLocks/>
                <a:stCxn id="93" idx="1"/>
                <a:endCxn id="83" idx="4"/>
              </p:cNvCxnSpPr>
              <p:nvPr/>
            </p:nvCxnSpPr>
            <p:spPr>
              <a:xfrm flipH="1" flipV="1">
                <a:off x="1877221" y="3474890"/>
                <a:ext cx="293167" cy="158621"/>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410940FC-D1EB-469C-A6F2-4B1D6E4CAB4B}"/>
                  </a:ext>
                </a:extLst>
              </p:cNvPr>
              <p:cNvCxnSpPr>
                <a:cxnSpLocks/>
                <a:stCxn id="91" idx="0"/>
                <a:endCxn id="83" idx="5"/>
              </p:cNvCxnSpPr>
              <p:nvPr/>
            </p:nvCxnSpPr>
            <p:spPr>
              <a:xfrm flipH="1" flipV="1">
                <a:off x="2037560" y="3408476"/>
                <a:ext cx="1309938" cy="740897"/>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CB7CB8F6-642D-47DE-9649-0EA5CB542BBE}"/>
                  </a:ext>
                </a:extLst>
              </p:cNvPr>
              <p:cNvCxnSpPr>
                <a:cxnSpLocks/>
                <a:stCxn id="90" idx="0"/>
                <a:endCxn id="83" idx="4"/>
              </p:cNvCxnSpPr>
              <p:nvPr/>
            </p:nvCxnSpPr>
            <p:spPr>
              <a:xfrm flipH="1" flipV="1">
                <a:off x="1877221" y="3474890"/>
                <a:ext cx="305792" cy="868633"/>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2629B118-7FA3-4BAB-B9F5-7F291DA82E72}"/>
                  </a:ext>
                </a:extLst>
              </p:cNvPr>
              <p:cNvCxnSpPr>
                <a:cxnSpLocks/>
                <a:stCxn id="92" idx="0"/>
                <a:endCxn id="83" idx="1"/>
              </p:cNvCxnSpPr>
              <p:nvPr/>
            </p:nvCxnSpPr>
            <p:spPr>
              <a:xfrm flipV="1">
                <a:off x="759168" y="3087798"/>
                <a:ext cx="957714" cy="1204135"/>
              </a:xfrm>
              <a:prstGeom prst="straightConnector1">
                <a:avLst/>
              </a:prstGeom>
              <a:ln w="412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grpSp>
        <p:sp>
          <p:nvSpPr>
            <p:cNvPr id="124" name="Rectangle 123">
              <a:extLst>
                <a:ext uri="{FF2B5EF4-FFF2-40B4-BE49-F238E27FC236}">
                  <a16:creationId xmlns:a16="http://schemas.microsoft.com/office/drawing/2014/main" id="{4135F302-AA64-41C7-871C-92C2C6C7015A}"/>
                </a:ext>
              </a:extLst>
            </p:cNvPr>
            <p:cNvSpPr/>
            <p:nvPr/>
          </p:nvSpPr>
          <p:spPr>
            <a:xfrm>
              <a:off x="5262380" y="3072708"/>
              <a:ext cx="938676" cy="45350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YES!</a:t>
              </a:r>
            </a:p>
          </p:txBody>
        </p:sp>
      </p:grpSp>
      <p:sp>
        <p:nvSpPr>
          <p:cNvPr id="126" name="Rectangle 125">
            <a:extLst>
              <a:ext uri="{FF2B5EF4-FFF2-40B4-BE49-F238E27FC236}">
                <a16:creationId xmlns:a16="http://schemas.microsoft.com/office/drawing/2014/main" id="{53B79878-C9EE-4B89-9360-B7BFFE0AD686}"/>
              </a:ext>
            </a:extLst>
          </p:cNvPr>
          <p:cNvSpPr/>
          <p:nvPr/>
        </p:nvSpPr>
        <p:spPr>
          <a:xfrm>
            <a:off x="4318726" y="5364304"/>
            <a:ext cx="1133630" cy="50091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Yes! </a:t>
            </a:r>
          </a:p>
        </p:txBody>
      </p:sp>
      <p:sp>
        <p:nvSpPr>
          <p:cNvPr id="6" name="Rectangle 5"/>
          <p:cNvSpPr/>
          <p:nvPr/>
        </p:nvSpPr>
        <p:spPr>
          <a:xfrm>
            <a:off x="3860104" y="689331"/>
            <a:ext cx="4107081" cy="18024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Transform Input</a:t>
            </a:r>
          </a:p>
        </p:txBody>
      </p:sp>
      <p:sp>
        <p:nvSpPr>
          <p:cNvPr id="7" name="Rectangle 6"/>
          <p:cNvSpPr/>
          <p:nvPr/>
        </p:nvSpPr>
        <p:spPr>
          <a:xfrm>
            <a:off x="8142337" y="2609174"/>
            <a:ext cx="4049663" cy="189436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3ColorCheck algorithm</a:t>
            </a:r>
          </a:p>
        </p:txBody>
      </p:sp>
      <p:sp>
        <p:nvSpPr>
          <p:cNvPr id="8" name="Rectangle 7"/>
          <p:cNvSpPr/>
          <p:nvPr/>
        </p:nvSpPr>
        <p:spPr>
          <a:xfrm>
            <a:off x="4018798" y="4670583"/>
            <a:ext cx="3789692" cy="18743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Transform Output</a:t>
            </a:r>
          </a:p>
        </p:txBody>
      </p:sp>
    </p:spTree>
    <p:extLst>
      <p:ext uri="{BB962C8B-B14F-4D97-AF65-F5344CB8AC3E}">
        <p14:creationId xmlns:p14="http://schemas.microsoft.com/office/powerpoint/2010/main" val="1845355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6.25E-7 0 L 0.32604 -0.01667 " pathEditMode="relative" rAng="0" ptsTypes="AA">
                                      <p:cBhvr>
                                        <p:cTn id="6" dur="2000" fill="hold"/>
                                        <p:tgtEl>
                                          <p:spTgt spid="9"/>
                                        </p:tgtEl>
                                        <p:attrNameLst>
                                          <p:attrName>ppt_x</p:attrName>
                                          <p:attrName>ppt_y</p:attrName>
                                        </p:attrNameLst>
                                      </p:cBhvr>
                                      <p:rCtr x="16302" y="-833"/>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nodeType="clickEffect">
                                  <p:stCondLst>
                                    <p:cond delay="0"/>
                                  </p:stCondLst>
                                  <p:childTnLst>
                                    <p:animMotion origin="layout" path="M -2.08333E-6 -4.44444E-6 L 0.30899 -0.00046 " pathEditMode="relative" rAng="0" ptsTypes="AA">
                                      <p:cBhvr>
                                        <p:cTn id="10" dur="2000" fill="hold"/>
                                        <p:tgtEl>
                                          <p:spTgt spid="80"/>
                                        </p:tgtEl>
                                        <p:attrNameLst>
                                          <p:attrName>ppt_x</p:attrName>
                                          <p:attrName>ppt_y</p:attrName>
                                        </p:attrNameLst>
                                      </p:cBhvr>
                                      <p:rCtr x="15443" y="-23"/>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nodeType="clickEffect">
                                  <p:stCondLst>
                                    <p:cond delay="0"/>
                                  </p:stCondLst>
                                  <p:childTnLst>
                                    <p:animMotion origin="layout" path="M 0.30964 -0.00046 L 0.30821 0.28866 " pathEditMode="relative" rAng="0" ptsTypes="AA">
                                      <p:cBhvr>
                                        <p:cTn id="14" dur="2000" fill="hold"/>
                                        <p:tgtEl>
                                          <p:spTgt spid="80"/>
                                        </p:tgtEl>
                                        <p:attrNameLst>
                                          <p:attrName>ppt_x</p:attrName>
                                          <p:attrName>ppt_y</p:attrName>
                                        </p:attrNameLst>
                                      </p:cBhvr>
                                      <p:rCtr x="-78" y="14444"/>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nodeType="clickEffect">
                                  <p:stCondLst>
                                    <p:cond delay="0"/>
                                  </p:stCondLst>
                                  <p:childTnLst>
                                    <p:animMotion origin="layout" path="M -4.16667E-6 -1.85185E-6 L -0.00143 0.30116 " pathEditMode="relative" rAng="0" ptsTypes="AA">
                                      <p:cBhvr>
                                        <p:cTn id="18" dur="2000" fill="hold"/>
                                        <p:tgtEl>
                                          <p:spTgt spid="125"/>
                                        </p:tgtEl>
                                        <p:attrNameLst>
                                          <p:attrName>ppt_x</p:attrName>
                                          <p:attrName>ppt_y</p:attrName>
                                        </p:attrNameLst>
                                      </p:cBhvr>
                                      <p:rCtr x="-78" y="15046"/>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nodeType="clickEffect">
                                  <p:stCondLst>
                                    <p:cond delay="0"/>
                                  </p:stCondLst>
                                  <p:childTnLst>
                                    <p:animMotion origin="layout" path="M -0.00143 0.30116 L -0.35481 0.30463 " pathEditMode="relative" rAng="0" ptsTypes="AA">
                                      <p:cBhvr>
                                        <p:cTn id="22" dur="2000" fill="hold"/>
                                        <p:tgtEl>
                                          <p:spTgt spid="125"/>
                                        </p:tgtEl>
                                        <p:attrNameLst>
                                          <p:attrName>ppt_x</p:attrName>
                                          <p:attrName>ppt_y</p:attrName>
                                        </p:attrNameLst>
                                      </p:cBhvr>
                                      <p:rCtr x="-17682" y="116"/>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1.04167E-6 1.11022E-16 L -0.21146 0.00486 " pathEditMode="relative" rAng="0" ptsTypes="AA">
                                      <p:cBhvr>
                                        <p:cTn id="26" dur="2000" fill="hold"/>
                                        <p:tgtEl>
                                          <p:spTgt spid="126"/>
                                        </p:tgtEl>
                                        <p:attrNameLst>
                                          <p:attrName>ppt_x</p:attrName>
                                          <p:attrName>ppt_y</p:attrName>
                                        </p:attrNameLst>
                                      </p:cBhvr>
                                      <p:rCtr x="-10573" y="23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6BBEB-5792-4AB1-AA17-635C50A3B35E}"/>
              </a:ext>
            </a:extLst>
          </p:cNvPr>
          <p:cNvSpPr>
            <a:spLocks noGrp="1"/>
          </p:cNvSpPr>
          <p:nvPr>
            <p:ph type="title"/>
          </p:nvPr>
        </p:nvSpPr>
        <p:spPr/>
        <p:txBody>
          <a:bodyPr/>
          <a:lstStyle/>
          <a:p>
            <a:r>
              <a:rPr lang="en-US" dirty="0"/>
              <a:t>Correctness?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8960E94-943E-40F8-90AC-11A9F88DF018}"/>
                  </a:ext>
                </a:extLst>
              </p:cNvPr>
              <p:cNvSpPr>
                <a:spLocks noGrp="1"/>
              </p:cNvSpPr>
              <p:nvPr>
                <p:ph idx="1"/>
              </p:nvPr>
            </p:nvSpPr>
            <p:spPr>
              <a:xfrm>
                <a:off x="575240" y="2959331"/>
                <a:ext cx="11187258" cy="3350030"/>
              </a:xfrm>
            </p:spPr>
            <p:txBody>
              <a:bodyPr/>
              <a:lstStyle/>
              <a:p>
                <a:r>
                  <a:rPr lang="en-US" dirty="0"/>
                  <a:t>TWO statements to prove: (“two directions”)</a:t>
                </a:r>
              </a:p>
              <a:p>
                <a:r>
                  <a:rPr lang="en-US" dirty="0"/>
                  <a:t>If the correct answer for </a:t>
                </a:r>
                <a14:m>
                  <m:oMath xmlns:m="http://schemas.openxmlformats.org/officeDocument/2006/math">
                    <m:r>
                      <a:rPr lang="en-US" b="0" i="1" smtClean="0">
                        <a:latin typeface="Cambria Math" panose="02040503050406030204" pitchFamily="18" charset="0"/>
                      </a:rPr>
                      <m:t>𝐺</m:t>
                    </m:r>
                  </m:oMath>
                </a14:m>
                <a:r>
                  <a:rPr lang="en-US" dirty="0"/>
                  <a:t> is YES, then we say YES</a:t>
                </a:r>
              </a:p>
              <a:p>
                <a:endParaRPr lang="en-US" dirty="0"/>
              </a:p>
              <a:p>
                <a:endParaRPr lang="en-US" dirty="0"/>
              </a:p>
              <a:p>
                <a:r>
                  <a:rPr lang="en-US" dirty="0"/>
                  <a:t>If the correct answer for </a:t>
                </a:r>
                <a14:m>
                  <m:oMath xmlns:m="http://schemas.openxmlformats.org/officeDocument/2006/math">
                    <m:r>
                      <a:rPr lang="en-US" b="0" i="1" smtClean="0">
                        <a:latin typeface="Cambria Math" panose="02040503050406030204" pitchFamily="18" charset="0"/>
                      </a:rPr>
                      <m:t>𝐺</m:t>
                    </m:r>
                  </m:oMath>
                </a14:m>
                <a:r>
                  <a:rPr lang="en-US" dirty="0"/>
                  <a:t> is NO, then we say NO</a:t>
                </a:r>
              </a:p>
            </p:txBody>
          </p:sp>
        </mc:Choice>
        <mc:Fallback>
          <p:sp>
            <p:nvSpPr>
              <p:cNvPr id="3" name="Content Placeholder 2">
                <a:extLst>
                  <a:ext uri="{FF2B5EF4-FFF2-40B4-BE49-F238E27FC236}">
                    <a16:creationId xmlns:a16="http://schemas.microsoft.com/office/drawing/2014/main" id="{68960E94-943E-40F8-90AC-11A9F88DF018}"/>
                  </a:ext>
                </a:extLst>
              </p:cNvPr>
              <p:cNvSpPr>
                <a:spLocks noGrp="1" noRot="1" noChangeAspect="1" noMove="1" noResize="1" noEditPoints="1" noAdjustHandles="1" noChangeArrowheads="1" noChangeShapeType="1" noTextEdit="1"/>
              </p:cNvSpPr>
              <p:nvPr>
                <p:ph idx="1"/>
              </p:nvPr>
            </p:nvSpPr>
            <p:spPr>
              <a:xfrm>
                <a:off x="575240" y="2959331"/>
                <a:ext cx="11187258" cy="3350030"/>
              </a:xfrm>
              <a:blipFill>
                <a:blip r:embed="rId2"/>
                <a:stretch>
                  <a:fillRect l="-654" t="-3091"/>
                </a:stretch>
              </a:blipFill>
            </p:spPr>
            <p:txBody>
              <a:bodyPr/>
              <a:lstStyle/>
              <a:p>
                <a:r>
                  <a:rPr lang="en-US">
                    <a:noFill/>
                  </a:rPr>
                  <a:t> </a:t>
                </a:r>
              </a:p>
            </p:txBody>
          </p:sp>
        </mc:Fallback>
      </mc:AlternateContent>
      <p:sp>
        <p:nvSpPr>
          <p:cNvPr id="4" name="Content Placeholder 2">
            <a:extLst>
              <a:ext uri="{FF2B5EF4-FFF2-40B4-BE49-F238E27FC236}">
                <a16:creationId xmlns:a16="http://schemas.microsoft.com/office/drawing/2014/main" id="{0CFD87F5-EB58-4855-91BD-7293D504868F}"/>
              </a:ext>
            </a:extLst>
          </p:cNvPr>
          <p:cNvSpPr txBox="1">
            <a:spLocks/>
          </p:cNvSpPr>
          <p:nvPr/>
        </p:nvSpPr>
        <p:spPr>
          <a:xfrm>
            <a:off x="4476680" y="263276"/>
            <a:ext cx="7492768" cy="2407353"/>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800" kern="1200">
                <a:solidFill>
                  <a:schemeClr val="tx1"/>
                </a:solidFill>
                <a:latin typeface="Segoe UI Semilight" panose="020B0402040204020203" pitchFamily="34" charset="0"/>
                <a:ea typeface="+mn-ea"/>
                <a:cs typeface="Segoe UI Semilight" panose="020B0402040204020203" pitchFamily="34" charset="0"/>
              </a:defRPr>
            </a:lvl1pPr>
            <a:lvl2pPr marL="128016" indent="0" algn="l" defTabSz="914400" rtl="0" eaLnBrk="1" latinLnBrk="0" hangingPunct="1">
              <a:lnSpc>
                <a:spcPct val="90000"/>
              </a:lnSpc>
              <a:spcBef>
                <a:spcPts val="200"/>
              </a:spcBef>
              <a:spcAft>
                <a:spcPts val="400"/>
              </a:spcAft>
              <a:buClr>
                <a:srgbClr val="B6A479"/>
              </a:buClr>
              <a:buFont typeface="Segoe UI Semilight" panose="020B0402040204020203" pitchFamily="34" charset="0"/>
              <a:buNone/>
              <a:defRPr sz="2400" kern="1200" baseline="0">
                <a:solidFill>
                  <a:schemeClr val="tx1"/>
                </a:solidFill>
                <a:latin typeface="Segoe UI Semilight" panose="020B0402040204020203" pitchFamily="34" charset="0"/>
                <a:ea typeface="+mn-ea"/>
                <a:cs typeface="Segoe UI Semilight" panose="020B0402040204020203" pitchFamily="34" charset="0"/>
              </a:defRPr>
            </a:lvl2pPr>
            <a:lvl3pPr marL="448056"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3pPr>
            <a:lvl4pPr marL="59436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4pPr>
            <a:lvl5pPr marL="77724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marL="0" indent="0">
              <a:spcBef>
                <a:spcPts val="0"/>
              </a:spcBef>
              <a:buFont typeface="Tw Cen MT" panose="020B0602020104020603" pitchFamily="34" charset="0"/>
              <a:buNone/>
            </a:pPr>
            <a:r>
              <a:rPr lang="en-US" sz="2400" dirty="0">
                <a:latin typeface="Courier New" panose="02070309020205020404" pitchFamily="49" charset="0"/>
                <a:cs typeface="Courier New" panose="02070309020205020404" pitchFamily="49" charset="0"/>
              </a:rPr>
              <a:t>2ColorCheck(Graph G)</a:t>
            </a:r>
          </a:p>
          <a:p>
            <a:pPr marL="0" indent="0">
              <a:spcBef>
                <a:spcPts val="0"/>
              </a:spcBef>
              <a:buFont typeface="Tw Cen MT" panose="020B0602020104020603" pitchFamily="34" charset="0"/>
              <a:buNone/>
            </a:pPr>
            <a:r>
              <a:rPr lang="en-US" sz="2400" dirty="0">
                <a:latin typeface="Courier New" panose="02070309020205020404" pitchFamily="49" charset="0"/>
                <a:cs typeface="Courier New" panose="02070309020205020404" pitchFamily="49" charset="0"/>
              </a:rPr>
              <a:t>	Let H be a copy of G</a:t>
            </a:r>
          </a:p>
          <a:p>
            <a:pPr marL="0" indent="0">
              <a:spcBef>
                <a:spcPts val="0"/>
              </a:spcBef>
              <a:buFont typeface="Tw Cen MT" panose="020B0602020104020603" pitchFamily="34" charset="0"/>
              <a:buNone/>
            </a:pPr>
            <a:r>
              <a:rPr lang="en-US" sz="2400" dirty="0">
                <a:latin typeface="Courier New" panose="02070309020205020404" pitchFamily="49" charset="0"/>
                <a:cs typeface="Courier New" panose="02070309020205020404" pitchFamily="49" charset="0"/>
              </a:rPr>
              <a:t>	Add a vertex to H, attach it to all                          	  other vertices.</a:t>
            </a:r>
          </a:p>
          <a:p>
            <a:pPr marL="0" indent="0">
              <a:spcBef>
                <a:spcPts val="0"/>
              </a:spcBef>
              <a:buFont typeface="Tw Cen MT" panose="020B0602020104020603" pitchFamily="34" charset="0"/>
              <a:buNone/>
            </a:pPr>
            <a:r>
              <a:rPr lang="en-US" sz="2400" dirty="0">
                <a:latin typeface="Courier New" panose="02070309020205020404" pitchFamily="49" charset="0"/>
                <a:cs typeface="Courier New" panose="02070309020205020404" pitchFamily="49" charset="0"/>
              </a:rPr>
              <a:t>	Bool answer = 3ColorCheck(H)</a:t>
            </a:r>
          </a:p>
          <a:p>
            <a:pPr marL="0" indent="0">
              <a:spcBef>
                <a:spcPts val="0"/>
              </a:spcBef>
              <a:buFont typeface="Tw Cen MT" panose="020B0602020104020603" pitchFamily="34" charset="0"/>
              <a:buNone/>
            </a:pPr>
            <a:r>
              <a:rPr lang="en-US" sz="2400" dirty="0">
                <a:latin typeface="Courier New" panose="02070309020205020404" pitchFamily="49" charset="0"/>
                <a:cs typeface="Courier New" panose="02070309020205020404" pitchFamily="49" charset="0"/>
              </a:rPr>
              <a:t>	return answer</a:t>
            </a:r>
          </a:p>
        </p:txBody>
      </p:sp>
    </p:spTree>
    <p:extLst>
      <p:ext uri="{BB962C8B-B14F-4D97-AF65-F5344CB8AC3E}">
        <p14:creationId xmlns:p14="http://schemas.microsoft.com/office/powerpoint/2010/main" val="2853851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765C73-62A7-4CE9-AC18-826B0AB078AA}"/>
              </a:ext>
            </a:extLst>
          </p:cNvPr>
          <p:cNvSpPr>
            <a:spLocks noGrp="1"/>
          </p:cNvSpPr>
          <p:nvPr>
            <p:ph type="title"/>
          </p:nvPr>
        </p:nvSpPr>
        <p:spPr/>
        <p:txBody>
          <a:bodyPr/>
          <a:lstStyle/>
          <a:p>
            <a:r>
              <a:rPr lang="en-US" dirty="0"/>
              <a:t>Want to wrap up HW6?</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EFE22820-E8DE-407E-A298-D1FD20A1EAD5}"/>
                  </a:ext>
                </a:extLst>
              </p:cNvPr>
              <p:cNvSpPr>
                <a:spLocks noGrp="1"/>
              </p:cNvSpPr>
              <p:nvPr>
                <p:ph idx="1"/>
              </p:nvPr>
            </p:nvSpPr>
            <p:spPr/>
            <p:txBody>
              <a:bodyPr/>
              <a:lstStyle/>
              <a:p>
                <a:r>
                  <a:rPr lang="en-US" dirty="0"/>
                  <a:t>Here’s what you need to know from these slides for HW6:</a:t>
                </a:r>
              </a:p>
              <a:p>
                <a:r>
                  <a:rPr lang="en-US" dirty="0"/>
                  <a:t>1. How to do a reduction (see the example/advice in slides 15-25)</a:t>
                </a:r>
              </a:p>
              <a:p>
                <a:r>
                  <a:rPr lang="en-US" dirty="0"/>
                  <a:t>2. To show a problem is NP-hard, you can reduce FROM 3-SAT, 3-coloring, or Hamiltonian Path TO your problem. (the problems on the homework can be done with these – definitions in these slides).</a:t>
                </a:r>
              </a:p>
              <a:p>
                <a:r>
                  <a:rPr lang="en-US" dirty="0"/>
                  <a:t>3. Writing a polynomial time algorithm for an NP-hard (or NP-complete) problem will show </a:t>
                </a:r>
                <a14:m>
                  <m:oMath xmlns:m="http://schemas.openxmlformats.org/officeDocument/2006/math">
                    <m:r>
                      <a:rPr lang="en-US" b="0" i="1" smtClean="0">
                        <a:latin typeface="Cambria Math" panose="02040503050406030204" pitchFamily="18" charset="0"/>
                      </a:rPr>
                      <m:t>𝑃</m:t>
                    </m:r>
                    <m:r>
                      <a:rPr lang="en-US" b="0" i="1" smtClean="0">
                        <a:latin typeface="Cambria Math" panose="02040503050406030204" pitchFamily="18" charset="0"/>
                      </a:rPr>
                      <m:t>=</m:t>
                    </m:r>
                    <m:r>
                      <a:rPr lang="en-US" b="0" i="1" smtClean="0">
                        <a:latin typeface="Cambria Math" panose="02040503050406030204" pitchFamily="18" charset="0"/>
                      </a:rPr>
                      <m:t>𝑁𝑃</m:t>
                    </m:r>
                  </m:oMath>
                </a14:m>
                <a:r>
                  <a:rPr lang="en-US" dirty="0"/>
                  <a:t>.</a:t>
                </a:r>
              </a:p>
              <a:p>
                <a:endParaRPr lang="en-US" dirty="0"/>
              </a:p>
              <a:p>
                <a:r>
                  <a:rPr lang="en-US" dirty="0"/>
                  <a:t>More practice coming Friday, but these slides should be enough. </a:t>
                </a:r>
              </a:p>
            </p:txBody>
          </p:sp>
        </mc:Choice>
        <mc:Fallback>
          <p:sp>
            <p:nvSpPr>
              <p:cNvPr id="3" name="Content Placeholder 2">
                <a:extLst>
                  <a:ext uri="{FF2B5EF4-FFF2-40B4-BE49-F238E27FC236}">
                    <a16:creationId xmlns:a16="http://schemas.microsoft.com/office/drawing/2014/main" id="{EFE22820-E8DE-407E-A298-D1FD20A1EAD5}"/>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41737462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6BBEB-5792-4AB1-AA17-635C50A3B35E}"/>
              </a:ext>
            </a:extLst>
          </p:cNvPr>
          <p:cNvSpPr>
            <a:spLocks noGrp="1"/>
          </p:cNvSpPr>
          <p:nvPr>
            <p:ph type="title"/>
          </p:nvPr>
        </p:nvSpPr>
        <p:spPr/>
        <p:txBody>
          <a:bodyPr/>
          <a:lstStyle/>
          <a:p>
            <a:r>
              <a:rPr lang="en-US" dirty="0"/>
              <a:t>Correctness?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8960E94-943E-40F8-90AC-11A9F88DF018}"/>
                  </a:ext>
                </a:extLst>
              </p:cNvPr>
              <p:cNvSpPr>
                <a:spLocks noGrp="1"/>
              </p:cNvSpPr>
              <p:nvPr>
                <p:ph idx="1"/>
              </p:nvPr>
            </p:nvSpPr>
            <p:spPr>
              <a:xfrm>
                <a:off x="575240" y="2959331"/>
                <a:ext cx="11187258" cy="3350030"/>
              </a:xfrm>
            </p:spPr>
            <p:txBody>
              <a:bodyPr/>
              <a:lstStyle/>
              <a:p>
                <a:r>
                  <a:rPr lang="en-US" dirty="0"/>
                  <a:t>TWO statements to prove: (“two directions”)</a:t>
                </a:r>
              </a:p>
              <a:p>
                <a:r>
                  <a:rPr lang="en-US" dirty="0"/>
                  <a:t>If the correct answer for </a:t>
                </a:r>
                <a14:m>
                  <m:oMath xmlns:m="http://schemas.openxmlformats.org/officeDocument/2006/math">
                    <m:r>
                      <a:rPr lang="en-US" b="0" i="1" smtClean="0">
                        <a:latin typeface="Cambria Math" panose="02040503050406030204" pitchFamily="18" charset="0"/>
                      </a:rPr>
                      <m:t>𝐺</m:t>
                    </m:r>
                  </m:oMath>
                </a14:m>
                <a:r>
                  <a:rPr lang="en-US" dirty="0"/>
                  <a:t> is YES, then we say YES</a:t>
                </a:r>
              </a:p>
              <a:p>
                <a:endParaRPr lang="en-US" dirty="0"/>
              </a:p>
              <a:p>
                <a:endParaRPr lang="en-US" dirty="0"/>
              </a:p>
              <a:p>
                <a:endParaRPr lang="en-US" dirty="0"/>
              </a:p>
              <a:p>
                <a:r>
                  <a:rPr lang="en-US" dirty="0"/>
                  <a:t>If the correct answer for </a:t>
                </a:r>
                <a14:m>
                  <m:oMath xmlns:m="http://schemas.openxmlformats.org/officeDocument/2006/math">
                    <m:r>
                      <a:rPr lang="en-US" b="0" i="1" smtClean="0">
                        <a:latin typeface="Cambria Math" panose="02040503050406030204" pitchFamily="18" charset="0"/>
                      </a:rPr>
                      <m:t>𝐺</m:t>
                    </m:r>
                  </m:oMath>
                </a14:m>
                <a:r>
                  <a:rPr lang="en-US" dirty="0"/>
                  <a:t> is NO, then we say NO</a:t>
                </a:r>
              </a:p>
            </p:txBody>
          </p:sp>
        </mc:Choice>
        <mc:Fallback>
          <p:sp>
            <p:nvSpPr>
              <p:cNvPr id="3" name="Content Placeholder 2">
                <a:extLst>
                  <a:ext uri="{FF2B5EF4-FFF2-40B4-BE49-F238E27FC236}">
                    <a16:creationId xmlns:a16="http://schemas.microsoft.com/office/drawing/2014/main" id="{68960E94-943E-40F8-90AC-11A9F88DF018}"/>
                  </a:ext>
                </a:extLst>
              </p:cNvPr>
              <p:cNvSpPr>
                <a:spLocks noGrp="1" noRot="1" noChangeAspect="1" noMove="1" noResize="1" noEditPoints="1" noAdjustHandles="1" noChangeArrowheads="1" noChangeShapeType="1" noTextEdit="1"/>
              </p:cNvSpPr>
              <p:nvPr>
                <p:ph idx="1"/>
              </p:nvPr>
            </p:nvSpPr>
            <p:spPr>
              <a:xfrm>
                <a:off x="575240" y="2959331"/>
                <a:ext cx="11187258" cy="3350030"/>
              </a:xfrm>
              <a:blipFill>
                <a:blip r:embed="rId2"/>
                <a:stretch>
                  <a:fillRect l="-654" t="-3091" b="-3091"/>
                </a:stretch>
              </a:blipFill>
            </p:spPr>
            <p:txBody>
              <a:bodyPr/>
              <a:lstStyle/>
              <a:p>
                <a:r>
                  <a:rPr lang="en-US">
                    <a:noFill/>
                  </a:rPr>
                  <a:t> </a:t>
                </a:r>
              </a:p>
            </p:txBody>
          </p:sp>
        </mc:Fallback>
      </mc:AlternateContent>
      <p:sp>
        <p:nvSpPr>
          <p:cNvPr id="4" name="Content Placeholder 2">
            <a:extLst>
              <a:ext uri="{FF2B5EF4-FFF2-40B4-BE49-F238E27FC236}">
                <a16:creationId xmlns:a16="http://schemas.microsoft.com/office/drawing/2014/main" id="{0CFD87F5-EB58-4855-91BD-7293D504868F}"/>
              </a:ext>
            </a:extLst>
          </p:cNvPr>
          <p:cNvSpPr txBox="1">
            <a:spLocks/>
          </p:cNvSpPr>
          <p:nvPr/>
        </p:nvSpPr>
        <p:spPr>
          <a:xfrm>
            <a:off x="4476680" y="263276"/>
            <a:ext cx="7492768" cy="2407353"/>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800" kern="1200">
                <a:solidFill>
                  <a:schemeClr val="tx1"/>
                </a:solidFill>
                <a:latin typeface="Segoe UI Semilight" panose="020B0402040204020203" pitchFamily="34" charset="0"/>
                <a:ea typeface="+mn-ea"/>
                <a:cs typeface="Segoe UI Semilight" panose="020B0402040204020203" pitchFamily="34" charset="0"/>
              </a:defRPr>
            </a:lvl1pPr>
            <a:lvl2pPr marL="128016" indent="0" algn="l" defTabSz="914400" rtl="0" eaLnBrk="1" latinLnBrk="0" hangingPunct="1">
              <a:lnSpc>
                <a:spcPct val="90000"/>
              </a:lnSpc>
              <a:spcBef>
                <a:spcPts val="200"/>
              </a:spcBef>
              <a:spcAft>
                <a:spcPts val="400"/>
              </a:spcAft>
              <a:buClr>
                <a:srgbClr val="B6A479"/>
              </a:buClr>
              <a:buFont typeface="Segoe UI Semilight" panose="020B0402040204020203" pitchFamily="34" charset="0"/>
              <a:buNone/>
              <a:defRPr sz="2400" kern="1200" baseline="0">
                <a:solidFill>
                  <a:schemeClr val="tx1"/>
                </a:solidFill>
                <a:latin typeface="Segoe UI Semilight" panose="020B0402040204020203" pitchFamily="34" charset="0"/>
                <a:ea typeface="+mn-ea"/>
                <a:cs typeface="Segoe UI Semilight" panose="020B0402040204020203" pitchFamily="34" charset="0"/>
              </a:defRPr>
            </a:lvl2pPr>
            <a:lvl3pPr marL="448056"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3pPr>
            <a:lvl4pPr marL="59436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4pPr>
            <a:lvl5pPr marL="77724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marL="0" indent="0">
              <a:spcBef>
                <a:spcPts val="0"/>
              </a:spcBef>
              <a:buFont typeface="Tw Cen MT" panose="020B0602020104020603" pitchFamily="34" charset="0"/>
              <a:buNone/>
            </a:pPr>
            <a:r>
              <a:rPr lang="en-US" sz="2400" dirty="0">
                <a:latin typeface="Courier New" panose="02070309020205020404" pitchFamily="49" charset="0"/>
                <a:cs typeface="Courier New" panose="02070309020205020404" pitchFamily="49" charset="0"/>
              </a:rPr>
              <a:t>2ColorCheck(Graph G)</a:t>
            </a:r>
          </a:p>
          <a:p>
            <a:pPr marL="0" indent="0">
              <a:spcBef>
                <a:spcPts val="0"/>
              </a:spcBef>
              <a:buFont typeface="Tw Cen MT" panose="020B0602020104020603" pitchFamily="34" charset="0"/>
              <a:buNone/>
            </a:pPr>
            <a:r>
              <a:rPr lang="en-US" sz="2400" dirty="0">
                <a:latin typeface="Courier New" panose="02070309020205020404" pitchFamily="49" charset="0"/>
                <a:cs typeface="Courier New" panose="02070309020205020404" pitchFamily="49" charset="0"/>
              </a:rPr>
              <a:t>	Let H be a copy of G</a:t>
            </a:r>
          </a:p>
          <a:p>
            <a:pPr marL="0" indent="0">
              <a:spcBef>
                <a:spcPts val="0"/>
              </a:spcBef>
              <a:buFont typeface="Tw Cen MT" panose="020B0602020104020603" pitchFamily="34" charset="0"/>
              <a:buNone/>
            </a:pPr>
            <a:r>
              <a:rPr lang="en-US" sz="2400" dirty="0">
                <a:latin typeface="Courier New" panose="02070309020205020404" pitchFamily="49" charset="0"/>
                <a:cs typeface="Courier New" panose="02070309020205020404" pitchFamily="49" charset="0"/>
              </a:rPr>
              <a:t>	Add a vertex to H, attach it to all                          	  other vertices.</a:t>
            </a:r>
          </a:p>
          <a:p>
            <a:pPr marL="0" indent="0">
              <a:spcBef>
                <a:spcPts val="0"/>
              </a:spcBef>
              <a:buFont typeface="Tw Cen MT" panose="020B0602020104020603" pitchFamily="34" charset="0"/>
              <a:buNone/>
            </a:pPr>
            <a:r>
              <a:rPr lang="en-US" sz="2400" dirty="0">
                <a:latin typeface="Courier New" panose="02070309020205020404" pitchFamily="49" charset="0"/>
                <a:cs typeface="Courier New" panose="02070309020205020404" pitchFamily="49" charset="0"/>
              </a:rPr>
              <a:t>	Bool answer = 3ColorCheck(H)</a:t>
            </a:r>
          </a:p>
          <a:p>
            <a:pPr marL="0" indent="0">
              <a:spcBef>
                <a:spcPts val="0"/>
              </a:spcBef>
              <a:buFont typeface="Tw Cen MT" panose="020B0602020104020603" pitchFamily="34" charset="0"/>
              <a:buNone/>
            </a:pPr>
            <a:r>
              <a:rPr lang="en-US" sz="2400" dirty="0">
                <a:latin typeface="Courier New" panose="02070309020205020404" pitchFamily="49" charset="0"/>
                <a:cs typeface="Courier New" panose="02070309020205020404" pitchFamily="49" charset="0"/>
              </a:rPr>
              <a:t>	return answer</a:t>
            </a:r>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B7897C07-E2D9-4EDF-B69F-B200ABAB6938}"/>
                  </a:ext>
                </a:extLst>
              </p:cNvPr>
              <p:cNvSpPr txBox="1"/>
              <p:nvPr/>
            </p:nvSpPr>
            <p:spPr>
              <a:xfrm>
                <a:off x="774095" y="4044648"/>
                <a:ext cx="11113105" cy="1446550"/>
              </a:xfrm>
              <a:prstGeom prst="rect">
                <a:avLst/>
              </a:prstGeom>
              <a:noFill/>
            </p:spPr>
            <p:txBody>
              <a:bodyPr wrap="square" rtlCol="0">
                <a:spAutoFit/>
              </a:bodyPr>
              <a:lstStyle/>
              <a:p>
                <a:r>
                  <a:rPr lang="en-US" sz="2200" dirty="0">
                    <a:solidFill>
                      <a:schemeClr val="accent2"/>
                    </a:solidFill>
                    <a:latin typeface="Segoe UI Semilight" panose="020B0402040204020203" pitchFamily="34" charset="0"/>
                    <a:cs typeface="Segoe UI Semilight" panose="020B0402040204020203" pitchFamily="34" charset="0"/>
                  </a:rPr>
                  <a:t>If </a:t>
                </a:r>
                <a14:m>
                  <m:oMath xmlns:m="http://schemas.openxmlformats.org/officeDocument/2006/math">
                    <m:r>
                      <a:rPr lang="en-US" sz="2200" b="0" i="1" smtClean="0">
                        <a:solidFill>
                          <a:schemeClr val="accent2"/>
                        </a:solidFill>
                        <a:latin typeface="Cambria Math" panose="02040503050406030204" pitchFamily="18" charset="0"/>
                        <a:cs typeface="Segoe UI Semilight" panose="020B0402040204020203" pitchFamily="34" charset="0"/>
                      </a:rPr>
                      <m:t>𝐺</m:t>
                    </m:r>
                  </m:oMath>
                </a14:m>
                <a:r>
                  <a:rPr lang="en-US" sz="2200" dirty="0">
                    <a:solidFill>
                      <a:schemeClr val="accent2"/>
                    </a:solidFill>
                    <a:latin typeface="Segoe UI Semilight" panose="020B0402040204020203" pitchFamily="34" charset="0"/>
                    <a:cs typeface="Segoe UI Semilight" panose="020B0402040204020203" pitchFamily="34" charset="0"/>
                  </a:rPr>
                  <a:t> is 2-colorable, then </a:t>
                </a:r>
                <a14:m>
                  <m:oMath xmlns:m="http://schemas.openxmlformats.org/officeDocument/2006/math">
                    <m:r>
                      <a:rPr lang="en-US" sz="2200" b="0" i="1" smtClean="0">
                        <a:solidFill>
                          <a:schemeClr val="accent2"/>
                        </a:solidFill>
                        <a:latin typeface="Cambria Math" panose="02040503050406030204" pitchFamily="18" charset="0"/>
                        <a:cs typeface="Segoe UI Semilight" panose="020B0402040204020203" pitchFamily="34" charset="0"/>
                      </a:rPr>
                      <m:t>𝐻</m:t>
                    </m:r>
                  </m:oMath>
                </a14:m>
                <a:r>
                  <a:rPr lang="en-US" sz="2200" dirty="0">
                    <a:solidFill>
                      <a:schemeClr val="accent2"/>
                    </a:solidFill>
                    <a:latin typeface="Segoe UI Semilight" panose="020B0402040204020203" pitchFamily="34" charset="0"/>
                    <a:cs typeface="Segoe UI Semilight" panose="020B0402040204020203" pitchFamily="34" charset="0"/>
                  </a:rPr>
                  <a:t> will be 3-colorable – you can extend a 2-color labeling of </a:t>
                </a:r>
                <a14:m>
                  <m:oMath xmlns:m="http://schemas.openxmlformats.org/officeDocument/2006/math">
                    <m:r>
                      <a:rPr lang="en-US" sz="2200" b="0" i="1" smtClean="0">
                        <a:solidFill>
                          <a:schemeClr val="accent2"/>
                        </a:solidFill>
                        <a:latin typeface="Cambria Math" panose="02040503050406030204" pitchFamily="18" charset="0"/>
                        <a:cs typeface="Segoe UI Semilight" panose="020B0402040204020203" pitchFamily="34" charset="0"/>
                      </a:rPr>
                      <m:t>𝐺</m:t>
                    </m:r>
                  </m:oMath>
                </a14:m>
                <a:r>
                  <a:rPr lang="en-US" sz="2200" dirty="0">
                    <a:solidFill>
                      <a:schemeClr val="accent2"/>
                    </a:solidFill>
                    <a:latin typeface="Segoe UI Semilight" panose="020B0402040204020203" pitchFamily="34" charset="0"/>
                    <a:cs typeface="Segoe UI Semilight" panose="020B0402040204020203" pitchFamily="34" charset="0"/>
                  </a:rPr>
                  <a:t> to 3 colors on </a:t>
                </a:r>
                <a14:m>
                  <m:oMath xmlns:m="http://schemas.openxmlformats.org/officeDocument/2006/math">
                    <m:r>
                      <a:rPr lang="en-US" sz="2200" b="0" i="1" smtClean="0">
                        <a:solidFill>
                          <a:schemeClr val="accent2"/>
                        </a:solidFill>
                        <a:latin typeface="Cambria Math" panose="02040503050406030204" pitchFamily="18" charset="0"/>
                        <a:cs typeface="Segoe UI Semilight" panose="020B0402040204020203" pitchFamily="34" charset="0"/>
                      </a:rPr>
                      <m:t>𝐻</m:t>
                    </m:r>
                  </m:oMath>
                </a14:m>
                <a:r>
                  <a:rPr lang="en-US" sz="2200" dirty="0">
                    <a:solidFill>
                      <a:schemeClr val="accent2"/>
                    </a:solidFill>
                    <a:latin typeface="Segoe UI Semilight" panose="020B0402040204020203" pitchFamily="34" charset="0"/>
                    <a:cs typeface="Segoe UI Semilight" panose="020B0402040204020203" pitchFamily="34" charset="0"/>
                  </a:rPr>
                  <a:t> by making the new vertex the new color. All the edges in </a:t>
                </a:r>
                <a14:m>
                  <m:oMath xmlns:m="http://schemas.openxmlformats.org/officeDocument/2006/math">
                    <m:r>
                      <a:rPr lang="en-US" sz="2200" b="0" i="1" smtClean="0">
                        <a:solidFill>
                          <a:schemeClr val="accent2"/>
                        </a:solidFill>
                        <a:latin typeface="Cambria Math" panose="02040503050406030204" pitchFamily="18" charset="0"/>
                        <a:cs typeface="Segoe UI Semilight" panose="020B0402040204020203" pitchFamily="34" charset="0"/>
                      </a:rPr>
                      <m:t>𝐺</m:t>
                    </m:r>
                  </m:oMath>
                </a14:m>
                <a:r>
                  <a:rPr lang="en-US" sz="2200" dirty="0">
                    <a:solidFill>
                      <a:schemeClr val="accent2"/>
                    </a:solidFill>
                    <a:latin typeface="Segoe UI Semilight" panose="020B0402040204020203" pitchFamily="34" charset="0"/>
                    <a:cs typeface="Segoe UI Semilight" panose="020B0402040204020203" pitchFamily="34" charset="0"/>
                  </a:rPr>
                  <a:t> have different colors (because we started with a 2-coloring) and any added edge has different endpoints (because </a:t>
                </a:r>
                <a14:m>
                  <m:oMath xmlns:m="http://schemas.openxmlformats.org/officeDocument/2006/math">
                    <m:r>
                      <a:rPr lang="en-US" sz="2200" b="0" i="1" smtClean="0">
                        <a:solidFill>
                          <a:schemeClr val="accent2"/>
                        </a:solidFill>
                        <a:latin typeface="Cambria Math" panose="02040503050406030204" pitchFamily="18" charset="0"/>
                        <a:cs typeface="Segoe UI Semilight" panose="020B0402040204020203" pitchFamily="34" charset="0"/>
                      </a:rPr>
                      <m:t>𝑣</m:t>
                    </m:r>
                  </m:oMath>
                </a14:m>
                <a:r>
                  <a:rPr lang="en-US" sz="2200" dirty="0">
                    <a:solidFill>
                      <a:schemeClr val="accent2"/>
                    </a:solidFill>
                    <a:latin typeface="Segoe UI Semilight" panose="020B0402040204020203" pitchFamily="34" charset="0"/>
                    <a:cs typeface="Segoe UI Semilight" panose="020B0402040204020203" pitchFamily="34" charset="0"/>
                  </a:rPr>
                  <a:t> is a new color) so 3ColorCheck returns True and we return True!</a:t>
                </a:r>
              </a:p>
            </p:txBody>
          </p:sp>
        </mc:Choice>
        <mc:Fallback>
          <p:sp>
            <p:nvSpPr>
              <p:cNvPr id="5" name="TextBox 4">
                <a:extLst>
                  <a:ext uri="{FF2B5EF4-FFF2-40B4-BE49-F238E27FC236}">
                    <a16:creationId xmlns:a16="http://schemas.microsoft.com/office/drawing/2014/main" id="{B7897C07-E2D9-4EDF-B69F-B200ABAB6938}"/>
                  </a:ext>
                </a:extLst>
              </p:cNvPr>
              <p:cNvSpPr txBox="1">
                <a:spLocks noRot="1" noChangeAspect="1" noMove="1" noResize="1" noEditPoints="1" noAdjustHandles="1" noChangeArrowheads="1" noChangeShapeType="1" noTextEdit="1"/>
              </p:cNvSpPr>
              <p:nvPr/>
            </p:nvSpPr>
            <p:spPr>
              <a:xfrm>
                <a:off x="774095" y="4044648"/>
                <a:ext cx="11113105" cy="1446550"/>
              </a:xfrm>
              <a:prstGeom prst="rect">
                <a:avLst/>
              </a:prstGeom>
              <a:blipFill>
                <a:blip r:embed="rId3"/>
                <a:stretch>
                  <a:fillRect l="-713" t="-2101" r="-55" b="-7983"/>
                </a:stretch>
              </a:blipFill>
            </p:spPr>
            <p:txBody>
              <a:bodyPr/>
              <a:lstStyle/>
              <a:p>
                <a:r>
                  <a:rPr lang="en-US">
                    <a:noFill/>
                  </a:rPr>
                  <a:t> </a:t>
                </a:r>
              </a:p>
            </p:txBody>
          </p:sp>
        </mc:Fallback>
      </mc:AlternateContent>
    </p:spTree>
    <p:extLst>
      <p:ext uri="{BB962C8B-B14F-4D97-AF65-F5344CB8AC3E}">
        <p14:creationId xmlns:p14="http://schemas.microsoft.com/office/powerpoint/2010/main" val="5886986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6BBEB-5792-4AB1-AA17-635C50A3B35E}"/>
              </a:ext>
            </a:extLst>
          </p:cNvPr>
          <p:cNvSpPr>
            <a:spLocks noGrp="1"/>
          </p:cNvSpPr>
          <p:nvPr>
            <p:ph type="title"/>
          </p:nvPr>
        </p:nvSpPr>
        <p:spPr/>
        <p:txBody>
          <a:bodyPr/>
          <a:lstStyle/>
          <a:p>
            <a:r>
              <a:rPr lang="en-US" dirty="0"/>
              <a:t>Correctness?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8960E94-943E-40F8-90AC-11A9F88DF018}"/>
                  </a:ext>
                </a:extLst>
              </p:cNvPr>
              <p:cNvSpPr>
                <a:spLocks noGrp="1"/>
              </p:cNvSpPr>
              <p:nvPr>
                <p:ph idx="1"/>
              </p:nvPr>
            </p:nvSpPr>
            <p:spPr>
              <a:xfrm>
                <a:off x="575240" y="2959331"/>
                <a:ext cx="11187258" cy="3350030"/>
              </a:xfrm>
            </p:spPr>
            <p:txBody>
              <a:bodyPr/>
              <a:lstStyle/>
              <a:p>
                <a:r>
                  <a:rPr lang="en-US" dirty="0"/>
                  <a:t>TWO statements to prove: (“two directions”)</a:t>
                </a:r>
              </a:p>
              <a:p>
                <a:r>
                  <a:rPr lang="en-US" dirty="0"/>
                  <a:t>If the correct answer for </a:t>
                </a:r>
                <a14:m>
                  <m:oMath xmlns:m="http://schemas.openxmlformats.org/officeDocument/2006/math">
                    <m:r>
                      <a:rPr lang="en-US" b="0" i="1" smtClean="0">
                        <a:latin typeface="Cambria Math" panose="02040503050406030204" pitchFamily="18" charset="0"/>
                      </a:rPr>
                      <m:t>𝐺</m:t>
                    </m:r>
                  </m:oMath>
                </a14:m>
                <a:r>
                  <a:rPr lang="en-US" dirty="0"/>
                  <a:t> is YES, then we say YES</a:t>
                </a:r>
              </a:p>
              <a:p>
                <a:pPr marL="0" indent="0">
                  <a:buNone/>
                </a:pPr>
                <a:endParaRPr lang="en-US" dirty="0"/>
              </a:p>
              <a:p>
                <a:r>
                  <a:rPr lang="en-US" dirty="0"/>
                  <a:t>If the correct answer for </a:t>
                </a:r>
                <a14:m>
                  <m:oMath xmlns:m="http://schemas.openxmlformats.org/officeDocument/2006/math">
                    <m:r>
                      <a:rPr lang="en-US" b="0" i="1" smtClean="0">
                        <a:latin typeface="Cambria Math" panose="02040503050406030204" pitchFamily="18" charset="0"/>
                      </a:rPr>
                      <m:t>𝐺</m:t>
                    </m:r>
                  </m:oMath>
                </a14:m>
                <a:r>
                  <a:rPr lang="en-US" dirty="0"/>
                  <a:t> is NO, then we say NO</a:t>
                </a:r>
              </a:p>
            </p:txBody>
          </p:sp>
        </mc:Choice>
        <mc:Fallback>
          <p:sp>
            <p:nvSpPr>
              <p:cNvPr id="3" name="Content Placeholder 2">
                <a:extLst>
                  <a:ext uri="{FF2B5EF4-FFF2-40B4-BE49-F238E27FC236}">
                    <a16:creationId xmlns:a16="http://schemas.microsoft.com/office/drawing/2014/main" id="{68960E94-943E-40F8-90AC-11A9F88DF018}"/>
                  </a:ext>
                </a:extLst>
              </p:cNvPr>
              <p:cNvSpPr>
                <a:spLocks noGrp="1" noRot="1" noChangeAspect="1" noMove="1" noResize="1" noEditPoints="1" noAdjustHandles="1" noChangeArrowheads="1" noChangeShapeType="1" noTextEdit="1"/>
              </p:cNvSpPr>
              <p:nvPr>
                <p:ph idx="1"/>
              </p:nvPr>
            </p:nvSpPr>
            <p:spPr>
              <a:xfrm>
                <a:off x="575240" y="2959331"/>
                <a:ext cx="11187258" cy="3350030"/>
              </a:xfrm>
              <a:blipFill>
                <a:blip r:embed="rId2"/>
                <a:stretch>
                  <a:fillRect l="-654" t="-3091"/>
                </a:stretch>
              </a:blipFill>
            </p:spPr>
            <p:txBody>
              <a:bodyPr/>
              <a:lstStyle/>
              <a:p>
                <a:r>
                  <a:rPr lang="en-US">
                    <a:noFill/>
                  </a:rPr>
                  <a:t> </a:t>
                </a:r>
              </a:p>
            </p:txBody>
          </p:sp>
        </mc:Fallback>
      </mc:AlternateContent>
      <p:sp>
        <p:nvSpPr>
          <p:cNvPr id="4" name="Content Placeholder 2">
            <a:extLst>
              <a:ext uri="{FF2B5EF4-FFF2-40B4-BE49-F238E27FC236}">
                <a16:creationId xmlns:a16="http://schemas.microsoft.com/office/drawing/2014/main" id="{0CFD87F5-EB58-4855-91BD-7293D504868F}"/>
              </a:ext>
            </a:extLst>
          </p:cNvPr>
          <p:cNvSpPr txBox="1">
            <a:spLocks/>
          </p:cNvSpPr>
          <p:nvPr/>
        </p:nvSpPr>
        <p:spPr>
          <a:xfrm>
            <a:off x="4476680" y="263276"/>
            <a:ext cx="7492768" cy="2407353"/>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800" kern="1200">
                <a:solidFill>
                  <a:schemeClr val="tx1"/>
                </a:solidFill>
                <a:latin typeface="Segoe UI Semilight" panose="020B0402040204020203" pitchFamily="34" charset="0"/>
                <a:ea typeface="+mn-ea"/>
                <a:cs typeface="Segoe UI Semilight" panose="020B0402040204020203" pitchFamily="34" charset="0"/>
              </a:defRPr>
            </a:lvl1pPr>
            <a:lvl2pPr marL="128016" indent="0" algn="l" defTabSz="914400" rtl="0" eaLnBrk="1" latinLnBrk="0" hangingPunct="1">
              <a:lnSpc>
                <a:spcPct val="90000"/>
              </a:lnSpc>
              <a:spcBef>
                <a:spcPts val="200"/>
              </a:spcBef>
              <a:spcAft>
                <a:spcPts val="400"/>
              </a:spcAft>
              <a:buClr>
                <a:srgbClr val="B6A479"/>
              </a:buClr>
              <a:buFont typeface="Segoe UI Semilight" panose="020B0402040204020203" pitchFamily="34" charset="0"/>
              <a:buNone/>
              <a:defRPr sz="2400" kern="1200" baseline="0">
                <a:solidFill>
                  <a:schemeClr val="tx1"/>
                </a:solidFill>
                <a:latin typeface="Segoe UI Semilight" panose="020B0402040204020203" pitchFamily="34" charset="0"/>
                <a:ea typeface="+mn-ea"/>
                <a:cs typeface="Segoe UI Semilight" panose="020B0402040204020203" pitchFamily="34" charset="0"/>
              </a:defRPr>
            </a:lvl2pPr>
            <a:lvl3pPr marL="448056"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3pPr>
            <a:lvl4pPr marL="59436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4pPr>
            <a:lvl5pPr marL="77724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marL="0" indent="0">
              <a:spcBef>
                <a:spcPts val="0"/>
              </a:spcBef>
              <a:buFont typeface="Tw Cen MT" panose="020B0602020104020603" pitchFamily="34" charset="0"/>
              <a:buNone/>
            </a:pPr>
            <a:r>
              <a:rPr lang="en-US" sz="2400" dirty="0">
                <a:latin typeface="Courier New" panose="02070309020205020404" pitchFamily="49" charset="0"/>
                <a:cs typeface="Courier New" panose="02070309020205020404" pitchFamily="49" charset="0"/>
              </a:rPr>
              <a:t>2ColorCheck(Graph G)</a:t>
            </a:r>
          </a:p>
          <a:p>
            <a:pPr marL="0" indent="0">
              <a:spcBef>
                <a:spcPts val="0"/>
              </a:spcBef>
              <a:buFont typeface="Tw Cen MT" panose="020B0602020104020603" pitchFamily="34" charset="0"/>
              <a:buNone/>
            </a:pPr>
            <a:r>
              <a:rPr lang="en-US" sz="2400" dirty="0">
                <a:latin typeface="Courier New" panose="02070309020205020404" pitchFamily="49" charset="0"/>
                <a:cs typeface="Courier New" panose="02070309020205020404" pitchFamily="49" charset="0"/>
              </a:rPr>
              <a:t>	Let H be a copy of G</a:t>
            </a:r>
          </a:p>
          <a:p>
            <a:pPr marL="0" indent="0">
              <a:spcBef>
                <a:spcPts val="0"/>
              </a:spcBef>
              <a:buFont typeface="Tw Cen MT" panose="020B0602020104020603" pitchFamily="34" charset="0"/>
              <a:buNone/>
            </a:pPr>
            <a:r>
              <a:rPr lang="en-US" sz="2400" dirty="0">
                <a:latin typeface="Courier New" panose="02070309020205020404" pitchFamily="49" charset="0"/>
                <a:cs typeface="Courier New" panose="02070309020205020404" pitchFamily="49" charset="0"/>
              </a:rPr>
              <a:t>	Add a vertex to H, attach it to all                          	  other vertices.</a:t>
            </a:r>
          </a:p>
          <a:p>
            <a:pPr marL="0" indent="0">
              <a:spcBef>
                <a:spcPts val="0"/>
              </a:spcBef>
              <a:buFont typeface="Tw Cen MT" panose="020B0602020104020603" pitchFamily="34" charset="0"/>
              <a:buNone/>
            </a:pPr>
            <a:r>
              <a:rPr lang="en-US" sz="2400" dirty="0">
                <a:latin typeface="Courier New" panose="02070309020205020404" pitchFamily="49" charset="0"/>
                <a:cs typeface="Courier New" panose="02070309020205020404" pitchFamily="49" charset="0"/>
              </a:rPr>
              <a:t>	Bool answer = 3ColorCheck(H)</a:t>
            </a:r>
          </a:p>
          <a:p>
            <a:pPr marL="0" indent="0">
              <a:spcBef>
                <a:spcPts val="0"/>
              </a:spcBef>
              <a:buFont typeface="Tw Cen MT" panose="020B0602020104020603" pitchFamily="34" charset="0"/>
              <a:buNone/>
            </a:pPr>
            <a:r>
              <a:rPr lang="en-US" sz="2400" dirty="0">
                <a:latin typeface="Courier New" panose="02070309020205020404" pitchFamily="49" charset="0"/>
                <a:cs typeface="Courier New" panose="02070309020205020404" pitchFamily="49" charset="0"/>
              </a:rPr>
              <a:t>	return answer</a:t>
            </a:r>
          </a:p>
        </p:txBody>
      </p:sp>
      <p:sp>
        <p:nvSpPr>
          <p:cNvPr id="5" name="TextBox 4">
            <a:extLst>
              <a:ext uri="{FF2B5EF4-FFF2-40B4-BE49-F238E27FC236}">
                <a16:creationId xmlns:a16="http://schemas.microsoft.com/office/drawing/2014/main" id="{B7897C07-E2D9-4EDF-B69F-B200ABAB6938}"/>
              </a:ext>
            </a:extLst>
          </p:cNvPr>
          <p:cNvSpPr txBox="1"/>
          <p:nvPr/>
        </p:nvSpPr>
        <p:spPr>
          <a:xfrm>
            <a:off x="774095" y="4044648"/>
            <a:ext cx="11113105" cy="430887"/>
          </a:xfrm>
          <a:prstGeom prst="rect">
            <a:avLst/>
          </a:prstGeom>
          <a:noFill/>
        </p:spPr>
        <p:txBody>
          <a:bodyPr wrap="square" rtlCol="0">
            <a:spAutoFit/>
          </a:bodyPr>
          <a:lstStyle/>
          <a:p>
            <a:r>
              <a:rPr lang="en-US" sz="2200" dirty="0">
                <a:solidFill>
                  <a:schemeClr val="accent2"/>
                </a:solidFill>
                <a:latin typeface="Segoe UI Semilight" panose="020B0402040204020203" pitchFamily="34" charset="0"/>
                <a:cs typeface="Segoe UI Semilight" panose="020B0402040204020203" pitchFamily="34" charset="0"/>
              </a:rPr>
              <a:t>The new vertex can be a new color!</a:t>
            </a:r>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39C4952D-B7E3-4312-8B2A-29AD545525D4}"/>
                  </a:ext>
                </a:extLst>
              </p:cNvPr>
              <p:cNvSpPr txBox="1"/>
              <p:nvPr/>
            </p:nvSpPr>
            <p:spPr>
              <a:xfrm>
                <a:off x="711744" y="5177004"/>
                <a:ext cx="11113105" cy="769441"/>
              </a:xfrm>
              <a:prstGeom prst="rect">
                <a:avLst/>
              </a:prstGeom>
              <a:noFill/>
            </p:spPr>
            <p:txBody>
              <a:bodyPr wrap="square" rtlCol="0">
                <a:spAutoFit/>
              </a:bodyPr>
              <a:lstStyle/>
              <a:p>
                <a:r>
                  <a:rPr lang="en-US" sz="2200" dirty="0">
                    <a:solidFill>
                      <a:schemeClr val="accent2"/>
                    </a:solidFill>
                    <a:latin typeface="Segoe UI Semilight" panose="020B0402040204020203" pitchFamily="34" charset="0"/>
                    <a:cs typeface="Segoe UI Semilight" panose="020B0402040204020203" pitchFamily="34" charset="0"/>
                  </a:rPr>
                  <a:t>So we </a:t>
                </a:r>
                <a:r>
                  <a:rPr lang="en-US" sz="2200" b="1" dirty="0">
                    <a:solidFill>
                      <a:schemeClr val="accent2"/>
                    </a:solidFill>
                    <a:latin typeface="Segoe UI Semilight" panose="020B0402040204020203" pitchFamily="34" charset="0"/>
                    <a:cs typeface="Segoe UI Semilight" panose="020B0402040204020203" pitchFamily="34" charset="0"/>
                  </a:rPr>
                  <a:t>can’t 2-color </a:t>
                </a:r>
                <a14:m>
                  <m:oMath xmlns:m="http://schemas.openxmlformats.org/officeDocument/2006/math">
                    <m:r>
                      <a:rPr lang="en-US" sz="2200" b="1" i="1" smtClean="0">
                        <a:solidFill>
                          <a:schemeClr val="accent2"/>
                        </a:solidFill>
                        <a:latin typeface="Cambria Math" panose="02040503050406030204" pitchFamily="18" charset="0"/>
                        <a:cs typeface="Segoe UI Semilight" panose="020B0402040204020203" pitchFamily="34" charset="0"/>
                      </a:rPr>
                      <m:t>𝑮</m:t>
                    </m:r>
                  </m:oMath>
                </a14:m>
                <a:r>
                  <a:rPr lang="en-US" sz="2200" b="1" dirty="0">
                    <a:solidFill>
                      <a:schemeClr val="accent2"/>
                    </a:solidFill>
                    <a:latin typeface="Segoe UI Semilight" panose="020B0402040204020203" pitchFamily="34" charset="0"/>
                    <a:cs typeface="Segoe UI Semilight" panose="020B0402040204020203" pitchFamily="34" charset="0"/>
                  </a:rPr>
                  <a:t>. </a:t>
                </a:r>
                <a:r>
                  <a:rPr lang="en-US" sz="2200" dirty="0">
                    <a:solidFill>
                      <a:schemeClr val="accent2"/>
                    </a:solidFill>
                    <a:latin typeface="Segoe UI Semilight" panose="020B0402040204020203" pitchFamily="34" charset="0"/>
                    <a:cs typeface="Segoe UI Semilight" panose="020B0402040204020203" pitchFamily="34" charset="0"/>
                  </a:rPr>
                  <a:t>That’s going to be hard to work with.</a:t>
                </a:r>
              </a:p>
              <a:p>
                <a:r>
                  <a:rPr lang="en-US" sz="2200" b="1" dirty="0">
                    <a:solidFill>
                      <a:schemeClr val="accent2"/>
                    </a:solidFill>
                    <a:latin typeface="Segoe UI Semilight" panose="020B0402040204020203" pitchFamily="34" charset="0"/>
                    <a:cs typeface="Segoe UI Semilight" panose="020B0402040204020203" pitchFamily="34" charset="0"/>
                  </a:rPr>
                  <a:t>Take the contrapositive!!</a:t>
                </a:r>
              </a:p>
            </p:txBody>
          </p:sp>
        </mc:Choice>
        <mc:Fallback>
          <p:sp>
            <p:nvSpPr>
              <p:cNvPr id="6" name="TextBox 5">
                <a:extLst>
                  <a:ext uri="{FF2B5EF4-FFF2-40B4-BE49-F238E27FC236}">
                    <a16:creationId xmlns:a16="http://schemas.microsoft.com/office/drawing/2014/main" id="{39C4952D-B7E3-4312-8B2A-29AD545525D4}"/>
                  </a:ext>
                </a:extLst>
              </p:cNvPr>
              <p:cNvSpPr txBox="1">
                <a:spLocks noRot="1" noChangeAspect="1" noMove="1" noResize="1" noEditPoints="1" noAdjustHandles="1" noChangeArrowheads="1" noChangeShapeType="1" noTextEdit="1"/>
              </p:cNvSpPr>
              <p:nvPr/>
            </p:nvSpPr>
            <p:spPr>
              <a:xfrm>
                <a:off x="711744" y="5177004"/>
                <a:ext cx="11113105" cy="769441"/>
              </a:xfrm>
              <a:prstGeom prst="rect">
                <a:avLst/>
              </a:prstGeom>
              <a:blipFill>
                <a:blip r:embed="rId3"/>
                <a:stretch>
                  <a:fillRect l="-713" t="-4762" b="-16667"/>
                </a:stretch>
              </a:blipFill>
            </p:spPr>
            <p:txBody>
              <a:bodyPr/>
              <a:lstStyle/>
              <a:p>
                <a:r>
                  <a:rPr lang="en-US">
                    <a:noFill/>
                  </a:rPr>
                  <a:t> </a:t>
                </a:r>
              </a:p>
            </p:txBody>
          </p:sp>
        </mc:Fallback>
      </mc:AlternateContent>
    </p:spTree>
    <p:extLst>
      <p:ext uri="{BB962C8B-B14F-4D97-AF65-F5344CB8AC3E}">
        <p14:creationId xmlns:p14="http://schemas.microsoft.com/office/powerpoint/2010/main" val="11293828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6BBEB-5792-4AB1-AA17-635C50A3B35E}"/>
              </a:ext>
            </a:extLst>
          </p:cNvPr>
          <p:cNvSpPr>
            <a:spLocks noGrp="1"/>
          </p:cNvSpPr>
          <p:nvPr>
            <p:ph type="title"/>
          </p:nvPr>
        </p:nvSpPr>
        <p:spPr/>
        <p:txBody>
          <a:bodyPr/>
          <a:lstStyle/>
          <a:p>
            <a:r>
              <a:rPr lang="en-US" dirty="0"/>
              <a:t>Correctness?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8960E94-943E-40F8-90AC-11A9F88DF018}"/>
                  </a:ext>
                </a:extLst>
              </p:cNvPr>
              <p:cNvSpPr>
                <a:spLocks noGrp="1"/>
              </p:cNvSpPr>
              <p:nvPr>
                <p:ph idx="1"/>
              </p:nvPr>
            </p:nvSpPr>
            <p:spPr>
              <a:xfrm>
                <a:off x="575240" y="2959331"/>
                <a:ext cx="11187258" cy="3350030"/>
              </a:xfrm>
            </p:spPr>
            <p:txBody>
              <a:bodyPr/>
              <a:lstStyle/>
              <a:p>
                <a:r>
                  <a:rPr lang="en-US" dirty="0"/>
                  <a:t>TWO statements to prove: (“two directions”)</a:t>
                </a:r>
              </a:p>
              <a:p>
                <a:r>
                  <a:rPr lang="en-US" dirty="0"/>
                  <a:t>If the correct answer for </a:t>
                </a:r>
                <a14:m>
                  <m:oMath xmlns:m="http://schemas.openxmlformats.org/officeDocument/2006/math">
                    <m:r>
                      <a:rPr lang="en-US" b="0" i="1" smtClean="0">
                        <a:latin typeface="Cambria Math" panose="02040503050406030204" pitchFamily="18" charset="0"/>
                      </a:rPr>
                      <m:t>𝐺</m:t>
                    </m:r>
                  </m:oMath>
                </a14:m>
                <a:r>
                  <a:rPr lang="en-US" dirty="0"/>
                  <a:t> is YES, then we say YES</a:t>
                </a:r>
              </a:p>
              <a:p>
                <a:pPr marL="0" indent="0">
                  <a:buNone/>
                </a:pPr>
                <a:endParaRPr lang="en-US" dirty="0"/>
              </a:p>
              <a:p>
                <a:r>
                  <a:rPr lang="en-US" dirty="0"/>
                  <a:t>If the correct answer for </a:t>
                </a:r>
                <a14:m>
                  <m:oMath xmlns:m="http://schemas.openxmlformats.org/officeDocument/2006/math">
                    <m:r>
                      <a:rPr lang="en-US" b="0" i="1" smtClean="0">
                        <a:latin typeface="Cambria Math" panose="02040503050406030204" pitchFamily="18" charset="0"/>
                      </a:rPr>
                      <m:t>𝐺</m:t>
                    </m:r>
                  </m:oMath>
                </a14:m>
                <a:r>
                  <a:rPr lang="en-US" dirty="0"/>
                  <a:t> is NO, then we say NO</a:t>
                </a:r>
              </a:p>
            </p:txBody>
          </p:sp>
        </mc:Choice>
        <mc:Fallback>
          <p:sp>
            <p:nvSpPr>
              <p:cNvPr id="3" name="Content Placeholder 2">
                <a:extLst>
                  <a:ext uri="{FF2B5EF4-FFF2-40B4-BE49-F238E27FC236}">
                    <a16:creationId xmlns:a16="http://schemas.microsoft.com/office/drawing/2014/main" id="{68960E94-943E-40F8-90AC-11A9F88DF018}"/>
                  </a:ext>
                </a:extLst>
              </p:cNvPr>
              <p:cNvSpPr>
                <a:spLocks noGrp="1" noRot="1" noChangeAspect="1" noMove="1" noResize="1" noEditPoints="1" noAdjustHandles="1" noChangeArrowheads="1" noChangeShapeType="1" noTextEdit="1"/>
              </p:cNvSpPr>
              <p:nvPr>
                <p:ph idx="1"/>
              </p:nvPr>
            </p:nvSpPr>
            <p:spPr>
              <a:xfrm>
                <a:off x="575240" y="2959331"/>
                <a:ext cx="11187258" cy="3350030"/>
              </a:xfrm>
              <a:blipFill>
                <a:blip r:embed="rId2"/>
                <a:stretch>
                  <a:fillRect l="-654" t="-3091"/>
                </a:stretch>
              </a:blipFill>
            </p:spPr>
            <p:txBody>
              <a:bodyPr/>
              <a:lstStyle/>
              <a:p>
                <a:r>
                  <a:rPr lang="en-US">
                    <a:noFill/>
                  </a:rPr>
                  <a:t> </a:t>
                </a:r>
              </a:p>
            </p:txBody>
          </p:sp>
        </mc:Fallback>
      </mc:AlternateContent>
      <p:sp>
        <p:nvSpPr>
          <p:cNvPr id="4" name="Content Placeholder 2">
            <a:extLst>
              <a:ext uri="{FF2B5EF4-FFF2-40B4-BE49-F238E27FC236}">
                <a16:creationId xmlns:a16="http://schemas.microsoft.com/office/drawing/2014/main" id="{0CFD87F5-EB58-4855-91BD-7293D504868F}"/>
              </a:ext>
            </a:extLst>
          </p:cNvPr>
          <p:cNvSpPr txBox="1">
            <a:spLocks/>
          </p:cNvSpPr>
          <p:nvPr/>
        </p:nvSpPr>
        <p:spPr>
          <a:xfrm>
            <a:off x="4476680" y="263276"/>
            <a:ext cx="7492768" cy="2407353"/>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800" kern="1200">
                <a:solidFill>
                  <a:schemeClr val="tx1"/>
                </a:solidFill>
                <a:latin typeface="Segoe UI Semilight" panose="020B0402040204020203" pitchFamily="34" charset="0"/>
                <a:ea typeface="+mn-ea"/>
                <a:cs typeface="Segoe UI Semilight" panose="020B0402040204020203" pitchFamily="34" charset="0"/>
              </a:defRPr>
            </a:lvl1pPr>
            <a:lvl2pPr marL="128016" indent="0" algn="l" defTabSz="914400" rtl="0" eaLnBrk="1" latinLnBrk="0" hangingPunct="1">
              <a:lnSpc>
                <a:spcPct val="90000"/>
              </a:lnSpc>
              <a:spcBef>
                <a:spcPts val="200"/>
              </a:spcBef>
              <a:spcAft>
                <a:spcPts val="400"/>
              </a:spcAft>
              <a:buClr>
                <a:srgbClr val="B6A479"/>
              </a:buClr>
              <a:buFont typeface="Segoe UI Semilight" panose="020B0402040204020203" pitchFamily="34" charset="0"/>
              <a:buNone/>
              <a:defRPr sz="2400" kern="1200" baseline="0">
                <a:solidFill>
                  <a:schemeClr val="tx1"/>
                </a:solidFill>
                <a:latin typeface="Segoe UI Semilight" panose="020B0402040204020203" pitchFamily="34" charset="0"/>
                <a:ea typeface="+mn-ea"/>
                <a:cs typeface="Segoe UI Semilight" panose="020B0402040204020203" pitchFamily="34" charset="0"/>
              </a:defRPr>
            </a:lvl2pPr>
            <a:lvl3pPr marL="448056"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3pPr>
            <a:lvl4pPr marL="59436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4pPr>
            <a:lvl5pPr marL="77724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marL="0" indent="0">
              <a:spcBef>
                <a:spcPts val="0"/>
              </a:spcBef>
              <a:buFont typeface="Tw Cen MT" panose="020B0602020104020603" pitchFamily="34" charset="0"/>
              <a:buNone/>
            </a:pPr>
            <a:r>
              <a:rPr lang="en-US" sz="2400" dirty="0">
                <a:latin typeface="Courier New" panose="02070309020205020404" pitchFamily="49" charset="0"/>
                <a:cs typeface="Courier New" panose="02070309020205020404" pitchFamily="49" charset="0"/>
              </a:rPr>
              <a:t>2ColorCheck(Graph G)</a:t>
            </a:r>
          </a:p>
          <a:p>
            <a:pPr marL="0" indent="0">
              <a:spcBef>
                <a:spcPts val="0"/>
              </a:spcBef>
              <a:buFont typeface="Tw Cen MT" panose="020B0602020104020603" pitchFamily="34" charset="0"/>
              <a:buNone/>
            </a:pPr>
            <a:r>
              <a:rPr lang="en-US" sz="2400" dirty="0">
                <a:latin typeface="Courier New" panose="02070309020205020404" pitchFamily="49" charset="0"/>
                <a:cs typeface="Courier New" panose="02070309020205020404" pitchFamily="49" charset="0"/>
              </a:rPr>
              <a:t>	Let H be a copy of G</a:t>
            </a:r>
          </a:p>
          <a:p>
            <a:pPr marL="0" indent="0">
              <a:spcBef>
                <a:spcPts val="0"/>
              </a:spcBef>
              <a:buFont typeface="Tw Cen MT" panose="020B0602020104020603" pitchFamily="34" charset="0"/>
              <a:buNone/>
            </a:pPr>
            <a:r>
              <a:rPr lang="en-US" sz="2400" dirty="0">
                <a:latin typeface="Courier New" panose="02070309020205020404" pitchFamily="49" charset="0"/>
                <a:cs typeface="Courier New" panose="02070309020205020404" pitchFamily="49" charset="0"/>
              </a:rPr>
              <a:t>	Add a vertex to H, attach it to all                          	  other vertices.</a:t>
            </a:r>
          </a:p>
          <a:p>
            <a:pPr marL="0" indent="0">
              <a:spcBef>
                <a:spcPts val="0"/>
              </a:spcBef>
              <a:buFont typeface="Tw Cen MT" panose="020B0602020104020603" pitchFamily="34" charset="0"/>
              <a:buNone/>
            </a:pPr>
            <a:r>
              <a:rPr lang="en-US" sz="2400" dirty="0">
                <a:latin typeface="Courier New" panose="02070309020205020404" pitchFamily="49" charset="0"/>
                <a:cs typeface="Courier New" panose="02070309020205020404" pitchFamily="49" charset="0"/>
              </a:rPr>
              <a:t>	Bool answer = 3ColorCheck(H)</a:t>
            </a:r>
          </a:p>
          <a:p>
            <a:pPr marL="0" indent="0">
              <a:spcBef>
                <a:spcPts val="0"/>
              </a:spcBef>
              <a:buFont typeface="Tw Cen MT" panose="020B0602020104020603" pitchFamily="34" charset="0"/>
              <a:buNone/>
            </a:pPr>
            <a:r>
              <a:rPr lang="en-US" sz="2400" dirty="0">
                <a:latin typeface="Courier New" panose="02070309020205020404" pitchFamily="49" charset="0"/>
                <a:cs typeface="Courier New" panose="02070309020205020404" pitchFamily="49" charset="0"/>
              </a:rPr>
              <a:t>	return answer</a:t>
            </a:r>
          </a:p>
        </p:txBody>
      </p:sp>
      <p:sp>
        <p:nvSpPr>
          <p:cNvPr id="5" name="TextBox 4">
            <a:extLst>
              <a:ext uri="{FF2B5EF4-FFF2-40B4-BE49-F238E27FC236}">
                <a16:creationId xmlns:a16="http://schemas.microsoft.com/office/drawing/2014/main" id="{B7897C07-E2D9-4EDF-B69F-B200ABAB6938}"/>
              </a:ext>
            </a:extLst>
          </p:cNvPr>
          <p:cNvSpPr txBox="1"/>
          <p:nvPr/>
        </p:nvSpPr>
        <p:spPr>
          <a:xfrm>
            <a:off x="774095" y="4044648"/>
            <a:ext cx="11113105" cy="430887"/>
          </a:xfrm>
          <a:prstGeom prst="rect">
            <a:avLst/>
          </a:prstGeom>
          <a:noFill/>
        </p:spPr>
        <p:txBody>
          <a:bodyPr wrap="square" rtlCol="0">
            <a:spAutoFit/>
          </a:bodyPr>
          <a:lstStyle/>
          <a:p>
            <a:r>
              <a:rPr lang="en-US" sz="2200" dirty="0">
                <a:solidFill>
                  <a:schemeClr val="accent2"/>
                </a:solidFill>
                <a:latin typeface="Segoe UI Semilight" panose="020B0402040204020203" pitchFamily="34" charset="0"/>
                <a:cs typeface="Segoe UI Semilight" panose="020B0402040204020203" pitchFamily="34" charset="0"/>
              </a:rPr>
              <a:t>The new vertex can be a new color!</a:t>
            </a:r>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39C4952D-B7E3-4312-8B2A-29AD545525D4}"/>
                  </a:ext>
                </a:extLst>
              </p:cNvPr>
              <p:cNvSpPr txBox="1"/>
              <p:nvPr/>
            </p:nvSpPr>
            <p:spPr>
              <a:xfrm>
                <a:off x="711744" y="5072896"/>
                <a:ext cx="11113105" cy="1785104"/>
              </a:xfrm>
              <a:prstGeom prst="rect">
                <a:avLst/>
              </a:prstGeom>
              <a:noFill/>
            </p:spPr>
            <p:txBody>
              <a:bodyPr wrap="square" rtlCol="0">
                <a:spAutoFit/>
              </a:bodyPr>
              <a:lstStyle/>
              <a:p>
                <a:r>
                  <a:rPr lang="en-US" sz="2200" dirty="0">
                    <a:solidFill>
                      <a:schemeClr val="accent2"/>
                    </a:solidFill>
                    <a:latin typeface="Segoe UI Semilight" panose="020B0402040204020203" pitchFamily="34" charset="0"/>
                    <a:cs typeface="Segoe UI Semilight" panose="020B0402040204020203" pitchFamily="34" charset="0"/>
                  </a:rPr>
                  <a:t>We want to show instead: If we say YES, then the correct answer is YES. </a:t>
                </a:r>
              </a:p>
              <a:p>
                <a:r>
                  <a:rPr lang="en-US" sz="2200" dirty="0">
                    <a:solidFill>
                      <a:schemeClr val="accent2"/>
                    </a:solidFill>
                    <a:latin typeface="Segoe UI Semilight" panose="020B0402040204020203" pitchFamily="34" charset="0"/>
                    <a:cs typeface="Segoe UI Semilight" panose="020B0402040204020203" pitchFamily="34" charset="0"/>
                  </a:rPr>
                  <a:t>If we say YES, then 3ColorCheck(H) must have returned YES, what does a 3-coloring of H look like? The added vertex must be a different color than all the other vertices (otherwise it’s not a valid coloring – there’s an edge between the added vertex and all others). So deleting the added vertex we get a 2-coloring of </a:t>
                </a:r>
                <a14:m>
                  <m:oMath xmlns:m="http://schemas.openxmlformats.org/officeDocument/2006/math">
                    <m:r>
                      <a:rPr lang="en-US" sz="2200" b="0" i="1" smtClean="0">
                        <a:solidFill>
                          <a:schemeClr val="accent2"/>
                        </a:solidFill>
                        <a:latin typeface="Cambria Math" panose="02040503050406030204" pitchFamily="18" charset="0"/>
                        <a:cs typeface="Segoe UI Semilight" panose="020B0402040204020203" pitchFamily="34" charset="0"/>
                      </a:rPr>
                      <m:t>𝐺</m:t>
                    </m:r>
                  </m:oMath>
                </a14:m>
                <a:r>
                  <a:rPr lang="en-US" sz="2200" dirty="0">
                    <a:solidFill>
                      <a:schemeClr val="accent2"/>
                    </a:solidFill>
                    <a:latin typeface="Segoe UI Semilight" panose="020B0402040204020203" pitchFamily="34" charset="0"/>
                    <a:cs typeface="Segoe UI Semilight" panose="020B0402040204020203" pitchFamily="34" charset="0"/>
                  </a:rPr>
                  <a:t>. So the right answer is YES!!</a:t>
                </a:r>
              </a:p>
            </p:txBody>
          </p:sp>
        </mc:Choice>
        <mc:Fallback>
          <p:sp>
            <p:nvSpPr>
              <p:cNvPr id="6" name="TextBox 5">
                <a:extLst>
                  <a:ext uri="{FF2B5EF4-FFF2-40B4-BE49-F238E27FC236}">
                    <a16:creationId xmlns:a16="http://schemas.microsoft.com/office/drawing/2014/main" id="{39C4952D-B7E3-4312-8B2A-29AD545525D4}"/>
                  </a:ext>
                </a:extLst>
              </p:cNvPr>
              <p:cNvSpPr txBox="1">
                <a:spLocks noRot="1" noChangeAspect="1" noMove="1" noResize="1" noEditPoints="1" noAdjustHandles="1" noChangeArrowheads="1" noChangeShapeType="1" noTextEdit="1"/>
              </p:cNvSpPr>
              <p:nvPr/>
            </p:nvSpPr>
            <p:spPr>
              <a:xfrm>
                <a:off x="711744" y="5072896"/>
                <a:ext cx="11113105" cy="1785104"/>
              </a:xfrm>
              <a:prstGeom prst="rect">
                <a:avLst/>
              </a:prstGeom>
              <a:blipFill>
                <a:blip r:embed="rId3"/>
                <a:stretch>
                  <a:fillRect l="-713" t="-2048" b="-6485"/>
                </a:stretch>
              </a:blipFill>
            </p:spPr>
            <p:txBody>
              <a:bodyPr/>
              <a:lstStyle/>
              <a:p>
                <a:r>
                  <a:rPr lang="en-US">
                    <a:noFill/>
                  </a:rPr>
                  <a:t> </a:t>
                </a:r>
              </a:p>
            </p:txBody>
          </p:sp>
        </mc:Fallback>
      </mc:AlternateContent>
    </p:spTree>
    <p:extLst>
      <p:ext uri="{BB962C8B-B14F-4D97-AF65-F5344CB8AC3E}">
        <p14:creationId xmlns:p14="http://schemas.microsoft.com/office/powerpoint/2010/main" val="31251936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5D292-4690-4604-B524-988F8FCCAC6A}"/>
              </a:ext>
            </a:extLst>
          </p:cNvPr>
          <p:cNvSpPr>
            <a:spLocks noGrp="1"/>
          </p:cNvSpPr>
          <p:nvPr>
            <p:ph type="title"/>
          </p:nvPr>
        </p:nvSpPr>
        <p:spPr/>
        <p:txBody>
          <a:bodyPr/>
          <a:lstStyle/>
          <a:p>
            <a:r>
              <a:rPr lang="en-US" dirty="0"/>
              <a:t>Correctness</a:t>
            </a:r>
          </a:p>
        </p:txBody>
      </p:sp>
      <p:sp>
        <p:nvSpPr>
          <p:cNvPr id="3" name="Content Placeholder 2">
            <a:extLst>
              <a:ext uri="{FF2B5EF4-FFF2-40B4-BE49-F238E27FC236}">
                <a16:creationId xmlns:a16="http://schemas.microsoft.com/office/drawing/2014/main" id="{E7FD829E-17AE-44CD-BFC0-B1DEF826D05C}"/>
              </a:ext>
            </a:extLst>
          </p:cNvPr>
          <p:cNvSpPr>
            <a:spLocks noGrp="1"/>
          </p:cNvSpPr>
          <p:nvPr>
            <p:ph idx="1"/>
          </p:nvPr>
        </p:nvSpPr>
        <p:spPr/>
        <p:txBody>
          <a:bodyPr/>
          <a:lstStyle/>
          <a:p>
            <a:r>
              <a:rPr lang="en-US" dirty="0"/>
              <a:t>Two DIFFERENT statements</a:t>
            </a:r>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5480EFE7-2B05-49CC-9DD0-6D535BC3F2F9}"/>
                  </a:ext>
                </a:extLst>
              </p:cNvPr>
              <p:cNvSpPr txBox="1"/>
              <p:nvPr/>
            </p:nvSpPr>
            <p:spPr>
              <a:xfrm>
                <a:off x="575239" y="1982450"/>
                <a:ext cx="11113105" cy="1785104"/>
              </a:xfrm>
              <a:prstGeom prst="rect">
                <a:avLst/>
              </a:prstGeom>
              <a:noFill/>
            </p:spPr>
            <p:txBody>
              <a:bodyPr wrap="square" rtlCol="0">
                <a:spAutoFit/>
              </a:bodyPr>
              <a:lstStyle/>
              <a:p>
                <a:r>
                  <a:rPr lang="en-US" sz="2200" dirty="0">
                    <a:latin typeface="Segoe UI Semilight" panose="020B0402040204020203" pitchFamily="34" charset="0"/>
                    <a:cs typeface="Segoe UI Semilight" panose="020B0402040204020203" pitchFamily="34" charset="0"/>
                  </a:rPr>
                  <a:t>Correct Answer YES </a:t>
                </a:r>
                <a:r>
                  <a:rPr lang="en-US" sz="2200" dirty="0">
                    <a:latin typeface="Segoe UI Semilight" panose="020B0402040204020203" pitchFamily="34" charset="0"/>
                    <a:cs typeface="Segoe UI Semilight" panose="020B0402040204020203" pitchFamily="34" charset="0"/>
                    <a:sym typeface="Wingdings" panose="05000000000000000000" pitchFamily="2" charset="2"/>
                  </a:rPr>
                  <a:t> Our algorithm says YES</a:t>
                </a:r>
                <a:endParaRPr lang="en-US" sz="2200" dirty="0">
                  <a:latin typeface="Segoe UI Semilight" panose="020B0402040204020203" pitchFamily="34" charset="0"/>
                  <a:cs typeface="Segoe UI Semilight" panose="020B0402040204020203" pitchFamily="34" charset="0"/>
                </a:endParaRPr>
              </a:p>
              <a:p>
                <a:r>
                  <a:rPr lang="en-US" sz="2200" dirty="0">
                    <a:solidFill>
                      <a:schemeClr val="accent2"/>
                    </a:solidFill>
                    <a:latin typeface="Segoe UI Semilight" panose="020B0402040204020203" pitchFamily="34" charset="0"/>
                    <a:cs typeface="Segoe UI Semilight" panose="020B0402040204020203" pitchFamily="34" charset="0"/>
                  </a:rPr>
                  <a:t>If </a:t>
                </a:r>
                <a14:m>
                  <m:oMath xmlns:m="http://schemas.openxmlformats.org/officeDocument/2006/math">
                    <m:r>
                      <a:rPr lang="en-US" sz="2200" b="0" i="1" smtClean="0">
                        <a:solidFill>
                          <a:schemeClr val="accent2"/>
                        </a:solidFill>
                        <a:latin typeface="Cambria Math" panose="02040503050406030204" pitchFamily="18" charset="0"/>
                        <a:cs typeface="Segoe UI Semilight" panose="020B0402040204020203" pitchFamily="34" charset="0"/>
                      </a:rPr>
                      <m:t>𝐺</m:t>
                    </m:r>
                  </m:oMath>
                </a14:m>
                <a:r>
                  <a:rPr lang="en-US" sz="2200" dirty="0">
                    <a:solidFill>
                      <a:schemeClr val="accent2"/>
                    </a:solidFill>
                    <a:latin typeface="Segoe UI Semilight" panose="020B0402040204020203" pitchFamily="34" charset="0"/>
                    <a:cs typeface="Segoe UI Semilight" panose="020B0402040204020203" pitchFamily="34" charset="0"/>
                  </a:rPr>
                  <a:t> is 2-colorable, then </a:t>
                </a:r>
                <a14:m>
                  <m:oMath xmlns:m="http://schemas.openxmlformats.org/officeDocument/2006/math">
                    <m:r>
                      <a:rPr lang="en-US" sz="2200" b="0" i="1" smtClean="0">
                        <a:solidFill>
                          <a:schemeClr val="accent2"/>
                        </a:solidFill>
                        <a:latin typeface="Cambria Math" panose="02040503050406030204" pitchFamily="18" charset="0"/>
                        <a:cs typeface="Segoe UI Semilight" panose="020B0402040204020203" pitchFamily="34" charset="0"/>
                      </a:rPr>
                      <m:t>𝐻</m:t>
                    </m:r>
                  </m:oMath>
                </a14:m>
                <a:r>
                  <a:rPr lang="en-US" sz="2200" dirty="0">
                    <a:solidFill>
                      <a:schemeClr val="accent2"/>
                    </a:solidFill>
                    <a:latin typeface="Segoe UI Semilight" panose="020B0402040204020203" pitchFamily="34" charset="0"/>
                    <a:cs typeface="Segoe UI Semilight" panose="020B0402040204020203" pitchFamily="34" charset="0"/>
                  </a:rPr>
                  <a:t> will be 3-colorable – you can extend a 2-color labeling of </a:t>
                </a:r>
                <a14:m>
                  <m:oMath xmlns:m="http://schemas.openxmlformats.org/officeDocument/2006/math">
                    <m:r>
                      <a:rPr lang="en-US" sz="2200" b="0" i="1" smtClean="0">
                        <a:solidFill>
                          <a:schemeClr val="accent2"/>
                        </a:solidFill>
                        <a:latin typeface="Cambria Math" panose="02040503050406030204" pitchFamily="18" charset="0"/>
                        <a:cs typeface="Segoe UI Semilight" panose="020B0402040204020203" pitchFamily="34" charset="0"/>
                      </a:rPr>
                      <m:t>𝐺</m:t>
                    </m:r>
                  </m:oMath>
                </a14:m>
                <a:r>
                  <a:rPr lang="en-US" sz="2200" dirty="0">
                    <a:solidFill>
                      <a:schemeClr val="accent2"/>
                    </a:solidFill>
                    <a:latin typeface="Segoe UI Semilight" panose="020B0402040204020203" pitchFamily="34" charset="0"/>
                    <a:cs typeface="Segoe UI Semilight" panose="020B0402040204020203" pitchFamily="34" charset="0"/>
                  </a:rPr>
                  <a:t> to 3 colors on </a:t>
                </a:r>
                <a14:m>
                  <m:oMath xmlns:m="http://schemas.openxmlformats.org/officeDocument/2006/math">
                    <m:r>
                      <a:rPr lang="en-US" sz="2200" b="0" i="1" smtClean="0">
                        <a:solidFill>
                          <a:schemeClr val="accent2"/>
                        </a:solidFill>
                        <a:latin typeface="Cambria Math" panose="02040503050406030204" pitchFamily="18" charset="0"/>
                        <a:cs typeface="Segoe UI Semilight" panose="020B0402040204020203" pitchFamily="34" charset="0"/>
                      </a:rPr>
                      <m:t>𝐻</m:t>
                    </m:r>
                  </m:oMath>
                </a14:m>
                <a:r>
                  <a:rPr lang="en-US" sz="2200" dirty="0">
                    <a:solidFill>
                      <a:schemeClr val="accent2"/>
                    </a:solidFill>
                    <a:latin typeface="Segoe UI Semilight" panose="020B0402040204020203" pitchFamily="34" charset="0"/>
                    <a:cs typeface="Segoe UI Semilight" panose="020B0402040204020203" pitchFamily="34" charset="0"/>
                  </a:rPr>
                  <a:t> by making the new vertex the new color. All the edges in </a:t>
                </a:r>
                <a14:m>
                  <m:oMath xmlns:m="http://schemas.openxmlformats.org/officeDocument/2006/math">
                    <m:r>
                      <a:rPr lang="en-US" sz="2200" b="0" i="1" smtClean="0">
                        <a:solidFill>
                          <a:schemeClr val="accent2"/>
                        </a:solidFill>
                        <a:latin typeface="Cambria Math" panose="02040503050406030204" pitchFamily="18" charset="0"/>
                        <a:cs typeface="Segoe UI Semilight" panose="020B0402040204020203" pitchFamily="34" charset="0"/>
                      </a:rPr>
                      <m:t>𝐺</m:t>
                    </m:r>
                  </m:oMath>
                </a14:m>
                <a:r>
                  <a:rPr lang="en-US" sz="2200" dirty="0">
                    <a:solidFill>
                      <a:schemeClr val="accent2"/>
                    </a:solidFill>
                    <a:latin typeface="Segoe UI Semilight" panose="020B0402040204020203" pitchFamily="34" charset="0"/>
                    <a:cs typeface="Segoe UI Semilight" panose="020B0402040204020203" pitchFamily="34" charset="0"/>
                  </a:rPr>
                  <a:t> have different colors (because we started with a 2-coloring) and any added edge has different endpoints (because </a:t>
                </a:r>
                <a14:m>
                  <m:oMath xmlns:m="http://schemas.openxmlformats.org/officeDocument/2006/math">
                    <m:r>
                      <a:rPr lang="en-US" sz="2200" b="0" i="1" smtClean="0">
                        <a:solidFill>
                          <a:schemeClr val="accent2"/>
                        </a:solidFill>
                        <a:latin typeface="Cambria Math" panose="02040503050406030204" pitchFamily="18" charset="0"/>
                        <a:cs typeface="Segoe UI Semilight" panose="020B0402040204020203" pitchFamily="34" charset="0"/>
                      </a:rPr>
                      <m:t>𝑣</m:t>
                    </m:r>
                  </m:oMath>
                </a14:m>
                <a:r>
                  <a:rPr lang="en-US" sz="2200" dirty="0">
                    <a:solidFill>
                      <a:schemeClr val="accent2"/>
                    </a:solidFill>
                    <a:latin typeface="Segoe UI Semilight" panose="020B0402040204020203" pitchFamily="34" charset="0"/>
                    <a:cs typeface="Segoe UI Semilight" panose="020B0402040204020203" pitchFamily="34" charset="0"/>
                  </a:rPr>
                  <a:t> is a new color) so 3ColorCheck returns True and we return True!</a:t>
                </a:r>
              </a:p>
            </p:txBody>
          </p:sp>
        </mc:Choice>
        <mc:Fallback>
          <p:sp>
            <p:nvSpPr>
              <p:cNvPr id="4" name="TextBox 3">
                <a:extLst>
                  <a:ext uri="{FF2B5EF4-FFF2-40B4-BE49-F238E27FC236}">
                    <a16:creationId xmlns:a16="http://schemas.microsoft.com/office/drawing/2014/main" id="{5480EFE7-2B05-49CC-9DD0-6D535BC3F2F9}"/>
                  </a:ext>
                </a:extLst>
              </p:cNvPr>
              <p:cNvSpPr txBox="1">
                <a:spLocks noRot="1" noChangeAspect="1" noMove="1" noResize="1" noEditPoints="1" noAdjustHandles="1" noChangeArrowheads="1" noChangeShapeType="1" noTextEdit="1"/>
              </p:cNvSpPr>
              <p:nvPr/>
            </p:nvSpPr>
            <p:spPr>
              <a:xfrm>
                <a:off x="575239" y="1982450"/>
                <a:ext cx="11113105" cy="1785104"/>
              </a:xfrm>
              <a:prstGeom prst="rect">
                <a:avLst/>
              </a:prstGeom>
              <a:blipFill>
                <a:blip r:embed="rId2"/>
                <a:stretch>
                  <a:fillRect l="-713" t="-2048" r="-55" b="-648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1BC89377-6556-476D-9662-501D2E75D811}"/>
                  </a:ext>
                </a:extLst>
              </p:cNvPr>
              <p:cNvSpPr txBox="1"/>
              <p:nvPr/>
            </p:nvSpPr>
            <p:spPr>
              <a:xfrm>
                <a:off x="575238" y="4050088"/>
                <a:ext cx="11113105" cy="2123658"/>
              </a:xfrm>
              <a:prstGeom prst="rect">
                <a:avLst/>
              </a:prstGeom>
              <a:noFill/>
            </p:spPr>
            <p:txBody>
              <a:bodyPr wrap="square" rtlCol="0">
                <a:spAutoFit/>
              </a:bodyPr>
              <a:lstStyle/>
              <a:p>
                <a:r>
                  <a:rPr lang="en-US" sz="2200" dirty="0">
                    <a:latin typeface="Segoe UI Semilight" panose="020B0402040204020203" pitchFamily="34" charset="0"/>
                    <a:cs typeface="Segoe UI Semilight" panose="020B0402040204020203" pitchFamily="34" charset="0"/>
                  </a:rPr>
                  <a:t>Our algorithm says YES </a:t>
                </a:r>
                <a:r>
                  <a:rPr lang="en-US" sz="2200" dirty="0">
                    <a:latin typeface="Segoe UI Semilight" panose="020B0402040204020203" pitchFamily="34" charset="0"/>
                    <a:cs typeface="Segoe UI Semilight" panose="020B0402040204020203" pitchFamily="34" charset="0"/>
                    <a:sym typeface="Wingdings" panose="05000000000000000000" pitchFamily="2" charset="2"/>
                  </a:rPr>
                  <a:t> Correct Answer YES</a:t>
                </a:r>
                <a:endParaRPr lang="en-US" sz="2200" dirty="0">
                  <a:latin typeface="Segoe UI Semilight" panose="020B0402040204020203" pitchFamily="34" charset="0"/>
                  <a:cs typeface="Segoe UI Semilight" panose="020B0402040204020203" pitchFamily="34" charset="0"/>
                </a:endParaRPr>
              </a:p>
              <a:p>
                <a:r>
                  <a:rPr lang="en-US" sz="2200" dirty="0">
                    <a:solidFill>
                      <a:schemeClr val="accent2"/>
                    </a:solidFill>
                    <a:latin typeface="Segoe UI Semilight" panose="020B0402040204020203" pitchFamily="34" charset="0"/>
                    <a:cs typeface="Segoe UI Semilight" panose="020B0402040204020203" pitchFamily="34" charset="0"/>
                  </a:rPr>
                  <a:t>We want to show instead: If we say YES, then the correct answer is YES. </a:t>
                </a:r>
              </a:p>
              <a:p>
                <a:r>
                  <a:rPr lang="en-US" sz="2200" dirty="0">
                    <a:solidFill>
                      <a:schemeClr val="accent2"/>
                    </a:solidFill>
                    <a:latin typeface="Segoe UI Semilight" panose="020B0402040204020203" pitchFamily="34" charset="0"/>
                    <a:cs typeface="Segoe UI Semilight" panose="020B0402040204020203" pitchFamily="34" charset="0"/>
                  </a:rPr>
                  <a:t>If we say YES, then 3ColorCheck(H) must have returned YES, what does a 3-coloring of H look like? The added vertex must be a different color than all the other vertices (otherwise it’s not a valid coloring – there’s an edge between the added vertex and all others). So deleting the added vertex we get a 2-coloring of </a:t>
                </a:r>
                <a14:m>
                  <m:oMath xmlns:m="http://schemas.openxmlformats.org/officeDocument/2006/math">
                    <m:r>
                      <a:rPr lang="en-US" sz="2200" b="0" i="1" smtClean="0">
                        <a:solidFill>
                          <a:schemeClr val="accent2"/>
                        </a:solidFill>
                        <a:latin typeface="Cambria Math" panose="02040503050406030204" pitchFamily="18" charset="0"/>
                        <a:cs typeface="Segoe UI Semilight" panose="020B0402040204020203" pitchFamily="34" charset="0"/>
                      </a:rPr>
                      <m:t>𝐺</m:t>
                    </m:r>
                  </m:oMath>
                </a14:m>
                <a:r>
                  <a:rPr lang="en-US" sz="2200" dirty="0">
                    <a:solidFill>
                      <a:schemeClr val="accent2"/>
                    </a:solidFill>
                    <a:latin typeface="Segoe UI Semilight" panose="020B0402040204020203" pitchFamily="34" charset="0"/>
                    <a:cs typeface="Segoe UI Semilight" panose="020B0402040204020203" pitchFamily="34" charset="0"/>
                  </a:rPr>
                  <a:t>. So the right answer is YES!!</a:t>
                </a:r>
              </a:p>
            </p:txBody>
          </p:sp>
        </mc:Choice>
        <mc:Fallback>
          <p:sp>
            <p:nvSpPr>
              <p:cNvPr id="5" name="TextBox 4">
                <a:extLst>
                  <a:ext uri="{FF2B5EF4-FFF2-40B4-BE49-F238E27FC236}">
                    <a16:creationId xmlns:a16="http://schemas.microsoft.com/office/drawing/2014/main" id="{1BC89377-6556-476D-9662-501D2E75D811}"/>
                  </a:ext>
                </a:extLst>
              </p:cNvPr>
              <p:cNvSpPr txBox="1">
                <a:spLocks noRot="1" noChangeAspect="1" noMove="1" noResize="1" noEditPoints="1" noAdjustHandles="1" noChangeArrowheads="1" noChangeShapeType="1" noTextEdit="1"/>
              </p:cNvSpPr>
              <p:nvPr/>
            </p:nvSpPr>
            <p:spPr>
              <a:xfrm>
                <a:off x="575238" y="4050088"/>
                <a:ext cx="11113105" cy="2123658"/>
              </a:xfrm>
              <a:prstGeom prst="rect">
                <a:avLst/>
              </a:prstGeom>
              <a:blipFill>
                <a:blip r:embed="rId3"/>
                <a:stretch>
                  <a:fillRect l="-713" t="-1433" b="-5158"/>
                </a:stretch>
              </a:blipFill>
            </p:spPr>
            <p:txBody>
              <a:bodyPr/>
              <a:lstStyle/>
              <a:p>
                <a:r>
                  <a:rPr lang="en-US">
                    <a:noFill/>
                  </a:rPr>
                  <a:t> </a:t>
                </a:r>
              </a:p>
            </p:txBody>
          </p:sp>
        </mc:Fallback>
      </mc:AlternateContent>
    </p:spTree>
    <p:extLst>
      <p:ext uri="{BB962C8B-B14F-4D97-AF65-F5344CB8AC3E}">
        <p14:creationId xmlns:p14="http://schemas.microsoft.com/office/powerpoint/2010/main" val="26480533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0C744-0CE6-4063-AB9F-1E710CCB7A99}"/>
              </a:ext>
            </a:extLst>
          </p:cNvPr>
          <p:cNvSpPr>
            <a:spLocks noGrp="1"/>
          </p:cNvSpPr>
          <p:nvPr>
            <p:ph type="title"/>
          </p:nvPr>
        </p:nvSpPr>
        <p:spPr/>
        <p:txBody>
          <a:bodyPr/>
          <a:lstStyle/>
          <a:p>
            <a:r>
              <a:rPr lang="en-US" dirty="0"/>
              <a:t>Write two separate arguments</a:t>
            </a:r>
          </a:p>
        </p:txBody>
      </p:sp>
      <p:sp>
        <p:nvSpPr>
          <p:cNvPr id="3" name="Content Placeholder 2">
            <a:extLst>
              <a:ext uri="{FF2B5EF4-FFF2-40B4-BE49-F238E27FC236}">
                <a16:creationId xmlns:a16="http://schemas.microsoft.com/office/drawing/2014/main" id="{9D1E1A64-524F-48DD-943B-5352ECAC913F}"/>
              </a:ext>
            </a:extLst>
          </p:cNvPr>
          <p:cNvSpPr>
            <a:spLocks noGrp="1"/>
          </p:cNvSpPr>
          <p:nvPr>
            <p:ph idx="1"/>
          </p:nvPr>
        </p:nvSpPr>
        <p:spPr/>
        <p:txBody>
          <a:bodyPr/>
          <a:lstStyle/>
          <a:p>
            <a:r>
              <a:rPr lang="en-US" dirty="0"/>
              <a:t>You need to show </a:t>
            </a:r>
            <a:r>
              <a:rPr lang="en-US" b="1" dirty="0"/>
              <a:t>both </a:t>
            </a:r>
            <a:r>
              <a:rPr lang="en-US" dirty="0"/>
              <a:t>“we won’t get any false positives” and “we won’t get any false negatives.”</a:t>
            </a:r>
          </a:p>
          <a:p>
            <a:endParaRPr lang="en-US" dirty="0"/>
          </a:p>
          <a:p>
            <a:r>
              <a:rPr lang="en-US" dirty="0"/>
              <a:t>To make sure you handle both directions, I </a:t>
            </a:r>
            <a:r>
              <a:rPr lang="en-US" b="1" dirty="0"/>
              <a:t>strongly</a:t>
            </a:r>
            <a:r>
              <a:rPr lang="en-US" dirty="0"/>
              <a:t> recommend:</a:t>
            </a:r>
          </a:p>
          <a:p>
            <a:r>
              <a:rPr lang="en-US" dirty="0"/>
              <a:t>1. Always do two separate proofs (don’t try to prove both directions at once, don’t refer back to the prior proof and say “for the same reason”).</a:t>
            </a:r>
          </a:p>
          <a:p>
            <a:r>
              <a:rPr lang="en-US" dirty="0"/>
              <a:t>2. Don’t use contradiction (it’s easy to start from the wrong spot and accidentally prove the same direction twice without realizing it).</a:t>
            </a:r>
          </a:p>
          <a:p>
            <a:r>
              <a:rPr lang="en-US" dirty="0"/>
              <a:t>3. Follow one of the four pairs on the next slide (don’t accidentally take a contrapositive wrong)</a:t>
            </a:r>
          </a:p>
        </p:txBody>
      </p:sp>
    </p:spTree>
    <p:extLst>
      <p:ext uri="{BB962C8B-B14F-4D97-AF65-F5344CB8AC3E}">
        <p14:creationId xmlns:p14="http://schemas.microsoft.com/office/powerpoint/2010/main" val="41529254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BF97E-663C-437F-8E2B-808F8D3EBE92}"/>
              </a:ext>
            </a:extLst>
          </p:cNvPr>
          <p:cNvSpPr>
            <a:spLocks noGrp="1"/>
          </p:cNvSpPr>
          <p:nvPr>
            <p:ph type="title"/>
          </p:nvPr>
        </p:nvSpPr>
        <p:spPr/>
        <p:txBody>
          <a:bodyPr/>
          <a:lstStyle/>
          <a:p>
            <a:r>
              <a:rPr lang="en-US" dirty="0"/>
              <a:t>Argument Outlines</a:t>
            </a:r>
          </a:p>
        </p:txBody>
      </p:sp>
      <p:sp>
        <p:nvSpPr>
          <p:cNvPr id="3" name="Content Placeholder 2">
            <a:extLst>
              <a:ext uri="{FF2B5EF4-FFF2-40B4-BE49-F238E27FC236}">
                <a16:creationId xmlns:a16="http://schemas.microsoft.com/office/drawing/2014/main" id="{9A6A791D-998F-4241-BFE7-381BB33B0624}"/>
              </a:ext>
            </a:extLst>
          </p:cNvPr>
          <p:cNvSpPr>
            <a:spLocks noGrp="1"/>
          </p:cNvSpPr>
          <p:nvPr>
            <p:ph idx="1"/>
          </p:nvPr>
        </p:nvSpPr>
        <p:spPr/>
        <p:txBody>
          <a:bodyPr>
            <a:normAutofit/>
          </a:bodyPr>
          <a:lstStyle/>
          <a:p>
            <a:pPr>
              <a:spcBef>
                <a:spcPts val="0"/>
              </a:spcBef>
            </a:pPr>
            <a:r>
              <a:rPr lang="en-US" sz="2400" b="1" dirty="0"/>
              <a:t>Most common</a:t>
            </a:r>
          </a:p>
          <a:p>
            <a:pPr>
              <a:spcBef>
                <a:spcPts val="0"/>
              </a:spcBef>
            </a:pPr>
            <a:r>
              <a:rPr lang="en-US" sz="2400" dirty="0"/>
              <a:t>If the correct answer is YES, then our algorithm says YES. </a:t>
            </a:r>
          </a:p>
          <a:p>
            <a:pPr>
              <a:spcBef>
                <a:spcPts val="0"/>
              </a:spcBef>
            </a:pPr>
            <a:r>
              <a:rPr lang="en-US" sz="2400" dirty="0"/>
              <a:t>And If our algorithm says YES, then the correct answer is YES</a:t>
            </a:r>
          </a:p>
          <a:p>
            <a:pPr>
              <a:spcBef>
                <a:spcPts val="0"/>
              </a:spcBef>
            </a:pPr>
            <a:endParaRPr lang="en-US" sz="1800" dirty="0"/>
          </a:p>
          <a:p>
            <a:pPr>
              <a:spcBef>
                <a:spcPts val="0"/>
              </a:spcBef>
            </a:pPr>
            <a:r>
              <a:rPr lang="en-US" sz="1800" b="1" dirty="0"/>
              <a:t>Less common but sometimes:</a:t>
            </a:r>
          </a:p>
          <a:p>
            <a:pPr>
              <a:spcBef>
                <a:spcPts val="0"/>
              </a:spcBef>
            </a:pPr>
            <a:r>
              <a:rPr lang="en-US" sz="1800" dirty="0"/>
              <a:t>If our algorithm says NO, then the correct answer is NO.</a:t>
            </a:r>
            <a:br>
              <a:rPr lang="en-US" sz="1800" dirty="0"/>
            </a:br>
            <a:r>
              <a:rPr lang="en-US" sz="1800" dirty="0"/>
              <a:t>And If our algorithm says YES, then the correct answer is YES</a:t>
            </a:r>
          </a:p>
          <a:p>
            <a:pPr>
              <a:spcBef>
                <a:spcPts val="0"/>
              </a:spcBef>
            </a:pPr>
            <a:br>
              <a:rPr lang="en-US" sz="1800" b="1" dirty="0"/>
            </a:br>
            <a:r>
              <a:rPr lang="en-US" sz="1800" b="1" dirty="0"/>
              <a:t>OR</a:t>
            </a:r>
          </a:p>
          <a:p>
            <a:pPr>
              <a:spcBef>
                <a:spcPts val="0"/>
              </a:spcBef>
            </a:pPr>
            <a:r>
              <a:rPr lang="en-US" sz="1800" dirty="0"/>
              <a:t>If the correct answer is YES, then our algorithm says YES. </a:t>
            </a:r>
          </a:p>
          <a:p>
            <a:pPr>
              <a:spcBef>
                <a:spcPts val="0"/>
              </a:spcBef>
            </a:pPr>
            <a:r>
              <a:rPr lang="en-US" sz="1800" dirty="0"/>
              <a:t>And If the correct answer is NO, then our algorithm says NO</a:t>
            </a:r>
          </a:p>
          <a:p>
            <a:pPr>
              <a:spcBef>
                <a:spcPts val="0"/>
              </a:spcBef>
            </a:pPr>
            <a:endParaRPr lang="en-US" sz="1800" dirty="0"/>
          </a:p>
          <a:p>
            <a:pPr>
              <a:spcBef>
                <a:spcPts val="0"/>
              </a:spcBef>
            </a:pPr>
            <a:r>
              <a:rPr lang="en-US" sz="1800" b="1" dirty="0"/>
              <a:t>Works, but rarely the best:</a:t>
            </a:r>
            <a:br>
              <a:rPr lang="en-US" sz="1800" b="1" dirty="0"/>
            </a:br>
            <a:r>
              <a:rPr lang="en-US" sz="1800" dirty="0"/>
              <a:t>If our algorithm says NO, then the correct answer is NO.</a:t>
            </a:r>
            <a:endParaRPr lang="en-US" sz="1800" b="1" dirty="0"/>
          </a:p>
          <a:p>
            <a:pPr>
              <a:spcBef>
                <a:spcPts val="0"/>
              </a:spcBef>
            </a:pPr>
            <a:r>
              <a:rPr lang="en-US" sz="1800" dirty="0"/>
              <a:t>And If the correct answer is NO, then our algorithm says NO</a:t>
            </a:r>
          </a:p>
        </p:txBody>
      </p:sp>
    </p:spTree>
    <p:extLst>
      <p:ext uri="{BB962C8B-B14F-4D97-AF65-F5344CB8AC3E}">
        <p14:creationId xmlns:p14="http://schemas.microsoft.com/office/powerpoint/2010/main" val="12176137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7069753-4DB3-4BA3-9319-1063DB556AC7}"/>
              </a:ext>
            </a:extLst>
          </p:cNvPr>
          <p:cNvSpPr>
            <a:spLocks noGrp="1"/>
          </p:cNvSpPr>
          <p:nvPr>
            <p:ph type="title"/>
          </p:nvPr>
        </p:nvSpPr>
        <p:spPr/>
        <p:txBody>
          <a:bodyPr/>
          <a:lstStyle/>
          <a:p>
            <a:r>
              <a:rPr lang="en-US" dirty="0"/>
              <a:t>Back to Problem Ranking</a:t>
            </a:r>
          </a:p>
        </p:txBody>
      </p:sp>
      <p:sp>
        <p:nvSpPr>
          <p:cNvPr id="5" name="Text Placeholder 4">
            <a:extLst>
              <a:ext uri="{FF2B5EF4-FFF2-40B4-BE49-F238E27FC236}">
                <a16:creationId xmlns:a16="http://schemas.microsoft.com/office/drawing/2014/main" id="{98E54253-F771-4CB7-88C8-D4E89A8C2FDF}"/>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2048806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 (can be solved efficiently)</a:t>
            </a:r>
          </a:p>
        </p:txBody>
      </p:sp>
      <p:sp>
        <p:nvSpPr>
          <p:cNvPr id="3" name="Content Placeholder 2"/>
          <p:cNvSpPr>
            <a:spLocks noGrp="1"/>
          </p:cNvSpPr>
          <p:nvPr>
            <p:ph idx="1"/>
          </p:nvPr>
        </p:nvSpPr>
        <p:spPr/>
        <p:txBody>
          <a:bodyPr>
            <a:normAutofit/>
          </a:bodyPr>
          <a:lstStyle/>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p:txBody>
      </p:sp>
      <mc:AlternateContent xmlns:mc="http://schemas.openxmlformats.org/markup-compatibility/2006" xmlns:a14="http://schemas.microsoft.com/office/drawing/2010/main">
        <mc:Choice Requires="a14">
          <p:sp>
            <p:nvSpPr>
              <p:cNvPr id="4" name="Rectangle 3"/>
              <p:cNvSpPr/>
              <p:nvPr/>
            </p:nvSpPr>
            <p:spPr>
              <a:xfrm>
                <a:off x="575238" y="1372686"/>
                <a:ext cx="10168961" cy="1485900"/>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a:p>
                <a:r>
                  <a:rPr lang="en-US" sz="2800" dirty="0"/>
                  <a:t>The set of all decision problems that have an algorithm that runs in time </a:t>
                </a:r>
                <a14:m>
                  <m:oMath xmlns:m="http://schemas.openxmlformats.org/officeDocument/2006/math">
                    <m:r>
                      <a:rPr lang="en-US" sz="2800" b="0" i="1" smtClean="0">
                        <a:latin typeface="Cambria Math" panose="02040503050406030204" pitchFamily="18" charset="0"/>
                      </a:rPr>
                      <m:t>𝑂</m:t>
                    </m:r>
                    <m:d>
                      <m:dPr>
                        <m:ctrlPr>
                          <a:rPr lang="en-US" sz="2800" i="1" smtClean="0">
                            <a:latin typeface="Cambria Math" panose="02040503050406030204" pitchFamily="18" charset="0"/>
                          </a:rPr>
                        </m:ctrlPr>
                      </m:dPr>
                      <m:e>
                        <m:sSup>
                          <m:sSupPr>
                            <m:ctrlPr>
                              <a:rPr lang="en-US" sz="2800" i="1" smtClean="0">
                                <a:latin typeface="Cambria Math" panose="02040503050406030204" pitchFamily="18" charset="0"/>
                              </a:rPr>
                            </m:ctrlPr>
                          </m:sSupPr>
                          <m:e>
                            <m:r>
                              <a:rPr lang="en-US" sz="2800" b="0" i="1" smtClean="0">
                                <a:latin typeface="Cambria Math" panose="02040503050406030204" pitchFamily="18" charset="0"/>
                              </a:rPr>
                              <m:t>𝑛</m:t>
                            </m:r>
                          </m:e>
                          <m:sup>
                            <m:r>
                              <a:rPr lang="en-US" sz="2800" b="0" i="1" smtClean="0">
                                <a:latin typeface="Cambria Math" panose="02040503050406030204" pitchFamily="18" charset="0"/>
                              </a:rPr>
                              <m:t>𝑘</m:t>
                            </m:r>
                          </m:sup>
                        </m:sSup>
                      </m:e>
                    </m:d>
                  </m:oMath>
                </a14:m>
                <a:r>
                  <a:rPr lang="en-US" sz="2800" dirty="0"/>
                  <a:t> for some constant </a:t>
                </a:r>
                <a14:m>
                  <m:oMath xmlns:m="http://schemas.openxmlformats.org/officeDocument/2006/math">
                    <m:r>
                      <a:rPr lang="en-US" sz="2800" b="0" i="1" smtClean="0">
                        <a:latin typeface="Cambria Math" panose="02040503050406030204" pitchFamily="18" charset="0"/>
                      </a:rPr>
                      <m:t>𝑘</m:t>
                    </m:r>
                  </m:oMath>
                </a14:m>
                <a:r>
                  <a:rPr lang="en-US" sz="2800" dirty="0"/>
                  <a:t>.</a:t>
                </a:r>
              </a:p>
            </p:txBody>
          </p:sp>
        </mc:Choice>
        <mc:Fallback xmlns="">
          <p:sp>
            <p:nvSpPr>
              <p:cNvPr id="4" name="Rectangle 3"/>
              <p:cNvSpPr>
                <a:spLocks noRot="1" noChangeAspect="1" noMove="1" noResize="1" noEditPoints="1" noAdjustHandles="1" noChangeArrowheads="1" noChangeShapeType="1" noTextEdit="1"/>
              </p:cNvSpPr>
              <p:nvPr/>
            </p:nvSpPr>
            <p:spPr>
              <a:xfrm>
                <a:off x="575238" y="1372686"/>
                <a:ext cx="10168961" cy="1485900"/>
              </a:xfrm>
              <a:prstGeom prst="rect">
                <a:avLst/>
              </a:prstGeom>
              <a:blipFill rotWithShape="0">
                <a:blip r:embed="rId2"/>
                <a:stretch>
                  <a:fillRect l="-1199" r="-420" b="-6967"/>
                </a:stretch>
              </a:blipFill>
              <a:ln>
                <a:noFill/>
              </a:ln>
            </p:spPr>
            <p:txBody>
              <a:bodyPr/>
              <a:lstStyle/>
              <a:p>
                <a:r>
                  <a:rPr lang="en-US">
                    <a:noFill/>
                  </a:rPr>
                  <a:t> </a:t>
                </a:r>
              </a:p>
            </p:txBody>
          </p:sp>
        </mc:Fallback>
      </mc:AlternateContent>
      <p:sp>
        <p:nvSpPr>
          <p:cNvPr id="5" name="Rectangle 4"/>
          <p:cNvSpPr/>
          <p:nvPr/>
        </p:nvSpPr>
        <p:spPr>
          <a:xfrm>
            <a:off x="575237" y="1379037"/>
            <a:ext cx="10168961" cy="569202"/>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t>P (stands for “Polynomial”)</a:t>
            </a:r>
          </a:p>
        </p:txBody>
      </p:sp>
      <p:sp>
        <p:nvSpPr>
          <p:cNvPr id="9" name="TextBox 8"/>
          <p:cNvSpPr txBox="1"/>
          <p:nvPr/>
        </p:nvSpPr>
        <p:spPr>
          <a:xfrm>
            <a:off x="575236" y="2858586"/>
            <a:ext cx="11097780" cy="2246769"/>
          </a:xfrm>
          <a:prstGeom prst="rect">
            <a:avLst/>
          </a:prstGeom>
          <a:noFill/>
        </p:spPr>
        <p:txBody>
          <a:bodyPr wrap="square" rtlCol="0">
            <a:spAutoFit/>
          </a:bodyPr>
          <a:lstStyle/>
          <a:p>
            <a:r>
              <a:rPr lang="en-US" sz="2800" dirty="0">
                <a:latin typeface="Segoe UI Semilight" panose="020B0402040204020203" pitchFamily="34" charset="0"/>
                <a:cs typeface="Segoe UI Semilight" panose="020B0402040204020203" pitchFamily="34" charset="0"/>
              </a:rPr>
              <a:t>The decision version of all problems we’ve solved in this class are in P.</a:t>
            </a:r>
          </a:p>
          <a:p>
            <a:endParaRPr lang="en-US" sz="2800" dirty="0">
              <a:latin typeface="Segoe UI Semilight" panose="020B0402040204020203" pitchFamily="34" charset="0"/>
              <a:cs typeface="Segoe UI Semilight" panose="020B0402040204020203" pitchFamily="34" charset="0"/>
            </a:endParaRPr>
          </a:p>
          <a:p>
            <a:r>
              <a:rPr lang="en-US" sz="2800" dirty="0">
                <a:latin typeface="Segoe UI Semilight" panose="020B0402040204020203" pitchFamily="34" charset="0"/>
                <a:cs typeface="Segoe UI Semilight" panose="020B0402040204020203" pitchFamily="34" charset="0"/>
              </a:rPr>
              <a:t>P is an example of a “complexity class”</a:t>
            </a:r>
          </a:p>
          <a:p>
            <a:r>
              <a:rPr lang="en-US" sz="2800" dirty="0">
                <a:latin typeface="Segoe UI Semilight" panose="020B0402040204020203" pitchFamily="34" charset="0"/>
                <a:cs typeface="Segoe UI Semilight" panose="020B0402040204020203" pitchFamily="34" charset="0"/>
              </a:rPr>
              <a:t>A set of problems that can be solved under some limitations (e.g. with some amount of memory or in some amount of time).</a:t>
            </a:r>
          </a:p>
        </p:txBody>
      </p:sp>
      <p:sp>
        <p:nvSpPr>
          <p:cNvPr id="7" name="Rectangle: Rounded Corners 6">
            <a:extLst>
              <a:ext uri="{FF2B5EF4-FFF2-40B4-BE49-F238E27FC236}">
                <a16:creationId xmlns:a16="http://schemas.microsoft.com/office/drawing/2014/main" id="{B5C4F50F-D90D-4E55-98FC-7C429537E799}"/>
              </a:ext>
            </a:extLst>
          </p:cNvPr>
          <p:cNvSpPr/>
          <p:nvPr/>
        </p:nvSpPr>
        <p:spPr>
          <a:xfrm>
            <a:off x="1618147" y="5291269"/>
            <a:ext cx="9335799" cy="1014667"/>
          </a:xfrm>
          <a:prstGeom prst="roundRect">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Segoe UI Semilight" panose="020B0402040204020203" pitchFamily="34" charset="0"/>
                <a:cs typeface="Segoe UI Semilight" panose="020B0402040204020203" pitchFamily="34" charset="0"/>
              </a:rPr>
              <a:t>Problems go in complexity classes. Not algorithms. </a:t>
            </a:r>
          </a:p>
          <a:p>
            <a:pPr algn="ctr"/>
            <a:r>
              <a:rPr lang="en-US" sz="2800" dirty="0">
                <a:solidFill>
                  <a:schemeClr val="tx1"/>
                </a:solidFill>
                <a:latin typeface="Segoe UI Semilight" panose="020B0402040204020203" pitchFamily="34" charset="0"/>
                <a:cs typeface="Segoe UI Semilight" panose="020B0402040204020203" pitchFamily="34" charset="0"/>
              </a:rPr>
              <a:t>We’re comparing problem difficulty, not algorithm quality.</a:t>
            </a:r>
          </a:p>
        </p:txBody>
      </p:sp>
    </p:spTree>
    <p:extLst>
      <p:ext uri="{BB962C8B-B14F-4D97-AF65-F5344CB8AC3E}">
        <p14:creationId xmlns:p14="http://schemas.microsoft.com/office/powerpoint/2010/main" val="71090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a:t>
            </a:r>
          </a:p>
        </p:txBody>
      </p:sp>
      <p:grpSp>
        <p:nvGrpSpPr>
          <p:cNvPr id="3" name="Group 2">
            <a:extLst>
              <a:ext uri="{FF2B5EF4-FFF2-40B4-BE49-F238E27FC236}">
                <a16:creationId xmlns:a16="http://schemas.microsoft.com/office/drawing/2014/main" id="{FEF9FEE3-6925-47EA-A548-FD27120B8934}"/>
              </a:ext>
            </a:extLst>
          </p:cNvPr>
          <p:cNvGrpSpPr/>
          <p:nvPr/>
        </p:nvGrpSpPr>
        <p:grpSpPr>
          <a:xfrm>
            <a:off x="575238" y="2566314"/>
            <a:ext cx="9778437" cy="1536356"/>
            <a:chOff x="575238" y="1718589"/>
            <a:chExt cx="5140063" cy="1536356"/>
          </a:xfrm>
        </p:grpSpPr>
        <p:sp>
          <p:nvSpPr>
            <p:cNvPr id="15" name="Rectangle 14">
              <a:extLst>
                <a:ext uri="{FF2B5EF4-FFF2-40B4-BE49-F238E27FC236}">
                  <a16:creationId xmlns:a16="http://schemas.microsoft.com/office/drawing/2014/main" id="{7E781696-D243-1148-8F65-F3A42C61482F}"/>
                </a:ext>
              </a:extLst>
            </p:cNvPr>
            <p:cNvSpPr/>
            <p:nvPr/>
          </p:nvSpPr>
          <p:spPr>
            <a:xfrm>
              <a:off x="575238" y="2018897"/>
              <a:ext cx="5140062" cy="1236048"/>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t>The set of all decision problems such that for every YES-instance, there is a certificate for that instance which can be verified in polynomial time.</a:t>
              </a:r>
            </a:p>
          </p:txBody>
        </p:sp>
        <p:sp>
          <p:nvSpPr>
            <p:cNvPr id="16" name="Rectangle 15">
              <a:extLst>
                <a:ext uri="{FF2B5EF4-FFF2-40B4-BE49-F238E27FC236}">
                  <a16:creationId xmlns:a16="http://schemas.microsoft.com/office/drawing/2014/main" id="{E749240B-44A3-434D-9114-19B508432F4F}"/>
                </a:ext>
              </a:extLst>
            </p:cNvPr>
            <p:cNvSpPr/>
            <p:nvPr/>
          </p:nvSpPr>
          <p:spPr>
            <a:xfrm>
              <a:off x="575239" y="1718589"/>
              <a:ext cx="5140062" cy="569202"/>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t>NP (stands for “nondeterministic polynomial”)</a:t>
              </a:r>
            </a:p>
          </p:txBody>
        </p:sp>
      </p:grpSp>
      <p:sp>
        <p:nvSpPr>
          <p:cNvPr id="19" name="Rectangle 18">
            <a:extLst>
              <a:ext uri="{FF2B5EF4-FFF2-40B4-BE49-F238E27FC236}">
                <a16:creationId xmlns:a16="http://schemas.microsoft.com/office/drawing/2014/main" id="{8EF363AA-2C75-6F41-A02E-5058EFE7D7B5}"/>
              </a:ext>
            </a:extLst>
          </p:cNvPr>
          <p:cNvSpPr/>
          <p:nvPr/>
        </p:nvSpPr>
        <p:spPr>
          <a:xfrm>
            <a:off x="656066" y="4117691"/>
            <a:ext cx="11106432" cy="2308324"/>
          </a:xfrm>
          <a:prstGeom prst="rect">
            <a:avLst/>
          </a:prstGeom>
        </p:spPr>
        <p:txBody>
          <a:bodyPr wrap="square">
            <a:spAutoFit/>
          </a:bodyPr>
          <a:lstStyle/>
          <a:p>
            <a:r>
              <a:rPr lang="en-US" sz="2400" dirty="0">
                <a:latin typeface="Segoe UI Semilight" panose="020B0402040204020203" pitchFamily="34" charset="0"/>
                <a:cs typeface="Segoe UI Semilight" panose="020B0402040204020203" pitchFamily="34" charset="0"/>
              </a:rPr>
              <a:t>A “verifier” takes in: an instance of the NP problem, and a “proof”</a:t>
            </a:r>
          </a:p>
          <a:p>
            <a:r>
              <a:rPr lang="en-US" sz="2400" dirty="0">
                <a:latin typeface="Segoe UI Semilight" panose="020B0402040204020203" pitchFamily="34" charset="0"/>
                <a:cs typeface="Segoe UI Semilight" panose="020B0402040204020203" pitchFamily="34" charset="0"/>
              </a:rPr>
              <a:t>And returns “true” if it received a valid proof that the instance is a YES instance, and “false” if it did not receive a valid proof </a:t>
            </a:r>
          </a:p>
          <a:p>
            <a:endParaRPr lang="en-US" sz="2400" dirty="0">
              <a:latin typeface="Segoe UI Semilight" panose="020B0402040204020203" pitchFamily="34" charset="0"/>
              <a:cs typeface="Segoe UI Semilight" panose="020B0402040204020203" pitchFamily="34" charset="0"/>
            </a:endParaRPr>
          </a:p>
          <a:p>
            <a:r>
              <a:rPr lang="en-US" sz="2400" dirty="0">
                <a:latin typeface="Segoe UI Semilight" panose="020B0402040204020203" pitchFamily="34" charset="0"/>
                <a:cs typeface="Segoe UI Semilight" panose="020B0402040204020203" pitchFamily="34" charset="0"/>
              </a:rPr>
              <a:t>NP problems have “verifiers” that run in polynomial time. </a:t>
            </a:r>
          </a:p>
          <a:p>
            <a:r>
              <a:rPr lang="en-US" sz="2400" dirty="0">
                <a:latin typeface="Segoe UI Semilight" panose="020B0402040204020203" pitchFamily="34" charset="0"/>
                <a:cs typeface="Segoe UI Semilight" panose="020B0402040204020203" pitchFamily="34" charset="0"/>
              </a:rPr>
              <a:t>Do they have </a:t>
            </a:r>
            <a:r>
              <a:rPr lang="en-US" sz="2400" b="1" dirty="0">
                <a:latin typeface="Segoe UI Semilight" panose="020B0402040204020203" pitchFamily="34" charset="0"/>
                <a:cs typeface="Segoe UI Semilight" panose="020B0402040204020203" pitchFamily="34" charset="0"/>
              </a:rPr>
              <a:t>solvers </a:t>
            </a:r>
            <a:r>
              <a:rPr lang="en-US" sz="2400" dirty="0">
                <a:latin typeface="Segoe UI Semilight" panose="020B0402040204020203" pitchFamily="34" charset="0"/>
                <a:cs typeface="Segoe UI Semilight" panose="020B0402040204020203" pitchFamily="34" charset="0"/>
              </a:rPr>
              <a:t>that run in polynomial time? The definition doesn’t say.</a:t>
            </a:r>
          </a:p>
        </p:txBody>
      </p:sp>
      <p:sp>
        <p:nvSpPr>
          <p:cNvPr id="5" name="TextBox 4">
            <a:extLst>
              <a:ext uri="{FF2B5EF4-FFF2-40B4-BE49-F238E27FC236}">
                <a16:creationId xmlns:a16="http://schemas.microsoft.com/office/drawing/2014/main" id="{2AE022FD-13C4-4D42-9A32-D866ED5AD46D}"/>
              </a:ext>
            </a:extLst>
          </p:cNvPr>
          <p:cNvSpPr txBox="1"/>
          <p:nvPr/>
        </p:nvSpPr>
        <p:spPr>
          <a:xfrm>
            <a:off x="591156" y="1301997"/>
            <a:ext cx="11025604" cy="1200329"/>
          </a:xfrm>
          <a:prstGeom prst="rect">
            <a:avLst/>
          </a:prstGeom>
          <a:noFill/>
        </p:spPr>
        <p:txBody>
          <a:bodyPr wrap="square" rtlCol="0">
            <a:spAutoFit/>
          </a:bodyPr>
          <a:lstStyle/>
          <a:p>
            <a:r>
              <a:rPr lang="en-US" sz="2400" dirty="0">
                <a:latin typeface="Segoe UI Semilight" panose="020B0402040204020203" pitchFamily="34" charset="0"/>
                <a:cs typeface="Segoe UI Semilight" panose="020B0402040204020203" pitchFamily="34" charset="0"/>
              </a:rPr>
              <a:t>Our second set of problems have the property that “I’ll know it when I see it”</a:t>
            </a:r>
          </a:p>
          <a:p>
            <a:r>
              <a:rPr lang="en-US" sz="2400" dirty="0">
                <a:latin typeface="Segoe UI Semilight" panose="020B0402040204020203" pitchFamily="34" charset="0"/>
                <a:cs typeface="Segoe UI Semilight" panose="020B0402040204020203" pitchFamily="34" charset="0"/>
              </a:rPr>
              <a:t>We’re looking for </a:t>
            </a:r>
            <a:r>
              <a:rPr lang="en-US" sz="2400" b="1" dirty="0">
                <a:latin typeface="Segoe UI Semilight" panose="020B0402040204020203" pitchFamily="34" charset="0"/>
                <a:cs typeface="Segoe UI Semilight" panose="020B0402040204020203" pitchFamily="34" charset="0"/>
              </a:rPr>
              <a:t>something, </a:t>
            </a:r>
            <a:r>
              <a:rPr lang="en-US" sz="2400" dirty="0">
                <a:latin typeface="Segoe UI Semilight" panose="020B0402040204020203" pitchFamily="34" charset="0"/>
                <a:cs typeface="Segoe UI Semilight" panose="020B0402040204020203" pitchFamily="34" charset="0"/>
              </a:rPr>
              <a:t>and if someone shows it to me, we can recognize it quickly (it just might be hard to find)</a:t>
            </a:r>
            <a:r>
              <a:rPr lang="en-US" dirty="0">
                <a:latin typeface="Segoe UI Semilight" panose="020B0402040204020203" pitchFamily="34" charset="0"/>
                <a:cs typeface="Segoe UI Semilight" panose="020B0402040204020203" pitchFamily="34" charset="0"/>
              </a:rPr>
              <a:t> </a:t>
            </a:r>
          </a:p>
        </p:txBody>
      </p:sp>
    </p:spTree>
    <p:extLst>
      <p:ext uri="{BB962C8B-B14F-4D97-AF65-F5344CB8AC3E}">
        <p14:creationId xmlns:p14="http://schemas.microsoft.com/office/powerpoint/2010/main" val="4101550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a:t>
            </a:r>
          </a:p>
        </p:txBody>
      </p:sp>
      <p:grpSp>
        <p:nvGrpSpPr>
          <p:cNvPr id="3" name="Group 2">
            <a:extLst>
              <a:ext uri="{FF2B5EF4-FFF2-40B4-BE49-F238E27FC236}">
                <a16:creationId xmlns:a16="http://schemas.microsoft.com/office/drawing/2014/main" id="{FEF9FEE3-6925-47EA-A548-FD27120B8934}"/>
              </a:ext>
            </a:extLst>
          </p:cNvPr>
          <p:cNvGrpSpPr/>
          <p:nvPr/>
        </p:nvGrpSpPr>
        <p:grpSpPr>
          <a:xfrm>
            <a:off x="575238" y="2566314"/>
            <a:ext cx="9778437" cy="1536356"/>
            <a:chOff x="575238" y="1718589"/>
            <a:chExt cx="5140063" cy="1536356"/>
          </a:xfrm>
        </p:grpSpPr>
        <p:sp>
          <p:nvSpPr>
            <p:cNvPr id="15" name="Rectangle 14">
              <a:extLst>
                <a:ext uri="{FF2B5EF4-FFF2-40B4-BE49-F238E27FC236}">
                  <a16:creationId xmlns:a16="http://schemas.microsoft.com/office/drawing/2014/main" id="{7E781696-D243-1148-8F65-F3A42C61482F}"/>
                </a:ext>
              </a:extLst>
            </p:cNvPr>
            <p:cNvSpPr/>
            <p:nvPr/>
          </p:nvSpPr>
          <p:spPr>
            <a:xfrm>
              <a:off x="575238" y="2018897"/>
              <a:ext cx="5140062" cy="1236048"/>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t>The set of all decision problems such that for every YES-instance, there is a certificate for that instance which can be verified in polynomial time.</a:t>
              </a:r>
            </a:p>
          </p:txBody>
        </p:sp>
        <p:sp>
          <p:nvSpPr>
            <p:cNvPr id="16" name="Rectangle 15">
              <a:extLst>
                <a:ext uri="{FF2B5EF4-FFF2-40B4-BE49-F238E27FC236}">
                  <a16:creationId xmlns:a16="http://schemas.microsoft.com/office/drawing/2014/main" id="{E749240B-44A3-434D-9114-19B508432F4F}"/>
                </a:ext>
              </a:extLst>
            </p:cNvPr>
            <p:cNvSpPr/>
            <p:nvPr/>
          </p:nvSpPr>
          <p:spPr>
            <a:xfrm>
              <a:off x="575239" y="1718589"/>
              <a:ext cx="5140062" cy="569202"/>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t>NP (stands for “nondeterministic polynomial”)</a:t>
              </a:r>
            </a:p>
          </p:txBody>
        </p:sp>
      </p:grpSp>
      <p:sp>
        <p:nvSpPr>
          <p:cNvPr id="19" name="Rectangle 18">
            <a:extLst>
              <a:ext uri="{FF2B5EF4-FFF2-40B4-BE49-F238E27FC236}">
                <a16:creationId xmlns:a16="http://schemas.microsoft.com/office/drawing/2014/main" id="{8EF363AA-2C75-6F41-A02E-5058EFE7D7B5}"/>
              </a:ext>
            </a:extLst>
          </p:cNvPr>
          <p:cNvSpPr/>
          <p:nvPr/>
        </p:nvSpPr>
        <p:spPr>
          <a:xfrm>
            <a:off x="656066" y="4117691"/>
            <a:ext cx="11106432" cy="1569660"/>
          </a:xfrm>
          <a:prstGeom prst="rect">
            <a:avLst/>
          </a:prstGeom>
        </p:spPr>
        <p:txBody>
          <a:bodyPr wrap="square">
            <a:spAutoFit/>
          </a:bodyPr>
          <a:lstStyle/>
          <a:p>
            <a:r>
              <a:rPr lang="en-US" sz="2400" dirty="0">
                <a:latin typeface="Segoe UI Semilight" panose="020B0402040204020203" pitchFamily="34" charset="0"/>
                <a:cs typeface="Segoe UI Semilight" panose="020B0402040204020203" pitchFamily="34" charset="0"/>
              </a:rPr>
              <a:t>If you have a “YES” instance, a little birdy can magically find you this certificate-thing, and you’ll say “Oh yeah, that’s totally a yes instance!”</a:t>
            </a:r>
          </a:p>
          <a:p>
            <a:endParaRPr lang="en-US" sz="2400" dirty="0">
              <a:latin typeface="Segoe UI Semilight" panose="020B0402040204020203" pitchFamily="34" charset="0"/>
              <a:cs typeface="Segoe UI Semilight" panose="020B0402040204020203" pitchFamily="34" charset="0"/>
            </a:endParaRPr>
          </a:p>
          <a:p>
            <a:r>
              <a:rPr lang="en-US" sz="2400" dirty="0">
                <a:latin typeface="Segoe UI Semilight" panose="020B0402040204020203" pitchFamily="34" charset="0"/>
                <a:cs typeface="Segoe UI Semilight" panose="020B0402040204020203" pitchFamily="34" charset="0"/>
              </a:rPr>
              <a:t>What if it’s a NO instance? No guarantee. </a:t>
            </a:r>
          </a:p>
        </p:txBody>
      </p:sp>
      <p:sp>
        <p:nvSpPr>
          <p:cNvPr id="5" name="TextBox 4">
            <a:extLst>
              <a:ext uri="{FF2B5EF4-FFF2-40B4-BE49-F238E27FC236}">
                <a16:creationId xmlns:a16="http://schemas.microsoft.com/office/drawing/2014/main" id="{2AE022FD-13C4-4D42-9A32-D866ED5AD46D}"/>
              </a:ext>
            </a:extLst>
          </p:cNvPr>
          <p:cNvSpPr txBox="1"/>
          <p:nvPr/>
        </p:nvSpPr>
        <p:spPr>
          <a:xfrm>
            <a:off x="591156" y="1301997"/>
            <a:ext cx="11025604" cy="1200329"/>
          </a:xfrm>
          <a:prstGeom prst="rect">
            <a:avLst/>
          </a:prstGeom>
          <a:noFill/>
        </p:spPr>
        <p:txBody>
          <a:bodyPr wrap="square" rtlCol="0">
            <a:spAutoFit/>
          </a:bodyPr>
          <a:lstStyle/>
          <a:p>
            <a:r>
              <a:rPr lang="en-US" sz="2400" dirty="0">
                <a:latin typeface="Segoe UI Semilight" panose="020B0402040204020203" pitchFamily="34" charset="0"/>
                <a:cs typeface="Segoe UI Semilight" panose="020B0402040204020203" pitchFamily="34" charset="0"/>
              </a:rPr>
              <a:t>Our second set of problems have the property that “I’ll know it when I see it”</a:t>
            </a:r>
          </a:p>
          <a:p>
            <a:r>
              <a:rPr lang="en-US" sz="2400" dirty="0">
                <a:latin typeface="Segoe UI Semilight" panose="020B0402040204020203" pitchFamily="34" charset="0"/>
                <a:cs typeface="Segoe UI Semilight" panose="020B0402040204020203" pitchFamily="34" charset="0"/>
              </a:rPr>
              <a:t>We’re looking for </a:t>
            </a:r>
            <a:r>
              <a:rPr lang="en-US" sz="2400" b="1" dirty="0">
                <a:latin typeface="Segoe UI Semilight" panose="020B0402040204020203" pitchFamily="34" charset="0"/>
                <a:cs typeface="Segoe UI Semilight" panose="020B0402040204020203" pitchFamily="34" charset="0"/>
              </a:rPr>
              <a:t>something, </a:t>
            </a:r>
            <a:r>
              <a:rPr lang="en-US" sz="2400" dirty="0">
                <a:latin typeface="Segoe UI Semilight" panose="020B0402040204020203" pitchFamily="34" charset="0"/>
                <a:cs typeface="Segoe UI Semilight" panose="020B0402040204020203" pitchFamily="34" charset="0"/>
              </a:rPr>
              <a:t>and if someone shows it to me, we can recognize it quickly (it just might be hard to find)</a:t>
            </a:r>
            <a:r>
              <a:rPr lang="en-US" dirty="0">
                <a:latin typeface="Segoe UI Semilight" panose="020B0402040204020203" pitchFamily="34" charset="0"/>
                <a:cs typeface="Segoe UI Semilight" panose="020B0402040204020203" pitchFamily="34" charset="0"/>
              </a:rPr>
              <a:t> </a:t>
            </a:r>
          </a:p>
        </p:txBody>
      </p:sp>
    </p:spTree>
    <p:extLst>
      <p:ext uri="{BB962C8B-B14F-4D97-AF65-F5344CB8AC3E}">
        <p14:creationId xmlns:p14="http://schemas.microsoft.com/office/powerpoint/2010/main" val="874635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63060-1B97-4CE7-BF63-37B0A9299C60}"/>
              </a:ext>
            </a:extLst>
          </p:cNvPr>
          <p:cNvSpPr>
            <a:spLocks noGrp="1"/>
          </p:cNvSpPr>
          <p:nvPr>
            <p:ph type="title"/>
          </p:nvPr>
        </p:nvSpPr>
        <p:spPr/>
        <p:txBody>
          <a:bodyPr/>
          <a:lstStyle/>
          <a:p>
            <a:r>
              <a:rPr lang="en-US" dirty="0"/>
              <a:t>Rest of this week</a:t>
            </a:r>
          </a:p>
        </p:txBody>
      </p:sp>
      <p:sp>
        <p:nvSpPr>
          <p:cNvPr id="3" name="Content Placeholder 2">
            <a:extLst>
              <a:ext uri="{FF2B5EF4-FFF2-40B4-BE49-F238E27FC236}">
                <a16:creationId xmlns:a16="http://schemas.microsoft.com/office/drawing/2014/main" id="{BA4612A8-F51D-4D2A-9AFF-30A413CF9832}"/>
              </a:ext>
            </a:extLst>
          </p:cNvPr>
          <p:cNvSpPr>
            <a:spLocks noGrp="1"/>
          </p:cNvSpPr>
          <p:nvPr>
            <p:ph idx="1"/>
          </p:nvPr>
        </p:nvSpPr>
        <p:spPr/>
        <p:txBody>
          <a:bodyPr/>
          <a:lstStyle/>
          <a:p>
            <a:r>
              <a:rPr lang="en-US" dirty="0"/>
              <a:t>What problems do we </a:t>
            </a:r>
            <a:r>
              <a:rPr lang="en-US" b="1" dirty="0"/>
              <a:t>not </a:t>
            </a:r>
            <a:r>
              <a:rPr lang="en-US" dirty="0"/>
              <a:t>know how to solve efficiently?</a:t>
            </a:r>
          </a:p>
          <a:p>
            <a:r>
              <a:rPr lang="en-US" dirty="0"/>
              <a:t>And how do we demonstrate it?</a:t>
            </a:r>
          </a:p>
          <a:p>
            <a:endParaRPr lang="en-US" dirty="0"/>
          </a:p>
          <a:p>
            <a:r>
              <a:rPr lang="en-US" dirty="0"/>
              <a:t>We need A LOT of definitions today.</a:t>
            </a:r>
          </a:p>
          <a:p>
            <a:r>
              <a:rPr lang="en-US" dirty="0"/>
              <a:t>We’ll bold new words and use them in context. </a:t>
            </a:r>
          </a:p>
          <a:p>
            <a:r>
              <a:rPr lang="en-US" dirty="0"/>
              <a:t>If you don’t recognize a word I say, please ask in chat right away (someone is watching chat)</a:t>
            </a:r>
          </a:p>
          <a:p>
            <a:r>
              <a:rPr lang="en-US" dirty="0"/>
              <a:t>If you’re watching asynchronously, pause and back up to find the word.</a:t>
            </a:r>
          </a:p>
          <a:p>
            <a:r>
              <a:rPr lang="en-US" dirty="0"/>
              <a:t>There are too many words to infer from context if you missed one.</a:t>
            </a:r>
          </a:p>
        </p:txBody>
      </p:sp>
    </p:spTree>
    <p:extLst>
      <p:ext uri="{BB962C8B-B14F-4D97-AF65-F5344CB8AC3E}">
        <p14:creationId xmlns:p14="http://schemas.microsoft.com/office/powerpoint/2010/main" val="9287461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a:t>
            </a:r>
          </a:p>
        </p:txBody>
      </p:sp>
      <p:sp>
        <p:nvSpPr>
          <p:cNvPr id="6" name="TextBox 5"/>
          <p:cNvSpPr txBox="1"/>
          <p:nvPr/>
        </p:nvSpPr>
        <p:spPr>
          <a:xfrm>
            <a:off x="4082784" y="3960341"/>
            <a:ext cx="3507208" cy="1754326"/>
          </a:xfrm>
          <a:prstGeom prst="rect">
            <a:avLst/>
          </a:prstGeom>
          <a:noFill/>
        </p:spPr>
        <p:txBody>
          <a:bodyPr wrap="square" rtlCol="0">
            <a:spAutoFit/>
          </a:bodyPr>
          <a:lstStyle/>
          <a:p>
            <a:r>
              <a:rPr lang="en-US" dirty="0">
                <a:latin typeface="Segoe UI Semilight" panose="020B0402040204020203" pitchFamily="34" charset="0"/>
                <a:cs typeface="Segoe UI Semilight" panose="020B0402040204020203" pitchFamily="34" charset="0"/>
              </a:rPr>
              <a:t>3-Coloring:</a:t>
            </a:r>
          </a:p>
          <a:p>
            <a:r>
              <a:rPr lang="en-US" dirty="0">
                <a:latin typeface="Segoe UI Semilight" panose="020B0402040204020203" pitchFamily="34" charset="0"/>
                <a:cs typeface="Segoe UI Semilight" panose="020B0402040204020203" pitchFamily="34" charset="0"/>
              </a:rPr>
              <a:t>Can you color vertices of a graph red, blue, and green so every edge has differently colored endpoints?</a:t>
            </a:r>
          </a:p>
          <a:p>
            <a:endParaRPr lang="en-US" dirty="0">
              <a:latin typeface="Segoe UI Semilight" panose="020B0402040204020203" pitchFamily="34" charset="0"/>
              <a:cs typeface="Segoe UI Semilight" panose="020B0402040204020203" pitchFamily="34" charset="0"/>
            </a:endParaRPr>
          </a:p>
        </p:txBody>
      </p:sp>
      <mc:AlternateContent xmlns:mc="http://schemas.openxmlformats.org/markup-compatibility/2006">
        <mc:Choice xmlns:a14="http://schemas.microsoft.com/office/drawing/2010/main" Requires="a14">
          <p:sp>
            <p:nvSpPr>
              <p:cNvPr id="7" name="TextBox 6"/>
              <p:cNvSpPr txBox="1"/>
              <p:nvPr/>
            </p:nvSpPr>
            <p:spPr>
              <a:xfrm>
                <a:off x="445664" y="3938267"/>
                <a:ext cx="3426690" cy="923330"/>
              </a:xfrm>
              <a:prstGeom prst="rect">
                <a:avLst/>
              </a:prstGeom>
              <a:noFill/>
            </p:spPr>
            <p:txBody>
              <a:bodyPr wrap="square" rtlCol="0">
                <a:spAutoFit/>
              </a:bodyPr>
              <a:lstStyle/>
              <a:p>
                <a:r>
                  <a:rPr lang="en-US" dirty="0">
                    <a:latin typeface="Segoe UI Semilight" panose="020B0402040204020203" pitchFamily="34" charset="0"/>
                    <a:cs typeface="Segoe UI Semilight" panose="020B0402040204020203" pitchFamily="34" charset="0"/>
                  </a:rPr>
                  <a:t>Light Spanning Tree:</a:t>
                </a:r>
              </a:p>
              <a:p>
                <a:r>
                  <a:rPr lang="en-US" dirty="0">
                    <a:latin typeface="Segoe UI Semilight" panose="020B0402040204020203" pitchFamily="34" charset="0"/>
                    <a:cs typeface="Segoe UI Semilight" panose="020B0402040204020203" pitchFamily="34" charset="0"/>
                  </a:rPr>
                  <a:t>Is there a spanning tree of graph </a:t>
                </a:r>
                <a14:m>
                  <m:oMath xmlns:m="http://schemas.openxmlformats.org/officeDocument/2006/math">
                    <m:r>
                      <a:rPr lang="en-US" b="0" i="1" smtClean="0">
                        <a:latin typeface="Cambria Math" panose="02040503050406030204" pitchFamily="18" charset="0"/>
                      </a:rPr>
                      <m:t>𝐺</m:t>
                    </m:r>
                  </m:oMath>
                </a14:m>
                <a:r>
                  <a:rPr lang="en-US" dirty="0">
                    <a:latin typeface="Segoe UI Semilight" panose="020B0402040204020203" pitchFamily="34" charset="0"/>
                    <a:cs typeface="Segoe UI Semilight" panose="020B0402040204020203" pitchFamily="34" charset="0"/>
                  </a:rPr>
                  <a:t> of weight at most </a:t>
                </a:r>
                <a14:m>
                  <m:oMath xmlns:m="http://schemas.openxmlformats.org/officeDocument/2006/math">
                    <m:r>
                      <a:rPr lang="en-US" b="0" i="1" smtClean="0">
                        <a:latin typeface="Cambria Math" panose="02040503050406030204" pitchFamily="18" charset="0"/>
                      </a:rPr>
                      <m:t>𝑘</m:t>
                    </m:r>
                  </m:oMath>
                </a14:m>
                <a:r>
                  <a:rPr lang="en-US" dirty="0">
                    <a:latin typeface="Segoe UI Semilight" panose="020B0402040204020203" pitchFamily="34" charset="0"/>
                    <a:cs typeface="Segoe UI Semilight" panose="020B0402040204020203" pitchFamily="34" charset="0"/>
                  </a:rPr>
                  <a:t>?</a:t>
                </a:r>
              </a:p>
            </p:txBody>
          </p:sp>
        </mc:Choice>
        <mc:Fallback>
          <p:sp>
            <p:nvSpPr>
              <p:cNvPr id="7" name="TextBox 6"/>
              <p:cNvSpPr txBox="1">
                <a:spLocks noRot="1" noChangeAspect="1" noMove="1" noResize="1" noEditPoints="1" noAdjustHandles="1" noChangeArrowheads="1" noChangeShapeType="1" noTextEdit="1"/>
              </p:cNvSpPr>
              <p:nvPr/>
            </p:nvSpPr>
            <p:spPr>
              <a:xfrm>
                <a:off x="445664" y="3938267"/>
                <a:ext cx="3426690" cy="923330"/>
              </a:xfrm>
              <a:prstGeom prst="rect">
                <a:avLst/>
              </a:prstGeom>
              <a:blipFill>
                <a:blip r:embed="rId2"/>
                <a:stretch>
                  <a:fillRect l="-1423" t="-2632" r="-2135" b="-986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TextBox 7"/>
              <p:cNvSpPr txBox="1"/>
              <p:nvPr/>
            </p:nvSpPr>
            <p:spPr>
              <a:xfrm>
                <a:off x="7800422" y="3938267"/>
                <a:ext cx="3962076" cy="923330"/>
              </a:xfrm>
              <a:prstGeom prst="rect">
                <a:avLst/>
              </a:prstGeom>
              <a:noFill/>
            </p:spPr>
            <p:txBody>
              <a:bodyPr wrap="square" rtlCol="0">
                <a:spAutoFit/>
              </a:bodyPr>
              <a:lstStyle/>
              <a:p>
                <a:r>
                  <a:rPr lang="en-US" dirty="0">
                    <a:latin typeface="Segoe UI Semilight" panose="020B0402040204020203" pitchFamily="34" charset="0"/>
                    <a:cs typeface="Segoe UI Semilight" panose="020B0402040204020203" pitchFamily="34" charset="0"/>
                  </a:rPr>
                  <a:t>Large flow:</a:t>
                </a:r>
              </a:p>
              <a:p>
                <a:r>
                  <a:rPr lang="en-US" dirty="0">
                    <a:latin typeface="Segoe UI Semilight" panose="020B0402040204020203" pitchFamily="34" charset="0"/>
                    <a:cs typeface="Segoe UI Semilight" panose="020B0402040204020203" pitchFamily="34" charset="0"/>
                  </a:rPr>
                  <a:t>Is there a flow from </a:t>
                </a:r>
                <a14:m>
                  <m:oMath xmlns:m="http://schemas.openxmlformats.org/officeDocument/2006/math">
                    <m:r>
                      <a:rPr lang="en-US" b="0" i="1" smtClean="0">
                        <a:latin typeface="Cambria Math" panose="02040503050406030204" pitchFamily="18" charset="0"/>
                        <a:cs typeface="Segoe UI Semilight" panose="020B0402040204020203" pitchFamily="34" charset="0"/>
                      </a:rPr>
                      <m:t>𝑠</m:t>
                    </m:r>
                  </m:oMath>
                </a14:m>
                <a:r>
                  <a:rPr lang="en-US" dirty="0">
                    <a:latin typeface="Segoe UI Semilight" panose="020B0402040204020203" pitchFamily="34" charset="0"/>
                    <a:cs typeface="Segoe UI Semilight" panose="020B0402040204020203" pitchFamily="34" charset="0"/>
                  </a:rPr>
                  <a:t> to </a:t>
                </a:r>
                <a14:m>
                  <m:oMath xmlns:m="http://schemas.openxmlformats.org/officeDocument/2006/math">
                    <m:r>
                      <a:rPr lang="en-US" b="0" i="1" smtClean="0">
                        <a:latin typeface="Cambria Math" panose="02040503050406030204" pitchFamily="18" charset="0"/>
                        <a:cs typeface="Segoe UI Semilight" panose="020B0402040204020203" pitchFamily="34" charset="0"/>
                      </a:rPr>
                      <m:t>𝑡</m:t>
                    </m:r>
                  </m:oMath>
                </a14:m>
                <a:r>
                  <a:rPr lang="en-US" dirty="0">
                    <a:latin typeface="Segoe UI Semilight" panose="020B0402040204020203" pitchFamily="34" charset="0"/>
                    <a:cs typeface="Segoe UI Semilight" panose="020B0402040204020203" pitchFamily="34" charset="0"/>
                  </a:rPr>
                  <a:t> in </a:t>
                </a:r>
                <a14:m>
                  <m:oMath xmlns:m="http://schemas.openxmlformats.org/officeDocument/2006/math">
                    <m:r>
                      <a:rPr lang="en-US" b="0" i="1" smtClean="0">
                        <a:latin typeface="Cambria Math" panose="02040503050406030204" pitchFamily="18" charset="0"/>
                        <a:cs typeface="Segoe UI Semilight" panose="020B0402040204020203" pitchFamily="34" charset="0"/>
                      </a:rPr>
                      <m:t>𝐺</m:t>
                    </m:r>
                  </m:oMath>
                </a14:m>
                <a:r>
                  <a:rPr lang="en-US" dirty="0">
                    <a:latin typeface="Segoe UI Semilight" panose="020B0402040204020203" pitchFamily="34" charset="0"/>
                    <a:cs typeface="Segoe UI Semilight" panose="020B0402040204020203" pitchFamily="34" charset="0"/>
                  </a:rPr>
                  <a:t> of value at least </a:t>
                </a:r>
                <a14:m>
                  <m:oMath xmlns:m="http://schemas.openxmlformats.org/officeDocument/2006/math">
                    <m:r>
                      <a:rPr lang="en-US" b="0" i="1" smtClean="0">
                        <a:latin typeface="Cambria Math" panose="02040503050406030204" pitchFamily="18" charset="0"/>
                        <a:cs typeface="Segoe UI Semilight" panose="020B0402040204020203" pitchFamily="34" charset="0"/>
                      </a:rPr>
                      <m:t>𝑘</m:t>
                    </m:r>
                  </m:oMath>
                </a14:m>
                <a:r>
                  <a:rPr lang="en-US" dirty="0">
                    <a:latin typeface="Segoe UI Semilight" panose="020B0402040204020203" pitchFamily="34" charset="0"/>
                    <a:cs typeface="Segoe UI Semilight" panose="020B0402040204020203" pitchFamily="34" charset="0"/>
                  </a:rPr>
                  <a:t>?</a:t>
                </a:r>
              </a:p>
            </p:txBody>
          </p:sp>
        </mc:Choice>
        <mc:Fallback>
          <p:sp>
            <p:nvSpPr>
              <p:cNvPr id="8" name="TextBox 7"/>
              <p:cNvSpPr txBox="1">
                <a:spLocks noRot="1" noChangeAspect="1" noMove="1" noResize="1" noEditPoints="1" noAdjustHandles="1" noChangeArrowheads="1" noChangeShapeType="1" noTextEdit="1"/>
              </p:cNvSpPr>
              <p:nvPr/>
            </p:nvSpPr>
            <p:spPr>
              <a:xfrm>
                <a:off x="7800422" y="3938267"/>
                <a:ext cx="3962076" cy="923330"/>
              </a:xfrm>
              <a:prstGeom prst="rect">
                <a:avLst/>
              </a:prstGeom>
              <a:blipFill>
                <a:blip r:embed="rId3"/>
                <a:stretch>
                  <a:fillRect l="-1385" t="-2632" r="-2615" b="-9868"/>
                </a:stretch>
              </a:blipFill>
            </p:spPr>
            <p:txBody>
              <a:bodyPr/>
              <a:lstStyle/>
              <a:p>
                <a:r>
                  <a:rPr lang="en-US">
                    <a:noFill/>
                  </a:rPr>
                  <a:t> </a:t>
                </a:r>
              </a:p>
            </p:txBody>
          </p:sp>
        </mc:Fallback>
      </mc:AlternateContent>
      <p:sp>
        <p:nvSpPr>
          <p:cNvPr id="11" name="TextBox 10"/>
          <p:cNvSpPr txBox="1"/>
          <p:nvPr/>
        </p:nvSpPr>
        <p:spPr>
          <a:xfrm>
            <a:off x="445664" y="5014431"/>
            <a:ext cx="3650974" cy="1200329"/>
          </a:xfrm>
          <a:prstGeom prst="rect">
            <a:avLst/>
          </a:prstGeom>
          <a:noFill/>
        </p:spPr>
        <p:txBody>
          <a:bodyPr wrap="square" rtlCol="0">
            <a:spAutoFit/>
          </a:bodyPr>
          <a:lstStyle/>
          <a:p>
            <a:r>
              <a:rPr lang="en-US" dirty="0">
                <a:solidFill>
                  <a:schemeClr val="accent2"/>
                </a:solidFill>
                <a:latin typeface="Segoe UI Semilight" panose="020B0402040204020203" pitchFamily="34" charset="0"/>
                <a:cs typeface="Segoe UI Semilight" panose="020B0402040204020203" pitchFamily="34" charset="0"/>
              </a:rPr>
              <a:t>The spanning tree itself.</a:t>
            </a:r>
          </a:p>
          <a:p>
            <a:r>
              <a:rPr lang="en-US" dirty="0">
                <a:solidFill>
                  <a:schemeClr val="accent2"/>
                </a:solidFill>
                <a:latin typeface="Segoe UI Semilight" panose="020B0402040204020203" pitchFamily="34" charset="0"/>
                <a:cs typeface="Segoe UI Semilight" panose="020B0402040204020203" pitchFamily="34" charset="0"/>
              </a:rPr>
              <a:t>Verify by checking it really connects every vertex and its weight.</a:t>
            </a:r>
          </a:p>
        </p:txBody>
      </p:sp>
      <p:sp>
        <p:nvSpPr>
          <p:cNvPr id="12" name="TextBox 11"/>
          <p:cNvSpPr txBox="1"/>
          <p:nvPr/>
        </p:nvSpPr>
        <p:spPr>
          <a:xfrm>
            <a:off x="7831897" y="5368166"/>
            <a:ext cx="3899125" cy="1200329"/>
          </a:xfrm>
          <a:prstGeom prst="rect">
            <a:avLst/>
          </a:prstGeom>
          <a:noFill/>
        </p:spPr>
        <p:txBody>
          <a:bodyPr wrap="square" rtlCol="0">
            <a:spAutoFit/>
          </a:bodyPr>
          <a:lstStyle/>
          <a:p>
            <a:r>
              <a:rPr lang="en-US" dirty="0">
                <a:solidFill>
                  <a:schemeClr val="accent2"/>
                </a:solidFill>
                <a:latin typeface="Segoe UI Semilight" panose="020B0402040204020203" pitchFamily="34" charset="0"/>
                <a:cs typeface="Segoe UI Semilight" panose="020B0402040204020203" pitchFamily="34" charset="0"/>
              </a:rPr>
              <a:t>The flow itself.</a:t>
            </a:r>
            <a:br>
              <a:rPr lang="en-US" dirty="0">
                <a:solidFill>
                  <a:schemeClr val="accent2"/>
                </a:solidFill>
                <a:latin typeface="Segoe UI Semilight" panose="020B0402040204020203" pitchFamily="34" charset="0"/>
                <a:cs typeface="Segoe UI Semilight" panose="020B0402040204020203" pitchFamily="34" charset="0"/>
              </a:rPr>
            </a:br>
            <a:r>
              <a:rPr lang="en-US" dirty="0">
                <a:solidFill>
                  <a:schemeClr val="accent2"/>
                </a:solidFill>
                <a:latin typeface="Segoe UI Semilight" panose="020B0402040204020203" pitchFamily="34" charset="0"/>
                <a:cs typeface="Segoe UI Semilight" panose="020B0402040204020203" pitchFamily="34" charset="0"/>
              </a:rPr>
              <a:t>Verify the capacity constraints, conservation, and that flow value at least k.</a:t>
            </a:r>
          </a:p>
        </p:txBody>
      </p:sp>
      <p:sp>
        <p:nvSpPr>
          <p:cNvPr id="13" name="TextBox 12"/>
          <p:cNvSpPr txBox="1"/>
          <p:nvPr/>
        </p:nvSpPr>
        <p:spPr>
          <a:xfrm>
            <a:off x="4138855" y="5433168"/>
            <a:ext cx="3451137" cy="646331"/>
          </a:xfrm>
          <a:prstGeom prst="rect">
            <a:avLst/>
          </a:prstGeom>
          <a:noFill/>
        </p:spPr>
        <p:txBody>
          <a:bodyPr wrap="square" rtlCol="0">
            <a:spAutoFit/>
          </a:bodyPr>
          <a:lstStyle/>
          <a:p>
            <a:r>
              <a:rPr lang="en-US" dirty="0">
                <a:solidFill>
                  <a:schemeClr val="accent2"/>
                </a:solidFill>
                <a:latin typeface="Segoe UI Semilight" panose="020B0402040204020203" pitchFamily="34" charset="0"/>
                <a:cs typeface="Segoe UI Semilight" panose="020B0402040204020203" pitchFamily="34" charset="0"/>
              </a:rPr>
              <a:t>The coloring.</a:t>
            </a:r>
            <a:br>
              <a:rPr lang="en-US" dirty="0">
                <a:solidFill>
                  <a:schemeClr val="accent2"/>
                </a:solidFill>
                <a:latin typeface="Segoe UI Semilight" panose="020B0402040204020203" pitchFamily="34" charset="0"/>
                <a:cs typeface="Segoe UI Semilight" panose="020B0402040204020203" pitchFamily="34" charset="0"/>
              </a:rPr>
            </a:br>
            <a:r>
              <a:rPr lang="en-US" dirty="0">
                <a:solidFill>
                  <a:schemeClr val="accent2"/>
                </a:solidFill>
                <a:latin typeface="Segoe UI Semilight" panose="020B0402040204020203" pitchFamily="34" charset="0"/>
                <a:cs typeface="Segoe UI Semilight" panose="020B0402040204020203" pitchFamily="34" charset="0"/>
              </a:rPr>
              <a:t>Verify by checking each edge.</a:t>
            </a:r>
          </a:p>
        </p:txBody>
      </p:sp>
      <p:sp>
        <p:nvSpPr>
          <p:cNvPr id="15" name="Rectangle 14">
            <a:extLst>
              <a:ext uri="{FF2B5EF4-FFF2-40B4-BE49-F238E27FC236}">
                <a16:creationId xmlns:a16="http://schemas.microsoft.com/office/drawing/2014/main" id="{7E781696-D243-1148-8F65-F3A42C61482F}"/>
              </a:ext>
            </a:extLst>
          </p:cNvPr>
          <p:cNvSpPr/>
          <p:nvPr/>
        </p:nvSpPr>
        <p:spPr>
          <a:xfrm>
            <a:off x="575238" y="2018897"/>
            <a:ext cx="5140062" cy="1236048"/>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a:p>
            <a:r>
              <a:rPr lang="en-US" dirty="0"/>
              <a:t>The set of all decision problems such that if the answer is YES, there is a proof of that which can be verified in polynomial time.</a:t>
            </a:r>
          </a:p>
        </p:txBody>
      </p:sp>
      <p:sp>
        <p:nvSpPr>
          <p:cNvPr id="16" name="Rectangle 15">
            <a:extLst>
              <a:ext uri="{FF2B5EF4-FFF2-40B4-BE49-F238E27FC236}">
                <a16:creationId xmlns:a16="http://schemas.microsoft.com/office/drawing/2014/main" id="{E749240B-44A3-434D-9114-19B508432F4F}"/>
              </a:ext>
            </a:extLst>
          </p:cNvPr>
          <p:cNvSpPr/>
          <p:nvPr/>
        </p:nvSpPr>
        <p:spPr>
          <a:xfrm>
            <a:off x="575239" y="1718589"/>
            <a:ext cx="5140062" cy="569202"/>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NP (stands for “nondeterministic polynomial”)</a:t>
            </a:r>
          </a:p>
        </p:txBody>
      </p:sp>
      <p:sp>
        <p:nvSpPr>
          <p:cNvPr id="19" name="Rectangle 18">
            <a:extLst>
              <a:ext uri="{FF2B5EF4-FFF2-40B4-BE49-F238E27FC236}">
                <a16:creationId xmlns:a16="http://schemas.microsoft.com/office/drawing/2014/main" id="{8EF363AA-2C75-6F41-A02E-5058EFE7D7B5}"/>
              </a:ext>
            </a:extLst>
          </p:cNvPr>
          <p:cNvSpPr/>
          <p:nvPr/>
        </p:nvSpPr>
        <p:spPr>
          <a:xfrm>
            <a:off x="5748577" y="678864"/>
            <a:ext cx="6350726" cy="2185214"/>
          </a:xfrm>
          <a:prstGeom prst="rect">
            <a:avLst/>
          </a:prstGeom>
        </p:spPr>
        <p:txBody>
          <a:bodyPr wrap="square">
            <a:spAutoFit/>
          </a:bodyPr>
          <a:lstStyle/>
          <a:p>
            <a:r>
              <a:rPr lang="en-US" sz="2000" dirty="0">
                <a:latin typeface="Segoe UI Semilight" panose="020B0402040204020203" pitchFamily="34" charset="0"/>
                <a:cs typeface="Segoe UI Semilight" panose="020B0402040204020203" pitchFamily="34" charset="0"/>
              </a:rPr>
              <a:t>Decision Problems such that:</a:t>
            </a:r>
          </a:p>
          <a:p>
            <a:r>
              <a:rPr lang="en-US" sz="2000" dirty="0">
                <a:latin typeface="Segoe UI Semilight" panose="020B0402040204020203" pitchFamily="34" charset="0"/>
                <a:cs typeface="Segoe UI Semilight" panose="020B0402040204020203" pitchFamily="34" charset="0"/>
              </a:rPr>
              <a:t>If the answer is YES, you can prove the answer is yes by </a:t>
            </a:r>
          </a:p>
          <a:p>
            <a:pPr lvl="1"/>
            <a:r>
              <a:rPr lang="en-US" dirty="0">
                <a:latin typeface="Segoe UI Semilight" panose="020B0402040204020203" pitchFamily="34" charset="0"/>
                <a:cs typeface="Segoe UI Semilight" panose="020B0402040204020203" pitchFamily="34" charset="0"/>
              </a:rPr>
              <a:t>Being given a “proof” or a “certificate”</a:t>
            </a:r>
          </a:p>
          <a:p>
            <a:pPr lvl="1"/>
            <a:r>
              <a:rPr lang="en-US" dirty="0">
                <a:latin typeface="Segoe UI Semilight" panose="020B0402040204020203" pitchFamily="34" charset="0"/>
                <a:cs typeface="Segoe UI Semilight" panose="020B0402040204020203" pitchFamily="34" charset="0"/>
              </a:rPr>
              <a:t>Verifying that certificate in polynomial time. </a:t>
            </a:r>
          </a:p>
          <a:p>
            <a:r>
              <a:rPr lang="en-US" sz="2000" dirty="0">
                <a:latin typeface="Segoe UI Semilight" panose="020B0402040204020203" pitchFamily="34" charset="0"/>
                <a:cs typeface="Segoe UI Semilight" panose="020B0402040204020203" pitchFamily="34" charset="0"/>
              </a:rPr>
              <a:t>What certificate would be convenient for short paths? </a:t>
            </a:r>
          </a:p>
          <a:p>
            <a:pPr lvl="1"/>
            <a:r>
              <a:rPr lang="en-US" sz="2000" dirty="0">
                <a:latin typeface="Segoe UI Semilight" panose="020B0402040204020203" pitchFamily="34" charset="0"/>
                <a:cs typeface="Segoe UI Semilight" panose="020B0402040204020203" pitchFamily="34" charset="0"/>
              </a:rPr>
              <a:t>The path itself. Easy to check the path is really in the graph and really short.</a:t>
            </a:r>
          </a:p>
        </p:txBody>
      </p:sp>
    </p:spTree>
    <p:extLst>
      <p:ext uri="{BB962C8B-B14F-4D97-AF65-F5344CB8AC3E}">
        <p14:creationId xmlns:p14="http://schemas.microsoft.com/office/powerpoint/2010/main" val="153210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a:t>
            </a:r>
          </a:p>
        </p:txBody>
      </p:sp>
      <p:grpSp>
        <p:nvGrpSpPr>
          <p:cNvPr id="3" name="Group 2">
            <a:extLst>
              <a:ext uri="{FF2B5EF4-FFF2-40B4-BE49-F238E27FC236}">
                <a16:creationId xmlns:a16="http://schemas.microsoft.com/office/drawing/2014/main" id="{FEF9FEE3-6925-47EA-A548-FD27120B8934}"/>
              </a:ext>
            </a:extLst>
          </p:cNvPr>
          <p:cNvGrpSpPr/>
          <p:nvPr/>
        </p:nvGrpSpPr>
        <p:grpSpPr>
          <a:xfrm>
            <a:off x="575238" y="2566314"/>
            <a:ext cx="9778437" cy="1536356"/>
            <a:chOff x="575238" y="1718589"/>
            <a:chExt cx="5140063" cy="1536356"/>
          </a:xfrm>
        </p:grpSpPr>
        <p:sp>
          <p:nvSpPr>
            <p:cNvPr id="15" name="Rectangle 14">
              <a:extLst>
                <a:ext uri="{FF2B5EF4-FFF2-40B4-BE49-F238E27FC236}">
                  <a16:creationId xmlns:a16="http://schemas.microsoft.com/office/drawing/2014/main" id="{7E781696-D243-1148-8F65-F3A42C61482F}"/>
                </a:ext>
              </a:extLst>
            </p:cNvPr>
            <p:cNvSpPr/>
            <p:nvPr/>
          </p:nvSpPr>
          <p:spPr>
            <a:xfrm>
              <a:off x="575238" y="2018897"/>
              <a:ext cx="5140062" cy="1236048"/>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t>The set of all decision problems such that if the answer is YES, there is a proof of that which can be verified in polynomial time.</a:t>
              </a:r>
            </a:p>
          </p:txBody>
        </p:sp>
        <p:sp>
          <p:nvSpPr>
            <p:cNvPr id="16" name="Rectangle 15">
              <a:extLst>
                <a:ext uri="{FF2B5EF4-FFF2-40B4-BE49-F238E27FC236}">
                  <a16:creationId xmlns:a16="http://schemas.microsoft.com/office/drawing/2014/main" id="{E749240B-44A3-434D-9114-19B508432F4F}"/>
                </a:ext>
              </a:extLst>
            </p:cNvPr>
            <p:cNvSpPr/>
            <p:nvPr/>
          </p:nvSpPr>
          <p:spPr>
            <a:xfrm>
              <a:off x="575239" y="1718589"/>
              <a:ext cx="5140062" cy="569202"/>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t>NP (stands for “nondeterministic polynomial”)</a:t>
              </a:r>
            </a:p>
          </p:txBody>
        </p:sp>
      </p:grpSp>
      <p:sp>
        <p:nvSpPr>
          <p:cNvPr id="19" name="Rectangle 18">
            <a:extLst>
              <a:ext uri="{FF2B5EF4-FFF2-40B4-BE49-F238E27FC236}">
                <a16:creationId xmlns:a16="http://schemas.microsoft.com/office/drawing/2014/main" id="{8EF363AA-2C75-6F41-A02E-5058EFE7D7B5}"/>
              </a:ext>
            </a:extLst>
          </p:cNvPr>
          <p:cNvSpPr/>
          <p:nvPr/>
        </p:nvSpPr>
        <p:spPr>
          <a:xfrm>
            <a:off x="656066" y="4117691"/>
            <a:ext cx="11106432" cy="2677656"/>
          </a:xfrm>
          <a:prstGeom prst="rect">
            <a:avLst/>
          </a:prstGeom>
        </p:spPr>
        <p:txBody>
          <a:bodyPr wrap="square">
            <a:spAutoFit/>
          </a:bodyPr>
          <a:lstStyle/>
          <a:p>
            <a:r>
              <a:rPr lang="en-US" sz="2400" dirty="0">
                <a:latin typeface="Segoe UI Semilight" panose="020B0402040204020203" pitchFamily="34" charset="0"/>
                <a:cs typeface="Segoe UI Semilight" panose="020B0402040204020203" pitchFamily="34" charset="0"/>
              </a:rPr>
              <a:t>It’s a common misconception that NP stands for “not polynomial”</a:t>
            </a:r>
          </a:p>
          <a:p>
            <a:endParaRPr lang="en-US" sz="2400" dirty="0">
              <a:latin typeface="Segoe UI Semilight" panose="020B0402040204020203" pitchFamily="34" charset="0"/>
              <a:cs typeface="Segoe UI Semilight" panose="020B0402040204020203" pitchFamily="34" charset="0"/>
            </a:endParaRPr>
          </a:p>
          <a:p>
            <a:r>
              <a:rPr lang="en-US" sz="2400" dirty="0">
                <a:latin typeface="Segoe UI Semilight" panose="020B0402040204020203" pitchFamily="34" charset="0"/>
                <a:cs typeface="Segoe UI Semilight" panose="020B0402040204020203" pitchFamily="34" charset="0"/>
              </a:rPr>
              <a:t>Never, ever, ever, ever say “NP” stands for “not polynomial” </a:t>
            </a:r>
          </a:p>
          <a:p>
            <a:r>
              <a:rPr lang="en-US" sz="2400" dirty="0">
                <a:latin typeface="Segoe UI Semilight" panose="020B0402040204020203" pitchFamily="34" charset="0"/>
                <a:cs typeface="Segoe UI Semilight" panose="020B0402040204020203" pitchFamily="34" charset="0"/>
              </a:rPr>
              <a:t>Please</a:t>
            </a:r>
          </a:p>
          <a:p>
            <a:r>
              <a:rPr lang="en-US" sz="2400" dirty="0">
                <a:latin typeface="Segoe UI Semilight" panose="020B0402040204020203" pitchFamily="34" charset="0"/>
                <a:cs typeface="Segoe UI Semilight" panose="020B0402040204020203" pitchFamily="34" charset="0"/>
              </a:rPr>
              <a:t>Every time someone says that, a theoretical computer scientist sheds a single tear</a:t>
            </a:r>
          </a:p>
          <a:p>
            <a:r>
              <a:rPr lang="en-US" sz="2400" dirty="0">
                <a:latin typeface="Segoe UI Semilight" panose="020B0402040204020203" pitchFamily="34" charset="0"/>
                <a:cs typeface="Segoe UI Semilight" panose="020B0402040204020203" pitchFamily="34" charset="0"/>
              </a:rPr>
              <a:t>(That theoretical computer scientist is me)</a:t>
            </a:r>
          </a:p>
          <a:p>
            <a:endParaRPr lang="en-US" sz="2400" dirty="0">
              <a:latin typeface="Segoe UI Semilight" panose="020B0402040204020203" pitchFamily="34" charset="0"/>
              <a:cs typeface="Segoe UI Semilight" panose="020B0402040204020203" pitchFamily="34" charset="0"/>
            </a:endParaRPr>
          </a:p>
        </p:txBody>
      </p:sp>
      <p:sp>
        <p:nvSpPr>
          <p:cNvPr id="5" name="TextBox 4">
            <a:extLst>
              <a:ext uri="{FF2B5EF4-FFF2-40B4-BE49-F238E27FC236}">
                <a16:creationId xmlns:a16="http://schemas.microsoft.com/office/drawing/2014/main" id="{2AE022FD-13C4-4D42-9A32-D866ED5AD46D}"/>
              </a:ext>
            </a:extLst>
          </p:cNvPr>
          <p:cNvSpPr txBox="1"/>
          <p:nvPr/>
        </p:nvSpPr>
        <p:spPr>
          <a:xfrm>
            <a:off x="591156" y="1301997"/>
            <a:ext cx="11025604" cy="1200329"/>
          </a:xfrm>
          <a:prstGeom prst="rect">
            <a:avLst/>
          </a:prstGeom>
          <a:noFill/>
        </p:spPr>
        <p:txBody>
          <a:bodyPr wrap="square" rtlCol="0">
            <a:spAutoFit/>
          </a:bodyPr>
          <a:lstStyle/>
          <a:p>
            <a:r>
              <a:rPr lang="en-US" sz="2400" dirty="0">
                <a:latin typeface="Segoe UI Semilight" panose="020B0402040204020203" pitchFamily="34" charset="0"/>
                <a:cs typeface="Segoe UI Semilight" panose="020B0402040204020203" pitchFamily="34" charset="0"/>
              </a:rPr>
              <a:t>Our second set of problems have the property that “I’ll know it when I see it”</a:t>
            </a:r>
          </a:p>
          <a:p>
            <a:r>
              <a:rPr lang="en-US" sz="2400" dirty="0">
                <a:latin typeface="Segoe UI Semilight" panose="020B0402040204020203" pitchFamily="34" charset="0"/>
                <a:cs typeface="Segoe UI Semilight" panose="020B0402040204020203" pitchFamily="34" charset="0"/>
              </a:rPr>
              <a:t>We’re looking for </a:t>
            </a:r>
            <a:r>
              <a:rPr lang="en-US" sz="2400" b="1" dirty="0">
                <a:latin typeface="Segoe UI Semilight" panose="020B0402040204020203" pitchFamily="34" charset="0"/>
                <a:cs typeface="Segoe UI Semilight" panose="020B0402040204020203" pitchFamily="34" charset="0"/>
              </a:rPr>
              <a:t>something, </a:t>
            </a:r>
            <a:r>
              <a:rPr lang="en-US" sz="2400" dirty="0">
                <a:latin typeface="Segoe UI Semilight" panose="020B0402040204020203" pitchFamily="34" charset="0"/>
                <a:cs typeface="Segoe UI Semilight" panose="020B0402040204020203" pitchFamily="34" charset="0"/>
              </a:rPr>
              <a:t>and if someone shows it to me, we can recognize it quickly (it just might be hard to find)</a:t>
            </a:r>
            <a:r>
              <a:rPr lang="en-US" dirty="0">
                <a:latin typeface="Segoe UI Semilight" panose="020B0402040204020203" pitchFamily="34" charset="0"/>
                <a:cs typeface="Segoe UI Semilight" panose="020B0402040204020203" pitchFamily="34" charset="0"/>
              </a:rPr>
              <a:t> </a:t>
            </a:r>
          </a:p>
        </p:txBody>
      </p:sp>
    </p:spTree>
    <p:extLst>
      <p:ext uri="{BB962C8B-B14F-4D97-AF65-F5344CB8AC3E}">
        <p14:creationId xmlns:p14="http://schemas.microsoft.com/office/powerpoint/2010/main" val="877044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 vs. NP</a:t>
            </a:r>
          </a:p>
        </p:txBody>
      </p:sp>
      <p:sp>
        <p:nvSpPr>
          <p:cNvPr id="3" name="Content Placeholder 2"/>
          <p:cNvSpPr>
            <a:spLocks noGrp="1"/>
          </p:cNvSpPr>
          <p:nvPr>
            <p:ph idx="1"/>
          </p:nvPr>
        </p:nvSpPr>
        <p:spPr>
          <a:xfrm>
            <a:off x="575240" y="3367143"/>
            <a:ext cx="11187258" cy="2942217"/>
          </a:xfrm>
        </p:spPr>
        <p:txBody>
          <a:bodyPr>
            <a:normAutofit/>
          </a:bodyPr>
          <a:lstStyle/>
          <a:p>
            <a:r>
              <a:rPr lang="en-US" sz="2600" dirty="0"/>
              <a:t>If you’ll know it when you see it, can you also search to find it efficiently?</a:t>
            </a:r>
            <a:br>
              <a:rPr lang="en-US" sz="2600" dirty="0"/>
            </a:br>
            <a:endParaRPr lang="en-US" sz="2600" dirty="0"/>
          </a:p>
          <a:p>
            <a:br>
              <a:rPr lang="en-US" sz="2600" dirty="0"/>
            </a:br>
            <a:r>
              <a:rPr lang="en-US" sz="2600" dirty="0"/>
              <a:t>No one knows the answer to this question. </a:t>
            </a:r>
          </a:p>
          <a:p>
            <a:r>
              <a:rPr lang="en-US" sz="2600" dirty="0"/>
              <a:t>In fact, it’s the biggest unsolved question in Computer Science.</a:t>
            </a:r>
          </a:p>
        </p:txBody>
      </p:sp>
      <p:sp>
        <p:nvSpPr>
          <p:cNvPr id="4" name="Rectangle 3"/>
          <p:cNvSpPr/>
          <p:nvPr/>
        </p:nvSpPr>
        <p:spPr>
          <a:xfrm>
            <a:off x="575238" y="1372686"/>
            <a:ext cx="10168961" cy="1994458"/>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a:p>
            <a:r>
              <a:rPr lang="en-US" sz="2800" b="1" dirty="0"/>
              <a:t>Are P and NP the same complexity class? </a:t>
            </a:r>
          </a:p>
          <a:p>
            <a:r>
              <a:rPr lang="en-US" sz="2800" b="1" dirty="0"/>
              <a:t>That is, can every problem that can be </a:t>
            </a:r>
            <a:r>
              <a:rPr lang="en-US" sz="2800" dirty="0"/>
              <a:t>verified </a:t>
            </a:r>
            <a:r>
              <a:rPr lang="en-US" sz="2800" b="1" dirty="0"/>
              <a:t>in polynomial time also be </a:t>
            </a:r>
            <a:r>
              <a:rPr lang="en-US" sz="2800" dirty="0"/>
              <a:t>solved </a:t>
            </a:r>
            <a:r>
              <a:rPr lang="en-US" sz="2800" b="1" dirty="0"/>
              <a:t>in polynomial time.</a:t>
            </a:r>
            <a:endParaRPr lang="en-US" sz="2800" dirty="0"/>
          </a:p>
        </p:txBody>
      </p:sp>
      <p:sp>
        <p:nvSpPr>
          <p:cNvPr id="5" name="Rectangle 4"/>
          <p:cNvSpPr/>
          <p:nvPr/>
        </p:nvSpPr>
        <p:spPr>
          <a:xfrm>
            <a:off x="575237" y="1379037"/>
            <a:ext cx="10168961" cy="569202"/>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t>P vs. NP</a:t>
            </a:r>
          </a:p>
        </p:txBody>
      </p:sp>
    </p:spTree>
    <p:extLst>
      <p:ext uri="{BB962C8B-B14F-4D97-AF65-F5344CB8AC3E}">
        <p14:creationId xmlns:p14="http://schemas.microsoft.com/office/powerpoint/2010/main" val="38689123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423DA-6FD1-46AB-BEA8-3446E2C0BD04}"/>
              </a:ext>
            </a:extLst>
          </p:cNvPr>
          <p:cNvSpPr>
            <a:spLocks noGrp="1"/>
          </p:cNvSpPr>
          <p:nvPr>
            <p:ph type="title"/>
          </p:nvPr>
        </p:nvSpPr>
        <p:spPr/>
        <p:txBody>
          <a:bodyPr/>
          <a:lstStyle/>
          <a:p>
            <a:r>
              <a:rPr lang="en-US" dirty="0"/>
              <a:t>Some New Problems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B7C4BA5B-286E-4E3A-8D5B-FC2C70744245}"/>
                  </a:ext>
                </a:extLst>
              </p:cNvPr>
              <p:cNvSpPr>
                <a:spLocks noGrp="1"/>
              </p:cNvSpPr>
              <p:nvPr>
                <p:ph idx="1"/>
              </p:nvPr>
            </p:nvSpPr>
            <p:spPr/>
            <p:txBody>
              <a:bodyPr/>
              <a:lstStyle/>
              <a:p>
                <a:r>
                  <a:rPr lang="en-US" dirty="0"/>
                  <a:t>Here are some new problems. Are they in NP? </a:t>
                </a:r>
              </a:p>
              <a:p>
                <a:r>
                  <a:rPr lang="en-US" dirty="0"/>
                  <a:t>If they’re in NP, what is the “certificate” when the answer is yes?</a:t>
                </a:r>
              </a:p>
              <a:p>
                <a:endParaRPr lang="en-US" dirty="0"/>
              </a:p>
              <a:p>
                <a:r>
                  <a:rPr lang="en-US" dirty="0"/>
                  <a:t>COMPOSITE – given an integer </a:t>
                </a:r>
                <a14:m>
                  <m:oMath xmlns:m="http://schemas.openxmlformats.org/officeDocument/2006/math">
                    <m:r>
                      <a:rPr lang="en-US" b="0" i="1" smtClean="0">
                        <a:latin typeface="Cambria Math" panose="02040503050406030204" pitchFamily="18" charset="0"/>
                      </a:rPr>
                      <m:t>𝑛</m:t>
                    </m:r>
                  </m:oMath>
                </a14:m>
                <a:r>
                  <a:rPr lang="en-US" dirty="0"/>
                  <a:t> is it composite (i.e. not prime)?</a:t>
                </a:r>
              </a:p>
              <a:p>
                <a:r>
                  <a:rPr lang="en-US" dirty="0"/>
                  <a:t>MAX-FLOW – find a maximum flow in a graph.</a:t>
                </a:r>
              </a:p>
              <a:p>
                <a:r>
                  <a:rPr lang="en-US" dirty="0"/>
                  <a:t>VERTEX-COVER – given a graph </a:t>
                </a:r>
                <a14:m>
                  <m:oMath xmlns:m="http://schemas.openxmlformats.org/officeDocument/2006/math">
                    <m:r>
                      <a:rPr lang="en-US" b="0" i="1" smtClean="0">
                        <a:latin typeface="Cambria Math" panose="02040503050406030204" pitchFamily="18" charset="0"/>
                      </a:rPr>
                      <m:t>𝐺</m:t>
                    </m:r>
                  </m:oMath>
                </a14:m>
                <a:r>
                  <a:rPr lang="en-US" dirty="0"/>
                  <a:t> and an integer </a:t>
                </a:r>
                <a14:m>
                  <m:oMath xmlns:m="http://schemas.openxmlformats.org/officeDocument/2006/math">
                    <m:r>
                      <a:rPr lang="en-US" b="0" i="1" smtClean="0">
                        <a:latin typeface="Cambria Math" panose="02040503050406030204" pitchFamily="18" charset="0"/>
                      </a:rPr>
                      <m:t>𝑘</m:t>
                    </m:r>
                  </m:oMath>
                </a14:m>
                <a:r>
                  <a:rPr lang="en-US" dirty="0"/>
                  <a:t>, does </a:t>
                </a:r>
                <a14:m>
                  <m:oMath xmlns:m="http://schemas.openxmlformats.org/officeDocument/2006/math">
                    <m:r>
                      <a:rPr lang="en-US" b="0" i="1" smtClean="0">
                        <a:latin typeface="Cambria Math" panose="02040503050406030204" pitchFamily="18" charset="0"/>
                      </a:rPr>
                      <m:t>𝐺</m:t>
                    </m:r>
                  </m:oMath>
                </a14:m>
                <a:r>
                  <a:rPr lang="en-US" dirty="0"/>
                  <a:t> have a vertex cover of size at most </a:t>
                </a:r>
                <a14:m>
                  <m:oMath xmlns:m="http://schemas.openxmlformats.org/officeDocument/2006/math">
                    <m:r>
                      <a:rPr lang="en-US" b="0" i="1" smtClean="0">
                        <a:latin typeface="Cambria Math" panose="02040503050406030204" pitchFamily="18" charset="0"/>
                      </a:rPr>
                      <m:t>𝑘</m:t>
                    </m:r>
                    <m:r>
                      <a:rPr lang="en-US" b="0" i="1" smtClean="0">
                        <a:latin typeface="Cambria Math" panose="02040503050406030204" pitchFamily="18" charset="0"/>
                      </a:rPr>
                      <m:t>?</m:t>
                    </m:r>
                  </m:oMath>
                </a14:m>
                <a:endParaRPr lang="en-US" dirty="0"/>
              </a:p>
              <a:p>
                <a:r>
                  <a:rPr lang="en-US" dirty="0"/>
                  <a:t>NON-3-Color – given a graph </a:t>
                </a:r>
                <a14:m>
                  <m:oMath xmlns:m="http://schemas.openxmlformats.org/officeDocument/2006/math">
                    <m:r>
                      <a:rPr lang="en-US" b="0" i="1" smtClean="0">
                        <a:latin typeface="Cambria Math" panose="02040503050406030204" pitchFamily="18" charset="0"/>
                      </a:rPr>
                      <m:t>𝐺</m:t>
                    </m:r>
                  </m:oMath>
                </a14:m>
                <a:r>
                  <a:rPr lang="en-US" dirty="0"/>
                  <a:t>, is it not 3-colorable?  </a:t>
                </a:r>
              </a:p>
            </p:txBody>
          </p:sp>
        </mc:Choice>
        <mc:Fallback>
          <p:sp>
            <p:nvSpPr>
              <p:cNvPr id="3" name="Content Placeholder 2">
                <a:extLst>
                  <a:ext uri="{FF2B5EF4-FFF2-40B4-BE49-F238E27FC236}">
                    <a16:creationId xmlns:a16="http://schemas.microsoft.com/office/drawing/2014/main" id="{B7C4BA5B-286E-4E3A-8D5B-FC2C70744245}"/>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20829578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9EA72-1F98-465A-8ED2-172A28868F19}"/>
              </a:ext>
            </a:extLst>
          </p:cNvPr>
          <p:cNvSpPr>
            <a:spLocks noGrp="1"/>
          </p:cNvSpPr>
          <p:nvPr>
            <p:ph type="title"/>
          </p:nvPr>
        </p:nvSpPr>
        <p:spPr/>
        <p:txBody>
          <a:bodyPr/>
          <a:lstStyle/>
          <a:p>
            <a:r>
              <a:rPr lang="en-US" dirty="0"/>
              <a:t>Some New Problems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F2855B2C-FED9-47FE-9FDB-083319841E62}"/>
                  </a:ext>
                </a:extLst>
              </p:cNvPr>
              <p:cNvSpPr>
                <a:spLocks noGrp="1"/>
              </p:cNvSpPr>
              <p:nvPr>
                <p:ph idx="1"/>
              </p:nvPr>
            </p:nvSpPr>
            <p:spPr/>
            <p:txBody>
              <a:bodyPr/>
              <a:lstStyle/>
              <a:p>
                <a:r>
                  <a:rPr lang="en-US" dirty="0"/>
                  <a:t>COMPOSITE – given an integer </a:t>
                </a:r>
                <a14:m>
                  <m:oMath xmlns:m="http://schemas.openxmlformats.org/officeDocument/2006/math">
                    <m:r>
                      <a:rPr lang="en-US" i="1">
                        <a:latin typeface="Cambria Math" panose="02040503050406030204" pitchFamily="18" charset="0"/>
                      </a:rPr>
                      <m:t>𝑛</m:t>
                    </m:r>
                  </m:oMath>
                </a14:m>
                <a:r>
                  <a:rPr lang="en-US" dirty="0"/>
                  <a:t> is it composite (i.e. not prime)?</a:t>
                </a:r>
              </a:p>
              <a:p>
                <a:r>
                  <a:rPr lang="en-US" dirty="0"/>
                  <a:t>In </a:t>
                </a:r>
                <a14:m>
                  <m:oMath xmlns:m="http://schemas.openxmlformats.org/officeDocument/2006/math">
                    <m:r>
                      <a:rPr lang="en-US" b="0" i="1" smtClean="0">
                        <a:latin typeface="Cambria Math" panose="02040503050406030204" pitchFamily="18" charset="0"/>
                      </a:rPr>
                      <m:t>𝑁𝑃</m:t>
                    </m:r>
                  </m:oMath>
                </a14:m>
                <a:r>
                  <a:rPr lang="en-US" dirty="0"/>
                  <a:t> (certificate is factors). </a:t>
                </a:r>
              </a:p>
              <a:p>
                <a:r>
                  <a:rPr lang="en-US" dirty="0"/>
                  <a:t>MAX-FLOW – find a maximum flow in a graph.</a:t>
                </a:r>
              </a:p>
              <a:p>
                <a:r>
                  <a:rPr lang="en-US" dirty="0"/>
                  <a:t>Not in </a:t>
                </a:r>
                <a14:m>
                  <m:oMath xmlns:m="http://schemas.openxmlformats.org/officeDocument/2006/math">
                    <m:r>
                      <a:rPr lang="en-US" b="0" i="1" smtClean="0">
                        <a:latin typeface="Cambria Math" panose="02040503050406030204" pitchFamily="18" charset="0"/>
                      </a:rPr>
                      <m:t>𝑁𝑃</m:t>
                    </m:r>
                  </m:oMath>
                </a14:m>
                <a:r>
                  <a:rPr lang="en-US" dirty="0"/>
                  <a:t> (not a decision problem)</a:t>
                </a:r>
              </a:p>
              <a:p>
                <a:r>
                  <a:rPr lang="en-US" dirty="0"/>
                  <a:t>VERTEX-COVER – given a graph </a:t>
                </a:r>
                <a14:m>
                  <m:oMath xmlns:m="http://schemas.openxmlformats.org/officeDocument/2006/math">
                    <m:r>
                      <a:rPr lang="en-US" i="1">
                        <a:latin typeface="Cambria Math" panose="02040503050406030204" pitchFamily="18" charset="0"/>
                      </a:rPr>
                      <m:t>𝐺</m:t>
                    </m:r>
                  </m:oMath>
                </a14:m>
                <a:r>
                  <a:rPr lang="en-US" dirty="0"/>
                  <a:t> and an integer </a:t>
                </a:r>
                <a14:m>
                  <m:oMath xmlns:m="http://schemas.openxmlformats.org/officeDocument/2006/math">
                    <m:r>
                      <a:rPr lang="en-US" i="1">
                        <a:latin typeface="Cambria Math" panose="02040503050406030204" pitchFamily="18" charset="0"/>
                      </a:rPr>
                      <m:t>𝑘</m:t>
                    </m:r>
                  </m:oMath>
                </a14:m>
                <a:r>
                  <a:rPr lang="en-US" dirty="0"/>
                  <a:t>, does </a:t>
                </a:r>
                <a14:m>
                  <m:oMath xmlns:m="http://schemas.openxmlformats.org/officeDocument/2006/math">
                    <m:r>
                      <a:rPr lang="en-US" i="1">
                        <a:latin typeface="Cambria Math" panose="02040503050406030204" pitchFamily="18" charset="0"/>
                      </a:rPr>
                      <m:t>𝐺</m:t>
                    </m:r>
                  </m:oMath>
                </a14:m>
                <a:r>
                  <a:rPr lang="en-US" dirty="0"/>
                  <a:t> have a vertex cover of size at most </a:t>
                </a:r>
                <a14:m>
                  <m:oMath xmlns:m="http://schemas.openxmlformats.org/officeDocument/2006/math">
                    <m:r>
                      <a:rPr lang="en-US" i="1">
                        <a:latin typeface="Cambria Math" panose="02040503050406030204" pitchFamily="18" charset="0"/>
                      </a:rPr>
                      <m:t>𝑘</m:t>
                    </m:r>
                    <m:r>
                      <a:rPr lang="en-US" i="1">
                        <a:latin typeface="Cambria Math" panose="02040503050406030204" pitchFamily="18" charset="0"/>
                      </a:rPr>
                      <m:t>?</m:t>
                    </m:r>
                  </m:oMath>
                </a14:m>
                <a:endParaRPr lang="en-US" dirty="0"/>
              </a:p>
              <a:p>
                <a:r>
                  <a:rPr lang="en-US" dirty="0"/>
                  <a:t>In </a:t>
                </a:r>
                <a14:m>
                  <m:oMath xmlns:m="http://schemas.openxmlformats.org/officeDocument/2006/math">
                    <m:r>
                      <a:rPr lang="en-US" b="0" i="1" smtClean="0">
                        <a:latin typeface="Cambria Math" panose="02040503050406030204" pitchFamily="18" charset="0"/>
                      </a:rPr>
                      <m:t>𝑁𝑃</m:t>
                    </m:r>
                  </m:oMath>
                </a14:m>
                <a:r>
                  <a:rPr lang="en-US" dirty="0"/>
                  <a:t> (certificate is cover)</a:t>
                </a:r>
              </a:p>
              <a:p>
                <a:r>
                  <a:rPr lang="en-US" dirty="0"/>
                  <a:t>NON-3-Color – given a graph </a:t>
                </a:r>
                <a14:m>
                  <m:oMath xmlns:m="http://schemas.openxmlformats.org/officeDocument/2006/math">
                    <m:r>
                      <a:rPr lang="en-US" i="1">
                        <a:latin typeface="Cambria Math" panose="02040503050406030204" pitchFamily="18" charset="0"/>
                      </a:rPr>
                      <m:t>𝐺</m:t>
                    </m:r>
                  </m:oMath>
                </a14:m>
                <a:r>
                  <a:rPr lang="en-US" dirty="0"/>
                  <a:t>, is it not 3-colorable?  </a:t>
                </a:r>
              </a:p>
              <a:p>
                <a:r>
                  <a:rPr lang="en-US" dirty="0"/>
                  <a:t>Not known to be in </a:t>
                </a:r>
                <a14:m>
                  <m:oMath xmlns:m="http://schemas.openxmlformats.org/officeDocument/2006/math">
                    <m:r>
                      <a:rPr lang="en-US" b="0" i="1" smtClean="0">
                        <a:latin typeface="Cambria Math" panose="02040503050406030204" pitchFamily="18" charset="0"/>
                      </a:rPr>
                      <m:t>𝑁𝑃</m:t>
                    </m:r>
                  </m:oMath>
                </a14:m>
                <a:r>
                  <a:rPr lang="en-US" dirty="0"/>
                  <a:t>.</a:t>
                </a:r>
              </a:p>
            </p:txBody>
          </p:sp>
        </mc:Choice>
        <mc:Fallback>
          <p:sp>
            <p:nvSpPr>
              <p:cNvPr id="3" name="Content Placeholder 2">
                <a:extLst>
                  <a:ext uri="{FF2B5EF4-FFF2-40B4-BE49-F238E27FC236}">
                    <a16:creationId xmlns:a16="http://schemas.microsoft.com/office/drawing/2014/main" id="{F2855B2C-FED9-47FE-9FDB-083319841E62}"/>
                  </a:ext>
                </a:extLst>
              </p:cNvPr>
              <p:cNvSpPr>
                <a:spLocks noGrp="1" noRot="1" noChangeAspect="1" noMove="1" noResize="1" noEditPoints="1" noAdjustHandles="1" noChangeArrowheads="1" noChangeShapeType="1" noTextEdit="1"/>
              </p:cNvSpPr>
              <p:nvPr>
                <p:ph idx="1"/>
              </p:nvPr>
            </p:nvSpPr>
            <p:spPr>
              <a:blipFill>
                <a:blip r:embed="rId2"/>
                <a:stretch>
                  <a:fillRect l="-708" t="-2138" b="-2390"/>
                </a:stretch>
              </a:blipFill>
            </p:spPr>
            <p:txBody>
              <a:bodyPr/>
              <a:lstStyle/>
              <a:p>
                <a:r>
                  <a:rPr lang="en-US">
                    <a:noFill/>
                  </a:rPr>
                  <a:t> </a:t>
                </a:r>
              </a:p>
            </p:txBody>
          </p:sp>
        </mc:Fallback>
      </mc:AlternateContent>
    </p:spTree>
    <p:extLst>
      <p:ext uri="{BB962C8B-B14F-4D97-AF65-F5344CB8AC3E}">
        <p14:creationId xmlns:p14="http://schemas.microsoft.com/office/powerpoint/2010/main" val="27835246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Hard Problems</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a:bodyPr>
              <a:lstStyle/>
              <a:p>
                <a:r>
                  <a:rPr lang="en-US" sz="2800" dirty="0"/>
                  <a:t>Let’s say we want to figure out if every problem in NP can actually be solved efficiently.</a:t>
                </a:r>
              </a:p>
              <a:p>
                <a:r>
                  <a:rPr lang="en-US" sz="2800" dirty="0"/>
                  <a:t>We might want to start with a really hard problem in NP. </a:t>
                </a:r>
              </a:p>
              <a:p>
                <a:r>
                  <a:rPr lang="en-US" sz="2800" dirty="0"/>
                  <a:t>What is the hardest problem in NP?</a:t>
                </a:r>
              </a:p>
              <a:p>
                <a:r>
                  <a:rPr lang="en-US" sz="2800" dirty="0"/>
                  <a:t>What does it mean to be a hard problem?</a:t>
                </a:r>
              </a:p>
              <a:p>
                <a:r>
                  <a:rPr lang="en-US" sz="2800" dirty="0"/>
                  <a:t>Reductions are a good definition:</a:t>
                </a:r>
              </a:p>
              <a:p>
                <a:pPr lvl="1"/>
                <a:r>
                  <a:rPr lang="en-US" sz="2400" dirty="0"/>
                  <a:t>If A reduces to B then “A </a:t>
                </a:r>
                <a14:m>
                  <m:oMath xmlns:m="http://schemas.openxmlformats.org/officeDocument/2006/math">
                    <m:r>
                      <a:rPr lang="en-US" sz="2400" b="0" i="1" smtClean="0">
                        <a:latin typeface="Cambria Math" panose="02040503050406030204" pitchFamily="18" charset="0"/>
                      </a:rPr>
                      <m:t>≤</m:t>
                    </m:r>
                  </m:oMath>
                </a14:m>
                <a:r>
                  <a:rPr lang="en-US" sz="2400" dirty="0"/>
                  <a:t> B” (in terms of difficulty)</a:t>
                </a:r>
              </a:p>
              <a:p>
                <a:pPr lvl="2"/>
                <a:r>
                  <a:rPr lang="en-US" sz="2000" dirty="0"/>
                  <a:t>Once you have an algorithm for B, you have one for A automatically from the reduction!</a:t>
                </a:r>
              </a:p>
              <a:p>
                <a:pPr marL="0" indent="0">
                  <a:buNone/>
                </a:pPr>
                <a:endParaRPr lang="en-US" sz="2800" dirty="0"/>
              </a:p>
              <a:p>
                <a:endParaRPr lang="en-US" sz="28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2869662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NP-hardness</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575240" y="3233859"/>
                <a:ext cx="11187258" cy="3075502"/>
              </a:xfrm>
            </p:spPr>
            <p:txBody>
              <a:bodyPr>
                <a:normAutofit lnSpcReduction="10000"/>
              </a:bodyPr>
              <a:lstStyle/>
              <a:p>
                <a:r>
                  <a:rPr lang="en-US" sz="2800" dirty="0"/>
                  <a:t>An NP-hard problem is “hard enough” to design algorithms for that if you write an efficient algorithm for it, you’ve (by accident) designed an algorithm that works for every problem in NP. </a:t>
                </a:r>
              </a:p>
              <a:p>
                <a:endParaRPr lang="en-US" dirty="0"/>
              </a:p>
              <a:p>
                <a:r>
                  <a:rPr lang="en-US" sz="2800" dirty="0"/>
                  <a:t>What does it look like? Let </a:t>
                </a:r>
                <a14:m>
                  <m:oMath xmlns:m="http://schemas.openxmlformats.org/officeDocument/2006/math">
                    <m:r>
                      <a:rPr lang="en-US" sz="2800" b="0" i="1" smtClean="0">
                        <a:latin typeface="Cambria Math" panose="02040503050406030204" pitchFamily="18" charset="0"/>
                      </a:rPr>
                      <m:t>𝐴</m:t>
                    </m:r>
                  </m:oMath>
                </a14:m>
                <a:r>
                  <a:rPr lang="en-US" sz="2800" dirty="0"/>
                  <a:t> be in NP, and let </a:t>
                </a:r>
                <a14:m>
                  <m:oMath xmlns:m="http://schemas.openxmlformats.org/officeDocument/2006/math">
                    <m:r>
                      <a:rPr lang="en-US" sz="2800" b="0" i="1" smtClean="0">
                        <a:latin typeface="Cambria Math" panose="02040503050406030204" pitchFamily="18" charset="0"/>
                      </a:rPr>
                      <m:t>𝐵</m:t>
                    </m:r>
                  </m:oMath>
                </a14:m>
                <a:r>
                  <a:rPr lang="en-US" sz="2800" dirty="0"/>
                  <a:t> be the NP-hard problem you solved, on an input to </a:t>
                </a:r>
                <a14:m>
                  <m:oMath xmlns:m="http://schemas.openxmlformats.org/officeDocument/2006/math">
                    <m:r>
                      <a:rPr lang="en-US" sz="2800" b="0" i="1" smtClean="0">
                        <a:latin typeface="Cambria Math" panose="02040503050406030204" pitchFamily="18" charset="0"/>
                      </a:rPr>
                      <m:t>𝐴</m:t>
                    </m:r>
                  </m:oMath>
                </a14:m>
                <a:r>
                  <a:rPr lang="en-US" sz="2800" dirty="0"/>
                  <a:t>, “run the reduction” and plug in your actual algorithm for </a:t>
                </a:r>
                <a14:m>
                  <m:oMath xmlns:m="http://schemas.openxmlformats.org/officeDocument/2006/math">
                    <m:r>
                      <a:rPr lang="en-US" sz="2800" b="0" i="1" smtClean="0">
                        <a:latin typeface="Cambria Math" panose="02040503050406030204" pitchFamily="18" charset="0"/>
                      </a:rPr>
                      <m:t>𝐵</m:t>
                    </m:r>
                  </m:oMath>
                </a14:m>
                <a:r>
                  <a:rPr lang="en-US" sz="2800" dirty="0"/>
                  <a:t>!</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575240" y="3233859"/>
                <a:ext cx="11187258" cy="3075502"/>
              </a:xfrm>
              <a:blipFill>
                <a:blip r:embed="rId2"/>
                <a:stretch>
                  <a:fillRect l="-708" t="-4752"/>
                </a:stretch>
              </a:blipFill>
            </p:spPr>
            <p:txBody>
              <a:bodyPr/>
              <a:lstStyle/>
              <a:p>
                <a:r>
                  <a:rPr lang="en-US">
                    <a:noFill/>
                  </a:rPr>
                  <a:t> </a:t>
                </a:r>
              </a:p>
            </p:txBody>
          </p:sp>
        </mc:Fallback>
      </mc:AlternateContent>
      <p:sp>
        <p:nvSpPr>
          <p:cNvPr id="8" name="Rectangle 7"/>
          <p:cNvSpPr/>
          <p:nvPr/>
        </p:nvSpPr>
        <p:spPr>
          <a:xfrm>
            <a:off x="575237" y="1454812"/>
            <a:ext cx="10168961" cy="1602178"/>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a:p>
            <a:r>
              <a:rPr lang="en-US" sz="2800" dirty="0"/>
              <a:t>The problem B is NP-hard if</a:t>
            </a:r>
            <a:br>
              <a:rPr lang="en-US" sz="2800" dirty="0"/>
            </a:br>
            <a:r>
              <a:rPr lang="en-US" sz="2800" dirty="0"/>
              <a:t>for all problems A in NP, A reduces to B. </a:t>
            </a:r>
          </a:p>
        </p:txBody>
      </p:sp>
      <p:sp>
        <p:nvSpPr>
          <p:cNvPr id="9" name="Rectangle 8"/>
          <p:cNvSpPr/>
          <p:nvPr/>
        </p:nvSpPr>
        <p:spPr>
          <a:xfrm>
            <a:off x="575237" y="1454812"/>
            <a:ext cx="10168961" cy="569202"/>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t>NP-hard</a:t>
            </a:r>
          </a:p>
        </p:txBody>
      </p:sp>
    </p:spTree>
    <p:extLst>
      <p:ext uri="{BB962C8B-B14F-4D97-AF65-F5344CB8AC3E}">
        <p14:creationId xmlns:p14="http://schemas.microsoft.com/office/powerpoint/2010/main" val="1324197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NP-Completeness</a:t>
            </a:r>
          </a:p>
        </p:txBody>
      </p:sp>
      <p:sp>
        <p:nvSpPr>
          <p:cNvPr id="3" name="Content Placeholder 2"/>
          <p:cNvSpPr>
            <a:spLocks noGrp="1"/>
          </p:cNvSpPr>
          <p:nvPr>
            <p:ph idx="1"/>
          </p:nvPr>
        </p:nvSpPr>
        <p:spPr>
          <a:xfrm>
            <a:off x="575240" y="3233859"/>
            <a:ext cx="11187258" cy="3075502"/>
          </a:xfrm>
        </p:spPr>
        <p:txBody>
          <a:bodyPr>
            <a:normAutofit/>
          </a:bodyPr>
          <a:lstStyle/>
          <a:p>
            <a:r>
              <a:rPr lang="en-US" sz="2800" dirty="0"/>
              <a:t>An NP-complete problem is a “hardest” problem in NP.</a:t>
            </a:r>
          </a:p>
          <a:p>
            <a:r>
              <a:rPr lang="en-US" sz="2800" dirty="0"/>
              <a:t>If you have an algorithm to solve an NP-complete problem, you have an algorithm for </a:t>
            </a:r>
            <a:r>
              <a:rPr lang="en-US" sz="2800" b="1" dirty="0"/>
              <a:t>every </a:t>
            </a:r>
            <a:r>
              <a:rPr lang="en-US" sz="2800" dirty="0"/>
              <a:t>problem in NP. </a:t>
            </a:r>
          </a:p>
          <a:p>
            <a:r>
              <a:rPr lang="en-US" sz="2800" dirty="0"/>
              <a:t>An NP-complete problem is a </a:t>
            </a:r>
            <a:r>
              <a:rPr lang="en-US" sz="2800" b="1" dirty="0"/>
              <a:t>universal language </a:t>
            </a:r>
            <a:r>
              <a:rPr lang="en-US" sz="2800" dirty="0"/>
              <a:t>for encoding “I’ll know it when I see it” problems.</a:t>
            </a:r>
          </a:p>
        </p:txBody>
      </p:sp>
      <p:sp>
        <p:nvSpPr>
          <p:cNvPr id="8" name="Rectangle 7"/>
          <p:cNvSpPr/>
          <p:nvPr/>
        </p:nvSpPr>
        <p:spPr>
          <a:xfrm>
            <a:off x="575237" y="1454812"/>
            <a:ext cx="10168961" cy="1602178"/>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a:p>
            <a:r>
              <a:rPr lang="en-US" sz="2800" dirty="0"/>
              <a:t>The problem B is NP-complete if B is in NP</a:t>
            </a:r>
            <a:br>
              <a:rPr lang="en-US" sz="2800" dirty="0"/>
            </a:br>
            <a:r>
              <a:rPr lang="en-US" sz="2800" dirty="0"/>
              <a:t>and B is NP-hard</a:t>
            </a:r>
          </a:p>
        </p:txBody>
      </p:sp>
      <p:sp>
        <p:nvSpPr>
          <p:cNvPr id="9" name="Rectangle 8"/>
          <p:cNvSpPr/>
          <p:nvPr/>
        </p:nvSpPr>
        <p:spPr>
          <a:xfrm>
            <a:off x="575237" y="1454812"/>
            <a:ext cx="10168961" cy="569202"/>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t>NP-Complete</a:t>
            </a:r>
          </a:p>
        </p:txBody>
      </p:sp>
    </p:spTree>
    <p:extLst>
      <p:ext uri="{BB962C8B-B14F-4D97-AF65-F5344CB8AC3E}">
        <p14:creationId xmlns:p14="http://schemas.microsoft.com/office/powerpoint/2010/main" val="1819863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0B078-8BF1-4D7E-9247-16F15367066A}"/>
              </a:ext>
            </a:extLst>
          </p:cNvPr>
          <p:cNvSpPr>
            <a:spLocks noGrp="1"/>
          </p:cNvSpPr>
          <p:nvPr>
            <p:ph type="title"/>
          </p:nvPr>
        </p:nvSpPr>
        <p:spPr/>
        <p:txBody>
          <a:bodyPr>
            <a:normAutofit fontScale="90000"/>
          </a:bodyPr>
          <a:lstStyle/>
          <a:p>
            <a:r>
              <a:rPr lang="en-US" dirty="0"/>
              <a:t>Why is being NP-hard/-complete interesting?</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C51A476C-4FCC-421D-9E48-54637BDCB6E3}"/>
                  </a:ext>
                </a:extLst>
              </p:cNvPr>
              <p:cNvSpPr>
                <a:spLocks noGrp="1"/>
              </p:cNvSpPr>
              <p:nvPr>
                <p:ph idx="1"/>
              </p:nvPr>
            </p:nvSpPr>
            <p:spPr/>
            <p:txBody>
              <a:bodyPr/>
              <a:lstStyle/>
              <a:p>
                <a:r>
                  <a:rPr lang="en-US" dirty="0"/>
                  <a:t>Let </a:t>
                </a:r>
                <a14:m>
                  <m:oMath xmlns:m="http://schemas.openxmlformats.org/officeDocument/2006/math">
                    <m:r>
                      <a:rPr lang="en-US" b="0" i="1" smtClean="0">
                        <a:latin typeface="Cambria Math" panose="02040503050406030204" pitchFamily="18" charset="0"/>
                      </a:rPr>
                      <m:t>𝐵</m:t>
                    </m:r>
                  </m:oMath>
                </a14:m>
                <a:r>
                  <a:rPr lang="en-US" dirty="0"/>
                  <a:t> be an NP-hard problem. Suppose you found a polynomial time algorithm for </a:t>
                </a:r>
                <a14:m>
                  <m:oMath xmlns:m="http://schemas.openxmlformats.org/officeDocument/2006/math">
                    <m:r>
                      <a:rPr lang="en-US" b="0" i="1" smtClean="0">
                        <a:latin typeface="Cambria Math" panose="02040503050406030204" pitchFamily="18" charset="0"/>
                      </a:rPr>
                      <m:t>𝐵</m:t>
                    </m:r>
                  </m:oMath>
                </a14:m>
                <a:r>
                  <a:rPr lang="en-US" dirty="0"/>
                  <a:t>. Why is that interesting?</a:t>
                </a:r>
              </a:p>
              <a:p>
                <a:endParaRPr lang="en-US" dirty="0"/>
              </a:p>
              <a:p>
                <a:r>
                  <a:rPr lang="en-US" dirty="0"/>
                  <a:t>You now have for free a polynomial time algorithm for </a:t>
                </a:r>
                <a:r>
                  <a:rPr lang="en-US" b="1" dirty="0"/>
                  <a:t>every </a:t>
                </a:r>
                <a:r>
                  <a:rPr lang="en-US" dirty="0"/>
                  <a:t>problem in NP. (if </a:t>
                </a:r>
                <a14:m>
                  <m:oMath xmlns:m="http://schemas.openxmlformats.org/officeDocument/2006/math">
                    <m:r>
                      <a:rPr lang="en-US" b="0" i="1" smtClean="0">
                        <a:latin typeface="Cambria Math" panose="02040503050406030204" pitchFamily="18" charset="0"/>
                      </a:rPr>
                      <m:t>𝐴</m:t>
                    </m:r>
                  </m:oMath>
                </a14:m>
                <a:r>
                  <a:rPr lang="en-US" b="1" dirty="0"/>
                  <a:t> </a:t>
                </a:r>
                <a:r>
                  <a:rPr lang="en-US" dirty="0"/>
                  <a:t>is in NP, then </a:t>
                </a:r>
                <a14:m>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𝐵</m:t>
                    </m:r>
                    <m:r>
                      <a:rPr lang="en-US" b="0" i="0" smtClean="0">
                        <a:latin typeface="Cambria Math" panose="02040503050406030204" pitchFamily="18" charset="0"/>
                      </a:rPr>
                      <m:t>.</m:t>
                    </m:r>
                  </m:oMath>
                </a14:m>
                <a:r>
                  <a:rPr lang="en-US" dirty="0"/>
                  <a:t> So plug in your algorithm for </a:t>
                </a:r>
                <a14:m>
                  <m:oMath xmlns:m="http://schemas.openxmlformats.org/officeDocument/2006/math">
                    <m:r>
                      <a:rPr lang="en-US" b="0" i="1" smtClean="0">
                        <a:latin typeface="Cambria Math" panose="02040503050406030204" pitchFamily="18" charset="0"/>
                      </a:rPr>
                      <m:t>𝐵</m:t>
                    </m:r>
                  </m:oMath>
                </a14:m>
                <a:r>
                  <a:rPr lang="en-US" dirty="0"/>
                  <a:t>!)</a:t>
                </a:r>
              </a:p>
              <a:p>
                <a:r>
                  <a:rPr lang="en-US" dirty="0"/>
                  <a:t>So </a:t>
                </a:r>
                <a14:m>
                  <m:oMath xmlns:m="http://schemas.openxmlformats.org/officeDocument/2006/math">
                    <m:r>
                      <a:rPr lang="en-US" b="0" i="1" smtClean="0">
                        <a:latin typeface="Cambria Math" panose="02040503050406030204" pitchFamily="18" charset="0"/>
                      </a:rPr>
                      <m:t>𝑃</m:t>
                    </m:r>
                    <m:r>
                      <a:rPr lang="en-US" b="0" i="1" smtClean="0">
                        <a:latin typeface="Cambria Math" panose="02040503050406030204" pitchFamily="18" charset="0"/>
                      </a:rPr>
                      <m:t>=</m:t>
                    </m:r>
                    <m:r>
                      <a:rPr lang="en-US" b="0" i="1" smtClean="0">
                        <a:latin typeface="Cambria Math" panose="02040503050406030204" pitchFamily="18" charset="0"/>
                      </a:rPr>
                      <m:t>𝑁𝑃</m:t>
                    </m:r>
                  </m:oMath>
                </a14:m>
                <a:r>
                  <a:rPr lang="en-US" dirty="0"/>
                  <a:t>. (if you find a polynomial time algorithm for an NP-hard problem).</a:t>
                </a:r>
              </a:p>
              <a:p>
                <a:r>
                  <a:rPr lang="en-US" dirty="0"/>
                  <a:t>On the other hand, if any problem in </a:t>
                </a:r>
                <a14:m>
                  <m:oMath xmlns:m="http://schemas.openxmlformats.org/officeDocument/2006/math">
                    <m:r>
                      <a:rPr lang="en-US" b="0" i="1" smtClean="0">
                        <a:latin typeface="Cambria Math" panose="02040503050406030204" pitchFamily="18" charset="0"/>
                      </a:rPr>
                      <m:t>𝑁𝑃</m:t>
                    </m:r>
                  </m:oMath>
                </a14:m>
                <a:r>
                  <a:rPr lang="en-US" dirty="0"/>
                  <a:t> is not in </a:t>
                </a:r>
                <a14:m>
                  <m:oMath xmlns:m="http://schemas.openxmlformats.org/officeDocument/2006/math">
                    <m:r>
                      <a:rPr lang="en-US" b="0" i="1" smtClean="0">
                        <a:latin typeface="Cambria Math" panose="02040503050406030204" pitchFamily="18" charset="0"/>
                      </a:rPr>
                      <m:t>𝑃</m:t>
                    </m:r>
                  </m:oMath>
                </a14:m>
                <a:r>
                  <a:rPr lang="en-US" dirty="0"/>
                  <a:t> (any doesn’t have a polynomial time algorithm), then no NP-complete problem is in </a:t>
                </a:r>
                <a14:m>
                  <m:oMath xmlns:m="http://schemas.openxmlformats.org/officeDocument/2006/math">
                    <m:r>
                      <a:rPr lang="en-US" b="0" i="1" smtClean="0">
                        <a:latin typeface="Cambria Math" panose="02040503050406030204" pitchFamily="18" charset="0"/>
                      </a:rPr>
                      <m:t>𝑃</m:t>
                    </m:r>
                  </m:oMath>
                </a14:m>
                <a:r>
                  <a:rPr lang="en-US" dirty="0"/>
                  <a:t>.</a:t>
                </a:r>
              </a:p>
            </p:txBody>
          </p:sp>
        </mc:Choice>
        <mc:Fallback>
          <p:sp>
            <p:nvSpPr>
              <p:cNvPr id="3" name="Content Placeholder 2">
                <a:extLst>
                  <a:ext uri="{FF2B5EF4-FFF2-40B4-BE49-F238E27FC236}">
                    <a16:creationId xmlns:a16="http://schemas.microsoft.com/office/drawing/2014/main" id="{C51A476C-4FCC-421D-9E48-54637BDCB6E3}"/>
                  </a:ext>
                </a:extLst>
              </p:cNvPr>
              <p:cNvSpPr>
                <a:spLocks noGrp="1" noRot="1" noChangeAspect="1" noMove="1" noResize="1" noEditPoints="1" noAdjustHandles="1" noChangeArrowheads="1" noChangeShapeType="1" noTextEdit="1"/>
              </p:cNvSpPr>
              <p:nvPr>
                <p:ph idx="1"/>
              </p:nvPr>
            </p:nvSpPr>
            <p:spPr>
              <a:blipFill>
                <a:blip r:embed="rId2"/>
                <a:stretch>
                  <a:fillRect l="-708" t="-2138" r="-1797"/>
                </a:stretch>
              </a:blipFill>
            </p:spPr>
            <p:txBody>
              <a:bodyPr/>
              <a:lstStyle/>
              <a:p>
                <a:r>
                  <a:rPr lang="en-US">
                    <a:noFill/>
                  </a:rPr>
                  <a:t> </a:t>
                </a:r>
              </a:p>
            </p:txBody>
          </p:sp>
        </mc:Fallback>
      </mc:AlternateContent>
    </p:spTree>
    <p:extLst>
      <p:ext uri="{BB962C8B-B14F-4D97-AF65-F5344CB8AC3E}">
        <p14:creationId xmlns:p14="http://schemas.microsoft.com/office/powerpoint/2010/main" val="32265750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NP-Completeness</a:t>
            </a:r>
          </a:p>
        </p:txBody>
      </p:sp>
      <p:sp>
        <p:nvSpPr>
          <p:cNvPr id="3" name="Content Placeholder 2"/>
          <p:cNvSpPr>
            <a:spLocks noGrp="1"/>
          </p:cNvSpPr>
          <p:nvPr>
            <p:ph idx="1"/>
          </p:nvPr>
        </p:nvSpPr>
        <p:spPr>
          <a:xfrm>
            <a:off x="575240" y="1389195"/>
            <a:ext cx="11187258" cy="1921164"/>
          </a:xfrm>
        </p:spPr>
        <p:txBody>
          <a:bodyPr>
            <a:noAutofit/>
          </a:bodyPr>
          <a:lstStyle/>
          <a:p>
            <a:r>
              <a:rPr lang="en-US" sz="2800" dirty="0"/>
              <a:t>An NP-complete problem does exist!</a:t>
            </a:r>
          </a:p>
        </p:txBody>
      </p:sp>
      <p:sp>
        <p:nvSpPr>
          <p:cNvPr id="8" name="Rectangle 7"/>
          <p:cNvSpPr/>
          <p:nvPr/>
        </p:nvSpPr>
        <p:spPr>
          <a:xfrm>
            <a:off x="575239" y="2079146"/>
            <a:ext cx="6111311" cy="1013460"/>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a:p>
            <a:r>
              <a:rPr lang="en-US" sz="2800" dirty="0"/>
              <a:t>3-SAT is NP-complete </a:t>
            </a:r>
          </a:p>
        </p:txBody>
      </p:sp>
      <p:sp>
        <p:nvSpPr>
          <p:cNvPr id="9" name="Rectangle 8"/>
          <p:cNvSpPr/>
          <p:nvPr/>
        </p:nvSpPr>
        <p:spPr>
          <a:xfrm>
            <a:off x="584764" y="2079146"/>
            <a:ext cx="6101786" cy="476250"/>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t>Cook-Levin Theorem (1971)</a:t>
            </a: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5239" y="3410289"/>
            <a:ext cx="7472604" cy="1505403"/>
          </a:xfrm>
          <a:prstGeom prst="rect">
            <a:avLst/>
          </a:prstGeom>
        </p:spPr>
      </p:pic>
      <p:sp>
        <p:nvSpPr>
          <p:cNvPr id="7" name="TextBox 6"/>
          <p:cNvSpPr txBox="1"/>
          <p:nvPr/>
        </p:nvSpPr>
        <p:spPr>
          <a:xfrm>
            <a:off x="748145" y="5033818"/>
            <a:ext cx="9984510" cy="523220"/>
          </a:xfrm>
          <a:prstGeom prst="rect">
            <a:avLst/>
          </a:prstGeom>
          <a:noFill/>
        </p:spPr>
        <p:txBody>
          <a:bodyPr wrap="square" rtlCol="0">
            <a:spAutoFit/>
          </a:bodyPr>
          <a:lstStyle/>
          <a:p>
            <a:r>
              <a:rPr lang="en-US" sz="2800" dirty="0"/>
              <a:t>This sentence (and the proof of it) won Cook the Turing Award.</a:t>
            </a:r>
          </a:p>
        </p:txBody>
      </p:sp>
    </p:spTree>
    <p:extLst>
      <p:ext uri="{BB962C8B-B14F-4D97-AF65-F5344CB8AC3E}">
        <p14:creationId xmlns:p14="http://schemas.microsoft.com/office/powerpoint/2010/main" val="4109736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077E9-8EB1-4172-8DD8-DDD0FC96326F}"/>
              </a:ext>
            </a:extLst>
          </p:cNvPr>
          <p:cNvSpPr>
            <a:spLocks noGrp="1"/>
          </p:cNvSpPr>
          <p:nvPr>
            <p:ph type="title"/>
          </p:nvPr>
        </p:nvSpPr>
        <p:spPr/>
        <p:txBody>
          <a:bodyPr/>
          <a:lstStyle/>
          <a:p>
            <a:r>
              <a:rPr lang="en-US" dirty="0"/>
              <a:t>How do we know a problem is hard?</a:t>
            </a:r>
          </a:p>
        </p:txBody>
      </p:sp>
      <p:sp>
        <p:nvSpPr>
          <p:cNvPr id="3" name="Content Placeholder 2">
            <a:extLst>
              <a:ext uri="{FF2B5EF4-FFF2-40B4-BE49-F238E27FC236}">
                <a16:creationId xmlns:a16="http://schemas.microsoft.com/office/drawing/2014/main" id="{7990DB93-B7F8-473D-9C99-6B3336EBD50C}"/>
              </a:ext>
            </a:extLst>
          </p:cNvPr>
          <p:cNvSpPr>
            <a:spLocks noGrp="1"/>
          </p:cNvSpPr>
          <p:nvPr>
            <p:ph idx="1"/>
          </p:nvPr>
        </p:nvSpPr>
        <p:spPr/>
        <p:txBody>
          <a:bodyPr/>
          <a:lstStyle/>
          <a:p>
            <a:r>
              <a:rPr lang="en-US" dirty="0"/>
              <a:t>At this point in the quarter, you’ve probably at least once been banging your head against a problem.</a:t>
            </a:r>
          </a:p>
          <a:p>
            <a:r>
              <a:rPr lang="en-US" dirty="0"/>
              <a:t>For so long that you began to thought “there’s no way there’s actually an efficient algorithm for this problem.”</a:t>
            </a:r>
          </a:p>
          <a:p>
            <a:endParaRPr lang="en-US" dirty="0"/>
          </a:p>
          <a:p>
            <a:r>
              <a:rPr lang="en-US" dirty="0"/>
              <a:t>That wasn’t true for any of the problems we gave you so far.</a:t>
            </a:r>
          </a:p>
          <a:p>
            <a:r>
              <a:rPr lang="en-US" dirty="0"/>
              <a:t>But it </a:t>
            </a:r>
            <a:r>
              <a:rPr lang="en-US" b="1" dirty="0"/>
              <a:t>is </a:t>
            </a:r>
            <a:r>
              <a:rPr lang="en-US" dirty="0"/>
              <a:t>true for some problems. At least we think it is.</a:t>
            </a:r>
          </a:p>
          <a:p>
            <a:r>
              <a:rPr lang="en-US" dirty="0"/>
              <a:t>The next two lectures are: what problems do we think there aren’t efficient algorithms for, and how do we tell?</a:t>
            </a:r>
          </a:p>
        </p:txBody>
      </p:sp>
    </p:spTree>
    <p:extLst>
      <p:ext uri="{BB962C8B-B14F-4D97-AF65-F5344CB8AC3E}">
        <p14:creationId xmlns:p14="http://schemas.microsoft.com/office/powerpoint/2010/main" val="21486419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DA33A-6C49-4CC1-8E73-BE55FD665319}"/>
              </a:ext>
            </a:extLst>
          </p:cNvPr>
          <p:cNvSpPr>
            <a:spLocks noGrp="1"/>
          </p:cNvSpPr>
          <p:nvPr>
            <p:ph type="title"/>
          </p:nvPr>
        </p:nvSpPr>
        <p:spPr/>
        <p:txBody>
          <a:bodyPr/>
          <a:lstStyle/>
          <a:p>
            <a:r>
              <a:rPr lang="en-US" dirty="0"/>
              <a:t>What’s 3-SAT?</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4F76A4C6-63F1-4C6F-82EC-732257D76A52}"/>
                  </a:ext>
                </a:extLst>
              </p:cNvPr>
              <p:cNvSpPr>
                <a:spLocks noGrp="1"/>
              </p:cNvSpPr>
              <p:nvPr>
                <p:ph idx="1"/>
              </p:nvPr>
            </p:nvSpPr>
            <p:spPr/>
            <p:txBody>
              <a:bodyPr/>
              <a:lstStyle/>
              <a:p>
                <a:r>
                  <a:rPr lang="en-US" b="1" dirty="0"/>
                  <a:t>Input</a:t>
                </a:r>
                <a:r>
                  <a:rPr lang="en-US" dirty="0"/>
                  <a:t>: A list of Boolean variables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𝑛</m:t>
                        </m:r>
                      </m:sub>
                    </m:sSub>
                  </m:oMath>
                </a14:m>
                <a:endParaRPr lang="en-US" dirty="0"/>
              </a:p>
              <a:p>
                <a:r>
                  <a:rPr lang="en-US" dirty="0"/>
                  <a:t>A list of constraints, all of which must be met.</a:t>
                </a:r>
              </a:p>
              <a:p>
                <a:pPr lvl="1"/>
                <a:r>
                  <a:rPr lang="en-US" dirty="0"/>
                  <a:t>Each constraint is of the form:</a:t>
                </a:r>
              </a:p>
              <a:p>
                <a:pPr lvl="1"/>
                <a:r>
                  <a:rPr lang="en-US" dirty="0">
                    <a:latin typeface="Courier New" panose="02070309020205020404" pitchFamily="49" charset="0"/>
                    <a:cs typeface="Courier New" panose="02070309020205020404" pitchFamily="49" charset="0"/>
                  </a:rPr>
                  <a:t>( (xi == &lt;T,F&gt;) || (</a:t>
                </a:r>
                <a:r>
                  <a:rPr lang="en-US" dirty="0" err="1">
                    <a:latin typeface="Courier New" panose="02070309020205020404" pitchFamily="49" charset="0"/>
                    <a:cs typeface="Courier New" panose="02070309020205020404" pitchFamily="49" charset="0"/>
                  </a:rPr>
                  <a:t>xj</a:t>
                </a:r>
                <a:r>
                  <a:rPr lang="en-US" dirty="0">
                    <a:latin typeface="Courier New" panose="02070309020205020404" pitchFamily="49" charset="0"/>
                    <a:cs typeface="Courier New" panose="02070309020205020404" pitchFamily="49" charset="0"/>
                  </a:rPr>
                  <a:t> == &lt;T,F&gt;) || (</a:t>
                </a:r>
                <a:r>
                  <a:rPr lang="en-US" dirty="0" err="1">
                    <a:latin typeface="Courier New" panose="02070309020205020404" pitchFamily="49" charset="0"/>
                    <a:cs typeface="Courier New" panose="02070309020205020404" pitchFamily="49" charset="0"/>
                  </a:rPr>
                  <a:t>xk</a:t>
                </a:r>
                <a:r>
                  <a:rPr lang="en-US" dirty="0">
                    <a:latin typeface="Courier New" panose="02070309020205020404" pitchFamily="49" charset="0"/>
                    <a:cs typeface="Courier New" panose="02070309020205020404" pitchFamily="49" charset="0"/>
                  </a:rPr>
                  <a:t> == &lt;T/F&gt;) )</a:t>
                </a:r>
              </a:p>
              <a:p>
                <a:pPr lvl="1"/>
                <a:r>
                  <a:rPr lang="en-US" dirty="0"/>
                  <a:t> 	</a:t>
                </a:r>
                <a:r>
                  <a:rPr lang="en-US" dirty="0" err="1"/>
                  <a:t>ORed</a:t>
                </a:r>
                <a:r>
                  <a:rPr lang="en-US" dirty="0"/>
                  <a:t> together, always exactly three variables, you can choose T/F independently for each.</a:t>
                </a:r>
              </a:p>
              <a:p>
                <a:pPr lvl="1"/>
                <a:endParaRPr lang="en-US" dirty="0"/>
              </a:p>
              <a:p>
                <a:pPr lvl="1"/>
                <a:r>
                  <a:rPr lang="en-US" b="1" dirty="0"/>
                  <a:t>Output</a:t>
                </a:r>
                <a:r>
                  <a:rPr lang="en-US" dirty="0"/>
                  <a:t>: true if there is a setting of the variables where all constraints are met, false otherwise.</a:t>
                </a:r>
              </a:p>
              <a:p>
                <a:pPr lvl="1"/>
                <a:endParaRPr lang="en-US" dirty="0"/>
              </a:p>
              <a:p>
                <a:pPr lvl="1"/>
                <a:r>
                  <a:rPr lang="en-US" dirty="0"/>
                  <a:t>Why is it called </a:t>
                </a:r>
                <a14:m>
                  <m:oMath xmlns:m="http://schemas.openxmlformats.org/officeDocument/2006/math">
                    <m:r>
                      <a:rPr lang="en-US" b="0" i="1" smtClean="0">
                        <a:latin typeface="Cambria Math" panose="02040503050406030204" pitchFamily="18" charset="0"/>
                      </a:rPr>
                      <m:t>3</m:t>
                    </m:r>
                  </m:oMath>
                </a14:m>
                <a:r>
                  <a:rPr lang="en-US" dirty="0"/>
                  <a:t>-SAT? 3 because you have 3 variables per constraint</a:t>
                </a:r>
                <a:br>
                  <a:rPr lang="en-US" dirty="0"/>
                </a:br>
                <a:r>
                  <a:rPr lang="en-US" dirty="0"/>
                  <a:t>SAT is short for “satisfiability” can you satisfy all of the constraints?</a:t>
                </a:r>
              </a:p>
            </p:txBody>
          </p:sp>
        </mc:Choice>
        <mc:Fallback>
          <p:sp>
            <p:nvSpPr>
              <p:cNvPr id="3" name="Content Placeholder 2">
                <a:extLst>
                  <a:ext uri="{FF2B5EF4-FFF2-40B4-BE49-F238E27FC236}">
                    <a16:creationId xmlns:a16="http://schemas.microsoft.com/office/drawing/2014/main" id="{4F76A4C6-63F1-4C6F-82EC-732257D76A52}"/>
                  </a:ext>
                </a:extLst>
              </p:cNvPr>
              <p:cNvSpPr>
                <a:spLocks noGrp="1" noRot="1" noChangeAspect="1" noMove="1" noResize="1" noEditPoints="1" noAdjustHandles="1" noChangeArrowheads="1" noChangeShapeType="1" noTextEdit="1"/>
              </p:cNvSpPr>
              <p:nvPr>
                <p:ph idx="1"/>
              </p:nvPr>
            </p:nvSpPr>
            <p:spPr>
              <a:blipFill>
                <a:blip r:embed="rId2"/>
                <a:stretch>
                  <a:fillRect l="-654" t="-2138" r="-54" b="-2767"/>
                </a:stretch>
              </a:blipFill>
            </p:spPr>
            <p:txBody>
              <a:bodyPr/>
              <a:lstStyle/>
              <a:p>
                <a:r>
                  <a:rPr lang="en-US">
                    <a:noFill/>
                  </a:rPr>
                  <a:t> </a:t>
                </a:r>
              </a:p>
            </p:txBody>
          </p:sp>
        </mc:Fallback>
      </mc:AlternateContent>
    </p:spTree>
    <p:extLst>
      <p:ext uri="{BB962C8B-B14F-4D97-AF65-F5344CB8AC3E}">
        <p14:creationId xmlns:p14="http://schemas.microsoft.com/office/powerpoint/2010/main" val="40129555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5565E-450D-4A74-A032-2386AAB1A425}"/>
              </a:ext>
            </a:extLst>
          </p:cNvPr>
          <p:cNvSpPr>
            <a:spLocks noGrp="1"/>
          </p:cNvSpPr>
          <p:nvPr>
            <p:ph type="title"/>
          </p:nvPr>
        </p:nvSpPr>
        <p:spPr/>
        <p:txBody>
          <a:bodyPr/>
          <a:lstStyle/>
          <a:p>
            <a:r>
              <a:rPr lang="en-US" dirty="0"/>
              <a:t>More Starting Points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4230238-C862-4BAA-AFE5-FA479D57A994}"/>
                  </a:ext>
                </a:extLst>
              </p:cNvPr>
              <p:cNvSpPr>
                <a:spLocks noGrp="1"/>
              </p:cNvSpPr>
              <p:nvPr>
                <p:ph idx="1"/>
              </p:nvPr>
            </p:nvSpPr>
            <p:spPr/>
            <p:txBody>
              <a:bodyPr/>
              <a:lstStyle/>
              <a:p>
                <a:r>
                  <a:rPr lang="en-US" dirty="0"/>
                  <a:t>We have one NP-hard problem (</a:t>
                </a:r>
                <a14:m>
                  <m:oMath xmlns:m="http://schemas.openxmlformats.org/officeDocument/2006/math">
                    <m:r>
                      <a:rPr lang="en-US" b="0" i="1" smtClean="0">
                        <a:latin typeface="Cambria Math" panose="02040503050406030204" pitchFamily="18" charset="0"/>
                      </a:rPr>
                      <m:t>3</m:t>
                    </m:r>
                  </m:oMath>
                </a14:m>
                <a:r>
                  <a:rPr lang="en-US" dirty="0"/>
                  <a:t>-SAT). It’d be nice if we had more…</a:t>
                </a:r>
              </a:p>
              <a:p>
                <a:r>
                  <a:rPr lang="en-US" dirty="0"/>
                  <a:t>I’m just going to give us more (if you’re interested in proving these NP-complete, many are </a:t>
                </a:r>
                <a:r>
                  <a:rPr lang="en-US" dirty="0">
                    <a:hlinkClick r:id="rId2"/>
                  </a:rPr>
                  <a:t>here</a:t>
                </a:r>
                <a:r>
                  <a:rPr lang="en-US" dirty="0"/>
                  <a:t>)</a:t>
                </a:r>
              </a:p>
              <a:p>
                <a:endParaRPr lang="en-US" dirty="0"/>
              </a:p>
              <a:p>
                <a:r>
                  <a:rPr lang="en-US" dirty="0"/>
                  <a:t>3-coloring is NP-complete.</a:t>
                </a:r>
              </a:p>
              <a:p>
                <a:r>
                  <a:rPr lang="en-US" dirty="0"/>
                  <a:t>Hamiltonian Path (given a directed graph, is there a path that visits every vertex exactly once?) is NP-complete.		</a:t>
                </a:r>
              </a:p>
            </p:txBody>
          </p:sp>
        </mc:Choice>
        <mc:Fallback>
          <p:sp>
            <p:nvSpPr>
              <p:cNvPr id="3" name="Content Placeholder 2">
                <a:extLst>
                  <a:ext uri="{FF2B5EF4-FFF2-40B4-BE49-F238E27FC236}">
                    <a16:creationId xmlns:a16="http://schemas.microsoft.com/office/drawing/2014/main" id="{04230238-C862-4BAA-AFE5-FA479D57A994}"/>
                  </a:ext>
                </a:extLst>
              </p:cNvPr>
              <p:cNvSpPr>
                <a:spLocks noGrp="1" noRot="1" noChangeAspect="1" noMove="1" noResize="1" noEditPoints="1" noAdjustHandles="1" noChangeArrowheads="1" noChangeShapeType="1" noTextEdit="1"/>
              </p:cNvSpPr>
              <p:nvPr>
                <p:ph idx="1"/>
              </p:nvPr>
            </p:nvSpPr>
            <p:spPr>
              <a:blipFill>
                <a:blip r:embed="rId3"/>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20251128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667124-C271-4090-9FF8-A07797264A36}"/>
              </a:ext>
            </a:extLst>
          </p:cNvPr>
          <p:cNvSpPr>
            <a:spLocks noGrp="1"/>
          </p:cNvSpPr>
          <p:nvPr>
            <p:ph type="title"/>
          </p:nvPr>
        </p:nvSpPr>
        <p:spPr/>
        <p:txBody>
          <a:bodyPr/>
          <a:lstStyle/>
          <a:p>
            <a:r>
              <a:rPr lang="en-US" dirty="0"/>
              <a:t>More Reduction Facts</a:t>
            </a:r>
          </a:p>
        </p:txBody>
      </p:sp>
      <p:sp>
        <p:nvSpPr>
          <p:cNvPr id="5" name="Text Placeholder 4">
            <a:extLst>
              <a:ext uri="{FF2B5EF4-FFF2-40B4-BE49-F238E27FC236}">
                <a16:creationId xmlns:a16="http://schemas.microsoft.com/office/drawing/2014/main" id="{BF884AD2-21D4-4EAA-98F4-EAF497B5212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41691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011F86B-9AE3-4143-B78D-16F7FF241D3B}"/>
              </a:ext>
            </a:extLst>
          </p:cNvPr>
          <p:cNvSpPr>
            <a:spLocks noGrp="1"/>
          </p:cNvSpPr>
          <p:nvPr>
            <p:ph type="title"/>
          </p:nvPr>
        </p:nvSpPr>
        <p:spPr/>
        <p:txBody>
          <a:bodyPr/>
          <a:lstStyle/>
          <a:p>
            <a:r>
              <a:rPr lang="en-US" dirty="0"/>
              <a:t>I have a problem</a:t>
            </a:r>
          </a:p>
        </p:txBody>
      </p:sp>
      <mc:AlternateContent xmlns:mc="http://schemas.openxmlformats.org/markup-compatibility/2006">
        <mc:Choice xmlns:a14="http://schemas.microsoft.com/office/drawing/2010/main" Requires="a14">
          <p:sp>
            <p:nvSpPr>
              <p:cNvPr id="5" name="Content Placeholder 4">
                <a:extLst>
                  <a:ext uri="{FF2B5EF4-FFF2-40B4-BE49-F238E27FC236}">
                    <a16:creationId xmlns:a16="http://schemas.microsoft.com/office/drawing/2014/main" id="{67CB1653-695E-4860-9FB2-DEE520ADD72B}"/>
                  </a:ext>
                </a:extLst>
              </p:cNvPr>
              <p:cNvSpPr>
                <a:spLocks noGrp="1"/>
              </p:cNvSpPr>
              <p:nvPr>
                <p:ph idx="1"/>
              </p:nvPr>
            </p:nvSpPr>
            <p:spPr/>
            <p:txBody>
              <a:bodyPr/>
              <a:lstStyle/>
              <a:p>
                <a:r>
                  <a:rPr lang="en-US" dirty="0"/>
                  <a:t>My problem </a:t>
                </a:r>
                <a14:m>
                  <m:oMath xmlns:m="http://schemas.openxmlformats.org/officeDocument/2006/math">
                    <m:r>
                      <a:rPr lang="en-US" b="0" i="1" smtClean="0">
                        <a:latin typeface="Cambria Math" panose="02040503050406030204" pitchFamily="18" charset="0"/>
                      </a:rPr>
                      <m:t>𝐶</m:t>
                    </m:r>
                  </m:oMath>
                </a14:m>
                <a:r>
                  <a:rPr lang="en-US" dirty="0"/>
                  <a:t> is hard. </a:t>
                </a:r>
              </a:p>
              <a:p>
                <a:r>
                  <a:rPr lang="en-US" dirty="0"/>
                  <a:t>So hard, it’s probably NP-hard. How do I show it?</a:t>
                </a:r>
              </a:p>
              <a:p>
                <a:endParaRPr lang="en-US" dirty="0"/>
              </a:p>
              <a:p>
                <a:r>
                  <a:rPr lang="en-US" dirty="0"/>
                  <a:t>What does it mean to be NP-hard? </a:t>
                </a:r>
              </a:p>
              <a:p>
                <a:r>
                  <a:rPr lang="en-US" dirty="0"/>
                  <a:t>We need to be able to reduce any problem </a:t>
                </a:r>
                <a14:m>
                  <m:oMath xmlns:m="http://schemas.openxmlformats.org/officeDocument/2006/math">
                    <m:r>
                      <a:rPr lang="en-US" b="0" i="1" smtClean="0">
                        <a:latin typeface="Cambria Math" panose="02040503050406030204" pitchFamily="18" charset="0"/>
                      </a:rPr>
                      <m:t>𝐴</m:t>
                    </m:r>
                  </m:oMath>
                </a14:m>
                <a:r>
                  <a:rPr lang="en-US" dirty="0"/>
                  <a:t> to </a:t>
                </a:r>
                <a14:m>
                  <m:oMath xmlns:m="http://schemas.openxmlformats.org/officeDocument/2006/math">
                    <m:r>
                      <a:rPr lang="en-US" b="0" i="1" smtClean="0">
                        <a:latin typeface="Cambria Math" panose="02040503050406030204" pitchFamily="18" charset="0"/>
                      </a:rPr>
                      <m:t>𝐶</m:t>
                    </m:r>
                  </m:oMath>
                </a14:m>
                <a:r>
                  <a:rPr lang="en-US" dirty="0"/>
                  <a:t>.</a:t>
                </a:r>
              </a:p>
              <a:p>
                <a:endParaRPr lang="en-US" dirty="0"/>
              </a:p>
              <a:p>
                <a:r>
                  <a:rPr lang="en-US" dirty="0"/>
                  <a:t>Let’s choose </a:t>
                </a:r>
                <a14:m>
                  <m:oMath xmlns:m="http://schemas.openxmlformats.org/officeDocument/2006/math">
                    <m:r>
                      <a:rPr lang="en-US" b="0" i="1" smtClean="0">
                        <a:latin typeface="Cambria Math" panose="02040503050406030204" pitchFamily="18" charset="0"/>
                      </a:rPr>
                      <m:t>𝐵</m:t>
                    </m:r>
                  </m:oMath>
                </a14:m>
                <a:r>
                  <a:rPr lang="en-US" dirty="0"/>
                  <a:t> to be a </a:t>
                </a:r>
                <a:r>
                  <a:rPr lang="en-US" b="1" dirty="0"/>
                  <a:t>known </a:t>
                </a:r>
                <a:r>
                  <a:rPr lang="en-US" dirty="0"/>
                  <a:t>NP-hard problem. Since </a:t>
                </a:r>
                <a14:m>
                  <m:oMath xmlns:m="http://schemas.openxmlformats.org/officeDocument/2006/math">
                    <m:r>
                      <a:rPr lang="en-US" b="0" i="1" smtClean="0">
                        <a:latin typeface="Cambria Math" panose="02040503050406030204" pitchFamily="18" charset="0"/>
                      </a:rPr>
                      <m:t>𝐵</m:t>
                    </m:r>
                  </m:oMath>
                </a14:m>
                <a:r>
                  <a:rPr lang="en-US" b="1" dirty="0"/>
                  <a:t> is known </a:t>
                </a:r>
                <a:r>
                  <a:rPr lang="en-US" dirty="0"/>
                  <a:t>to be NP-hard, </a:t>
                </a:r>
                <a14:m>
                  <m:oMath xmlns:m="http://schemas.openxmlformats.org/officeDocument/2006/math">
                    <m:r>
                      <a:rPr lang="en-US" b="0" i="1" smtClean="0">
                        <a:latin typeface="Cambria Math" panose="02040503050406030204" pitchFamily="18" charset="0"/>
                      </a:rPr>
                      <m:t>𝐴</m:t>
                    </m:r>
                    <m:r>
                      <a:rPr lang="en-US" b="1" i="1" smtClean="0">
                        <a:latin typeface="Cambria Math" panose="02040503050406030204" pitchFamily="18" charset="0"/>
                      </a:rPr>
                      <m:t>≤</m:t>
                    </m:r>
                    <m:r>
                      <a:rPr lang="en-US" b="0" i="1" smtClean="0">
                        <a:latin typeface="Cambria Math" panose="02040503050406030204" pitchFamily="18" charset="0"/>
                      </a:rPr>
                      <m:t>𝐵</m:t>
                    </m:r>
                    <m:r>
                      <a:rPr lang="en-US" b="0" i="1" smtClean="0">
                        <a:latin typeface="Cambria Math" panose="02040503050406030204" pitchFamily="18" charset="0"/>
                      </a:rPr>
                      <m:t> </m:t>
                    </m:r>
                  </m:oMath>
                </a14:m>
                <a:r>
                  <a:rPr lang="en-US" dirty="0"/>
                  <a:t>for every possible </a:t>
                </a:r>
                <a14:m>
                  <m:oMath xmlns:m="http://schemas.openxmlformats.org/officeDocument/2006/math">
                    <m:r>
                      <a:rPr lang="en-US" b="0" i="1" smtClean="0">
                        <a:latin typeface="Cambria Math" panose="02040503050406030204" pitchFamily="18" charset="0"/>
                      </a:rPr>
                      <m:t>𝐴</m:t>
                    </m:r>
                  </m:oMath>
                </a14:m>
                <a:r>
                  <a:rPr lang="en-US" b="1" dirty="0"/>
                  <a:t>. </a:t>
                </a:r>
                <a:r>
                  <a:rPr lang="en-US" dirty="0"/>
                  <a:t>So if </a:t>
                </a:r>
                <a:r>
                  <a:rPr lang="en-US" b="1" dirty="0"/>
                  <a:t>we show </a:t>
                </a:r>
                <a14:m>
                  <m:oMath xmlns:m="http://schemas.openxmlformats.org/officeDocument/2006/math">
                    <m:r>
                      <a:rPr lang="en-US" b="0" i="1" smtClean="0">
                        <a:latin typeface="Cambria Math" panose="02040503050406030204" pitchFamily="18" charset="0"/>
                      </a:rPr>
                      <m:t>𝐵</m:t>
                    </m:r>
                    <m:r>
                      <a:rPr lang="en-US" b="0" i="1" smtClean="0">
                        <a:latin typeface="Cambria Math" panose="02040503050406030204" pitchFamily="18" charset="0"/>
                      </a:rPr>
                      <m:t>≤</m:t>
                    </m:r>
                    <m:r>
                      <a:rPr lang="en-US" b="0" i="1" smtClean="0">
                        <a:latin typeface="Cambria Math" panose="02040503050406030204" pitchFamily="18" charset="0"/>
                      </a:rPr>
                      <m:t>𝐶</m:t>
                    </m:r>
                    <m:r>
                      <a:rPr lang="en-US" b="0" i="1" smtClean="0">
                        <a:latin typeface="Cambria Math" panose="02040503050406030204" pitchFamily="18" charset="0"/>
                      </a:rPr>
                      <m:t> </m:t>
                    </m:r>
                  </m:oMath>
                </a14:m>
                <a:r>
                  <a:rPr lang="en-US" dirty="0"/>
                  <a:t>too </a:t>
                </a:r>
                <a:br>
                  <a:rPr lang="en-US" dirty="0"/>
                </a:br>
                <a:r>
                  <a:rPr lang="en-US" dirty="0"/>
                  <a:t>then </a:t>
                </a:r>
                <a14:m>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𝐵</m:t>
                    </m:r>
                    <m:r>
                      <a:rPr lang="en-US" b="0" i="1" smtClean="0">
                        <a:latin typeface="Cambria Math" panose="02040503050406030204" pitchFamily="18" charset="0"/>
                      </a:rPr>
                      <m:t>≤</m:t>
                    </m:r>
                    <m:r>
                      <a:rPr lang="en-US" b="0" i="1" smtClean="0">
                        <a:latin typeface="Cambria Math" panose="02040503050406030204" pitchFamily="18" charset="0"/>
                      </a:rPr>
                      <m:t>𝐶</m:t>
                    </m:r>
                    <m:r>
                      <a:rPr lang="en-US" b="0" i="1" smtClean="0">
                        <a:latin typeface="Cambria Math" panose="02040503050406030204" pitchFamily="18" charset="0"/>
                      </a:rPr>
                      <m:t> →</m:t>
                    </m:r>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𝐶</m:t>
                    </m:r>
                  </m:oMath>
                </a14:m>
                <a:r>
                  <a:rPr lang="en-US" dirty="0"/>
                  <a:t> so every NP problem reduces to </a:t>
                </a:r>
                <a14:m>
                  <m:oMath xmlns:m="http://schemas.openxmlformats.org/officeDocument/2006/math">
                    <m:r>
                      <a:rPr lang="en-US" b="0" i="1" smtClean="0">
                        <a:latin typeface="Cambria Math" panose="02040503050406030204" pitchFamily="18" charset="0"/>
                      </a:rPr>
                      <m:t>𝐶</m:t>
                    </m:r>
                  </m:oMath>
                </a14:m>
                <a:r>
                  <a:rPr lang="en-US" dirty="0"/>
                  <a:t>!</a:t>
                </a:r>
              </a:p>
            </p:txBody>
          </p:sp>
        </mc:Choice>
        <mc:Fallback>
          <p:sp>
            <p:nvSpPr>
              <p:cNvPr id="5" name="Content Placeholder 4">
                <a:extLst>
                  <a:ext uri="{FF2B5EF4-FFF2-40B4-BE49-F238E27FC236}">
                    <a16:creationId xmlns:a16="http://schemas.microsoft.com/office/drawing/2014/main" id="{67CB1653-695E-4860-9FB2-DEE520ADD72B}"/>
                  </a:ext>
                </a:extLst>
              </p:cNvPr>
              <p:cNvSpPr>
                <a:spLocks noGrp="1" noRot="1" noChangeAspect="1" noMove="1" noResize="1" noEditPoints="1" noAdjustHandles="1" noChangeArrowheads="1" noChangeShapeType="1" noTextEdit="1"/>
              </p:cNvSpPr>
              <p:nvPr>
                <p:ph idx="1"/>
              </p:nvPr>
            </p:nvSpPr>
            <p:spPr>
              <a:blipFill>
                <a:blip r:embed="rId2"/>
                <a:stretch>
                  <a:fillRect l="-708" t="-2138" r="-1307"/>
                </a:stretch>
              </a:blipFill>
            </p:spPr>
            <p:txBody>
              <a:bodyPr/>
              <a:lstStyle/>
              <a:p>
                <a:r>
                  <a:rPr lang="en-US">
                    <a:noFill/>
                  </a:rPr>
                  <a:t> </a:t>
                </a:r>
              </a:p>
            </p:txBody>
          </p:sp>
        </mc:Fallback>
      </mc:AlternateContent>
    </p:spTree>
    <p:extLst>
      <p:ext uri="{BB962C8B-B14F-4D97-AF65-F5344CB8AC3E}">
        <p14:creationId xmlns:p14="http://schemas.microsoft.com/office/powerpoint/2010/main" val="38988045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892FD1E-36EB-4E80-8403-56DA1B1B226E}"/>
              </a:ext>
            </a:extLst>
          </p:cNvPr>
          <p:cNvSpPr/>
          <p:nvPr/>
        </p:nvSpPr>
        <p:spPr>
          <a:xfrm>
            <a:off x="704239" y="2323869"/>
            <a:ext cx="10929257" cy="417140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F787C237-E0F5-4B1F-93F9-AA8A2D57DFC1}"/>
                  </a:ext>
                </a:extLst>
              </p:cNvPr>
              <p:cNvSpPr>
                <a:spLocks noGrp="1"/>
              </p:cNvSpPr>
              <p:nvPr>
                <p:ph type="title"/>
              </p:nvPr>
            </p:nvSpPr>
            <p:spPr/>
            <p:txBody>
              <a:bodyPr/>
              <a:lstStyle/>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𝐵</m:t>
                      </m:r>
                      <m:r>
                        <a:rPr lang="en-US" b="0" i="1" smtClean="0">
                          <a:latin typeface="Cambria Math" panose="02040503050406030204" pitchFamily="18" charset="0"/>
                        </a:rPr>
                        <m:t>≤</m:t>
                      </m:r>
                      <m:r>
                        <a:rPr lang="en-US" b="0" i="1" smtClean="0">
                          <a:latin typeface="Cambria Math" panose="02040503050406030204" pitchFamily="18" charset="0"/>
                        </a:rPr>
                        <m:t>𝐶</m:t>
                      </m:r>
                      <m:r>
                        <a:rPr lang="en-US" b="0" i="1" smtClean="0">
                          <a:latin typeface="Cambria Math" panose="02040503050406030204" pitchFamily="18" charset="0"/>
                        </a:rPr>
                        <m:t> →</m:t>
                      </m:r>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𝐶</m:t>
                      </m:r>
                    </m:oMath>
                  </m:oMathPara>
                </a14:m>
                <a:endParaRPr lang="en-US" dirty="0"/>
              </a:p>
            </p:txBody>
          </p:sp>
        </mc:Choice>
        <mc:Fallback>
          <p:sp>
            <p:nvSpPr>
              <p:cNvPr id="2" name="Title 1">
                <a:extLst>
                  <a:ext uri="{FF2B5EF4-FFF2-40B4-BE49-F238E27FC236}">
                    <a16:creationId xmlns:a16="http://schemas.microsoft.com/office/drawing/2014/main" id="{F787C237-E0F5-4B1F-93F9-AA8A2D57DFC1}"/>
                  </a:ext>
                </a:extLst>
              </p:cNvPr>
              <p:cNvSpPr>
                <a:spLocks noGrp="1" noRot="1" noChangeAspect="1" noMove="1" noResize="1" noEditPoints="1" noAdjustHandles="1" noChangeArrowheads="1" noChangeShapeType="1" noTextEdit="1"/>
              </p:cNvSpPr>
              <p:nvPr>
                <p:ph type="title"/>
              </p:nvPr>
            </p:nvSpPr>
            <p:spPr>
              <a:blipFill>
                <a:blip r:embed="rId2"/>
                <a:stretch>
                  <a:fillRect/>
                </a:stretch>
              </a:blipFill>
            </p:spPr>
            <p:txBody>
              <a:bodyPr/>
              <a:lstStyle/>
              <a:p>
                <a:r>
                  <a:rPr lang="en-US">
                    <a:noFill/>
                  </a:rPr>
                  <a:t> </a:t>
                </a:r>
              </a:p>
            </p:txBody>
          </p:sp>
        </mc:Fallback>
      </mc:AlternateContent>
      <p:sp>
        <p:nvSpPr>
          <p:cNvPr id="3" name="Content Placeholder 2">
            <a:extLst>
              <a:ext uri="{FF2B5EF4-FFF2-40B4-BE49-F238E27FC236}">
                <a16:creationId xmlns:a16="http://schemas.microsoft.com/office/drawing/2014/main" id="{D5DE9279-DFF2-4915-A127-DBAAF3108324}"/>
              </a:ext>
            </a:extLst>
          </p:cNvPr>
          <p:cNvSpPr>
            <a:spLocks noGrp="1"/>
          </p:cNvSpPr>
          <p:nvPr>
            <p:ph idx="1"/>
          </p:nvPr>
        </p:nvSpPr>
        <p:spPr/>
        <p:txBody>
          <a:bodyPr/>
          <a:lstStyle/>
          <a:p>
            <a:r>
              <a:rPr lang="en-US" dirty="0"/>
              <a:t>Is that true? </a:t>
            </a:r>
          </a:p>
        </p:txBody>
      </p:sp>
      <p:sp>
        <p:nvSpPr>
          <p:cNvPr id="4" name="Rectangle 3">
            <a:extLst>
              <a:ext uri="{FF2B5EF4-FFF2-40B4-BE49-F238E27FC236}">
                <a16:creationId xmlns:a16="http://schemas.microsoft.com/office/drawing/2014/main" id="{C03B62F0-AC64-4558-AACB-6A071E6DA894}"/>
              </a:ext>
            </a:extLst>
          </p:cNvPr>
          <p:cNvSpPr/>
          <p:nvPr/>
        </p:nvSpPr>
        <p:spPr>
          <a:xfrm>
            <a:off x="1902245" y="3012188"/>
            <a:ext cx="1485962" cy="6521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Transform Input</a:t>
            </a:r>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7717C1A2-AD6F-483D-B861-80FC44542414}"/>
                  </a:ext>
                </a:extLst>
              </p:cNvPr>
              <p:cNvSpPr txBox="1"/>
              <p:nvPr/>
            </p:nvSpPr>
            <p:spPr>
              <a:xfrm>
                <a:off x="704239" y="1968137"/>
                <a:ext cx="2396012" cy="369332"/>
              </a:xfrm>
              <a:prstGeom prst="rect">
                <a:avLst/>
              </a:prstGeom>
              <a:noFill/>
            </p:spPr>
            <p:txBody>
              <a:bodyPr wrap="square" rtlCol="0">
                <a:spAutoFit/>
              </a:bodyPr>
              <a:lstStyle/>
              <a:p>
                <a:r>
                  <a:rPr lang="en-US" dirty="0"/>
                  <a:t>Solver for </a:t>
                </a:r>
                <a14:m>
                  <m:oMath xmlns:m="http://schemas.openxmlformats.org/officeDocument/2006/math">
                    <m:r>
                      <a:rPr lang="en-US" b="0" i="1" smtClean="0">
                        <a:latin typeface="Cambria Math" panose="02040503050406030204" pitchFamily="18" charset="0"/>
                      </a:rPr>
                      <m:t>𝐴</m:t>
                    </m:r>
                  </m:oMath>
                </a14:m>
                <a:endParaRPr lang="en-US" dirty="0"/>
              </a:p>
            </p:txBody>
          </p:sp>
        </mc:Choice>
        <mc:Fallback>
          <p:sp>
            <p:nvSpPr>
              <p:cNvPr id="6" name="TextBox 5">
                <a:extLst>
                  <a:ext uri="{FF2B5EF4-FFF2-40B4-BE49-F238E27FC236}">
                    <a16:creationId xmlns:a16="http://schemas.microsoft.com/office/drawing/2014/main" id="{7717C1A2-AD6F-483D-B861-80FC44542414}"/>
                  </a:ext>
                </a:extLst>
              </p:cNvPr>
              <p:cNvSpPr txBox="1">
                <a:spLocks noRot="1" noChangeAspect="1" noMove="1" noResize="1" noEditPoints="1" noAdjustHandles="1" noChangeArrowheads="1" noChangeShapeType="1" noTextEdit="1"/>
              </p:cNvSpPr>
              <p:nvPr/>
            </p:nvSpPr>
            <p:spPr>
              <a:xfrm>
                <a:off x="704239" y="1968137"/>
                <a:ext cx="2396012" cy="369332"/>
              </a:xfrm>
              <a:prstGeom prst="rect">
                <a:avLst/>
              </a:prstGeom>
              <a:blipFill>
                <a:blip r:embed="rId3"/>
                <a:stretch>
                  <a:fillRect l="-2290" t="-10000" b="-2666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Rectangle 6">
                <a:extLst>
                  <a:ext uri="{FF2B5EF4-FFF2-40B4-BE49-F238E27FC236}">
                    <a16:creationId xmlns:a16="http://schemas.microsoft.com/office/drawing/2014/main" id="{6D9F1A94-BE2D-4382-88CC-0EB9B3B48063}"/>
                  </a:ext>
                </a:extLst>
              </p:cNvPr>
              <p:cNvSpPr/>
              <p:nvPr/>
            </p:nvSpPr>
            <p:spPr>
              <a:xfrm>
                <a:off x="4399659" y="2920480"/>
                <a:ext cx="6801394" cy="3388881"/>
              </a:xfrm>
              <a:prstGeom prst="rect">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Algorithm to solve </a:t>
                </a:r>
                <a14:m>
                  <m:oMath xmlns:m="http://schemas.openxmlformats.org/officeDocument/2006/math">
                    <m:r>
                      <a:rPr lang="en-US" b="0" i="1" smtClean="0">
                        <a:latin typeface="Cambria Math" panose="02040503050406030204" pitchFamily="18" charset="0"/>
                      </a:rPr>
                      <m:t>𝐵</m:t>
                    </m:r>
                  </m:oMath>
                </a14:m>
                <a:endParaRPr lang="en-US" dirty="0"/>
              </a:p>
            </p:txBody>
          </p:sp>
        </mc:Choice>
        <mc:Fallback>
          <p:sp>
            <p:nvSpPr>
              <p:cNvPr id="7" name="Rectangle 6">
                <a:extLst>
                  <a:ext uri="{FF2B5EF4-FFF2-40B4-BE49-F238E27FC236}">
                    <a16:creationId xmlns:a16="http://schemas.microsoft.com/office/drawing/2014/main" id="{6D9F1A94-BE2D-4382-88CC-0EB9B3B48063}"/>
                  </a:ext>
                </a:extLst>
              </p:cNvPr>
              <p:cNvSpPr>
                <a:spLocks noRot="1" noChangeAspect="1" noMove="1" noResize="1" noEditPoints="1" noAdjustHandles="1" noChangeArrowheads="1" noChangeShapeType="1" noTextEdit="1"/>
              </p:cNvSpPr>
              <p:nvPr/>
            </p:nvSpPr>
            <p:spPr>
              <a:xfrm>
                <a:off x="4399659" y="2920480"/>
                <a:ext cx="6801394" cy="3388881"/>
              </a:xfrm>
              <a:prstGeom prst="rect">
                <a:avLst/>
              </a:prstGeom>
              <a:blipFill>
                <a:blip r:embed="rId4"/>
                <a:stretch>
                  <a:fillRect/>
                </a:stretch>
              </a:blipFill>
              <a:ln w="19050">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2F34DBB6-543F-4986-86B8-06A8D9062BAF}"/>
                  </a:ext>
                </a:extLst>
              </p:cNvPr>
              <p:cNvSpPr txBox="1"/>
              <p:nvPr/>
            </p:nvSpPr>
            <p:spPr>
              <a:xfrm>
                <a:off x="4390035" y="2642856"/>
                <a:ext cx="2396012" cy="369332"/>
              </a:xfrm>
              <a:prstGeom prst="rect">
                <a:avLst/>
              </a:prstGeom>
              <a:noFill/>
            </p:spPr>
            <p:txBody>
              <a:bodyPr wrap="square" rtlCol="0">
                <a:spAutoFit/>
              </a:bodyPr>
              <a:lstStyle/>
              <a:p>
                <a:r>
                  <a:rPr lang="en-US" dirty="0"/>
                  <a:t>Solver for </a:t>
                </a:r>
                <a14:m>
                  <m:oMath xmlns:m="http://schemas.openxmlformats.org/officeDocument/2006/math">
                    <m:r>
                      <a:rPr lang="en-US" b="0" i="1" smtClean="0">
                        <a:latin typeface="Cambria Math" panose="02040503050406030204" pitchFamily="18" charset="0"/>
                      </a:rPr>
                      <m:t>𝐵</m:t>
                    </m:r>
                  </m:oMath>
                </a14:m>
                <a:endParaRPr lang="en-US" dirty="0"/>
              </a:p>
            </p:txBody>
          </p:sp>
        </mc:Choice>
        <mc:Fallback>
          <p:sp>
            <p:nvSpPr>
              <p:cNvPr id="8" name="TextBox 7">
                <a:extLst>
                  <a:ext uri="{FF2B5EF4-FFF2-40B4-BE49-F238E27FC236}">
                    <a16:creationId xmlns:a16="http://schemas.microsoft.com/office/drawing/2014/main" id="{2F34DBB6-543F-4986-86B8-06A8D9062BAF}"/>
                  </a:ext>
                </a:extLst>
              </p:cNvPr>
              <p:cNvSpPr txBox="1">
                <a:spLocks noRot="1" noChangeAspect="1" noMove="1" noResize="1" noEditPoints="1" noAdjustHandles="1" noChangeArrowheads="1" noChangeShapeType="1" noTextEdit="1"/>
              </p:cNvSpPr>
              <p:nvPr/>
            </p:nvSpPr>
            <p:spPr>
              <a:xfrm>
                <a:off x="4390035" y="2642856"/>
                <a:ext cx="2396012" cy="369332"/>
              </a:xfrm>
              <a:prstGeom prst="rect">
                <a:avLst/>
              </a:prstGeom>
              <a:blipFill>
                <a:blip r:embed="rId5"/>
                <a:stretch>
                  <a:fillRect l="-2036" t="-10000" b="-26667"/>
                </a:stretch>
              </a:blipFill>
            </p:spPr>
            <p:txBody>
              <a:bodyPr/>
              <a:lstStyle/>
              <a:p>
                <a:r>
                  <a:rPr lang="en-US">
                    <a:noFill/>
                  </a:rPr>
                  <a:t> </a:t>
                </a:r>
              </a:p>
            </p:txBody>
          </p:sp>
        </mc:Fallback>
      </mc:AlternateContent>
      <p:sp>
        <p:nvSpPr>
          <p:cNvPr id="9" name="Rectangle 8">
            <a:extLst>
              <a:ext uri="{FF2B5EF4-FFF2-40B4-BE49-F238E27FC236}">
                <a16:creationId xmlns:a16="http://schemas.microsoft.com/office/drawing/2014/main" id="{CB3EAD3D-CF5F-4158-A951-97D89683194C}"/>
              </a:ext>
            </a:extLst>
          </p:cNvPr>
          <p:cNvSpPr/>
          <p:nvPr/>
        </p:nvSpPr>
        <p:spPr>
          <a:xfrm>
            <a:off x="1794525" y="5516556"/>
            <a:ext cx="1485962" cy="6521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Transform Output</a:t>
            </a:r>
          </a:p>
        </p:txBody>
      </p:sp>
      <p:cxnSp>
        <p:nvCxnSpPr>
          <p:cNvPr id="11" name="Straight Arrow Connector 10">
            <a:extLst>
              <a:ext uri="{FF2B5EF4-FFF2-40B4-BE49-F238E27FC236}">
                <a16:creationId xmlns:a16="http://schemas.microsoft.com/office/drawing/2014/main" id="{8B6BE91B-8977-4463-903B-6955431ECA95}"/>
              </a:ext>
            </a:extLst>
          </p:cNvPr>
          <p:cNvCxnSpPr>
            <a:cxnSpLocks/>
            <a:endCxn id="4" idx="1"/>
          </p:cNvCxnSpPr>
          <p:nvPr/>
        </p:nvCxnSpPr>
        <p:spPr>
          <a:xfrm>
            <a:off x="330926" y="3338249"/>
            <a:ext cx="1571319"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2ECED6E-B455-43E9-8C6E-91AC96FEF9DB}"/>
              </a:ext>
            </a:extLst>
          </p:cNvPr>
          <p:cNvCxnSpPr>
            <a:cxnSpLocks/>
          </p:cNvCxnSpPr>
          <p:nvPr/>
        </p:nvCxnSpPr>
        <p:spPr>
          <a:xfrm>
            <a:off x="223206" y="5815002"/>
            <a:ext cx="1571319" cy="0"/>
          </a:xfrm>
          <a:prstGeom prst="straightConnector1">
            <a:avLst/>
          </a:prstGeom>
          <a:ln w="28575">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548AB7C-F296-4F41-A986-2278A7C8A8C8}"/>
              </a:ext>
            </a:extLst>
          </p:cNvPr>
          <p:cNvCxnSpPr>
            <a:cxnSpLocks/>
          </p:cNvCxnSpPr>
          <p:nvPr/>
        </p:nvCxnSpPr>
        <p:spPr>
          <a:xfrm>
            <a:off x="3388207" y="3401386"/>
            <a:ext cx="1011452"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18A0973A-859E-4953-B96D-4DA26288A01D}"/>
              </a:ext>
            </a:extLst>
          </p:cNvPr>
          <p:cNvCxnSpPr>
            <a:cxnSpLocks/>
            <a:endCxn id="9" idx="3"/>
          </p:cNvCxnSpPr>
          <p:nvPr/>
        </p:nvCxnSpPr>
        <p:spPr>
          <a:xfrm flipH="1">
            <a:off x="3280487" y="5842615"/>
            <a:ext cx="1090286" cy="2"/>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9" name="TextBox 18">
                <a:extLst>
                  <a:ext uri="{FF2B5EF4-FFF2-40B4-BE49-F238E27FC236}">
                    <a16:creationId xmlns:a16="http://schemas.microsoft.com/office/drawing/2014/main" id="{19D459C8-86FB-4471-8F85-8BF61FAEDA0F}"/>
                  </a:ext>
                </a:extLst>
              </p:cNvPr>
              <p:cNvSpPr txBox="1"/>
              <p:nvPr/>
            </p:nvSpPr>
            <p:spPr>
              <a:xfrm>
                <a:off x="3893933" y="1996106"/>
                <a:ext cx="4144707" cy="369332"/>
              </a:xfrm>
              <a:prstGeom prst="rect">
                <a:avLst/>
              </a:prstGeom>
              <a:noFill/>
            </p:spPr>
            <p:txBody>
              <a:bodyPr wrap="square" rtlCol="0">
                <a:spAutoFit/>
              </a:bodyPr>
              <a:lstStyle/>
              <a:p>
                <a:r>
                  <a:rPr lang="en-US" dirty="0">
                    <a:latin typeface="Segoe UI Semilight" panose="020B0402040204020203" pitchFamily="34" charset="0"/>
                    <a:cs typeface="Segoe UI Semilight" panose="020B0402040204020203" pitchFamily="34" charset="0"/>
                  </a:rPr>
                  <a:t>Because </a:t>
                </a:r>
                <a14:m>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𝐵</m:t>
                    </m:r>
                    <m:r>
                      <a:rPr lang="en-US" b="0" i="1" smtClean="0">
                        <a:latin typeface="Cambria Math" panose="02040503050406030204" pitchFamily="18" charset="0"/>
                      </a:rPr>
                      <m:t>,</m:t>
                    </m:r>
                  </m:oMath>
                </a14:m>
                <a:r>
                  <a:rPr lang="en-US" dirty="0">
                    <a:latin typeface="Segoe UI Semilight" panose="020B0402040204020203" pitchFamily="34" charset="0"/>
                    <a:cs typeface="Segoe UI Semilight" panose="020B0402040204020203" pitchFamily="34" charset="0"/>
                  </a:rPr>
                  <a:t> we have this reduction.</a:t>
                </a:r>
              </a:p>
            </p:txBody>
          </p:sp>
        </mc:Choice>
        <mc:Fallback>
          <p:sp>
            <p:nvSpPr>
              <p:cNvPr id="19" name="TextBox 18">
                <a:extLst>
                  <a:ext uri="{FF2B5EF4-FFF2-40B4-BE49-F238E27FC236}">
                    <a16:creationId xmlns:a16="http://schemas.microsoft.com/office/drawing/2014/main" id="{19D459C8-86FB-4471-8F85-8BF61FAEDA0F}"/>
                  </a:ext>
                </a:extLst>
              </p:cNvPr>
              <p:cNvSpPr txBox="1">
                <a:spLocks noRot="1" noChangeAspect="1" noMove="1" noResize="1" noEditPoints="1" noAdjustHandles="1" noChangeArrowheads="1" noChangeShapeType="1" noTextEdit="1"/>
              </p:cNvSpPr>
              <p:nvPr/>
            </p:nvSpPr>
            <p:spPr>
              <a:xfrm>
                <a:off x="3893933" y="1996106"/>
                <a:ext cx="4144707" cy="369332"/>
              </a:xfrm>
              <a:prstGeom prst="rect">
                <a:avLst/>
              </a:prstGeom>
              <a:blipFill>
                <a:blip r:embed="rId6"/>
                <a:stretch>
                  <a:fillRect l="-1324" t="-6557" b="-26230"/>
                </a:stretch>
              </a:blipFill>
            </p:spPr>
            <p:txBody>
              <a:bodyPr/>
              <a:lstStyle/>
              <a:p>
                <a:r>
                  <a:rPr lang="en-US">
                    <a:noFill/>
                  </a:rPr>
                  <a:t> </a:t>
                </a:r>
              </a:p>
            </p:txBody>
          </p:sp>
        </mc:Fallback>
      </mc:AlternateContent>
    </p:spTree>
    <p:extLst>
      <p:ext uri="{BB962C8B-B14F-4D97-AF65-F5344CB8AC3E}">
        <p14:creationId xmlns:p14="http://schemas.microsoft.com/office/powerpoint/2010/main" val="3866636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build="p"/>
      <p:bldP spid="4" grpId="0" animBg="1"/>
      <p:bldP spid="6" grpId="0"/>
      <p:bldP spid="7" grpId="0" animBg="1"/>
      <p:bldP spid="8" grpId="0"/>
      <p:bldP spid="9" grpId="0" animBg="1"/>
      <p:bldP spid="1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F787C237-E0F5-4B1F-93F9-AA8A2D57DFC1}"/>
                  </a:ext>
                </a:extLst>
              </p:cNvPr>
              <p:cNvSpPr>
                <a:spLocks noGrp="1"/>
              </p:cNvSpPr>
              <p:nvPr>
                <p:ph type="title"/>
              </p:nvPr>
            </p:nvSpPr>
            <p:spPr/>
            <p:txBody>
              <a:bodyPr/>
              <a:lstStyle/>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𝐵</m:t>
                      </m:r>
                      <m:r>
                        <a:rPr lang="en-US" b="0" i="1" smtClean="0">
                          <a:latin typeface="Cambria Math" panose="02040503050406030204" pitchFamily="18" charset="0"/>
                        </a:rPr>
                        <m:t>≤</m:t>
                      </m:r>
                      <m:r>
                        <a:rPr lang="en-US" b="0" i="1" smtClean="0">
                          <a:latin typeface="Cambria Math" panose="02040503050406030204" pitchFamily="18" charset="0"/>
                        </a:rPr>
                        <m:t>𝐶</m:t>
                      </m:r>
                      <m:r>
                        <a:rPr lang="en-US" b="0" i="1" smtClean="0">
                          <a:latin typeface="Cambria Math" panose="02040503050406030204" pitchFamily="18" charset="0"/>
                        </a:rPr>
                        <m:t> →</m:t>
                      </m:r>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𝐶</m:t>
                      </m:r>
                    </m:oMath>
                  </m:oMathPara>
                </a14:m>
                <a:endParaRPr lang="en-US" dirty="0"/>
              </a:p>
            </p:txBody>
          </p:sp>
        </mc:Choice>
        <mc:Fallback>
          <p:sp>
            <p:nvSpPr>
              <p:cNvPr id="2" name="Title 1">
                <a:extLst>
                  <a:ext uri="{FF2B5EF4-FFF2-40B4-BE49-F238E27FC236}">
                    <a16:creationId xmlns:a16="http://schemas.microsoft.com/office/drawing/2014/main" id="{F787C237-E0F5-4B1F-93F9-AA8A2D57DFC1}"/>
                  </a:ext>
                </a:extLst>
              </p:cNvPr>
              <p:cNvSpPr>
                <a:spLocks noGrp="1" noRot="1" noChangeAspect="1" noMove="1" noResize="1" noEditPoints="1" noAdjustHandles="1" noChangeArrowheads="1" noChangeShapeType="1" noTextEdit="1"/>
              </p:cNvSpPr>
              <p:nvPr>
                <p:ph type="title"/>
              </p:nvPr>
            </p:nvSpPr>
            <p:spPr>
              <a:blipFill>
                <a:blip r:embed="rId2"/>
                <a:stretch>
                  <a:fillRect/>
                </a:stretch>
              </a:blipFill>
            </p:spPr>
            <p:txBody>
              <a:bodyPr/>
              <a:lstStyle/>
              <a:p>
                <a:r>
                  <a:rPr lang="en-US">
                    <a:noFill/>
                  </a:rPr>
                  <a:t> </a:t>
                </a:r>
              </a:p>
            </p:txBody>
          </p:sp>
        </mc:Fallback>
      </mc:AlternateContent>
      <p:grpSp>
        <p:nvGrpSpPr>
          <p:cNvPr id="31" name="Group 30">
            <a:extLst>
              <a:ext uri="{FF2B5EF4-FFF2-40B4-BE49-F238E27FC236}">
                <a16:creationId xmlns:a16="http://schemas.microsoft.com/office/drawing/2014/main" id="{D7DD4B80-8FB4-42FE-AB6A-1738AC9E7E03}"/>
              </a:ext>
            </a:extLst>
          </p:cNvPr>
          <p:cNvGrpSpPr/>
          <p:nvPr/>
        </p:nvGrpSpPr>
        <p:grpSpPr>
          <a:xfrm>
            <a:off x="277812" y="2095500"/>
            <a:ext cx="11355684" cy="4443412"/>
            <a:chOff x="223206" y="1968137"/>
            <a:chExt cx="11410290" cy="4527138"/>
          </a:xfrm>
        </p:grpSpPr>
        <p:sp>
          <p:nvSpPr>
            <p:cNvPr id="5" name="Rectangle 4">
              <a:extLst>
                <a:ext uri="{FF2B5EF4-FFF2-40B4-BE49-F238E27FC236}">
                  <a16:creationId xmlns:a16="http://schemas.microsoft.com/office/drawing/2014/main" id="{1892FD1E-36EB-4E80-8403-56DA1B1B226E}"/>
                </a:ext>
              </a:extLst>
            </p:cNvPr>
            <p:cNvSpPr/>
            <p:nvPr/>
          </p:nvSpPr>
          <p:spPr>
            <a:xfrm>
              <a:off x="704239" y="2323869"/>
              <a:ext cx="10929257" cy="417140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C03B62F0-AC64-4558-AACB-6A071E6DA894}"/>
                </a:ext>
              </a:extLst>
            </p:cNvPr>
            <p:cNvSpPr/>
            <p:nvPr/>
          </p:nvSpPr>
          <p:spPr>
            <a:xfrm>
              <a:off x="1902245" y="3012188"/>
              <a:ext cx="1485962" cy="6521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Transform Input</a:t>
              </a:r>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7717C1A2-AD6F-483D-B861-80FC44542414}"/>
                    </a:ext>
                  </a:extLst>
                </p:cNvPr>
                <p:cNvSpPr txBox="1"/>
                <p:nvPr/>
              </p:nvSpPr>
              <p:spPr>
                <a:xfrm>
                  <a:off x="704239" y="1968137"/>
                  <a:ext cx="2396012" cy="369332"/>
                </a:xfrm>
                <a:prstGeom prst="rect">
                  <a:avLst/>
                </a:prstGeom>
                <a:noFill/>
              </p:spPr>
              <p:txBody>
                <a:bodyPr wrap="square" rtlCol="0">
                  <a:spAutoFit/>
                </a:bodyPr>
                <a:lstStyle/>
                <a:p>
                  <a:r>
                    <a:rPr lang="en-US" dirty="0"/>
                    <a:t>Solver for </a:t>
                  </a:r>
                  <a14:m>
                    <m:oMath xmlns:m="http://schemas.openxmlformats.org/officeDocument/2006/math">
                      <m:r>
                        <a:rPr lang="en-US" b="0" i="1" smtClean="0">
                          <a:latin typeface="Cambria Math" panose="02040503050406030204" pitchFamily="18" charset="0"/>
                        </a:rPr>
                        <m:t>𝐴</m:t>
                      </m:r>
                    </m:oMath>
                  </a14:m>
                  <a:endParaRPr lang="en-US" dirty="0"/>
                </a:p>
              </p:txBody>
            </p:sp>
          </mc:Choice>
          <mc:Fallback>
            <p:sp>
              <p:nvSpPr>
                <p:cNvPr id="6" name="TextBox 5">
                  <a:extLst>
                    <a:ext uri="{FF2B5EF4-FFF2-40B4-BE49-F238E27FC236}">
                      <a16:creationId xmlns:a16="http://schemas.microsoft.com/office/drawing/2014/main" id="{7717C1A2-AD6F-483D-B861-80FC44542414}"/>
                    </a:ext>
                  </a:extLst>
                </p:cNvPr>
                <p:cNvSpPr txBox="1">
                  <a:spLocks noRot="1" noChangeAspect="1" noMove="1" noResize="1" noEditPoints="1" noAdjustHandles="1" noChangeArrowheads="1" noChangeShapeType="1" noTextEdit="1"/>
                </p:cNvSpPr>
                <p:nvPr/>
              </p:nvSpPr>
              <p:spPr>
                <a:xfrm>
                  <a:off x="704239" y="1968137"/>
                  <a:ext cx="2396012" cy="369332"/>
                </a:xfrm>
                <a:prstGeom prst="rect">
                  <a:avLst/>
                </a:prstGeom>
                <a:blipFill>
                  <a:blip r:embed="rId3"/>
                  <a:stretch>
                    <a:fillRect l="-2046" t="-10169" b="-2881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Rectangle 6">
                  <a:extLst>
                    <a:ext uri="{FF2B5EF4-FFF2-40B4-BE49-F238E27FC236}">
                      <a16:creationId xmlns:a16="http://schemas.microsoft.com/office/drawing/2014/main" id="{6D9F1A94-BE2D-4382-88CC-0EB9B3B48063}"/>
                    </a:ext>
                  </a:extLst>
                </p:cNvPr>
                <p:cNvSpPr/>
                <p:nvPr/>
              </p:nvSpPr>
              <p:spPr>
                <a:xfrm>
                  <a:off x="4399659" y="2920480"/>
                  <a:ext cx="6801394" cy="338888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Algorithm to solve </a:t>
                  </a:r>
                  <a14:m>
                    <m:oMath xmlns:m="http://schemas.openxmlformats.org/officeDocument/2006/math">
                      <m:r>
                        <a:rPr lang="en-US" b="0" i="1" smtClean="0">
                          <a:latin typeface="Cambria Math" panose="02040503050406030204" pitchFamily="18" charset="0"/>
                        </a:rPr>
                        <m:t>𝐵</m:t>
                      </m:r>
                    </m:oMath>
                  </a14:m>
                  <a:endParaRPr lang="en-US" dirty="0"/>
                </a:p>
              </p:txBody>
            </p:sp>
          </mc:Choice>
          <mc:Fallback>
            <p:sp>
              <p:nvSpPr>
                <p:cNvPr id="7" name="Rectangle 6">
                  <a:extLst>
                    <a:ext uri="{FF2B5EF4-FFF2-40B4-BE49-F238E27FC236}">
                      <a16:creationId xmlns:a16="http://schemas.microsoft.com/office/drawing/2014/main" id="{6D9F1A94-BE2D-4382-88CC-0EB9B3B48063}"/>
                    </a:ext>
                  </a:extLst>
                </p:cNvPr>
                <p:cNvSpPr>
                  <a:spLocks noRot="1" noChangeAspect="1" noMove="1" noResize="1" noEditPoints="1" noAdjustHandles="1" noChangeArrowheads="1" noChangeShapeType="1" noTextEdit="1"/>
                </p:cNvSpPr>
                <p:nvPr/>
              </p:nvSpPr>
              <p:spPr>
                <a:xfrm>
                  <a:off x="4399659" y="2920480"/>
                  <a:ext cx="6801394" cy="3388881"/>
                </a:xfrm>
                <a:prstGeom prst="rect">
                  <a:avLst/>
                </a:prstGeom>
                <a:blipFill>
                  <a:blip r:embed="rId4"/>
                  <a:stretch>
                    <a:fillRect/>
                  </a:stretch>
                </a:blipFill>
                <a:ln w="19050">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2F34DBB6-543F-4986-86B8-06A8D9062BAF}"/>
                    </a:ext>
                  </a:extLst>
                </p:cNvPr>
                <p:cNvSpPr txBox="1"/>
                <p:nvPr/>
              </p:nvSpPr>
              <p:spPr>
                <a:xfrm>
                  <a:off x="4438650" y="2551148"/>
                  <a:ext cx="2396012" cy="369332"/>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𝐵</m:t>
                        </m:r>
                        <m:r>
                          <a:rPr lang="en-US" b="0" i="1" smtClean="0">
                            <a:latin typeface="Cambria Math" panose="02040503050406030204" pitchFamily="18" charset="0"/>
                          </a:rPr>
                          <m:t>≤</m:t>
                        </m:r>
                        <m:r>
                          <a:rPr lang="en-US" b="0" i="1" smtClean="0">
                            <a:latin typeface="Cambria Math" panose="02040503050406030204" pitchFamily="18" charset="0"/>
                          </a:rPr>
                          <m:t>𝐶</m:t>
                        </m:r>
                      </m:oMath>
                    </m:oMathPara>
                  </a14:m>
                  <a:endParaRPr lang="en-US" dirty="0"/>
                </a:p>
              </p:txBody>
            </p:sp>
          </mc:Choice>
          <mc:Fallback>
            <p:sp>
              <p:nvSpPr>
                <p:cNvPr id="8" name="TextBox 7">
                  <a:extLst>
                    <a:ext uri="{FF2B5EF4-FFF2-40B4-BE49-F238E27FC236}">
                      <a16:creationId xmlns:a16="http://schemas.microsoft.com/office/drawing/2014/main" id="{2F34DBB6-543F-4986-86B8-06A8D9062BAF}"/>
                    </a:ext>
                  </a:extLst>
                </p:cNvPr>
                <p:cNvSpPr txBox="1">
                  <a:spLocks noRot="1" noChangeAspect="1" noMove="1" noResize="1" noEditPoints="1" noAdjustHandles="1" noChangeArrowheads="1" noChangeShapeType="1" noTextEdit="1"/>
                </p:cNvSpPr>
                <p:nvPr/>
              </p:nvSpPr>
              <p:spPr>
                <a:xfrm>
                  <a:off x="4438650" y="2551148"/>
                  <a:ext cx="2396012" cy="369332"/>
                </a:xfrm>
                <a:prstGeom prst="rect">
                  <a:avLst/>
                </a:prstGeom>
                <a:blipFill>
                  <a:blip r:embed="rId5"/>
                  <a:stretch>
                    <a:fillRect/>
                  </a:stretch>
                </a:blipFill>
              </p:spPr>
              <p:txBody>
                <a:bodyPr/>
                <a:lstStyle/>
                <a:p>
                  <a:r>
                    <a:rPr lang="en-US">
                      <a:noFill/>
                    </a:rPr>
                    <a:t> </a:t>
                  </a:r>
                </a:p>
              </p:txBody>
            </p:sp>
          </mc:Fallback>
        </mc:AlternateContent>
        <p:sp>
          <p:nvSpPr>
            <p:cNvPr id="9" name="Rectangle 8">
              <a:extLst>
                <a:ext uri="{FF2B5EF4-FFF2-40B4-BE49-F238E27FC236}">
                  <a16:creationId xmlns:a16="http://schemas.microsoft.com/office/drawing/2014/main" id="{CB3EAD3D-CF5F-4158-A951-97D89683194C}"/>
                </a:ext>
              </a:extLst>
            </p:cNvPr>
            <p:cNvSpPr/>
            <p:nvPr/>
          </p:nvSpPr>
          <p:spPr>
            <a:xfrm>
              <a:off x="1794525" y="5516556"/>
              <a:ext cx="1485962" cy="6521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Transform Output</a:t>
              </a:r>
            </a:p>
          </p:txBody>
        </p:sp>
        <p:cxnSp>
          <p:nvCxnSpPr>
            <p:cNvPr id="11" name="Straight Arrow Connector 10">
              <a:extLst>
                <a:ext uri="{FF2B5EF4-FFF2-40B4-BE49-F238E27FC236}">
                  <a16:creationId xmlns:a16="http://schemas.microsoft.com/office/drawing/2014/main" id="{8B6BE91B-8977-4463-903B-6955431ECA95}"/>
                </a:ext>
              </a:extLst>
            </p:cNvPr>
            <p:cNvCxnSpPr>
              <a:cxnSpLocks/>
              <a:endCxn id="4" idx="1"/>
            </p:cNvCxnSpPr>
            <p:nvPr/>
          </p:nvCxnSpPr>
          <p:spPr>
            <a:xfrm>
              <a:off x="330926" y="3338249"/>
              <a:ext cx="1571319"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2ECED6E-B455-43E9-8C6E-91AC96FEF9DB}"/>
                </a:ext>
              </a:extLst>
            </p:cNvPr>
            <p:cNvCxnSpPr>
              <a:cxnSpLocks/>
            </p:cNvCxnSpPr>
            <p:nvPr/>
          </p:nvCxnSpPr>
          <p:spPr>
            <a:xfrm>
              <a:off x="223206" y="5815002"/>
              <a:ext cx="1571319" cy="0"/>
            </a:xfrm>
            <a:prstGeom prst="straightConnector1">
              <a:avLst/>
            </a:prstGeom>
            <a:ln w="28575">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548AB7C-F296-4F41-A986-2278A7C8A8C8}"/>
                </a:ext>
              </a:extLst>
            </p:cNvPr>
            <p:cNvCxnSpPr>
              <a:cxnSpLocks/>
            </p:cNvCxnSpPr>
            <p:nvPr/>
          </p:nvCxnSpPr>
          <p:spPr>
            <a:xfrm>
              <a:off x="3388207" y="3401386"/>
              <a:ext cx="1011452"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18A0973A-859E-4953-B96D-4DA26288A01D}"/>
                </a:ext>
              </a:extLst>
            </p:cNvPr>
            <p:cNvCxnSpPr>
              <a:cxnSpLocks/>
              <a:endCxn id="9" idx="3"/>
            </p:cNvCxnSpPr>
            <p:nvPr/>
          </p:nvCxnSpPr>
          <p:spPr>
            <a:xfrm flipH="1">
              <a:off x="3280487" y="5842615"/>
              <a:ext cx="1090286" cy="2"/>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17AA3861-8927-4C69-9D43-A08BE991BF0D}"/>
                </a:ext>
              </a:extLst>
            </p:cNvPr>
            <p:cNvSpPr/>
            <p:nvPr/>
          </p:nvSpPr>
          <p:spPr>
            <a:xfrm>
              <a:off x="5468590" y="3075325"/>
              <a:ext cx="1485962" cy="652121"/>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Transform Input</a:t>
              </a:r>
            </a:p>
          </p:txBody>
        </p:sp>
        <p:cxnSp>
          <p:nvCxnSpPr>
            <p:cNvPr id="19" name="Straight Arrow Connector 18">
              <a:extLst>
                <a:ext uri="{FF2B5EF4-FFF2-40B4-BE49-F238E27FC236}">
                  <a16:creationId xmlns:a16="http://schemas.microsoft.com/office/drawing/2014/main" id="{9237355D-222E-4DFA-BA4C-66CFFCEE5690}"/>
                </a:ext>
              </a:extLst>
            </p:cNvPr>
            <p:cNvCxnSpPr>
              <a:cxnSpLocks/>
              <a:endCxn id="18" idx="1"/>
            </p:cNvCxnSpPr>
            <p:nvPr/>
          </p:nvCxnSpPr>
          <p:spPr>
            <a:xfrm>
              <a:off x="4057650" y="3401386"/>
              <a:ext cx="1410940"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AD31A5AB-BD3C-4A46-B24F-FCEB9F594CA4}"/>
                </a:ext>
              </a:extLst>
            </p:cNvPr>
            <p:cNvCxnSpPr>
              <a:cxnSpLocks/>
            </p:cNvCxnSpPr>
            <p:nvPr/>
          </p:nvCxnSpPr>
          <p:spPr>
            <a:xfrm>
              <a:off x="6954552" y="3464523"/>
              <a:ext cx="1011452"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2" name="Rectangle 21">
                  <a:extLst>
                    <a:ext uri="{FF2B5EF4-FFF2-40B4-BE49-F238E27FC236}">
                      <a16:creationId xmlns:a16="http://schemas.microsoft.com/office/drawing/2014/main" id="{E1A74D17-1C79-42EB-B2B9-333003BFC5C0}"/>
                    </a:ext>
                  </a:extLst>
                </p:cNvPr>
                <p:cNvSpPr/>
                <p:nvPr/>
              </p:nvSpPr>
              <p:spPr>
                <a:xfrm>
                  <a:off x="7966004" y="3224213"/>
                  <a:ext cx="2683968" cy="287178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Algorithm for </a:t>
                  </a:r>
                  <a14:m>
                    <m:oMath xmlns:m="http://schemas.openxmlformats.org/officeDocument/2006/math">
                      <m:r>
                        <a:rPr lang="en-US" b="0" i="1" smtClean="0">
                          <a:latin typeface="Cambria Math" panose="02040503050406030204" pitchFamily="18" charset="0"/>
                        </a:rPr>
                        <m:t>𝐶</m:t>
                      </m:r>
                    </m:oMath>
                  </a14:m>
                  <a:endParaRPr lang="en-US" dirty="0"/>
                </a:p>
              </p:txBody>
            </p:sp>
          </mc:Choice>
          <mc:Fallback>
            <p:sp>
              <p:nvSpPr>
                <p:cNvPr id="22" name="Rectangle 21">
                  <a:extLst>
                    <a:ext uri="{FF2B5EF4-FFF2-40B4-BE49-F238E27FC236}">
                      <a16:creationId xmlns:a16="http://schemas.microsoft.com/office/drawing/2014/main" id="{E1A74D17-1C79-42EB-B2B9-333003BFC5C0}"/>
                    </a:ext>
                  </a:extLst>
                </p:cNvPr>
                <p:cNvSpPr>
                  <a:spLocks noRot="1" noChangeAspect="1" noMove="1" noResize="1" noEditPoints="1" noAdjustHandles="1" noChangeArrowheads="1" noChangeShapeType="1" noTextEdit="1"/>
                </p:cNvSpPr>
                <p:nvPr/>
              </p:nvSpPr>
              <p:spPr>
                <a:xfrm>
                  <a:off x="7966004" y="3224213"/>
                  <a:ext cx="2683968" cy="2871786"/>
                </a:xfrm>
                <a:prstGeom prst="rect">
                  <a:avLst/>
                </a:prstGeom>
                <a:blipFill>
                  <a:blip r:embed="rId6"/>
                  <a:stretch>
                    <a:fillRect/>
                  </a:stretch>
                </a:blipFill>
                <a:ln>
                  <a:solidFill>
                    <a:schemeClr val="tx1"/>
                  </a:solidFill>
                </a:ln>
              </p:spPr>
              <p:txBody>
                <a:bodyPr/>
                <a:lstStyle/>
                <a:p>
                  <a:r>
                    <a:rPr lang="en-US">
                      <a:noFill/>
                    </a:rPr>
                    <a:t> </a:t>
                  </a:r>
                </a:p>
              </p:txBody>
            </p:sp>
          </mc:Fallback>
        </mc:AlternateContent>
        <p:sp>
          <p:nvSpPr>
            <p:cNvPr id="23" name="Rectangle 22">
              <a:extLst>
                <a:ext uri="{FF2B5EF4-FFF2-40B4-BE49-F238E27FC236}">
                  <a16:creationId xmlns:a16="http://schemas.microsoft.com/office/drawing/2014/main" id="{21B57A88-35D4-4CA1-BCC5-77FF8C46AA50}"/>
                </a:ext>
              </a:extLst>
            </p:cNvPr>
            <p:cNvSpPr/>
            <p:nvPr/>
          </p:nvSpPr>
          <p:spPr>
            <a:xfrm>
              <a:off x="5489945" y="5394143"/>
              <a:ext cx="1485962" cy="652121"/>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Transform Output</a:t>
              </a:r>
            </a:p>
          </p:txBody>
        </p:sp>
        <p:cxnSp>
          <p:nvCxnSpPr>
            <p:cNvPr id="24" name="Straight Arrow Connector 23">
              <a:extLst>
                <a:ext uri="{FF2B5EF4-FFF2-40B4-BE49-F238E27FC236}">
                  <a16:creationId xmlns:a16="http://schemas.microsoft.com/office/drawing/2014/main" id="{37D1E0FF-E319-4305-8C62-25233A93D89E}"/>
                </a:ext>
              </a:extLst>
            </p:cNvPr>
            <p:cNvCxnSpPr>
              <a:cxnSpLocks/>
            </p:cNvCxnSpPr>
            <p:nvPr/>
          </p:nvCxnSpPr>
          <p:spPr>
            <a:xfrm flipH="1">
              <a:off x="4438650" y="5842615"/>
              <a:ext cx="1029940"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E76DE2DD-C41E-4902-A6F8-3547F7B8AFCC}"/>
                </a:ext>
              </a:extLst>
            </p:cNvPr>
            <p:cNvCxnSpPr>
              <a:cxnSpLocks/>
              <a:endCxn id="23" idx="3"/>
            </p:cNvCxnSpPr>
            <p:nvPr/>
          </p:nvCxnSpPr>
          <p:spPr>
            <a:xfrm flipH="1">
              <a:off x="6975907" y="5720203"/>
              <a:ext cx="990097" cy="1"/>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669048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F787C237-E0F5-4B1F-93F9-AA8A2D57DFC1}"/>
                  </a:ext>
                </a:extLst>
              </p:cNvPr>
              <p:cNvSpPr>
                <a:spLocks noGrp="1"/>
              </p:cNvSpPr>
              <p:nvPr>
                <p:ph type="title"/>
              </p:nvPr>
            </p:nvSpPr>
            <p:spPr/>
            <p:txBody>
              <a:bodyPr/>
              <a:lstStyle/>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𝐵</m:t>
                      </m:r>
                      <m:r>
                        <a:rPr lang="en-US" b="0" i="1" smtClean="0">
                          <a:latin typeface="Cambria Math" panose="02040503050406030204" pitchFamily="18" charset="0"/>
                        </a:rPr>
                        <m:t>≤</m:t>
                      </m:r>
                      <m:r>
                        <a:rPr lang="en-US" b="0" i="1" smtClean="0">
                          <a:latin typeface="Cambria Math" panose="02040503050406030204" pitchFamily="18" charset="0"/>
                        </a:rPr>
                        <m:t>𝐶</m:t>
                      </m:r>
                      <m:r>
                        <a:rPr lang="en-US" b="0" i="1" smtClean="0">
                          <a:latin typeface="Cambria Math" panose="02040503050406030204" pitchFamily="18" charset="0"/>
                        </a:rPr>
                        <m:t> →</m:t>
                      </m:r>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𝐶</m:t>
                      </m:r>
                    </m:oMath>
                  </m:oMathPara>
                </a14:m>
                <a:endParaRPr lang="en-US" dirty="0"/>
              </a:p>
            </p:txBody>
          </p:sp>
        </mc:Choice>
        <mc:Fallback>
          <p:sp>
            <p:nvSpPr>
              <p:cNvPr id="2" name="Title 1">
                <a:extLst>
                  <a:ext uri="{FF2B5EF4-FFF2-40B4-BE49-F238E27FC236}">
                    <a16:creationId xmlns:a16="http://schemas.microsoft.com/office/drawing/2014/main" id="{F787C237-E0F5-4B1F-93F9-AA8A2D57DFC1}"/>
                  </a:ext>
                </a:extLst>
              </p:cNvPr>
              <p:cNvSpPr>
                <a:spLocks noGrp="1" noRot="1" noChangeAspect="1" noMove="1" noResize="1" noEditPoints="1" noAdjustHandles="1" noChangeArrowheads="1" noChangeShapeType="1" noTextEdit="1"/>
              </p:cNvSpPr>
              <p:nvPr>
                <p:ph type="title"/>
              </p:nvPr>
            </p:nvSpPr>
            <p:spPr>
              <a:blipFill>
                <a:blip r:embed="rId2"/>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D5DE9279-DFF2-4915-A127-DBAAF3108324}"/>
                  </a:ext>
                </a:extLst>
              </p:cNvPr>
              <p:cNvSpPr>
                <a:spLocks noGrp="1"/>
              </p:cNvSpPr>
              <p:nvPr>
                <p:ph idx="1"/>
              </p:nvPr>
            </p:nvSpPr>
            <p:spPr/>
            <p:txBody>
              <a:bodyPr/>
              <a:lstStyle/>
              <a:p>
                <a:r>
                  <a:rPr lang="en-US" dirty="0"/>
                  <a:t>Why does it work? Because our reductions work! </a:t>
                </a:r>
              </a:p>
              <a:p>
                <a:r>
                  <a:rPr lang="en-US" dirty="0"/>
                  <a:t>How long does it take? Still polynomial time! (Even if the input gets bigger at each step, it still can’t get bigger than a polynomial). And we don’t need a </a:t>
                </a:r>
                <a14:m>
                  <m:oMath xmlns:m="http://schemas.openxmlformats.org/officeDocument/2006/math">
                    <m:r>
                      <a:rPr lang="en-US" b="0" i="1" smtClean="0">
                        <a:latin typeface="Cambria Math" panose="02040503050406030204" pitchFamily="18" charset="0"/>
                      </a:rPr>
                      <m:t>𝐵</m:t>
                    </m:r>
                  </m:oMath>
                </a14:m>
                <a:r>
                  <a:rPr lang="en-US" dirty="0"/>
                  <a:t> solver, the reduction is the solver! We only use a </a:t>
                </a:r>
                <a14:m>
                  <m:oMath xmlns:m="http://schemas.openxmlformats.org/officeDocument/2006/math">
                    <m:r>
                      <a:rPr lang="en-US" b="0" i="1" smtClean="0">
                        <a:latin typeface="Cambria Math" panose="02040503050406030204" pitchFamily="18" charset="0"/>
                      </a:rPr>
                      <m:t>𝐶</m:t>
                    </m:r>
                  </m:oMath>
                </a14:m>
                <a:r>
                  <a:rPr lang="en-US" dirty="0"/>
                  <a:t> solver so it’s “really” a reduction.</a:t>
                </a:r>
              </a:p>
            </p:txBody>
          </p:sp>
        </mc:Choice>
        <mc:Fallback>
          <p:sp>
            <p:nvSpPr>
              <p:cNvPr id="3" name="Content Placeholder 2">
                <a:extLst>
                  <a:ext uri="{FF2B5EF4-FFF2-40B4-BE49-F238E27FC236}">
                    <a16:creationId xmlns:a16="http://schemas.microsoft.com/office/drawing/2014/main" id="{D5DE9279-DFF2-4915-A127-DBAAF3108324}"/>
                  </a:ext>
                </a:extLst>
              </p:cNvPr>
              <p:cNvSpPr>
                <a:spLocks noGrp="1" noRot="1" noChangeAspect="1" noMove="1" noResize="1" noEditPoints="1" noAdjustHandles="1" noChangeArrowheads="1" noChangeShapeType="1" noTextEdit="1"/>
              </p:cNvSpPr>
              <p:nvPr>
                <p:ph idx="1"/>
              </p:nvPr>
            </p:nvSpPr>
            <p:spPr>
              <a:blipFill>
                <a:blip r:embed="rId3"/>
                <a:stretch>
                  <a:fillRect l="-708" t="-2138" r="-2233"/>
                </a:stretch>
              </a:blipFill>
            </p:spPr>
            <p:txBody>
              <a:bodyPr/>
              <a:lstStyle/>
              <a:p>
                <a:r>
                  <a:rPr lang="en-US">
                    <a:noFill/>
                  </a:rPr>
                  <a:t> </a:t>
                </a:r>
              </a:p>
            </p:txBody>
          </p:sp>
        </mc:Fallback>
      </mc:AlternateContent>
      <p:grpSp>
        <p:nvGrpSpPr>
          <p:cNvPr id="31" name="Group 30">
            <a:extLst>
              <a:ext uri="{FF2B5EF4-FFF2-40B4-BE49-F238E27FC236}">
                <a16:creationId xmlns:a16="http://schemas.microsoft.com/office/drawing/2014/main" id="{D7DD4B80-8FB4-42FE-AB6A-1738AC9E7E03}"/>
              </a:ext>
            </a:extLst>
          </p:cNvPr>
          <p:cNvGrpSpPr/>
          <p:nvPr/>
        </p:nvGrpSpPr>
        <p:grpSpPr>
          <a:xfrm>
            <a:off x="2752724" y="3568219"/>
            <a:ext cx="8880771" cy="2927056"/>
            <a:chOff x="223206" y="1879764"/>
            <a:chExt cx="11410290" cy="4615511"/>
          </a:xfrm>
        </p:grpSpPr>
        <p:sp>
          <p:nvSpPr>
            <p:cNvPr id="5" name="Rectangle 4">
              <a:extLst>
                <a:ext uri="{FF2B5EF4-FFF2-40B4-BE49-F238E27FC236}">
                  <a16:creationId xmlns:a16="http://schemas.microsoft.com/office/drawing/2014/main" id="{1892FD1E-36EB-4E80-8403-56DA1B1B226E}"/>
                </a:ext>
              </a:extLst>
            </p:cNvPr>
            <p:cNvSpPr/>
            <p:nvPr/>
          </p:nvSpPr>
          <p:spPr>
            <a:xfrm>
              <a:off x="704239" y="2323869"/>
              <a:ext cx="10929257" cy="417140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C03B62F0-AC64-4558-AACB-6A071E6DA894}"/>
                </a:ext>
              </a:extLst>
            </p:cNvPr>
            <p:cNvSpPr/>
            <p:nvPr/>
          </p:nvSpPr>
          <p:spPr>
            <a:xfrm>
              <a:off x="1902245" y="3012188"/>
              <a:ext cx="1485962" cy="6521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Transform Input</a:t>
              </a:r>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7717C1A2-AD6F-483D-B861-80FC44542414}"/>
                    </a:ext>
                  </a:extLst>
                </p:cNvPr>
                <p:cNvSpPr txBox="1"/>
                <p:nvPr/>
              </p:nvSpPr>
              <p:spPr>
                <a:xfrm>
                  <a:off x="704239" y="1879764"/>
                  <a:ext cx="2396012" cy="369332"/>
                </a:xfrm>
                <a:prstGeom prst="rect">
                  <a:avLst/>
                </a:prstGeom>
                <a:noFill/>
              </p:spPr>
              <p:txBody>
                <a:bodyPr wrap="square" rtlCol="0">
                  <a:spAutoFit/>
                </a:bodyPr>
                <a:lstStyle/>
                <a:p>
                  <a:r>
                    <a:rPr lang="en-US" dirty="0"/>
                    <a:t>Solver for </a:t>
                  </a:r>
                  <a14:m>
                    <m:oMath xmlns:m="http://schemas.openxmlformats.org/officeDocument/2006/math">
                      <m:r>
                        <a:rPr lang="en-US" b="0" i="1" smtClean="0">
                          <a:latin typeface="Cambria Math" panose="02040503050406030204" pitchFamily="18" charset="0"/>
                        </a:rPr>
                        <m:t>𝐴</m:t>
                      </m:r>
                    </m:oMath>
                  </a14:m>
                  <a:endParaRPr lang="en-US" dirty="0"/>
                </a:p>
              </p:txBody>
            </p:sp>
          </mc:Choice>
          <mc:Fallback>
            <p:sp>
              <p:nvSpPr>
                <p:cNvPr id="6" name="TextBox 5">
                  <a:extLst>
                    <a:ext uri="{FF2B5EF4-FFF2-40B4-BE49-F238E27FC236}">
                      <a16:creationId xmlns:a16="http://schemas.microsoft.com/office/drawing/2014/main" id="{7717C1A2-AD6F-483D-B861-80FC44542414}"/>
                    </a:ext>
                  </a:extLst>
                </p:cNvPr>
                <p:cNvSpPr txBox="1">
                  <a:spLocks noRot="1" noChangeAspect="1" noMove="1" noResize="1" noEditPoints="1" noAdjustHandles="1" noChangeArrowheads="1" noChangeShapeType="1" noTextEdit="1"/>
                </p:cNvSpPr>
                <p:nvPr/>
              </p:nvSpPr>
              <p:spPr>
                <a:xfrm>
                  <a:off x="704239" y="1879764"/>
                  <a:ext cx="2396012" cy="369332"/>
                </a:xfrm>
                <a:prstGeom prst="rect">
                  <a:avLst/>
                </a:prstGeom>
                <a:blipFill>
                  <a:blip r:embed="rId4"/>
                  <a:stretch>
                    <a:fillRect l="-2941" t="-12821" b="-9487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Rectangle 6">
                  <a:extLst>
                    <a:ext uri="{FF2B5EF4-FFF2-40B4-BE49-F238E27FC236}">
                      <a16:creationId xmlns:a16="http://schemas.microsoft.com/office/drawing/2014/main" id="{6D9F1A94-BE2D-4382-88CC-0EB9B3B48063}"/>
                    </a:ext>
                  </a:extLst>
                </p:cNvPr>
                <p:cNvSpPr/>
                <p:nvPr/>
              </p:nvSpPr>
              <p:spPr>
                <a:xfrm>
                  <a:off x="4399659" y="2920480"/>
                  <a:ext cx="6801394" cy="338888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Algorithm to solve </a:t>
                  </a:r>
                  <a14:m>
                    <m:oMath xmlns:m="http://schemas.openxmlformats.org/officeDocument/2006/math">
                      <m:r>
                        <a:rPr lang="en-US" b="0" i="1" smtClean="0">
                          <a:latin typeface="Cambria Math" panose="02040503050406030204" pitchFamily="18" charset="0"/>
                        </a:rPr>
                        <m:t>𝐵</m:t>
                      </m:r>
                    </m:oMath>
                  </a14:m>
                  <a:endParaRPr lang="en-US" dirty="0"/>
                </a:p>
              </p:txBody>
            </p:sp>
          </mc:Choice>
          <mc:Fallback>
            <p:sp>
              <p:nvSpPr>
                <p:cNvPr id="7" name="Rectangle 6">
                  <a:extLst>
                    <a:ext uri="{FF2B5EF4-FFF2-40B4-BE49-F238E27FC236}">
                      <a16:creationId xmlns:a16="http://schemas.microsoft.com/office/drawing/2014/main" id="{6D9F1A94-BE2D-4382-88CC-0EB9B3B48063}"/>
                    </a:ext>
                  </a:extLst>
                </p:cNvPr>
                <p:cNvSpPr>
                  <a:spLocks noRot="1" noChangeAspect="1" noMove="1" noResize="1" noEditPoints="1" noAdjustHandles="1" noChangeArrowheads="1" noChangeShapeType="1" noTextEdit="1"/>
                </p:cNvSpPr>
                <p:nvPr/>
              </p:nvSpPr>
              <p:spPr>
                <a:xfrm>
                  <a:off x="4399659" y="2920480"/>
                  <a:ext cx="6801394" cy="3388881"/>
                </a:xfrm>
                <a:prstGeom prst="rect">
                  <a:avLst/>
                </a:prstGeom>
                <a:blipFill>
                  <a:blip r:embed="rId5"/>
                  <a:stretch>
                    <a:fillRect/>
                  </a:stretch>
                </a:blipFill>
                <a:ln w="19050">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2F34DBB6-543F-4986-86B8-06A8D9062BAF}"/>
                    </a:ext>
                  </a:extLst>
                </p:cNvPr>
                <p:cNvSpPr txBox="1"/>
                <p:nvPr/>
              </p:nvSpPr>
              <p:spPr>
                <a:xfrm>
                  <a:off x="4438650" y="2395294"/>
                  <a:ext cx="2396012" cy="369332"/>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𝐵</m:t>
                        </m:r>
                        <m:r>
                          <a:rPr lang="en-US" b="0" i="1" smtClean="0">
                            <a:latin typeface="Cambria Math" panose="02040503050406030204" pitchFamily="18" charset="0"/>
                          </a:rPr>
                          <m:t>≤</m:t>
                        </m:r>
                        <m:r>
                          <a:rPr lang="en-US" b="0" i="1" smtClean="0">
                            <a:latin typeface="Cambria Math" panose="02040503050406030204" pitchFamily="18" charset="0"/>
                          </a:rPr>
                          <m:t>𝐶</m:t>
                        </m:r>
                      </m:oMath>
                    </m:oMathPara>
                  </a14:m>
                  <a:endParaRPr lang="en-US" dirty="0"/>
                </a:p>
              </p:txBody>
            </p:sp>
          </mc:Choice>
          <mc:Fallback>
            <p:sp>
              <p:nvSpPr>
                <p:cNvPr id="8" name="TextBox 7">
                  <a:extLst>
                    <a:ext uri="{FF2B5EF4-FFF2-40B4-BE49-F238E27FC236}">
                      <a16:creationId xmlns:a16="http://schemas.microsoft.com/office/drawing/2014/main" id="{2F34DBB6-543F-4986-86B8-06A8D9062BAF}"/>
                    </a:ext>
                  </a:extLst>
                </p:cNvPr>
                <p:cNvSpPr txBox="1">
                  <a:spLocks noRot="1" noChangeAspect="1" noMove="1" noResize="1" noEditPoints="1" noAdjustHandles="1" noChangeArrowheads="1" noChangeShapeType="1" noTextEdit="1"/>
                </p:cNvSpPr>
                <p:nvPr/>
              </p:nvSpPr>
              <p:spPr>
                <a:xfrm>
                  <a:off x="4438650" y="2395294"/>
                  <a:ext cx="2396012" cy="369332"/>
                </a:xfrm>
                <a:prstGeom prst="rect">
                  <a:avLst/>
                </a:prstGeom>
                <a:blipFill>
                  <a:blip r:embed="rId6"/>
                  <a:stretch>
                    <a:fillRect b="-52632"/>
                  </a:stretch>
                </a:blipFill>
              </p:spPr>
              <p:txBody>
                <a:bodyPr/>
                <a:lstStyle/>
                <a:p>
                  <a:r>
                    <a:rPr lang="en-US">
                      <a:noFill/>
                    </a:rPr>
                    <a:t> </a:t>
                  </a:r>
                </a:p>
              </p:txBody>
            </p:sp>
          </mc:Fallback>
        </mc:AlternateContent>
        <p:sp>
          <p:nvSpPr>
            <p:cNvPr id="9" name="Rectangle 8">
              <a:extLst>
                <a:ext uri="{FF2B5EF4-FFF2-40B4-BE49-F238E27FC236}">
                  <a16:creationId xmlns:a16="http://schemas.microsoft.com/office/drawing/2014/main" id="{CB3EAD3D-CF5F-4158-A951-97D89683194C}"/>
                </a:ext>
              </a:extLst>
            </p:cNvPr>
            <p:cNvSpPr/>
            <p:nvPr/>
          </p:nvSpPr>
          <p:spPr>
            <a:xfrm>
              <a:off x="1794525" y="5516556"/>
              <a:ext cx="1485962" cy="6521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Transform Output</a:t>
              </a:r>
            </a:p>
          </p:txBody>
        </p:sp>
        <p:cxnSp>
          <p:nvCxnSpPr>
            <p:cNvPr id="11" name="Straight Arrow Connector 10">
              <a:extLst>
                <a:ext uri="{FF2B5EF4-FFF2-40B4-BE49-F238E27FC236}">
                  <a16:creationId xmlns:a16="http://schemas.microsoft.com/office/drawing/2014/main" id="{8B6BE91B-8977-4463-903B-6955431ECA95}"/>
                </a:ext>
              </a:extLst>
            </p:cNvPr>
            <p:cNvCxnSpPr>
              <a:cxnSpLocks/>
              <a:endCxn id="4" idx="1"/>
            </p:cNvCxnSpPr>
            <p:nvPr/>
          </p:nvCxnSpPr>
          <p:spPr>
            <a:xfrm>
              <a:off x="330926" y="3338249"/>
              <a:ext cx="1571319"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2ECED6E-B455-43E9-8C6E-91AC96FEF9DB}"/>
                </a:ext>
              </a:extLst>
            </p:cNvPr>
            <p:cNvCxnSpPr>
              <a:cxnSpLocks/>
            </p:cNvCxnSpPr>
            <p:nvPr/>
          </p:nvCxnSpPr>
          <p:spPr>
            <a:xfrm>
              <a:off x="223206" y="5815002"/>
              <a:ext cx="1571319" cy="0"/>
            </a:xfrm>
            <a:prstGeom prst="straightConnector1">
              <a:avLst/>
            </a:prstGeom>
            <a:ln w="28575">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548AB7C-F296-4F41-A986-2278A7C8A8C8}"/>
                </a:ext>
              </a:extLst>
            </p:cNvPr>
            <p:cNvCxnSpPr>
              <a:cxnSpLocks/>
            </p:cNvCxnSpPr>
            <p:nvPr/>
          </p:nvCxnSpPr>
          <p:spPr>
            <a:xfrm>
              <a:off x="3388207" y="3401386"/>
              <a:ext cx="1011452"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18A0973A-859E-4953-B96D-4DA26288A01D}"/>
                </a:ext>
              </a:extLst>
            </p:cNvPr>
            <p:cNvCxnSpPr>
              <a:cxnSpLocks/>
              <a:endCxn id="9" idx="3"/>
            </p:cNvCxnSpPr>
            <p:nvPr/>
          </p:nvCxnSpPr>
          <p:spPr>
            <a:xfrm flipH="1">
              <a:off x="3280487" y="5842615"/>
              <a:ext cx="1090286" cy="2"/>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17AA3861-8927-4C69-9D43-A08BE991BF0D}"/>
                </a:ext>
              </a:extLst>
            </p:cNvPr>
            <p:cNvSpPr/>
            <p:nvPr/>
          </p:nvSpPr>
          <p:spPr>
            <a:xfrm>
              <a:off x="5468590" y="3075325"/>
              <a:ext cx="1485962" cy="652121"/>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Transform Input</a:t>
              </a:r>
            </a:p>
          </p:txBody>
        </p:sp>
        <p:cxnSp>
          <p:nvCxnSpPr>
            <p:cNvPr id="19" name="Straight Arrow Connector 18">
              <a:extLst>
                <a:ext uri="{FF2B5EF4-FFF2-40B4-BE49-F238E27FC236}">
                  <a16:creationId xmlns:a16="http://schemas.microsoft.com/office/drawing/2014/main" id="{9237355D-222E-4DFA-BA4C-66CFFCEE5690}"/>
                </a:ext>
              </a:extLst>
            </p:cNvPr>
            <p:cNvCxnSpPr>
              <a:cxnSpLocks/>
              <a:endCxn id="18" idx="1"/>
            </p:cNvCxnSpPr>
            <p:nvPr/>
          </p:nvCxnSpPr>
          <p:spPr>
            <a:xfrm>
              <a:off x="4057650" y="3401386"/>
              <a:ext cx="1410940"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AD31A5AB-BD3C-4A46-B24F-FCEB9F594CA4}"/>
                </a:ext>
              </a:extLst>
            </p:cNvPr>
            <p:cNvCxnSpPr>
              <a:cxnSpLocks/>
            </p:cNvCxnSpPr>
            <p:nvPr/>
          </p:nvCxnSpPr>
          <p:spPr>
            <a:xfrm>
              <a:off x="6954552" y="3464523"/>
              <a:ext cx="1011452"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2" name="Rectangle 21">
                  <a:extLst>
                    <a:ext uri="{FF2B5EF4-FFF2-40B4-BE49-F238E27FC236}">
                      <a16:creationId xmlns:a16="http://schemas.microsoft.com/office/drawing/2014/main" id="{E1A74D17-1C79-42EB-B2B9-333003BFC5C0}"/>
                    </a:ext>
                  </a:extLst>
                </p:cNvPr>
                <p:cNvSpPr/>
                <p:nvPr/>
              </p:nvSpPr>
              <p:spPr>
                <a:xfrm>
                  <a:off x="7966004" y="3224213"/>
                  <a:ext cx="2683968" cy="287178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Algorithm for </a:t>
                  </a:r>
                  <a14:m>
                    <m:oMath xmlns:m="http://schemas.openxmlformats.org/officeDocument/2006/math">
                      <m:r>
                        <a:rPr lang="en-US" b="0" i="1" smtClean="0">
                          <a:latin typeface="Cambria Math" panose="02040503050406030204" pitchFamily="18" charset="0"/>
                        </a:rPr>
                        <m:t>𝐶</m:t>
                      </m:r>
                    </m:oMath>
                  </a14:m>
                  <a:endParaRPr lang="en-US" dirty="0"/>
                </a:p>
              </p:txBody>
            </p:sp>
          </mc:Choice>
          <mc:Fallback>
            <p:sp>
              <p:nvSpPr>
                <p:cNvPr id="22" name="Rectangle 21">
                  <a:extLst>
                    <a:ext uri="{FF2B5EF4-FFF2-40B4-BE49-F238E27FC236}">
                      <a16:creationId xmlns:a16="http://schemas.microsoft.com/office/drawing/2014/main" id="{E1A74D17-1C79-42EB-B2B9-333003BFC5C0}"/>
                    </a:ext>
                  </a:extLst>
                </p:cNvPr>
                <p:cNvSpPr>
                  <a:spLocks noRot="1" noChangeAspect="1" noMove="1" noResize="1" noEditPoints="1" noAdjustHandles="1" noChangeArrowheads="1" noChangeShapeType="1" noTextEdit="1"/>
                </p:cNvSpPr>
                <p:nvPr/>
              </p:nvSpPr>
              <p:spPr>
                <a:xfrm>
                  <a:off x="7966004" y="3224213"/>
                  <a:ext cx="2683968" cy="2871786"/>
                </a:xfrm>
                <a:prstGeom prst="rect">
                  <a:avLst/>
                </a:prstGeom>
                <a:blipFill>
                  <a:blip r:embed="rId7"/>
                  <a:stretch>
                    <a:fillRect/>
                  </a:stretch>
                </a:blipFill>
                <a:ln>
                  <a:solidFill>
                    <a:schemeClr val="tx1"/>
                  </a:solidFill>
                </a:ln>
              </p:spPr>
              <p:txBody>
                <a:bodyPr/>
                <a:lstStyle/>
                <a:p>
                  <a:r>
                    <a:rPr lang="en-US">
                      <a:noFill/>
                    </a:rPr>
                    <a:t> </a:t>
                  </a:r>
                </a:p>
              </p:txBody>
            </p:sp>
          </mc:Fallback>
        </mc:AlternateContent>
        <p:sp>
          <p:nvSpPr>
            <p:cNvPr id="23" name="Rectangle 22">
              <a:extLst>
                <a:ext uri="{FF2B5EF4-FFF2-40B4-BE49-F238E27FC236}">
                  <a16:creationId xmlns:a16="http://schemas.microsoft.com/office/drawing/2014/main" id="{21B57A88-35D4-4CA1-BCC5-77FF8C46AA50}"/>
                </a:ext>
              </a:extLst>
            </p:cNvPr>
            <p:cNvSpPr/>
            <p:nvPr/>
          </p:nvSpPr>
          <p:spPr>
            <a:xfrm>
              <a:off x="5489945" y="5394143"/>
              <a:ext cx="1485962" cy="652121"/>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Transform Output</a:t>
              </a:r>
            </a:p>
          </p:txBody>
        </p:sp>
        <p:cxnSp>
          <p:nvCxnSpPr>
            <p:cNvPr id="24" name="Straight Arrow Connector 23">
              <a:extLst>
                <a:ext uri="{FF2B5EF4-FFF2-40B4-BE49-F238E27FC236}">
                  <a16:creationId xmlns:a16="http://schemas.microsoft.com/office/drawing/2014/main" id="{37D1E0FF-E319-4305-8C62-25233A93D89E}"/>
                </a:ext>
              </a:extLst>
            </p:cNvPr>
            <p:cNvCxnSpPr>
              <a:cxnSpLocks/>
            </p:cNvCxnSpPr>
            <p:nvPr/>
          </p:nvCxnSpPr>
          <p:spPr>
            <a:xfrm flipH="1">
              <a:off x="4438650" y="5842615"/>
              <a:ext cx="1029940"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E76DE2DD-C41E-4902-A6F8-3547F7B8AFCC}"/>
                </a:ext>
              </a:extLst>
            </p:cNvPr>
            <p:cNvCxnSpPr>
              <a:cxnSpLocks/>
              <a:endCxn id="23" idx="3"/>
            </p:cNvCxnSpPr>
            <p:nvPr/>
          </p:nvCxnSpPr>
          <p:spPr>
            <a:xfrm flipH="1">
              <a:off x="6975907" y="5720203"/>
              <a:ext cx="990097" cy="1"/>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364226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C43951-FC23-4CB5-BB31-37375487B7E9}"/>
              </a:ext>
            </a:extLst>
          </p:cNvPr>
          <p:cNvSpPr>
            <a:spLocks noGrp="1"/>
          </p:cNvSpPr>
          <p:nvPr>
            <p:ph type="title"/>
          </p:nvPr>
        </p:nvSpPr>
        <p:spPr/>
        <p:txBody>
          <a:bodyPr/>
          <a:lstStyle/>
          <a:p>
            <a:r>
              <a:rPr lang="en-US" dirty="0"/>
              <a:t>Said Differently</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5613B3C4-F2A8-4BC8-8BA6-DB983DC17DA7}"/>
                  </a:ext>
                </a:extLst>
              </p:cNvPr>
              <p:cNvSpPr>
                <a:spLocks noGrp="1"/>
              </p:cNvSpPr>
              <p:nvPr>
                <p:ph idx="1"/>
              </p:nvPr>
            </p:nvSpPr>
            <p:spPr/>
            <p:txBody>
              <a:bodyPr/>
              <a:lstStyle/>
              <a:p>
                <a14:m>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𝐵</m:t>
                    </m:r>
                  </m:oMath>
                </a14:m>
                <a:endParaRPr lang="en-US" dirty="0"/>
              </a:p>
              <a:p>
                <a:r>
                  <a:rPr lang="en-US" dirty="0"/>
                  <a:t>If I know </a:t>
                </a:r>
                <a14:m>
                  <m:oMath xmlns:m="http://schemas.openxmlformats.org/officeDocument/2006/math">
                    <m:r>
                      <a:rPr lang="en-US" b="0" i="1" smtClean="0">
                        <a:latin typeface="Cambria Math" panose="02040503050406030204" pitchFamily="18" charset="0"/>
                      </a:rPr>
                      <m:t>𝐵</m:t>
                    </m:r>
                  </m:oMath>
                </a14:m>
                <a:r>
                  <a:rPr lang="en-US" dirty="0"/>
                  <a:t> is not hard [I have an algorithm for it] then </a:t>
                </a:r>
                <a14:m>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 </m:t>
                    </m:r>
                  </m:oMath>
                </a14:m>
                <a:r>
                  <a:rPr lang="en-US" dirty="0"/>
                  <a:t>is also not hard.</a:t>
                </a:r>
              </a:p>
              <a:p>
                <a:r>
                  <a:rPr lang="en-US" dirty="0"/>
                  <a:t>This is how we usually use reductions</a:t>
                </a:r>
              </a:p>
              <a:p>
                <a:endParaRPr lang="en-US" dirty="0"/>
              </a:p>
              <a:p>
                <a14:m>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𝐵</m:t>
                    </m:r>
                  </m:oMath>
                </a14:m>
                <a:endParaRPr lang="en-US" dirty="0"/>
              </a:p>
              <a:p>
                <a:r>
                  <a:rPr lang="en-US" dirty="0"/>
                  <a:t>If I know </a:t>
                </a:r>
                <a14:m>
                  <m:oMath xmlns:m="http://schemas.openxmlformats.org/officeDocument/2006/math">
                    <m:r>
                      <a:rPr lang="en-US" b="0" i="1" smtClean="0">
                        <a:latin typeface="Cambria Math" panose="02040503050406030204" pitchFamily="18" charset="0"/>
                      </a:rPr>
                      <m:t>𝐴</m:t>
                    </m:r>
                  </m:oMath>
                </a14:m>
                <a:r>
                  <a:rPr lang="en-US" dirty="0"/>
                  <a:t> is hard, then </a:t>
                </a:r>
                <a14:m>
                  <m:oMath xmlns:m="http://schemas.openxmlformats.org/officeDocument/2006/math">
                    <m:r>
                      <a:rPr lang="en-US" b="0" i="1" smtClean="0">
                        <a:latin typeface="Cambria Math" panose="02040503050406030204" pitchFamily="18" charset="0"/>
                      </a:rPr>
                      <m:t>𝐵</m:t>
                    </m:r>
                  </m:oMath>
                </a14:m>
                <a:r>
                  <a:rPr lang="en-US" dirty="0"/>
                  <a:t> also must be hard.</a:t>
                </a:r>
              </a:p>
              <a:p>
                <a:r>
                  <a:rPr lang="en-US" dirty="0"/>
                  <a:t>(contrapositive of the last statement)</a:t>
                </a:r>
              </a:p>
            </p:txBody>
          </p:sp>
        </mc:Choice>
        <mc:Fallback>
          <p:sp>
            <p:nvSpPr>
              <p:cNvPr id="3" name="Content Placeholder 2">
                <a:extLst>
                  <a:ext uri="{FF2B5EF4-FFF2-40B4-BE49-F238E27FC236}">
                    <a16:creationId xmlns:a16="http://schemas.microsoft.com/office/drawing/2014/main" id="{5613B3C4-F2A8-4BC8-8BA6-DB983DC17DA7}"/>
                  </a:ext>
                </a:extLst>
              </p:cNvPr>
              <p:cNvSpPr>
                <a:spLocks noGrp="1" noRot="1" noChangeAspect="1" noMove="1" noResize="1" noEditPoints="1" noAdjustHandles="1" noChangeArrowheads="1" noChangeShapeType="1" noTextEdit="1"/>
              </p:cNvSpPr>
              <p:nvPr>
                <p:ph idx="1"/>
              </p:nvPr>
            </p:nvSpPr>
            <p:spPr>
              <a:blipFill>
                <a:blip r:embed="rId2"/>
                <a:stretch>
                  <a:fillRect l="-654" r="-1416"/>
                </a:stretch>
              </a:blipFill>
            </p:spPr>
            <p:txBody>
              <a:bodyPr/>
              <a:lstStyle/>
              <a:p>
                <a:r>
                  <a:rPr lang="en-US">
                    <a:noFill/>
                  </a:rPr>
                  <a:t> </a:t>
                </a:r>
              </a:p>
            </p:txBody>
          </p:sp>
        </mc:Fallback>
      </mc:AlternateContent>
    </p:spTree>
    <p:extLst>
      <p:ext uri="{BB962C8B-B14F-4D97-AF65-F5344CB8AC3E}">
        <p14:creationId xmlns:p14="http://schemas.microsoft.com/office/powerpoint/2010/main" val="51345903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036284E-3C8E-456E-87AB-4378F661E8F4}"/>
              </a:ext>
            </a:extLst>
          </p:cNvPr>
          <p:cNvSpPr>
            <a:spLocks noGrp="1"/>
          </p:cNvSpPr>
          <p:nvPr>
            <p:ph type="title"/>
          </p:nvPr>
        </p:nvSpPr>
        <p:spPr/>
        <p:txBody>
          <a:bodyPr>
            <a:normAutofit/>
          </a:bodyPr>
          <a:lstStyle/>
          <a:p>
            <a:r>
              <a:rPr lang="en-US" dirty="0"/>
              <a:t>Want to prove your problem is hard?</a:t>
            </a:r>
          </a:p>
        </p:txBody>
      </p:sp>
      <mc:AlternateContent xmlns:mc="http://schemas.openxmlformats.org/markup-compatibility/2006">
        <mc:Choice xmlns:a14="http://schemas.microsoft.com/office/drawing/2010/main" Requires="a14">
          <p:sp>
            <p:nvSpPr>
              <p:cNvPr id="5" name="Content Placeholder 4">
                <a:extLst>
                  <a:ext uri="{FF2B5EF4-FFF2-40B4-BE49-F238E27FC236}">
                    <a16:creationId xmlns:a16="http://schemas.microsoft.com/office/drawing/2014/main" id="{2AB66FC9-D629-477C-B859-A78A82749038}"/>
                  </a:ext>
                </a:extLst>
              </p:cNvPr>
              <p:cNvSpPr>
                <a:spLocks noGrp="1"/>
              </p:cNvSpPr>
              <p:nvPr>
                <p:ph idx="1"/>
              </p:nvPr>
            </p:nvSpPr>
            <p:spPr/>
            <p:txBody>
              <a:bodyPr/>
              <a:lstStyle/>
              <a:p>
                <a:r>
                  <a:rPr lang="en-US" dirty="0"/>
                  <a:t>To show </a:t>
                </a:r>
                <a14:m>
                  <m:oMath xmlns:m="http://schemas.openxmlformats.org/officeDocument/2006/math">
                    <m:r>
                      <a:rPr lang="en-US" b="0" i="1" smtClean="0">
                        <a:latin typeface="Cambria Math" panose="02040503050406030204" pitchFamily="18" charset="0"/>
                      </a:rPr>
                      <m:t>𝐵</m:t>
                    </m:r>
                    <m:r>
                      <a:rPr lang="en-US" b="0" i="1" smtClean="0">
                        <a:latin typeface="Cambria Math" panose="02040503050406030204" pitchFamily="18" charset="0"/>
                      </a:rPr>
                      <m:t> </m:t>
                    </m:r>
                  </m:oMath>
                </a14:m>
                <a:r>
                  <a:rPr lang="en-US" dirty="0"/>
                  <a:t>is hard, </a:t>
                </a:r>
              </a:p>
              <a:p>
                <a:endParaRPr lang="en-US" dirty="0"/>
              </a:p>
              <a:p>
                <a:r>
                  <a:rPr lang="en-US" dirty="0"/>
                  <a:t>Reduce </a:t>
                </a:r>
                <a:r>
                  <a:rPr lang="en-US" b="1" dirty="0"/>
                  <a:t>FROM </a:t>
                </a:r>
                <a:r>
                  <a:rPr lang="en-US" dirty="0"/>
                  <a:t>the known hard problem </a:t>
                </a:r>
                <a:r>
                  <a:rPr lang="en-US" b="1" dirty="0"/>
                  <a:t>TO </a:t>
                </a:r>
                <a:r>
                  <a:rPr lang="en-US" dirty="0"/>
                  <a:t>the problem you care about</a:t>
                </a:r>
              </a:p>
              <a:p>
                <a:r>
                  <a:rPr lang="en-US" dirty="0"/>
                  <a:t>A reduction </a:t>
                </a:r>
                <a:r>
                  <a:rPr lang="en-US" b="1" dirty="0"/>
                  <a:t>From</a:t>
                </a:r>
                <a:r>
                  <a:rPr lang="en-US" dirty="0"/>
                  <a:t> an NP-hard problem </a:t>
                </a:r>
                <a14:m>
                  <m:oMath xmlns:m="http://schemas.openxmlformats.org/officeDocument/2006/math">
                    <m:r>
                      <a:rPr lang="en-US" b="0" i="1" smtClean="0">
                        <a:latin typeface="Cambria Math" panose="02040503050406030204" pitchFamily="18" charset="0"/>
                      </a:rPr>
                      <m:t>𝐴</m:t>
                    </m:r>
                  </m:oMath>
                </a14:m>
                <a:r>
                  <a:rPr lang="en-US" dirty="0"/>
                  <a:t> to </a:t>
                </a:r>
                <a14:m>
                  <m:oMath xmlns:m="http://schemas.openxmlformats.org/officeDocument/2006/math">
                    <m:r>
                      <a:rPr lang="en-US" b="0" i="1" smtClean="0">
                        <a:latin typeface="Cambria Math" panose="02040503050406030204" pitchFamily="18" charset="0"/>
                      </a:rPr>
                      <m:t>𝐵</m:t>
                    </m:r>
                    <m:r>
                      <a:rPr lang="en-US" b="0" i="0" smtClean="0">
                        <a:latin typeface="Cambria Math" panose="02040503050406030204" pitchFamily="18" charset="0"/>
                      </a:rPr>
                      <m:t>, </m:t>
                    </m:r>
                  </m:oMath>
                </a14:m>
                <a:r>
                  <a:rPr lang="en-US" dirty="0"/>
                  <a:t>shows </a:t>
                </a:r>
                <a14:m>
                  <m:oMath xmlns:m="http://schemas.openxmlformats.org/officeDocument/2006/math">
                    <m:r>
                      <a:rPr lang="en-US" b="0" i="1" smtClean="0">
                        <a:latin typeface="Cambria Math" panose="02040503050406030204" pitchFamily="18" charset="0"/>
                      </a:rPr>
                      <m:t>𝐵</m:t>
                    </m:r>
                  </m:oMath>
                </a14:m>
                <a:r>
                  <a:rPr lang="en-US" dirty="0"/>
                  <a:t> is also NP-hard.</a:t>
                </a:r>
              </a:p>
            </p:txBody>
          </p:sp>
        </mc:Choice>
        <mc:Fallback>
          <p:sp>
            <p:nvSpPr>
              <p:cNvPr id="5" name="Content Placeholder 4">
                <a:extLst>
                  <a:ext uri="{FF2B5EF4-FFF2-40B4-BE49-F238E27FC236}">
                    <a16:creationId xmlns:a16="http://schemas.microsoft.com/office/drawing/2014/main" id="{2AB66FC9-D629-477C-B859-A78A82749038}"/>
                  </a:ext>
                </a:extLst>
              </p:cNvPr>
              <p:cNvSpPr>
                <a:spLocks noGrp="1" noRot="1" noChangeAspect="1" noMove="1" noResize="1" noEditPoints="1" noAdjustHandles="1" noChangeArrowheads="1" noChangeShapeType="1" noTextEdit="1"/>
              </p:cNvSpPr>
              <p:nvPr>
                <p:ph idx="1"/>
              </p:nvPr>
            </p:nvSpPr>
            <p:spPr>
              <a:blipFill>
                <a:blip r:embed="rId2"/>
                <a:stretch>
                  <a:fillRect l="-654" t="-2138" r="-763"/>
                </a:stretch>
              </a:blipFill>
            </p:spPr>
            <p:txBody>
              <a:bodyPr/>
              <a:lstStyle/>
              <a:p>
                <a:r>
                  <a:rPr lang="en-US">
                    <a:noFill/>
                  </a:rPr>
                  <a:t> </a:t>
                </a:r>
              </a:p>
            </p:txBody>
          </p:sp>
        </mc:Fallback>
      </mc:AlternateContent>
    </p:spTree>
    <p:extLst>
      <p:ext uri="{BB962C8B-B14F-4D97-AF65-F5344CB8AC3E}">
        <p14:creationId xmlns:p14="http://schemas.microsoft.com/office/powerpoint/2010/main" val="27266956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3D974-8359-49FD-A964-4DACD0ABD00F}"/>
              </a:ext>
            </a:extLst>
          </p:cNvPr>
          <p:cNvSpPr>
            <a:spLocks noGrp="1"/>
          </p:cNvSpPr>
          <p:nvPr>
            <p:ph type="title"/>
          </p:nvPr>
        </p:nvSpPr>
        <p:spPr/>
        <p:txBody>
          <a:bodyPr/>
          <a:lstStyle/>
          <a:p>
            <a:r>
              <a:rPr lang="en-US" dirty="0"/>
              <a:t>Some definitions</a:t>
            </a:r>
          </a:p>
        </p:txBody>
      </p:sp>
      <p:sp>
        <p:nvSpPr>
          <p:cNvPr id="3" name="Content Placeholder 2">
            <a:extLst>
              <a:ext uri="{FF2B5EF4-FFF2-40B4-BE49-F238E27FC236}">
                <a16:creationId xmlns:a16="http://schemas.microsoft.com/office/drawing/2014/main" id="{6245048B-5109-43EF-8AAD-6901001D54ED}"/>
              </a:ext>
            </a:extLst>
          </p:cNvPr>
          <p:cNvSpPr>
            <a:spLocks noGrp="1"/>
          </p:cNvSpPr>
          <p:nvPr>
            <p:ph idx="1"/>
          </p:nvPr>
        </p:nvSpPr>
        <p:spPr/>
        <p:txBody>
          <a:bodyPr/>
          <a:lstStyle/>
          <a:p>
            <a:r>
              <a:rPr lang="en-US" dirty="0"/>
              <a:t>A </a:t>
            </a:r>
            <a:r>
              <a:rPr lang="en-US" b="1" dirty="0">
                <a:solidFill>
                  <a:schemeClr val="accent2"/>
                </a:solidFill>
              </a:rPr>
              <a:t>problem </a:t>
            </a:r>
            <a:r>
              <a:rPr lang="en-US" dirty="0"/>
              <a:t>is a set of inputs and the correct outputs.</a:t>
            </a:r>
          </a:p>
          <a:p>
            <a:r>
              <a:rPr lang="en-US" dirty="0"/>
              <a:t>“Find a Minimum Spanning Tree” is a problem. </a:t>
            </a:r>
          </a:p>
          <a:p>
            <a:pPr lvl="1"/>
            <a:r>
              <a:rPr lang="en-US" dirty="0"/>
              <a:t>Input is a graph, output is the MST.</a:t>
            </a:r>
          </a:p>
          <a:p>
            <a:pPr lvl="1"/>
            <a:endParaRPr lang="en-US" dirty="0"/>
          </a:p>
          <a:p>
            <a:pPr lvl="1"/>
            <a:r>
              <a:rPr lang="en-US" sz="2800" dirty="0"/>
              <a:t>“Tell whether a graph is bipartite” is a problem.</a:t>
            </a:r>
          </a:p>
          <a:p>
            <a:pPr lvl="1"/>
            <a:r>
              <a:rPr lang="en-US" dirty="0"/>
              <a:t>Input is a graph, output is “yes” or “no”</a:t>
            </a:r>
          </a:p>
          <a:p>
            <a:pPr lvl="1"/>
            <a:endParaRPr lang="en-US" sz="2800" dirty="0"/>
          </a:p>
          <a:p>
            <a:pPr lvl="1"/>
            <a:r>
              <a:rPr lang="en-US" sz="2800" dirty="0"/>
              <a:t>“Find the “maximum subarray sum” is a problem.</a:t>
            </a:r>
          </a:p>
          <a:p>
            <a:pPr lvl="1"/>
            <a:r>
              <a:rPr lang="en-US" dirty="0"/>
              <a:t>Input is an array, output is the number that represents the largest sum of a subarray.</a:t>
            </a:r>
          </a:p>
        </p:txBody>
      </p:sp>
    </p:spTree>
    <p:extLst>
      <p:ext uri="{BB962C8B-B14F-4D97-AF65-F5344CB8AC3E}">
        <p14:creationId xmlns:p14="http://schemas.microsoft.com/office/powerpoint/2010/main" val="3200244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3D974-8359-49FD-A964-4DACD0ABD00F}"/>
              </a:ext>
            </a:extLst>
          </p:cNvPr>
          <p:cNvSpPr>
            <a:spLocks noGrp="1"/>
          </p:cNvSpPr>
          <p:nvPr>
            <p:ph type="title"/>
          </p:nvPr>
        </p:nvSpPr>
        <p:spPr/>
        <p:txBody>
          <a:bodyPr/>
          <a:lstStyle/>
          <a:p>
            <a:r>
              <a:rPr lang="en-US" dirty="0"/>
              <a:t>Some definitions</a:t>
            </a:r>
          </a:p>
        </p:txBody>
      </p:sp>
      <p:sp>
        <p:nvSpPr>
          <p:cNvPr id="3" name="Content Placeholder 2">
            <a:extLst>
              <a:ext uri="{FF2B5EF4-FFF2-40B4-BE49-F238E27FC236}">
                <a16:creationId xmlns:a16="http://schemas.microsoft.com/office/drawing/2014/main" id="{6245048B-5109-43EF-8AAD-6901001D54ED}"/>
              </a:ext>
            </a:extLst>
          </p:cNvPr>
          <p:cNvSpPr>
            <a:spLocks noGrp="1"/>
          </p:cNvSpPr>
          <p:nvPr>
            <p:ph idx="1"/>
          </p:nvPr>
        </p:nvSpPr>
        <p:spPr/>
        <p:txBody>
          <a:bodyPr/>
          <a:lstStyle/>
          <a:p>
            <a:r>
              <a:rPr lang="en-US" dirty="0"/>
              <a:t>An </a:t>
            </a:r>
            <a:r>
              <a:rPr lang="en-US" b="1" dirty="0">
                <a:solidFill>
                  <a:schemeClr val="accent2"/>
                </a:solidFill>
              </a:rPr>
              <a:t>instance </a:t>
            </a:r>
            <a:r>
              <a:rPr lang="en-US" dirty="0"/>
              <a:t>is a single input to a problem.</a:t>
            </a:r>
          </a:p>
          <a:p>
            <a:r>
              <a:rPr lang="en-US" dirty="0"/>
              <a:t>A single, particular graph is an instance of the MST problem</a:t>
            </a:r>
          </a:p>
          <a:p>
            <a:pPr lvl="1"/>
            <a:endParaRPr lang="en-US" dirty="0"/>
          </a:p>
          <a:p>
            <a:pPr lvl="1"/>
            <a:r>
              <a:rPr lang="en-US" sz="2800" dirty="0"/>
              <a:t>A single, particular graph is an instance of the bipartite-checking problem.</a:t>
            </a:r>
            <a:endParaRPr lang="en-US" dirty="0"/>
          </a:p>
          <a:p>
            <a:pPr lvl="1"/>
            <a:endParaRPr lang="en-US" sz="2800" dirty="0"/>
          </a:p>
          <a:p>
            <a:pPr lvl="1"/>
            <a:r>
              <a:rPr lang="en-US" sz="2800" dirty="0"/>
              <a:t>A single, particular array is an instance of the maximum subarray sum problem.</a:t>
            </a:r>
          </a:p>
        </p:txBody>
      </p:sp>
    </p:spTree>
    <p:extLst>
      <p:ext uri="{BB962C8B-B14F-4D97-AF65-F5344CB8AC3E}">
        <p14:creationId xmlns:p14="http://schemas.microsoft.com/office/powerpoint/2010/main" val="8883551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Decision Problems</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a:bodyPr>
              <a:lstStyle/>
              <a:p>
                <a:r>
                  <a:rPr lang="en-US" sz="2800" dirty="0"/>
                  <a:t>Our goal is to divide problems into solvable/not solvable.</a:t>
                </a:r>
                <a:br>
                  <a:rPr lang="en-US" sz="2800" dirty="0"/>
                </a:br>
                <a:r>
                  <a:rPr lang="en-US" sz="2800" dirty="0"/>
                  <a:t>We’re going to talk about </a:t>
                </a:r>
                <a:r>
                  <a:rPr lang="en-US" sz="2800" b="1" dirty="0">
                    <a:solidFill>
                      <a:schemeClr val="accent2"/>
                    </a:solidFill>
                  </a:rPr>
                  <a:t>decision problems</a:t>
                </a:r>
                <a:r>
                  <a:rPr lang="en-US" sz="2800" dirty="0"/>
                  <a:t>.</a:t>
                </a:r>
              </a:p>
              <a:p>
                <a:r>
                  <a:rPr lang="en-US" sz="2800" dirty="0"/>
                  <a:t>Problems that have a “yes” or “no” answer. (a correct algorithm has a Boolean return type)</a:t>
                </a:r>
              </a:p>
              <a:p>
                <a:r>
                  <a:rPr lang="en-US" sz="2800" dirty="0"/>
                  <a:t>Why?</a:t>
                </a:r>
              </a:p>
              <a:p>
                <a:r>
                  <a:rPr lang="en-US" sz="2800" dirty="0"/>
                  <a:t>Theory reasons (ask me later).</a:t>
                </a:r>
              </a:p>
              <a:p>
                <a:r>
                  <a:rPr lang="en-US" sz="2800" dirty="0"/>
                  <a:t>But it’s not too bad</a:t>
                </a:r>
              </a:p>
              <a:p>
                <a:pPr lvl="1"/>
                <a:r>
                  <a:rPr lang="en-US" sz="2400" dirty="0"/>
                  <a:t>most problems can be rephrased as very similar decision problems.</a:t>
                </a:r>
              </a:p>
              <a:p>
                <a:r>
                  <a:rPr lang="en-US" sz="2800" dirty="0"/>
                  <a:t>E.g. instead of “find the shortest path from s to t” ask</a:t>
                </a:r>
                <a:br>
                  <a:rPr lang="en-US" sz="2800" dirty="0"/>
                </a:br>
                <a:r>
                  <a:rPr lang="en-US" sz="2800" dirty="0"/>
                  <a:t>Is there a path from s to t of length at most </a:t>
                </a:r>
                <a14:m>
                  <m:oMath xmlns:m="http://schemas.openxmlformats.org/officeDocument/2006/math">
                    <m:r>
                      <a:rPr lang="en-US" sz="2800" b="0" i="1" smtClean="0">
                        <a:latin typeface="Cambria Math" panose="02040503050406030204" pitchFamily="18" charset="0"/>
                      </a:rPr>
                      <m:t>𝑘</m:t>
                    </m:r>
                  </m:oMath>
                </a14:m>
                <a:r>
                  <a:rPr lang="en-US" sz="2800" dirty="0"/>
                  <a:t>? </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708" t="-2138" b="-3396"/>
                </a:stretch>
              </a:blipFill>
            </p:spPr>
            <p:txBody>
              <a:bodyPr/>
              <a:lstStyle/>
              <a:p>
                <a:r>
                  <a:rPr lang="en-US">
                    <a:noFill/>
                  </a:rPr>
                  <a:t> </a:t>
                </a:r>
              </a:p>
            </p:txBody>
          </p:sp>
        </mc:Fallback>
      </mc:AlternateContent>
    </p:spTree>
    <p:extLst>
      <p:ext uri="{BB962C8B-B14F-4D97-AF65-F5344CB8AC3E}">
        <p14:creationId xmlns:p14="http://schemas.microsoft.com/office/powerpoint/2010/main" val="151182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“Ranking” difficulty of problems</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575239" y="1688123"/>
                <a:ext cx="11187258" cy="4832904"/>
              </a:xfrm>
            </p:spPr>
            <p:txBody>
              <a:bodyPr>
                <a:noAutofit/>
              </a:bodyPr>
              <a:lstStyle/>
              <a:p>
                <a:r>
                  <a:rPr lang="en-US" sz="2800" dirty="0"/>
                  <a:t>We’ll use “reductions” to tell whether one problem is harder than another.</a:t>
                </a:r>
              </a:p>
              <a:p>
                <a:endParaRPr lang="en-US" dirty="0"/>
              </a:p>
              <a:p>
                <a:pPr marL="0" indent="0">
                  <a:buNone/>
                </a:pPr>
                <a:endParaRPr lang="en-US" dirty="0"/>
              </a:p>
              <a:p>
                <a:r>
                  <a:rPr lang="en-US" sz="2800" dirty="0"/>
                  <a:t>In that case, we’ll say “A reduces to B”</a:t>
                </a:r>
              </a:p>
              <a:p>
                <a:r>
                  <a:rPr lang="en-US" dirty="0"/>
                  <a:t>In difficulty (for us, as algorithm designers), </a:t>
                </a:r>
                <a14:m>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𝐵</m:t>
                    </m:r>
                  </m:oMath>
                </a14:m>
                <a:r>
                  <a:rPr lang="en-US" sz="2800" dirty="0"/>
                  <a:t> </a:t>
                </a:r>
              </a:p>
              <a:p>
                <a:r>
                  <a:rPr lang="en-US" dirty="0"/>
                  <a:t>ANY algorithm for </a:t>
                </a:r>
                <a14:m>
                  <m:oMath xmlns:m="http://schemas.openxmlformats.org/officeDocument/2006/math">
                    <m:r>
                      <a:rPr lang="en-US" i="1" dirty="0" smtClean="0">
                        <a:latin typeface="Cambria Math" panose="02040503050406030204" pitchFamily="18" charset="0"/>
                      </a:rPr>
                      <m:t>𝐵</m:t>
                    </m:r>
                    <m:r>
                      <a:rPr lang="en-US" b="0" i="1" dirty="0" smtClean="0">
                        <a:latin typeface="Cambria Math" panose="02040503050406030204" pitchFamily="18" charset="0"/>
                      </a:rPr>
                      <m:t> </m:t>
                    </m:r>
                  </m:oMath>
                </a14:m>
                <a:r>
                  <a:rPr lang="en-US" sz="2800" dirty="0"/>
                  <a:t>solves </a:t>
                </a:r>
                <a14:m>
                  <m:oMath xmlns:m="http://schemas.openxmlformats.org/officeDocument/2006/math">
                    <m:r>
                      <a:rPr lang="en-US" sz="2800" b="0" i="1" smtClean="0">
                        <a:latin typeface="Cambria Math" panose="02040503050406030204" pitchFamily="18" charset="0"/>
                      </a:rPr>
                      <m:t>𝐴</m:t>
                    </m:r>
                    <m:r>
                      <a:rPr lang="en-US" sz="2800" b="0" i="0" smtClean="0">
                        <a:latin typeface="Cambria Math" panose="02040503050406030204" pitchFamily="18" charset="0"/>
                      </a:rPr>
                      <m:t>.</m:t>
                    </m:r>
                  </m:oMath>
                </a14:m>
                <a:r>
                  <a:rPr lang="en-US" sz="2800" dirty="0"/>
                  <a:t> </a:t>
                </a:r>
                <a14:m>
                  <m:oMath xmlns:m="http://schemas.openxmlformats.org/officeDocument/2006/math">
                    <m:r>
                      <a:rPr lang="en-US" sz="2800" b="0" i="1" dirty="0" smtClean="0">
                        <a:latin typeface="Cambria Math" panose="02040503050406030204" pitchFamily="18" charset="0"/>
                      </a:rPr>
                      <m:t>𝐴</m:t>
                    </m:r>
                    <m:r>
                      <a:rPr lang="en-US" sz="2800" b="0" i="1" dirty="0" smtClean="0">
                        <a:latin typeface="Cambria Math" panose="02040503050406030204" pitchFamily="18" charset="0"/>
                      </a:rPr>
                      <m:t> </m:t>
                    </m:r>
                  </m:oMath>
                </a14:m>
                <a:r>
                  <a:rPr lang="en-US" sz="2800" dirty="0"/>
                  <a:t>is no harder to solve than </a:t>
                </a:r>
                <a14:m>
                  <m:oMath xmlns:m="http://schemas.openxmlformats.org/officeDocument/2006/math">
                    <m:r>
                      <a:rPr lang="en-US" sz="2800" b="0" i="1" smtClean="0">
                        <a:latin typeface="Cambria Math" panose="02040503050406030204" pitchFamily="18" charset="0"/>
                      </a:rPr>
                      <m:t>𝐵</m:t>
                    </m:r>
                  </m:oMath>
                </a14:m>
                <a:r>
                  <a:rPr lang="en-US" sz="2800" dirty="0"/>
                  <a:t>.</a:t>
                </a:r>
              </a:p>
              <a:p>
                <a14:m>
                  <m:oMath xmlns:m="http://schemas.openxmlformats.org/officeDocument/2006/math">
                    <m:r>
                      <a:rPr lang="en-US" sz="2800" b="0" i="1" smtClean="0">
                        <a:latin typeface="Cambria Math" panose="02040503050406030204" pitchFamily="18" charset="0"/>
                      </a:rPr>
                      <m:t>𝐴</m:t>
                    </m:r>
                  </m:oMath>
                </a14:m>
                <a:r>
                  <a:rPr lang="en-US" sz="2800" dirty="0"/>
                  <a:t> might be easier (maybe there’s another way to solve </a:t>
                </a:r>
                <a14:m>
                  <m:oMath xmlns:m="http://schemas.openxmlformats.org/officeDocument/2006/math">
                    <m:r>
                      <a:rPr lang="en-US" sz="2800" b="0" i="1" smtClean="0">
                        <a:latin typeface="Cambria Math" panose="02040503050406030204" pitchFamily="18" charset="0"/>
                      </a:rPr>
                      <m:t>𝐴</m:t>
                    </m:r>
                  </m:oMath>
                </a14:m>
                <a:r>
                  <a:rPr lang="en-US" sz="2800" dirty="0"/>
                  <a:t> without </a:t>
                </a:r>
                <a14:m>
                  <m:oMath xmlns:m="http://schemas.openxmlformats.org/officeDocument/2006/math">
                    <m:r>
                      <a:rPr lang="en-US" sz="2800" b="0" i="1" smtClean="0">
                        <a:latin typeface="Cambria Math" panose="02040503050406030204" pitchFamily="18" charset="0"/>
                      </a:rPr>
                      <m:t>𝐵</m:t>
                    </m:r>
                  </m:oMath>
                </a14:m>
                <a:r>
                  <a:rPr lang="en-US" sz="2800" dirty="0"/>
                  <a:t>) or they might be about the same (maybe </a:t>
                </a:r>
                <a14:m>
                  <m:oMath xmlns:m="http://schemas.openxmlformats.org/officeDocument/2006/math">
                    <m:r>
                      <a:rPr lang="en-US" sz="2800" b="0" i="1" smtClean="0">
                        <a:latin typeface="Cambria Math" panose="02040503050406030204" pitchFamily="18" charset="0"/>
                      </a:rPr>
                      <m:t>𝐵</m:t>
                    </m:r>
                    <m:r>
                      <a:rPr lang="en-US" sz="2800" b="0" i="1" smtClean="0">
                        <a:latin typeface="Cambria Math" panose="02040503050406030204" pitchFamily="18" charset="0"/>
                      </a:rPr>
                      <m:t>≤</m:t>
                    </m:r>
                    <m:r>
                      <a:rPr lang="en-US" sz="2800" b="0" i="1" smtClean="0">
                        <a:latin typeface="Cambria Math" panose="02040503050406030204" pitchFamily="18" charset="0"/>
                      </a:rPr>
                      <m:t>𝐴</m:t>
                    </m:r>
                  </m:oMath>
                </a14:m>
                <a:r>
                  <a:rPr lang="en-US" sz="2800" dirty="0"/>
                  <a:t> too!)</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575239" y="1688123"/>
                <a:ext cx="11187258" cy="4832904"/>
              </a:xfrm>
              <a:blipFill>
                <a:blip r:embed="rId3"/>
                <a:stretch>
                  <a:fillRect l="-708" t="-2270"/>
                </a:stretch>
              </a:blipFill>
            </p:spPr>
            <p:txBody>
              <a:bodyPr/>
              <a:lstStyle/>
              <a:p>
                <a:r>
                  <a:rPr lang="en-US">
                    <a:noFill/>
                  </a:rPr>
                  <a:t> </a:t>
                </a:r>
              </a:p>
            </p:txBody>
          </p:sp>
        </mc:Fallback>
      </mc:AlternateContent>
      <p:sp>
        <p:nvSpPr>
          <p:cNvPr id="6" name="Rectangle 5"/>
          <p:cNvSpPr/>
          <p:nvPr/>
        </p:nvSpPr>
        <p:spPr>
          <a:xfrm>
            <a:off x="575239" y="2684750"/>
            <a:ext cx="8559430" cy="1005072"/>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a:p>
            <a:r>
              <a:rPr lang="en-US" sz="2800" dirty="0"/>
              <a:t>Using an algorithm for Problem B to solve Problem A.</a:t>
            </a:r>
          </a:p>
        </p:txBody>
      </p:sp>
      <p:sp>
        <p:nvSpPr>
          <p:cNvPr id="7" name="Rectangle 6"/>
          <p:cNvSpPr/>
          <p:nvPr/>
        </p:nvSpPr>
        <p:spPr>
          <a:xfrm>
            <a:off x="575239" y="2684750"/>
            <a:ext cx="8559430" cy="476250"/>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t>Reduction (informally)</a:t>
            </a:r>
          </a:p>
        </p:txBody>
      </p:sp>
    </p:spTree>
    <p:extLst>
      <p:ext uri="{BB962C8B-B14F-4D97-AF65-F5344CB8AC3E}">
        <p14:creationId xmlns:p14="http://schemas.microsoft.com/office/powerpoint/2010/main" val="325994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104F1-4C43-497C-B130-68C24697278B}"/>
              </a:ext>
            </a:extLst>
          </p:cNvPr>
          <p:cNvSpPr>
            <a:spLocks noGrp="1"/>
          </p:cNvSpPr>
          <p:nvPr>
            <p:ph type="title"/>
          </p:nvPr>
        </p:nvSpPr>
        <p:spPr/>
        <p:txBody>
          <a:bodyPr/>
          <a:lstStyle/>
          <a:p>
            <a:r>
              <a:rPr lang="en-US" dirty="0"/>
              <a:t>Reductions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2E0376D4-39F1-4331-8A8B-A6F8222752F2}"/>
                  </a:ext>
                </a:extLst>
              </p:cNvPr>
              <p:cNvSpPr>
                <a:spLocks noGrp="1"/>
              </p:cNvSpPr>
              <p:nvPr>
                <p:ph idx="1"/>
              </p:nvPr>
            </p:nvSpPr>
            <p:spPr/>
            <p:txBody>
              <a:bodyPr/>
              <a:lstStyle/>
              <a:p>
                <a:r>
                  <a:rPr lang="en-US" dirty="0"/>
                  <a:t>Even less formally</a:t>
                </a:r>
              </a:p>
              <a:p>
                <a:endParaRPr lang="en-US" dirty="0"/>
              </a:p>
              <a:p>
                <a:r>
                  <a:rPr lang="en-US" dirty="0"/>
                  <a:t>Calling a library.</a:t>
                </a:r>
              </a:p>
              <a:p>
                <a:r>
                  <a:rPr lang="en-US" dirty="0"/>
                  <a:t>If you wrote a library to solve problem </a:t>
                </a:r>
                <a14:m>
                  <m:oMath xmlns:m="http://schemas.openxmlformats.org/officeDocument/2006/math">
                    <m:r>
                      <a:rPr lang="en-US" b="0" i="1" smtClean="0">
                        <a:latin typeface="Cambria Math" panose="02040503050406030204" pitchFamily="18" charset="0"/>
                      </a:rPr>
                      <m:t>𝐵</m:t>
                    </m:r>
                  </m:oMath>
                </a14:m>
                <a:endParaRPr lang="en-US" dirty="0"/>
              </a:p>
              <a:p>
                <a:r>
                  <a:rPr lang="en-US" dirty="0"/>
                  <a:t>And your algorithm for </a:t>
                </a:r>
                <a14:m>
                  <m:oMath xmlns:m="http://schemas.openxmlformats.org/officeDocument/2006/math">
                    <m:r>
                      <a:rPr lang="en-US" b="0" i="1" smtClean="0">
                        <a:latin typeface="Cambria Math" panose="02040503050406030204" pitchFamily="18" charset="0"/>
                      </a:rPr>
                      <m:t>𝐴</m:t>
                    </m:r>
                  </m:oMath>
                </a14:m>
                <a:r>
                  <a:rPr lang="en-US" dirty="0"/>
                  <a:t> calls that library,</a:t>
                </a:r>
              </a:p>
              <a:p>
                <a:r>
                  <a:rPr lang="en-US" dirty="0"/>
                  <a:t>Then </a:t>
                </a:r>
                <a14:m>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𝐵</m:t>
                    </m:r>
                  </m:oMath>
                </a14:m>
                <a:r>
                  <a:rPr lang="en-US" dirty="0"/>
                  <a:t> (</a:t>
                </a:r>
                <a14:m>
                  <m:oMath xmlns:m="http://schemas.openxmlformats.org/officeDocument/2006/math">
                    <m:r>
                      <a:rPr lang="en-US" b="0" i="1" dirty="0" smtClean="0">
                        <a:latin typeface="Cambria Math" panose="02040503050406030204" pitchFamily="18" charset="0"/>
                      </a:rPr>
                      <m:t>𝐴</m:t>
                    </m:r>
                    <m:r>
                      <a:rPr lang="en-US" b="0" i="1" dirty="0" smtClean="0">
                        <a:latin typeface="Cambria Math" panose="02040503050406030204" pitchFamily="18" charset="0"/>
                      </a:rPr>
                      <m:t> </m:t>
                    </m:r>
                  </m:oMath>
                </a14:m>
                <a:r>
                  <a:rPr lang="en-US" dirty="0"/>
                  <a:t>reduces to </a:t>
                </a:r>
                <a14:m>
                  <m:oMath xmlns:m="http://schemas.openxmlformats.org/officeDocument/2006/math">
                    <m:r>
                      <a:rPr lang="en-US" b="0" i="1" smtClean="0">
                        <a:latin typeface="Cambria Math" panose="02040503050406030204" pitchFamily="18" charset="0"/>
                      </a:rPr>
                      <m:t>𝐵</m:t>
                    </m:r>
                  </m:oMath>
                </a14:m>
                <a:r>
                  <a:rPr lang="en-US" dirty="0"/>
                  <a:t>).</a:t>
                </a:r>
              </a:p>
            </p:txBody>
          </p:sp>
        </mc:Choice>
        <mc:Fallback>
          <p:sp>
            <p:nvSpPr>
              <p:cNvPr id="3" name="Content Placeholder 2">
                <a:extLst>
                  <a:ext uri="{FF2B5EF4-FFF2-40B4-BE49-F238E27FC236}">
                    <a16:creationId xmlns:a16="http://schemas.microsoft.com/office/drawing/2014/main" id="{2E0376D4-39F1-4331-8A8B-A6F8222752F2}"/>
                  </a:ext>
                </a:extLst>
              </p:cNvPr>
              <p:cNvSpPr>
                <a:spLocks noGrp="1" noRot="1" noChangeAspect="1" noMove="1" noResize="1" noEditPoints="1" noAdjustHandles="1" noChangeArrowheads="1" noChangeShapeType="1" noTextEdit="1"/>
              </p:cNvSpPr>
              <p:nvPr>
                <p:ph idx="1"/>
              </p:nvPr>
            </p:nvSpPr>
            <p:spPr>
              <a:blipFill>
                <a:blip r:embed="rId2"/>
                <a:stretch>
                  <a:fillRect l="-654" t="-2138"/>
                </a:stretch>
              </a:blipFill>
            </p:spPr>
            <p:txBody>
              <a:bodyPr/>
              <a:lstStyle/>
              <a:p>
                <a:r>
                  <a:rPr lang="en-US">
                    <a:noFill/>
                  </a:rPr>
                  <a:t> </a:t>
                </a:r>
              </a:p>
            </p:txBody>
          </p:sp>
        </mc:Fallback>
      </mc:AlternateContent>
    </p:spTree>
    <p:extLst>
      <p:ext uri="{BB962C8B-B14F-4D97-AF65-F5344CB8AC3E}">
        <p14:creationId xmlns:p14="http://schemas.microsoft.com/office/powerpoint/2010/main" val="37606206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with UW colors">
      <a:dk1>
        <a:sysClr val="windowText" lastClr="000000"/>
      </a:dk1>
      <a:lt1>
        <a:sysClr val="window" lastClr="FFFFFF"/>
      </a:lt1>
      <a:dk2>
        <a:srgbClr val="335B74"/>
      </a:dk2>
      <a:lt2>
        <a:srgbClr val="DFE3E5"/>
      </a:lt2>
      <a:accent1>
        <a:srgbClr val="1CADE4"/>
      </a:accent1>
      <a:accent2>
        <a:srgbClr val="A48DD3"/>
      </a:accent2>
      <a:accent3>
        <a:srgbClr val="4C3282"/>
      </a:accent3>
      <a:accent4>
        <a:srgbClr val="B6A479"/>
      </a:accent4>
      <a:accent5>
        <a:srgbClr val="3E8853"/>
      </a:accent5>
      <a:accent6>
        <a:srgbClr val="62A39F"/>
      </a:accent6>
      <a:hlink>
        <a:srgbClr val="33006F"/>
      </a:hlink>
      <a:folHlink>
        <a:srgbClr val="9A7B4C"/>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311_template" id="{CF2E33B2-997D-4F55-9C04-23BC94CAE906}" vid="{863C565C-B775-42FC-8F75-344706EF3AA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417_template</Template>
  <TotalTime>2786</TotalTime>
  <Words>4272</Words>
  <Application>Microsoft Office PowerPoint</Application>
  <PresentationFormat>Widescreen</PresentationFormat>
  <Paragraphs>491</Paragraphs>
  <Slides>48</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48</vt:i4>
      </vt:variant>
    </vt:vector>
  </HeadingPairs>
  <TitlesOfParts>
    <vt:vector size="59" baseType="lpstr">
      <vt:lpstr>Calibri</vt:lpstr>
      <vt:lpstr>Cambria Math</vt:lpstr>
      <vt:lpstr>Courier New</vt:lpstr>
      <vt:lpstr>Segoe UI</vt:lpstr>
      <vt:lpstr>Segoe UI Light</vt:lpstr>
      <vt:lpstr>Segoe UI Semibold</vt:lpstr>
      <vt:lpstr>Segoe UI Semilight</vt:lpstr>
      <vt:lpstr>Tw Cen MT</vt:lpstr>
      <vt:lpstr>Wingdings</vt:lpstr>
      <vt:lpstr>Wingdings 3</vt:lpstr>
      <vt:lpstr>Integral</vt:lpstr>
      <vt:lpstr>P vs. NP and Reductions</vt:lpstr>
      <vt:lpstr>Want to wrap up HW6?</vt:lpstr>
      <vt:lpstr>Rest of this week</vt:lpstr>
      <vt:lpstr>How do we know a problem is hard?</vt:lpstr>
      <vt:lpstr>Some definitions</vt:lpstr>
      <vt:lpstr>Some definitions</vt:lpstr>
      <vt:lpstr>Decision Problems</vt:lpstr>
      <vt:lpstr>“Ranking” difficulty of problems</vt:lpstr>
      <vt:lpstr>Reductions</vt:lpstr>
      <vt:lpstr>Baseball Selection (from Monday)</vt:lpstr>
      <vt:lpstr>More Previous Examples</vt:lpstr>
      <vt:lpstr>A Formal Definition</vt:lpstr>
      <vt:lpstr>Let’s Do A Reduction</vt:lpstr>
      <vt:lpstr>Reduce 2-coloring to 3-coloring</vt:lpstr>
      <vt:lpstr>Reduce 2-coloring to 3-coloring</vt:lpstr>
      <vt:lpstr>Reduction</vt:lpstr>
      <vt:lpstr>Reduction</vt:lpstr>
      <vt:lpstr>PowerPoint Presentation</vt:lpstr>
      <vt:lpstr>Correctness?</vt:lpstr>
      <vt:lpstr>Correctness?</vt:lpstr>
      <vt:lpstr>Correctness?</vt:lpstr>
      <vt:lpstr>Correctness?</vt:lpstr>
      <vt:lpstr>Correctness</vt:lpstr>
      <vt:lpstr>Write two separate arguments</vt:lpstr>
      <vt:lpstr>Argument Outlines</vt:lpstr>
      <vt:lpstr>Back to Problem Ranking</vt:lpstr>
      <vt:lpstr>P (can be solved efficiently)</vt:lpstr>
      <vt:lpstr>NP</vt:lpstr>
      <vt:lpstr>NP</vt:lpstr>
      <vt:lpstr>NP</vt:lpstr>
      <vt:lpstr>NP</vt:lpstr>
      <vt:lpstr>P vs. NP</vt:lpstr>
      <vt:lpstr>Some New Problems</vt:lpstr>
      <vt:lpstr>Some New Problems</vt:lpstr>
      <vt:lpstr>Hard Problems</vt:lpstr>
      <vt:lpstr>NP-hardness</vt:lpstr>
      <vt:lpstr>NP-Completeness</vt:lpstr>
      <vt:lpstr>Why is being NP-hard/-complete interesting?</vt:lpstr>
      <vt:lpstr>NP-Completeness</vt:lpstr>
      <vt:lpstr>What’s 3-SAT?</vt:lpstr>
      <vt:lpstr>More Starting Points</vt:lpstr>
      <vt:lpstr>More Reduction Facts</vt:lpstr>
      <vt:lpstr>I have a problem</vt:lpstr>
      <vt:lpstr>A≤B≤C →A≤C</vt:lpstr>
      <vt:lpstr>A≤B≤C →A≤C</vt:lpstr>
      <vt:lpstr>A≤B≤C →A≤C</vt:lpstr>
      <vt:lpstr>Said Differently</vt:lpstr>
      <vt:lpstr>Want to prove your problem is hard?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 vs. NP and Reductions</dc:title>
  <dc:creator>rtweber2</dc:creator>
  <cp:lastModifiedBy>rtweber2</cp:lastModifiedBy>
  <cp:revision>59</cp:revision>
  <dcterms:created xsi:type="dcterms:W3CDTF">2021-02-22T18:53:47Z</dcterms:created>
  <dcterms:modified xsi:type="dcterms:W3CDTF">2021-02-24T17:20:02Z</dcterms:modified>
</cp:coreProperties>
</file>