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92" r:id="rId3"/>
    <p:sldId id="257" r:id="rId4"/>
    <p:sldId id="258" r:id="rId5"/>
    <p:sldId id="259" r:id="rId6"/>
    <p:sldId id="355" r:id="rId7"/>
    <p:sldId id="287" r:id="rId8"/>
    <p:sldId id="306" r:id="rId9"/>
    <p:sldId id="348" r:id="rId10"/>
    <p:sldId id="307" r:id="rId11"/>
    <p:sldId id="349" r:id="rId12"/>
    <p:sldId id="352" r:id="rId13"/>
    <p:sldId id="360" r:id="rId14"/>
    <p:sldId id="361" r:id="rId15"/>
    <p:sldId id="362" r:id="rId16"/>
    <p:sldId id="363" r:id="rId17"/>
    <p:sldId id="364" r:id="rId18"/>
    <p:sldId id="285" r:id="rId19"/>
    <p:sldId id="365" r:id="rId20"/>
    <p:sldId id="366" r:id="rId21"/>
    <p:sldId id="367" r:id="rId22"/>
    <p:sldId id="368" r:id="rId23"/>
    <p:sldId id="369" r:id="rId24"/>
    <p:sldId id="370" r:id="rId25"/>
    <p:sldId id="371" r:id="rId26"/>
    <p:sldId id="373" r:id="rId27"/>
    <p:sldId id="322" r:id="rId28"/>
    <p:sldId id="325" r:id="rId29"/>
    <p:sldId id="382" r:id="rId30"/>
    <p:sldId id="338" r:id="rId31"/>
    <p:sldId id="381" r:id="rId32"/>
    <p:sldId id="315" r:id="rId33"/>
    <p:sldId id="354" r:id="rId34"/>
    <p:sldId id="391" r:id="rId35"/>
    <p:sldId id="288" r:id="rId36"/>
    <p:sldId id="329" r:id="rId37"/>
    <p:sldId id="356" r:id="rId38"/>
    <p:sldId id="383" r:id="rId39"/>
    <p:sldId id="339" r:id="rId40"/>
    <p:sldId id="357" r:id="rId41"/>
    <p:sldId id="377" r:id="rId42"/>
    <p:sldId id="358" r:id="rId43"/>
    <p:sldId id="374" r:id="rId44"/>
    <p:sldId id="375" r:id="rId45"/>
    <p:sldId id="379" r:id="rId46"/>
    <p:sldId id="380" r:id="rId47"/>
    <p:sldId id="376" r:id="rId48"/>
    <p:sldId id="3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p:scale>
          <a:sx n="81" d="100"/>
          <a:sy n="81" d="100"/>
        </p:scale>
        <p:origin x="75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837CC-3C91-4233-96E5-ACA620F4F592}"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D8AC9-D3DC-4E07-B6E4-9135121F1B1F}" type="slidenum">
              <a:rPr lang="en-US" smtClean="0"/>
              <a:t>‹#›</a:t>
            </a:fld>
            <a:endParaRPr lang="en-US"/>
          </a:p>
        </p:txBody>
      </p:sp>
    </p:spTree>
    <p:extLst>
      <p:ext uri="{BB962C8B-B14F-4D97-AF65-F5344CB8AC3E}">
        <p14:creationId xmlns:p14="http://schemas.microsoft.com/office/powerpoint/2010/main" val="3379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4743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02E474-4840-4350-9A61-DD42451B29D0}"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B639927-0591-4824-8BC4-3D9E811B0A7E}" type="datetime1">
              <a:rPr lang="en-US" smtClean="0"/>
              <a:t>2/23/2021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3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BB3F85-0FDB-4913-B24E-7EB07A063E5C}" type="datetime1">
              <a:rPr lang="en-US" smtClean="0"/>
              <a:t>2/23/2021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5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09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9497BD-EC6F-419E-AE20-4A233254FFC2}"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12673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9E29B08-EF5E-4E12-950B-E081A2C86141}" type="datetime1">
              <a:rPr lang="en-US" smtClean="0"/>
              <a:t>2/23/2021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7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89CA352-DCC8-48AC-9332-98DD04A1CD1E}" type="datetime1">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5C52-CE67-470B-B3DD-4B9B3381BD5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1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CE6B7-AF37-4EB2-BD3D-91664894C7B1}" type="datetime1">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29116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0F63F5-6F82-4E34-943A-5D538D65B6DC}" type="datetime1">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6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CA466-5A3E-43C6-B3E2-83615BB89C89}" type="datetime1">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B72B-A432-4737-96B3-EC8EFC550091}" type="datetime1">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41599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62BB8-6C47-4129-8F7F-3DA97A38FD2F}" type="datetime1">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A2E592-E401-42BB-9CEC-C5E85571EC96}" type="datetime1">
              <a:rPr lang="en-US" smtClean="0"/>
              <a:t>2/23/2021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75C52-CE67-470B-B3DD-4B9B3381BD5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0284-1C35-4837-9011-B0C7619AE8EF}"/>
              </a:ext>
            </a:extLst>
          </p:cNvPr>
          <p:cNvSpPr>
            <a:spLocks noGrp="1"/>
          </p:cNvSpPr>
          <p:nvPr>
            <p:ph type="ctrTitle"/>
          </p:nvPr>
        </p:nvSpPr>
        <p:spPr/>
        <p:txBody>
          <a:bodyPr/>
          <a:lstStyle/>
          <a:p>
            <a:r>
              <a:rPr lang="en-US" dirty="0"/>
              <a:t>P vs. NP and Reductions</a:t>
            </a:r>
          </a:p>
        </p:txBody>
      </p:sp>
      <p:sp>
        <p:nvSpPr>
          <p:cNvPr id="3" name="Subtitle 2">
            <a:extLst>
              <a:ext uri="{FF2B5EF4-FFF2-40B4-BE49-F238E27FC236}">
                <a16:creationId xmlns:a16="http://schemas.microsoft.com/office/drawing/2014/main" id="{95F82F28-7886-485C-966F-FC1CED45BA3F}"/>
              </a:ext>
            </a:extLst>
          </p:cNvPr>
          <p:cNvSpPr>
            <a:spLocks noGrp="1"/>
          </p:cNvSpPr>
          <p:nvPr>
            <p:ph type="subTitle" idx="1"/>
          </p:nvPr>
        </p:nvSpPr>
        <p:spPr/>
        <p:txBody>
          <a:bodyPr/>
          <a:lstStyle/>
          <a:p>
            <a:r>
              <a:rPr lang="en-US" dirty="0"/>
              <a:t>CSE 417 Winter 21</a:t>
            </a:r>
          </a:p>
          <a:p>
            <a:r>
              <a:rPr lang="en-US" dirty="0"/>
              <a:t>Lecture 20</a:t>
            </a:r>
          </a:p>
        </p:txBody>
      </p:sp>
    </p:spTree>
    <p:extLst>
      <p:ext uri="{BB962C8B-B14F-4D97-AF65-F5344CB8AC3E}">
        <p14:creationId xmlns:p14="http://schemas.microsoft.com/office/powerpoint/2010/main" val="333306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B5F70-A842-42AC-B05A-C3B8015FDC07}"/>
              </a:ext>
            </a:extLst>
          </p:cNvPr>
          <p:cNvSpPr txBox="1"/>
          <p:nvPr/>
        </p:nvSpPr>
        <p:spPr>
          <a:xfrm>
            <a:off x="4508469" y="5445329"/>
            <a:ext cx="2575560" cy="646331"/>
          </a:xfrm>
          <a:prstGeom prst="rect">
            <a:avLst/>
          </a:prstGeom>
          <a:noFill/>
          <a:ln w="28575">
            <a:solidFill>
              <a:schemeClr val="accent1"/>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Mariners cannot win the division </a:t>
            </a:r>
            <a:r>
              <a:rPr lang="en-US" dirty="0">
                <a:latin typeface="Segoe UI Semilight" panose="020B0402040204020203" pitchFamily="34" charset="0"/>
                <a:cs typeface="Segoe UI Semilight" panose="020B0402040204020203" pitchFamily="34" charset="0"/>
                <a:sym typeface="Wingdings" panose="05000000000000000000" pitchFamily="2" charset="2"/>
              </a:rPr>
              <a:t>.</a:t>
            </a:r>
            <a:endParaRPr lang="en-US"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dirty="0"/>
              <a:t>Baseball Selection (from Monday)</a:t>
            </a:r>
          </a:p>
        </p:txBody>
      </p:sp>
      <mc:AlternateContent xmlns:mc="http://schemas.openxmlformats.org/markup-compatibility/2006">
        <mc:Choice xmlns:a14="http://schemas.microsoft.com/office/drawing/2010/main" Requires="a14">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28232">
                    <a:tc>
                      <a:txBody>
                        <a:bodyPr/>
                        <a:lstStyle/>
                        <a:p>
                          <a:pPr algn="ctr"/>
                          <a14:m>
                            <m:oMathPara xmlns:m="http://schemas.openxmlformats.org/officeDocument/2006/math">
                              <m:oMathParaPr>
                                <m:jc m:val="centerGroup"/>
                              </m:oMathParaPr>
                              <m:oMath xmlns:m="http://schemas.openxmlformats.org/officeDocument/2006/math">
                                <m:sSub>
                                  <m:sSubPr>
                                    <m:ctrlPr>
                                      <a:rPr lang="en-US" sz="500" b="0" i="1" smtClean="0">
                                        <a:latin typeface="Cambria Math" panose="02040503050406030204" pitchFamily="18" charset="0"/>
                                      </a:rPr>
                                    </m:ctrlPr>
                                  </m:sSubPr>
                                  <m:e>
                                    <m:r>
                                      <a:rPr lang="en-US" sz="500" b="0" i="1" smtClean="0">
                                        <a:latin typeface="Cambria Math" panose="02040503050406030204" pitchFamily="18" charset="0"/>
                                      </a:rPr>
                                      <m:t>𝑔</m:t>
                                    </m:r>
                                  </m:e>
                                  <m:sub>
                                    <m:r>
                                      <a:rPr lang="en-US" sz="500" b="0" i="1" smtClean="0">
                                        <a:latin typeface="Cambria Math" panose="02040503050406030204" pitchFamily="18" charset="0"/>
                                      </a:rPr>
                                      <m:t>𝑖𝑗</m:t>
                                    </m:r>
                                  </m:sub>
                                </m:sSub>
                              </m:oMath>
                            </m:oMathPara>
                          </a14:m>
                          <a:endParaRPr lang="en-US" sz="500" dirty="0"/>
                        </a:p>
                      </a:txBody>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23733">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23733">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23733">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23733">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Choice>
        <mc:Fallback>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73736">
                    <a:tc>
                      <a:txBody>
                        <a:bodyPr/>
                        <a:lstStyle/>
                        <a:p>
                          <a:endParaRPr lang="en-US"/>
                        </a:p>
                      </a:txBody>
                      <a:tcPr>
                        <a:blipFill>
                          <a:blip r:embed="rId2"/>
                          <a:stretch>
                            <a:fillRect l="-1493" t="-3448" r="-402985" b="-386207"/>
                          </a:stretch>
                        </a:blipFill>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67640">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67640">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67640">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67640">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55925">
                    <a:tc>
                      <a:txBody>
                        <a:bodyPr/>
                        <a:lstStyle/>
                        <a:p>
                          <a:r>
                            <a:rPr lang="en-US" sz="500" dirty="0"/>
                            <a:t>Team</a:t>
                          </a:r>
                        </a:p>
                      </a:txBody>
                      <a:tcPr/>
                    </a:tc>
                    <a:tc>
                      <a:txBody>
                        <a:bodyPr/>
                        <a:lstStyle/>
                        <a:p>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𝒘</m:t>
                                </m:r>
                              </m:oMath>
                            </m:oMathPara>
                          </a14:m>
                          <a:endParaRPr lang="en-US" sz="500" dirty="0"/>
                        </a:p>
                      </a:txBody>
                      <a:tcPr/>
                    </a:tc>
                    <a:tc>
                      <a:txBody>
                        <a:bodyPr/>
                        <a:lstStyle/>
                        <a:p>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𝒈</m:t>
                                </m:r>
                              </m:oMath>
                            </m:oMathPara>
                          </a14:m>
                          <a:endParaRPr lang="en-US" sz="500" dirty="0"/>
                        </a:p>
                      </a:txBody>
                      <a:tcPr/>
                    </a:tc>
                    <a:tc>
                      <a:txBody>
                        <a:bodyPr/>
                        <a:lstStyle/>
                        <a:p>
                          <a14:m>
                            <m:oMathPara xmlns:m="http://schemas.openxmlformats.org/officeDocument/2006/math">
                              <m:oMathParaPr>
                                <m:jc m:val="centerGroup"/>
                              </m:oMathParaPr>
                              <m:oMath xmlns:m="http://schemas.openxmlformats.org/officeDocument/2006/math">
                                <m:r>
                                  <a:rPr lang="en-US" sz="500" b="1" i="1" baseline="0" smtClean="0">
                                    <a:latin typeface="Cambria Math" panose="02040503050406030204" pitchFamily="18" charset="0"/>
                                  </a:rPr>
                                  <m:t>𝑷</m:t>
                                </m:r>
                              </m:oMath>
                            </m:oMathPara>
                          </a14:m>
                          <a:endParaRPr lang="en-US" sz="500" dirty="0"/>
                        </a:p>
                      </a:txBody>
                      <a:tcPr/>
                    </a:tc>
                    <a:extLst>
                      <a:ext uri="{0D108BD9-81ED-4DB2-BD59-A6C34878D82A}">
                        <a16:rowId xmlns:a16="http://schemas.microsoft.com/office/drawing/2014/main" val="3460204973"/>
                      </a:ext>
                    </a:extLst>
                  </a:tr>
                  <a:tr h="147337">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47337">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47337">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47337">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Choice>
        <mc:Fallback>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67640">
                    <a:tc>
                      <a:txBody>
                        <a:bodyPr/>
                        <a:lstStyle/>
                        <a:p>
                          <a:r>
                            <a:rPr lang="en-US" sz="500" dirty="0"/>
                            <a:t>Team</a:t>
                          </a:r>
                        </a:p>
                      </a:txBody>
                      <a:tcPr/>
                    </a:tc>
                    <a:tc>
                      <a:txBody>
                        <a:bodyPr/>
                        <a:lstStyle/>
                        <a:p>
                          <a:endParaRPr lang="en-US"/>
                        </a:p>
                      </a:txBody>
                      <a:tcPr>
                        <a:blipFill>
                          <a:blip r:embed="rId3"/>
                          <a:stretch>
                            <a:fillRect l="-180392" t="-3571" r="-249020" b="-403571"/>
                          </a:stretch>
                        </a:blipFill>
                      </a:tcPr>
                    </a:tc>
                    <a:tc>
                      <a:txBody>
                        <a:bodyPr/>
                        <a:lstStyle/>
                        <a:p>
                          <a:endParaRPr lang="en-US"/>
                        </a:p>
                      </a:txBody>
                      <a:tcPr>
                        <a:blipFill>
                          <a:blip r:embed="rId3"/>
                          <a:stretch>
                            <a:fillRect l="-275000" t="-3571" r="-144231" b="-403571"/>
                          </a:stretch>
                        </a:blipFill>
                      </a:tcPr>
                    </a:tc>
                    <a:tc>
                      <a:txBody>
                        <a:bodyPr/>
                        <a:lstStyle/>
                        <a:p>
                          <a:endParaRPr lang="en-US"/>
                        </a:p>
                      </a:txBody>
                      <a:tcPr>
                        <a:blipFill>
                          <a:blip r:embed="rId3"/>
                          <a:stretch>
                            <a:fillRect l="-278571" t="-3571" r="-7143" b="-403571"/>
                          </a:stretch>
                        </a:blipFill>
                      </a:tcPr>
                    </a:tc>
                    <a:extLst>
                      <a:ext uri="{0D108BD9-81ED-4DB2-BD59-A6C34878D82A}">
                        <a16:rowId xmlns:a16="http://schemas.microsoft.com/office/drawing/2014/main" val="3460204973"/>
                      </a:ext>
                    </a:extLst>
                  </a:tr>
                  <a:tr h="167640">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67640">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67640">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67640">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0" name="Group 79">
            <a:extLst>
              <a:ext uri="{FF2B5EF4-FFF2-40B4-BE49-F238E27FC236}">
                <a16:creationId xmlns:a16="http://schemas.microsoft.com/office/drawing/2014/main" id="{79FA5191-981C-44DC-ADFD-3A860A2056DF}"/>
              </a:ext>
            </a:extLst>
          </p:cNvPr>
          <p:cNvGrpSpPr/>
          <p:nvPr/>
        </p:nvGrpSpPr>
        <p:grpSpPr>
          <a:xfrm>
            <a:off x="8411020" y="2964989"/>
            <a:ext cx="3438080" cy="1647683"/>
            <a:chOff x="31114" y="1874256"/>
            <a:chExt cx="7409570" cy="4715164"/>
          </a:xfrm>
        </p:grpSpPr>
        <p:sp>
          <p:nvSpPr>
            <p:cNvPr id="81" name="Oval 80">
              <a:extLst>
                <a:ext uri="{FF2B5EF4-FFF2-40B4-BE49-F238E27FC236}">
                  <a16:creationId xmlns:a16="http://schemas.microsoft.com/office/drawing/2014/main" id="{8FA27D46-E639-4FD8-89D0-33EE16D917AB}"/>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82" name="Oval 81">
              <a:extLst>
                <a:ext uri="{FF2B5EF4-FFF2-40B4-BE49-F238E27FC236}">
                  <a16:creationId xmlns:a16="http://schemas.microsoft.com/office/drawing/2014/main" id="{4FB44504-3254-4854-8252-74315EDE7E7F}"/>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83" name="Oval 82">
              <a:extLst>
                <a:ext uri="{FF2B5EF4-FFF2-40B4-BE49-F238E27FC236}">
                  <a16:creationId xmlns:a16="http://schemas.microsoft.com/office/drawing/2014/main" id="{B46D9B96-22E1-4B56-82F1-BC17084A1989}"/>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84" name="Oval 83">
              <a:extLst>
                <a:ext uri="{FF2B5EF4-FFF2-40B4-BE49-F238E27FC236}">
                  <a16:creationId xmlns:a16="http://schemas.microsoft.com/office/drawing/2014/main" id="{D097E15B-CE14-4508-8ABA-3719831B4F1B}"/>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85" name="Oval 84">
              <a:extLst>
                <a:ext uri="{FF2B5EF4-FFF2-40B4-BE49-F238E27FC236}">
                  <a16:creationId xmlns:a16="http://schemas.microsoft.com/office/drawing/2014/main" id="{6B50E3F9-EFCD-45A4-B764-D89BED9E6296}"/>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87" name="Oval 86">
              <a:extLst>
                <a:ext uri="{FF2B5EF4-FFF2-40B4-BE49-F238E27FC236}">
                  <a16:creationId xmlns:a16="http://schemas.microsoft.com/office/drawing/2014/main" id="{4CDF92BB-D030-4AFE-B76E-ECCE3912FA13}"/>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89" name="Oval 88">
              <a:extLst>
                <a:ext uri="{FF2B5EF4-FFF2-40B4-BE49-F238E27FC236}">
                  <a16:creationId xmlns:a16="http://schemas.microsoft.com/office/drawing/2014/main" id="{F327D6D6-44B4-4E8D-922D-47D5F6FCC688}"/>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2F92F9E-554E-4B9D-8361-207C40AC6165}"/>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F4C371BB-46B3-4419-AF9D-18FACDFCA8A8}"/>
                </a:ext>
              </a:extLst>
            </p:cNvPr>
            <p:cNvCxnSpPr>
              <a:stCxn id="89" idx="7"/>
              <a:endCxn id="8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03E24ED-2302-4EB5-91AB-B6132618E6C2}"/>
                </a:ext>
              </a:extLst>
            </p:cNvPr>
            <p:cNvCxnSpPr>
              <a:stCxn id="89" idx="6"/>
              <a:endCxn id="8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BB346A-8994-4366-A341-30A1C19C1334}"/>
                </a:ext>
              </a:extLst>
            </p:cNvPr>
            <p:cNvCxnSpPr>
              <a:stCxn id="89" idx="5"/>
              <a:endCxn id="8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C71950D4-6DE4-4D4D-ADC9-0AF06DE99511}"/>
                </a:ext>
              </a:extLst>
            </p:cNvPr>
            <p:cNvCxnSpPr>
              <a:stCxn id="81" idx="6"/>
              <a:endCxn id="8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CD53A37-7D7A-4E28-B18C-168F0C2FE041}"/>
                </a:ext>
              </a:extLst>
            </p:cNvPr>
            <p:cNvCxnSpPr>
              <a:stCxn id="81" idx="6"/>
              <a:endCxn id="8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32A1349-FB08-4A42-BB2E-FCDE97F200F5}"/>
                </a:ext>
              </a:extLst>
            </p:cNvPr>
            <p:cNvCxnSpPr>
              <a:stCxn id="8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6097059-221A-4058-B6E7-43A29899470D}"/>
                </a:ext>
              </a:extLst>
            </p:cNvPr>
            <p:cNvCxnSpPr>
              <a:stCxn id="8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4A5E7A-BEF2-4FDC-AEAC-4B7BCB5FF02E}"/>
                </a:ext>
              </a:extLst>
            </p:cNvPr>
            <p:cNvCxnSpPr>
              <a:stCxn id="83" idx="6"/>
              <a:endCxn id="8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E6D7D4-6217-4558-9E2C-DC23BA86DFE2}"/>
                </a:ext>
              </a:extLst>
            </p:cNvPr>
            <p:cNvCxnSpPr>
              <a:stCxn id="83" idx="6"/>
              <a:endCxn id="87"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F4B4253-3AA1-40B2-8C78-7AC460635C00}"/>
                </a:ext>
              </a:extLst>
            </p:cNvPr>
            <p:cNvCxnSpPr>
              <a:stCxn id="84" idx="6"/>
              <a:endCxn id="90"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1FEC90B-5B49-4939-9860-2D7442910340}"/>
                </a:ext>
              </a:extLst>
            </p:cNvPr>
            <p:cNvCxnSpPr>
              <a:stCxn id="85" idx="6"/>
              <a:endCxn id="90"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47E9750-397C-4B60-B4B5-E7FCF4C51C9C}"/>
                </a:ext>
              </a:extLst>
            </p:cNvPr>
            <p:cNvCxnSpPr>
              <a:stCxn id="87" idx="6"/>
              <a:endCxn id="90"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076C78C-69D2-4C8D-AFD5-2C0FAB6C0B6F}"/>
                </a:ext>
              </a:extLst>
            </p:cNvPr>
            <p:cNvSpPr txBox="1"/>
            <p:nvPr/>
          </p:nvSpPr>
          <p:spPr>
            <a:xfrm>
              <a:off x="31114" y="2862965"/>
              <a:ext cx="1182232" cy="1056915"/>
            </a:xfrm>
            <a:prstGeom prst="rect">
              <a:avLst/>
            </a:prstGeom>
            <a:noFill/>
          </p:spPr>
          <p:txBody>
            <a:bodyPr wrap="square" rtlCol="0">
              <a:spAutoFit/>
            </a:bodyPr>
            <a:lstStyle/>
            <a:p>
              <a:r>
                <a:rPr lang="en-US" dirty="0"/>
                <a:t>3/5</a:t>
              </a:r>
            </a:p>
          </p:txBody>
        </p:sp>
        <p:sp>
          <p:nvSpPr>
            <p:cNvPr id="120" name="TextBox 119">
              <a:extLst>
                <a:ext uri="{FF2B5EF4-FFF2-40B4-BE49-F238E27FC236}">
                  <a16:creationId xmlns:a16="http://schemas.microsoft.com/office/drawing/2014/main" id="{47086BAC-819F-454C-877D-A6EF778B28F5}"/>
                </a:ext>
              </a:extLst>
            </p:cNvPr>
            <p:cNvSpPr txBox="1"/>
            <p:nvPr/>
          </p:nvSpPr>
          <p:spPr>
            <a:xfrm>
              <a:off x="560927" y="3894666"/>
              <a:ext cx="1572833" cy="1056915"/>
            </a:xfrm>
            <a:prstGeom prst="rect">
              <a:avLst/>
            </a:prstGeom>
            <a:noFill/>
          </p:spPr>
          <p:txBody>
            <a:bodyPr wrap="square" rtlCol="0">
              <a:spAutoFit/>
            </a:bodyPr>
            <a:lstStyle/>
            <a:p>
              <a:r>
                <a:rPr lang="en-US" dirty="0"/>
                <a:t>4/4</a:t>
              </a:r>
            </a:p>
          </p:txBody>
        </p:sp>
        <p:sp>
          <p:nvSpPr>
            <p:cNvPr id="121" name="TextBox 120">
              <a:extLst>
                <a:ext uri="{FF2B5EF4-FFF2-40B4-BE49-F238E27FC236}">
                  <a16:creationId xmlns:a16="http://schemas.microsoft.com/office/drawing/2014/main" id="{95945DC7-4FBB-4521-9F47-E1284300F379}"/>
                </a:ext>
              </a:extLst>
            </p:cNvPr>
            <p:cNvSpPr txBox="1"/>
            <p:nvPr/>
          </p:nvSpPr>
          <p:spPr>
            <a:xfrm>
              <a:off x="31114" y="5001558"/>
              <a:ext cx="1182232" cy="1056915"/>
            </a:xfrm>
            <a:prstGeom prst="rect">
              <a:avLst/>
            </a:prstGeom>
            <a:noFill/>
          </p:spPr>
          <p:txBody>
            <a:bodyPr wrap="square" rtlCol="0">
              <a:spAutoFit/>
            </a:bodyPr>
            <a:lstStyle/>
            <a:p>
              <a:r>
                <a:rPr lang="en-US" dirty="0"/>
                <a:t>3/3</a:t>
              </a:r>
            </a:p>
          </p:txBody>
        </p:sp>
        <p:sp>
          <p:nvSpPr>
            <p:cNvPr id="122" name="TextBox 121">
              <a:extLst>
                <a:ext uri="{FF2B5EF4-FFF2-40B4-BE49-F238E27FC236}">
                  <a16:creationId xmlns:a16="http://schemas.microsoft.com/office/drawing/2014/main" id="{B7239ABA-68C5-475B-AAED-53080CAD2DBD}"/>
                </a:ext>
              </a:extLst>
            </p:cNvPr>
            <p:cNvSpPr txBox="1"/>
            <p:nvPr/>
          </p:nvSpPr>
          <p:spPr>
            <a:xfrm>
              <a:off x="6127068" y="2776620"/>
              <a:ext cx="1313616" cy="1056915"/>
            </a:xfrm>
            <a:prstGeom prst="rect">
              <a:avLst/>
            </a:prstGeom>
            <a:noFill/>
          </p:spPr>
          <p:txBody>
            <a:bodyPr wrap="square" rtlCol="0">
              <a:spAutoFit/>
            </a:bodyPr>
            <a:lstStyle/>
            <a:p>
              <a:r>
                <a:rPr lang="en-US" dirty="0"/>
                <a:t>1/1</a:t>
              </a:r>
            </a:p>
          </p:txBody>
        </p:sp>
        <p:sp>
          <p:nvSpPr>
            <p:cNvPr id="123" name="TextBox 122">
              <a:extLst>
                <a:ext uri="{FF2B5EF4-FFF2-40B4-BE49-F238E27FC236}">
                  <a16:creationId xmlns:a16="http://schemas.microsoft.com/office/drawing/2014/main" id="{6EAF9139-9227-41E9-840F-9D690F46A127}"/>
                </a:ext>
              </a:extLst>
            </p:cNvPr>
            <p:cNvSpPr txBox="1"/>
            <p:nvPr/>
          </p:nvSpPr>
          <p:spPr>
            <a:xfrm>
              <a:off x="5504467" y="3592434"/>
              <a:ext cx="1293494" cy="1056915"/>
            </a:xfrm>
            <a:prstGeom prst="rect">
              <a:avLst/>
            </a:prstGeom>
            <a:noFill/>
          </p:spPr>
          <p:txBody>
            <a:bodyPr wrap="square" rtlCol="0">
              <a:spAutoFit/>
            </a:bodyPr>
            <a:lstStyle/>
            <a:p>
              <a:r>
                <a:rPr lang="en-US" dirty="0"/>
                <a:t>2/2</a:t>
              </a:r>
            </a:p>
          </p:txBody>
        </p:sp>
        <p:sp>
          <p:nvSpPr>
            <p:cNvPr id="124" name="TextBox 123">
              <a:extLst>
                <a:ext uri="{FF2B5EF4-FFF2-40B4-BE49-F238E27FC236}">
                  <a16:creationId xmlns:a16="http://schemas.microsoft.com/office/drawing/2014/main" id="{B9B7B752-7836-4496-BFEF-50D5A83BC520}"/>
                </a:ext>
              </a:extLst>
            </p:cNvPr>
            <p:cNvSpPr txBox="1"/>
            <p:nvPr/>
          </p:nvSpPr>
          <p:spPr>
            <a:xfrm>
              <a:off x="5423431" y="4804730"/>
              <a:ext cx="1607288" cy="1056915"/>
            </a:xfrm>
            <a:prstGeom prst="rect">
              <a:avLst/>
            </a:prstGeom>
            <a:noFill/>
          </p:spPr>
          <p:txBody>
            <a:bodyPr wrap="square" rtlCol="0">
              <a:spAutoFit/>
            </a:bodyPr>
            <a:lstStyle/>
            <a:p>
              <a:r>
                <a:rPr lang="en-US" dirty="0"/>
                <a:t>7/13</a:t>
              </a:r>
            </a:p>
          </p:txBody>
        </p:sp>
        <mc:AlternateContent xmlns:mc="http://schemas.openxmlformats.org/markup-compatibility/2006">
          <mc:Choice xmlns:a14="http://schemas.microsoft.com/office/drawing/2010/main" Requires="a14">
            <p:sp>
              <p:nvSpPr>
                <p:cNvPr id="142" name="TextBox 141">
                  <a:extLst>
                    <a:ext uri="{FF2B5EF4-FFF2-40B4-BE49-F238E27FC236}">
                      <a16:creationId xmlns:a16="http://schemas.microsoft.com/office/drawing/2014/main" id="{E3F1FCC9-C093-4A0B-958C-59C187639C55}"/>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2" name="TextBox 141">
                  <a:extLst>
                    <a:ext uri="{FF2B5EF4-FFF2-40B4-BE49-F238E27FC236}">
                      <a16:creationId xmlns:a16="http://schemas.microsoft.com/office/drawing/2014/main" id="{E3F1FCC9-C093-4A0B-958C-59C187639C55}"/>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4"/>
                  <a:stretch>
                    <a:fillRect r="-90000"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5" name="TextBox 144">
                  <a:extLst>
                    <a:ext uri="{FF2B5EF4-FFF2-40B4-BE49-F238E27FC236}">
                      <a16:creationId xmlns:a16="http://schemas.microsoft.com/office/drawing/2014/main" id="{3C2577A2-60BB-4B4B-A6B6-A0D2D7F42D5D}"/>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5" name="TextBox 144">
                  <a:extLst>
                    <a:ext uri="{FF2B5EF4-FFF2-40B4-BE49-F238E27FC236}">
                      <a16:creationId xmlns:a16="http://schemas.microsoft.com/office/drawing/2014/main" id="{3C2577A2-60BB-4B4B-A6B6-A0D2D7F42D5D}"/>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5"/>
                  <a:stretch>
                    <a:fillRect r="-93103"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6" name="TextBox 145">
                  <a:extLst>
                    <a:ext uri="{FF2B5EF4-FFF2-40B4-BE49-F238E27FC236}">
                      <a16:creationId xmlns:a16="http://schemas.microsoft.com/office/drawing/2014/main" id="{1104EB5A-68AC-413E-9C57-DD121F28779F}"/>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6" name="TextBox 145">
                  <a:extLst>
                    <a:ext uri="{FF2B5EF4-FFF2-40B4-BE49-F238E27FC236}">
                      <a16:creationId xmlns:a16="http://schemas.microsoft.com/office/drawing/2014/main" id="{1104EB5A-68AC-413E-9C57-DD121F28779F}"/>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6"/>
                  <a:stretch>
                    <a:fillRect r="-93103"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7" name="TextBox 146">
                  <a:extLst>
                    <a:ext uri="{FF2B5EF4-FFF2-40B4-BE49-F238E27FC236}">
                      <a16:creationId xmlns:a16="http://schemas.microsoft.com/office/drawing/2014/main" id="{16042483-6215-4B62-82E0-08BC0BFFAEDE}"/>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7" name="TextBox 146">
                  <a:extLst>
                    <a:ext uri="{FF2B5EF4-FFF2-40B4-BE49-F238E27FC236}">
                      <a16:creationId xmlns:a16="http://schemas.microsoft.com/office/drawing/2014/main" id="{16042483-6215-4B62-82E0-08BC0BFFAEDE}"/>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7"/>
                  <a:stretch>
                    <a:fillRect r="-93103" b="-268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8" name="TextBox 147">
                  <a:extLst>
                    <a:ext uri="{FF2B5EF4-FFF2-40B4-BE49-F238E27FC236}">
                      <a16:creationId xmlns:a16="http://schemas.microsoft.com/office/drawing/2014/main" id="{2E660759-1BD2-4092-8505-5FBD0B7DB843}"/>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8" name="TextBox 147">
                  <a:extLst>
                    <a:ext uri="{FF2B5EF4-FFF2-40B4-BE49-F238E27FC236}">
                      <a16:creationId xmlns:a16="http://schemas.microsoft.com/office/drawing/2014/main" id="{2E660759-1BD2-4092-8505-5FBD0B7DB843}"/>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8"/>
                  <a:stretch>
                    <a:fillRect r="-90000"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TextBox 148">
                  <a:extLst>
                    <a:ext uri="{FF2B5EF4-FFF2-40B4-BE49-F238E27FC236}">
                      <a16:creationId xmlns:a16="http://schemas.microsoft.com/office/drawing/2014/main" id="{23339040-0AA3-48FF-9E37-C61AED79266B}"/>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49" name="TextBox 148">
                  <a:extLst>
                    <a:ext uri="{FF2B5EF4-FFF2-40B4-BE49-F238E27FC236}">
                      <a16:creationId xmlns:a16="http://schemas.microsoft.com/office/drawing/2014/main" id="{23339040-0AA3-48FF-9E37-C61AED79266B}"/>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9"/>
                  <a:stretch>
                    <a:fillRect r="-93103" b="-23810"/>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AC4FEF8-4500-4532-ABB7-CBA499327AA7}"/>
              </a:ext>
            </a:extLst>
          </p:cNvPr>
          <p:cNvGrpSpPr/>
          <p:nvPr/>
        </p:nvGrpSpPr>
        <p:grpSpPr>
          <a:xfrm>
            <a:off x="4075542" y="1346870"/>
            <a:ext cx="3438080" cy="1647683"/>
            <a:chOff x="31114" y="1874256"/>
            <a:chExt cx="7409570" cy="4715164"/>
          </a:xfrm>
        </p:grpSpPr>
        <p:sp>
          <p:nvSpPr>
            <p:cNvPr id="151" name="Oval 150">
              <a:extLst>
                <a:ext uri="{FF2B5EF4-FFF2-40B4-BE49-F238E27FC236}">
                  <a16:creationId xmlns:a16="http://schemas.microsoft.com/office/drawing/2014/main" id="{46A8EA75-5A01-4801-BD8D-583AC5802C27}"/>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152" name="Oval 151">
              <a:extLst>
                <a:ext uri="{FF2B5EF4-FFF2-40B4-BE49-F238E27FC236}">
                  <a16:creationId xmlns:a16="http://schemas.microsoft.com/office/drawing/2014/main" id="{6DB12F3A-0676-4168-B34D-79B12C3CB875}"/>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153" name="Oval 152">
              <a:extLst>
                <a:ext uri="{FF2B5EF4-FFF2-40B4-BE49-F238E27FC236}">
                  <a16:creationId xmlns:a16="http://schemas.microsoft.com/office/drawing/2014/main" id="{3AD6A84C-3324-461E-8AC0-A403BDB75561}"/>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154" name="Oval 153">
              <a:extLst>
                <a:ext uri="{FF2B5EF4-FFF2-40B4-BE49-F238E27FC236}">
                  <a16:creationId xmlns:a16="http://schemas.microsoft.com/office/drawing/2014/main" id="{0ADF0844-01CF-43B2-983A-D229BCA59BFD}"/>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155" name="Oval 154">
              <a:extLst>
                <a:ext uri="{FF2B5EF4-FFF2-40B4-BE49-F238E27FC236}">
                  <a16:creationId xmlns:a16="http://schemas.microsoft.com/office/drawing/2014/main" id="{C60B6359-BDB7-411D-8003-4EEF7D7C16CA}"/>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156" name="Oval 155">
              <a:extLst>
                <a:ext uri="{FF2B5EF4-FFF2-40B4-BE49-F238E27FC236}">
                  <a16:creationId xmlns:a16="http://schemas.microsoft.com/office/drawing/2014/main" id="{38D0565B-9CAF-4F8F-999E-13747FA87B08}"/>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157" name="Oval 156">
              <a:extLst>
                <a:ext uri="{FF2B5EF4-FFF2-40B4-BE49-F238E27FC236}">
                  <a16:creationId xmlns:a16="http://schemas.microsoft.com/office/drawing/2014/main" id="{6219F6B4-7E29-4999-B973-C15729F1A5BE}"/>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1A8E9F22-41BF-440D-AD6D-9521BB7F1B44}"/>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Arrow Connector 158">
              <a:extLst>
                <a:ext uri="{FF2B5EF4-FFF2-40B4-BE49-F238E27FC236}">
                  <a16:creationId xmlns:a16="http://schemas.microsoft.com/office/drawing/2014/main" id="{3651C210-96DC-4F17-92E2-2E4DEF9E6C5C}"/>
                </a:ext>
              </a:extLst>
            </p:cNvPr>
            <p:cNvCxnSpPr>
              <a:stCxn id="157" idx="7"/>
              <a:endCxn id="15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C7D423B-1908-4EAC-B513-D2EA4EBD8E62}"/>
                </a:ext>
              </a:extLst>
            </p:cNvPr>
            <p:cNvCxnSpPr>
              <a:stCxn id="157" idx="6"/>
              <a:endCxn id="15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FA18AD7-A7A7-4E49-97B7-57CBE1F38F4C}"/>
                </a:ext>
              </a:extLst>
            </p:cNvPr>
            <p:cNvCxnSpPr>
              <a:stCxn id="157" idx="5"/>
              <a:endCxn id="15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46FC71C-C15C-497F-8101-19337F175E56}"/>
                </a:ext>
              </a:extLst>
            </p:cNvPr>
            <p:cNvCxnSpPr>
              <a:stCxn id="151" idx="6"/>
              <a:endCxn id="15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789231-4341-4DFF-B483-E87B777B6A80}"/>
                </a:ext>
              </a:extLst>
            </p:cNvPr>
            <p:cNvCxnSpPr>
              <a:stCxn id="151" idx="6"/>
              <a:endCxn id="15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B9CD348-61BA-4687-AEAB-FC9FE02D2B89}"/>
                </a:ext>
              </a:extLst>
            </p:cNvPr>
            <p:cNvCxnSpPr>
              <a:stCxn id="15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CB8B25C-1FE0-4CD7-867C-BD5844A1FF66}"/>
                </a:ext>
              </a:extLst>
            </p:cNvPr>
            <p:cNvCxnSpPr>
              <a:stCxn id="15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84403657-11FD-4D16-8F43-F43C0FF210E0}"/>
                </a:ext>
              </a:extLst>
            </p:cNvPr>
            <p:cNvCxnSpPr>
              <a:stCxn id="153" idx="6"/>
              <a:endCxn id="15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84D77E8-0494-4A83-974F-B292223E4F59}"/>
                </a:ext>
              </a:extLst>
            </p:cNvPr>
            <p:cNvCxnSpPr>
              <a:stCxn id="153" idx="6"/>
              <a:endCxn id="156"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8DC881A-F854-4F90-83B2-B1F61D7228CF}"/>
                </a:ext>
              </a:extLst>
            </p:cNvPr>
            <p:cNvCxnSpPr>
              <a:stCxn id="154" idx="6"/>
              <a:endCxn id="158"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16B29EB-97BE-4096-8745-227688296315}"/>
                </a:ext>
              </a:extLst>
            </p:cNvPr>
            <p:cNvCxnSpPr>
              <a:stCxn id="155" idx="6"/>
              <a:endCxn id="158"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6F845E86-7ABE-4419-874A-CAE953FE4124}"/>
                </a:ext>
              </a:extLst>
            </p:cNvPr>
            <p:cNvCxnSpPr>
              <a:stCxn id="156" idx="6"/>
              <a:endCxn id="158"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50D363E-78E3-43BC-B293-C9B0B0CD4AE5}"/>
                </a:ext>
              </a:extLst>
            </p:cNvPr>
            <p:cNvSpPr txBox="1"/>
            <p:nvPr/>
          </p:nvSpPr>
          <p:spPr>
            <a:xfrm>
              <a:off x="31114" y="2862965"/>
              <a:ext cx="1182232" cy="1056915"/>
            </a:xfrm>
            <a:prstGeom prst="rect">
              <a:avLst/>
            </a:prstGeom>
            <a:noFill/>
          </p:spPr>
          <p:txBody>
            <a:bodyPr wrap="square" rtlCol="0">
              <a:spAutoFit/>
            </a:bodyPr>
            <a:lstStyle/>
            <a:p>
              <a:r>
                <a:rPr lang="en-US" dirty="0"/>
                <a:t>   5</a:t>
              </a:r>
            </a:p>
          </p:txBody>
        </p:sp>
        <p:sp>
          <p:nvSpPr>
            <p:cNvPr id="172" name="TextBox 171">
              <a:extLst>
                <a:ext uri="{FF2B5EF4-FFF2-40B4-BE49-F238E27FC236}">
                  <a16:creationId xmlns:a16="http://schemas.microsoft.com/office/drawing/2014/main" id="{AF57FD63-E0A0-4194-B1D7-0F9C06B82070}"/>
                </a:ext>
              </a:extLst>
            </p:cNvPr>
            <p:cNvSpPr txBox="1"/>
            <p:nvPr/>
          </p:nvSpPr>
          <p:spPr>
            <a:xfrm>
              <a:off x="560927" y="3894666"/>
              <a:ext cx="1572833" cy="1056915"/>
            </a:xfrm>
            <a:prstGeom prst="rect">
              <a:avLst/>
            </a:prstGeom>
            <a:noFill/>
          </p:spPr>
          <p:txBody>
            <a:bodyPr wrap="square" rtlCol="0">
              <a:spAutoFit/>
            </a:bodyPr>
            <a:lstStyle/>
            <a:p>
              <a:r>
                <a:rPr lang="en-US" dirty="0"/>
                <a:t>  4</a:t>
              </a:r>
            </a:p>
          </p:txBody>
        </p:sp>
        <p:sp>
          <p:nvSpPr>
            <p:cNvPr id="173" name="TextBox 172">
              <a:extLst>
                <a:ext uri="{FF2B5EF4-FFF2-40B4-BE49-F238E27FC236}">
                  <a16:creationId xmlns:a16="http://schemas.microsoft.com/office/drawing/2014/main" id="{BB7796B7-727E-4BD5-B6D7-2660F9810780}"/>
                </a:ext>
              </a:extLst>
            </p:cNvPr>
            <p:cNvSpPr txBox="1"/>
            <p:nvPr/>
          </p:nvSpPr>
          <p:spPr>
            <a:xfrm>
              <a:off x="31114" y="5001558"/>
              <a:ext cx="1182232" cy="1056915"/>
            </a:xfrm>
            <a:prstGeom prst="rect">
              <a:avLst/>
            </a:prstGeom>
            <a:noFill/>
          </p:spPr>
          <p:txBody>
            <a:bodyPr wrap="square" rtlCol="0">
              <a:spAutoFit/>
            </a:bodyPr>
            <a:lstStyle/>
            <a:p>
              <a:r>
                <a:rPr lang="en-US" dirty="0"/>
                <a:t>  3</a:t>
              </a:r>
            </a:p>
          </p:txBody>
        </p:sp>
        <p:sp>
          <p:nvSpPr>
            <p:cNvPr id="174" name="TextBox 173">
              <a:extLst>
                <a:ext uri="{FF2B5EF4-FFF2-40B4-BE49-F238E27FC236}">
                  <a16:creationId xmlns:a16="http://schemas.microsoft.com/office/drawing/2014/main" id="{1477426A-870A-477E-8F1C-809A0D57541C}"/>
                </a:ext>
              </a:extLst>
            </p:cNvPr>
            <p:cNvSpPr txBox="1"/>
            <p:nvPr/>
          </p:nvSpPr>
          <p:spPr>
            <a:xfrm>
              <a:off x="6127068" y="2776620"/>
              <a:ext cx="1313616" cy="1056915"/>
            </a:xfrm>
            <a:prstGeom prst="rect">
              <a:avLst/>
            </a:prstGeom>
            <a:noFill/>
          </p:spPr>
          <p:txBody>
            <a:bodyPr wrap="square" rtlCol="0">
              <a:spAutoFit/>
            </a:bodyPr>
            <a:lstStyle/>
            <a:p>
              <a:r>
                <a:rPr lang="en-US" dirty="0"/>
                <a:t>1</a:t>
              </a:r>
            </a:p>
          </p:txBody>
        </p:sp>
        <p:sp>
          <p:nvSpPr>
            <p:cNvPr id="175" name="TextBox 174">
              <a:extLst>
                <a:ext uri="{FF2B5EF4-FFF2-40B4-BE49-F238E27FC236}">
                  <a16:creationId xmlns:a16="http://schemas.microsoft.com/office/drawing/2014/main" id="{604F8FBE-20AC-47E9-A236-5ABED3A2BF67}"/>
                </a:ext>
              </a:extLst>
            </p:cNvPr>
            <p:cNvSpPr txBox="1"/>
            <p:nvPr/>
          </p:nvSpPr>
          <p:spPr>
            <a:xfrm>
              <a:off x="5504467" y="3592434"/>
              <a:ext cx="1293494" cy="1056915"/>
            </a:xfrm>
            <a:prstGeom prst="rect">
              <a:avLst/>
            </a:prstGeom>
            <a:noFill/>
          </p:spPr>
          <p:txBody>
            <a:bodyPr wrap="square" rtlCol="0">
              <a:spAutoFit/>
            </a:bodyPr>
            <a:lstStyle/>
            <a:p>
              <a:r>
                <a:rPr lang="en-US" dirty="0"/>
                <a:t>  2</a:t>
              </a:r>
            </a:p>
          </p:txBody>
        </p:sp>
        <p:sp>
          <p:nvSpPr>
            <p:cNvPr id="176" name="TextBox 175">
              <a:extLst>
                <a:ext uri="{FF2B5EF4-FFF2-40B4-BE49-F238E27FC236}">
                  <a16:creationId xmlns:a16="http://schemas.microsoft.com/office/drawing/2014/main" id="{31E3033F-B470-42F9-BD55-B25DBF9EA3EC}"/>
                </a:ext>
              </a:extLst>
            </p:cNvPr>
            <p:cNvSpPr txBox="1"/>
            <p:nvPr/>
          </p:nvSpPr>
          <p:spPr>
            <a:xfrm>
              <a:off x="5423431" y="4804730"/>
              <a:ext cx="1607288" cy="1056915"/>
            </a:xfrm>
            <a:prstGeom prst="rect">
              <a:avLst/>
            </a:prstGeom>
            <a:noFill/>
          </p:spPr>
          <p:txBody>
            <a:bodyPr wrap="square" rtlCol="0">
              <a:spAutoFit/>
            </a:bodyPr>
            <a:lstStyle/>
            <a:p>
              <a:r>
                <a:rPr lang="en-US" dirty="0"/>
                <a:t>13</a:t>
              </a:r>
            </a:p>
          </p:txBody>
        </p:sp>
        <mc:AlternateContent xmlns:mc="http://schemas.openxmlformats.org/markup-compatibility/2006">
          <mc:Choice xmlns:a14="http://schemas.microsoft.com/office/drawing/2010/main" Requires="a14">
            <p:sp>
              <p:nvSpPr>
                <p:cNvPr id="177" name="TextBox 176">
                  <a:extLst>
                    <a:ext uri="{FF2B5EF4-FFF2-40B4-BE49-F238E27FC236}">
                      <a16:creationId xmlns:a16="http://schemas.microsoft.com/office/drawing/2014/main" id="{6F43751D-E67E-4A6D-A164-93CB0A3D30AD}"/>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77" name="TextBox 176">
                  <a:extLst>
                    <a:ext uri="{FF2B5EF4-FFF2-40B4-BE49-F238E27FC236}">
                      <a16:creationId xmlns:a16="http://schemas.microsoft.com/office/drawing/2014/main" id="{6F43751D-E67E-4A6D-A164-93CB0A3D30AD}"/>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10"/>
                  <a:stretch>
                    <a:fillRect r="-86667"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8" name="TextBox 177">
                  <a:extLst>
                    <a:ext uri="{FF2B5EF4-FFF2-40B4-BE49-F238E27FC236}">
                      <a16:creationId xmlns:a16="http://schemas.microsoft.com/office/drawing/2014/main" id="{BE4AAE92-3EAD-429D-BA12-A444A4768C4E}"/>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78" name="TextBox 177">
                  <a:extLst>
                    <a:ext uri="{FF2B5EF4-FFF2-40B4-BE49-F238E27FC236}">
                      <a16:creationId xmlns:a16="http://schemas.microsoft.com/office/drawing/2014/main" id="{BE4AAE92-3EAD-429D-BA12-A444A4768C4E}"/>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11"/>
                  <a:stretch>
                    <a:fillRect r="-93103"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9" name="TextBox 178">
                  <a:extLst>
                    <a:ext uri="{FF2B5EF4-FFF2-40B4-BE49-F238E27FC236}">
                      <a16:creationId xmlns:a16="http://schemas.microsoft.com/office/drawing/2014/main" id="{BE7573E4-0E35-4AC0-B024-A01D141815CA}"/>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79" name="TextBox 178">
                  <a:extLst>
                    <a:ext uri="{FF2B5EF4-FFF2-40B4-BE49-F238E27FC236}">
                      <a16:creationId xmlns:a16="http://schemas.microsoft.com/office/drawing/2014/main" id="{BE7573E4-0E35-4AC0-B024-A01D141815CA}"/>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12"/>
                  <a:stretch>
                    <a:fillRect r="-93103"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DA7DAE30-C66E-488C-9506-414ABBC6F023}"/>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80" name="TextBox 179">
                  <a:extLst>
                    <a:ext uri="{FF2B5EF4-FFF2-40B4-BE49-F238E27FC236}">
                      <a16:creationId xmlns:a16="http://schemas.microsoft.com/office/drawing/2014/main" id="{DA7DAE30-C66E-488C-9506-414ABBC6F023}"/>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13"/>
                  <a:stretch>
                    <a:fillRect r="-90000"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1" name="TextBox 180">
                  <a:extLst>
                    <a:ext uri="{FF2B5EF4-FFF2-40B4-BE49-F238E27FC236}">
                      <a16:creationId xmlns:a16="http://schemas.microsoft.com/office/drawing/2014/main" id="{AA972F02-A424-45E4-BA90-94A28797BAF8}"/>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81" name="TextBox 180">
                  <a:extLst>
                    <a:ext uri="{FF2B5EF4-FFF2-40B4-BE49-F238E27FC236}">
                      <a16:creationId xmlns:a16="http://schemas.microsoft.com/office/drawing/2014/main" id="{AA972F02-A424-45E4-BA90-94A28797BAF8}"/>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14"/>
                  <a:stretch>
                    <a:fillRect r="-86667" b="-23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2" name="TextBox 181">
                  <a:extLst>
                    <a:ext uri="{FF2B5EF4-FFF2-40B4-BE49-F238E27FC236}">
                      <a16:creationId xmlns:a16="http://schemas.microsoft.com/office/drawing/2014/main" id="{8D9DE2B3-E34C-4DC2-9465-4FC3863BB70F}"/>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p:sp>
              <p:nvSpPr>
                <p:cNvPr id="182" name="TextBox 181">
                  <a:extLst>
                    <a:ext uri="{FF2B5EF4-FFF2-40B4-BE49-F238E27FC236}">
                      <a16:creationId xmlns:a16="http://schemas.microsoft.com/office/drawing/2014/main" id="{8D9DE2B3-E34C-4DC2-9465-4FC3863BB70F}"/>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15"/>
                  <a:stretch>
                    <a:fillRect r="-93103" b="-23810"/>
                  </a:stretch>
                </a:blipFill>
              </p:spPr>
              <p:txBody>
                <a:bodyPr/>
                <a:lstStyle/>
                <a:p>
                  <a:r>
                    <a:rPr lang="en-US">
                      <a:noFill/>
                    </a:rPr>
                    <a:t> </a:t>
                  </a:r>
                </a:p>
              </p:txBody>
            </p:sp>
          </mc:Fallback>
        </mc:AlternateContent>
      </p:grpSp>
      <p:sp>
        <p:nvSpPr>
          <p:cNvPr id="34" name="Rectangle 33"/>
          <p:cNvSpPr/>
          <p:nvPr/>
        </p:nvSpPr>
        <p:spPr>
          <a:xfrm>
            <a:off x="3921277" y="1277943"/>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7979086" y="2710350"/>
            <a:ext cx="4049663" cy="2246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Max-Flow Algorithm</a:t>
            </a:r>
          </a:p>
        </p:txBody>
      </p:sp>
      <p:sp>
        <p:nvSpPr>
          <p:cNvPr id="73" name="Rectangle 72"/>
          <p:cNvSpPr/>
          <p:nvPr/>
        </p:nvSpPr>
        <p:spPr>
          <a:xfrm>
            <a:off x="3921277" y="4897319"/>
            <a:ext cx="3789692" cy="187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7.40741E-7 L 0.29752 0.00301 " pathEditMode="relative" rAng="0" ptsTypes="AA">
                                      <p:cBhvr>
                                        <p:cTn id="6" dur="2000" fill="hold"/>
                                        <p:tgtEl>
                                          <p:spTgt spid="75"/>
                                        </p:tgtEl>
                                        <p:attrNameLst>
                                          <p:attrName>ppt_x</p:attrName>
                                          <p:attrName>ppt_y</p:attrName>
                                        </p:attrNameLst>
                                      </p:cBhvr>
                                      <p:rCtr x="14870" y="139"/>
                                    </p:animMotion>
                                  </p:childTnLst>
                                </p:cTn>
                              </p:par>
                              <p:par>
                                <p:cTn id="7" presetID="42" presetClass="path" presetSubtype="0" accel="50000" decel="50000" fill="hold" nodeType="withEffect">
                                  <p:stCondLst>
                                    <p:cond delay="0"/>
                                  </p:stCondLst>
                                  <p:childTnLst>
                                    <p:animMotion origin="layout" path="M -3.54167E-6 -4.07407E-6 L 0.29063 0.00139 " pathEditMode="relative" rAng="0" ptsTypes="AA">
                                      <p:cBhvr>
                                        <p:cTn id="8" dur="2000" fill="hold"/>
                                        <p:tgtEl>
                                          <p:spTgt spid="74"/>
                                        </p:tgtEl>
                                        <p:attrNameLst>
                                          <p:attrName>ppt_x</p:attrName>
                                          <p:attrName>ppt_y</p:attrName>
                                        </p:attrNameLst>
                                      </p:cBhvr>
                                      <p:rCtr x="14531" y="69"/>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7 4.81481E-6 L 0.33984 -0.06968 " pathEditMode="relative" rAng="0" ptsTypes="AA">
                                      <p:cBhvr>
                                        <p:cTn id="12" dur="2000" fill="hold"/>
                                        <p:tgtEl>
                                          <p:spTgt spid="150"/>
                                        </p:tgtEl>
                                        <p:attrNameLst>
                                          <p:attrName>ppt_x</p:attrName>
                                          <p:attrName>ppt_y</p:attrName>
                                        </p:attrNameLst>
                                      </p:cBhvr>
                                      <p:rCtr x="16992" y="-34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33985 -0.06967 L 0.3556 0.23611 " pathEditMode="relative" rAng="0" ptsTypes="AA">
                                      <p:cBhvr>
                                        <p:cTn id="16" dur="2000" fill="hold"/>
                                        <p:tgtEl>
                                          <p:spTgt spid="150"/>
                                        </p:tgtEl>
                                        <p:attrNameLst>
                                          <p:attrName>ppt_x</p:attrName>
                                          <p:attrName>ppt_y</p:attrName>
                                        </p:attrNameLst>
                                      </p:cBhvr>
                                      <p:rCtr x="755" y="1539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6.25E-7 3.7037E-6 L -0.00326 0.30023 " pathEditMode="relative" rAng="0" ptsTypes="AA">
                                      <p:cBhvr>
                                        <p:cTn id="20" dur="2000" fill="hold"/>
                                        <p:tgtEl>
                                          <p:spTgt spid="80"/>
                                        </p:tgtEl>
                                        <p:attrNameLst>
                                          <p:attrName>ppt_x</p:attrName>
                                          <p:attrName>ppt_y</p:attrName>
                                        </p:attrNameLst>
                                      </p:cBhvr>
                                      <p:rCtr x="-169" y="150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325 0.30023 L -0.33516 0.29514 " pathEditMode="relative" rAng="0" ptsTypes="AA">
                                      <p:cBhvr>
                                        <p:cTn id="24" dur="2000" fill="hold"/>
                                        <p:tgtEl>
                                          <p:spTgt spid="80"/>
                                        </p:tgtEl>
                                        <p:attrNameLst>
                                          <p:attrName>ppt_x</p:attrName>
                                          <p:attrName>ppt_y</p:attrName>
                                        </p:attrNameLst>
                                      </p:cBhvr>
                                      <p:rCtr x="-16719" y="-278"/>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6.25E-7 -2.22222E-6 L -0.29505 0.00972 " pathEditMode="relative" rAng="0" ptsTypes="AA">
                                      <p:cBhvr>
                                        <p:cTn id="28" dur="2000" fill="hold"/>
                                        <p:tgtEl>
                                          <p:spTgt spid="3"/>
                                        </p:tgtEl>
                                        <p:attrNameLst>
                                          <p:attrName>ppt_x</p:attrName>
                                          <p:attrName>ppt_y</p:attrName>
                                        </p:attrNameLst>
                                      </p:cBhvr>
                                      <p:rCtr x="-14753"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More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p:txBody>
          <a:bodyPr>
            <a:normAutofit/>
          </a:bodyPr>
          <a:lstStyle/>
          <a:p>
            <a:r>
              <a:rPr lang="en-US" dirty="0"/>
              <a:t>On Homework 1, you reduced “stable matchings with unacceptable pairs and unequal numbers of agents“ to “[standard] stable matching”</a:t>
            </a:r>
          </a:p>
          <a:p>
            <a:endParaRPr lang="en-US" dirty="0"/>
          </a:p>
          <a:p>
            <a:r>
              <a:rPr lang="en-US" dirty="0"/>
              <a:t>On Homework 4, you (might have) reduced “finding a labeling with the minimum number of 0s on an unlabeled tree” to “2-coloring”</a:t>
            </a:r>
          </a:p>
          <a:p>
            <a:endParaRPr lang="en-US" dirty="0"/>
          </a:p>
          <a:p>
            <a:r>
              <a:rPr lang="en-US" dirty="0"/>
              <a:t>On Monday, we reduced “telling whether the Mariners could win the division” to “finding a maximum flow”</a:t>
            </a:r>
          </a:p>
          <a:p>
            <a:endParaRPr lang="en-US" dirty="0"/>
          </a:p>
          <a:p>
            <a:pPr marL="0" indent="0">
              <a:buNone/>
            </a:pPr>
            <a:endParaRPr lang="en-US" dirty="0"/>
          </a:p>
        </p:txBody>
      </p:sp>
    </p:spTree>
    <p:extLst>
      <p:ext uri="{BB962C8B-B14F-4D97-AF65-F5344CB8AC3E}">
        <p14:creationId xmlns:p14="http://schemas.microsoft.com/office/powerpoint/2010/main" val="134170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polynomial-time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runs in polynomial time overall (</a:t>
                </a:r>
                <a:r>
                  <a:rPr lang="en-US" b="1" dirty="0"/>
                  <a:t>including </a:t>
                </a:r>
                <a:r>
                  <a:rPr lang="en-US" dirty="0"/>
                  <a:t>the library’s running time!!!).</a:t>
                </a:r>
              </a:p>
            </p:txBody>
          </p:sp>
        </mc:Choice>
        <mc:Fallback>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p:txBody>
              <a:bodyPr/>
              <a:lstStyle/>
              <a:p>
                <a:r>
                  <a:rPr lang="en-US" dirty="0"/>
                  <a:t>4 steps for reducing (decision problem) </a:t>
                </a:r>
                <a14:m>
                  <m:oMath xmlns:m="http://schemas.openxmlformats.org/officeDocument/2006/math">
                    <m:r>
                      <a:rPr lang="en-US" b="0" i="1" smtClean="0">
                        <a:latin typeface="Cambria Math" panose="02040503050406030204" pitchFamily="18" charset="0"/>
                      </a:rPr>
                      <m:t>𝐴</m:t>
                    </m:r>
                  </m:oMath>
                </a14:m>
                <a:r>
                  <a:rPr lang="en-US" dirty="0"/>
                  <a:t> to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1. Describe the reduction itself (i.e. the algorithm, with a call to a library for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2. Make sure the running time would be polynomial (usually skip writing out this step).</a:t>
                </a:r>
              </a:p>
              <a:p>
                <a:r>
                  <a:rPr lang="en-US" dirty="0"/>
                  <a:t>3.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YES, then our algorithm answers YES.</a:t>
                </a:r>
              </a:p>
              <a:p>
                <a:r>
                  <a:rPr lang="en-US" dirty="0"/>
                  <a:t>4.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NO, then our algorithm answers NO.</a:t>
                </a:r>
              </a:p>
            </p:txBody>
          </p:sp>
        </mc:Choice>
        <mc:Fallback>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259307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2-coloring to 3-coloring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Tree>
    <p:extLst>
      <p:ext uri="{BB962C8B-B14F-4D97-AF65-F5344CB8AC3E}">
        <p14:creationId xmlns:p14="http://schemas.microsoft.com/office/powerpoint/2010/main" val="213363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2-coloring to 3-coloring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2-colored, by using an algorithm that figures out whether it can be 3-colored.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3-coloring algorithm</a:t>
                </a:r>
              </a:p>
              <a:p>
                <a:r>
                  <a:rPr lang="en-US" dirty="0"/>
                  <a:t>Run the 3-coloring algorithm</a:t>
                </a:r>
              </a:p>
              <a:p>
                <a:r>
                  <a:rPr lang="en-US" dirty="0"/>
                  <a:t>Transform the answer from the 3-coloring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2-coloring</a:t>
                </a:r>
              </a:p>
            </p:txBody>
          </p:sp>
        </mc:Choice>
        <mc:Fallback>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3-coloring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3 colors…we can’t get it to use just </a:t>
                </a:r>
                <a14:m>
                  <m:oMath xmlns:m="http://schemas.openxmlformats.org/officeDocument/2006/math">
                    <m:r>
                      <a:rPr lang="en-US" b="0" i="1" smtClean="0">
                        <a:latin typeface="Cambria Math" panose="02040503050406030204" pitchFamily="18" charset="0"/>
                      </a:rPr>
                      <m:t>2</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2ColorCheck(Graph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3ColorCheck(H)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5C73-62A7-4CE9-AC18-826B0AB078AA}"/>
              </a:ext>
            </a:extLst>
          </p:cNvPr>
          <p:cNvSpPr>
            <a:spLocks noGrp="1"/>
          </p:cNvSpPr>
          <p:nvPr>
            <p:ph type="title"/>
          </p:nvPr>
        </p:nvSpPr>
        <p:spPr/>
        <p:txBody>
          <a:bodyPr/>
          <a:lstStyle/>
          <a:p>
            <a:r>
              <a:rPr lang="en-US" dirty="0"/>
              <a:t>Want to wrap up HW6?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E22820-E8DE-407E-A298-D1FD20A1EAD5}"/>
                  </a:ext>
                </a:extLst>
              </p:cNvPr>
              <p:cNvSpPr>
                <a:spLocks noGrp="1"/>
              </p:cNvSpPr>
              <p:nvPr>
                <p:ph idx="1"/>
              </p:nvPr>
            </p:nvSpPr>
            <p:spPr/>
            <p:txBody>
              <a:bodyPr/>
              <a:lstStyle/>
              <a:p>
                <a:r>
                  <a:rPr lang="en-US" dirty="0"/>
                  <a:t>Here’s what you need to know from these slides for HW6:</a:t>
                </a:r>
              </a:p>
              <a:p>
                <a:r>
                  <a:rPr lang="en-US" dirty="0"/>
                  <a:t>1. How to do a reduction (see the example/advice in slides 15-25)</a:t>
                </a:r>
              </a:p>
              <a:p>
                <a:r>
                  <a:rPr lang="en-US" dirty="0"/>
                  <a:t>2. To show a problem is NP-hard, you can reduce FROM 3-SAT, 3-coloring, or Hamiltonian Path TO your problem. (the problems on the homework can be done with these – definitions in these slides).</a:t>
                </a:r>
              </a:p>
              <a:p>
                <a:r>
                  <a:rPr lang="en-US" dirty="0"/>
                  <a:t>3. Writing a polynomial time algorithm for an NP-hard (or NP-complete) problem will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a:t>
                </a:r>
              </a:p>
              <a:p>
                <a:endParaRPr lang="en-US" dirty="0"/>
              </a:p>
              <a:p>
                <a:r>
                  <a:rPr lang="en-US" dirty="0"/>
                  <a:t>More practice coming Friday, but these slides should be enough. </a:t>
                </a:r>
              </a:p>
            </p:txBody>
          </p:sp>
        </mc:Choice>
        <mc:Fallback>
          <p:sp>
            <p:nvSpPr>
              <p:cNvPr id="3" name="Content Placeholder 2">
                <a:extLst>
                  <a:ext uri="{FF2B5EF4-FFF2-40B4-BE49-F238E27FC236}">
                    <a16:creationId xmlns:a16="http://schemas.microsoft.com/office/drawing/2014/main" id="{EFE22820-E8DE-407E-A298-D1FD20A1EAD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173746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r="-55"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2-color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2-colorable,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3-colorable – you can extend a 2-color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3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2-coloring)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3ColorCheck returns True and we return True!</a:t>
                </a:r>
              </a:p>
            </p:txBody>
          </p:sp>
        </mc:Choice>
        <mc:Fallback>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r="-55" b="-64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3ColorCheck(H) must have returned YES, what does a 3-coloring of H look like? The added vertex must be a different color than all the other vertices (otherwise it’s not a valid coloring – there’s an edge between the added vertex and all others). So deleting the added vertex we get a 2-coloring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3060-1B97-4CE7-BF63-37B0A9299C60}"/>
              </a:ext>
            </a:extLst>
          </p:cNvPr>
          <p:cNvSpPr>
            <a:spLocks noGrp="1"/>
          </p:cNvSpPr>
          <p:nvPr>
            <p:ph type="title"/>
          </p:nvPr>
        </p:nvSpPr>
        <p:spPr/>
        <p:txBody>
          <a:bodyPr/>
          <a:lstStyle/>
          <a:p>
            <a:r>
              <a:rPr lang="en-US" dirty="0"/>
              <a:t>Rest of this week</a:t>
            </a:r>
          </a:p>
        </p:txBody>
      </p:sp>
      <p:sp>
        <p:nvSpPr>
          <p:cNvPr id="3" name="Content Placeholder 2">
            <a:extLst>
              <a:ext uri="{FF2B5EF4-FFF2-40B4-BE49-F238E27FC236}">
                <a16:creationId xmlns:a16="http://schemas.microsoft.com/office/drawing/2014/main" id="{BA4612A8-F51D-4D2A-9AFF-30A413CF9832}"/>
              </a:ext>
            </a:extLst>
          </p:cNvPr>
          <p:cNvSpPr>
            <a:spLocks noGrp="1"/>
          </p:cNvSpPr>
          <p:nvPr>
            <p:ph idx="1"/>
          </p:nvPr>
        </p:nvSpPr>
        <p:spPr/>
        <p:txBody>
          <a:bodyPr/>
          <a:lstStyle/>
          <a:p>
            <a:r>
              <a:rPr lang="en-US" dirty="0"/>
              <a:t>What problems do we </a:t>
            </a:r>
            <a:r>
              <a:rPr lang="en-US" b="1" dirty="0"/>
              <a:t>not </a:t>
            </a:r>
            <a:r>
              <a:rPr lang="en-US" dirty="0"/>
              <a:t>know how to solve efficiently?</a:t>
            </a:r>
          </a:p>
          <a:p>
            <a:r>
              <a:rPr lang="en-US" dirty="0"/>
              <a:t>And how do we demonstrate it?</a:t>
            </a:r>
          </a:p>
          <a:p>
            <a:endParaRPr lang="en-US" dirty="0"/>
          </a:p>
          <a:p>
            <a:r>
              <a:rPr lang="en-US" dirty="0"/>
              <a:t>We need A LOT of definitions today.</a:t>
            </a:r>
          </a:p>
          <a:p>
            <a:r>
              <a:rPr lang="en-US" dirty="0"/>
              <a:t>We’ll bold new words and use them in context. </a:t>
            </a:r>
          </a:p>
          <a:p>
            <a:r>
              <a:rPr lang="en-US" dirty="0"/>
              <a:t>If you don’t recognize a word I say, please ask in chat right away (someone is watching chat)</a:t>
            </a:r>
          </a:p>
          <a:p>
            <a:r>
              <a:rPr lang="en-US" dirty="0"/>
              <a:t>If you’re watching asynchronously, pause and back up to find the word.</a:t>
            </a:r>
          </a:p>
          <a:p>
            <a:r>
              <a:rPr lang="en-US" dirty="0"/>
              <a:t>There are too many words to infer from context if you missed one.</a:t>
            </a:r>
          </a:p>
        </p:txBody>
      </p:sp>
    </p:spTree>
    <p:extLst>
      <p:ext uri="{BB962C8B-B14F-4D97-AF65-F5344CB8AC3E}">
        <p14:creationId xmlns:p14="http://schemas.microsoft.com/office/powerpoint/2010/main" val="92874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NP (stands for “nondeterministic polynomial”)</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lstStyle/>
          <a:p>
            <a:r>
              <a:rPr lang="en-US" dirty="0"/>
              <a:t>How do we know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p:txBody>
          <a:bodyPr/>
          <a:lstStyle/>
          <a:p>
            <a:r>
              <a:rPr lang="en-US" dirty="0"/>
              <a:t>At this point in the quarter, you’ve probably at least once been banging your head against a problem.</a:t>
            </a:r>
          </a:p>
          <a:p>
            <a:r>
              <a:rPr lang="en-US" dirty="0"/>
              <a:t>For so long that you began to thought “there’s no way there’s actually an efficient algorithm for this problem.”</a:t>
            </a:r>
          </a:p>
          <a:p>
            <a:endParaRPr lang="en-US" dirty="0"/>
          </a:p>
          <a:p>
            <a:r>
              <a:rPr lang="en-US" dirty="0"/>
              <a:t>That wasn’t true for any of the problems we gave you so far.</a:t>
            </a:r>
          </a:p>
          <a:p>
            <a:r>
              <a:rPr lang="en-US" dirty="0"/>
              <a:t>But it </a:t>
            </a:r>
            <a:r>
              <a:rPr lang="en-US" b="1" dirty="0"/>
              <a:t>is </a:t>
            </a:r>
            <a:r>
              <a:rPr lang="en-US" dirty="0"/>
              <a:t>true for some problems. At least we think it is.</a:t>
            </a:r>
          </a:p>
          <a:p>
            <a:r>
              <a:rPr lang="en-US" dirty="0"/>
              <a:t>The next two lectures are: what problems do we think there aren’t efficient algorithms for, and how do we tell?</a:t>
            </a:r>
          </a:p>
        </p:txBody>
      </p:sp>
    </p:spTree>
    <p:extLst>
      <p:ext uri="{BB962C8B-B14F-4D97-AF65-F5344CB8AC3E}">
        <p14:creationId xmlns:p14="http://schemas.microsoft.com/office/powerpoint/2010/main" val="214864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 </a:t>
            </a:r>
            <a:r>
              <a:rPr lang="en-US" b="1" dirty="0">
                <a:solidFill>
                  <a:schemeClr val="accent2"/>
                </a:solidFill>
              </a:rPr>
              <a:t>problem </a:t>
            </a:r>
            <a:r>
              <a:rPr lang="en-US" dirty="0"/>
              <a:t>is a set of inputs and the correct outputs.</a:t>
            </a:r>
          </a:p>
          <a:p>
            <a:r>
              <a:rPr lang="en-US" dirty="0"/>
              <a:t>“Find a Minimum Spanning Tree” is a problem. </a:t>
            </a:r>
          </a:p>
          <a:p>
            <a:pPr lvl="1"/>
            <a:r>
              <a:rPr lang="en-US" dirty="0"/>
              <a:t>Input is a graph, output is the MST.</a:t>
            </a:r>
          </a:p>
          <a:p>
            <a:pPr lvl="1"/>
            <a:endParaRPr lang="en-US" dirty="0"/>
          </a:p>
          <a:p>
            <a:pPr lvl="1"/>
            <a:r>
              <a:rPr lang="en-US" sz="2800" dirty="0"/>
              <a:t>“Tell whether a graph is bipartite” is a problem.</a:t>
            </a:r>
          </a:p>
          <a:p>
            <a:pPr lvl="1"/>
            <a:r>
              <a:rPr lang="en-US" dirty="0"/>
              <a:t>Input is a graph, output is “yes” or “no”</a:t>
            </a:r>
          </a:p>
          <a:p>
            <a:pPr lvl="1"/>
            <a:endParaRPr lang="en-US" sz="2800" dirty="0"/>
          </a:p>
          <a:p>
            <a:pPr lvl="1"/>
            <a:r>
              <a:rPr lang="en-US" sz="2800" dirty="0"/>
              <a:t>“Find the “maximum subarray sum” is a problem.</a:t>
            </a:r>
          </a:p>
          <a:p>
            <a:pPr lvl="1"/>
            <a:r>
              <a:rPr lang="en-US" dirty="0"/>
              <a:t>Input is an array, output is the number that represents the largest sum of a subarray.</a:t>
            </a:r>
          </a:p>
        </p:txBody>
      </p:sp>
    </p:spTree>
    <p:extLst>
      <p:ext uri="{BB962C8B-B14F-4D97-AF65-F5344CB8AC3E}">
        <p14:creationId xmlns:p14="http://schemas.microsoft.com/office/powerpoint/2010/main" val="320024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An </a:t>
            </a:r>
            <a:r>
              <a:rPr lang="en-US" b="1" dirty="0">
                <a:solidFill>
                  <a:schemeClr val="accent2"/>
                </a:solidFill>
              </a:rPr>
              <a:t>instance </a:t>
            </a:r>
            <a:r>
              <a:rPr lang="en-US" dirty="0"/>
              <a:t>is a single input to a problem.</a:t>
            </a:r>
          </a:p>
          <a:p>
            <a:r>
              <a:rPr lang="en-US" dirty="0"/>
              <a:t>A single, particular graph is an instance of the MST problem</a:t>
            </a:r>
          </a:p>
          <a:p>
            <a:pPr lvl="1"/>
            <a:endParaRPr lang="en-US" dirty="0"/>
          </a:p>
          <a:p>
            <a:pPr lvl="1"/>
            <a:r>
              <a:rPr lang="en-US" sz="2800" dirty="0"/>
              <a:t>A single, particular graph is an instance of the bipartite-checking problem.</a:t>
            </a:r>
            <a:endParaRPr lang="en-US" dirty="0"/>
          </a:p>
          <a:p>
            <a:pPr lvl="1"/>
            <a:endParaRPr lang="en-US" sz="2800" dirty="0"/>
          </a:p>
          <a:p>
            <a:pPr lvl="1"/>
            <a:r>
              <a:rPr lang="en-US" sz="2800" dirty="0"/>
              <a:t>A single, particular array is an instance of the maximum subarray sum problem.</a:t>
            </a:r>
          </a:p>
        </p:txBody>
      </p:sp>
    </p:spTree>
    <p:extLst>
      <p:ext uri="{BB962C8B-B14F-4D97-AF65-F5344CB8AC3E}">
        <p14:creationId xmlns:p14="http://schemas.microsoft.com/office/powerpoint/2010/main" val="88835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Our goal is to divide problems into solvable/not solvable.</a:t>
                </a:r>
                <a:br>
                  <a:rPr lang="en-US" sz="2800" dirty="0"/>
                </a:br>
                <a:r>
                  <a:rPr lang="en-US" sz="2800" dirty="0"/>
                  <a:t>We’re going to talk about </a:t>
                </a:r>
                <a:r>
                  <a:rPr lang="en-US" sz="2800" b="1" dirty="0">
                    <a:solidFill>
                      <a:schemeClr val="accent2"/>
                    </a:solidFill>
                  </a:rPr>
                  <a:t>decision problems</a:t>
                </a:r>
                <a:r>
                  <a:rPr lang="en-US" sz="2800" dirty="0"/>
                  <a:t>.</a:t>
                </a:r>
              </a:p>
              <a:p>
                <a:r>
                  <a:rPr lang="en-US" sz="2800" dirty="0"/>
                  <a:t>Problems that have a “yes” or “no” answer. (a correct algorithm has a Boolean return type)</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151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difficulty of problems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39" y="1688123"/>
                <a:ext cx="11187258" cy="4832904"/>
              </a:xfrm>
            </p:spPr>
            <p:txBody>
              <a:bodyPr>
                <a:noAutofit/>
              </a:bodyPr>
              <a:lstStyle/>
              <a:p>
                <a:r>
                  <a:rPr lang="en-US" sz="2800" dirty="0"/>
                  <a:t>We’ll use “reductions” to tell whether one problem is harder than another.</a:t>
                </a:r>
              </a:p>
              <a:p>
                <a:endParaRPr lang="en-US" dirty="0"/>
              </a:p>
              <a:p>
                <a:pPr marL="0" indent="0">
                  <a:buNone/>
                </a:pPr>
                <a:endParaRPr lang="en-US" dirty="0"/>
              </a:p>
              <a:p>
                <a:r>
                  <a:rPr lang="en-US" sz="2800" dirty="0"/>
                  <a:t>In that case, we’ll say “A reduces to B”</a:t>
                </a:r>
              </a:p>
              <a:p>
                <a:r>
                  <a:rPr lang="en-US" dirty="0"/>
                  <a:t>In difficulty (for us, as algorithm designers),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sz="2800" dirty="0"/>
                  <a:t> </a:t>
                </a:r>
              </a:p>
              <a:p>
                <a:r>
                  <a:rPr lang="en-US" dirty="0"/>
                  <a:t>ANY algorithm for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 </m:t>
                    </m:r>
                  </m:oMath>
                </a14:m>
                <a:r>
                  <a:rPr lang="en-US" sz="2800" dirty="0"/>
                  <a:t>solves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 </m:t>
                    </m:r>
                  </m:oMath>
                </a14:m>
                <a:r>
                  <a:rPr lang="en-US" sz="2800" dirty="0"/>
                  <a:t>is no harder to solve than </a:t>
                </a:r>
                <a14:m>
                  <m:oMath xmlns:m="http://schemas.openxmlformats.org/officeDocument/2006/math">
                    <m:r>
                      <a:rPr lang="en-US" sz="2800" b="0" i="1" smtClean="0">
                        <a:latin typeface="Cambria Math" panose="02040503050406030204" pitchFamily="18" charset="0"/>
                      </a:rPr>
                      <m:t>𝐵</m:t>
                    </m:r>
                  </m:oMath>
                </a14:m>
                <a:r>
                  <a:rPr lang="en-US" sz="2800" dirty="0"/>
                  <a:t>.</a:t>
                </a:r>
              </a:p>
              <a:p>
                <a14:m>
                  <m:oMath xmlns:m="http://schemas.openxmlformats.org/officeDocument/2006/math">
                    <m:r>
                      <a:rPr lang="en-US" sz="2800" b="0" i="1" smtClean="0">
                        <a:latin typeface="Cambria Math" panose="02040503050406030204" pitchFamily="18" charset="0"/>
                      </a:rPr>
                      <m:t>𝐴</m:t>
                    </m:r>
                  </m:oMath>
                </a14:m>
                <a:r>
                  <a:rPr lang="en-US" sz="2800" dirty="0"/>
                  <a:t> might be easier (maybe there’s another way to solve </a:t>
                </a:r>
                <a14:m>
                  <m:oMath xmlns:m="http://schemas.openxmlformats.org/officeDocument/2006/math">
                    <m:r>
                      <a:rPr lang="en-US" sz="2800" b="0" i="1" smtClean="0">
                        <a:latin typeface="Cambria Math" panose="02040503050406030204" pitchFamily="18" charset="0"/>
                      </a:rPr>
                      <m:t>𝐴</m:t>
                    </m:r>
                  </m:oMath>
                </a14:m>
                <a:r>
                  <a:rPr lang="en-US" sz="2800" dirty="0"/>
                  <a:t> without </a:t>
                </a:r>
                <a14:m>
                  <m:oMath xmlns:m="http://schemas.openxmlformats.org/officeDocument/2006/math">
                    <m:r>
                      <a:rPr lang="en-US" sz="2800" b="0" i="1" smtClean="0">
                        <a:latin typeface="Cambria Math" panose="02040503050406030204" pitchFamily="18" charset="0"/>
                      </a:rPr>
                      <m:t>𝐵</m:t>
                    </m:r>
                  </m:oMath>
                </a14:m>
                <a:r>
                  <a:rPr lang="en-US" sz="2800" dirty="0"/>
                  <a:t>) or they might be about the same (maybe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too!)</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39" y="1688123"/>
                <a:ext cx="11187258" cy="4832904"/>
              </a:xfrm>
              <a:blipFill>
                <a:blip r:embed="rId3"/>
                <a:stretch>
                  <a:fillRect l="-708" t="-2270"/>
                </a:stretch>
              </a:blipFill>
            </p:spPr>
            <p:txBody>
              <a:bodyPr/>
              <a:lstStyle/>
              <a:p>
                <a:r>
                  <a:rPr lang="en-US">
                    <a:noFill/>
                  </a:rPr>
                  <a:t> </a:t>
                </a:r>
              </a:p>
            </p:txBody>
          </p:sp>
        </mc:Fallback>
      </mc:AlternateContent>
      <p:sp>
        <p:nvSpPr>
          <p:cNvPr id="6" name="Rectangle 5"/>
          <p:cNvSpPr/>
          <p:nvPr/>
        </p:nvSpPr>
        <p:spPr>
          <a:xfrm>
            <a:off x="575239" y="2684750"/>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2684750"/>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04F1-4C43-497C-B130-68C24697278B}"/>
              </a:ext>
            </a:extLst>
          </p:cNvPr>
          <p:cNvSpPr>
            <a:spLocks noGrp="1"/>
          </p:cNvSpPr>
          <p:nvPr>
            <p:ph type="title"/>
          </p:nvPr>
        </p:nvSpPr>
        <p:spPr/>
        <p:txBody>
          <a:bodyPr/>
          <a:lstStyle/>
          <a:p>
            <a:r>
              <a:rPr lang="en-US" dirty="0"/>
              <a:t>Reductions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0376D4-39F1-4331-8A8B-A6F8222752F2}"/>
                  </a:ext>
                </a:extLst>
              </p:cNvPr>
              <p:cNvSpPr>
                <a:spLocks noGrp="1"/>
              </p:cNvSpPr>
              <p:nvPr>
                <p:ph idx="1"/>
              </p:nvPr>
            </p:nvSpPr>
            <p:spPr/>
            <p:txBody>
              <a:bodyPr/>
              <a:lstStyle/>
              <a:p>
                <a:r>
                  <a:rPr lang="en-US" dirty="0"/>
                  <a:t>Even less formally</a:t>
                </a:r>
              </a:p>
              <a:p>
                <a:endParaRPr lang="en-US" dirty="0"/>
              </a:p>
              <a:p>
                <a:r>
                  <a:rPr lang="en-US" dirty="0"/>
                  <a:t>Calling a library.</a:t>
                </a:r>
              </a:p>
              <a:p>
                <a:r>
                  <a:rPr lang="en-US" dirty="0"/>
                  <a:t>If you wrote a library to solve problem </a:t>
                </a:r>
                <a14:m>
                  <m:oMath xmlns:m="http://schemas.openxmlformats.org/officeDocument/2006/math">
                    <m:r>
                      <a:rPr lang="en-US" b="0" i="1" smtClean="0">
                        <a:latin typeface="Cambria Math" panose="02040503050406030204" pitchFamily="18" charset="0"/>
                      </a:rPr>
                      <m:t>𝐵</m:t>
                    </m:r>
                  </m:oMath>
                </a14:m>
                <a:endParaRPr lang="en-US" dirty="0"/>
              </a:p>
              <a:p>
                <a:r>
                  <a:rPr lang="en-US" dirty="0"/>
                  <a:t>And your algorithm for </a:t>
                </a:r>
                <a14:m>
                  <m:oMath xmlns:m="http://schemas.openxmlformats.org/officeDocument/2006/math">
                    <m:r>
                      <a:rPr lang="en-US" b="0" i="1" smtClean="0">
                        <a:latin typeface="Cambria Math" panose="02040503050406030204" pitchFamily="18" charset="0"/>
                      </a:rPr>
                      <m:t>𝐴</m:t>
                    </m:r>
                  </m:oMath>
                </a14:m>
                <a:r>
                  <a:rPr lang="en-US" dirty="0"/>
                  <a:t> calls that library,</a:t>
                </a:r>
              </a:p>
              <a:p>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 </m:t>
                    </m:r>
                  </m:oMath>
                </a14:m>
                <a:r>
                  <a:rPr lang="en-US" dirty="0"/>
                  <a:t>reduces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p:sp>
            <p:nvSpPr>
              <p:cNvPr id="3" name="Content Placeholder 2">
                <a:extLst>
                  <a:ext uri="{FF2B5EF4-FFF2-40B4-BE49-F238E27FC236}">
                    <a16:creationId xmlns:a16="http://schemas.microsoft.com/office/drawing/2014/main" id="{2E0376D4-39F1-4331-8A8B-A6F8222752F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60620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2786</TotalTime>
  <Words>4272</Words>
  <Application>Microsoft Office PowerPoint</Application>
  <PresentationFormat>Widescreen</PresentationFormat>
  <Paragraphs>491</Paragraphs>
  <Slides>48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P vs. NP and Reductions</vt:lpstr>
      <vt:lpstr>Want to wrap up HW6?</vt:lpstr>
      <vt:lpstr>Rest of this week</vt:lpstr>
      <vt:lpstr>How do we know a problem is hard?</vt:lpstr>
      <vt:lpstr>Some definitions</vt:lpstr>
      <vt:lpstr>Some definitions</vt:lpstr>
      <vt:lpstr>Decision Problems</vt:lpstr>
      <vt:lpstr>“Ranking” difficulty of problems</vt:lpstr>
      <vt:lpstr>Reductions</vt:lpstr>
      <vt:lpstr>Baseball Selection (from Monday)</vt:lpstr>
      <vt:lpstr>More Previous Examples</vt:lpstr>
      <vt:lpstr>A Formal Definition</vt:lpstr>
      <vt:lpstr>Let’s Do A Reduction</vt:lpstr>
      <vt:lpstr>Reduce 2-coloring to 3-coloring</vt:lpstr>
      <vt:lpstr>Reduce 2-coloring to 3-coloring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NP</vt:lpstr>
      <vt:lpstr>NP</vt:lpstr>
      <vt:lpstr>NP</vt:lpstr>
      <vt:lpstr>NP</vt:lpstr>
      <vt:lpstr>P vs. NP</vt:lpstr>
      <vt:lpstr>Some New Problems</vt:lpstr>
      <vt:lpstr>Some New Problems</vt:lpstr>
      <vt:lpstr>Hard Problems</vt:lpstr>
      <vt:lpstr>NP-hardness</vt:lpstr>
      <vt:lpstr>NP-Completeness</vt:lpstr>
      <vt:lpstr>Why is being NP-hard/-complete interesting?</vt:lpstr>
      <vt:lpstr>NP-Completeness</vt:lpstr>
      <vt:lpstr>What’s 3-SAT?</vt:lpstr>
      <vt:lpstr>More Starting Points</vt:lpstr>
      <vt:lpstr>More Reduction Facts</vt:lpstr>
      <vt:lpstr>I have a problem</vt:lpstr>
      <vt:lpstr>A≤B≤C →A≤C</vt:lpstr>
      <vt:lpstr>A≤B≤C →A≤C</vt:lpstr>
      <vt:lpstr>A≤B≤C →A≤C</vt:lpstr>
      <vt:lpstr>Said Differently</vt:lpstr>
      <vt:lpstr>Want to prove your problem is hard?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vs. NP and Reductions</dc:title>
  <dc:creator>rtweber2</dc:creator>
  <cp:lastModifiedBy>rtweber2</cp:lastModifiedBy>
  <cp:revision>59</cp:revision>
  <dcterms:created xsi:type="dcterms:W3CDTF">2021-02-22T18:53:47Z</dcterms:created>
  <dcterms:modified xsi:type="dcterms:W3CDTF">2021-02-24T17:20:02Z</dcterms:modified>
</cp:coreProperties>
</file>