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1" r:id="rId3"/>
    <p:sldId id="302" r:id="rId4"/>
    <p:sldId id="257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79" r:id="rId26"/>
    <p:sldId id="280" r:id="rId27"/>
    <p:sldId id="281" r:id="rId28"/>
    <p:sldId id="287" r:id="rId29"/>
    <p:sldId id="282" r:id="rId30"/>
    <p:sldId id="289" r:id="rId31"/>
    <p:sldId id="291" r:id="rId32"/>
    <p:sldId id="295" r:id="rId33"/>
    <p:sldId id="290" r:id="rId34"/>
    <p:sldId id="292" r:id="rId35"/>
    <p:sldId id="293" r:id="rId36"/>
    <p:sldId id="294" r:id="rId37"/>
    <p:sldId id="296" r:id="rId38"/>
    <p:sldId id="297" r:id="rId39"/>
    <p:sldId id="283" r:id="rId40"/>
    <p:sldId id="298" r:id="rId41"/>
    <p:sldId id="299" r:id="rId42"/>
    <p:sldId id="303" r:id="rId43"/>
    <p:sldId id="300" r:id="rId44"/>
    <p:sldId id="284" r:id="rId45"/>
    <p:sldId id="285" r:id="rId46"/>
    <p:sldId id="286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0" autoAdjust="0"/>
    <p:restoredTop sz="95061" autoAdjust="0"/>
  </p:normalViewPr>
  <p:slideViewPr>
    <p:cSldViewPr snapToGrid="0">
      <p:cViewPr varScale="1">
        <p:scale>
          <a:sx n="49" d="100"/>
          <a:sy n="49" d="100"/>
        </p:scale>
        <p:origin x="26" y="72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09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50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00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1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2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691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555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57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24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88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5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03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2364830F-CAE9-4146-9E8B-9A1FBC879B11}" type="datetimeFigureOut">
              <a:rPr lang="en-US" smtClean="0"/>
              <a:t>2/21/2021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39B4F562-9CB3-4D63-96DC-EB978BE0026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53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2.png"/><Relationship Id="rId7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10.png"/><Relationship Id="rId7" Type="http://schemas.openxmlformats.org/officeDocument/2006/relationships/image" Target="../media/image15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3" Type="http://schemas.openxmlformats.org/officeDocument/2006/relationships/image" Target="../media/image180.png"/><Relationship Id="rId7" Type="http://schemas.openxmlformats.org/officeDocument/2006/relationships/image" Target="../media/image22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0.png"/><Relationship Id="rId4" Type="http://schemas.openxmlformats.org/officeDocument/2006/relationships/image" Target="../media/image190.png"/><Relationship Id="rId9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4DB30-BCF3-450D-9A75-6950B9C970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Network Flow Applications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842127-E51A-4806-9DD1-744E438ED0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 dirty="0"/>
              <a:t>Lecture 20</a:t>
            </a:r>
          </a:p>
        </p:txBody>
      </p:sp>
    </p:spTree>
    <p:extLst>
      <p:ext uri="{BB962C8B-B14F-4D97-AF65-F5344CB8AC3E}">
        <p14:creationId xmlns:p14="http://schemas.microsoft.com/office/powerpoint/2010/main" val="2582032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830AC-1903-46B7-925F-9C32AA7F0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1724820"/>
          </a:xfrm>
        </p:spPr>
        <p:txBody>
          <a:bodyPr/>
          <a:lstStyle/>
          <a:p>
            <a:r>
              <a:rPr lang="en-US" dirty="0"/>
              <a:t>Housemate 1 is unable to arrange furniture, 2 is unable to cook.</a:t>
            </a:r>
          </a:p>
          <a:p>
            <a:r>
              <a:rPr lang="en-US" dirty="0"/>
              <a:t>Vertex for each housemate and chore.</a:t>
            </a:r>
          </a:p>
          <a:p>
            <a:r>
              <a:rPr lang="en-US" dirty="0"/>
              <a:t>Edge if the housemate </a:t>
            </a:r>
            <a:r>
              <a:rPr lang="en-US" b="1" dirty="0"/>
              <a:t>could </a:t>
            </a:r>
            <a:r>
              <a:rPr lang="en-US" dirty="0"/>
              <a:t>do the chore</a:t>
            </a:r>
            <a:endParaRPr lang="en-US" b="1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D404A-BF0E-4C3F-A42C-0437472A0E17}"/>
              </a:ext>
            </a:extLst>
          </p:cNvPr>
          <p:cNvCxnSpPr>
            <a:cxnSpLocks/>
            <a:stCxn id="9" idx="6"/>
            <a:endCxn id="7" idx="2"/>
          </p:cNvCxnSpPr>
          <p:nvPr/>
        </p:nvCxnSpPr>
        <p:spPr>
          <a:xfrm flipV="1">
            <a:off x="3956713" y="3642277"/>
            <a:ext cx="3908593" cy="1159608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D1400E-20A4-48A7-BC5E-A04B87DE0344}"/>
              </a:ext>
            </a:extLst>
          </p:cNvPr>
          <p:cNvCxnSpPr>
            <a:cxnSpLocks/>
            <a:stCxn id="9" idx="6"/>
            <a:endCxn id="6" idx="2"/>
          </p:cNvCxnSpPr>
          <p:nvPr/>
        </p:nvCxnSpPr>
        <p:spPr>
          <a:xfrm flipV="1">
            <a:off x="3956713" y="4551793"/>
            <a:ext cx="3908593" cy="250092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854929-552E-4AAC-9835-8EF2D79D0DC4}"/>
              </a:ext>
            </a:extLst>
          </p:cNvPr>
          <p:cNvCxnSpPr>
            <a:cxnSpLocks/>
            <a:stCxn id="9" idx="6"/>
            <a:endCxn id="4" idx="2"/>
          </p:cNvCxnSpPr>
          <p:nvPr/>
        </p:nvCxnSpPr>
        <p:spPr>
          <a:xfrm>
            <a:off x="3956713" y="4801885"/>
            <a:ext cx="3908593" cy="1422400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C176CC-EBFE-4C58-A5B0-E79B0A7979BA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3956713" y="3642277"/>
            <a:ext cx="3908593" cy="2113567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1000EC-62E2-4039-89CB-189FBC820BF8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 flipV="1">
            <a:off x="3956713" y="4551793"/>
            <a:ext cx="3908593" cy="120405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9582FF-2A2C-4CA5-93D3-88B680F6C280}"/>
              </a:ext>
            </a:extLst>
          </p:cNvPr>
          <p:cNvCxnSpPr>
            <a:cxnSpLocks/>
            <a:stCxn id="8" idx="6"/>
            <a:endCxn id="5" idx="2"/>
          </p:cNvCxnSpPr>
          <p:nvPr/>
        </p:nvCxnSpPr>
        <p:spPr>
          <a:xfrm flipV="1">
            <a:off x="3956713" y="5388039"/>
            <a:ext cx="3908593" cy="367805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C89C35-91F2-4E69-8049-E618FABB326D}"/>
              </a:ext>
            </a:extLst>
          </p:cNvPr>
          <p:cNvCxnSpPr>
            <a:cxnSpLocks/>
            <a:stCxn id="8" idx="6"/>
            <a:endCxn id="4" idx="2"/>
          </p:cNvCxnSpPr>
          <p:nvPr/>
        </p:nvCxnSpPr>
        <p:spPr>
          <a:xfrm>
            <a:off x="3956713" y="5755844"/>
            <a:ext cx="3908593" cy="46844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0539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1724820"/>
              </a:xfrm>
            </p:spPr>
            <p:txBody>
              <a:bodyPr/>
              <a:lstStyle/>
              <a:p>
                <a:r>
                  <a:rPr lang="en-US" dirty="0"/>
                  <a:t>Idea: Flow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means “make housemate 1 do chore B.”</a:t>
                </a:r>
              </a:p>
              <a:p>
                <a:r>
                  <a:rPr lang="en-US" dirty="0"/>
                  <a:t>Every chore needs to be done (by one person). </a:t>
                </a:r>
              </a:p>
              <a:p>
                <a:r>
                  <a:rPr lang="en-US" dirty="0"/>
                  <a:t>Every person needs to do at most two chores.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1724820"/>
              </a:xfrm>
              <a:blipFill>
                <a:blip r:embed="rId2"/>
                <a:stretch>
                  <a:fillRect l="-654" t="-6007" b="-2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D404A-BF0E-4C3F-A42C-0437472A0E17}"/>
              </a:ext>
            </a:extLst>
          </p:cNvPr>
          <p:cNvCxnSpPr>
            <a:cxnSpLocks/>
            <a:stCxn id="9" idx="6"/>
            <a:endCxn id="7" idx="2"/>
          </p:cNvCxnSpPr>
          <p:nvPr/>
        </p:nvCxnSpPr>
        <p:spPr>
          <a:xfrm flipV="1">
            <a:off x="3956713" y="3642277"/>
            <a:ext cx="3908593" cy="1159608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D1400E-20A4-48A7-BC5E-A04B87DE0344}"/>
              </a:ext>
            </a:extLst>
          </p:cNvPr>
          <p:cNvCxnSpPr>
            <a:cxnSpLocks/>
            <a:stCxn id="9" idx="6"/>
            <a:endCxn id="6" idx="2"/>
          </p:cNvCxnSpPr>
          <p:nvPr/>
        </p:nvCxnSpPr>
        <p:spPr>
          <a:xfrm flipV="1">
            <a:off x="3956713" y="4551793"/>
            <a:ext cx="3908593" cy="250092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854929-552E-4AAC-9835-8EF2D79D0DC4}"/>
              </a:ext>
            </a:extLst>
          </p:cNvPr>
          <p:cNvCxnSpPr>
            <a:cxnSpLocks/>
            <a:stCxn id="9" idx="6"/>
            <a:endCxn id="4" idx="2"/>
          </p:cNvCxnSpPr>
          <p:nvPr/>
        </p:nvCxnSpPr>
        <p:spPr>
          <a:xfrm>
            <a:off x="3956713" y="4801885"/>
            <a:ext cx="3908593" cy="1422400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C176CC-EBFE-4C58-A5B0-E79B0A7979BA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3956713" y="3642277"/>
            <a:ext cx="3908593" cy="2113567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1000EC-62E2-4039-89CB-189FBC820BF8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 flipV="1">
            <a:off x="3956713" y="4551793"/>
            <a:ext cx="3908593" cy="120405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9582FF-2A2C-4CA5-93D3-88B680F6C280}"/>
              </a:ext>
            </a:extLst>
          </p:cNvPr>
          <p:cNvCxnSpPr>
            <a:cxnSpLocks/>
            <a:stCxn id="8" idx="6"/>
            <a:endCxn id="5" idx="2"/>
          </p:cNvCxnSpPr>
          <p:nvPr/>
        </p:nvCxnSpPr>
        <p:spPr>
          <a:xfrm flipV="1">
            <a:off x="3956713" y="5388039"/>
            <a:ext cx="3908593" cy="367805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C89C35-91F2-4E69-8049-E618FABB326D}"/>
              </a:ext>
            </a:extLst>
          </p:cNvPr>
          <p:cNvCxnSpPr>
            <a:cxnSpLocks/>
            <a:stCxn id="8" idx="6"/>
            <a:endCxn id="4" idx="2"/>
          </p:cNvCxnSpPr>
          <p:nvPr/>
        </p:nvCxnSpPr>
        <p:spPr>
          <a:xfrm>
            <a:off x="3956713" y="5755844"/>
            <a:ext cx="3908593" cy="46844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435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1724820"/>
              </a:xfrm>
            </p:spPr>
            <p:txBody>
              <a:bodyPr/>
              <a:lstStyle/>
              <a:p>
                <a:r>
                  <a:rPr lang="en-US" dirty="0"/>
                  <a:t>Idea: Flow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means “make housemate 1 do chore B.”</a:t>
                </a:r>
              </a:p>
              <a:p>
                <a:r>
                  <a:rPr lang="en-US" dirty="0"/>
                  <a:t>Every chore needs to be done (by one person). </a:t>
                </a:r>
              </a:p>
              <a:p>
                <a:r>
                  <a:rPr lang="en-US" dirty="0"/>
                  <a:t>Every person needs to do at most two chores.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1724820"/>
              </a:xfrm>
              <a:blipFill>
                <a:blip r:embed="rId2"/>
                <a:stretch>
                  <a:fillRect l="-654" t="-6007" b="-2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D404A-BF0E-4C3F-A42C-0437472A0E17}"/>
              </a:ext>
            </a:extLst>
          </p:cNvPr>
          <p:cNvCxnSpPr>
            <a:cxnSpLocks/>
            <a:stCxn id="9" idx="6"/>
            <a:endCxn id="7" idx="2"/>
          </p:cNvCxnSpPr>
          <p:nvPr/>
        </p:nvCxnSpPr>
        <p:spPr>
          <a:xfrm flipV="1">
            <a:off x="3956713" y="3642277"/>
            <a:ext cx="3908593" cy="1159608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D1400E-20A4-48A7-BC5E-A04B87DE0344}"/>
              </a:ext>
            </a:extLst>
          </p:cNvPr>
          <p:cNvCxnSpPr>
            <a:cxnSpLocks/>
            <a:stCxn id="9" idx="6"/>
            <a:endCxn id="6" idx="2"/>
          </p:cNvCxnSpPr>
          <p:nvPr/>
        </p:nvCxnSpPr>
        <p:spPr>
          <a:xfrm flipV="1">
            <a:off x="3956713" y="4551793"/>
            <a:ext cx="3908593" cy="250092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854929-552E-4AAC-9835-8EF2D79D0DC4}"/>
              </a:ext>
            </a:extLst>
          </p:cNvPr>
          <p:cNvCxnSpPr>
            <a:cxnSpLocks/>
            <a:stCxn id="9" idx="6"/>
            <a:endCxn id="4" idx="2"/>
          </p:cNvCxnSpPr>
          <p:nvPr/>
        </p:nvCxnSpPr>
        <p:spPr>
          <a:xfrm>
            <a:off x="3956713" y="4801885"/>
            <a:ext cx="3908593" cy="1422400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C176CC-EBFE-4C58-A5B0-E79B0A7979BA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3956713" y="3642277"/>
            <a:ext cx="3908593" cy="2113567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1000EC-62E2-4039-89CB-189FBC820BF8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 flipV="1">
            <a:off x="3956713" y="4551793"/>
            <a:ext cx="3908593" cy="120405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9582FF-2A2C-4CA5-93D3-88B680F6C280}"/>
              </a:ext>
            </a:extLst>
          </p:cNvPr>
          <p:cNvCxnSpPr>
            <a:cxnSpLocks/>
            <a:stCxn id="8" idx="6"/>
            <a:endCxn id="5" idx="2"/>
          </p:cNvCxnSpPr>
          <p:nvPr/>
        </p:nvCxnSpPr>
        <p:spPr>
          <a:xfrm flipV="1">
            <a:off x="3956713" y="5388039"/>
            <a:ext cx="3908593" cy="367805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C89C35-91F2-4E69-8049-E618FABB326D}"/>
              </a:ext>
            </a:extLst>
          </p:cNvPr>
          <p:cNvCxnSpPr>
            <a:cxnSpLocks/>
            <a:stCxn id="8" idx="6"/>
            <a:endCxn id="4" idx="2"/>
          </p:cNvCxnSpPr>
          <p:nvPr/>
        </p:nvCxnSpPr>
        <p:spPr>
          <a:xfrm>
            <a:off x="3956713" y="5755844"/>
            <a:ext cx="3908593" cy="46844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0914CCA5-B9E0-4D86-8098-CB28F5F7AA5A}"/>
              </a:ext>
            </a:extLst>
          </p:cNvPr>
          <p:cNvSpPr/>
          <p:nvPr/>
        </p:nvSpPr>
        <p:spPr>
          <a:xfrm>
            <a:off x="971327" y="4551793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D8BDCC7-8F12-446F-A3D7-744CCFB2BBC0}"/>
              </a:ext>
            </a:extLst>
          </p:cNvPr>
          <p:cNvSpPr/>
          <p:nvPr/>
        </p:nvSpPr>
        <p:spPr>
          <a:xfrm>
            <a:off x="10991148" y="4508808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66CD8D-0156-4811-BDEF-666DEB65F209}"/>
              </a:ext>
            </a:extLst>
          </p:cNvPr>
          <p:cNvCxnSpPr>
            <a:cxnSpLocks/>
            <a:stCxn id="22" idx="6"/>
            <a:endCxn id="10" idx="2"/>
          </p:cNvCxnSpPr>
          <p:nvPr/>
        </p:nvCxnSpPr>
        <p:spPr>
          <a:xfrm flipV="1">
            <a:off x="1557481" y="3799896"/>
            <a:ext cx="1813078" cy="1044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FCE747-594C-4685-AEBD-4C783F39D611}"/>
              </a:ext>
            </a:extLst>
          </p:cNvPr>
          <p:cNvCxnSpPr>
            <a:cxnSpLocks/>
            <a:stCxn id="22" idx="6"/>
            <a:endCxn id="9" idx="2"/>
          </p:cNvCxnSpPr>
          <p:nvPr/>
        </p:nvCxnSpPr>
        <p:spPr>
          <a:xfrm flipV="1">
            <a:off x="1557481" y="4801885"/>
            <a:ext cx="1813078" cy="42985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DBC1279-F7FA-4929-8EAF-90C825118462}"/>
              </a:ext>
            </a:extLst>
          </p:cNvPr>
          <p:cNvCxnSpPr>
            <a:cxnSpLocks/>
            <a:stCxn id="22" idx="6"/>
            <a:endCxn id="8" idx="2"/>
          </p:cNvCxnSpPr>
          <p:nvPr/>
        </p:nvCxnSpPr>
        <p:spPr>
          <a:xfrm>
            <a:off x="1557481" y="4844870"/>
            <a:ext cx="1813078" cy="910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45F6E86-525D-42B7-97B7-47CF846873FE}"/>
              </a:ext>
            </a:extLst>
          </p:cNvPr>
          <p:cNvCxnSpPr>
            <a:cxnSpLocks/>
            <a:stCxn id="7" idx="6"/>
            <a:endCxn id="24" idx="2"/>
          </p:cNvCxnSpPr>
          <p:nvPr/>
        </p:nvCxnSpPr>
        <p:spPr>
          <a:xfrm>
            <a:off x="8451460" y="3642277"/>
            <a:ext cx="2539688" cy="1159608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3CB9F8F-205E-4B15-9132-32F96E7913AA}"/>
              </a:ext>
            </a:extLst>
          </p:cNvPr>
          <p:cNvCxnSpPr>
            <a:cxnSpLocks/>
            <a:stCxn id="6" idx="6"/>
            <a:endCxn id="24" idx="2"/>
          </p:cNvCxnSpPr>
          <p:nvPr/>
        </p:nvCxnSpPr>
        <p:spPr>
          <a:xfrm>
            <a:off x="8451460" y="4551793"/>
            <a:ext cx="2539688" cy="250092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AF57469-4238-4146-953B-9D029889FA52}"/>
              </a:ext>
            </a:extLst>
          </p:cNvPr>
          <p:cNvCxnSpPr>
            <a:cxnSpLocks/>
            <a:stCxn id="5" idx="6"/>
            <a:endCxn id="24" idx="2"/>
          </p:cNvCxnSpPr>
          <p:nvPr/>
        </p:nvCxnSpPr>
        <p:spPr>
          <a:xfrm flipV="1">
            <a:off x="8451460" y="4801885"/>
            <a:ext cx="2539688" cy="58615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BD42CD9-E2CA-44C1-A480-89F04DAAC083}"/>
              </a:ext>
            </a:extLst>
          </p:cNvPr>
          <p:cNvCxnSpPr>
            <a:cxnSpLocks/>
            <a:stCxn id="4" idx="6"/>
            <a:endCxn id="24" idx="2"/>
          </p:cNvCxnSpPr>
          <p:nvPr/>
        </p:nvCxnSpPr>
        <p:spPr>
          <a:xfrm flipV="1">
            <a:off x="8451460" y="4801885"/>
            <a:ext cx="2539688" cy="1422400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E3E7CF9C-96C7-4923-83A7-19262D35604E}"/>
              </a:ext>
            </a:extLst>
          </p:cNvPr>
          <p:cNvSpPr/>
          <p:nvPr/>
        </p:nvSpPr>
        <p:spPr>
          <a:xfrm>
            <a:off x="48286" y="3897589"/>
            <a:ext cx="2157984" cy="46023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“dummy” source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339C3AE-27DA-4103-9CFA-A7D3F0B1700E}"/>
              </a:ext>
            </a:extLst>
          </p:cNvPr>
          <p:cNvSpPr/>
          <p:nvPr/>
        </p:nvSpPr>
        <p:spPr>
          <a:xfrm>
            <a:off x="9972306" y="5495613"/>
            <a:ext cx="2157984" cy="46023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“dummy” target</a:t>
            </a:r>
          </a:p>
        </p:txBody>
      </p:sp>
    </p:spTree>
    <p:extLst>
      <p:ext uri="{BB962C8B-B14F-4D97-AF65-F5344CB8AC3E}">
        <p14:creationId xmlns:p14="http://schemas.microsoft.com/office/powerpoint/2010/main" val="277117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1724820"/>
              </a:xfrm>
            </p:spPr>
            <p:txBody>
              <a:bodyPr/>
              <a:lstStyle/>
              <a:p>
                <a:r>
                  <a:rPr lang="en-US" dirty="0"/>
                  <a:t>Idea: Flow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means “make housemate 1 do chore B.”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Every chore needs to be done (by one person).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Every person needs to do at most two chores.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1724820"/>
              </a:xfrm>
              <a:blipFill>
                <a:blip r:embed="rId2"/>
                <a:stretch>
                  <a:fillRect l="-654" t="-6007" b="-2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D404A-BF0E-4C3F-A42C-0437472A0E17}"/>
              </a:ext>
            </a:extLst>
          </p:cNvPr>
          <p:cNvCxnSpPr>
            <a:cxnSpLocks/>
            <a:stCxn id="9" idx="6"/>
            <a:endCxn id="7" idx="2"/>
          </p:cNvCxnSpPr>
          <p:nvPr/>
        </p:nvCxnSpPr>
        <p:spPr>
          <a:xfrm flipV="1">
            <a:off x="3956713" y="3642277"/>
            <a:ext cx="3908593" cy="1159608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D1400E-20A4-48A7-BC5E-A04B87DE0344}"/>
              </a:ext>
            </a:extLst>
          </p:cNvPr>
          <p:cNvCxnSpPr>
            <a:cxnSpLocks/>
            <a:stCxn id="9" idx="6"/>
            <a:endCxn id="6" idx="2"/>
          </p:cNvCxnSpPr>
          <p:nvPr/>
        </p:nvCxnSpPr>
        <p:spPr>
          <a:xfrm flipV="1">
            <a:off x="3956713" y="4551793"/>
            <a:ext cx="3908593" cy="250092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854929-552E-4AAC-9835-8EF2D79D0DC4}"/>
              </a:ext>
            </a:extLst>
          </p:cNvPr>
          <p:cNvCxnSpPr>
            <a:cxnSpLocks/>
            <a:stCxn id="9" idx="6"/>
            <a:endCxn id="4" idx="2"/>
          </p:cNvCxnSpPr>
          <p:nvPr/>
        </p:nvCxnSpPr>
        <p:spPr>
          <a:xfrm>
            <a:off x="3956713" y="4801885"/>
            <a:ext cx="3908593" cy="1422400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C176CC-EBFE-4C58-A5B0-E79B0A7979BA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3956713" y="3642277"/>
            <a:ext cx="3908593" cy="2113567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1000EC-62E2-4039-89CB-189FBC820BF8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 flipV="1">
            <a:off x="3956713" y="4551793"/>
            <a:ext cx="3908593" cy="120405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9582FF-2A2C-4CA5-93D3-88B680F6C280}"/>
              </a:ext>
            </a:extLst>
          </p:cNvPr>
          <p:cNvCxnSpPr>
            <a:cxnSpLocks/>
            <a:stCxn id="8" idx="6"/>
            <a:endCxn id="5" idx="2"/>
          </p:cNvCxnSpPr>
          <p:nvPr/>
        </p:nvCxnSpPr>
        <p:spPr>
          <a:xfrm flipV="1">
            <a:off x="3956713" y="5388039"/>
            <a:ext cx="3908593" cy="367805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C89C35-91F2-4E69-8049-E618FABB326D}"/>
              </a:ext>
            </a:extLst>
          </p:cNvPr>
          <p:cNvCxnSpPr>
            <a:cxnSpLocks/>
            <a:stCxn id="8" idx="6"/>
            <a:endCxn id="4" idx="2"/>
          </p:cNvCxnSpPr>
          <p:nvPr/>
        </p:nvCxnSpPr>
        <p:spPr>
          <a:xfrm>
            <a:off x="3956713" y="5755844"/>
            <a:ext cx="3908593" cy="46844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0914CCA5-B9E0-4D86-8098-CB28F5F7AA5A}"/>
              </a:ext>
            </a:extLst>
          </p:cNvPr>
          <p:cNvSpPr/>
          <p:nvPr/>
        </p:nvSpPr>
        <p:spPr>
          <a:xfrm>
            <a:off x="971327" y="4551793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D8BDCC7-8F12-446F-A3D7-744CCFB2BBC0}"/>
              </a:ext>
            </a:extLst>
          </p:cNvPr>
          <p:cNvSpPr/>
          <p:nvPr/>
        </p:nvSpPr>
        <p:spPr>
          <a:xfrm>
            <a:off x="10991148" y="4508808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66CD8D-0156-4811-BDEF-666DEB65F209}"/>
              </a:ext>
            </a:extLst>
          </p:cNvPr>
          <p:cNvCxnSpPr>
            <a:cxnSpLocks/>
            <a:stCxn id="22" idx="6"/>
            <a:endCxn id="10" idx="2"/>
          </p:cNvCxnSpPr>
          <p:nvPr/>
        </p:nvCxnSpPr>
        <p:spPr>
          <a:xfrm flipV="1">
            <a:off x="1557481" y="3799896"/>
            <a:ext cx="1813078" cy="1044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FCE747-594C-4685-AEBD-4C783F39D611}"/>
              </a:ext>
            </a:extLst>
          </p:cNvPr>
          <p:cNvCxnSpPr>
            <a:cxnSpLocks/>
            <a:stCxn id="22" idx="6"/>
            <a:endCxn id="9" idx="2"/>
          </p:cNvCxnSpPr>
          <p:nvPr/>
        </p:nvCxnSpPr>
        <p:spPr>
          <a:xfrm flipV="1">
            <a:off x="1557481" y="4801885"/>
            <a:ext cx="1813078" cy="42985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DBC1279-F7FA-4929-8EAF-90C825118462}"/>
              </a:ext>
            </a:extLst>
          </p:cNvPr>
          <p:cNvCxnSpPr>
            <a:cxnSpLocks/>
            <a:stCxn id="22" idx="6"/>
            <a:endCxn id="8" idx="2"/>
          </p:cNvCxnSpPr>
          <p:nvPr/>
        </p:nvCxnSpPr>
        <p:spPr>
          <a:xfrm>
            <a:off x="1557481" y="4844870"/>
            <a:ext cx="1813078" cy="910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45F6E86-525D-42B7-97B7-47CF846873FE}"/>
              </a:ext>
            </a:extLst>
          </p:cNvPr>
          <p:cNvCxnSpPr>
            <a:cxnSpLocks/>
            <a:stCxn id="7" idx="6"/>
            <a:endCxn id="24" idx="2"/>
          </p:cNvCxnSpPr>
          <p:nvPr/>
        </p:nvCxnSpPr>
        <p:spPr>
          <a:xfrm>
            <a:off x="8451460" y="3642277"/>
            <a:ext cx="2539688" cy="1159608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3CB9F8F-205E-4B15-9132-32F96E7913AA}"/>
              </a:ext>
            </a:extLst>
          </p:cNvPr>
          <p:cNvCxnSpPr>
            <a:cxnSpLocks/>
            <a:stCxn id="6" idx="6"/>
            <a:endCxn id="24" idx="2"/>
          </p:cNvCxnSpPr>
          <p:nvPr/>
        </p:nvCxnSpPr>
        <p:spPr>
          <a:xfrm>
            <a:off x="8451460" y="4551793"/>
            <a:ext cx="2539688" cy="250092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AF57469-4238-4146-953B-9D029889FA52}"/>
              </a:ext>
            </a:extLst>
          </p:cNvPr>
          <p:cNvCxnSpPr>
            <a:cxnSpLocks/>
            <a:stCxn id="5" idx="6"/>
            <a:endCxn id="24" idx="2"/>
          </p:cNvCxnSpPr>
          <p:nvPr/>
        </p:nvCxnSpPr>
        <p:spPr>
          <a:xfrm flipV="1">
            <a:off x="8451460" y="4801885"/>
            <a:ext cx="2539688" cy="58615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BD42CD9-E2CA-44C1-A480-89F04DAAC083}"/>
              </a:ext>
            </a:extLst>
          </p:cNvPr>
          <p:cNvCxnSpPr>
            <a:cxnSpLocks/>
            <a:stCxn id="4" idx="6"/>
            <a:endCxn id="24" idx="2"/>
          </p:cNvCxnSpPr>
          <p:nvPr/>
        </p:nvCxnSpPr>
        <p:spPr>
          <a:xfrm flipV="1">
            <a:off x="8451460" y="4801885"/>
            <a:ext cx="2539688" cy="1422400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E6C816-2D64-4026-BB87-A807D86C9A67}"/>
                  </a:ext>
                </a:extLst>
              </p:cNvPr>
              <p:cNvSpPr txBox="1"/>
              <p:nvPr/>
            </p:nvSpPr>
            <p:spPr>
              <a:xfrm>
                <a:off x="9313938" y="3642277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E6C816-2D64-4026-BB87-A807D86C9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3938" y="3642277"/>
                <a:ext cx="658368" cy="430887"/>
              </a:xfrm>
              <a:prstGeom prst="rect">
                <a:avLst/>
              </a:prstGeom>
              <a:blipFill>
                <a:blip r:embed="rId3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3683A7-45C6-45CF-A550-59FABD067163}"/>
                  </a:ext>
                </a:extLst>
              </p:cNvPr>
              <p:cNvSpPr txBox="1"/>
              <p:nvPr/>
            </p:nvSpPr>
            <p:spPr>
              <a:xfrm>
                <a:off x="9083927" y="4222081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3683A7-45C6-45CF-A550-59FABD0671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3927" y="4222081"/>
                <a:ext cx="658368" cy="430887"/>
              </a:xfrm>
              <a:prstGeom prst="rect">
                <a:avLst/>
              </a:prstGeom>
              <a:blipFill>
                <a:blip r:embed="rId4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6F52A90-80B4-4B02-92C0-531B555C8A18}"/>
                  </a:ext>
                </a:extLst>
              </p:cNvPr>
              <p:cNvSpPr txBox="1"/>
              <p:nvPr/>
            </p:nvSpPr>
            <p:spPr>
              <a:xfrm>
                <a:off x="8951774" y="480556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6F52A90-80B4-4B02-92C0-531B555C8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1774" y="4805564"/>
                <a:ext cx="658368" cy="430887"/>
              </a:xfrm>
              <a:prstGeom prst="rect">
                <a:avLst/>
              </a:prstGeom>
              <a:blipFill>
                <a:blip r:embed="rId5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5775EF3-A8EE-4A10-82DD-49C9C090F702}"/>
                  </a:ext>
                </a:extLst>
              </p:cNvPr>
              <p:cNvSpPr txBox="1"/>
              <p:nvPr/>
            </p:nvSpPr>
            <p:spPr>
              <a:xfrm>
                <a:off x="9192161" y="520724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5775EF3-A8EE-4A10-82DD-49C9C090F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161" y="5207244"/>
                <a:ext cx="658368" cy="430887"/>
              </a:xfrm>
              <a:prstGeom prst="rect">
                <a:avLst/>
              </a:prstGeom>
              <a:blipFill>
                <a:blip r:embed="rId6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8791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1724820"/>
              </a:xfrm>
            </p:spPr>
            <p:txBody>
              <a:bodyPr/>
              <a:lstStyle/>
              <a:p>
                <a:r>
                  <a:rPr lang="en-US" dirty="0"/>
                  <a:t>Idea: Flow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means “make housemate 1 do chore B.”</a:t>
                </a:r>
              </a:p>
              <a:p>
                <a:r>
                  <a:rPr lang="en-US" dirty="0"/>
                  <a:t>Every chore needs to be done (by one person). 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Every person needs to do at most two chores.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1724820"/>
              </a:xfrm>
              <a:blipFill>
                <a:blip r:embed="rId2"/>
                <a:stretch>
                  <a:fillRect l="-654" t="-6007" b="-2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D404A-BF0E-4C3F-A42C-0437472A0E17}"/>
              </a:ext>
            </a:extLst>
          </p:cNvPr>
          <p:cNvCxnSpPr>
            <a:cxnSpLocks/>
            <a:stCxn id="9" idx="6"/>
            <a:endCxn id="7" idx="2"/>
          </p:cNvCxnSpPr>
          <p:nvPr/>
        </p:nvCxnSpPr>
        <p:spPr>
          <a:xfrm flipV="1">
            <a:off x="3956713" y="3642277"/>
            <a:ext cx="3908593" cy="1159608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D1400E-20A4-48A7-BC5E-A04B87DE0344}"/>
              </a:ext>
            </a:extLst>
          </p:cNvPr>
          <p:cNvCxnSpPr>
            <a:cxnSpLocks/>
            <a:stCxn id="9" idx="6"/>
            <a:endCxn id="6" idx="2"/>
          </p:cNvCxnSpPr>
          <p:nvPr/>
        </p:nvCxnSpPr>
        <p:spPr>
          <a:xfrm flipV="1">
            <a:off x="3956713" y="4551793"/>
            <a:ext cx="3908593" cy="250092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854929-552E-4AAC-9835-8EF2D79D0DC4}"/>
              </a:ext>
            </a:extLst>
          </p:cNvPr>
          <p:cNvCxnSpPr>
            <a:cxnSpLocks/>
            <a:stCxn id="9" idx="6"/>
            <a:endCxn id="4" idx="2"/>
          </p:cNvCxnSpPr>
          <p:nvPr/>
        </p:nvCxnSpPr>
        <p:spPr>
          <a:xfrm>
            <a:off x="3956713" y="4801885"/>
            <a:ext cx="3908593" cy="1422400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C176CC-EBFE-4C58-A5B0-E79B0A7979BA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3956713" y="3642277"/>
            <a:ext cx="3908593" cy="2113567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1000EC-62E2-4039-89CB-189FBC820BF8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 flipV="1">
            <a:off x="3956713" y="4551793"/>
            <a:ext cx="3908593" cy="120405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9582FF-2A2C-4CA5-93D3-88B680F6C280}"/>
              </a:ext>
            </a:extLst>
          </p:cNvPr>
          <p:cNvCxnSpPr>
            <a:cxnSpLocks/>
            <a:stCxn id="8" idx="6"/>
            <a:endCxn id="5" idx="2"/>
          </p:cNvCxnSpPr>
          <p:nvPr/>
        </p:nvCxnSpPr>
        <p:spPr>
          <a:xfrm flipV="1">
            <a:off x="3956713" y="5388039"/>
            <a:ext cx="3908593" cy="367805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C89C35-91F2-4E69-8049-E618FABB326D}"/>
              </a:ext>
            </a:extLst>
          </p:cNvPr>
          <p:cNvCxnSpPr>
            <a:cxnSpLocks/>
            <a:stCxn id="8" idx="6"/>
            <a:endCxn id="4" idx="2"/>
          </p:cNvCxnSpPr>
          <p:nvPr/>
        </p:nvCxnSpPr>
        <p:spPr>
          <a:xfrm>
            <a:off x="3956713" y="5755844"/>
            <a:ext cx="3908593" cy="46844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0914CCA5-B9E0-4D86-8098-CB28F5F7AA5A}"/>
              </a:ext>
            </a:extLst>
          </p:cNvPr>
          <p:cNvSpPr/>
          <p:nvPr/>
        </p:nvSpPr>
        <p:spPr>
          <a:xfrm>
            <a:off x="971327" y="4551793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D8BDCC7-8F12-446F-A3D7-744CCFB2BBC0}"/>
              </a:ext>
            </a:extLst>
          </p:cNvPr>
          <p:cNvSpPr/>
          <p:nvPr/>
        </p:nvSpPr>
        <p:spPr>
          <a:xfrm>
            <a:off x="10991148" y="4508808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66CD8D-0156-4811-BDEF-666DEB65F209}"/>
              </a:ext>
            </a:extLst>
          </p:cNvPr>
          <p:cNvCxnSpPr>
            <a:cxnSpLocks/>
            <a:stCxn id="22" idx="6"/>
            <a:endCxn id="10" idx="2"/>
          </p:cNvCxnSpPr>
          <p:nvPr/>
        </p:nvCxnSpPr>
        <p:spPr>
          <a:xfrm flipV="1">
            <a:off x="1557481" y="3799896"/>
            <a:ext cx="1813078" cy="1044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FCE747-594C-4685-AEBD-4C783F39D611}"/>
              </a:ext>
            </a:extLst>
          </p:cNvPr>
          <p:cNvCxnSpPr>
            <a:cxnSpLocks/>
            <a:stCxn id="22" idx="6"/>
            <a:endCxn id="9" idx="2"/>
          </p:cNvCxnSpPr>
          <p:nvPr/>
        </p:nvCxnSpPr>
        <p:spPr>
          <a:xfrm flipV="1">
            <a:off x="1557481" y="4801885"/>
            <a:ext cx="1813078" cy="42985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DBC1279-F7FA-4929-8EAF-90C825118462}"/>
              </a:ext>
            </a:extLst>
          </p:cNvPr>
          <p:cNvCxnSpPr>
            <a:cxnSpLocks/>
            <a:stCxn id="22" idx="6"/>
            <a:endCxn id="8" idx="2"/>
          </p:cNvCxnSpPr>
          <p:nvPr/>
        </p:nvCxnSpPr>
        <p:spPr>
          <a:xfrm>
            <a:off x="1557481" y="4844870"/>
            <a:ext cx="1813078" cy="910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45F6E86-525D-42B7-97B7-47CF846873FE}"/>
              </a:ext>
            </a:extLst>
          </p:cNvPr>
          <p:cNvCxnSpPr>
            <a:cxnSpLocks/>
            <a:stCxn id="7" idx="6"/>
            <a:endCxn id="24" idx="2"/>
          </p:cNvCxnSpPr>
          <p:nvPr/>
        </p:nvCxnSpPr>
        <p:spPr>
          <a:xfrm>
            <a:off x="8451460" y="3642277"/>
            <a:ext cx="2539688" cy="1159608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3CB9F8F-205E-4B15-9132-32F96E7913AA}"/>
              </a:ext>
            </a:extLst>
          </p:cNvPr>
          <p:cNvCxnSpPr>
            <a:cxnSpLocks/>
            <a:stCxn id="6" idx="6"/>
            <a:endCxn id="24" idx="2"/>
          </p:cNvCxnSpPr>
          <p:nvPr/>
        </p:nvCxnSpPr>
        <p:spPr>
          <a:xfrm>
            <a:off x="8451460" y="4551793"/>
            <a:ext cx="2539688" cy="250092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AF57469-4238-4146-953B-9D029889FA52}"/>
              </a:ext>
            </a:extLst>
          </p:cNvPr>
          <p:cNvCxnSpPr>
            <a:cxnSpLocks/>
            <a:stCxn id="5" idx="6"/>
            <a:endCxn id="24" idx="2"/>
          </p:cNvCxnSpPr>
          <p:nvPr/>
        </p:nvCxnSpPr>
        <p:spPr>
          <a:xfrm flipV="1">
            <a:off x="8451460" y="4801885"/>
            <a:ext cx="2539688" cy="58615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BD42CD9-E2CA-44C1-A480-89F04DAAC083}"/>
              </a:ext>
            </a:extLst>
          </p:cNvPr>
          <p:cNvCxnSpPr>
            <a:cxnSpLocks/>
            <a:stCxn id="4" idx="6"/>
            <a:endCxn id="24" idx="2"/>
          </p:cNvCxnSpPr>
          <p:nvPr/>
        </p:nvCxnSpPr>
        <p:spPr>
          <a:xfrm flipV="1">
            <a:off x="8451460" y="4801885"/>
            <a:ext cx="2539688" cy="1422400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E6C816-2D64-4026-BB87-A807D86C9A67}"/>
                  </a:ext>
                </a:extLst>
              </p:cNvPr>
              <p:cNvSpPr txBox="1"/>
              <p:nvPr/>
            </p:nvSpPr>
            <p:spPr>
              <a:xfrm>
                <a:off x="9313938" y="3642277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E6C816-2D64-4026-BB87-A807D86C9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3938" y="3642277"/>
                <a:ext cx="658368" cy="430887"/>
              </a:xfrm>
              <a:prstGeom prst="rect">
                <a:avLst/>
              </a:prstGeom>
              <a:blipFill>
                <a:blip r:embed="rId3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3683A7-45C6-45CF-A550-59FABD067163}"/>
                  </a:ext>
                </a:extLst>
              </p:cNvPr>
              <p:cNvSpPr txBox="1"/>
              <p:nvPr/>
            </p:nvSpPr>
            <p:spPr>
              <a:xfrm>
                <a:off x="9083927" y="4222081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3683A7-45C6-45CF-A550-59FABD0671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3927" y="4222081"/>
                <a:ext cx="658368" cy="430887"/>
              </a:xfrm>
              <a:prstGeom prst="rect">
                <a:avLst/>
              </a:prstGeom>
              <a:blipFill>
                <a:blip r:embed="rId4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6F52A90-80B4-4B02-92C0-531B555C8A18}"/>
                  </a:ext>
                </a:extLst>
              </p:cNvPr>
              <p:cNvSpPr txBox="1"/>
              <p:nvPr/>
            </p:nvSpPr>
            <p:spPr>
              <a:xfrm>
                <a:off x="8951774" y="480556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6F52A90-80B4-4B02-92C0-531B555C8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1774" y="4805564"/>
                <a:ext cx="658368" cy="430887"/>
              </a:xfrm>
              <a:prstGeom prst="rect">
                <a:avLst/>
              </a:prstGeom>
              <a:blipFill>
                <a:blip r:embed="rId5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5775EF3-A8EE-4A10-82DD-49C9C090F702}"/>
                  </a:ext>
                </a:extLst>
              </p:cNvPr>
              <p:cNvSpPr txBox="1"/>
              <p:nvPr/>
            </p:nvSpPr>
            <p:spPr>
              <a:xfrm>
                <a:off x="9192161" y="520724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5775EF3-A8EE-4A10-82DD-49C9C090F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161" y="5207244"/>
                <a:ext cx="658368" cy="430887"/>
              </a:xfrm>
              <a:prstGeom prst="rect">
                <a:avLst/>
              </a:prstGeom>
              <a:blipFill>
                <a:blip r:embed="rId6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61BA371-DF93-4E4B-8D71-ABF25B39F14B}"/>
                  </a:ext>
                </a:extLst>
              </p:cNvPr>
              <p:cNvSpPr txBox="1"/>
              <p:nvPr/>
            </p:nvSpPr>
            <p:spPr>
              <a:xfrm>
                <a:off x="2219694" y="369581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?/2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61BA371-DF93-4E4B-8D71-ABF25B39F1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694" y="3695814"/>
                <a:ext cx="658368" cy="430887"/>
              </a:xfrm>
              <a:prstGeom prst="rect">
                <a:avLst/>
              </a:prstGeom>
              <a:blipFill>
                <a:blip r:embed="rId7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151C57E-4506-4E14-84AD-0E3ABEEAB1EB}"/>
                  </a:ext>
                </a:extLst>
              </p:cNvPr>
              <p:cNvSpPr txBox="1"/>
              <p:nvPr/>
            </p:nvSpPr>
            <p:spPr>
              <a:xfrm>
                <a:off x="2454441" y="4318957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?/2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151C57E-4506-4E14-84AD-0E3ABEEAB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4441" y="4318957"/>
                <a:ext cx="658368" cy="430887"/>
              </a:xfrm>
              <a:prstGeom prst="rect">
                <a:avLst/>
              </a:prstGeom>
              <a:blipFill>
                <a:blip r:embed="rId8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FBE810-E0C1-46FC-BDC5-2C6DF86437FF}"/>
                  </a:ext>
                </a:extLst>
              </p:cNvPr>
              <p:cNvSpPr txBox="1"/>
              <p:nvPr/>
            </p:nvSpPr>
            <p:spPr>
              <a:xfrm>
                <a:off x="2341471" y="492204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?/2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FBE810-E0C1-46FC-BDC5-2C6DF86437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1471" y="4922044"/>
                <a:ext cx="658368" cy="430887"/>
              </a:xfrm>
              <a:prstGeom prst="rect">
                <a:avLst/>
              </a:prstGeom>
              <a:blipFill>
                <a:blip r:embed="rId9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6042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171814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What are the capacities for the middle edges?</a:t>
                </a:r>
              </a:p>
              <a:p>
                <a:r>
                  <a:rPr lang="en-US" dirty="0"/>
                  <a:t>Could make them 1 (make sure you don’t get “two units of cooking”</a:t>
                </a:r>
              </a:p>
              <a:p>
                <a:r>
                  <a:rPr lang="en-US" dirty="0"/>
                  <a:t>All our requirements are already (implicitly) encoded. So could make them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/>
                  <a:t> instead.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3830AC-1903-46B7-925F-9C32AA7F09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1718142"/>
              </a:xfrm>
              <a:blipFill>
                <a:blip r:embed="rId2"/>
                <a:stretch>
                  <a:fillRect l="-545" t="-7447" b="-9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D404A-BF0E-4C3F-A42C-0437472A0E17}"/>
              </a:ext>
            </a:extLst>
          </p:cNvPr>
          <p:cNvCxnSpPr>
            <a:cxnSpLocks/>
            <a:stCxn id="9" idx="6"/>
            <a:endCxn id="7" idx="2"/>
          </p:cNvCxnSpPr>
          <p:nvPr/>
        </p:nvCxnSpPr>
        <p:spPr>
          <a:xfrm flipV="1">
            <a:off x="3956713" y="3642277"/>
            <a:ext cx="3908593" cy="1159608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D1400E-20A4-48A7-BC5E-A04B87DE0344}"/>
              </a:ext>
            </a:extLst>
          </p:cNvPr>
          <p:cNvCxnSpPr>
            <a:cxnSpLocks/>
            <a:stCxn id="9" idx="6"/>
            <a:endCxn id="6" idx="2"/>
          </p:cNvCxnSpPr>
          <p:nvPr/>
        </p:nvCxnSpPr>
        <p:spPr>
          <a:xfrm flipV="1">
            <a:off x="3956713" y="4551793"/>
            <a:ext cx="3908593" cy="250092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854929-552E-4AAC-9835-8EF2D79D0DC4}"/>
              </a:ext>
            </a:extLst>
          </p:cNvPr>
          <p:cNvCxnSpPr>
            <a:cxnSpLocks/>
            <a:stCxn id="9" idx="6"/>
            <a:endCxn id="4" idx="2"/>
          </p:cNvCxnSpPr>
          <p:nvPr/>
        </p:nvCxnSpPr>
        <p:spPr>
          <a:xfrm>
            <a:off x="3956713" y="4801885"/>
            <a:ext cx="3908593" cy="1422400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C176CC-EBFE-4C58-A5B0-E79B0A7979BA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3956713" y="3642277"/>
            <a:ext cx="3908593" cy="2113567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1000EC-62E2-4039-89CB-189FBC820BF8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 flipV="1">
            <a:off x="3956713" y="4551793"/>
            <a:ext cx="3908593" cy="120405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9582FF-2A2C-4CA5-93D3-88B680F6C280}"/>
              </a:ext>
            </a:extLst>
          </p:cNvPr>
          <p:cNvCxnSpPr>
            <a:cxnSpLocks/>
            <a:stCxn id="8" idx="6"/>
            <a:endCxn id="5" idx="2"/>
          </p:cNvCxnSpPr>
          <p:nvPr/>
        </p:nvCxnSpPr>
        <p:spPr>
          <a:xfrm flipV="1">
            <a:off x="3956713" y="5388039"/>
            <a:ext cx="3908593" cy="367805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C89C35-91F2-4E69-8049-E618FABB326D}"/>
              </a:ext>
            </a:extLst>
          </p:cNvPr>
          <p:cNvCxnSpPr>
            <a:cxnSpLocks/>
            <a:stCxn id="8" idx="6"/>
            <a:endCxn id="4" idx="2"/>
          </p:cNvCxnSpPr>
          <p:nvPr/>
        </p:nvCxnSpPr>
        <p:spPr>
          <a:xfrm>
            <a:off x="3956713" y="5755844"/>
            <a:ext cx="3908593" cy="46844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0914CCA5-B9E0-4D86-8098-CB28F5F7AA5A}"/>
              </a:ext>
            </a:extLst>
          </p:cNvPr>
          <p:cNvSpPr/>
          <p:nvPr/>
        </p:nvSpPr>
        <p:spPr>
          <a:xfrm>
            <a:off x="971327" y="4551793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D8BDCC7-8F12-446F-A3D7-744CCFB2BBC0}"/>
              </a:ext>
            </a:extLst>
          </p:cNvPr>
          <p:cNvSpPr/>
          <p:nvPr/>
        </p:nvSpPr>
        <p:spPr>
          <a:xfrm>
            <a:off x="10991148" y="4508808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66CD8D-0156-4811-BDEF-666DEB65F209}"/>
              </a:ext>
            </a:extLst>
          </p:cNvPr>
          <p:cNvCxnSpPr>
            <a:cxnSpLocks/>
            <a:stCxn id="22" idx="6"/>
            <a:endCxn id="10" idx="2"/>
          </p:cNvCxnSpPr>
          <p:nvPr/>
        </p:nvCxnSpPr>
        <p:spPr>
          <a:xfrm flipV="1">
            <a:off x="1557481" y="3799896"/>
            <a:ext cx="1813078" cy="1044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FCE747-594C-4685-AEBD-4C783F39D611}"/>
              </a:ext>
            </a:extLst>
          </p:cNvPr>
          <p:cNvCxnSpPr>
            <a:cxnSpLocks/>
            <a:stCxn id="22" idx="6"/>
            <a:endCxn id="9" idx="2"/>
          </p:cNvCxnSpPr>
          <p:nvPr/>
        </p:nvCxnSpPr>
        <p:spPr>
          <a:xfrm flipV="1">
            <a:off x="1557481" y="4801885"/>
            <a:ext cx="1813078" cy="42985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DBC1279-F7FA-4929-8EAF-90C825118462}"/>
              </a:ext>
            </a:extLst>
          </p:cNvPr>
          <p:cNvCxnSpPr>
            <a:cxnSpLocks/>
            <a:stCxn id="22" idx="6"/>
            <a:endCxn id="8" idx="2"/>
          </p:cNvCxnSpPr>
          <p:nvPr/>
        </p:nvCxnSpPr>
        <p:spPr>
          <a:xfrm>
            <a:off x="1557481" y="4844870"/>
            <a:ext cx="1813078" cy="910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45F6E86-525D-42B7-97B7-47CF846873FE}"/>
              </a:ext>
            </a:extLst>
          </p:cNvPr>
          <p:cNvCxnSpPr>
            <a:cxnSpLocks/>
            <a:stCxn id="7" idx="6"/>
            <a:endCxn id="24" idx="2"/>
          </p:cNvCxnSpPr>
          <p:nvPr/>
        </p:nvCxnSpPr>
        <p:spPr>
          <a:xfrm>
            <a:off x="8451460" y="3642277"/>
            <a:ext cx="2539688" cy="1159608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3CB9F8F-205E-4B15-9132-32F96E7913AA}"/>
              </a:ext>
            </a:extLst>
          </p:cNvPr>
          <p:cNvCxnSpPr>
            <a:cxnSpLocks/>
            <a:stCxn id="6" idx="6"/>
            <a:endCxn id="24" idx="2"/>
          </p:cNvCxnSpPr>
          <p:nvPr/>
        </p:nvCxnSpPr>
        <p:spPr>
          <a:xfrm>
            <a:off x="8451460" y="4551793"/>
            <a:ext cx="2539688" cy="250092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AF57469-4238-4146-953B-9D029889FA52}"/>
              </a:ext>
            </a:extLst>
          </p:cNvPr>
          <p:cNvCxnSpPr>
            <a:cxnSpLocks/>
            <a:stCxn id="5" idx="6"/>
            <a:endCxn id="24" idx="2"/>
          </p:cNvCxnSpPr>
          <p:nvPr/>
        </p:nvCxnSpPr>
        <p:spPr>
          <a:xfrm flipV="1">
            <a:off x="8451460" y="4801885"/>
            <a:ext cx="2539688" cy="58615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BD42CD9-E2CA-44C1-A480-89F04DAAC083}"/>
              </a:ext>
            </a:extLst>
          </p:cNvPr>
          <p:cNvCxnSpPr>
            <a:cxnSpLocks/>
            <a:stCxn id="4" idx="6"/>
            <a:endCxn id="24" idx="2"/>
          </p:cNvCxnSpPr>
          <p:nvPr/>
        </p:nvCxnSpPr>
        <p:spPr>
          <a:xfrm flipV="1">
            <a:off x="8451460" y="4801885"/>
            <a:ext cx="2539688" cy="1422400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E6C816-2D64-4026-BB87-A807D86C9A67}"/>
                  </a:ext>
                </a:extLst>
              </p:cNvPr>
              <p:cNvSpPr txBox="1"/>
              <p:nvPr/>
            </p:nvSpPr>
            <p:spPr>
              <a:xfrm>
                <a:off x="9313938" y="3642277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E6C816-2D64-4026-BB87-A807D86C9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3938" y="3642277"/>
                <a:ext cx="658368" cy="430887"/>
              </a:xfrm>
              <a:prstGeom prst="rect">
                <a:avLst/>
              </a:prstGeom>
              <a:blipFill>
                <a:blip r:embed="rId3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3683A7-45C6-45CF-A550-59FABD067163}"/>
                  </a:ext>
                </a:extLst>
              </p:cNvPr>
              <p:cNvSpPr txBox="1"/>
              <p:nvPr/>
            </p:nvSpPr>
            <p:spPr>
              <a:xfrm>
                <a:off x="9083927" y="4222081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3683A7-45C6-45CF-A550-59FABD0671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3927" y="4222081"/>
                <a:ext cx="658368" cy="430887"/>
              </a:xfrm>
              <a:prstGeom prst="rect">
                <a:avLst/>
              </a:prstGeom>
              <a:blipFill>
                <a:blip r:embed="rId4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6F52A90-80B4-4B02-92C0-531B555C8A18}"/>
                  </a:ext>
                </a:extLst>
              </p:cNvPr>
              <p:cNvSpPr txBox="1"/>
              <p:nvPr/>
            </p:nvSpPr>
            <p:spPr>
              <a:xfrm>
                <a:off x="8951774" y="480556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6F52A90-80B4-4B02-92C0-531B555C8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1774" y="4805564"/>
                <a:ext cx="658368" cy="430887"/>
              </a:xfrm>
              <a:prstGeom prst="rect">
                <a:avLst/>
              </a:prstGeom>
              <a:blipFill>
                <a:blip r:embed="rId5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5775EF3-A8EE-4A10-82DD-49C9C090F702}"/>
                  </a:ext>
                </a:extLst>
              </p:cNvPr>
              <p:cNvSpPr txBox="1"/>
              <p:nvPr/>
            </p:nvSpPr>
            <p:spPr>
              <a:xfrm>
                <a:off x="9192161" y="520724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5775EF3-A8EE-4A10-82DD-49C9C090F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161" y="5207244"/>
                <a:ext cx="658368" cy="430887"/>
              </a:xfrm>
              <a:prstGeom prst="rect">
                <a:avLst/>
              </a:prstGeom>
              <a:blipFill>
                <a:blip r:embed="rId6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61BA371-DF93-4E4B-8D71-ABF25B39F14B}"/>
                  </a:ext>
                </a:extLst>
              </p:cNvPr>
              <p:cNvSpPr txBox="1"/>
              <p:nvPr/>
            </p:nvSpPr>
            <p:spPr>
              <a:xfrm>
                <a:off x="2219694" y="369581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?/2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61BA371-DF93-4E4B-8D71-ABF25B39F1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694" y="3695814"/>
                <a:ext cx="658368" cy="430887"/>
              </a:xfrm>
              <a:prstGeom prst="rect">
                <a:avLst/>
              </a:prstGeom>
              <a:blipFill>
                <a:blip r:embed="rId7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151C57E-4506-4E14-84AD-0E3ABEEAB1EB}"/>
                  </a:ext>
                </a:extLst>
              </p:cNvPr>
              <p:cNvSpPr txBox="1"/>
              <p:nvPr/>
            </p:nvSpPr>
            <p:spPr>
              <a:xfrm>
                <a:off x="2454441" y="4318957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?/2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151C57E-4506-4E14-84AD-0E3ABEEAB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4441" y="4318957"/>
                <a:ext cx="658368" cy="430887"/>
              </a:xfrm>
              <a:prstGeom prst="rect">
                <a:avLst/>
              </a:prstGeom>
              <a:blipFill>
                <a:blip r:embed="rId8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FBE810-E0C1-46FC-BDC5-2C6DF86437FF}"/>
                  </a:ext>
                </a:extLst>
              </p:cNvPr>
              <p:cNvSpPr txBox="1"/>
              <p:nvPr/>
            </p:nvSpPr>
            <p:spPr>
              <a:xfrm>
                <a:off x="2341471" y="492204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?/2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FBE810-E0C1-46FC-BDC5-2C6DF86437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1471" y="4922044"/>
                <a:ext cx="658368" cy="430887"/>
              </a:xfrm>
              <a:prstGeom prst="rect">
                <a:avLst/>
              </a:prstGeom>
              <a:blipFill>
                <a:blip r:embed="rId9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9502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830AC-1903-46B7-925F-9C32AA7F0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1718142"/>
          </a:xfrm>
        </p:spPr>
        <p:txBody>
          <a:bodyPr>
            <a:normAutofit fontScale="92500"/>
          </a:bodyPr>
          <a:lstStyle/>
          <a:p>
            <a:r>
              <a:rPr lang="en-US" dirty="0"/>
              <a:t>Find a max flow…And read off the assignment!</a:t>
            </a:r>
          </a:p>
          <a:p>
            <a:r>
              <a:rPr lang="en-US" dirty="0"/>
              <a:t>Full color: </a:t>
            </a:r>
            <a:r>
              <a:rPr lang="en-US" dirty="0">
                <a:sym typeface="Wingdings" panose="05000000000000000000" pitchFamily="2" charset="2"/>
              </a:rPr>
              <a:t>1 unit of flow, faded: 0 units of flow</a:t>
            </a:r>
          </a:p>
          <a:p>
            <a:r>
              <a:rPr lang="en-US" dirty="0">
                <a:sym typeface="Wingdings" panose="05000000000000000000" pitchFamily="2" charset="2"/>
              </a:rPr>
              <a:t>1 cleans the bathroom and does the dishes, 2 arranges furniture, 3 cooks.</a:t>
            </a:r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>
                <a:alpha val="1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D404A-BF0E-4C3F-A42C-0437472A0E17}"/>
              </a:ext>
            </a:extLst>
          </p:cNvPr>
          <p:cNvCxnSpPr>
            <a:cxnSpLocks/>
            <a:stCxn id="9" idx="6"/>
            <a:endCxn id="7" idx="2"/>
          </p:cNvCxnSpPr>
          <p:nvPr/>
        </p:nvCxnSpPr>
        <p:spPr>
          <a:xfrm flipV="1">
            <a:off x="3956713" y="3642277"/>
            <a:ext cx="3908593" cy="1159608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D1400E-20A4-48A7-BC5E-A04B87DE0344}"/>
              </a:ext>
            </a:extLst>
          </p:cNvPr>
          <p:cNvCxnSpPr>
            <a:cxnSpLocks/>
            <a:stCxn id="9" idx="6"/>
            <a:endCxn id="6" idx="2"/>
          </p:cNvCxnSpPr>
          <p:nvPr/>
        </p:nvCxnSpPr>
        <p:spPr>
          <a:xfrm flipV="1">
            <a:off x="3956713" y="4551793"/>
            <a:ext cx="3908593" cy="250092"/>
          </a:xfrm>
          <a:prstGeom prst="straightConnector1">
            <a:avLst/>
          </a:prstGeom>
          <a:ln w="44450">
            <a:solidFill>
              <a:schemeClr val="accent3">
                <a:alpha val="1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854929-552E-4AAC-9835-8EF2D79D0DC4}"/>
              </a:ext>
            </a:extLst>
          </p:cNvPr>
          <p:cNvCxnSpPr>
            <a:cxnSpLocks/>
            <a:stCxn id="9" idx="6"/>
            <a:endCxn id="4" idx="2"/>
          </p:cNvCxnSpPr>
          <p:nvPr/>
        </p:nvCxnSpPr>
        <p:spPr>
          <a:xfrm>
            <a:off x="3956713" y="4801885"/>
            <a:ext cx="3908593" cy="1422400"/>
          </a:xfrm>
          <a:prstGeom prst="straightConnector1">
            <a:avLst/>
          </a:prstGeom>
          <a:ln w="44450">
            <a:solidFill>
              <a:schemeClr val="accent3">
                <a:alpha val="1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C176CC-EBFE-4C58-A5B0-E79B0A7979BA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3956713" y="3642277"/>
            <a:ext cx="3908593" cy="2113567"/>
          </a:xfrm>
          <a:prstGeom prst="straightConnector1">
            <a:avLst/>
          </a:prstGeom>
          <a:ln w="44450">
            <a:solidFill>
              <a:schemeClr val="accent4">
                <a:alpha val="1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1000EC-62E2-4039-89CB-189FBC820BF8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 flipV="1">
            <a:off x="3956713" y="4551793"/>
            <a:ext cx="3908593" cy="1204051"/>
          </a:xfrm>
          <a:prstGeom prst="straightConnector1">
            <a:avLst/>
          </a:prstGeom>
          <a:ln w="44450">
            <a:solidFill>
              <a:schemeClr val="accent4">
                <a:alpha val="1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9582FF-2A2C-4CA5-93D3-88B680F6C280}"/>
              </a:ext>
            </a:extLst>
          </p:cNvPr>
          <p:cNvCxnSpPr>
            <a:cxnSpLocks/>
            <a:stCxn id="8" idx="6"/>
            <a:endCxn id="5" idx="2"/>
          </p:cNvCxnSpPr>
          <p:nvPr/>
        </p:nvCxnSpPr>
        <p:spPr>
          <a:xfrm flipV="1">
            <a:off x="3956713" y="5388039"/>
            <a:ext cx="3908593" cy="367805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C89C35-91F2-4E69-8049-E618FABB326D}"/>
              </a:ext>
            </a:extLst>
          </p:cNvPr>
          <p:cNvCxnSpPr>
            <a:cxnSpLocks/>
            <a:stCxn id="8" idx="6"/>
            <a:endCxn id="4" idx="2"/>
          </p:cNvCxnSpPr>
          <p:nvPr/>
        </p:nvCxnSpPr>
        <p:spPr>
          <a:xfrm>
            <a:off x="3956713" y="5755844"/>
            <a:ext cx="3908593" cy="468441"/>
          </a:xfrm>
          <a:prstGeom prst="straightConnector1">
            <a:avLst/>
          </a:prstGeom>
          <a:ln w="44450">
            <a:solidFill>
              <a:schemeClr val="accent4">
                <a:alpha val="1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0914CCA5-B9E0-4D86-8098-CB28F5F7AA5A}"/>
              </a:ext>
            </a:extLst>
          </p:cNvPr>
          <p:cNvSpPr/>
          <p:nvPr/>
        </p:nvSpPr>
        <p:spPr>
          <a:xfrm>
            <a:off x="971327" y="4551793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D8BDCC7-8F12-446F-A3D7-744CCFB2BBC0}"/>
              </a:ext>
            </a:extLst>
          </p:cNvPr>
          <p:cNvSpPr/>
          <p:nvPr/>
        </p:nvSpPr>
        <p:spPr>
          <a:xfrm>
            <a:off x="10991148" y="4508808"/>
            <a:ext cx="586154" cy="58615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66CD8D-0156-4811-BDEF-666DEB65F209}"/>
              </a:ext>
            </a:extLst>
          </p:cNvPr>
          <p:cNvCxnSpPr>
            <a:cxnSpLocks/>
            <a:stCxn id="22" idx="6"/>
            <a:endCxn id="10" idx="2"/>
          </p:cNvCxnSpPr>
          <p:nvPr/>
        </p:nvCxnSpPr>
        <p:spPr>
          <a:xfrm flipV="1">
            <a:off x="1557481" y="3799896"/>
            <a:ext cx="1813078" cy="1044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FCE747-594C-4685-AEBD-4C783F39D611}"/>
              </a:ext>
            </a:extLst>
          </p:cNvPr>
          <p:cNvCxnSpPr>
            <a:cxnSpLocks/>
            <a:stCxn id="22" idx="6"/>
            <a:endCxn id="9" idx="2"/>
          </p:cNvCxnSpPr>
          <p:nvPr/>
        </p:nvCxnSpPr>
        <p:spPr>
          <a:xfrm flipV="1">
            <a:off x="1557481" y="4801885"/>
            <a:ext cx="1813078" cy="42985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DBC1279-F7FA-4929-8EAF-90C825118462}"/>
              </a:ext>
            </a:extLst>
          </p:cNvPr>
          <p:cNvCxnSpPr>
            <a:cxnSpLocks/>
            <a:stCxn id="22" idx="6"/>
            <a:endCxn id="8" idx="2"/>
          </p:cNvCxnSpPr>
          <p:nvPr/>
        </p:nvCxnSpPr>
        <p:spPr>
          <a:xfrm>
            <a:off x="1557481" y="4844870"/>
            <a:ext cx="1813078" cy="91097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45F6E86-525D-42B7-97B7-47CF846873FE}"/>
              </a:ext>
            </a:extLst>
          </p:cNvPr>
          <p:cNvCxnSpPr>
            <a:cxnSpLocks/>
            <a:stCxn id="7" idx="6"/>
            <a:endCxn id="24" idx="2"/>
          </p:cNvCxnSpPr>
          <p:nvPr/>
        </p:nvCxnSpPr>
        <p:spPr>
          <a:xfrm>
            <a:off x="8451460" y="3642277"/>
            <a:ext cx="2539688" cy="1159608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3CB9F8F-205E-4B15-9132-32F96E7913AA}"/>
              </a:ext>
            </a:extLst>
          </p:cNvPr>
          <p:cNvCxnSpPr>
            <a:cxnSpLocks/>
            <a:stCxn id="6" idx="6"/>
            <a:endCxn id="24" idx="2"/>
          </p:cNvCxnSpPr>
          <p:nvPr/>
        </p:nvCxnSpPr>
        <p:spPr>
          <a:xfrm>
            <a:off x="8451460" y="4551793"/>
            <a:ext cx="2539688" cy="250092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AF57469-4238-4146-953B-9D029889FA52}"/>
              </a:ext>
            </a:extLst>
          </p:cNvPr>
          <p:cNvCxnSpPr>
            <a:cxnSpLocks/>
            <a:stCxn id="5" idx="6"/>
            <a:endCxn id="24" idx="2"/>
          </p:cNvCxnSpPr>
          <p:nvPr/>
        </p:nvCxnSpPr>
        <p:spPr>
          <a:xfrm flipV="1">
            <a:off x="8451460" y="4801885"/>
            <a:ext cx="2539688" cy="586154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BD42CD9-E2CA-44C1-A480-89F04DAAC083}"/>
              </a:ext>
            </a:extLst>
          </p:cNvPr>
          <p:cNvCxnSpPr>
            <a:cxnSpLocks/>
            <a:stCxn id="4" idx="6"/>
            <a:endCxn id="24" idx="2"/>
          </p:cNvCxnSpPr>
          <p:nvPr/>
        </p:nvCxnSpPr>
        <p:spPr>
          <a:xfrm flipV="1">
            <a:off x="8451460" y="4801885"/>
            <a:ext cx="2539688" cy="1422400"/>
          </a:xfrm>
          <a:prstGeom prst="straightConnector1">
            <a:avLst/>
          </a:prstGeom>
          <a:ln w="444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E6C816-2D64-4026-BB87-A807D86C9A67}"/>
                  </a:ext>
                </a:extLst>
              </p:cNvPr>
              <p:cNvSpPr txBox="1"/>
              <p:nvPr/>
            </p:nvSpPr>
            <p:spPr>
              <a:xfrm>
                <a:off x="9313938" y="3642277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7E6C816-2D64-4026-BB87-A807D86C9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3938" y="3642277"/>
                <a:ext cx="658368" cy="430887"/>
              </a:xfrm>
              <a:prstGeom prst="rect">
                <a:avLst/>
              </a:prstGeom>
              <a:blipFill>
                <a:blip r:embed="rId2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3683A7-45C6-45CF-A550-59FABD067163}"/>
                  </a:ext>
                </a:extLst>
              </p:cNvPr>
              <p:cNvSpPr txBox="1"/>
              <p:nvPr/>
            </p:nvSpPr>
            <p:spPr>
              <a:xfrm>
                <a:off x="9083927" y="4222081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3683A7-45C6-45CF-A550-59FABD0671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3927" y="4222081"/>
                <a:ext cx="658368" cy="430887"/>
              </a:xfrm>
              <a:prstGeom prst="rect">
                <a:avLst/>
              </a:prstGeom>
              <a:blipFill>
                <a:blip r:embed="rId3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6F52A90-80B4-4B02-92C0-531B555C8A18}"/>
                  </a:ext>
                </a:extLst>
              </p:cNvPr>
              <p:cNvSpPr txBox="1"/>
              <p:nvPr/>
            </p:nvSpPr>
            <p:spPr>
              <a:xfrm>
                <a:off x="8951774" y="480556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6F52A90-80B4-4B02-92C0-531B555C8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1774" y="4805564"/>
                <a:ext cx="658368" cy="430887"/>
              </a:xfrm>
              <a:prstGeom prst="rect">
                <a:avLst/>
              </a:prstGeom>
              <a:blipFill>
                <a:blip r:embed="rId4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5775EF3-A8EE-4A10-82DD-49C9C090F702}"/>
                  </a:ext>
                </a:extLst>
              </p:cNvPr>
              <p:cNvSpPr txBox="1"/>
              <p:nvPr/>
            </p:nvSpPr>
            <p:spPr>
              <a:xfrm>
                <a:off x="9192161" y="520724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/1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5775EF3-A8EE-4A10-82DD-49C9C090F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161" y="5207244"/>
                <a:ext cx="658368" cy="430887"/>
              </a:xfrm>
              <a:prstGeom prst="rect">
                <a:avLst/>
              </a:prstGeom>
              <a:blipFill>
                <a:blip r:embed="rId5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61BA371-DF93-4E4B-8D71-ABF25B39F14B}"/>
                  </a:ext>
                </a:extLst>
              </p:cNvPr>
              <p:cNvSpPr txBox="1"/>
              <p:nvPr/>
            </p:nvSpPr>
            <p:spPr>
              <a:xfrm>
                <a:off x="2219694" y="369581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61BA371-DF93-4E4B-8D71-ABF25B39F1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694" y="3695814"/>
                <a:ext cx="658368" cy="430887"/>
              </a:xfrm>
              <a:prstGeom prst="rect">
                <a:avLst/>
              </a:prstGeom>
              <a:blipFill>
                <a:blip r:embed="rId6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151C57E-4506-4E14-84AD-0E3ABEEAB1EB}"/>
                  </a:ext>
                </a:extLst>
              </p:cNvPr>
              <p:cNvSpPr txBox="1"/>
              <p:nvPr/>
            </p:nvSpPr>
            <p:spPr>
              <a:xfrm>
                <a:off x="2454441" y="4318957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151C57E-4506-4E14-84AD-0E3ABEEAB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4441" y="4318957"/>
                <a:ext cx="658368" cy="430887"/>
              </a:xfrm>
              <a:prstGeom prst="rect">
                <a:avLst/>
              </a:prstGeom>
              <a:blipFill>
                <a:blip r:embed="rId7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FBE810-E0C1-46FC-BDC5-2C6DF86437FF}"/>
                  </a:ext>
                </a:extLst>
              </p:cNvPr>
              <p:cNvSpPr txBox="1"/>
              <p:nvPr/>
            </p:nvSpPr>
            <p:spPr>
              <a:xfrm>
                <a:off x="2341471" y="4922044"/>
                <a:ext cx="65836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FBE810-E0C1-46FC-BDC5-2C6DF86437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1471" y="4922044"/>
                <a:ext cx="658368" cy="430887"/>
              </a:xfrm>
              <a:prstGeom prst="rect">
                <a:avLst/>
              </a:prstGeom>
              <a:blipFill>
                <a:blip r:embed="rId8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5255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8CED3-6011-4458-B6D8-63D16498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all of our constraints met?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CCF84-929F-487C-B819-2B591CAC4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chore gets done</a:t>
            </a:r>
          </a:p>
          <a:p>
            <a:endParaRPr lang="en-US" dirty="0"/>
          </a:p>
          <a:p>
            <a:r>
              <a:rPr lang="en-US" dirty="0"/>
              <a:t>No one does more than 2 chores</a:t>
            </a:r>
          </a:p>
          <a:p>
            <a:endParaRPr lang="en-US" dirty="0"/>
          </a:p>
          <a:p>
            <a:r>
              <a:rPr lang="en-US" dirty="0"/>
              <a:t>People only do chores they’re capable of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217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8CED3-6011-4458-B6D8-63D16498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all of our constraints met?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CCF84-929F-487C-B819-2B591CAC4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chore gets done</a:t>
            </a:r>
          </a:p>
          <a:p>
            <a:endParaRPr lang="en-US" dirty="0"/>
          </a:p>
          <a:p>
            <a:r>
              <a:rPr lang="en-US" dirty="0"/>
              <a:t>No one does more than 2 chores</a:t>
            </a:r>
          </a:p>
          <a:p>
            <a:endParaRPr lang="en-US" dirty="0"/>
          </a:p>
          <a:p>
            <a:r>
              <a:rPr lang="en-US" dirty="0"/>
              <a:t>People only do chores they’re capable of</a:t>
            </a:r>
          </a:p>
          <a:p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E62606D-8798-4431-84EE-90414D68A578}"/>
                  </a:ext>
                </a:extLst>
              </p:cNvPr>
              <p:cNvSpPr txBox="1"/>
              <p:nvPr/>
            </p:nvSpPr>
            <p:spPr>
              <a:xfrm>
                <a:off x="356616" y="1901952"/>
                <a:ext cx="1175918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 flow of value 4 sends one unit of flow through each of A,B,C,D (because the edges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are all capacity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), so a max-flow ensures if possible we’ll find an assignment.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E62606D-8798-4431-84EE-90414D68A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901952"/>
                <a:ext cx="11759184" cy="830997"/>
              </a:xfrm>
              <a:prstGeom prst="rect">
                <a:avLst/>
              </a:prstGeom>
              <a:blipFill>
                <a:blip r:embed="rId2"/>
                <a:stretch>
                  <a:fillRect l="-829" t="-5147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F4C5DFD-DC63-4FC2-8849-C3FA4AF700B9}"/>
                  </a:ext>
                </a:extLst>
              </p:cNvPr>
              <p:cNvSpPr txBox="1"/>
              <p:nvPr/>
            </p:nvSpPr>
            <p:spPr>
              <a:xfrm>
                <a:off x="432816" y="2941459"/>
                <a:ext cx="1175918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Only 2 units of flow can go through any person vertex (because edges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𝑠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people are all capacity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2)</m:t>
                    </m:r>
                    <m:r>
                      <a:rPr lang="en-US" sz="2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.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F4C5DFD-DC63-4FC2-8849-C3FA4AF700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816" y="2941459"/>
                <a:ext cx="11759184" cy="830997"/>
              </a:xfrm>
              <a:prstGeom prst="rect">
                <a:avLst/>
              </a:prstGeom>
              <a:blipFill>
                <a:blip r:embed="rId3"/>
                <a:stretch>
                  <a:fillRect l="-778" t="-5147" r="-518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FF85DC5-B24B-4DD2-9F95-03796511D78B}"/>
              </a:ext>
            </a:extLst>
          </p:cNvPr>
          <p:cNvSpPr txBox="1"/>
          <p:nvPr/>
        </p:nvSpPr>
        <p:spPr>
          <a:xfrm>
            <a:off x="356616" y="4209911"/>
            <a:ext cx="11759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There is only an edge from a person to a chore if they can do that chore.</a:t>
            </a:r>
          </a:p>
        </p:txBody>
      </p:sp>
    </p:spTree>
    <p:extLst>
      <p:ext uri="{BB962C8B-B14F-4D97-AF65-F5344CB8AC3E}">
        <p14:creationId xmlns:p14="http://schemas.microsoft.com/office/powerpoint/2010/main" val="2885900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A6C14-F8B4-4D00-9F09-87813A260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More Requirement…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AF008A-8066-473E-9A40-B1E44C498F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There’s another requirement we haven’t mentioned:</a:t>
                </a:r>
              </a:p>
              <a:p>
                <a:endParaRPr lang="en-US" dirty="0"/>
              </a:p>
              <a:p>
                <a:r>
                  <a:rPr lang="en-US" dirty="0"/>
                  <a:t>People only get “whole units” of chores</a:t>
                </a:r>
              </a:p>
              <a:p>
                <a:pPr lvl="1"/>
                <a:r>
                  <a:rPr lang="en-US" dirty="0"/>
                  <a:t>i.e. you don’t have two people each doing half of the cooking.</a:t>
                </a:r>
              </a:p>
              <a:p>
                <a:endParaRPr lang="en-US" dirty="0"/>
              </a:p>
              <a:p>
                <a:r>
                  <a:rPr lang="en-US" dirty="0"/>
                  <a:t>The max-flow approach guarantees this! As long as our requirements are integers (or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∞)</m:t>
                    </m:r>
                  </m:oMath>
                </a14:m>
                <a:r>
                  <a:rPr lang="en-US" dirty="0"/>
                  <a:t> as well.</a:t>
                </a:r>
              </a:p>
              <a:p>
                <a:r>
                  <a:rPr lang="en-US" dirty="0"/>
                  <a:t>Same logic as Friday’s lecture – Ford-Fulkerson will only add integers to the current flow.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AF008A-8066-473E-9A40-B1E44C498F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607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1E99E-114F-4725-9436-D370AB514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41BBEB-8C6D-4F1B-84DF-42A8436F7E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Max-flow-min-cut</a:t>
                </a:r>
              </a:p>
              <a:p>
                <a:endParaRPr lang="en-US" dirty="0"/>
              </a:p>
              <a:p>
                <a:r>
                  <a:rPr lang="en-US" dirty="0"/>
                  <a:t>Given a directed graph, with special “source”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“target” (aka “sink”)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:r>
                  <a:rPr lang="en-US" dirty="0"/>
                  <a:t>“capacity” on each edge</a:t>
                </a:r>
              </a:p>
              <a:p>
                <a:r>
                  <a:rPr lang="en-US" dirty="0"/>
                  <a:t>Find the maximum amount of flow </a:t>
                </a:r>
              </a:p>
              <a:p>
                <a:pPr lvl="1"/>
                <a:r>
                  <a:rPr lang="en-US" dirty="0"/>
                  <a:t>While still “conserving” flow at vertices (other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sz="2800" dirty="0"/>
                  <a:t>Ford-Fulkerson finds the maximum flow!</a:t>
                </a:r>
              </a:p>
              <a:p>
                <a:pPr lvl="1"/>
                <a:r>
                  <a:rPr lang="en-US" sz="2800" dirty="0"/>
                  <a:t>And you get a minimum cut for free!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41BBEB-8C6D-4F1B-84DF-42A8436F7E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59669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9F0CC-055E-4619-BB41-C048E4279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Problem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35176E-04F3-49D4-A918-FA25EFD655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836216"/>
                <a:ext cx="11187258" cy="4845504"/>
              </a:xfrm>
            </p:spPr>
            <p:txBody>
              <a:bodyPr/>
              <a:lstStyle/>
              <a:p>
                <a:r>
                  <a:rPr lang="en-US" dirty="0"/>
                  <a:t>You run two coffee shops. You have to decide who will work at which of your shops today: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/>
                  <a:t> are all capable of managing a shop.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are all regular employees (can’t be a manager)</a:t>
                </a:r>
              </a:p>
              <a:p>
                <a:endParaRPr lang="en-US" dirty="0"/>
              </a:p>
              <a:p>
                <a:r>
                  <a:rPr lang="en-US" dirty="0"/>
                  <a:t>You need at least one manager at each shop, at least 3 people (total) at shop 1 and at least 4 people (total) at shop 2. </a:t>
                </a:r>
              </a:p>
              <a:p>
                <a:endParaRPr lang="en-US" dirty="0"/>
              </a:p>
              <a:p>
                <a:r>
                  <a:rPr lang="en-US" dirty="0"/>
                  <a:t>Hint: think of assigning managers and non-managers as separate…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C35176E-04F3-49D4-A918-FA25EFD655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836216"/>
                <a:ext cx="11187258" cy="4845504"/>
              </a:xfrm>
              <a:blipFill>
                <a:blip r:embed="rId2"/>
                <a:stretch>
                  <a:fillRect l="-708" t="-2138" r="-1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92C26B63-B63C-4041-BBDA-7848D5D3D519}"/>
              </a:ext>
            </a:extLst>
          </p:cNvPr>
          <p:cNvSpPr/>
          <p:nvPr/>
        </p:nvSpPr>
        <p:spPr>
          <a:xfrm>
            <a:off x="7108143" y="50016"/>
            <a:ext cx="5001009" cy="1634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1527214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22E65-6C4E-4BBE-8060-37E5C0F1B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080FD-E8EB-4EFD-A7C7-D41F5F128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9699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D50EB-B9EB-401B-9646-E482AE3F3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More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7D38E-2E7F-45E1-AE97-B42C87CED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classic example</a:t>
            </a:r>
          </a:p>
          <a:p>
            <a:r>
              <a:rPr lang="en-US" dirty="0"/>
              <a:t>We’ll also be able to use the min-cut in addition to the flow!</a:t>
            </a:r>
          </a:p>
          <a:p>
            <a:endParaRPr lang="en-US" dirty="0"/>
          </a:p>
          <a:p>
            <a:r>
              <a:rPr lang="en-US" dirty="0"/>
              <a:t>Question: Can the Mariners still win* the division?</a:t>
            </a:r>
          </a:p>
          <a:p>
            <a:r>
              <a:rPr lang="en-US" dirty="0"/>
              <a:t>*or at least tie for first place. </a:t>
            </a:r>
          </a:p>
          <a:p>
            <a:endParaRPr lang="en-US" dirty="0"/>
          </a:p>
          <a:p>
            <a:r>
              <a:rPr lang="en-US" dirty="0"/>
              <a:t>And if they can’t, can you explain why.</a:t>
            </a:r>
          </a:p>
        </p:txBody>
      </p:sp>
    </p:spTree>
    <p:extLst>
      <p:ext uri="{BB962C8B-B14F-4D97-AF65-F5344CB8AC3E}">
        <p14:creationId xmlns:p14="http://schemas.microsoft.com/office/powerpoint/2010/main" val="4175146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The Mariners Win The Division?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26549" y="2955591"/>
              <a:ext cx="8136189" cy="259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53209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2356096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26884">
                      <a:extLst>
                        <a:ext uri="{9D8B030D-6E8A-4147-A177-3AD203B41FA5}">
                          <a16:colId xmlns:a16="http://schemas.microsoft.com/office/drawing/2014/main" val="32962580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oMath>
                          </a14:m>
                          <a:r>
                            <a:rPr lang="en-US" sz="28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Games Left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94806519"/>
                  </p:ext>
                </p:extLst>
              </p:nvPr>
            </p:nvGraphicFramePr>
            <p:xfrm>
              <a:off x="526549" y="2955591"/>
              <a:ext cx="8136189" cy="259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53209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2356096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26884">
                      <a:extLst>
                        <a:ext uri="{9D8B030D-6E8A-4147-A177-3AD203B41FA5}">
                          <a16:colId xmlns:a16="http://schemas.microsoft.com/office/drawing/2014/main" val="3296258072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0904" t="-11765" r="-95607" b="-4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Games Left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FC38FA0-4D27-466E-8935-683D91A243E5}"/>
              </a:ext>
            </a:extLst>
          </p:cNvPr>
          <p:cNvSpPr txBox="1"/>
          <p:nvPr/>
        </p:nvSpPr>
        <p:spPr>
          <a:xfrm>
            <a:off x="414254" y="1385931"/>
            <a:ext cx="100933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It’s late at night September 14, 1998. 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You’re working for the Seattle Times. </a:t>
            </a:r>
            <a:b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Mariners won! But the Angels did too. </a:t>
            </a:r>
            <a:b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do you frame the Mariners current situation in your postgame article?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A54DD9-6054-4843-8D6C-B479E4E8D32F}"/>
              </a:ext>
            </a:extLst>
          </p:cNvPr>
          <p:cNvSpPr txBox="1"/>
          <p:nvPr/>
        </p:nvSpPr>
        <p:spPr>
          <a:xfrm>
            <a:off x="526549" y="5788152"/>
            <a:ext cx="11095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MLB rules say all games will be played (if they end up mattering) so you can assume those will happen.</a:t>
            </a:r>
          </a:p>
        </p:txBody>
      </p:sp>
    </p:spTree>
    <p:extLst>
      <p:ext uri="{BB962C8B-B14F-4D97-AF65-F5344CB8AC3E}">
        <p14:creationId xmlns:p14="http://schemas.microsoft.com/office/powerpoint/2010/main" val="29486578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The Mariners Win The Division?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4" y="1463675"/>
              <a:ext cx="11312525" cy="259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78750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2197538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20322">
                      <a:extLst>
                        <a:ext uri="{9D8B030D-6E8A-4147-A177-3AD203B41FA5}">
                          <a16:colId xmlns:a16="http://schemas.microsoft.com/office/drawing/2014/main" val="3296258072"/>
                        </a:ext>
                      </a:extLst>
                    </a:gridCol>
                    <a:gridCol w="3015915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Games Left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Possible</a:t>
                          </a:r>
                          <a:r>
                            <a:rPr lang="en-US" sz="28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1" i="0" baseline="0" smtClean="0">
                                  <a:latin typeface="Cambria Math" panose="02040503050406030204" pitchFamily="18" charset="0"/>
                                </a:rPr>
                                <m:t>𝐏</m:t>
                              </m:r>
                              <m:r>
                                <a:rPr lang="en-US" sz="28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37301909"/>
                  </p:ext>
                </p:extLst>
              </p:nvPr>
            </p:nvGraphicFramePr>
            <p:xfrm>
              <a:off x="574674" y="1463675"/>
              <a:ext cx="11312525" cy="2590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78750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2197538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20322">
                      <a:extLst>
                        <a:ext uri="{9D8B030D-6E8A-4147-A177-3AD203B41FA5}">
                          <a16:colId xmlns:a16="http://schemas.microsoft.com/office/drawing/2014/main" val="3296258072"/>
                        </a:ext>
                      </a:extLst>
                    </a:gridCol>
                    <a:gridCol w="3015915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6454" t="-11765" r="-239335" b="-43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Games Left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5152" t="-11765" r="-1010" b="-4329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748145" y="4396509"/>
                <a:ext cx="1059411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𝑀𝐴𝑅𝐼𝑁𝐸𝑅𝑆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for all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800" dirty="0"/>
                  <a:t>, so the Mariners can win the division, right?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5" y="4396509"/>
                <a:ext cx="10594110" cy="523220"/>
              </a:xfrm>
              <a:prstGeom prst="rect">
                <a:avLst/>
              </a:prstGeom>
              <a:blipFill>
                <a:blip r:embed="rId3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70651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Well…No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264486" y="2376615"/>
              <a:ext cx="9515810" cy="1871218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03162">
                      <a:extLst>
                        <a:ext uri="{9D8B030D-6E8A-4147-A177-3AD203B41FA5}">
                          <a16:colId xmlns:a16="http://schemas.microsoft.com/office/drawing/2014/main" val="2122688099"/>
                        </a:ext>
                      </a:extLst>
                    </a:gridCol>
                    <a:gridCol w="1903162">
                      <a:extLst>
                        <a:ext uri="{9D8B030D-6E8A-4147-A177-3AD203B41FA5}">
                          <a16:colId xmlns:a16="http://schemas.microsoft.com/office/drawing/2014/main" val="3651888169"/>
                        </a:ext>
                      </a:extLst>
                    </a:gridCol>
                    <a:gridCol w="1903162">
                      <a:extLst>
                        <a:ext uri="{9D8B030D-6E8A-4147-A177-3AD203B41FA5}">
                          <a16:colId xmlns:a16="http://schemas.microsoft.com/office/drawing/2014/main" val="3963314380"/>
                        </a:ext>
                      </a:extLst>
                    </a:gridCol>
                    <a:gridCol w="1903162">
                      <a:extLst>
                        <a:ext uri="{9D8B030D-6E8A-4147-A177-3AD203B41FA5}">
                          <a16:colId xmlns:a16="http://schemas.microsoft.com/office/drawing/2014/main" val="2365230938"/>
                        </a:ext>
                      </a:extLst>
                    </a:gridCol>
                    <a:gridCol w="1903162">
                      <a:extLst>
                        <a:ext uri="{9D8B030D-6E8A-4147-A177-3AD203B41FA5}">
                          <a16:colId xmlns:a16="http://schemas.microsoft.com/office/drawing/2014/main" val="105443037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A’s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71179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88134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9490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83760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72041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87621319"/>
                  </p:ext>
                </p:extLst>
              </p:nvPr>
            </p:nvGraphicFramePr>
            <p:xfrm>
              <a:off x="1264486" y="2376615"/>
              <a:ext cx="9515810" cy="1871218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903162">
                      <a:extLst>
                        <a:ext uri="{9D8B030D-6E8A-4147-A177-3AD203B41FA5}">
                          <a16:colId xmlns:a16="http://schemas.microsoft.com/office/drawing/2014/main" val="2122688099"/>
                        </a:ext>
                      </a:extLst>
                    </a:gridCol>
                    <a:gridCol w="1903162">
                      <a:extLst>
                        <a:ext uri="{9D8B030D-6E8A-4147-A177-3AD203B41FA5}">
                          <a16:colId xmlns:a16="http://schemas.microsoft.com/office/drawing/2014/main" val="3651888169"/>
                        </a:ext>
                      </a:extLst>
                    </a:gridCol>
                    <a:gridCol w="1903162">
                      <a:extLst>
                        <a:ext uri="{9D8B030D-6E8A-4147-A177-3AD203B41FA5}">
                          <a16:colId xmlns:a16="http://schemas.microsoft.com/office/drawing/2014/main" val="3963314380"/>
                        </a:ext>
                      </a:extLst>
                    </a:gridCol>
                    <a:gridCol w="1903162">
                      <a:extLst>
                        <a:ext uri="{9D8B030D-6E8A-4147-A177-3AD203B41FA5}">
                          <a16:colId xmlns:a16="http://schemas.microsoft.com/office/drawing/2014/main" val="2365230938"/>
                        </a:ext>
                      </a:extLst>
                    </a:gridCol>
                    <a:gridCol w="1903162">
                      <a:extLst>
                        <a:ext uri="{9D8B030D-6E8A-4147-A177-3AD203B41FA5}">
                          <a16:colId xmlns:a16="http://schemas.microsoft.com/office/drawing/2014/main" val="1054430375"/>
                        </a:ext>
                      </a:extLst>
                    </a:gridCol>
                  </a:tblGrid>
                  <a:tr h="387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21" t="-6250" r="-401282" b="-4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A’s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71179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88134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9490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83760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720411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434109" y="1570182"/>
            <a:ext cx="11139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teams will play each other, here are the number of games to be played against each other.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920027" y="4230815"/>
              <a:ext cx="1057001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24162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2053299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074588">
                      <a:extLst>
                        <a:ext uri="{9D8B030D-6E8A-4147-A177-3AD203B41FA5}">
                          <a16:colId xmlns:a16="http://schemas.microsoft.com/office/drawing/2014/main" val="3296258072"/>
                        </a:ext>
                      </a:extLst>
                    </a:gridCol>
                    <a:gridCol w="2817961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Games Left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Possible</a:t>
                          </a:r>
                          <a:r>
                            <a:rPr lang="en-US" sz="24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4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9050070"/>
                  </p:ext>
                </p:extLst>
              </p:nvPr>
            </p:nvGraphicFramePr>
            <p:xfrm>
              <a:off x="920027" y="4230815"/>
              <a:ext cx="1057001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24162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2053299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074588">
                      <a:extLst>
                        <a:ext uri="{9D8B030D-6E8A-4147-A177-3AD203B41FA5}">
                          <a16:colId xmlns:a16="http://schemas.microsoft.com/office/drawing/2014/main" val="3296258072"/>
                        </a:ext>
                      </a:extLst>
                    </a:gridCol>
                    <a:gridCol w="2817961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6855" t="-8750" r="-239763" b="-42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Games Left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74946" t="-8750" r="-1080" b="-421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5475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Well…No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 least one of the Angels and Rangers is going to win at least 83 games </a:t>
            </a:r>
          </a:p>
          <a:p>
            <a:pPr lvl="1"/>
            <a:r>
              <a:rPr lang="en-US" sz="2800" dirty="0"/>
              <a:t>someone wins at least three of the five they play against each other.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Mariners can only win 82 games.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8355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Comparing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is insufficient to tell if a team is eliminated.</a:t>
                </a:r>
              </a:p>
              <a:p>
                <a:r>
                  <a:rPr lang="en-US" dirty="0"/>
                  <a:t>The teams are interconnected by the games they play against each other.</a:t>
                </a:r>
              </a:p>
              <a:p>
                <a:endParaRPr lang="en-US" dirty="0"/>
              </a:p>
              <a:p>
                <a:r>
                  <a:rPr lang="en-US" dirty="0"/>
                  <a:t>Let’s find a way to do this calculation…not by hand.</a:t>
                </a:r>
              </a:p>
              <a:p>
                <a:r>
                  <a:rPr lang="en-US" dirty="0"/>
                  <a:t>What do we need to assign?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68627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54F80-7393-49CD-8D4D-C4BAE2C55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24879-87EF-41B6-A419-A319ECF17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to assign who wins each of the remaining games.</a:t>
            </a:r>
          </a:p>
          <a:p>
            <a:endParaRPr lang="en-US" dirty="0"/>
          </a:p>
          <a:p>
            <a:r>
              <a:rPr lang="en-US" dirty="0"/>
              <a:t>Safe to assume the Mariners will win them all.</a:t>
            </a:r>
          </a:p>
          <a:p>
            <a:r>
              <a:rPr lang="en-US" dirty="0"/>
              <a:t>Just need to figure out the others. </a:t>
            </a:r>
          </a:p>
          <a:p>
            <a:endParaRPr lang="en-US" dirty="0"/>
          </a:p>
          <a:p>
            <a:r>
              <a:rPr lang="en-US" dirty="0"/>
              <a:t>One unit of flow represents one win. </a:t>
            </a:r>
          </a:p>
        </p:txBody>
      </p:sp>
    </p:spTree>
    <p:extLst>
      <p:ext uri="{BB962C8B-B14F-4D97-AF65-F5344CB8AC3E}">
        <p14:creationId xmlns:p14="http://schemas.microsoft.com/office/powerpoint/2010/main" val="1467497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Network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97962" y="113706"/>
          <a:ext cx="5264730" cy="1760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2946">
                  <a:extLst>
                    <a:ext uri="{9D8B030D-6E8A-4147-A177-3AD203B41FA5}">
                      <a16:colId xmlns:a16="http://schemas.microsoft.com/office/drawing/2014/main" val="212268809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65188816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963314380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2365230938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1054430375"/>
                    </a:ext>
                  </a:extLst>
                </a:gridCol>
              </a:tblGrid>
              <a:tr h="35211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7371179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402881349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3949064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5837603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6572041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Possible</a:t>
                          </a:r>
                          <a:r>
                            <a:rPr lang="en-US" sz="20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22408768"/>
                  </p:ext>
                </p:extLst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00" r="-17500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5531" t="-5000" r="-1090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Oval 5"/>
          <p:cNvSpPr/>
          <p:nvPr/>
        </p:nvSpPr>
        <p:spPr>
          <a:xfrm>
            <a:off x="1804985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Rangers</a:t>
            </a:r>
          </a:p>
        </p:txBody>
      </p:sp>
      <p:sp>
        <p:nvSpPr>
          <p:cNvPr id="8" name="Oval 7"/>
          <p:cNvSpPr/>
          <p:nvPr/>
        </p:nvSpPr>
        <p:spPr>
          <a:xfrm>
            <a:off x="1804985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9" name="Oval 8"/>
          <p:cNvSpPr/>
          <p:nvPr/>
        </p:nvSpPr>
        <p:spPr>
          <a:xfrm>
            <a:off x="1804985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10" name="Oval 9"/>
          <p:cNvSpPr/>
          <p:nvPr/>
        </p:nvSpPr>
        <p:spPr>
          <a:xfrm>
            <a:off x="4417852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</a:t>
            </a:r>
          </a:p>
        </p:txBody>
      </p:sp>
      <p:sp>
        <p:nvSpPr>
          <p:cNvPr id="11" name="Oval 10"/>
          <p:cNvSpPr/>
          <p:nvPr/>
        </p:nvSpPr>
        <p:spPr>
          <a:xfrm>
            <a:off x="4417852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</a:t>
            </a:r>
          </a:p>
        </p:txBody>
      </p:sp>
      <p:sp>
        <p:nvSpPr>
          <p:cNvPr id="12" name="Oval 11"/>
          <p:cNvSpPr/>
          <p:nvPr/>
        </p:nvSpPr>
        <p:spPr>
          <a:xfrm>
            <a:off x="4417852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A’s</a:t>
            </a:r>
          </a:p>
        </p:txBody>
      </p:sp>
      <p:sp>
        <p:nvSpPr>
          <p:cNvPr id="13" name="Oval 12"/>
          <p:cNvSpPr/>
          <p:nvPr/>
        </p:nvSpPr>
        <p:spPr>
          <a:xfrm>
            <a:off x="336108" y="4111765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797962" y="4156613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13" idx="7"/>
            <a:endCxn id="6" idx="2"/>
          </p:cNvCxnSpPr>
          <p:nvPr/>
        </p:nvCxnSpPr>
        <p:spPr>
          <a:xfrm flipV="1">
            <a:off x="541085" y="2502329"/>
            <a:ext cx="1263900" cy="1644604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6"/>
            <a:endCxn id="8" idx="2"/>
          </p:cNvCxnSpPr>
          <p:nvPr/>
        </p:nvCxnSpPr>
        <p:spPr>
          <a:xfrm>
            <a:off x="576253" y="4231838"/>
            <a:ext cx="1228732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5"/>
            <a:endCxn id="9" idx="2"/>
          </p:cNvCxnSpPr>
          <p:nvPr/>
        </p:nvCxnSpPr>
        <p:spPr>
          <a:xfrm>
            <a:off x="541085" y="4316742"/>
            <a:ext cx="1263900" cy="164460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6"/>
            <a:endCxn id="10" idx="2"/>
          </p:cNvCxnSpPr>
          <p:nvPr/>
        </p:nvCxnSpPr>
        <p:spPr>
          <a:xfrm>
            <a:off x="3061131" y="2502329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6"/>
            <a:endCxn id="11" idx="2"/>
          </p:cNvCxnSpPr>
          <p:nvPr/>
        </p:nvCxnSpPr>
        <p:spPr>
          <a:xfrm>
            <a:off x="3061131" y="2502329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6"/>
          </p:cNvCxnSpPr>
          <p:nvPr/>
        </p:nvCxnSpPr>
        <p:spPr>
          <a:xfrm flipV="1">
            <a:off x="3061131" y="2692400"/>
            <a:ext cx="1356721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6"/>
          </p:cNvCxnSpPr>
          <p:nvPr/>
        </p:nvCxnSpPr>
        <p:spPr>
          <a:xfrm>
            <a:off x="3061131" y="4231838"/>
            <a:ext cx="1429589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6"/>
            <a:endCxn id="11" idx="2"/>
          </p:cNvCxnSpPr>
          <p:nvPr/>
        </p:nvCxnSpPr>
        <p:spPr>
          <a:xfrm flipV="1">
            <a:off x="3061131" y="4231838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6"/>
            <a:endCxn id="12" idx="2"/>
          </p:cNvCxnSpPr>
          <p:nvPr/>
        </p:nvCxnSpPr>
        <p:spPr>
          <a:xfrm>
            <a:off x="3061131" y="5961347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0" idx="6"/>
            <a:endCxn id="14" idx="2"/>
          </p:cNvCxnSpPr>
          <p:nvPr/>
        </p:nvCxnSpPr>
        <p:spPr>
          <a:xfrm>
            <a:off x="5673998" y="2502329"/>
            <a:ext cx="1123964" cy="17743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6"/>
            <a:endCxn id="14" idx="2"/>
          </p:cNvCxnSpPr>
          <p:nvPr/>
        </p:nvCxnSpPr>
        <p:spPr>
          <a:xfrm>
            <a:off x="5673998" y="4231838"/>
            <a:ext cx="1123964" cy="4484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6"/>
            <a:endCxn id="14" idx="2"/>
          </p:cNvCxnSpPr>
          <p:nvPr/>
        </p:nvCxnSpPr>
        <p:spPr>
          <a:xfrm flipV="1">
            <a:off x="5673998" y="4276686"/>
            <a:ext cx="1123964" cy="1684661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EABC94-9C00-44F4-BC23-7165D00FA323}"/>
                  </a:ext>
                </a:extLst>
              </p:cNvPr>
              <p:cNvSpPr txBox="1"/>
              <p:nvPr/>
            </p:nvSpPr>
            <p:spPr>
              <a:xfrm>
                <a:off x="7251033" y="4462272"/>
                <a:ext cx="458130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𝑠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t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on the ends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First layer is pairs of opponents (i.e. what game is being played)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Second layer is individual teams.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EABC94-9C00-44F4-BC23-7165D00FA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1033" y="4462272"/>
                <a:ext cx="4581303" cy="1569660"/>
              </a:xfrm>
              <a:prstGeom prst="rect">
                <a:avLst/>
              </a:prstGeom>
              <a:blipFill>
                <a:blip r:embed="rId3"/>
                <a:stretch>
                  <a:fillRect l="-1995" t="-2724" b="-85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3842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FE538-04AB-4A7E-9C55-1980F6110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9A00A6-4250-431B-9D3D-3A0E306F65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“residual graph” had an edge with capacity “how much you can change the flow in this direction”</a:t>
                </a:r>
              </a:p>
              <a:p>
                <a:endParaRPr lang="en-US" dirty="0"/>
              </a:p>
              <a:p>
                <a:r>
                  <a:rPr lang="en-US" dirty="0"/>
                  <a:t>The min-cut separated “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everything you can reach in the residual” from “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and everything you can’t”</a:t>
                </a:r>
              </a:p>
              <a:p>
                <a:endParaRPr lang="en-US" dirty="0"/>
              </a:p>
              <a:p>
                <a:r>
                  <a:rPr lang="en-US" dirty="0"/>
                  <a:t>Value of max-flow is equal to value of min-cut.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9A00A6-4250-431B-9D3D-3A0E306F65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8916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Network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97962" y="113706"/>
          <a:ext cx="5264730" cy="1760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2946">
                  <a:extLst>
                    <a:ext uri="{9D8B030D-6E8A-4147-A177-3AD203B41FA5}">
                      <a16:colId xmlns:a16="http://schemas.microsoft.com/office/drawing/2014/main" val="212268809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65188816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963314380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2365230938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1054430375"/>
                    </a:ext>
                  </a:extLst>
                </a:gridCol>
              </a:tblGrid>
              <a:tr h="35211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7371179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402881349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3949064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5837603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6572041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Possible</a:t>
                          </a:r>
                          <a:r>
                            <a:rPr lang="en-US" sz="20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22408768"/>
                  </p:ext>
                </p:extLst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00" r="-17500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5531" t="-5000" r="-1090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Oval 5"/>
          <p:cNvSpPr/>
          <p:nvPr/>
        </p:nvSpPr>
        <p:spPr>
          <a:xfrm>
            <a:off x="1804985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Rangers</a:t>
            </a:r>
          </a:p>
        </p:txBody>
      </p:sp>
      <p:sp>
        <p:nvSpPr>
          <p:cNvPr id="8" name="Oval 7"/>
          <p:cNvSpPr/>
          <p:nvPr/>
        </p:nvSpPr>
        <p:spPr>
          <a:xfrm>
            <a:off x="1804985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9" name="Oval 8"/>
          <p:cNvSpPr/>
          <p:nvPr/>
        </p:nvSpPr>
        <p:spPr>
          <a:xfrm>
            <a:off x="1804985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10" name="Oval 9"/>
          <p:cNvSpPr/>
          <p:nvPr/>
        </p:nvSpPr>
        <p:spPr>
          <a:xfrm>
            <a:off x="4417852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</a:t>
            </a:r>
          </a:p>
        </p:txBody>
      </p:sp>
      <p:sp>
        <p:nvSpPr>
          <p:cNvPr id="11" name="Oval 10"/>
          <p:cNvSpPr/>
          <p:nvPr/>
        </p:nvSpPr>
        <p:spPr>
          <a:xfrm>
            <a:off x="4417852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</a:t>
            </a:r>
          </a:p>
        </p:txBody>
      </p:sp>
      <p:sp>
        <p:nvSpPr>
          <p:cNvPr id="12" name="Oval 11"/>
          <p:cNvSpPr/>
          <p:nvPr/>
        </p:nvSpPr>
        <p:spPr>
          <a:xfrm>
            <a:off x="4417852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A’s</a:t>
            </a:r>
          </a:p>
        </p:txBody>
      </p:sp>
      <p:sp>
        <p:nvSpPr>
          <p:cNvPr id="13" name="Oval 12"/>
          <p:cNvSpPr/>
          <p:nvPr/>
        </p:nvSpPr>
        <p:spPr>
          <a:xfrm>
            <a:off x="336108" y="4111765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797962" y="4156613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13" idx="7"/>
            <a:endCxn id="6" idx="2"/>
          </p:cNvCxnSpPr>
          <p:nvPr/>
        </p:nvCxnSpPr>
        <p:spPr>
          <a:xfrm flipV="1">
            <a:off x="541085" y="2502329"/>
            <a:ext cx="1263900" cy="1644604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6"/>
            <a:endCxn id="8" idx="2"/>
          </p:cNvCxnSpPr>
          <p:nvPr/>
        </p:nvCxnSpPr>
        <p:spPr>
          <a:xfrm>
            <a:off x="576253" y="4231838"/>
            <a:ext cx="1228732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5"/>
            <a:endCxn id="9" idx="2"/>
          </p:cNvCxnSpPr>
          <p:nvPr/>
        </p:nvCxnSpPr>
        <p:spPr>
          <a:xfrm>
            <a:off x="541085" y="4316742"/>
            <a:ext cx="1263900" cy="164460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6"/>
            <a:endCxn id="10" idx="2"/>
          </p:cNvCxnSpPr>
          <p:nvPr/>
        </p:nvCxnSpPr>
        <p:spPr>
          <a:xfrm>
            <a:off x="3061131" y="2502329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6"/>
            <a:endCxn id="11" idx="2"/>
          </p:cNvCxnSpPr>
          <p:nvPr/>
        </p:nvCxnSpPr>
        <p:spPr>
          <a:xfrm>
            <a:off x="3061131" y="2502329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6"/>
          </p:cNvCxnSpPr>
          <p:nvPr/>
        </p:nvCxnSpPr>
        <p:spPr>
          <a:xfrm flipV="1">
            <a:off x="3061131" y="2692400"/>
            <a:ext cx="1356721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6"/>
          </p:cNvCxnSpPr>
          <p:nvPr/>
        </p:nvCxnSpPr>
        <p:spPr>
          <a:xfrm>
            <a:off x="3061131" y="4231838"/>
            <a:ext cx="1429589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6"/>
            <a:endCxn id="11" idx="2"/>
          </p:cNvCxnSpPr>
          <p:nvPr/>
        </p:nvCxnSpPr>
        <p:spPr>
          <a:xfrm flipV="1">
            <a:off x="3061131" y="4231838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6"/>
            <a:endCxn id="12" idx="2"/>
          </p:cNvCxnSpPr>
          <p:nvPr/>
        </p:nvCxnSpPr>
        <p:spPr>
          <a:xfrm>
            <a:off x="3061131" y="5961347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0" idx="6"/>
            <a:endCxn id="14" idx="2"/>
          </p:cNvCxnSpPr>
          <p:nvPr/>
        </p:nvCxnSpPr>
        <p:spPr>
          <a:xfrm>
            <a:off x="5673998" y="2502329"/>
            <a:ext cx="1123964" cy="17743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6"/>
            <a:endCxn id="14" idx="2"/>
          </p:cNvCxnSpPr>
          <p:nvPr/>
        </p:nvCxnSpPr>
        <p:spPr>
          <a:xfrm>
            <a:off x="5673998" y="4231838"/>
            <a:ext cx="1123964" cy="4484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6"/>
            <a:endCxn id="14" idx="2"/>
          </p:cNvCxnSpPr>
          <p:nvPr/>
        </p:nvCxnSpPr>
        <p:spPr>
          <a:xfrm flipV="1">
            <a:off x="5673998" y="4276686"/>
            <a:ext cx="1123964" cy="1684661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EABC94-9C00-44F4-BC23-7165D00FA323}"/>
                  </a:ext>
                </a:extLst>
              </p:cNvPr>
              <p:cNvSpPr txBox="1"/>
              <p:nvPr/>
            </p:nvSpPr>
            <p:spPr>
              <a:xfrm>
                <a:off x="7251033" y="4462272"/>
                <a:ext cx="458130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Put number of games to be played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pairs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EABC94-9C00-44F4-BC23-7165D00FA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1033" y="4462272"/>
                <a:ext cx="4581303" cy="830997"/>
              </a:xfrm>
              <a:prstGeom prst="rect">
                <a:avLst/>
              </a:prstGeom>
              <a:blipFill>
                <a:blip r:embed="rId3"/>
                <a:stretch>
                  <a:fillRect l="-1995" t="-5147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C606D780-0143-4A36-8294-73F4C86F7480}"/>
              </a:ext>
            </a:extLst>
          </p:cNvPr>
          <p:cNvSpPr txBox="1"/>
          <p:nvPr/>
        </p:nvSpPr>
        <p:spPr>
          <a:xfrm>
            <a:off x="824463" y="2862966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BAB41C-D9B4-4739-AC6C-E8FC55B81F3F}"/>
              </a:ext>
            </a:extLst>
          </p:cNvPr>
          <p:cNvSpPr txBox="1"/>
          <p:nvPr/>
        </p:nvSpPr>
        <p:spPr>
          <a:xfrm>
            <a:off x="1018904" y="3783198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CBA8AD-E3EB-48A6-8E76-5B27F1A0E3ED}"/>
              </a:ext>
            </a:extLst>
          </p:cNvPr>
          <p:cNvSpPr txBox="1"/>
          <p:nvPr/>
        </p:nvSpPr>
        <p:spPr>
          <a:xfrm>
            <a:off x="824463" y="500155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079399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Network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97962" y="113706"/>
          <a:ext cx="5264730" cy="1760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2946">
                  <a:extLst>
                    <a:ext uri="{9D8B030D-6E8A-4147-A177-3AD203B41FA5}">
                      <a16:colId xmlns:a16="http://schemas.microsoft.com/office/drawing/2014/main" val="212268809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65188816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963314380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2365230938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1054430375"/>
                    </a:ext>
                  </a:extLst>
                </a:gridCol>
              </a:tblGrid>
              <a:tr h="35211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7371179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402881349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3949064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5837603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6572041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Possible</a:t>
                          </a:r>
                          <a:r>
                            <a:rPr lang="en-US" sz="20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22408768"/>
                  </p:ext>
                </p:extLst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00" r="-17500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5531" t="-5000" r="-1090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Oval 5"/>
          <p:cNvSpPr/>
          <p:nvPr/>
        </p:nvSpPr>
        <p:spPr>
          <a:xfrm>
            <a:off x="1804985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Rangers</a:t>
            </a:r>
          </a:p>
        </p:txBody>
      </p:sp>
      <p:sp>
        <p:nvSpPr>
          <p:cNvPr id="8" name="Oval 7"/>
          <p:cNvSpPr/>
          <p:nvPr/>
        </p:nvSpPr>
        <p:spPr>
          <a:xfrm>
            <a:off x="1804985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9" name="Oval 8"/>
          <p:cNvSpPr/>
          <p:nvPr/>
        </p:nvSpPr>
        <p:spPr>
          <a:xfrm>
            <a:off x="1804985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10" name="Oval 9"/>
          <p:cNvSpPr/>
          <p:nvPr/>
        </p:nvSpPr>
        <p:spPr>
          <a:xfrm>
            <a:off x="4417852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</a:t>
            </a:r>
          </a:p>
        </p:txBody>
      </p:sp>
      <p:sp>
        <p:nvSpPr>
          <p:cNvPr id="11" name="Oval 10"/>
          <p:cNvSpPr/>
          <p:nvPr/>
        </p:nvSpPr>
        <p:spPr>
          <a:xfrm>
            <a:off x="4417852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</a:t>
            </a:r>
          </a:p>
        </p:txBody>
      </p:sp>
      <p:sp>
        <p:nvSpPr>
          <p:cNvPr id="12" name="Oval 11"/>
          <p:cNvSpPr/>
          <p:nvPr/>
        </p:nvSpPr>
        <p:spPr>
          <a:xfrm>
            <a:off x="4417852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A’s</a:t>
            </a:r>
          </a:p>
        </p:txBody>
      </p:sp>
      <p:sp>
        <p:nvSpPr>
          <p:cNvPr id="13" name="Oval 12"/>
          <p:cNvSpPr/>
          <p:nvPr/>
        </p:nvSpPr>
        <p:spPr>
          <a:xfrm>
            <a:off x="336108" y="4111765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797962" y="4156613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13" idx="7"/>
            <a:endCxn id="6" idx="2"/>
          </p:cNvCxnSpPr>
          <p:nvPr/>
        </p:nvCxnSpPr>
        <p:spPr>
          <a:xfrm flipV="1">
            <a:off x="541085" y="2502329"/>
            <a:ext cx="1263900" cy="1644604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6"/>
            <a:endCxn id="8" idx="2"/>
          </p:cNvCxnSpPr>
          <p:nvPr/>
        </p:nvCxnSpPr>
        <p:spPr>
          <a:xfrm>
            <a:off x="576253" y="4231838"/>
            <a:ext cx="1228732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5"/>
            <a:endCxn id="9" idx="2"/>
          </p:cNvCxnSpPr>
          <p:nvPr/>
        </p:nvCxnSpPr>
        <p:spPr>
          <a:xfrm>
            <a:off x="541085" y="4316742"/>
            <a:ext cx="1263900" cy="164460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6"/>
            <a:endCxn id="10" idx="2"/>
          </p:cNvCxnSpPr>
          <p:nvPr/>
        </p:nvCxnSpPr>
        <p:spPr>
          <a:xfrm>
            <a:off x="3061131" y="2502329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6"/>
            <a:endCxn id="11" idx="2"/>
          </p:cNvCxnSpPr>
          <p:nvPr/>
        </p:nvCxnSpPr>
        <p:spPr>
          <a:xfrm>
            <a:off x="3061131" y="2502329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6"/>
          </p:cNvCxnSpPr>
          <p:nvPr/>
        </p:nvCxnSpPr>
        <p:spPr>
          <a:xfrm flipV="1">
            <a:off x="3061131" y="2692400"/>
            <a:ext cx="1356721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6"/>
          </p:cNvCxnSpPr>
          <p:nvPr/>
        </p:nvCxnSpPr>
        <p:spPr>
          <a:xfrm>
            <a:off x="3061131" y="4231838"/>
            <a:ext cx="1429589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6"/>
            <a:endCxn id="11" idx="2"/>
          </p:cNvCxnSpPr>
          <p:nvPr/>
        </p:nvCxnSpPr>
        <p:spPr>
          <a:xfrm flipV="1">
            <a:off x="3061131" y="4231838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6"/>
            <a:endCxn id="12" idx="2"/>
          </p:cNvCxnSpPr>
          <p:nvPr/>
        </p:nvCxnSpPr>
        <p:spPr>
          <a:xfrm>
            <a:off x="3061131" y="5961347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0" idx="6"/>
            <a:endCxn id="14" idx="2"/>
          </p:cNvCxnSpPr>
          <p:nvPr/>
        </p:nvCxnSpPr>
        <p:spPr>
          <a:xfrm>
            <a:off x="5673998" y="2502329"/>
            <a:ext cx="1123964" cy="17743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6"/>
            <a:endCxn id="14" idx="2"/>
          </p:cNvCxnSpPr>
          <p:nvPr/>
        </p:nvCxnSpPr>
        <p:spPr>
          <a:xfrm>
            <a:off x="5673998" y="4231838"/>
            <a:ext cx="1123964" cy="4484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6"/>
            <a:endCxn id="14" idx="2"/>
          </p:cNvCxnSpPr>
          <p:nvPr/>
        </p:nvCxnSpPr>
        <p:spPr>
          <a:xfrm flipV="1">
            <a:off x="5673998" y="4276686"/>
            <a:ext cx="1123964" cy="1684661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FEABC94-9C00-44F4-BC23-7165D00FA323}"/>
              </a:ext>
            </a:extLst>
          </p:cNvPr>
          <p:cNvSpPr txBox="1"/>
          <p:nvPr/>
        </p:nvSpPr>
        <p:spPr>
          <a:xfrm>
            <a:off x="7251033" y="4462272"/>
            <a:ext cx="48116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do we make sure Mariners win? They’ll end the season with 82 wins (current + games left). 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many more can each team win?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Mariners </a:t>
            </a:r>
            <a:r>
              <a:rPr lang="en-US" sz="24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poss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total – team current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06D780-0143-4A36-8294-73F4C86F7480}"/>
              </a:ext>
            </a:extLst>
          </p:cNvPr>
          <p:cNvSpPr txBox="1"/>
          <p:nvPr/>
        </p:nvSpPr>
        <p:spPr>
          <a:xfrm>
            <a:off x="824463" y="2862966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BAB41C-D9B4-4739-AC6C-E8FC55B81F3F}"/>
              </a:ext>
            </a:extLst>
          </p:cNvPr>
          <p:cNvSpPr txBox="1"/>
          <p:nvPr/>
        </p:nvSpPr>
        <p:spPr>
          <a:xfrm>
            <a:off x="1018904" y="3783198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CBA8AD-E3EB-48A6-8E76-5B27F1A0E3ED}"/>
              </a:ext>
            </a:extLst>
          </p:cNvPr>
          <p:cNvSpPr txBox="1"/>
          <p:nvPr/>
        </p:nvSpPr>
        <p:spPr>
          <a:xfrm>
            <a:off x="824463" y="500155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120164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Network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97962" y="113706"/>
          <a:ext cx="5264730" cy="1760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2946">
                  <a:extLst>
                    <a:ext uri="{9D8B030D-6E8A-4147-A177-3AD203B41FA5}">
                      <a16:colId xmlns:a16="http://schemas.microsoft.com/office/drawing/2014/main" val="212268809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65188816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963314380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2365230938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1054430375"/>
                    </a:ext>
                  </a:extLst>
                </a:gridCol>
              </a:tblGrid>
              <a:tr h="35211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7371179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402881349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3949064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5837603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6572041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Possible</a:t>
                          </a:r>
                          <a:r>
                            <a:rPr lang="en-US" sz="20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22408768"/>
                  </p:ext>
                </p:extLst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00" r="-17500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5531" t="-5000" r="-1090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Oval 5"/>
          <p:cNvSpPr/>
          <p:nvPr/>
        </p:nvSpPr>
        <p:spPr>
          <a:xfrm>
            <a:off x="1804985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Rangers</a:t>
            </a:r>
          </a:p>
        </p:txBody>
      </p:sp>
      <p:sp>
        <p:nvSpPr>
          <p:cNvPr id="8" name="Oval 7"/>
          <p:cNvSpPr/>
          <p:nvPr/>
        </p:nvSpPr>
        <p:spPr>
          <a:xfrm>
            <a:off x="1804985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9" name="Oval 8"/>
          <p:cNvSpPr/>
          <p:nvPr/>
        </p:nvSpPr>
        <p:spPr>
          <a:xfrm>
            <a:off x="1804985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10" name="Oval 9"/>
          <p:cNvSpPr/>
          <p:nvPr/>
        </p:nvSpPr>
        <p:spPr>
          <a:xfrm>
            <a:off x="4417852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</a:t>
            </a:r>
          </a:p>
        </p:txBody>
      </p:sp>
      <p:sp>
        <p:nvSpPr>
          <p:cNvPr id="11" name="Oval 10"/>
          <p:cNvSpPr/>
          <p:nvPr/>
        </p:nvSpPr>
        <p:spPr>
          <a:xfrm>
            <a:off x="4417852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</a:t>
            </a:r>
          </a:p>
        </p:txBody>
      </p:sp>
      <p:sp>
        <p:nvSpPr>
          <p:cNvPr id="12" name="Oval 11"/>
          <p:cNvSpPr/>
          <p:nvPr/>
        </p:nvSpPr>
        <p:spPr>
          <a:xfrm>
            <a:off x="4417852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A’s</a:t>
            </a:r>
          </a:p>
        </p:txBody>
      </p:sp>
      <p:sp>
        <p:nvSpPr>
          <p:cNvPr id="13" name="Oval 12"/>
          <p:cNvSpPr/>
          <p:nvPr/>
        </p:nvSpPr>
        <p:spPr>
          <a:xfrm>
            <a:off x="336108" y="4111765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797962" y="4156613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13" idx="7"/>
            <a:endCxn id="6" idx="2"/>
          </p:cNvCxnSpPr>
          <p:nvPr/>
        </p:nvCxnSpPr>
        <p:spPr>
          <a:xfrm flipV="1">
            <a:off x="541085" y="2502329"/>
            <a:ext cx="1263900" cy="1644604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6"/>
            <a:endCxn id="8" idx="2"/>
          </p:cNvCxnSpPr>
          <p:nvPr/>
        </p:nvCxnSpPr>
        <p:spPr>
          <a:xfrm>
            <a:off x="576253" y="4231838"/>
            <a:ext cx="1228732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5"/>
            <a:endCxn id="9" idx="2"/>
          </p:cNvCxnSpPr>
          <p:nvPr/>
        </p:nvCxnSpPr>
        <p:spPr>
          <a:xfrm>
            <a:off x="541085" y="4316742"/>
            <a:ext cx="1263900" cy="164460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6"/>
            <a:endCxn id="10" idx="2"/>
          </p:cNvCxnSpPr>
          <p:nvPr/>
        </p:nvCxnSpPr>
        <p:spPr>
          <a:xfrm>
            <a:off x="3061131" y="2502329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6"/>
            <a:endCxn id="11" idx="2"/>
          </p:cNvCxnSpPr>
          <p:nvPr/>
        </p:nvCxnSpPr>
        <p:spPr>
          <a:xfrm>
            <a:off x="3061131" y="2502329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6"/>
          </p:cNvCxnSpPr>
          <p:nvPr/>
        </p:nvCxnSpPr>
        <p:spPr>
          <a:xfrm flipV="1">
            <a:off x="3061131" y="2692400"/>
            <a:ext cx="1356721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6"/>
          </p:cNvCxnSpPr>
          <p:nvPr/>
        </p:nvCxnSpPr>
        <p:spPr>
          <a:xfrm>
            <a:off x="3061131" y="4231838"/>
            <a:ext cx="1429589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6"/>
            <a:endCxn id="11" idx="2"/>
          </p:cNvCxnSpPr>
          <p:nvPr/>
        </p:nvCxnSpPr>
        <p:spPr>
          <a:xfrm flipV="1">
            <a:off x="3061131" y="4231838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6"/>
            <a:endCxn id="12" idx="2"/>
          </p:cNvCxnSpPr>
          <p:nvPr/>
        </p:nvCxnSpPr>
        <p:spPr>
          <a:xfrm>
            <a:off x="3061131" y="5961347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0" idx="6"/>
            <a:endCxn id="14" idx="2"/>
          </p:cNvCxnSpPr>
          <p:nvPr/>
        </p:nvCxnSpPr>
        <p:spPr>
          <a:xfrm>
            <a:off x="5673998" y="2502329"/>
            <a:ext cx="1123964" cy="17743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6"/>
            <a:endCxn id="14" idx="2"/>
          </p:cNvCxnSpPr>
          <p:nvPr/>
        </p:nvCxnSpPr>
        <p:spPr>
          <a:xfrm>
            <a:off x="5673998" y="4231838"/>
            <a:ext cx="1123964" cy="4484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6"/>
            <a:endCxn id="14" idx="2"/>
          </p:cNvCxnSpPr>
          <p:nvPr/>
        </p:nvCxnSpPr>
        <p:spPr>
          <a:xfrm flipV="1">
            <a:off x="5673998" y="4276686"/>
            <a:ext cx="1123964" cy="1684661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FEABC94-9C00-44F4-BC23-7165D00FA323}"/>
              </a:ext>
            </a:extLst>
          </p:cNvPr>
          <p:cNvSpPr txBox="1"/>
          <p:nvPr/>
        </p:nvSpPr>
        <p:spPr>
          <a:xfrm>
            <a:off x="7251033" y="4462272"/>
            <a:ext cx="48116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do we make sure Mariners win? They’ll end the season with 82 wins (current + games left). 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many more can each team win?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Mariners </a:t>
            </a:r>
            <a:r>
              <a:rPr lang="en-US" sz="24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poss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total – team current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06D780-0143-4A36-8294-73F4C86F7480}"/>
              </a:ext>
            </a:extLst>
          </p:cNvPr>
          <p:cNvSpPr txBox="1"/>
          <p:nvPr/>
        </p:nvSpPr>
        <p:spPr>
          <a:xfrm>
            <a:off x="824463" y="2862966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BAB41C-D9B4-4739-AC6C-E8FC55B81F3F}"/>
              </a:ext>
            </a:extLst>
          </p:cNvPr>
          <p:cNvSpPr txBox="1"/>
          <p:nvPr/>
        </p:nvSpPr>
        <p:spPr>
          <a:xfrm>
            <a:off x="1018904" y="3783198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CBA8AD-E3EB-48A6-8E76-5B27F1A0E3ED}"/>
              </a:ext>
            </a:extLst>
          </p:cNvPr>
          <p:cNvSpPr txBox="1"/>
          <p:nvPr/>
        </p:nvSpPr>
        <p:spPr>
          <a:xfrm>
            <a:off x="824463" y="500155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297D37-E4BB-4A71-9375-90D3753F205C}"/>
              </a:ext>
            </a:extLst>
          </p:cNvPr>
          <p:cNvSpPr txBox="1"/>
          <p:nvPr/>
        </p:nvSpPr>
        <p:spPr>
          <a:xfrm>
            <a:off x="1634647" y="1152395"/>
            <a:ext cx="501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Angels have 81 wins, 1 more is ok (total matches Mariners possible) 2 is not. Capacity is 1.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90E4D7-877F-448A-9AF2-47351EF0264E}"/>
              </a:ext>
            </a:extLst>
          </p:cNvPr>
          <p:cNvSpPr txBox="1"/>
          <p:nvPr/>
        </p:nvSpPr>
        <p:spPr>
          <a:xfrm>
            <a:off x="6127069" y="2776619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350637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Network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97962" y="113706"/>
          <a:ext cx="5264730" cy="1760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2946">
                  <a:extLst>
                    <a:ext uri="{9D8B030D-6E8A-4147-A177-3AD203B41FA5}">
                      <a16:colId xmlns:a16="http://schemas.microsoft.com/office/drawing/2014/main" val="212268809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65188816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963314380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2365230938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1054430375"/>
                    </a:ext>
                  </a:extLst>
                </a:gridCol>
              </a:tblGrid>
              <a:tr h="35211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7371179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402881349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3949064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5837603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6572041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Possible</a:t>
                          </a:r>
                          <a:r>
                            <a:rPr lang="en-US" sz="20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22408768"/>
                  </p:ext>
                </p:extLst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00" r="-17500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5531" t="-5000" r="-1090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Oval 5"/>
          <p:cNvSpPr/>
          <p:nvPr/>
        </p:nvSpPr>
        <p:spPr>
          <a:xfrm>
            <a:off x="1804985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Rangers</a:t>
            </a:r>
          </a:p>
        </p:txBody>
      </p:sp>
      <p:sp>
        <p:nvSpPr>
          <p:cNvPr id="8" name="Oval 7"/>
          <p:cNvSpPr/>
          <p:nvPr/>
        </p:nvSpPr>
        <p:spPr>
          <a:xfrm>
            <a:off x="1804985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9" name="Oval 8"/>
          <p:cNvSpPr/>
          <p:nvPr/>
        </p:nvSpPr>
        <p:spPr>
          <a:xfrm>
            <a:off x="1804985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10" name="Oval 9"/>
          <p:cNvSpPr/>
          <p:nvPr/>
        </p:nvSpPr>
        <p:spPr>
          <a:xfrm>
            <a:off x="4417852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</a:t>
            </a:r>
          </a:p>
        </p:txBody>
      </p:sp>
      <p:sp>
        <p:nvSpPr>
          <p:cNvPr id="11" name="Oval 10"/>
          <p:cNvSpPr/>
          <p:nvPr/>
        </p:nvSpPr>
        <p:spPr>
          <a:xfrm>
            <a:off x="4417852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</a:t>
            </a:r>
          </a:p>
        </p:txBody>
      </p:sp>
      <p:sp>
        <p:nvSpPr>
          <p:cNvPr id="12" name="Oval 11"/>
          <p:cNvSpPr/>
          <p:nvPr/>
        </p:nvSpPr>
        <p:spPr>
          <a:xfrm>
            <a:off x="4417852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A’s</a:t>
            </a:r>
          </a:p>
        </p:txBody>
      </p:sp>
      <p:sp>
        <p:nvSpPr>
          <p:cNvPr id="13" name="Oval 12"/>
          <p:cNvSpPr/>
          <p:nvPr/>
        </p:nvSpPr>
        <p:spPr>
          <a:xfrm>
            <a:off x="336108" y="4111765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797962" y="4156613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13" idx="7"/>
            <a:endCxn id="6" idx="2"/>
          </p:cNvCxnSpPr>
          <p:nvPr/>
        </p:nvCxnSpPr>
        <p:spPr>
          <a:xfrm flipV="1">
            <a:off x="541085" y="2502329"/>
            <a:ext cx="1263900" cy="1644604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6"/>
            <a:endCxn id="8" idx="2"/>
          </p:cNvCxnSpPr>
          <p:nvPr/>
        </p:nvCxnSpPr>
        <p:spPr>
          <a:xfrm>
            <a:off x="576253" y="4231838"/>
            <a:ext cx="1228732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5"/>
            <a:endCxn id="9" idx="2"/>
          </p:cNvCxnSpPr>
          <p:nvPr/>
        </p:nvCxnSpPr>
        <p:spPr>
          <a:xfrm>
            <a:off x="541085" y="4316742"/>
            <a:ext cx="1263900" cy="164460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6"/>
            <a:endCxn id="10" idx="2"/>
          </p:cNvCxnSpPr>
          <p:nvPr/>
        </p:nvCxnSpPr>
        <p:spPr>
          <a:xfrm>
            <a:off x="3061131" y="2502329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6"/>
            <a:endCxn id="11" idx="2"/>
          </p:cNvCxnSpPr>
          <p:nvPr/>
        </p:nvCxnSpPr>
        <p:spPr>
          <a:xfrm>
            <a:off x="3061131" y="2502329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6"/>
          </p:cNvCxnSpPr>
          <p:nvPr/>
        </p:nvCxnSpPr>
        <p:spPr>
          <a:xfrm flipV="1">
            <a:off x="3061131" y="2692400"/>
            <a:ext cx="1356721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6"/>
          </p:cNvCxnSpPr>
          <p:nvPr/>
        </p:nvCxnSpPr>
        <p:spPr>
          <a:xfrm>
            <a:off x="3061131" y="4231838"/>
            <a:ext cx="1429589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6"/>
            <a:endCxn id="11" idx="2"/>
          </p:cNvCxnSpPr>
          <p:nvPr/>
        </p:nvCxnSpPr>
        <p:spPr>
          <a:xfrm flipV="1">
            <a:off x="3061131" y="4231838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6"/>
            <a:endCxn id="12" idx="2"/>
          </p:cNvCxnSpPr>
          <p:nvPr/>
        </p:nvCxnSpPr>
        <p:spPr>
          <a:xfrm>
            <a:off x="3061131" y="5961347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0" idx="6"/>
            <a:endCxn id="14" idx="2"/>
          </p:cNvCxnSpPr>
          <p:nvPr/>
        </p:nvCxnSpPr>
        <p:spPr>
          <a:xfrm>
            <a:off x="5673998" y="2502329"/>
            <a:ext cx="1123964" cy="17743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6"/>
            <a:endCxn id="14" idx="2"/>
          </p:cNvCxnSpPr>
          <p:nvPr/>
        </p:nvCxnSpPr>
        <p:spPr>
          <a:xfrm>
            <a:off x="5673998" y="4231838"/>
            <a:ext cx="1123964" cy="4484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6"/>
            <a:endCxn id="14" idx="2"/>
          </p:cNvCxnSpPr>
          <p:nvPr/>
        </p:nvCxnSpPr>
        <p:spPr>
          <a:xfrm flipV="1">
            <a:off x="5673998" y="4276686"/>
            <a:ext cx="1123964" cy="1684661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FEABC94-9C00-44F4-BC23-7165D00FA323}"/>
              </a:ext>
            </a:extLst>
          </p:cNvPr>
          <p:cNvSpPr txBox="1"/>
          <p:nvPr/>
        </p:nvSpPr>
        <p:spPr>
          <a:xfrm>
            <a:off x="7251033" y="4462272"/>
            <a:ext cx="48116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do we make sure Mariners win? They’ll end the season with 82 wins (current + games left). 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many more can each team win?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Mariners </a:t>
            </a:r>
            <a:r>
              <a:rPr lang="en-US" sz="24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poss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total – team current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06D780-0143-4A36-8294-73F4C86F7480}"/>
              </a:ext>
            </a:extLst>
          </p:cNvPr>
          <p:cNvSpPr txBox="1"/>
          <p:nvPr/>
        </p:nvSpPr>
        <p:spPr>
          <a:xfrm>
            <a:off x="824463" y="2862966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BAB41C-D9B4-4739-AC6C-E8FC55B81F3F}"/>
              </a:ext>
            </a:extLst>
          </p:cNvPr>
          <p:cNvSpPr txBox="1"/>
          <p:nvPr/>
        </p:nvSpPr>
        <p:spPr>
          <a:xfrm>
            <a:off x="1018904" y="3783198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CBA8AD-E3EB-48A6-8E76-5B27F1A0E3ED}"/>
              </a:ext>
            </a:extLst>
          </p:cNvPr>
          <p:cNvSpPr txBox="1"/>
          <p:nvPr/>
        </p:nvSpPr>
        <p:spPr>
          <a:xfrm>
            <a:off x="824463" y="500155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214EBE-C53E-4099-848C-CBD5F86AE3DB}"/>
              </a:ext>
            </a:extLst>
          </p:cNvPr>
          <p:cNvSpPr txBox="1"/>
          <p:nvPr/>
        </p:nvSpPr>
        <p:spPr>
          <a:xfrm>
            <a:off x="6127069" y="2776619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327890-D0FA-4BD0-BB0C-E6C9F5AC6189}"/>
              </a:ext>
            </a:extLst>
          </p:cNvPr>
          <p:cNvSpPr txBox="1"/>
          <p:nvPr/>
        </p:nvSpPr>
        <p:spPr>
          <a:xfrm>
            <a:off x="5942676" y="380008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400261-F4E3-4700-B7C8-B749CCF3060D}"/>
              </a:ext>
            </a:extLst>
          </p:cNvPr>
          <p:cNvSpPr txBox="1"/>
          <p:nvPr/>
        </p:nvSpPr>
        <p:spPr>
          <a:xfrm>
            <a:off x="5820950" y="4804730"/>
            <a:ext cx="52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121196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Network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97962" y="113706"/>
          <a:ext cx="5264730" cy="1760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2946">
                  <a:extLst>
                    <a:ext uri="{9D8B030D-6E8A-4147-A177-3AD203B41FA5}">
                      <a16:colId xmlns:a16="http://schemas.microsoft.com/office/drawing/2014/main" val="212268809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65188816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963314380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2365230938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1054430375"/>
                    </a:ext>
                  </a:extLst>
                </a:gridCol>
              </a:tblGrid>
              <a:tr h="35211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7371179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402881349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3949064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5837603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6572041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Possible</a:t>
                          </a:r>
                          <a:r>
                            <a:rPr lang="en-US" sz="20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22408768"/>
                  </p:ext>
                </p:extLst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00" r="-17500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5531" t="-5000" r="-1090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Oval 5"/>
          <p:cNvSpPr/>
          <p:nvPr/>
        </p:nvSpPr>
        <p:spPr>
          <a:xfrm>
            <a:off x="1804985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Rangers</a:t>
            </a:r>
          </a:p>
        </p:txBody>
      </p:sp>
      <p:sp>
        <p:nvSpPr>
          <p:cNvPr id="8" name="Oval 7"/>
          <p:cNvSpPr/>
          <p:nvPr/>
        </p:nvSpPr>
        <p:spPr>
          <a:xfrm>
            <a:off x="1804985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9" name="Oval 8"/>
          <p:cNvSpPr/>
          <p:nvPr/>
        </p:nvSpPr>
        <p:spPr>
          <a:xfrm>
            <a:off x="1804985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10" name="Oval 9"/>
          <p:cNvSpPr/>
          <p:nvPr/>
        </p:nvSpPr>
        <p:spPr>
          <a:xfrm>
            <a:off x="4417852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</a:t>
            </a:r>
          </a:p>
        </p:txBody>
      </p:sp>
      <p:sp>
        <p:nvSpPr>
          <p:cNvPr id="11" name="Oval 10"/>
          <p:cNvSpPr/>
          <p:nvPr/>
        </p:nvSpPr>
        <p:spPr>
          <a:xfrm>
            <a:off x="4417852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</a:t>
            </a:r>
          </a:p>
        </p:txBody>
      </p:sp>
      <p:sp>
        <p:nvSpPr>
          <p:cNvPr id="12" name="Oval 11"/>
          <p:cNvSpPr/>
          <p:nvPr/>
        </p:nvSpPr>
        <p:spPr>
          <a:xfrm>
            <a:off x="4417852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A’s</a:t>
            </a:r>
          </a:p>
        </p:txBody>
      </p:sp>
      <p:sp>
        <p:nvSpPr>
          <p:cNvPr id="13" name="Oval 12"/>
          <p:cNvSpPr/>
          <p:nvPr/>
        </p:nvSpPr>
        <p:spPr>
          <a:xfrm>
            <a:off x="336108" y="4111765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797962" y="4156613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13" idx="7"/>
            <a:endCxn id="6" idx="2"/>
          </p:cNvCxnSpPr>
          <p:nvPr/>
        </p:nvCxnSpPr>
        <p:spPr>
          <a:xfrm flipV="1">
            <a:off x="541085" y="2502329"/>
            <a:ext cx="1263900" cy="1644604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6"/>
            <a:endCxn id="8" idx="2"/>
          </p:cNvCxnSpPr>
          <p:nvPr/>
        </p:nvCxnSpPr>
        <p:spPr>
          <a:xfrm>
            <a:off x="576253" y="4231838"/>
            <a:ext cx="1228732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5"/>
            <a:endCxn id="9" idx="2"/>
          </p:cNvCxnSpPr>
          <p:nvPr/>
        </p:nvCxnSpPr>
        <p:spPr>
          <a:xfrm>
            <a:off x="541085" y="4316742"/>
            <a:ext cx="1263900" cy="164460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6"/>
            <a:endCxn id="10" idx="2"/>
          </p:cNvCxnSpPr>
          <p:nvPr/>
        </p:nvCxnSpPr>
        <p:spPr>
          <a:xfrm>
            <a:off x="3061131" y="2502329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6"/>
            <a:endCxn id="11" idx="2"/>
          </p:cNvCxnSpPr>
          <p:nvPr/>
        </p:nvCxnSpPr>
        <p:spPr>
          <a:xfrm>
            <a:off x="3061131" y="2502329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6"/>
          </p:cNvCxnSpPr>
          <p:nvPr/>
        </p:nvCxnSpPr>
        <p:spPr>
          <a:xfrm flipV="1">
            <a:off x="3061131" y="2692400"/>
            <a:ext cx="1356721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6"/>
          </p:cNvCxnSpPr>
          <p:nvPr/>
        </p:nvCxnSpPr>
        <p:spPr>
          <a:xfrm>
            <a:off x="3061131" y="4231838"/>
            <a:ext cx="1429589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6"/>
            <a:endCxn id="11" idx="2"/>
          </p:cNvCxnSpPr>
          <p:nvPr/>
        </p:nvCxnSpPr>
        <p:spPr>
          <a:xfrm flipV="1">
            <a:off x="3061131" y="4231838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6"/>
            <a:endCxn id="12" idx="2"/>
          </p:cNvCxnSpPr>
          <p:nvPr/>
        </p:nvCxnSpPr>
        <p:spPr>
          <a:xfrm>
            <a:off x="3061131" y="5961347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0" idx="6"/>
            <a:endCxn id="14" idx="2"/>
          </p:cNvCxnSpPr>
          <p:nvPr/>
        </p:nvCxnSpPr>
        <p:spPr>
          <a:xfrm>
            <a:off x="5673998" y="2502329"/>
            <a:ext cx="1123964" cy="17743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6"/>
            <a:endCxn id="14" idx="2"/>
          </p:cNvCxnSpPr>
          <p:nvPr/>
        </p:nvCxnSpPr>
        <p:spPr>
          <a:xfrm>
            <a:off x="5673998" y="4231838"/>
            <a:ext cx="1123964" cy="4484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6"/>
            <a:endCxn id="14" idx="2"/>
          </p:cNvCxnSpPr>
          <p:nvPr/>
        </p:nvCxnSpPr>
        <p:spPr>
          <a:xfrm flipV="1">
            <a:off x="5673998" y="4276686"/>
            <a:ext cx="1123964" cy="1684661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EABC94-9C00-44F4-BC23-7165D00FA323}"/>
                  </a:ext>
                </a:extLst>
              </p:cNvPr>
              <p:cNvSpPr txBox="1"/>
              <p:nvPr/>
            </p:nvSpPr>
            <p:spPr>
              <a:xfrm>
                <a:off x="7251033" y="4462272"/>
                <a:ext cx="4811659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Edges in the middle?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Only to the two teams playing.</a:t>
                </a: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We’ve handled are constraints, can leave capacities 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∞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EABC94-9C00-44F4-BC23-7165D00FA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1033" y="4462272"/>
                <a:ext cx="4811659" cy="1938992"/>
              </a:xfrm>
              <a:prstGeom prst="rect">
                <a:avLst/>
              </a:prstGeom>
              <a:blipFill>
                <a:blip r:embed="rId3"/>
                <a:stretch>
                  <a:fillRect l="-1899" t="-2201" r="-1899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C606D780-0143-4A36-8294-73F4C86F7480}"/>
              </a:ext>
            </a:extLst>
          </p:cNvPr>
          <p:cNvSpPr txBox="1"/>
          <p:nvPr/>
        </p:nvSpPr>
        <p:spPr>
          <a:xfrm>
            <a:off x="824463" y="2862966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BAB41C-D9B4-4739-AC6C-E8FC55B81F3F}"/>
              </a:ext>
            </a:extLst>
          </p:cNvPr>
          <p:cNvSpPr txBox="1"/>
          <p:nvPr/>
        </p:nvSpPr>
        <p:spPr>
          <a:xfrm>
            <a:off x="1018904" y="3783198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CBA8AD-E3EB-48A6-8E76-5B27F1A0E3ED}"/>
              </a:ext>
            </a:extLst>
          </p:cNvPr>
          <p:cNvSpPr txBox="1"/>
          <p:nvPr/>
        </p:nvSpPr>
        <p:spPr>
          <a:xfrm>
            <a:off x="824463" y="500155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214EBE-C53E-4099-848C-CBD5F86AE3DB}"/>
              </a:ext>
            </a:extLst>
          </p:cNvPr>
          <p:cNvSpPr txBox="1"/>
          <p:nvPr/>
        </p:nvSpPr>
        <p:spPr>
          <a:xfrm>
            <a:off x="6127069" y="2776619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327890-D0FA-4BD0-BB0C-E6C9F5AC6189}"/>
              </a:ext>
            </a:extLst>
          </p:cNvPr>
          <p:cNvSpPr txBox="1"/>
          <p:nvPr/>
        </p:nvSpPr>
        <p:spPr>
          <a:xfrm>
            <a:off x="5942676" y="380008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400261-F4E3-4700-B7C8-B749CCF3060D}"/>
              </a:ext>
            </a:extLst>
          </p:cNvPr>
          <p:cNvSpPr txBox="1"/>
          <p:nvPr/>
        </p:nvSpPr>
        <p:spPr>
          <a:xfrm>
            <a:off x="5820950" y="4804730"/>
            <a:ext cx="52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4686077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Network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97962" y="113706"/>
          <a:ext cx="5264730" cy="1760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2946">
                  <a:extLst>
                    <a:ext uri="{9D8B030D-6E8A-4147-A177-3AD203B41FA5}">
                      <a16:colId xmlns:a16="http://schemas.microsoft.com/office/drawing/2014/main" val="212268809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65188816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963314380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2365230938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1054430375"/>
                    </a:ext>
                  </a:extLst>
                </a:gridCol>
              </a:tblGrid>
              <a:tr h="35211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7371179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402881349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3949064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5837603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6572041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Possible</a:t>
                          </a:r>
                          <a:r>
                            <a:rPr lang="en-US" sz="20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22408768"/>
                  </p:ext>
                </p:extLst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00" r="-17500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5531" t="-5000" r="-1090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Oval 5"/>
          <p:cNvSpPr/>
          <p:nvPr/>
        </p:nvSpPr>
        <p:spPr>
          <a:xfrm>
            <a:off x="1804985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Rangers</a:t>
            </a:r>
          </a:p>
        </p:txBody>
      </p:sp>
      <p:sp>
        <p:nvSpPr>
          <p:cNvPr id="8" name="Oval 7"/>
          <p:cNvSpPr/>
          <p:nvPr/>
        </p:nvSpPr>
        <p:spPr>
          <a:xfrm>
            <a:off x="1804985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9" name="Oval 8"/>
          <p:cNvSpPr/>
          <p:nvPr/>
        </p:nvSpPr>
        <p:spPr>
          <a:xfrm>
            <a:off x="1804985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10" name="Oval 9"/>
          <p:cNvSpPr/>
          <p:nvPr/>
        </p:nvSpPr>
        <p:spPr>
          <a:xfrm>
            <a:off x="4417852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</a:t>
            </a:r>
          </a:p>
        </p:txBody>
      </p:sp>
      <p:sp>
        <p:nvSpPr>
          <p:cNvPr id="11" name="Oval 10"/>
          <p:cNvSpPr/>
          <p:nvPr/>
        </p:nvSpPr>
        <p:spPr>
          <a:xfrm>
            <a:off x="4417852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</a:t>
            </a:r>
          </a:p>
        </p:txBody>
      </p:sp>
      <p:sp>
        <p:nvSpPr>
          <p:cNvPr id="12" name="Oval 11"/>
          <p:cNvSpPr/>
          <p:nvPr/>
        </p:nvSpPr>
        <p:spPr>
          <a:xfrm>
            <a:off x="4417852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A’s</a:t>
            </a:r>
          </a:p>
        </p:txBody>
      </p:sp>
      <p:sp>
        <p:nvSpPr>
          <p:cNvPr id="13" name="Oval 12"/>
          <p:cNvSpPr/>
          <p:nvPr/>
        </p:nvSpPr>
        <p:spPr>
          <a:xfrm>
            <a:off x="336108" y="4111765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797962" y="4156613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13" idx="7"/>
            <a:endCxn id="6" idx="2"/>
          </p:cNvCxnSpPr>
          <p:nvPr/>
        </p:nvCxnSpPr>
        <p:spPr>
          <a:xfrm flipV="1">
            <a:off x="541085" y="2502329"/>
            <a:ext cx="1263900" cy="1644604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6"/>
            <a:endCxn id="8" idx="2"/>
          </p:cNvCxnSpPr>
          <p:nvPr/>
        </p:nvCxnSpPr>
        <p:spPr>
          <a:xfrm>
            <a:off x="576253" y="4231838"/>
            <a:ext cx="1228732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5"/>
            <a:endCxn id="9" idx="2"/>
          </p:cNvCxnSpPr>
          <p:nvPr/>
        </p:nvCxnSpPr>
        <p:spPr>
          <a:xfrm>
            <a:off x="541085" y="4316742"/>
            <a:ext cx="1263900" cy="164460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6"/>
            <a:endCxn id="10" idx="2"/>
          </p:cNvCxnSpPr>
          <p:nvPr/>
        </p:nvCxnSpPr>
        <p:spPr>
          <a:xfrm>
            <a:off x="3061131" y="2502329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6"/>
            <a:endCxn id="11" idx="2"/>
          </p:cNvCxnSpPr>
          <p:nvPr/>
        </p:nvCxnSpPr>
        <p:spPr>
          <a:xfrm>
            <a:off x="3061131" y="2502329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6"/>
          </p:cNvCxnSpPr>
          <p:nvPr/>
        </p:nvCxnSpPr>
        <p:spPr>
          <a:xfrm flipV="1">
            <a:off x="3061131" y="2692400"/>
            <a:ext cx="1356721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6"/>
          </p:cNvCxnSpPr>
          <p:nvPr/>
        </p:nvCxnSpPr>
        <p:spPr>
          <a:xfrm>
            <a:off x="3061131" y="4231838"/>
            <a:ext cx="1429589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6"/>
            <a:endCxn id="11" idx="2"/>
          </p:cNvCxnSpPr>
          <p:nvPr/>
        </p:nvCxnSpPr>
        <p:spPr>
          <a:xfrm flipV="1">
            <a:off x="3061131" y="4231838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6"/>
            <a:endCxn id="12" idx="2"/>
          </p:cNvCxnSpPr>
          <p:nvPr/>
        </p:nvCxnSpPr>
        <p:spPr>
          <a:xfrm>
            <a:off x="3061131" y="5961347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0" idx="6"/>
            <a:endCxn id="14" idx="2"/>
          </p:cNvCxnSpPr>
          <p:nvPr/>
        </p:nvCxnSpPr>
        <p:spPr>
          <a:xfrm>
            <a:off x="5673998" y="2502329"/>
            <a:ext cx="1123964" cy="17743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6"/>
            <a:endCxn id="14" idx="2"/>
          </p:cNvCxnSpPr>
          <p:nvPr/>
        </p:nvCxnSpPr>
        <p:spPr>
          <a:xfrm>
            <a:off x="5673998" y="4231838"/>
            <a:ext cx="1123964" cy="4484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6"/>
            <a:endCxn id="14" idx="2"/>
          </p:cNvCxnSpPr>
          <p:nvPr/>
        </p:nvCxnSpPr>
        <p:spPr>
          <a:xfrm flipV="1">
            <a:off x="5673998" y="4276686"/>
            <a:ext cx="1123964" cy="1684661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EABC94-9C00-44F4-BC23-7165D00FA323}"/>
                  </a:ext>
                </a:extLst>
              </p:cNvPr>
              <p:cNvSpPr txBox="1"/>
              <p:nvPr/>
            </p:nvSpPr>
            <p:spPr>
              <a:xfrm>
                <a:off x="7251033" y="4462272"/>
                <a:ext cx="4811659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Edges in the middle?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Only to the two teams playing.</a:t>
                </a: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We’ve handled are constraints, can leave capacities 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∞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FEABC94-9C00-44F4-BC23-7165D00FA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1033" y="4462272"/>
                <a:ext cx="4811659" cy="1938992"/>
              </a:xfrm>
              <a:prstGeom prst="rect">
                <a:avLst/>
              </a:prstGeom>
              <a:blipFill>
                <a:blip r:embed="rId3"/>
                <a:stretch>
                  <a:fillRect l="-1899" t="-2201" r="-1899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C606D780-0143-4A36-8294-73F4C86F7480}"/>
              </a:ext>
            </a:extLst>
          </p:cNvPr>
          <p:cNvSpPr txBox="1"/>
          <p:nvPr/>
        </p:nvSpPr>
        <p:spPr>
          <a:xfrm>
            <a:off x="824463" y="2862966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BAB41C-D9B4-4739-AC6C-E8FC55B81F3F}"/>
              </a:ext>
            </a:extLst>
          </p:cNvPr>
          <p:cNvSpPr txBox="1"/>
          <p:nvPr/>
        </p:nvSpPr>
        <p:spPr>
          <a:xfrm>
            <a:off x="1018904" y="3783198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CBA8AD-E3EB-48A6-8E76-5B27F1A0E3ED}"/>
              </a:ext>
            </a:extLst>
          </p:cNvPr>
          <p:cNvSpPr txBox="1"/>
          <p:nvPr/>
        </p:nvSpPr>
        <p:spPr>
          <a:xfrm>
            <a:off x="824463" y="500155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214EBE-C53E-4099-848C-CBD5F86AE3DB}"/>
              </a:ext>
            </a:extLst>
          </p:cNvPr>
          <p:cNvSpPr txBox="1"/>
          <p:nvPr/>
        </p:nvSpPr>
        <p:spPr>
          <a:xfrm>
            <a:off x="6127069" y="2776619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327890-D0FA-4BD0-BB0C-E6C9F5AC6189}"/>
              </a:ext>
            </a:extLst>
          </p:cNvPr>
          <p:cNvSpPr txBox="1"/>
          <p:nvPr/>
        </p:nvSpPr>
        <p:spPr>
          <a:xfrm>
            <a:off x="5942676" y="380008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400261-F4E3-4700-B7C8-B749CCF3060D}"/>
              </a:ext>
            </a:extLst>
          </p:cNvPr>
          <p:cNvSpPr txBox="1"/>
          <p:nvPr/>
        </p:nvSpPr>
        <p:spPr>
          <a:xfrm>
            <a:off x="5820950" y="4804730"/>
            <a:ext cx="52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0F079C0-4A20-45CE-BA45-5F84E89B765A}"/>
                  </a:ext>
                </a:extLst>
              </p:cNvPr>
              <p:cNvSpPr txBox="1"/>
              <p:nvPr/>
            </p:nvSpPr>
            <p:spPr>
              <a:xfrm>
                <a:off x="3571103" y="5550441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0F079C0-4A20-45CE-BA45-5F84E89B76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103" y="5550441"/>
                <a:ext cx="388883" cy="461665"/>
              </a:xfrm>
              <a:prstGeom prst="rect">
                <a:avLst/>
              </a:prstGeom>
              <a:blipFill>
                <a:blip r:embed="rId4"/>
                <a:stretch>
                  <a:fillRect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7EDB4E7-AC6F-4A34-AAE8-DEAC3D5DAEBE}"/>
                  </a:ext>
                </a:extLst>
              </p:cNvPr>
              <p:cNvSpPr txBox="1"/>
              <p:nvPr/>
            </p:nvSpPr>
            <p:spPr>
              <a:xfrm>
                <a:off x="3882018" y="4908211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7EDB4E7-AC6F-4A34-AAE8-DEAC3D5DA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2018" y="4908211"/>
                <a:ext cx="388883" cy="461665"/>
              </a:xfrm>
              <a:prstGeom prst="rect">
                <a:avLst/>
              </a:prstGeom>
              <a:blipFill>
                <a:blip r:embed="rId5"/>
                <a:stretch>
                  <a:fillRect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3107138-94E0-4B32-AC28-A1B08FDBF79B}"/>
                  </a:ext>
                </a:extLst>
              </p:cNvPr>
              <p:cNvSpPr txBox="1"/>
              <p:nvPr/>
            </p:nvSpPr>
            <p:spPr>
              <a:xfrm>
                <a:off x="3802433" y="4288718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3107138-94E0-4B32-AC28-A1B08FDBF7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2433" y="4288718"/>
                <a:ext cx="388883" cy="461665"/>
              </a:xfrm>
              <a:prstGeom prst="rect">
                <a:avLst/>
              </a:prstGeom>
              <a:blipFill>
                <a:blip r:embed="rId6"/>
                <a:stretch>
                  <a:fillRect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B90E408-F7DA-414A-9BFC-9734EB79DB06}"/>
                  </a:ext>
                </a:extLst>
              </p:cNvPr>
              <p:cNvSpPr txBox="1"/>
              <p:nvPr/>
            </p:nvSpPr>
            <p:spPr>
              <a:xfrm>
                <a:off x="3182220" y="3359268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B90E408-F7DA-414A-9BFC-9734EB79DB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220" y="3359268"/>
                <a:ext cx="388883" cy="461665"/>
              </a:xfrm>
              <a:prstGeom prst="rect">
                <a:avLst/>
              </a:prstGeom>
              <a:blipFill>
                <a:blip r:embed="rId7"/>
                <a:stretch>
                  <a:fillRect r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9DFDCF5-593D-4B8E-A471-D89DE9094567}"/>
                  </a:ext>
                </a:extLst>
              </p:cNvPr>
              <p:cNvSpPr txBox="1"/>
              <p:nvPr/>
            </p:nvSpPr>
            <p:spPr>
              <a:xfrm>
                <a:off x="3323005" y="2668737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9DFDCF5-593D-4B8E-A471-D89DE90945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005" y="2668737"/>
                <a:ext cx="388883" cy="461665"/>
              </a:xfrm>
              <a:prstGeom prst="rect">
                <a:avLst/>
              </a:prstGeom>
              <a:blipFill>
                <a:blip r:embed="rId8"/>
                <a:stretch>
                  <a:fillRect r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B3453EE-02F0-4200-8BE2-2E0A9FBBD4CD}"/>
                  </a:ext>
                </a:extLst>
              </p:cNvPr>
              <p:cNvSpPr txBox="1"/>
              <p:nvPr/>
            </p:nvSpPr>
            <p:spPr>
              <a:xfrm>
                <a:off x="3514202" y="2088873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B3453EE-02F0-4200-8BE2-2E0A9FBBD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202" y="2088873"/>
                <a:ext cx="388883" cy="461665"/>
              </a:xfrm>
              <a:prstGeom prst="rect">
                <a:avLst/>
              </a:prstGeom>
              <a:blipFill>
                <a:blip r:embed="rId9"/>
                <a:stretch>
                  <a:fillRect r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03989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 Network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97962" y="113706"/>
          <a:ext cx="5264730" cy="1760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2946">
                  <a:extLst>
                    <a:ext uri="{9D8B030D-6E8A-4147-A177-3AD203B41FA5}">
                      <a16:colId xmlns:a16="http://schemas.microsoft.com/office/drawing/2014/main" val="212268809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65188816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963314380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2365230938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1054430375"/>
                    </a:ext>
                  </a:extLst>
                </a:gridCol>
              </a:tblGrid>
              <a:tr h="35211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7371179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402881349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3949064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5837603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6572041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Possible</a:t>
                          </a:r>
                          <a:r>
                            <a:rPr lang="en-US" sz="20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022408768"/>
                  </p:ext>
                </p:extLst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00" r="-17500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5531" t="-5000" r="-1090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Oval 5"/>
          <p:cNvSpPr/>
          <p:nvPr/>
        </p:nvSpPr>
        <p:spPr>
          <a:xfrm>
            <a:off x="1804985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Rangers</a:t>
            </a:r>
          </a:p>
        </p:txBody>
      </p:sp>
      <p:sp>
        <p:nvSpPr>
          <p:cNvPr id="8" name="Oval 7"/>
          <p:cNvSpPr/>
          <p:nvPr/>
        </p:nvSpPr>
        <p:spPr>
          <a:xfrm>
            <a:off x="1804985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9" name="Oval 8"/>
          <p:cNvSpPr/>
          <p:nvPr/>
        </p:nvSpPr>
        <p:spPr>
          <a:xfrm>
            <a:off x="1804985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 vs. </a:t>
            </a:r>
            <a:br>
              <a:rPr lang="en-US" sz="1600" dirty="0"/>
            </a:br>
            <a:r>
              <a:rPr lang="en-US" sz="1600" dirty="0"/>
              <a:t>A’s</a:t>
            </a:r>
          </a:p>
        </p:txBody>
      </p:sp>
      <p:sp>
        <p:nvSpPr>
          <p:cNvPr id="10" name="Oval 9"/>
          <p:cNvSpPr/>
          <p:nvPr/>
        </p:nvSpPr>
        <p:spPr>
          <a:xfrm>
            <a:off x="4417852" y="1874256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Angels</a:t>
            </a:r>
          </a:p>
        </p:txBody>
      </p:sp>
      <p:sp>
        <p:nvSpPr>
          <p:cNvPr id="11" name="Oval 10"/>
          <p:cNvSpPr/>
          <p:nvPr/>
        </p:nvSpPr>
        <p:spPr>
          <a:xfrm>
            <a:off x="4417852" y="3603765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Rangers</a:t>
            </a:r>
          </a:p>
        </p:txBody>
      </p:sp>
      <p:sp>
        <p:nvSpPr>
          <p:cNvPr id="12" name="Oval 11"/>
          <p:cNvSpPr/>
          <p:nvPr/>
        </p:nvSpPr>
        <p:spPr>
          <a:xfrm>
            <a:off x="4417852" y="5333274"/>
            <a:ext cx="1256146" cy="1256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A’s</a:t>
            </a:r>
          </a:p>
        </p:txBody>
      </p:sp>
      <p:sp>
        <p:nvSpPr>
          <p:cNvPr id="13" name="Oval 12"/>
          <p:cNvSpPr/>
          <p:nvPr/>
        </p:nvSpPr>
        <p:spPr>
          <a:xfrm>
            <a:off x="336108" y="4111765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797962" y="4156613"/>
            <a:ext cx="240145" cy="240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13" idx="7"/>
            <a:endCxn id="6" idx="2"/>
          </p:cNvCxnSpPr>
          <p:nvPr/>
        </p:nvCxnSpPr>
        <p:spPr>
          <a:xfrm flipV="1">
            <a:off x="541085" y="2502329"/>
            <a:ext cx="1263900" cy="1644604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6"/>
            <a:endCxn id="8" idx="2"/>
          </p:cNvCxnSpPr>
          <p:nvPr/>
        </p:nvCxnSpPr>
        <p:spPr>
          <a:xfrm>
            <a:off x="576253" y="4231838"/>
            <a:ext cx="1228732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5"/>
            <a:endCxn id="9" idx="2"/>
          </p:cNvCxnSpPr>
          <p:nvPr/>
        </p:nvCxnSpPr>
        <p:spPr>
          <a:xfrm>
            <a:off x="541085" y="4316742"/>
            <a:ext cx="1263900" cy="164460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6"/>
            <a:endCxn id="10" idx="2"/>
          </p:cNvCxnSpPr>
          <p:nvPr/>
        </p:nvCxnSpPr>
        <p:spPr>
          <a:xfrm>
            <a:off x="3061131" y="2502329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6"/>
            <a:endCxn id="11" idx="2"/>
          </p:cNvCxnSpPr>
          <p:nvPr/>
        </p:nvCxnSpPr>
        <p:spPr>
          <a:xfrm>
            <a:off x="3061131" y="2502329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6"/>
          </p:cNvCxnSpPr>
          <p:nvPr/>
        </p:nvCxnSpPr>
        <p:spPr>
          <a:xfrm flipV="1">
            <a:off x="3061131" y="2692400"/>
            <a:ext cx="1356721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6"/>
          </p:cNvCxnSpPr>
          <p:nvPr/>
        </p:nvCxnSpPr>
        <p:spPr>
          <a:xfrm>
            <a:off x="3061131" y="4231838"/>
            <a:ext cx="1429589" cy="153943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6"/>
            <a:endCxn id="11" idx="2"/>
          </p:cNvCxnSpPr>
          <p:nvPr/>
        </p:nvCxnSpPr>
        <p:spPr>
          <a:xfrm flipV="1">
            <a:off x="3061131" y="4231838"/>
            <a:ext cx="1356721" cy="1729509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6"/>
            <a:endCxn id="12" idx="2"/>
          </p:cNvCxnSpPr>
          <p:nvPr/>
        </p:nvCxnSpPr>
        <p:spPr>
          <a:xfrm>
            <a:off x="3061131" y="5961347"/>
            <a:ext cx="1356721" cy="0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0" idx="6"/>
            <a:endCxn id="14" idx="2"/>
          </p:cNvCxnSpPr>
          <p:nvPr/>
        </p:nvCxnSpPr>
        <p:spPr>
          <a:xfrm>
            <a:off x="5673998" y="2502329"/>
            <a:ext cx="1123964" cy="17743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6"/>
            <a:endCxn id="14" idx="2"/>
          </p:cNvCxnSpPr>
          <p:nvPr/>
        </p:nvCxnSpPr>
        <p:spPr>
          <a:xfrm>
            <a:off x="5673998" y="4231838"/>
            <a:ext cx="1123964" cy="44848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6"/>
            <a:endCxn id="14" idx="2"/>
          </p:cNvCxnSpPr>
          <p:nvPr/>
        </p:nvCxnSpPr>
        <p:spPr>
          <a:xfrm flipV="1">
            <a:off x="5673998" y="4276686"/>
            <a:ext cx="1123964" cy="1684661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FEABC94-9C00-44F4-BC23-7165D00FA323}"/>
              </a:ext>
            </a:extLst>
          </p:cNvPr>
          <p:cNvSpPr txBox="1"/>
          <p:nvPr/>
        </p:nvSpPr>
        <p:spPr>
          <a:xfrm>
            <a:off x="7251033" y="4462272"/>
            <a:ext cx="4811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We’re done!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06D780-0143-4A36-8294-73F4C86F7480}"/>
              </a:ext>
            </a:extLst>
          </p:cNvPr>
          <p:cNvSpPr txBox="1"/>
          <p:nvPr/>
        </p:nvSpPr>
        <p:spPr>
          <a:xfrm>
            <a:off x="824463" y="2862966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BAB41C-D9B4-4739-AC6C-E8FC55B81F3F}"/>
              </a:ext>
            </a:extLst>
          </p:cNvPr>
          <p:cNvSpPr txBox="1"/>
          <p:nvPr/>
        </p:nvSpPr>
        <p:spPr>
          <a:xfrm>
            <a:off x="1018904" y="3783198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CBA8AD-E3EB-48A6-8E76-5B27F1A0E3ED}"/>
              </a:ext>
            </a:extLst>
          </p:cNvPr>
          <p:cNvSpPr txBox="1"/>
          <p:nvPr/>
        </p:nvSpPr>
        <p:spPr>
          <a:xfrm>
            <a:off x="824463" y="500155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214EBE-C53E-4099-848C-CBD5F86AE3DB}"/>
              </a:ext>
            </a:extLst>
          </p:cNvPr>
          <p:cNvSpPr txBox="1"/>
          <p:nvPr/>
        </p:nvSpPr>
        <p:spPr>
          <a:xfrm>
            <a:off x="6127069" y="2776619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327890-D0FA-4BD0-BB0C-E6C9F5AC6189}"/>
              </a:ext>
            </a:extLst>
          </p:cNvPr>
          <p:cNvSpPr txBox="1"/>
          <p:nvPr/>
        </p:nvSpPr>
        <p:spPr>
          <a:xfrm>
            <a:off x="5942676" y="3800087"/>
            <a:ext cx="388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400261-F4E3-4700-B7C8-B749CCF3060D}"/>
              </a:ext>
            </a:extLst>
          </p:cNvPr>
          <p:cNvSpPr txBox="1"/>
          <p:nvPr/>
        </p:nvSpPr>
        <p:spPr>
          <a:xfrm>
            <a:off x="5820950" y="4804730"/>
            <a:ext cx="52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0F079C0-4A20-45CE-BA45-5F84E89B765A}"/>
                  </a:ext>
                </a:extLst>
              </p:cNvPr>
              <p:cNvSpPr txBox="1"/>
              <p:nvPr/>
            </p:nvSpPr>
            <p:spPr>
              <a:xfrm>
                <a:off x="3571103" y="5550441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0F079C0-4A20-45CE-BA45-5F84E89B76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103" y="5550441"/>
                <a:ext cx="388883" cy="461665"/>
              </a:xfrm>
              <a:prstGeom prst="rect">
                <a:avLst/>
              </a:prstGeom>
              <a:blipFill>
                <a:blip r:embed="rId3"/>
                <a:stretch>
                  <a:fillRect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7EDB4E7-AC6F-4A34-AAE8-DEAC3D5DAEBE}"/>
                  </a:ext>
                </a:extLst>
              </p:cNvPr>
              <p:cNvSpPr txBox="1"/>
              <p:nvPr/>
            </p:nvSpPr>
            <p:spPr>
              <a:xfrm>
                <a:off x="3882018" y="4908211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7EDB4E7-AC6F-4A34-AAE8-DEAC3D5DAE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2018" y="4908211"/>
                <a:ext cx="388883" cy="461665"/>
              </a:xfrm>
              <a:prstGeom prst="rect">
                <a:avLst/>
              </a:prstGeom>
              <a:blipFill>
                <a:blip r:embed="rId4"/>
                <a:stretch>
                  <a:fillRect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3107138-94E0-4B32-AC28-A1B08FDBF79B}"/>
                  </a:ext>
                </a:extLst>
              </p:cNvPr>
              <p:cNvSpPr txBox="1"/>
              <p:nvPr/>
            </p:nvSpPr>
            <p:spPr>
              <a:xfrm>
                <a:off x="3802433" y="4288718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3107138-94E0-4B32-AC28-A1B08FDBF7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2433" y="4288718"/>
                <a:ext cx="388883" cy="461665"/>
              </a:xfrm>
              <a:prstGeom prst="rect">
                <a:avLst/>
              </a:prstGeom>
              <a:blipFill>
                <a:blip r:embed="rId5"/>
                <a:stretch>
                  <a:fillRect r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B90E408-F7DA-414A-9BFC-9734EB79DB06}"/>
                  </a:ext>
                </a:extLst>
              </p:cNvPr>
              <p:cNvSpPr txBox="1"/>
              <p:nvPr/>
            </p:nvSpPr>
            <p:spPr>
              <a:xfrm>
                <a:off x="3182220" y="3359268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B90E408-F7DA-414A-9BFC-9734EB79DB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220" y="3359268"/>
                <a:ext cx="388883" cy="461665"/>
              </a:xfrm>
              <a:prstGeom prst="rect">
                <a:avLst/>
              </a:prstGeom>
              <a:blipFill>
                <a:blip r:embed="rId6"/>
                <a:stretch>
                  <a:fillRect r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9DFDCF5-593D-4B8E-A471-D89DE9094567}"/>
                  </a:ext>
                </a:extLst>
              </p:cNvPr>
              <p:cNvSpPr txBox="1"/>
              <p:nvPr/>
            </p:nvSpPr>
            <p:spPr>
              <a:xfrm>
                <a:off x="3323005" y="2668737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9DFDCF5-593D-4B8E-A471-D89DE90945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005" y="2668737"/>
                <a:ext cx="388883" cy="461665"/>
              </a:xfrm>
              <a:prstGeom prst="rect">
                <a:avLst/>
              </a:prstGeom>
              <a:blipFill>
                <a:blip r:embed="rId7"/>
                <a:stretch>
                  <a:fillRect r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B3453EE-02F0-4200-8BE2-2E0A9FBBD4CD}"/>
                  </a:ext>
                </a:extLst>
              </p:cNvPr>
              <p:cNvSpPr txBox="1"/>
              <p:nvPr/>
            </p:nvSpPr>
            <p:spPr>
              <a:xfrm>
                <a:off x="3514202" y="2088873"/>
                <a:ext cx="38888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B3453EE-02F0-4200-8BE2-2E0A9FBBD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202" y="2088873"/>
                <a:ext cx="388883" cy="461665"/>
              </a:xfrm>
              <a:prstGeom prst="rect">
                <a:avLst/>
              </a:prstGeom>
              <a:blipFill>
                <a:blip r:embed="rId8"/>
                <a:stretch>
                  <a:fillRect r="-10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82273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D4269-870D-48C3-8D0A-0B34E7B15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all the constraints met?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EDCB98-D7E0-4552-AD5C-47FE72B110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many games are there to play? Equal to the capacities leaving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So if we have a flow of at least that value, we’ll assign winners to all the games. </a:t>
                </a:r>
              </a:p>
              <a:p>
                <a:endParaRPr lang="en-US" dirty="0"/>
              </a:p>
              <a:p>
                <a:r>
                  <a:rPr lang="en-US" dirty="0"/>
                  <a:t>Why will the Mariners win with this assignment?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The capacity from team A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ensures A will not end with more wins.</a:t>
                </a:r>
              </a:p>
              <a:p>
                <a:endParaRPr lang="en-US" dirty="0">
                  <a:solidFill>
                    <a:schemeClr val="accent2"/>
                  </a:solidFill>
                </a:endParaRPr>
              </a:p>
              <a:p>
                <a:r>
                  <a:rPr lang="en-US" dirty="0"/>
                  <a:t>No “half-wins” or anything weird?</a:t>
                </a:r>
              </a:p>
              <a:p>
                <a:r>
                  <a:rPr lang="en-US" dirty="0">
                    <a:solidFill>
                      <a:schemeClr val="accent2"/>
                    </a:solidFill>
                  </a:rPr>
                  <a:t>All capacities are integers, so we’ll get an integer solution!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EDCB98-D7E0-4552-AD5C-47FE72B110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272" b="-2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14585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B10D4-9D55-4582-A28F-931DE584F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the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E3331-E769-444F-8BAD-0ABFE6630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max flow has value equal to number of games, we know how the Mariners can still win the division.</a:t>
            </a:r>
          </a:p>
          <a:p>
            <a:endParaRPr lang="en-US" dirty="0"/>
          </a:p>
          <a:p>
            <a:r>
              <a:rPr lang="en-US" dirty="0"/>
              <a:t>If the max flow is less than that, the Mariners can’t win the division!</a:t>
            </a:r>
          </a:p>
          <a:p>
            <a:r>
              <a:rPr lang="en-US" dirty="0"/>
              <a:t>(if they could win the division, then there is a way that the remaining games could play out with the mariners having as many wins as anyone else, but then we could make a feasible flow by assigning a unit of flow for each winner).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6958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Flow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97962" y="113706"/>
          <a:ext cx="5264730" cy="1760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2946">
                  <a:extLst>
                    <a:ext uri="{9D8B030D-6E8A-4147-A177-3AD203B41FA5}">
                      <a16:colId xmlns:a16="http://schemas.microsoft.com/office/drawing/2014/main" val="212268809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651888169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3963314380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2365230938"/>
                    </a:ext>
                  </a:extLst>
                </a:gridCol>
                <a:gridCol w="1052946">
                  <a:extLst>
                    <a:ext uri="{9D8B030D-6E8A-4147-A177-3AD203B41FA5}">
                      <a16:colId xmlns:a16="http://schemas.microsoft.com/office/drawing/2014/main" val="1054430375"/>
                    </a:ext>
                  </a:extLst>
                </a:gridCol>
              </a:tblGrid>
              <a:tr h="352110">
                <a:tc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7371179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Angels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402881349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Rangers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3949064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Mariners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05837603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A’s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4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3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</a:t>
                      </a:r>
                    </a:p>
                  </a:txBody>
                  <a:tcPr marL="88028" marR="88028" marT="44014" marB="440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-</a:t>
                      </a:r>
                    </a:p>
                  </a:txBody>
                  <a:tcPr marL="88028" marR="88028" marT="44014" marB="44014"/>
                </a:tc>
                <a:extLst>
                  <a:ext uri="{0D108BD9-81ED-4DB2-BD59-A6C34878D82A}">
                    <a16:rowId xmlns:a16="http://schemas.microsoft.com/office/drawing/2014/main" val="365720411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/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Possible</a:t>
                          </a:r>
                          <a:r>
                            <a:rPr lang="en-US" sz="2000" baseline="0" dirty="0"/>
                            <a:t> Wins (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r>
                                <a:rPr lang="en-US" sz="2000" b="1" i="1" baseline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81916189"/>
                  </p:ext>
                </p:extLst>
              </p:nvPr>
            </p:nvGraphicFramePr>
            <p:xfrm>
              <a:off x="7251033" y="1899399"/>
              <a:ext cx="4811660" cy="24207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3533">
                      <a:extLst>
                        <a:ext uri="{9D8B030D-6E8A-4147-A177-3AD203B41FA5}">
                          <a16:colId xmlns:a16="http://schemas.microsoft.com/office/drawing/2014/main" val="1156048979"/>
                        </a:ext>
                      </a:extLst>
                    </a:gridCol>
                    <a:gridCol w="1292357">
                      <a:extLst>
                        <a:ext uri="{9D8B030D-6E8A-4147-A177-3AD203B41FA5}">
                          <a16:colId xmlns:a16="http://schemas.microsoft.com/office/drawing/2014/main" val="2302543614"/>
                        </a:ext>
                      </a:extLst>
                    </a:gridCol>
                    <a:gridCol w="2235770">
                      <a:extLst>
                        <a:ext uri="{9D8B030D-6E8A-4147-A177-3AD203B41FA5}">
                          <a16:colId xmlns:a16="http://schemas.microsoft.com/office/drawing/2014/main" val="1784835326"/>
                        </a:ext>
                      </a:extLst>
                    </a:gridCol>
                  </a:tblGrid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000" r="-175000" b="-4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5531" t="-5000" r="-1090" b="-41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0204973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Angels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5601799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Rangers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0270897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Mariners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70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1341751"/>
                      </a:ext>
                    </a:extLst>
                  </a:tr>
                  <a:tr h="48415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274572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88" name="Group 87"/>
          <p:cNvGrpSpPr/>
          <p:nvPr/>
        </p:nvGrpSpPr>
        <p:grpSpPr>
          <a:xfrm>
            <a:off x="336108" y="1874256"/>
            <a:ext cx="6701999" cy="4715164"/>
            <a:chOff x="336108" y="1874256"/>
            <a:chExt cx="6701999" cy="4715164"/>
          </a:xfrm>
        </p:grpSpPr>
        <p:sp>
          <p:nvSpPr>
            <p:cNvPr id="6" name="Oval 5"/>
            <p:cNvSpPr/>
            <p:nvPr/>
          </p:nvSpPr>
          <p:spPr>
            <a:xfrm>
              <a:off x="1804985" y="1874256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Angels vs. Rangers</a:t>
              </a:r>
            </a:p>
          </p:txBody>
        </p:sp>
        <p:sp>
          <p:nvSpPr>
            <p:cNvPr id="8" name="Oval 7"/>
            <p:cNvSpPr/>
            <p:nvPr/>
          </p:nvSpPr>
          <p:spPr>
            <a:xfrm>
              <a:off x="1804985" y="3603765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Angels vs. </a:t>
              </a:r>
              <a:br>
                <a:rPr lang="en-US" sz="1600" dirty="0"/>
              </a:br>
              <a:r>
                <a:rPr lang="en-US" sz="1600" dirty="0"/>
                <a:t>A’s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1804985" y="5333274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Rangers vs. </a:t>
              </a:r>
              <a:br>
                <a:rPr lang="en-US" sz="1600" dirty="0"/>
              </a:br>
              <a:r>
                <a:rPr lang="en-US" sz="1600" dirty="0"/>
                <a:t>A’s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4417852" y="1874256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Angels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4417852" y="3603765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Rangers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4417852" y="5333274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A’s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36108" y="4111765"/>
              <a:ext cx="240145" cy="2401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6797962" y="4156613"/>
              <a:ext cx="240145" cy="2401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" name="Straight Arrow Connector 18"/>
            <p:cNvCxnSpPr>
              <a:stCxn id="13" idx="7"/>
              <a:endCxn id="6" idx="2"/>
            </p:cNvCxnSpPr>
            <p:nvPr/>
          </p:nvCxnSpPr>
          <p:spPr>
            <a:xfrm flipV="1">
              <a:off x="541085" y="2502329"/>
              <a:ext cx="1263900" cy="1644604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3" idx="6"/>
              <a:endCxn id="8" idx="2"/>
            </p:cNvCxnSpPr>
            <p:nvPr/>
          </p:nvCxnSpPr>
          <p:spPr>
            <a:xfrm>
              <a:off x="576253" y="4231838"/>
              <a:ext cx="1228732" cy="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3" idx="5"/>
              <a:endCxn id="9" idx="2"/>
            </p:cNvCxnSpPr>
            <p:nvPr/>
          </p:nvCxnSpPr>
          <p:spPr>
            <a:xfrm>
              <a:off x="541085" y="4316742"/>
              <a:ext cx="1263900" cy="1644605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6" idx="6"/>
              <a:endCxn id="10" idx="2"/>
            </p:cNvCxnSpPr>
            <p:nvPr/>
          </p:nvCxnSpPr>
          <p:spPr>
            <a:xfrm>
              <a:off x="3061131" y="2502329"/>
              <a:ext cx="1356721" cy="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6" idx="6"/>
              <a:endCxn id="11" idx="2"/>
            </p:cNvCxnSpPr>
            <p:nvPr/>
          </p:nvCxnSpPr>
          <p:spPr>
            <a:xfrm>
              <a:off x="3061131" y="2502329"/>
              <a:ext cx="1356721" cy="1729509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8" idx="6"/>
            </p:cNvCxnSpPr>
            <p:nvPr/>
          </p:nvCxnSpPr>
          <p:spPr>
            <a:xfrm flipV="1">
              <a:off x="3061131" y="2692400"/>
              <a:ext cx="1356721" cy="1539438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8" idx="6"/>
            </p:cNvCxnSpPr>
            <p:nvPr/>
          </p:nvCxnSpPr>
          <p:spPr>
            <a:xfrm>
              <a:off x="3061131" y="4231838"/>
              <a:ext cx="1429589" cy="1539438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9" idx="6"/>
              <a:endCxn id="11" idx="2"/>
            </p:cNvCxnSpPr>
            <p:nvPr/>
          </p:nvCxnSpPr>
          <p:spPr>
            <a:xfrm flipV="1">
              <a:off x="3061131" y="4231838"/>
              <a:ext cx="1356721" cy="1729509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9" idx="6"/>
              <a:endCxn id="12" idx="2"/>
            </p:cNvCxnSpPr>
            <p:nvPr/>
          </p:nvCxnSpPr>
          <p:spPr>
            <a:xfrm>
              <a:off x="3061131" y="5961347"/>
              <a:ext cx="1356721" cy="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10" idx="6"/>
              <a:endCxn id="14" idx="2"/>
            </p:cNvCxnSpPr>
            <p:nvPr/>
          </p:nvCxnSpPr>
          <p:spPr>
            <a:xfrm>
              <a:off x="5673998" y="2502329"/>
              <a:ext cx="1123964" cy="1774357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11" idx="6"/>
              <a:endCxn id="14" idx="2"/>
            </p:cNvCxnSpPr>
            <p:nvPr/>
          </p:nvCxnSpPr>
          <p:spPr>
            <a:xfrm>
              <a:off x="5673998" y="4231838"/>
              <a:ext cx="1123964" cy="44848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12" idx="6"/>
              <a:endCxn id="14" idx="2"/>
            </p:cNvCxnSpPr>
            <p:nvPr/>
          </p:nvCxnSpPr>
          <p:spPr>
            <a:xfrm flipV="1">
              <a:off x="5673998" y="4276686"/>
              <a:ext cx="1123964" cy="1684661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824463" y="2862966"/>
              <a:ext cx="388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018904" y="3783198"/>
              <a:ext cx="388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24463" y="5001557"/>
              <a:ext cx="388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/>
                <p:cNvSpPr txBox="1"/>
                <p:nvPr/>
              </p:nvSpPr>
              <p:spPr>
                <a:xfrm>
                  <a:off x="3571103" y="5550441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8" name="TextBox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1103" y="5550441"/>
                  <a:ext cx="388883" cy="461665"/>
                </a:xfrm>
                <a:prstGeom prst="rect">
                  <a:avLst/>
                </a:prstGeom>
                <a:blipFill>
                  <a:blip r:embed="rId3"/>
                  <a:stretch>
                    <a:fillRect r="-9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/>
                <p:cNvSpPr txBox="1"/>
                <p:nvPr/>
              </p:nvSpPr>
              <p:spPr>
                <a:xfrm>
                  <a:off x="3882018" y="4908211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9" name="TextBox 7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82018" y="4908211"/>
                  <a:ext cx="388883" cy="461665"/>
                </a:xfrm>
                <a:prstGeom prst="rect">
                  <a:avLst/>
                </a:prstGeom>
                <a:blipFill>
                  <a:blip r:embed="rId4"/>
                  <a:stretch>
                    <a:fillRect r="-9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79"/>
                <p:cNvSpPr txBox="1"/>
                <p:nvPr/>
              </p:nvSpPr>
              <p:spPr>
                <a:xfrm>
                  <a:off x="3802433" y="4288718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80" name="TextBox 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2433" y="4288718"/>
                  <a:ext cx="388883" cy="461665"/>
                </a:xfrm>
                <a:prstGeom prst="rect">
                  <a:avLst/>
                </a:prstGeom>
                <a:blipFill>
                  <a:blip r:embed="rId5"/>
                  <a:stretch>
                    <a:fillRect r="-9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3182220" y="3359268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82220" y="3359268"/>
                  <a:ext cx="388883" cy="461665"/>
                </a:xfrm>
                <a:prstGeom prst="rect">
                  <a:avLst/>
                </a:prstGeom>
                <a:blipFill>
                  <a:blip r:embed="rId6"/>
                  <a:stretch>
                    <a:fillRect r="-10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/>
                <p:cNvSpPr txBox="1"/>
                <p:nvPr/>
              </p:nvSpPr>
              <p:spPr>
                <a:xfrm>
                  <a:off x="3323005" y="2668737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82" name="TextBox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23005" y="2668737"/>
                  <a:ext cx="388883" cy="461665"/>
                </a:xfrm>
                <a:prstGeom prst="rect">
                  <a:avLst/>
                </a:prstGeom>
                <a:blipFill>
                  <a:blip r:embed="rId7"/>
                  <a:stretch>
                    <a:fillRect r="-10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/>
                <p:cNvSpPr txBox="1"/>
                <p:nvPr/>
              </p:nvSpPr>
              <p:spPr>
                <a:xfrm>
                  <a:off x="3514202" y="2088873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83" name="TextBox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14202" y="2088873"/>
                  <a:ext cx="388883" cy="461665"/>
                </a:xfrm>
                <a:prstGeom prst="rect">
                  <a:avLst/>
                </a:prstGeom>
                <a:blipFill>
                  <a:blip r:embed="rId8"/>
                  <a:stretch>
                    <a:fillRect r="-109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4" name="TextBox 83"/>
            <p:cNvSpPr txBox="1"/>
            <p:nvPr/>
          </p:nvSpPr>
          <p:spPr>
            <a:xfrm>
              <a:off x="6127069" y="2776619"/>
              <a:ext cx="388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942676" y="3800087"/>
              <a:ext cx="388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820950" y="4804730"/>
              <a:ext cx="521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13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91882" y="4996869"/>
            <a:ext cx="56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3/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06571" y="5541631"/>
            <a:ext cx="56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3/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524181" y="4789107"/>
            <a:ext cx="56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7/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30709" y="2858278"/>
            <a:ext cx="56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3/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57959" y="4907661"/>
            <a:ext cx="56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4/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71488" y="2692567"/>
            <a:ext cx="56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2/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706728" y="3805936"/>
            <a:ext cx="56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2/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21467" y="2064327"/>
            <a:ext cx="56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1/</a:t>
            </a:r>
          </a:p>
        </p:txBody>
      </p:sp>
      <p:sp>
        <p:nvSpPr>
          <p:cNvPr id="48" name="TextBox 47"/>
          <p:cNvSpPr txBox="1"/>
          <p:nvPr/>
        </p:nvSpPr>
        <p:spPr>
          <a:xfrm rot="10800000" flipV="1">
            <a:off x="5837223" y="2732594"/>
            <a:ext cx="1020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1/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73257" y="3778613"/>
            <a:ext cx="56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4/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044BDB-8700-4AF2-9A36-C1C6FCCCE3EC}"/>
              </a:ext>
            </a:extLst>
          </p:cNvPr>
          <p:cNvSpPr txBox="1"/>
          <p:nvPr/>
        </p:nvSpPr>
        <p:spPr>
          <a:xfrm>
            <a:off x="7139836" y="4553211"/>
            <a:ext cx="4722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This is the maximum flow. What’s the min-cut?</a:t>
            </a:r>
          </a:p>
          <a:p>
            <a:endParaRPr lang="en-US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{s, Angels vs. Rangers, Angels, Rangers} is one side of the cut.</a:t>
            </a:r>
          </a:p>
          <a:p>
            <a:endParaRPr lang="en-US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en-US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Angels and Rangers were enough to prove that the Mariners couldn’t win!</a:t>
            </a:r>
          </a:p>
        </p:txBody>
      </p:sp>
    </p:spTree>
    <p:extLst>
      <p:ext uri="{BB962C8B-B14F-4D97-AF65-F5344CB8AC3E}">
        <p14:creationId xmlns:p14="http://schemas.microsoft.com/office/powerpoint/2010/main" val="3182967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40D28-4685-4923-8871-492C394AE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Max-Flow-Min-Cut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3EFDE-2E0E-437A-8F64-8B90735F3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Max-Flow and Min-Cut are useful if you work for the water company…</a:t>
            </a:r>
          </a:p>
          <a:p>
            <a:r>
              <a:rPr lang="en-US" dirty="0"/>
              <a:t>But they’re also useful if you don’t.</a:t>
            </a:r>
          </a:p>
          <a:p>
            <a:endParaRPr lang="en-US" dirty="0"/>
          </a:p>
          <a:p>
            <a:r>
              <a:rPr lang="en-US" dirty="0"/>
              <a:t>The most common application is assignment problems.</a:t>
            </a:r>
          </a:p>
          <a:p>
            <a:r>
              <a:rPr lang="en-US" dirty="0"/>
              <a:t>You have jobs and people who can do jobs – who is going to do which?</a:t>
            </a:r>
          </a:p>
          <a:p>
            <a:endParaRPr lang="en-US" dirty="0"/>
          </a:p>
          <a:p>
            <a:r>
              <a:rPr lang="en-US" dirty="0"/>
              <a:t>Big idea:</a:t>
            </a:r>
          </a:p>
          <a:p>
            <a:r>
              <a:rPr lang="en-US" dirty="0"/>
              <a:t>Let one unit of flow mean “assigning” one job to a person.</a:t>
            </a:r>
          </a:p>
        </p:txBody>
      </p:sp>
    </p:spTree>
    <p:extLst>
      <p:ext uri="{BB962C8B-B14F-4D97-AF65-F5344CB8AC3E}">
        <p14:creationId xmlns:p14="http://schemas.microsoft.com/office/powerpoint/2010/main" val="21247396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7C3C9-0AD0-40CF-B7B8-24330D545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Generating Proof that you’re eliminated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74A2C8-EEAA-4A34-A289-F55A00C531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/>
                  <a:t>How do you describe to the general public that the Mariners are eliminated. </a:t>
                </a:r>
              </a:p>
              <a:p>
                <a:r>
                  <a:rPr lang="en-US" dirty="0"/>
                  <a:t>People are going to say “the Mariners can still win 82 games, no one has one 82, it’s not over yet!”</a:t>
                </a:r>
              </a:p>
              <a:p>
                <a:endParaRPr lang="en-US" dirty="0"/>
              </a:p>
              <a:p>
                <a:r>
                  <a:rPr lang="en-US" dirty="0"/>
                  <a:t>Of the Angels and Rangers, they will win (combined) at least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81+80+5 </m:t>
                    </m:r>
                  </m:oMath>
                </a14:m>
                <a:r>
                  <a:rPr lang="en-US" dirty="0"/>
                  <a:t>games (Angels wins, Rangers wins, games to be played among these teams)</a:t>
                </a:r>
              </a:p>
              <a:p>
                <a:r>
                  <a:rPr lang="en-US" b="1" dirty="0"/>
                  <a:t>On average </a:t>
                </a:r>
                <a:r>
                  <a:rPr lang="en-US" dirty="0"/>
                  <a:t>they win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=83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games. That’s more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82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Someone is beating that average, and whoever that is the Mariners won’t catch them.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74A2C8-EEAA-4A34-A289-F55A00C531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45" t="-1887" r="-1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57803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64F36-0871-4813-8F61-1648ECC72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General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528AB-2237-4B2A-9085-D3E8C59462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max flow. If its value is the number of games remaining, great!</a:t>
                </a:r>
              </a:p>
              <a:p>
                <a:r>
                  <a:rPr lang="en-US" dirty="0"/>
                  <a:t>Mariners can still win.</a:t>
                </a:r>
              </a:p>
              <a:p>
                <a:endParaRPr lang="en-US" dirty="0"/>
              </a:p>
              <a:p>
                <a:r>
                  <a:rPr lang="en-US" dirty="0"/>
                  <a:t>If its value is less than that, find the min cut. The set of all teams reachable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in the residual graph will show you </a:t>
                </a:r>
                <a:r>
                  <a:rPr lang="en-US" b="1" dirty="0"/>
                  <a:t>why</a:t>
                </a:r>
                <a:r>
                  <a:rPr lang="en-US" dirty="0"/>
                  <a:t> the Mariners are eliminated.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C528AB-2237-4B2A-9085-D3E8C59462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72633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965BB-F01E-4EE4-AFC2-2B29C93B9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9DA8F-2F1A-4039-90A6-1236A34CD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want to “assign” things, max-flow might be a good option.</a:t>
            </a:r>
          </a:p>
          <a:p>
            <a:r>
              <a:rPr lang="en-US" dirty="0"/>
              <a:t>If you say “at most” you can probably just make a capacity constraint</a:t>
            </a:r>
          </a:p>
          <a:p>
            <a:r>
              <a:rPr lang="en-US" i="1" dirty="0"/>
              <a:t>Once</a:t>
            </a:r>
            <a:r>
              <a:rPr lang="en-US" dirty="0"/>
              <a:t> you can do an “exactly equal” or “at most” by checking the value of the max-flow. </a:t>
            </a:r>
          </a:p>
          <a:p>
            <a:endParaRPr lang="en-US" i="1" dirty="0"/>
          </a:p>
          <a:p>
            <a:r>
              <a:rPr lang="en-US" i="1" dirty="0"/>
              <a:t>Sometimes </a:t>
            </a:r>
            <a:r>
              <a:rPr lang="en-US" dirty="0"/>
              <a:t>you want an extra layer or two if you have a multiple types of assignments.</a:t>
            </a:r>
          </a:p>
          <a:p>
            <a:r>
              <a:rPr lang="en-US" i="1" dirty="0"/>
              <a:t>Sometimes </a:t>
            </a:r>
            <a:r>
              <a:rPr lang="en-US" dirty="0"/>
              <a:t>you can convert an “at least” in one group into an “at most” on another group.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437234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0D6E56-B582-4EC9-B6BD-1DBC75618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Optional – Why is there always an explanation?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9B4819-B7D6-42A6-8EEA-4A07667C2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313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Explanation Always Exists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94290" y="1566041"/>
                <a:ext cx="6201103" cy="4233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a min-cut. </a:t>
                </a:r>
              </a:p>
              <a:p>
                <a:r>
                  <a:rPr lang="en-US" dirty="0"/>
                  <a:t>There’s a lot of structure in the min-cut.</a:t>
                </a:r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be the set of teams whose vertices are reachable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after the edges have been cut. </a:t>
                </a:r>
              </a:p>
              <a:p>
                <a:endParaRPr lang="en-US" dirty="0"/>
              </a:p>
              <a:p>
                <a:r>
                  <a:rPr lang="en-US" dirty="0"/>
                  <a:t>The capacity of the cut is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or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+ 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And the capacity of the cut is less than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(because that is a cut, and we can’t have a flow of that value).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is a set of teams, let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dirty="0"/>
                  <a:t> the average number of games won be a team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90" y="1566041"/>
                <a:ext cx="6201103" cy="4233659"/>
              </a:xfrm>
              <a:prstGeom prst="rect">
                <a:avLst/>
              </a:prstGeom>
              <a:blipFill>
                <a:blip r:embed="rId2"/>
                <a:stretch>
                  <a:fillRect l="-5403" t="-720" b="-1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/>
          <p:cNvGrpSpPr/>
          <p:nvPr/>
        </p:nvGrpSpPr>
        <p:grpSpPr>
          <a:xfrm>
            <a:off x="6629400" y="2722125"/>
            <a:ext cx="5383043" cy="4004455"/>
            <a:chOff x="336108" y="1874256"/>
            <a:chExt cx="6701999" cy="4715164"/>
          </a:xfrm>
        </p:grpSpPr>
        <p:sp>
          <p:nvSpPr>
            <p:cNvPr id="27" name="Oval 26"/>
            <p:cNvSpPr/>
            <p:nvPr/>
          </p:nvSpPr>
          <p:spPr>
            <a:xfrm>
              <a:off x="1804985" y="1874256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Angels vs. Rangers</a:t>
              </a:r>
            </a:p>
          </p:txBody>
        </p:sp>
        <p:sp>
          <p:nvSpPr>
            <p:cNvPr id="28" name="Oval 27"/>
            <p:cNvSpPr/>
            <p:nvPr/>
          </p:nvSpPr>
          <p:spPr>
            <a:xfrm>
              <a:off x="1804985" y="3603765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Angels vs. </a:t>
              </a:r>
              <a:br>
                <a:rPr lang="en-US" sz="1200" dirty="0"/>
              </a:br>
              <a:r>
                <a:rPr lang="en-US" sz="1200" dirty="0"/>
                <a:t>A’s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1804985" y="5333274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Rangers vs. </a:t>
              </a:r>
              <a:br>
                <a:rPr lang="en-US" sz="1200" dirty="0"/>
              </a:br>
              <a:r>
                <a:rPr lang="en-US" sz="1200" dirty="0"/>
                <a:t>A’s</a:t>
              </a:r>
            </a:p>
          </p:txBody>
        </p:sp>
        <p:sp>
          <p:nvSpPr>
            <p:cNvPr id="30" name="Oval 29"/>
            <p:cNvSpPr/>
            <p:nvPr/>
          </p:nvSpPr>
          <p:spPr>
            <a:xfrm>
              <a:off x="4417852" y="1874256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Angels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4417852" y="3603765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Rangers</a:t>
              </a:r>
            </a:p>
          </p:txBody>
        </p:sp>
        <p:sp>
          <p:nvSpPr>
            <p:cNvPr id="32" name="Oval 31"/>
            <p:cNvSpPr/>
            <p:nvPr/>
          </p:nvSpPr>
          <p:spPr>
            <a:xfrm>
              <a:off x="4417852" y="5333274"/>
              <a:ext cx="1256146" cy="12561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A’s</a:t>
              </a:r>
            </a:p>
          </p:txBody>
        </p:sp>
        <p:sp>
          <p:nvSpPr>
            <p:cNvPr id="33" name="Oval 32"/>
            <p:cNvSpPr/>
            <p:nvPr/>
          </p:nvSpPr>
          <p:spPr>
            <a:xfrm>
              <a:off x="336108" y="4111765"/>
              <a:ext cx="240145" cy="2401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6797962" y="4156613"/>
              <a:ext cx="240145" cy="2401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5" name="Straight Arrow Connector 34"/>
            <p:cNvCxnSpPr>
              <a:stCxn id="33" idx="7"/>
              <a:endCxn id="27" idx="2"/>
            </p:cNvCxnSpPr>
            <p:nvPr/>
          </p:nvCxnSpPr>
          <p:spPr>
            <a:xfrm flipV="1">
              <a:off x="541085" y="2502329"/>
              <a:ext cx="1263900" cy="1644604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3" idx="6"/>
              <a:endCxn id="28" idx="2"/>
            </p:cNvCxnSpPr>
            <p:nvPr/>
          </p:nvCxnSpPr>
          <p:spPr>
            <a:xfrm>
              <a:off x="576253" y="4231838"/>
              <a:ext cx="1228732" cy="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3" idx="5"/>
              <a:endCxn id="29" idx="2"/>
            </p:cNvCxnSpPr>
            <p:nvPr/>
          </p:nvCxnSpPr>
          <p:spPr>
            <a:xfrm>
              <a:off x="541085" y="4316742"/>
              <a:ext cx="1263900" cy="1644605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27" idx="6"/>
              <a:endCxn id="30" idx="2"/>
            </p:cNvCxnSpPr>
            <p:nvPr/>
          </p:nvCxnSpPr>
          <p:spPr>
            <a:xfrm>
              <a:off x="3061131" y="2502329"/>
              <a:ext cx="1356721" cy="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27" idx="6"/>
              <a:endCxn id="31" idx="2"/>
            </p:cNvCxnSpPr>
            <p:nvPr/>
          </p:nvCxnSpPr>
          <p:spPr>
            <a:xfrm>
              <a:off x="3061131" y="2502329"/>
              <a:ext cx="1356721" cy="1729509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28" idx="6"/>
            </p:cNvCxnSpPr>
            <p:nvPr/>
          </p:nvCxnSpPr>
          <p:spPr>
            <a:xfrm flipV="1">
              <a:off x="3061131" y="2692400"/>
              <a:ext cx="1356721" cy="1539438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28" idx="6"/>
            </p:cNvCxnSpPr>
            <p:nvPr/>
          </p:nvCxnSpPr>
          <p:spPr>
            <a:xfrm>
              <a:off x="3061131" y="4231838"/>
              <a:ext cx="1429589" cy="1539438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9" idx="6"/>
              <a:endCxn id="31" idx="2"/>
            </p:cNvCxnSpPr>
            <p:nvPr/>
          </p:nvCxnSpPr>
          <p:spPr>
            <a:xfrm flipV="1">
              <a:off x="3061131" y="4231838"/>
              <a:ext cx="1356721" cy="1729509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29" idx="6"/>
              <a:endCxn id="32" idx="2"/>
            </p:cNvCxnSpPr>
            <p:nvPr/>
          </p:nvCxnSpPr>
          <p:spPr>
            <a:xfrm>
              <a:off x="3061131" y="5961347"/>
              <a:ext cx="1356721" cy="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0" idx="6"/>
              <a:endCxn id="34" idx="2"/>
            </p:cNvCxnSpPr>
            <p:nvPr/>
          </p:nvCxnSpPr>
          <p:spPr>
            <a:xfrm>
              <a:off x="5673998" y="2502329"/>
              <a:ext cx="1123964" cy="1774357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31" idx="6"/>
              <a:endCxn id="34" idx="2"/>
            </p:cNvCxnSpPr>
            <p:nvPr/>
          </p:nvCxnSpPr>
          <p:spPr>
            <a:xfrm>
              <a:off x="5673998" y="4231838"/>
              <a:ext cx="1123964" cy="44848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32" idx="6"/>
              <a:endCxn id="34" idx="2"/>
            </p:cNvCxnSpPr>
            <p:nvPr/>
          </p:nvCxnSpPr>
          <p:spPr>
            <a:xfrm flipV="1">
              <a:off x="5673998" y="4276686"/>
              <a:ext cx="1123964" cy="1684661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824463" y="2862966"/>
              <a:ext cx="388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18904" y="3783198"/>
              <a:ext cx="388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4463" y="5001557"/>
              <a:ext cx="388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3571103" y="5550441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1103" y="5550441"/>
                  <a:ext cx="388883" cy="461665"/>
                </a:xfrm>
                <a:prstGeom prst="rect">
                  <a:avLst/>
                </a:prstGeom>
                <a:blipFill>
                  <a:blip r:embed="rId3"/>
                  <a:stretch>
                    <a:fillRect r="-37255" b="-78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3882018" y="4908211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82018" y="4908211"/>
                  <a:ext cx="388883" cy="461665"/>
                </a:xfrm>
                <a:prstGeom prst="rect">
                  <a:avLst/>
                </a:prstGeom>
                <a:blipFill>
                  <a:blip r:embed="rId4"/>
                  <a:stretch>
                    <a:fillRect r="-37255" b="-61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/>
                <p:cNvSpPr txBox="1"/>
                <p:nvPr/>
              </p:nvSpPr>
              <p:spPr>
                <a:xfrm>
                  <a:off x="3739491" y="4276685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2" name="TextBox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9491" y="4276685"/>
                  <a:ext cx="388883" cy="461665"/>
                </a:xfrm>
                <a:prstGeom prst="rect">
                  <a:avLst/>
                </a:prstGeom>
                <a:blipFill>
                  <a:blip r:embed="rId5"/>
                  <a:stretch>
                    <a:fillRect r="-37255" b="-61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3182220" y="3359268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82220" y="3359268"/>
                  <a:ext cx="388883" cy="461665"/>
                </a:xfrm>
                <a:prstGeom prst="rect">
                  <a:avLst/>
                </a:prstGeom>
                <a:blipFill>
                  <a:blip r:embed="rId6"/>
                  <a:stretch>
                    <a:fillRect r="-36538" b="-61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3323005" y="2668737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23005" y="2668737"/>
                  <a:ext cx="388883" cy="461665"/>
                </a:xfrm>
                <a:prstGeom prst="rect">
                  <a:avLst/>
                </a:prstGeom>
                <a:blipFill>
                  <a:blip r:embed="rId7"/>
                  <a:stretch>
                    <a:fillRect r="-39216" b="-61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3514202" y="2088873"/>
                  <a:ext cx="3888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14202" y="2088873"/>
                  <a:ext cx="388883" cy="461665"/>
                </a:xfrm>
                <a:prstGeom prst="rect">
                  <a:avLst/>
                </a:prstGeom>
                <a:blipFill>
                  <a:blip r:embed="rId8"/>
                  <a:stretch>
                    <a:fillRect r="-39216" b="-61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6" name="TextBox 55"/>
            <p:cNvSpPr txBox="1"/>
            <p:nvPr/>
          </p:nvSpPr>
          <p:spPr>
            <a:xfrm>
              <a:off x="6127069" y="2776619"/>
              <a:ext cx="3888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942676" y="3800087"/>
              <a:ext cx="388883" cy="543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820950" y="4804730"/>
              <a:ext cx="695003" cy="543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13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B694D4-0D15-46FD-B227-0F99A65B477A}"/>
                  </a:ext>
                </a:extLst>
              </p:cNvPr>
              <p:cNvSpPr txBox="1"/>
              <p:nvPr/>
            </p:nvSpPr>
            <p:spPr>
              <a:xfrm>
                <a:off x="8085551" y="148894"/>
                <a:ext cx="4822520" cy="94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is games to be played between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/>
                  <a:t> is number of wins possible for Mariners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current number of wins for team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6B694D4-0D15-46FD-B227-0F99A65B4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5551" y="148894"/>
                <a:ext cx="4822520" cy="945643"/>
              </a:xfrm>
              <a:prstGeom prst="rect">
                <a:avLst/>
              </a:prstGeom>
              <a:blipFill>
                <a:blip r:embed="rId9"/>
                <a:stretch>
                  <a:fillRect t="-2564" b="-8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460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Explanation Always Exists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∉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or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∉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+ 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 &lt;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&lt;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 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</m:nary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That is, the average number of wins for a team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(after all games are played) is strictly more than the possible number of wins for the Mariners.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326C2A9-4814-463E-A1EE-3B1AA9C84195}"/>
                  </a:ext>
                </a:extLst>
              </p:cNvPr>
              <p:cNvSpPr txBox="1"/>
              <p:nvPr/>
            </p:nvSpPr>
            <p:spPr>
              <a:xfrm>
                <a:off x="8085551" y="148894"/>
                <a:ext cx="4822520" cy="945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is games to be played between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/>
                  <a:t> is number of wins possible for Mariners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current number of wins for team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326C2A9-4814-463E-A1EE-3B1AA9C84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5551" y="148894"/>
                <a:ext cx="4822520" cy="945643"/>
              </a:xfrm>
              <a:prstGeom prst="rect">
                <a:avLst/>
              </a:prstGeom>
              <a:blipFill>
                <a:blip r:embed="rId3"/>
                <a:stretch>
                  <a:fillRect t="-2564" b="-8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310FB7-CA6E-4824-BEAA-29ECDF8D28C2}"/>
                  </a:ext>
                </a:extLst>
              </p:cNvPr>
              <p:cNvSpPr txBox="1"/>
              <p:nvPr/>
            </p:nvSpPr>
            <p:spPr>
              <a:xfrm>
                <a:off x="5411244" y="1997901"/>
                <a:ext cx="661374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After subtracting pairs where at least one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are not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 all that remains are pairs where both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are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310FB7-CA6E-4824-BEAA-29ECDF8D28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244" y="1997901"/>
                <a:ext cx="6613742" cy="646331"/>
              </a:xfrm>
              <a:prstGeom prst="rect">
                <a:avLst/>
              </a:prstGeom>
              <a:blipFill>
                <a:blip r:embed="rId4"/>
                <a:stretch>
                  <a:fillRect l="-829"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4A0CA8-3123-467E-A98A-6237A467FFA0}"/>
                  </a:ext>
                </a:extLst>
              </p:cNvPr>
              <p:cNvSpPr txBox="1"/>
              <p:nvPr/>
            </p:nvSpPr>
            <p:spPr>
              <a:xfrm>
                <a:off x="5411244" y="2685138"/>
                <a:ext cx="661374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to the other side.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/>
                  <a:t> is a constant, so we just add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dirty="0"/>
                  <a:t> copies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4A0CA8-3123-467E-A98A-6237A467F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244" y="2685138"/>
                <a:ext cx="6613742" cy="646331"/>
              </a:xfrm>
              <a:prstGeom prst="rect">
                <a:avLst/>
              </a:prstGeom>
              <a:blipFill>
                <a:blip r:embed="rId5"/>
                <a:stretch>
                  <a:fillRect l="-829" t="-4673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362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58756-377E-4DE7-80AD-74643ED56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72D621-5BE4-4CAC-9522-FA66A484F4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To tell whether your favorite team is eliminated, you can run a max-flow computation on a graph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vertices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edges.</a:t>
                </a:r>
              </a:p>
              <a:p>
                <a:r>
                  <a:rPr lang="en-US" dirty="0"/>
                  <a:t>If your team is eliminated, there is a witness set of teams that must average more wins than is possible for your team.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F72D621-5BE4-4CAC-9522-FA66A484F4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72" t="-1509" r="-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9844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C06AD-15CC-4E68-A300-5C0D931A7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Hey Wait…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28DAB-4EF0-4E2F-B5E1-A46082E8D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Isn’t this what stable matching is for?</a:t>
            </a:r>
          </a:p>
          <a:p>
            <a:endParaRPr lang="en-US" dirty="0"/>
          </a:p>
          <a:p>
            <a:r>
              <a:rPr lang="en-US" dirty="0"/>
              <a:t>Stable matching is very versatile, and it lets you encode preferences.</a:t>
            </a:r>
          </a:p>
          <a:p>
            <a:endParaRPr lang="en-US" dirty="0"/>
          </a:p>
          <a:p>
            <a:r>
              <a:rPr lang="en-US" dirty="0"/>
              <a:t>Max-flow assignment is even more versatile on the types of assignments.</a:t>
            </a:r>
          </a:p>
          <a:p>
            <a:r>
              <a:rPr lang="en-US" dirty="0"/>
              <a:t>But there’s not an easy way to encode preferences. </a:t>
            </a:r>
          </a:p>
        </p:txBody>
      </p:sp>
    </p:spTree>
    <p:extLst>
      <p:ext uri="{BB962C8B-B14F-4D97-AF65-F5344CB8AC3E}">
        <p14:creationId xmlns:p14="http://schemas.microsoft.com/office/powerpoint/2010/main" val="1267094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830AC-1903-46B7-925F-9C32AA7F0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6"/>
            <a:ext cx="11187258" cy="5053505"/>
          </a:xfrm>
        </p:spPr>
        <p:txBody>
          <a:bodyPr/>
          <a:lstStyle/>
          <a:p>
            <a:r>
              <a:rPr lang="en-US" dirty="0"/>
              <a:t>You and your housemates need to decide who is going to do each of the chores this week.</a:t>
            </a:r>
          </a:p>
          <a:p>
            <a:r>
              <a:rPr lang="en-US" dirty="0"/>
              <a:t>Some of your housemates are unable to do some chores.</a:t>
            </a:r>
          </a:p>
          <a:p>
            <a:endParaRPr lang="en-US" dirty="0"/>
          </a:p>
          <a:p>
            <a:r>
              <a:rPr lang="en-US" dirty="0"/>
              <a:t>Housemates: 1,2,3</a:t>
            </a:r>
          </a:p>
          <a:p>
            <a:r>
              <a:rPr lang="en-US" dirty="0"/>
              <a:t>Chores: </a:t>
            </a:r>
          </a:p>
          <a:p>
            <a:r>
              <a:rPr lang="en-US" b="1" dirty="0"/>
              <a:t>A</a:t>
            </a:r>
            <a:r>
              <a:rPr lang="en-US" dirty="0"/>
              <a:t>rrange furniture, clean the </a:t>
            </a:r>
            <a:r>
              <a:rPr lang="en-US" b="1" dirty="0"/>
              <a:t>B</a:t>
            </a:r>
            <a:r>
              <a:rPr lang="en-US" dirty="0"/>
              <a:t>athroom, </a:t>
            </a:r>
            <a:r>
              <a:rPr lang="en-US" b="1" dirty="0"/>
              <a:t>C</a:t>
            </a:r>
            <a:r>
              <a:rPr lang="en-US" dirty="0"/>
              <a:t>ook dinner, do the </a:t>
            </a:r>
            <a:r>
              <a:rPr lang="en-US" b="1" dirty="0"/>
              <a:t>D</a:t>
            </a:r>
            <a:r>
              <a:rPr lang="en-US" dirty="0"/>
              <a:t>ishes</a:t>
            </a:r>
          </a:p>
          <a:p>
            <a:endParaRPr lang="en-US" dirty="0"/>
          </a:p>
          <a:p>
            <a:r>
              <a:rPr lang="en-US" dirty="0"/>
              <a:t>Housemate 1 is unable to arrange furniture, 2 is unable to cook.</a:t>
            </a:r>
          </a:p>
        </p:txBody>
      </p:sp>
    </p:spTree>
    <p:extLst>
      <p:ext uri="{BB962C8B-B14F-4D97-AF65-F5344CB8AC3E}">
        <p14:creationId xmlns:p14="http://schemas.microsoft.com/office/powerpoint/2010/main" val="4222637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830AC-1903-46B7-925F-9C32AA7F0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1724820"/>
          </a:xfrm>
        </p:spPr>
        <p:txBody>
          <a:bodyPr/>
          <a:lstStyle/>
          <a:p>
            <a:r>
              <a:rPr lang="en-US" dirty="0"/>
              <a:t>Housemate 1 is unable to arrange furniture, 2 is unable to cook.</a:t>
            </a:r>
          </a:p>
          <a:p>
            <a:r>
              <a:rPr lang="en-US" dirty="0"/>
              <a:t>Vertex for each housemate and chore.</a:t>
            </a:r>
          </a:p>
          <a:p>
            <a:r>
              <a:rPr lang="en-US" dirty="0"/>
              <a:t>Edge if the housemate </a:t>
            </a:r>
            <a:r>
              <a:rPr lang="en-US" b="1" dirty="0"/>
              <a:t>could </a:t>
            </a:r>
            <a:r>
              <a:rPr lang="en-US" dirty="0"/>
              <a:t>do the chore</a:t>
            </a:r>
            <a:endParaRPr lang="en-US" b="1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9861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830AC-1903-46B7-925F-9C32AA7F0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1724820"/>
          </a:xfrm>
        </p:spPr>
        <p:txBody>
          <a:bodyPr/>
          <a:lstStyle/>
          <a:p>
            <a:r>
              <a:rPr lang="en-US" dirty="0"/>
              <a:t>Housemate 1 is unable to arrange furniture, 2 is unable to cook.</a:t>
            </a:r>
          </a:p>
          <a:p>
            <a:r>
              <a:rPr lang="en-US" dirty="0"/>
              <a:t>Vertex for each housemate and chore.</a:t>
            </a:r>
          </a:p>
          <a:p>
            <a:r>
              <a:rPr lang="en-US" dirty="0"/>
              <a:t>Edge if the housemate </a:t>
            </a:r>
            <a:r>
              <a:rPr lang="en-US" b="1" dirty="0"/>
              <a:t>could </a:t>
            </a:r>
            <a:r>
              <a:rPr lang="en-US" dirty="0"/>
              <a:t>do the chore</a:t>
            </a:r>
            <a:endParaRPr lang="en-US" b="1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>
                <a:alpha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>
                <a:alpha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>
                <a:alpha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D404A-BF0E-4C3F-A42C-0437472A0E17}"/>
              </a:ext>
            </a:extLst>
          </p:cNvPr>
          <p:cNvCxnSpPr>
            <a:cxnSpLocks/>
            <a:stCxn id="9" idx="6"/>
            <a:endCxn id="7" idx="2"/>
          </p:cNvCxnSpPr>
          <p:nvPr/>
        </p:nvCxnSpPr>
        <p:spPr>
          <a:xfrm flipV="1">
            <a:off x="3956713" y="3642277"/>
            <a:ext cx="3908593" cy="1159608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D1400E-20A4-48A7-BC5E-A04B87DE0344}"/>
              </a:ext>
            </a:extLst>
          </p:cNvPr>
          <p:cNvCxnSpPr>
            <a:cxnSpLocks/>
            <a:stCxn id="9" idx="6"/>
            <a:endCxn id="6" idx="2"/>
          </p:cNvCxnSpPr>
          <p:nvPr/>
        </p:nvCxnSpPr>
        <p:spPr>
          <a:xfrm flipV="1">
            <a:off x="3956713" y="4551793"/>
            <a:ext cx="3908593" cy="250092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854929-552E-4AAC-9835-8EF2D79D0DC4}"/>
              </a:ext>
            </a:extLst>
          </p:cNvPr>
          <p:cNvCxnSpPr>
            <a:cxnSpLocks/>
            <a:stCxn id="9" idx="6"/>
            <a:endCxn id="4" idx="2"/>
          </p:cNvCxnSpPr>
          <p:nvPr/>
        </p:nvCxnSpPr>
        <p:spPr>
          <a:xfrm>
            <a:off x="3956713" y="4801885"/>
            <a:ext cx="3908593" cy="1422400"/>
          </a:xfrm>
          <a:prstGeom prst="straightConnector1">
            <a:avLst/>
          </a:prstGeom>
          <a:ln w="4445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179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CF28-7B79-4DEB-B68C-E3E65827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830AC-1903-46B7-925F-9C32AA7F0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1724820"/>
          </a:xfrm>
        </p:spPr>
        <p:txBody>
          <a:bodyPr/>
          <a:lstStyle/>
          <a:p>
            <a:r>
              <a:rPr lang="en-US" dirty="0"/>
              <a:t>Housemate 1 is unable to arrange furniture, 2 is unable to cook.</a:t>
            </a:r>
          </a:p>
          <a:p>
            <a:r>
              <a:rPr lang="en-US" dirty="0"/>
              <a:t>Vertex for each housemate and chore.</a:t>
            </a:r>
          </a:p>
          <a:p>
            <a:r>
              <a:rPr lang="en-US" dirty="0"/>
              <a:t>Edge if the housemate </a:t>
            </a:r>
            <a:r>
              <a:rPr lang="en-US" b="1" dirty="0"/>
              <a:t>could </a:t>
            </a:r>
            <a:r>
              <a:rPr lang="en-US" dirty="0"/>
              <a:t>do the chore</a:t>
            </a:r>
            <a:endParaRPr lang="en-US" b="1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0F30B26-CFAA-4446-8642-0EE8E92ECAC4}"/>
              </a:ext>
            </a:extLst>
          </p:cNvPr>
          <p:cNvSpPr/>
          <p:nvPr/>
        </p:nvSpPr>
        <p:spPr>
          <a:xfrm>
            <a:off x="7865306" y="59312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B1CF24-AD8B-4CBD-970C-295B8DCC595E}"/>
              </a:ext>
            </a:extLst>
          </p:cNvPr>
          <p:cNvSpPr/>
          <p:nvPr/>
        </p:nvSpPr>
        <p:spPr>
          <a:xfrm>
            <a:off x="7865306" y="5094962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6991C-9B40-403D-BB76-68583882259D}"/>
              </a:ext>
            </a:extLst>
          </p:cNvPr>
          <p:cNvSpPr/>
          <p:nvPr/>
        </p:nvSpPr>
        <p:spPr>
          <a:xfrm>
            <a:off x="7865306" y="4258716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FA172C-AC96-4597-AF56-50A155FB8C1F}"/>
              </a:ext>
            </a:extLst>
          </p:cNvPr>
          <p:cNvSpPr/>
          <p:nvPr/>
        </p:nvSpPr>
        <p:spPr>
          <a:xfrm>
            <a:off x="7865306" y="3349200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C6C101-72C1-4C70-A015-B2B0D1A55AA5}"/>
              </a:ext>
            </a:extLst>
          </p:cNvPr>
          <p:cNvSpPr/>
          <p:nvPr/>
        </p:nvSpPr>
        <p:spPr>
          <a:xfrm>
            <a:off x="3370559" y="5462767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D0F0A7-0616-4CCE-8797-1D145AF6B573}"/>
              </a:ext>
            </a:extLst>
          </p:cNvPr>
          <p:cNvSpPr/>
          <p:nvPr/>
        </p:nvSpPr>
        <p:spPr>
          <a:xfrm>
            <a:off x="3370559" y="4508808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57D3CC-A570-44F6-9342-6F93B5669505}"/>
              </a:ext>
            </a:extLst>
          </p:cNvPr>
          <p:cNvSpPr/>
          <p:nvPr/>
        </p:nvSpPr>
        <p:spPr>
          <a:xfrm>
            <a:off x="3370559" y="3506819"/>
            <a:ext cx="586154" cy="5861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7E3805-2E6E-4357-99FE-BC0FDF32E0AB}"/>
              </a:ext>
            </a:extLst>
          </p:cNvPr>
          <p:cNvCxnSpPr>
            <a:cxnSpLocks/>
            <a:stCxn id="10" idx="6"/>
            <a:endCxn id="6" idx="2"/>
          </p:cNvCxnSpPr>
          <p:nvPr/>
        </p:nvCxnSpPr>
        <p:spPr>
          <a:xfrm>
            <a:off x="3956713" y="3799896"/>
            <a:ext cx="3908593" cy="751897"/>
          </a:xfrm>
          <a:prstGeom prst="straightConnector1">
            <a:avLst/>
          </a:prstGeom>
          <a:ln w="44450">
            <a:solidFill>
              <a:schemeClr val="accent1">
                <a:alpha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5E4A98-F5C9-49B2-B478-6477D0CDC911}"/>
              </a:ext>
            </a:extLst>
          </p:cNvPr>
          <p:cNvCxnSpPr>
            <a:cxnSpLocks/>
            <a:stCxn id="10" idx="6"/>
            <a:endCxn id="5" idx="2"/>
          </p:cNvCxnSpPr>
          <p:nvPr/>
        </p:nvCxnSpPr>
        <p:spPr>
          <a:xfrm>
            <a:off x="3956713" y="3799896"/>
            <a:ext cx="3908593" cy="1588143"/>
          </a:xfrm>
          <a:prstGeom prst="straightConnector1">
            <a:avLst/>
          </a:prstGeom>
          <a:ln w="44450">
            <a:solidFill>
              <a:schemeClr val="accent1">
                <a:alpha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3E8A03-6F40-448C-8B76-1E34A30AD94B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>
            <a:off x="3956713" y="3799896"/>
            <a:ext cx="3994433" cy="2217152"/>
          </a:xfrm>
          <a:prstGeom prst="straightConnector1">
            <a:avLst/>
          </a:prstGeom>
          <a:ln w="44450">
            <a:solidFill>
              <a:schemeClr val="accent1">
                <a:alpha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D404A-BF0E-4C3F-A42C-0437472A0E17}"/>
              </a:ext>
            </a:extLst>
          </p:cNvPr>
          <p:cNvCxnSpPr>
            <a:cxnSpLocks/>
            <a:stCxn id="9" idx="6"/>
            <a:endCxn id="7" idx="2"/>
          </p:cNvCxnSpPr>
          <p:nvPr/>
        </p:nvCxnSpPr>
        <p:spPr>
          <a:xfrm flipV="1">
            <a:off x="3956713" y="3642277"/>
            <a:ext cx="3908593" cy="1159608"/>
          </a:xfrm>
          <a:prstGeom prst="straightConnector1">
            <a:avLst/>
          </a:prstGeom>
          <a:ln w="44450">
            <a:solidFill>
              <a:schemeClr val="accent3">
                <a:alpha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D1400E-20A4-48A7-BC5E-A04B87DE0344}"/>
              </a:ext>
            </a:extLst>
          </p:cNvPr>
          <p:cNvCxnSpPr>
            <a:cxnSpLocks/>
            <a:stCxn id="9" idx="6"/>
            <a:endCxn id="6" idx="2"/>
          </p:cNvCxnSpPr>
          <p:nvPr/>
        </p:nvCxnSpPr>
        <p:spPr>
          <a:xfrm flipV="1">
            <a:off x="3956713" y="4551793"/>
            <a:ext cx="3908593" cy="250092"/>
          </a:xfrm>
          <a:prstGeom prst="straightConnector1">
            <a:avLst/>
          </a:prstGeom>
          <a:ln w="44450">
            <a:solidFill>
              <a:schemeClr val="accent3">
                <a:alpha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854929-552E-4AAC-9835-8EF2D79D0DC4}"/>
              </a:ext>
            </a:extLst>
          </p:cNvPr>
          <p:cNvCxnSpPr>
            <a:cxnSpLocks/>
            <a:stCxn id="9" idx="6"/>
            <a:endCxn id="4" idx="2"/>
          </p:cNvCxnSpPr>
          <p:nvPr/>
        </p:nvCxnSpPr>
        <p:spPr>
          <a:xfrm>
            <a:off x="3956713" y="4801885"/>
            <a:ext cx="3908593" cy="1422400"/>
          </a:xfrm>
          <a:prstGeom prst="straightConnector1">
            <a:avLst/>
          </a:prstGeom>
          <a:ln w="44450">
            <a:solidFill>
              <a:schemeClr val="accent3">
                <a:alpha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C176CC-EBFE-4C58-A5B0-E79B0A7979BA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3956713" y="3642277"/>
            <a:ext cx="3908593" cy="2113567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1000EC-62E2-4039-89CB-189FBC820BF8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 flipV="1">
            <a:off x="3956713" y="4551793"/>
            <a:ext cx="3908593" cy="120405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9582FF-2A2C-4CA5-93D3-88B680F6C280}"/>
              </a:ext>
            </a:extLst>
          </p:cNvPr>
          <p:cNvCxnSpPr>
            <a:cxnSpLocks/>
            <a:stCxn id="8" idx="6"/>
            <a:endCxn id="5" idx="2"/>
          </p:cNvCxnSpPr>
          <p:nvPr/>
        </p:nvCxnSpPr>
        <p:spPr>
          <a:xfrm flipV="1">
            <a:off x="3956713" y="5388039"/>
            <a:ext cx="3908593" cy="367805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C89C35-91F2-4E69-8049-E618FABB326D}"/>
              </a:ext>
            </a:extLst>
          </p:cNvPr>
          <p:cNvCxnSpPr>
            <a:cxnSpLocks/>
            <a:stCxn id="8" idx="6"/>
            <a:endCxn id="4" idx="2"/>
          </p:cNvCxnSpPr>
          <p:nvPr/>
        </p:nvCxnSpPr>
        <p:spPr>
          <a:xfrm>
            <a:off x="3956713" y="5755844"/>
            <a:ext cx="3908593" cy="468441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628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1252</TotalTime>
  <Words>3252</Words>
  <Application>Microsoft Office PowerPoint</Application>
  <PresentationFormat>Widescreen</PresentationFormat>
  <Paragraphs>931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Cambria Math</vt:lpstr>
      <vt:lpstr>Segoe UI</vt:lpstr>
      <vt:lpstr>Segoe UI Light</vt:lpstr>
      <vt:lpstr>Segoe UI Semibold</vt:lpstr>
      <vt:lpstr>Segoe UI Semilight</vt:lpstr>
      <vt:lpstr>Tw Cen MT</vt:lpstr>
      <vt:lpstr>Wingdings</vt:lpstr>
      <vt:lpstr>Wingdings 3</vt:lpstr>
      <vt:lpstr>Integral</vt:lpstr>
      <vt:lpstr>Network Flow Applications</vt:lpstr>
      <vt:lpstr>Last Time</vt:lpstr>
      <vt:lpstr>Last Time</vt:lpstr>
      <vt:lpstr>Applications of Max-Flow-Min-Cut</vt:lpstr>
      <vt:lpstr>Hey Wait…</vt:lpstr>
      <vt:lpstr>Example Problem</vt:lpstr>
      <vt:lpstr>Example Problem</vt:lpstr>
      <vt:lpstr>Example Problem</vt:lpstr>
      <vt:lpstr>Example Problem</vt:lpstr>
      <vt:lpstr>Example Problem</vt:lpstr>
      <vt:lpstr>Example Problem</vt:lpstr>
      <vt:lpstr>Example Problem</vt:lpstr>
      <vt:lpstr>Example Problem</vt:lpstr>
      <vt:lpstr>Example Problem</vt:lpstr>
      <vt:lpstr>Example Problem</vt:lpstr>
      <vt:lpstr>Example Problem</vt:lpstr>
      <vt:lpstr>Why are all of our constraints met?</vt:lpstr>
      <vt:lpstr>Why are all of our constraints met?</vt:lpstr>
      <vt:lpstr>One More Requirement…</vt:lpstr>
      <vt:lpstr>Another Problem</vt:lpstr>
      <vt:lpstr>PowerPoint Presentation</vt:lpstr>
      <vt:lpstr>One More Example</vt:lpstr>
      <vt:lpstr>Can The Mariners Win The Division?</vt:lpstr>
      <vt:lpstr>Can The Mariners Win The Division?</vt:lpstr>
      <vt:lpstr>Well…No</vt:lpstr>
      <vt:lpstr>Well…No</vt:lpstr>
      <vt:lpstr>Lessons</vt:lpstr>
      <vt:lpstr>Assignment</vt:lpstr>
      <vt:lpstr>Making a Network</vt:lpstr>
      <vt:lpstr>Making a Network</vt:lpstr>
      <vt:lpstr>Making a Network</vt:lpstr>
      <vt:lpstr>Making a Network</vt:lpstr>
      <vt:lpstr>Making a Network</vt:lpstr>
      <vt:lpstr>Making a Network</vt:lpstr>
      <vt:lpstr>Making a Network</vt:lpstr>
      <vt:lpstr>Making a Network</vt:lpstr>
      <vt:lpstr>Why are all the constraints met?</vt:lpstr>
      <vt:lpstr>Interpreting the answer</vt:lpstr>
      <vt:lpstr>Max Flow</vt:lpstr>
      <vt:lpstr>Generating Proof that you’re eliminated</vt:lpstr>
      <vt:lpstr>In General</vt:lpstr>
      <vt:lpstr>Takeaways</vt:lpstr>
      <vt:lpstr>Optional – Why is there always an explanation?</vt:lpstr>
      <vt:lpstr>An Explanation Always Exists</vt:lpstr>
      <vt:lpstr>An Explanation Always Exists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Flow Applications</dc:title>
  <dc:creator>rtweber2</dc:creator>
  <cp:lastModifiedBy>rtweber2</cp:lastModifiedBy>
  <cp:revision>32</cp:revision>
  <dcterms:created xsi:type="dcterms:W3CDTF">2021-02-21T16:53:46Z</dcterms:created>
  <dcterms:modified xsi:type="dcterms:W3CDTF">2021-02-22T16:49:20Z</dcterms:modified>
</cp:coreProperties>
</file>