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93" r:id="rId3"/>
    <p:sldId id="329" r:id="rId4"/>
    <p:sldId id="330" r:id="rId5"/>
    <p:sldId id="355" r:id="rId6"/>
    <p:sldId id="384" r:id="rId7"/>
    <p:sldId id="358" r:id="rId8"/>
    <p:sldId id="359" r:id="rId9"/>
    <p:sldId id="360" r:id="rId10"/>
    <p:sldId id="361" r:id="rId11"/>
    <p:sldId id="362" r:id="rId12"/>
    <p:sldId id="363" r:id="rId13"/>
    <p:sldId id="364" r:id="rId14"/>
    <p:sldId id="365" r:id="rId15"/>
    <p:sldId id="366" r:id="rId16"/>
    <p:sldId id="367" r:id="rId17"/>
    <p:sldId id="368" r:id="rId18"/>
    <p:sldId id="389" r:id="rId19"/>
    <p:sldId id="372" r:id="rId20"/>
    <p:sldId id="374" r:id="rId21"/>
    <p:sldId id="375" r:id="rId22"/>
    <p:sldId id="373" r:id="rId23"/>
    <p:sldId id="377" r:id="rId24"/>
    <p:sldId id="378" r:id="rId25"/>
    <p:sldId id="388" r:id="rId26"/>
    <p:sldId id="369" r:id="rId27"/>
    <p:sldId id="371" r:id="rId28"/>
    <p:sldId id="376" r:id="rId29"/>
    <p:sldId id="392" r:id="rId30"/>
    <p:sldId id="379" r:id="rId31"/>
    <p:sldId id="380" r:id="rId32"/>
    <p:sldId id="381" r:id="rId33"/>
    <p:sldId id="382" r:id="rId34"/>
    <p:sldId id="383" r:id="rId35"/>
    <p:sldId id="385" r:id="rId36"/>
    <p:sldId id="386" r:id="rId37"/>
    <p:sldId id="387" r:id="rId38"/>
    <p:sldId id="356" r:id="rId39"/>
    <p:sldId id="357" r:id="rId40"/>
    <p:sldId id="390" r:id="rId41"/>
    <p:sldId id="391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>
        <p:scale>
          <a:sx n="49" d="100"/>
          <a:sy n="49" d="100"/>
        </p:scale>
        <p:origin x="26" y="8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6F5C0B8-7092-472B-AA1E-692429DB7706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7311-CF4F-421C-8138-EAA2F07D7A19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7063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CB2A4-11AD-445D-9449-ECE97BF726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5881" y="3446573"/>
            <a:ext cx="5590283" cy="1014667"/>
          </a:xfrm>
        </p:spPr>
        <p:txBody>
          <a:bodyPr/>
          <a:lstStyle>
            <a:lvl1pPr algn="ctr">
              <a:defRPr cap="none" baseline="0"/>
            </a:lvl1pPr>
          </a:lstStyle>
          <a:p>
            <a:r>
              <a:rPr lang="en-US" dirty="0"/>
              <a:t>Big Concept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5E7B94-0CB0-48FD-9BA2-0BCEF75A7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5C0B8-7092-472B-AA1E-692429DB7706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BA529F-BA16-4C50-8761-34379098B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838C27-C210-4D9C-AB83-9BF54E329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7311-CF4F-421C-8138-EAA2F07D7A19}" type="slidenum">
              <a:rPr lang="en-US" smtClean="0"/>
              <a:t>‹#›</a:t>
            </a:fld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067791F-5EAB-433C-8512-E3D8B5FEA33C}"/>
              </a:ext>
            </a:extLst>
          </p:cNvPr>
          <p:cNvCxnSpPr/>
          <p:nvPr/>
        </p:nvCxnSpPr>
        <p:spPr>
          <a:xfrm>
            <a:off x="138752" y="1917510"/>
            <a:ext cx="11914495" cy="0"/>
          </a:xfrm>
          <a:prstGeom prst="line">
            <a:avLst/>
          </a:prstGeom>
          <a:ln w="19050"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9FC5ADD-7CD5-4855-8137-142378EFA26D}"/>
              </a:ext>
            </a:extLst>
          </p:cNvPr>
          <p:cNvGrpSpPr/>
          <p:nvPr/>
        </p:nvGrpSpPr>
        <p:grpSpPr>
          <a:xfrm>
            <a:off x="4736398" y="555634"/>
            <a:ext cx="2723751" cy="2723751"/>
            <a:chOff x="4360460" y="449353"/>
            <a:chExt cx="3282287" cy="3282287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61030CC-581E-4D1E-9ACA-A92F5BB6C0CB}"/>
                </a:ext>
              </a:extLst>
            </p:cNvPr>
            <p:cNvSpPr/>
            <p:nvPr userDrawn="1"/>
          </p:nvSpPr>
          <p:spPr>
            <a:xfrm>
              <a:off x="4360460" y="449353"/>
              <a:ext cx="3282287" cy="3282287"/>
            </a:xfrm>
            <a:prstGeom prst="ellipse">
              <a:avLst/>
            </a:prstGeom>
            <a:solidFill>
              <a:srgbClr val="B6A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Shape 822">
              <a:extLst>
                <a:ext uri="{FF2B5EF4-FFF2-40B4-BE49-F238E27FC236}">
                  <a16:creationId xmlns:a16="http://schemas.microsoft.com/office/drawing/2014/main" id="{9662AC8F-8502-4CF6-87AC-2CB7EFEBC5CD}"/>
                </a:ext>
              </a:extLst>
            </p:cNvPr>
            <p:cNvGrpSpPr/>
            <p:nvPr userDrawn="1"/>
          </p:nvGrpSpPr>
          <p:grpSpPr>
            <a:xfrm>
              <a:off x="4868910" y="1003939"/>
              <a:ext cx="2265387" cy="2173113"/>
              <a:chOff x="5233525" y="4954450"/>
              <a:chExt cx="538275" cy="516350"/>
            </a:xfrm>
          </p:grpSpPr>
          <p:sp>
            <p:nvSpPr>
              <p:cNvPr id="8" name="Shape 823">
                <a:extLst>
                  <a:ext uri="{FF2B5EF4-FFF2-40B4-BE49-F238E27FC236}">
                    <a16:creationId xmlns:a16="http://schemas.microsoft.com/office/drawing/2014/main" id="{915C32CE-F54C-4A91-A795-5F6EE0E2C310}"/>
                  </a:ext>
                </a:extLst>
              </p:cNvPr>
              <p:cNvSpPr/>
              <p:nvPr/>
            </p:nvSpPr>
            <p:spPr>
              <a:xfrm>
                <a:off x="5637825" y="4954450"/>
                <a:ext cx="89525" cy="89525"/>
              </a:xfrm>
              <a:custGeom>
                <a:avLst/>
                <a:gdLst/>
                <a:ahLst/>
                <a:cxnLst/>
                <a:rect l="0" t="0" r="0" b="0"/>
                <a:pathLst>
                  <a:path w="3581" h="3581" fill="none" extrusionOk="0">
                    <a:moveTo>
                      <a:pt x="1023" y="3410"/>
                    </a:moveTo>
                    <a:lnTo>
                      <a:pt x="1023" y="3410"/>
                    </a:lnTo>
                    <a:lnTo>
                      <a:pt x="1193" y="3483"/>
                    </a:lnTo>
                    <a:lnTo>
                      <a:pt x="1388" y="3532"/>
                    </a:lnTo>
                    <a:lnTo>
                      <a:pt x="1583" y="3556"/>
                    </a:lnTo>
                    <a:lnTo>
                      <a:pt x="1778" y="3581"/>
                    </a:lnTo>
                    <a:lnTo>
                      <a:pt x="1778" y="3581"/>
                    </a:lnTo>
                    <a:lnTo>
                      <a:pt x="1973" y="3556"/>
                    </a:lnTo>
                    <a:lnTo>
                      <a:pt x="2143" y="3532"/>
                    </a:lnTo>
                    <a:lnTo>
                      <a:pt x="2314" y="3508"/>
                    </a:lnTo>
                    <a:lnTo>
                      <a:pt x="2484" y="3435"/>
                    </a:lnTo>
                    <a:lnTo>
                      <a:pt x="2630" y="3361"/>
                    </a:lnTo>
                    <a:lnTo>
                      <a:pt x="2776" y="3264"/>
                    </a:lnTo>
                    <a:lnTo>
                      <a:pt x="2923" y="3167"/>
                    </a:lnTo>
                    <a:lnTo>
                      <a:pt x="3044" y="3045"/>
                    </a:lnTo>
                    <a:lnTo>
                      <a:pt x="3166" y="2923"/>
                    </a:lnTo>
                    <a:lnTo>
                      <a:pt x="3264" y="2801"/>
                    </a:lnTo>
                    <a:lnTo>
                      <a:pt x="3361" y="2631"/>
                    </a:lnTo>
                    <a:lnTo>
                      <a:pt x="3434" y="2485"/>
                    </a:lnTo>
                    <a:lnTo>
                      <a:pt x="3483" y="2314"/>
                    </a:lnTo>
                    <a:lnTo>
                      <a:pt x="3531" y="2144"/>
                    </a:lnTo>
                    <a:lnTo>
                      <a:pt x="3556" y="1973"/>
                    </a:lnTo>
                    <a:lnTo>
                      <a:pt x="3580" y="1803"/>
                    </a:lnTo>
                    <a:lnTo>
                      <a:pt x="3580" y="1803"/>
                    </a:lnTo>
                    <a:lnTo>
                      <a:pt x="3556" y="1608"/>
                    </a:lnTo>
                    <a:lnTo>
                      <a:pt x="3531" y="1437"/>
                    </a:lnTo>
                    <a:lnTo>
                      <a:pt x="3483" y="1267"/>
                    </a:lnTo>
                    <a:lnTo>
                      <a:pt x="3434" y="1096"/>
                    </a:lnTo>
                    <a:lnTo>
                      <a:pt x="3361" y="950"/>
                    </a:lnTo>
                    <a:lnTo>
                      <a:pt x="3264" y="804"/>
                    </a:lnTo>
                    <a:lnTo>
                      <a:pt x="3166" y="658"/>
                    </a:lnTo>
                    <a:lnTo>
                      <a:pt x="3044" y="536"/>
                    </a:lnTo>
                    <a:lnTo>
                      <a:pt x="2923" y="414"/>
                    </a:lnTo>
                    <a:lnTo>
                      <a:pt x="2776" y="317"/>
                    </a:lnTo>
                    <a:lnTo>
                      <a:pt x="2630" y="220"/>
                    </a:lnTo>
                    <a:lnTo>
                      <a:pt x="2484" y="147"/>
                    </a:lnTo>
                    <a:lnTo>
                      <a:pt x="2314" y="98"/>
                    </a:lnTo>
                    <a:lnTo>
                      <a:pt x="2143" y="49"/>
                    </a:lnTo>
                    <a:lnTo>
                      <a:pt x="1973" y="25"/>
                    </a:lnTo>
                    <a:lnTo>
                      <a:pt x="1778" y="0"/>
                    </a:lnTo>
                    <a:lnTo>
                      <a:pt x="1778" y="0"/>
                    </a:lnTo>
                    <a:lnTo>
                      <a:pt x="1607" y="25"/>
                    </a:lnTo>
                    <a:lnTo>
                      <a:pt x="1437" y="49"/>
                    </a:lnTo>
                    <a:lnTo>
                      <a:pt x="1266" y="98"/>
                    </a:lnTo>
                    <a:lnTo>
                      <a:pt x="1096" y="147"/>
                    </a:lnTo>
                    <a:lnTo>
                      <a:pt x="925" y="220"/>
                    </a:lnTo>
                    <a:lnTo>
                      <a:pt x="779" y="317"/>
                    </a:lnTo>
                    <a:lnTo>
                      <a:pt x="658" y="414"/>
                    </a:lnTo>
                    <a:lnTo>
                      <a:pt x="536" y="536"/>
                    </a:lnTo>
                    <a:lnTo>
                      <a:pt x="414" y="658"/>
                    </a:lnTo>
                    <a:lnTo>
                      <a:pt x="317" y="804"/>
                    </a:lnTo>
                    <a:lnTo>
                      <a:pt x="219" y="950"/>
                    </a:lnTo>
                    <a:lnTo>
                      <a:pt x="146" y="1096"/>
                    </a:lnTo>
                    <a:lnTo>
                      <a:pt x="73" y="1267"/>
                    </a:lnTo>
                    <a:lnTo>
                      <a:pt x="49" y="1437"/>
                    </a:lnTo>
                    <a:lnTo>
                      <a:pt x="24" y="1608"/>
                    </a:lnTo>
                    <a:lnTo>
                      <a:pt x="0" y="1803"/>
                    </a:lnTo>
                    <a:lnTo>
                      <a:pt x="0" y="1803"/>
                    </a:lnTo>
                    <a:lnTo>
                      <a:pt x="24" y="2071"/>
                    </a:lnTo>
                    <a:lnTo>
                      <a:pt x="97" y="2339"/>
                    </a:lnTo>
                    <a:lnTo>
                      <a:pt x="195" y="2582"/>
                    </a:lnTo>
                    <a:lnTo>
                      <a:pt x="317" y="280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" name="Shape 824">
                <a:extLst>
                  <a:ext uri="{FF2B5EF4-FFF2-40B4-BE49-F238E27FC236}">
                    <a16:creationId xmlns:a16="http://schemas.microsoft.com/office/drawing/2014/main" id="{25663F7D-C889-439B-A68E-97D8B29147A8}"/>
                  </a:ext>
                </a:extLst>
              </p:cNvPr>
              <p:cNvSpPr/>
              <p:nvPr/>
            </p:nvSpPr>
            <p:spPr>
              <a:xfrm>
                <a:off x="5323025" y="4980625"/>
                <a:ext cx="88925" cy="88925"/>
              </a:xfrm>
              <a:custGeom>
                <a:avLst/>
                <a:gdLst/>
                <a:ahLst/>
                <a:cxnLst/>
                <a:rect l="0" t="0" r="0" b="0"/>
                <a:pathLst>
                  <a:path w="3557" h="3557" fill="none" extrusionOk="0">
                    <a:moveTo>
                      <a:pt x="3191" y="2850"/>
                    </a:moveTo>
                    <a:lnTo>
                      <a:pt x="3191" y="2850"/>
                    </a:lnTo>
                    <a:lnTo>
                      <a:pt x="3313" y="2680"/>
                    </a:lnTo>
                    <a:lnTo>
                      <a:pt x="3410" y="2509"/>
                    </a:lnTo>
                    <a:lnTo>
                      <a:pt x="3483" y="2314"/>
                    </a:lnTo>
                    <a:lnTo>
                      <a:pt x="3532" y="2095"/>
                    </a:lnTo>
                    <a:lnTo>
                      <a:pt x="3532" y="2095"/>
                    </a:lnTo>
                    <a:lnTo>
                      <a:pt x="3556" y="1925"/>
                    </a:lnTo>
                    <a:lnTo>
                      <a:pt x="3556" y="1730"/>
                    </a:lnTo>
                    <a:lnTo>
                      <a:pt x="3556" y="1559"/>
                    </a:lnTo>
                    <a:lnTo>
                      <a:pt x="3508" y="1389"/>
                    </a:lnTo>
                    <a:lnTo>
                      <a:pt x="3459" y="1218"/>
                    </a:lnTo>
                    <a:lnTo>
                      <a:pt x="3410" y="1072"/>
                    </a:lnTo>
                    <a:lnTo>
                      <a:pt x="3337" y="902"/>
                    </a:lnTo>
                    <a:lnTo>
                      <a:pt x="3240" y="756"/>
                    </a:lnTo>
                    <a:lnTo>
                      <a:pt x="3142" y="634"/>
                    </a:lnTo>
                    <a:lnTo>
                      <a:pt x="3021" y="512"/>
                    </a:lnTo>
                    <a:lnTo>
                      <a:pt x="2899" y="390"/>
                    </a:lnTo>
                    <a:lnTo>
                      <a:pt x="2753" y="293"/>
                    </a:lnTo>
                    <a:lnTo>
                      <a:pt x="2606" y="196"/>
                    </a:lnTo>
                    <a:lnTo>
                      <a:pt x="2436" y="122"/>
                    </a:lnTo>
                    <a:lnTo>
                      <a:pt x="2266" y="74"/>
                    </a:lnTo>
                    <a:lnTo>
                      <a:pt x="2095" y="25"/>
                    </a:lnTo>
                    <a:lnTo>
                      <a:pt x="2095" y="25"/>
                    </a:lnTo>
                    <a:lnTo>
                      <a:pt x="1925" y="1"/>
                    </a:lnTo>
                    <a:lnTo>
                      <a:pt x="1730" y="1"/>
                    </a:lnTo>
                    <a:lnTo>
                      <a:pt x="1559" y="1"/>
                    </a:lnTo>
                    <a:lnTo>
                      <a:pt x="1389" y="25"/>
                    </a:lnTo>
                    <a:lnTo>
                      <a:pt x="1218" y="74"/>
                    </a:lnTo>
                    <a:lnTo>
                      <a:pt x="1072" y="147"/>
                    </a:lnTo>
                    <a:lnTo>
                      <a:pt x="902" y="220"/>
                    </a:lnTo>
                    <a:lnTo>
                      <a:pt x="756" y="317"/>
                    </a:lnTo>
                    <a:lnTo>
                      <a:pt x="634" y="415"/>
                    </a:lnTo>
                    <a:lnTo>
                      <a:pt x="512" y="537"/>
                    </a:lnTo>
                    <a:lnTo>
                      <a:pt x="390" y="658"/>
                    </a:lnTo>
                    <a:lnTo>
                      <a:pt x="293" y="804"/>
                    </a:lnTo>
                    <a:lnTo>
                      <a:pt x="195" y="951"/>
                    </a:lnTo>
                    <a:lnTo>
                      <a:pt x="122" y="1097"/>
                    </a:lnTo>
                    <a:lnTo>
                      <a:pt x="74" y="1267"/>
                    </a:lnTo>
                    <a:lnTo>
                      <a:pt x="25" y="1462"/>
                    </a:lnTo>
                    <a:lnTo>
                      <a:pt x="25" y="1462"/>
                    </a:lnTo>
                    <a:lnTo>
                      <a:pt x="1" y="1633"/>
                    </a:lnTo>
                    <a:lnTo>
                      <a:pt x="1" y="1803"/>
                    </a:lnTo>
                    <a:lnTo>
                      <a:pt x="1" y="1998"/>
                    </a:lnTo>
                    <a:lnTo>
                      <a:pt x="25" y="2168"/>
                    </a:lnTo>
                    <a:lnTo>
                      <a:pt x="74" y="2339"/>
                    </a:lnTo>
                    <a:lnTo>
                      <a:pt x="147" y="2485"/>
                    </a:lnTo>
                    <a:lnTo>
                      <a:pt x="220" y="2655"/>
                    </a:lnTo>
                    <a:lnTo>
                      <a:pt x="317" y="2777"/>
                    </a:lnTo>
                    <a:lnTo>
                      <a:pt x="415" y="2923"/>
                    </a:lnTo>
                    <a:lnTo>
                      <a:pt x="536" y="3045"/>
                    </a:lnTo>
                    <a:lnTo>
                      <a:pt x="658" y="3167"/>
                    </a:lnTo>
                    <a:lnTo>
                      <a:pt x="804" y="3264"/>
                    </a:lnTo>
                    <a:lnTo>
                      <a:pt x="950" y="3362"/>
                    </a:lnTo>
                    <a:lnTo>
                      <a:pt x="1096" y="3435"/>
                    </a:lnTo>
                    <a:lnTo>
                      <a:pt x="1267" y="3483"/>
                    </a:lnTo>
                    <a:lnTo>
                      <a:pt x="1462" y="3532"/>
                    </a:lnTo>
                    <a:lnTo>
                      <a:pt x="1462" y="3532"/>
                    </a:lnTo>
                    <a:lnTo>
                      <a:pt x="1705" y="3557"/>
                    </a:lnTo>
                    <a:lnTo>
                      <a:pt x="1973" y="3557"/>
                    </a:lnTo>
                    <a:lnTo>
                      <a:pt x="2217" y="3508"/>
                    </a:lnTo>
                    <a:lnTo>
                      <a:pt x="2460" y="3435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Shape 825">
                <a:extLst>
                  <a:ext uri="{FF2B5EF4-FFF2-40B4-BE49-F238E27FC236}">
                    <a16:creationId xmlns:a16="http://schemas.microsoft.com/office/drawing/2014/main" id="{5C225417-5386-4CF0-A050-D547324972FC}"/>
                  </a:ext>
                </a:extLst>
              </p:cNvPr>
              <p:cNvSpPr/>
              <p:nvPr/>
            </p:nvSpPr>
            <p:spPr>
              <a:xfrm>
                <a:off x="5233525" y="5255225"/>
                <a:ext cx="89525" cy="89525"/>
              </a:xfrm>
              <a:custGeom>
                <a:avLst/>
                <a:gdLst/>
                <a:ahLst/>
                <a:cxnLst/>
                <a:rect l="0" t="0" r="0" b="0"/>
                <a:pathLst>
                  <a:path w="3581" h="3581" fill="none" extrusionOk="0">
                    <a:moveTo>
                      <a:pt x="3215" y="707"/>
                    </a:moveTo>
                    <a:lnTo>
                      <a:pt x="3215" y="707"/>
                    </a:lnTo>
                    <a:lnTo>
                      <a:pt x="3093" y="585"/>
                    </a:lnTo>
                    <a:lnTo>
                      <a:pt x="2972" y="464"/>
                    </a:lnTo>
                    <a:lnTo>
                      <a:pt x="2850" y="342"/>
                    </a:lnTo>
                    <a:lnTo>
                      <a:pt x="2679" y="244"/>
                    </a:lnTo>
                    <a:lnTo>
                      <a:pt x="2679" y="244"/>
                    </a:lnTo>
                    <a:lnTo>
                      <a:pt x="2533" y="171"/>
                    </a:lnTo>
                    <a:lnTo>
                      <a:pt x="2363" y="98"/>
                    </a:lnTo>
                    <a:lnTo>
                      <a:pt x="2192" y="50"/>
                    </a:lnTo>
                    <a:lnTo>
                      <a:pt x="2022" y="25"/>
                    </a:lnTo>
                    <a:lnTo>
                      <a:pt x="1851" y="1"/>
                    </a:lnTo>
                    <a:lnTo>
                      <a:pt x="1681" y="25"/>
                    </a:lnTo>
                    <a:lnTo>
                      <a:pt x="1510" y="25"/>
                    </a:lnTo>
                    <a:lnTo>
                      <a:pt x="1340" y="74"/>
                    </a:lnTo>
                    <a:lnTo>
                      <a:pt x="1169" y="123"/>
                    </a:lnTo>
                    <a:lnTo>
                      <a:pt x="1023" y="196"/>
                    </a:lnTo>
                    <a:lnTo>
                      <a:pt x="877" y="269"/>
                    </a:lnTo>
                    <a:lnTo>
                      <a:pt x="731" y="366"/>
                    </a:lnTo>
                    <a:lnTo>
                      <a:pt x="585" y="488"/>
                    </a:lnTo>
                    <a:lnTo>
                      <a:pt x="463" y="610"/>
                    </a:lnTo>
                    <a:lnTo>
                      <a:pt x="341" y="731"/>
                    </a:lnTo>
                    <a:lnTo>
                      <a:pt x="244" y="902"/>
                    </a:lnTo>
                    <a:lnTo>
                      <a:pt x="244" y="902"/>
                    </a:lnTo>
                    <a:lnTo>
                      <a:pt x="171" y="1048"/>
                    </a:lnTo>
                    <a:lnTo>
                      <a:pt x="98" y="1219"/>
                    </a:lnTo>
                    <a:lnTo>
                      <a:pt x="49" y="1389"/>
                    </a:lnTo>
                    <a:lnTo>
                      <a:pt x="25" y="1560"/>
                    </a:lnTo>
                    <a:lnTo>
                      <a:pt x="0" y="1730"/>
                    </a:lnTo>
                    <a:lnTo>
                      <a:pt x="0" y="1900"/>
                    </a:lnTo>
                    <a:lnTo>
                      <a:pt x="25" y="2071"/>
                    </a:lnTo>
                    <a:lnTo>
                      <a:pt x="73" y="2241"/>
                    </a:lnTo>
                    <a:lnTo>
                      <a:pt x="122" y="2412"/>
                    </a:lnTo>
                    <a:lnTo>
                      <a:pt x="195" y="2558"/>
                    </a:lnTo>
                    <a:lnTo>
                      <a:pt x="268" y="2729"/>
                    </a:lnTo>
                    <a:lnTo>
                      <a:pt x="366" y="2850"/>
                    </a:lnTo>
                    <a:lnTo>
                      <a:pt x="463" y="2996"/>
                    </a:lnTo>
                    <a:lnTo>
                      <a:pt x="609" y="3118"/>
                    </a:lnTo>
                    <a:lnTo>
                      <a:pt x="731" y="3240"/>
                    </a:lnTo>
                    <a:lnTo>
                      <a:pt x="901" y="3337"/>
                    </a:lnTo>
                    <a:lnTo>
                      <a:pt x="901" y="3337"/>
                    </a:lnTo>
                    <a:lnTo>
                      <a:pt x="1048" y="3410"/>
                    </a:lnTo>
                    <a:lnTo>
                      <a:pt x="1218" y="3484"/>
                    </a:lnTo>
                    <a:lnTo>
                      <a:pt x="1389" y="3532"/>
                    </a:lnTo>
                    <a:lnTo>
                      <a:pt x="1559" y="3557"/>
                    </a:lnTo>
                    <a:lnTo>
                      <a:pt x="1730" y="3581"/>
                    </a:lnTo>
                    <a:lnTo>
                      <a:pt x="1900" y="3581"/>
                    </a:lnTo>
                    <a:lnTo>
                      <a:pt x="2071" y="3557"/>
                    </a:lnTo>
                    <a:lnTo>
                      <a:pt x="2241" y="3508"/>
                    </a:lnTo>
                    <a:lnTo>
                      <a:pt x="2411" y="3459"/>
                    </a:lnTo>
                    <a:lnTo>
                      <a:pt x="2558" y="3410"/>
                    </a:lnTo>
                    <a:lnTo>
                      <a:pt x="2704" y="3313"/>
                    </a:lnTo>
                    <a:lnTo>
                      <a:pt x="2850" y="3216"/>
                    </a:lnTo>
                    <a:lnTo>
                      <a:pt x="2996" y="3118"/>
                    </a:lnTo>
                    <a:lnTo>
                      <a:pt x="3118" y="2996"/>
                    </a:lnTo>
                    <a:lnTo>
                      <a:pt x="3240" y="2850"/>
                    </a:lnTo>
                    <a:lnTo>
                      <a:pt x="3337" y="2704"/>
                    </a:lnTo>
                    <a:lnTo>
                      <a:pt x="3337" y="2704"/>
                    </a:lnTo>
                    <a:lnTo>
                      <a:pt x="3459" y="2412"/>
                    </a:lnTo>
                    <a:lnTo>
                      <a:pt x="3532" y="2144"/>
                    </a:lnTo>
                    <a:lnTo>
                      <a:pt x="3581" y="1852"/>
                    </a:lnTo>
                    <a:lnTo>
                      <a:pt x="3556" y="156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Shape 826">
                <a:extLst>
                  <a:ext uri="{FF2B5EF4-FFF2-40B4-BE49-F238E27FC236}">
                    <a16:creationId xmlns:a16="http://schemas.microsoft.com/office/drawing/2014/main" id="{F2B2177A-3C1C-4737-A983-B5086B44BAC9}"/>
                  </a:ext>
                </a:extLst>
              </p:cNvPr>
              <p:cNvSpPr/>
              <p:nvPr/>
            </p:nvSpPr>
            <p:spPr>
              <a:xfrm>
                <a:off x="5453325" y="5382475"/>
                <a:ext cx="88925" cy="88325"/>
              </a:xfrm>
              <a:custGeom>
                <a:avLst/>
                <a:gdLst/>
                <a:ahLst/>
                <a:cxnLst/>
                <a:rect l="0" t="0" r="0" b="0"/>
                <a:pathLst>
                  <a:path w="3557" h="3533" fill="none" extrusionOk="0">
                    <a:moveTo>
                      <a:pt x="1389" y="1"/>
                    </a:moveTo>
                    <a:lnTo>
                      <a:pt x="1389" y="1"/>
                    </a:lnTo>
                    <a:lnTo>
                      <a:pt x="1194" y="50"/>
                    </a:lnTo>
                    <a:lnTo>
                      <a:pt x="999" y="147"/>
                    </a:lnTo>
                    <a:lnTo>
                      <a:pt x="804" y="245"/>
                    </a:lnTo>
                    <a:lnTo>
                      <a:pt x="634" y="366"/>
                    </a:lnTo>
                    <a:lnTo>
                      <a:pt x="634" y="366"/>
                    </a:lnTo>
                    <a:lnTo>
                      <a:pt x="488" y="488"/>
                    </a:lnTo>
                    <a:lnTo>
                      <a:pt x="390" y="634"/>
                    </a:lnTo>
                    <a:lnTo>
                      <a:pt x="268" y="780"/>
                    </a:lnTo>
                    <a:lnTo>
                      <a:pt x="195" y="926"/>
                    </a:lnTo>
                    <a:lnTo>
                      <a:pt x="122" y="1073"/>
                    </a:lnTo>
                    <a:lnTo>
                      <a:pt x="74" y="1243"/>
                    </a:lnTo>
                    <a:lnTo>
                      <a:pt x="25" y="1414"/>
                    </a:lnTo>
                    <a:lnTo>
                      <a:pt x="0" y="1584"/>
                    </a:lnTo>
                    <a:lnTo>
                      <a:pt x="0" y="1755"/>
                    </a:lnTo>
                    <a:lnTo>
                      <a:pt x="0" y="1925"/>
                    </a:lnTo>
                    <a:lnTo>
                      <a:pt x="25" y="2096"/>
                    </a:lnTo>
                    <a:lnTo>
                      <a:pt x="74" y="2266"/>
                    </a:lnTo>
                    <a:lnTo>
                      <a:pt x="122" y="2412"/>
                    </a:lnTo>
                    <a:lnTo>
                      <a:pt x="195" y="2583"/>
                    </a:lnTo>
                    <a:lnTo>
                      <a:pt x="293" y="2729"/>
                    </a:lnTo>
                    <a:lnTo>
                      <a:pt x="415" y="2875"/>
                    </a:lnTo>
                    <a:lnTo>
                      <a:pt x="415" y="2875"/>
                    </a:lnTo>
                    <a:lnTo>
                      <a:pt x="536" y="3021"/>
                    </a:lnTo>
                    <a:lnTo>
                      <a:pt x="658" y="3143"/>
                    </a:lnTo>
                    <a:lnTo>
                      <a:pt x="804" y="3240"/>
                    </a:lnTo>
                    <a:lnTo>
                      <a:pt x="950" y="3313"/>
                    </a:lnTo>
                    <a:lnTo>
                      <a:pt x="1121" y="3386"/>
                    </a:lnTo>
                    <a:lnTo>
                      <a:pt x="1267" y="3459"/>
                    </a:lnTo>
                    <a:lnTo>
                      <a:pt x="1437" y="3484"/>
                    </a:lnTo>
                    <a:lnTo>
                      <a:pt x="1608" y="3508"/>
                    </a:lnTo>
                    <a:lnTo>
                      <a:pt x="1778" y="3532"/>
                    </a:lnTo>
                    <a:lnTo>
                      <a:pt x="1949" y="3508"/>
                    </a:lnTo>
                    <a:lnTo>
                      <a:pt x="2119" y="3484"/>
                    </a:lnTo>
                    <a:lnTo>
                      <a:pt x="2290" y="3435"/>
                    </a:lnTo>
                    <a:lnTo>
                      <a:pt x="2460" y="3386"/>
                    </a:lnTo>
                    <a:lnTo>
                      <a:pt x="2606" y="3313"/>
                    </a:lnTo>
                    <a:lnTo>
                      <a:pt x="2777" y="3216"/>
                    </a:lnTo>
                    <a:lnTo>
                      <a:pt x="2923" y="3118"/>
                    </a:lnTo>
                    <a:lnTo>
                      <a:pt x="2923" y="3118"/>
                    </a:lnTo>
                    <a:lnTo>
                      <a:pt x="3045" y="2997"/>
                    </a:lnTo>
                    <a:lnTo>
                      <a:pt x="3167" y="2851"/>
                    </a:lnTo>
                    <a:lnTo>
                      <a:pt x="3264" y="2704"/>
                    </a:lnTo>
                    <a:lnTo>
                      <a:pt x="3361" y="2558"/>
                    </a:lnTo>
                    <a:lnTo>
                      <a:pt x="3435" y="2412"/>
                    </a:lnTo>
                    <a:lnTo>
                      <a:pt x="3483" y="2242"/>
                    </a:lnTo>
                    <a:lnTo>
                      <a:pt x="3532" y="2071"/>
                    </a:lnTo>
                    <a:lnTo>
                      <a:pt x="3556" y="1901"/>
                    </a:lnTo>
                    <a:lnTo>
                      <a:pt x="3556" y="1730"/>
                    </a:lnTo>
                    <a:lnTo>
                      <a:pt x="3556" y="1560"/>
                    </a:lnTo>
                    <a:lnTo>
                      <a:pt x="3532" y="1389"/>
                    </a:lnTo>
                    <a:lnTo>
                      <a:pt x="3483" y="1219"/>
                    </a:lnTo>
                    <a:lnTo>
                      <a:pt x="3410" y="1048"/>
                    </a:lnTo>
                    <a:lnTo>
                      <a:pt x="3337" y="902"/>
                    </a:lnTo>
                    <a:lnTo>
                      <a:pt x="3264" y="756"/>
                    </a:lnTo>
                    <a:lnTo>
                      <a:pt x="3142" y="610"/>
                    </a:lnTo>
                    <a:lnTo>
                      <a:pt x="3142" y="610"/>
                    </a:lnTo>
                    <a:lnTo>
                      <a:pt x="2972" y="415"/>
                    </a:lnTo>
                    <a:lnTo>
                      <a:pt x="2753" y="245"/>
                    </a:lnTo>
                    <a:lnTo>
                      <a:pt x="2533" y="123"/>
                    </a:lnTo>
                    <a:lnTo>
                      <a:pt x="2314" y="5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Shape 827">
                <a:extLst>
                  <a:ext uri="{FF2B5EF4-FFF2-40B4-BE49-F238E27FC236}">
                    <a16:creationId xmlns:a16="http://schemas.microsoft.com/office/drawing/2014/main" id="{065E0883-FD56-4990-A3BA-7394FB6E3D9D}"/>
                  </a:ext>
                </a:extLst>
              </p:cNvPr>
              <p:cNvSpPr/>
              <p:nvPr/>
            </p:nvSpPr>
            <p:spPr>
              <a:xfrm>
                <a:off x="5682875" y="5188875"/>
                <a:ext cx="88925" cy="89525"/>
              </a:xfrm>
              <a:custGeom>
                <a:avLst/>
                <a:gdLst/>
                <a:ahLst/>
                <a:cxnLst/>
                <a:rect l="0" t="0" r="0" b="0"/>
                <a:pathLst>
                  <a:path w="3557" h="3581" fill="none" extrusionOk="0">
                    <a:moveTo>
                      <a:pt x="0" y="2022"/>
                    </a:moveTo>
                    <a:lnTo>
                      <a:pt x="0" y="2022"/>
                    </a:lnTo>
                    <a:lnTo>
                      <a:pt x="25" y="2216"/>
                    </a:lnTo>
                    <a:lnTo>
                      <a:pt x="98" y="2411"/>
                    </a:lnTo>
                    <a:lnTo>
                      <a:pt x="98" y="2411"/>
                    </a:lnTo>
                    <a:lnTo>
                      <a:pt x="171" y="2557"/>
                    </a:lnTo>
                    <a:lnTo>
                      <a:pt x="244" y="2728"/>
                    </a:lnTo>
                    <a:lnTo>
                      <a:pt x="341" y="2874"/>
                    </a:lnTo>
                    <a:lnTo>
                      <a:pt x="463" y="2996"/>
                    </a:lnTo>
                    <a:lnTo>
                      <a:pt x="585" y="3118"/>
                    </a:lnTo>
                    <a:lnTo>
                      <a:pt x="707" y="3239"/>
                    </a:lnTo>
                    <a:lnTo>
                      <a:pt x="853" y="3337"/>
                    </a:lnTo>
                    <a:lnTo>
                      <a:pt x="999" y="3410"/>
                    </a:lnTo>
                    <a:lnTo>
                      <a:pt x="1169" y="3483"/>
                    </a:lnTo>
                    <a:lnTo>
                      <a:pt x="1340" y="3532"/>
                    </a:lnTo>
                    <a:lnTo>
                      <a:pt x="1510" y="3556"/>
                    </a:lnTo>
                    <a:lnTo>
                      <a:pt x="1681" y="3580"/>
                    </a:lnTo>
                    <a:lnTo>
                      <a:pt x="1851" y="3580"/>
                    </a:lnTo>
                    <a:lnTo>
                      <a:pt x="2022" y="3556"/>
                    </a:lnTo>
                    <a:lnTo>
                      <a:pt x="2192" y="3532"/>
                    </a:lnTo>
                    <a:lnTo>
                      <a:pt x="2363" y="3459"/>
                    </a:lnTo>
                    <a:lnTo>
                      <a:pt x="2363" y="3459"/>
                    </a:lnTo>
                    <a:lnTo>
                      <a:pt x="2533" y="3410"/>
                    </a:lnTo>
                    <a:lnTo>
                      <a:pt x="2704" y="3312"/>
                    </a:lnTo>
                    <a:lnTo>
                      <a:pt x="2850" y="3215"/>
                    </a:lnTo>
                    <a:lnTo>
                      <a:pt x="2972" y="3093"/>
                    </a:lnTo>
                    <a:lnTo>
                      <a:pt x="3093" y="2971"/>
                    </a:lnTo>
                    <a:lnTo>
                      <a:pt x="3215" y="2850"/>
                    </a:lnTo>
                    <a:lnTo>
                      <a:pt x="3288" y="2704"/>
                    </a:lnTo>
                    <a:lnTo>
                      <a:pt x="3386" y="2557"/>
                    </a:lnTo>
                    <a:lnTo>
                      <a:pt x="3434" y="2387"/>
                    </a:lnTo>
                    <a:lnTo>
                      <a:pt x="3483" y="2216"/>
                    </a:lnTo>
                    <a:lnTo>
                      <a:pt x="3532" y="2070"/>
                    </a:lnTo>
                    <a:lnTo>
                      <a:pt x="3556" y="1875"/>
                    </a:lnTo>
                    <a:lnTo>
                      <a:pt x="3556" y="1705"/>
                    </a:lnTo>
                    <a:lnTo>
                      <a:pt x="3532" y="1534"/>
                    </a:lnTo>
                    <a:lnTo>
                      <a:pt x="3507" y="1364"/>
                    </a:lnTo>
                    <a:lnTo>
                      <a:pt x="3434" y="1194"/>
                    </a:lnTo>
                    <a:lnTo>
                      <a:pt x="3434" y="1194"/>
                    </a:lnTo>
                    <a:lnTo>
                      <a:pt x="3361" y="1023"/>
                    </a:lnTo>
                    <a:lnTo>
                      <a:pt x="3288" y="853"/>
                    </a:lnTo>
                    <a:lnTo>
                      <a:pt x="3191" y="706"/>
                    </a:lnTo>
                    <a:lnTo>
                      <a:pt x="3069" y="585"/>
                    </a:lnTo>
                    <a:lnTo>
                      <a:pt x="2947" y="463"/>
                    </a:lnTo>
                    <a:lnTo>
                      <a:pt x="2825" y="341"/>
                    </a:lnTo>
                    <a:lnTo>
                      <a:pt x="2679" y="268"/>
                    </a:lnTo>
                    <a:lnTo>
                      <a:pt x="2533" y="171"/>
                    </a:lnTo>
                    <a:lnTo>
                      <a:pt x="2363" y="122"/>
                    </a:lnTo>
                    <a:lnTo>
                      <a:pt x="2192" y="73"/>
                    </a:lnTo>
                    <a:lnTo>
                      <a:pt x="2022" y="24"/>
                    </a:lnTo>
                    <a:lnTo>
                      <a:pt x="1851" y="24"/>
                    </a:lnTo>
                    <a:lnTo>
                      <a:pt x="1681" y="0"/>
                    </a:lnTo>
                    <a:lnTo>
                      <a:pt x="1510" y="24"/>
                    </a:lnTo>
                    <a:lnTo>
                      <a:pt x="1340" y="73"/>
                    </a:lnTo>
                    <a:lnTo>
                      <a:pt x="1169" y="122"/>
                    </a:lnTo>
                    <a:lnTo>
                      <a:pt x="1169" y="122"/>
                    </a:lnTo>
                    <a:lnTo>
                      <a:pt x="974" y="195"/>
                    </a:lnTo>
                    <a:lnTo>
                      <a:pt x="804" y="292"/>
                    </a:lnTo>
                    <a:lnTo>
                      <a:pt x="658" y="390"/>
                    </a:lnTo>
                    <a:lnTo>
                      <a:pt x="512" y="512"/>
                    </a:lnTo>
                    <a:lnTo>
                      <a:pt x="390" y="658"/>
                    </a:lnTo>
                    <a:lnTo>
                      <a:pt x="293" y="804"/>
                    </a:lnTo>
                    <a:lnTo>
                      <a:pt x="195" y="950"/>
                    </a:lnTo>
                    <a:lnTo>
                      <a:pt x="122" y="112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Shape 828">
                <a:extLst>
                  <a:ext uri="{FF2B5EF4-FFF2-40B4-BE49-F238E27FC236}">
                    <a16:creationId xmlns:a16="http://schemas.microsoft.com/office/drawing/2014/main" id="{C497A5ED-CCEE-4F09-A7B4-7079C57F1DC1}"/>
                  </a:ext>
                </a:extLst>
              </p:cNvPr>
              <p:cNvSpPr/>
              <p:nvPr/>
            </p:nvSpPr>
            <p:spPr>
              <a:xfrm>
                <a:off x="5411925" y="5110925"/>
                <a:ext cx="188775" cy="189400"/>
              </a:xfrm>
              <a:custGeom>
                <a:avLst/>
                <a:gdLst/>
                <a:ahLst/>
                <a:cxnLst/>
                <a:rect l="0" t="0" r="0" b="0"/>
                <a:pathLst>
                  <a:path w="7551" h="7576" fill="none" extrusionOk="0">
                    <a:moveTo>
                      <a:pt x="0" y="3776"/>
                    </a:moveTo>
                    <a:lnTo>
                      <a:pt x="0" y="3776"/>
                    </a:lnTo>
                    <a:lnTo>
                      <a:pt x="25" y="3410"/>
                    </a:lnTo>
                    <a:lnTo>
                      <a:pt x="73" y="3021"/>
                    </a:lnTo>
                    <a:lnTo>
                      <a:pt x="171" y="2655"/>
                    </a:lnTo>
                    <a:lnTo>
                      <a:pt x="293" y="2314"/>
                    </a:lnTo>
                    <a:lnTo>
                      <a:pt x="463" y="1973"/>
                    </a:lnTo>
                    <a:lnTo>
                      <a:pt x="658" y="1681"/>
                    </a:lnTo>
                    <a:lnTo>
                      <a:pt x="877" y="1389"/>
                    </a:lnTo>
                    <a:lnTo>
                      <a:pt x="1121" y="1121"/>
                    </a:lnTo>
                    <a:lnTo>
                      <a:pt x="1389" y="877"/>
                    </a:lnTo>
                    <a:lnTo>
                      <a:pt x="1656" y="658"/>
                    </a:lnTo>
                    <a:lnTo>
                      <a:pt x="1973" y="463"/>
                    </a:lnTo>
                    <a:lnTo>
                      <a:pt x="2314" y="293"/>
                    </a:lnTo>
                    <a:lnTo>
                      <a:pt x="2655" y="171"/>
                    </a:lnTo>
                    <a:lnTo>
                      <a:pt x="3020" y="74"/>
                    </a:lnTo>
                    <a:lnTo>
                      <a:pt x="3386" y="25"/>
                    </a:lnTo>
                    <a:lnTo>
                      <a:pt x="3775" y="1"/>
                    </a:lnTo>
                    <a:lnTo>
                      <a:pt x="3775" y="1"/>
                    </a:lnTo>
                    <a:lnTo>
                      <a:pt x="4165" y="25"/>
                    </a:lnTo>
                    <a:lnTo>
                      <a:pt x="4555" y="74"/>
                    </a:lnTo>
                    <a:lnTo>
                      <a:pt x="4896" y="171"/>
                    </a:lnTo>
                    <a:lnTo>
                      <a:pt x="5261" y="293"/>
                    </a:lnTo>
                    <a:lnTo>
                      <a:pt x="5578" y="463"/>
                    </a:lnTo>
                    <a:lnTo>
                      <a:pt x="5894" y="658"/>
                    </a:lnTo>
                    <a:lnTo>
                      <a:pt x="6186" y="877"/>
                    </a:lnTo>
                    <a:lnTo>
                      <a:pt x="6454" y="1121"/>
                    </a:lnTo>
                    <a:lnTo>
                      <a:pt x="6698" y="1389"/>
                    </a:lnTo>
                    <a:lnTo>
                      <a:pt x="6917" y="1681"/>
                    </a:lnTo>
                    <a:lnTo>
                      <a:pt x="7112" y="1973"/>
                    </a:lnTo>
                    <a:lnTo>
                      <a:pt x="7258" y="2314"/>
                    </a:lnTo>
                    <a:lnTo>
                      <a:pt x="7404" y="2655"/>
                    </a:lnTo>
                    <a:lnTo>
                      <a:pt x="7477" y="3021"/>
                    </a:lnTo>
                    <a:lnTo>
                      <a:pt x="7550" y="3410"/>
                    </a:lnTo>
                    <a:lnTo>
                      <a:pt x="7550" y="3776"/>
                    </a:lnTo>
                    <a:lnTo>
                      <a:pt x="7550" y="3776"/>
                    </a:lnTo>
                    <a:lnTo>
                      <a:pt x="7550" y="4165"/>
                    </a:lnTo>
                    <a:lnTo>
                      <a:pt x="7477" y="4555"/>
                    </a:lnTo>
                    <a:lnTo>
                      <a:pt x="7404" y="4920"/>
                    </a:lnTo>
                    <a:lnTo>
                      <a:pt x="7258" y="5261"/>
                    </a:lnTo>
                    <a:lnTo>
                      <a:pt x="7112" y="5578"/>
                    </a:lnTo>
                    <a:lnTo>
                      <a:pt x="6917" y="5895"/>
                    </a:lnTo>
                    <a:lnTo>
                      <a:pt x="6698" y="6187"/>
                    </a:lnTo>
                    <a:lnTo>
                      <a:pt x="6454" y="6455"/>
                    </a:lnTo>
                    <a:lnTo>
                      <a:pt x="6186" y="6698"/>
                    </a:lnTo>
                    <a:lnTo>
                      <a:pt x="5894" y="6917"/>
                    </a:lnTo>
                    <a:lnTo>
                      <a:pt x="5578" y="7112"/>
                    </a:lnTo>
                    <a:lnTo>
                      <a:pt x="5261" y="7258"/>
                    </a:lnTo>
                    <a:lnTo>
                      <a:pt x="4896" y="7405"/>
                    </a:lnTo>
                    <a:lnTo>
                      <a:pt x="4555" y="7478"/>
                    </a:lnTo>
                    <a:lnTo>
                      <a:pt x="4165" y="7551"/>
                    </a:lnTo>
                    <a:lnTo>
                      <a:pt x="3775" y="7575"/>
                    </a:lnTo>
                    <a:lnTo>
                      <a:pt x="3775" y="7575"/>
                    </a:lnTo>
                    <a:lnTo>
                      <a:pt x="3386" y="7551"/>
                    </a:lnTo>
                    <a:lnTo>
                      <a:pt x="3020" y="7478"/>
                    </a:lnTo>
                    <a:lnTo>
                      <a:pt x="2655" y="7405"/>
                    </a:lnTo>
                    <a:lnTo>
                      <a:pt x="2314" y="7258"/>
                    </a:lnTo>
                    <a:lnTo>
                      <a:pt x="1973" y="7112"/>
                    </a:lnTo>
                    <a:lnTo>
                      <a:pt x="1656" y="6917"/>
                    </a:lnTo>
                    <a:lnTo>
                      <a:pt x="1389" y="6698"/>
                    </a:lnTo>
                    <a:lnTo>
                      <a:pt x="1121" y="6455"/>
                    </a:lnTo>
                    <a:lnTo>
                      <a:pt x="877" y="6187"/>
                    </a:lnTo>
                    <a:lnTo>
                      <a:pt x="658" y="5895"/>
                    </a:lnTo>
                    <a:lnTo>
                      <a:pt x="463" y="5578"/>
                    </a:lnTo>
                    <a:lnTo>
                      <a:pt x="293" y="5261"/>
                    </a:lnTo>
                    <a:lnTo>
                      <a:pt x="171" y="4920"/>
                    </a:lnTo>
                    <a:lnTo>
                      <a:pt x="73" y="4555"/>
                    </a:lnTo>
                    <a:lnTo>
                      <a:pt x="25" y="4165"/>
                    </a:lnTo>
                    <a:lnTo>
                      <a:pt x="0" y="3776"/>
                    </a:lnTo>
                    <a:lnTo>
                      <a:pt x="0" y="3776"/>
                    </a:lnTo>
                    <a:close/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Shape 829">
                <a:extLst>
                  <a:ext uri="{FF2B5EF4-FFF2-40B4-BE49-F238E27FC236}">
                    <a16:creationId xmlns:a16="http://schemas.microsoft.com/office/drawing/2014/main" id="{D8CBE5C1-1916-4EF1-B9E9-DC5E58DE62C4}"/>
                  </a:ext>
                </a:extLst>
              </p:cNvPr>
              <p:cNvSpPr/>
              <p:nvPr/>
            </p:nvSpPr>
            <p:spPr>
              <a:xfrm>
                <a:off x="5367475" y="5025075"/>
                <a:ext cx="81600" cy="105975"/>
              </a:xfrm>
              <a:custGeom>
                <a:avLst/>
                <a:gdLst/>
                <a:ahLst/>
                <a:cxnLst/>
                <a:rect l="0" t="0" r="0" b="0"/>
                <a:pathLst>
                  <a:path w="3264" h="4239" fill="none" extrusionOk="0">
                    <a:moveTo>
                      <a:pt x="0" y="1"/>
                    </a:moveTo>
                    <a:lnTo>
                      <a:pt x="3264" y="4238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Shape 830">
                <a:extLst>
                  <a:ext uri="{FF2B5EF4-FFF2-40B4-BE49-F238E27FC236}">
                    <a16:creationId xmlns:a16="http://schemas.microsoft.com/office/drawing/2014/main" id="{BB37530B-08B3-4205-8A08-E876EE3F9FBE}"/>
                  </a:ext>
                </a:extLst>
              </p:cNvPr>
              <p:cNvSpPr/>
              <p:nvPr/>
            </p:nvSpPr>
            <p:spPr>
              <a:xfrm>
                <a:off x="5567800" y="4999500"/>
                <a:ext cx="115100" cy="133975"/>
              </a:xfrm>
              <a:custGeom>
                <a:avLst/>
                <a:gdLst/>
                <a:ahLst/>
                <a:cxnLst/>
                <a:rect l="0" t="0" r="0" b="0"/>
                <a:pathLst>
                  <a:path w="4604" h="5359" fill="none" extrusionOk="0">
                    <a:moveTo>
                      <a:pt x="0" y="5359"/>
                    </a:moveTo>
                    <a:lnTo>
                      <a:pt x="4603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Shape 831">
                <a:extLst>
                  <a:ext uri="{FF2B5EF4-FFF2-40B4-BE49-F238E27FC236}">
                    <a16:creationId xmlns:a16="http://schemas.microsoft.com/office/drawing/2014/main" id="{14DEB002-C856-4D51-9E3F-42951B8C7A10}"/>
                  </a:ext>
                </a:extLst>
              </p:cNvPr>
              <p:cNvSpPr/>
              <p:nvPr/>
            </p:nvSpPr>
            <p:spPr>
              <a:xfrm>
                <a:off x="5600075" y="5217475"/>
                <a:ext cx="127275" cy="16475"/>
              </a:xfrm>
              <a:custGeom>
                <a:avLst/>
                <a:gdLst/>
                <a:ahLst/>
                <a:cxnLst/>
                <a:rect l="0" t="0" r="0" b="0"/>
                <a:pathLst>
                  <a:path w="5091" h="659" fill="none" extrusionOk="0">
                    <a:moveTo>
                      <a:pt x="5090" y="658"/>
                    </a:moveTo>
                    <a:lnTo>
                      <a:pt x="0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Shape 832">
                <a:extLst>
                  <a:ext uri="{FF2B5EF4-FFF2-40B4-BE49-F238E27FC236}">
                    <a16:creationId xmlns:a16="http://schemas.microsoft.com/office/drawing/2014/main" id="{5B5D5E96-C594-4AB6-9DF5-2ED8F56CCF52}"/>
                  </a:ext>
                </a:extLst>
              </p:cNvPr>
              <p:cNvSpPr/>
              <p:nvPr/>
            </p:nvSpPr>
            <p:spPr>
              <a:xfrm>
                <a:off x="5497775" y="5299675"/>
                <a:ext cx="4900" cy="126675"/>
              </a:xfrm>
              <a:custGeom>
                <a:avLst/>
                <a:gdLst/>
                <a:ahLst/>
                <a:cxnLst/>
                <a:rect l="0" t="0" r="0" b="0"/>
                <a:pathLst>
                  <a:path w="196" h="5067" fill="none" extrusionOk="0">
                    <a:moveTo>
                      <a:pt x="0" y="5067"/>
                    </a:moveTo>
                    <a:lnTo>
                      <a:pt x="195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Shape 833">
                <a:extLst>
                  <a:ext uri="{FF2B5EF4-FFF2-40B4-BE49-F238E27FC236}">
                    <a16:creationId xmlns:a16="http://schemas.microsoft.com/office/drawing/2014/main" id="{3FC3F998-CA08-40F4-81A5-CEC994EBBF42}"/>
                  </a:ext>
                </a:extLst>
              </p:cNvPr>
              <p:cNvSpPr/>
              <p:nvPr/>
            </p:nvSpPr>
            <p:spPr>
              <a:xfrm>
                <a:off x="5277975" y="5241825"/>
                <a:ext cx="141275" cy="58500"/>
              </a:xfrm>
              <a:custGeom>
                <a:avLst/>
                <a:gdLst/>
                <a:ahLst/>
                <a:cxnLst/>
                <a:rect l="0" t="0" r="0" b="0"/>
                <a:pathLst>
                  <a:path w="5651" h="2340" fill="none" extrusionOk="0">
                    <a:moveTo>
                      <a:pt x="0" y="2339"/>
                    </a:moveTo>
                    <a:lnTo>
                      <a:pt x="5651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9C05CDBC-229D-45E2-B2F9-9037D7DF97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15880" y="4628428"/>
            <a:ext cx="5590283" cy="1463040"/>
          </a:xfrm>
        </p:spPr>
        <p:txBody>
          <a:bodyPr lIns="91440" rIns="91440" anchor="t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D812236-1A32-4FE2-AB5A-F8F998D835F3}"/>
              </a:ext>
            </a:extLst>
          </p:cNvPr>
          <p:cNvSpPr/>
          <p:nvPr/>
        </p:nvSpPr>
        <p:spPr>
          <a:xfrm>
            <a:off x="272955" y="0"/>
            <a:ext cx="423081" cy="15623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121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501CC624-0437-43EF-99D3-4B5E545BF210}"/>
              </a:ext>
            </a:extLst>
          </p:cNvPr>
          <p:cNvSpPr/>
          <p:nvPr/>
        </p:nvSpPr>
        <p:spPr>
          <a:xfrm>
            <a:off x="272955" y="0"/>
            <a:ext cx="423081" cy="15623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FEBE18-A94F-4CF8-8975-BC720F070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5C0B8-7092-472B-AA1E-692429DB7706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FEFF45-D87C-45A5-8A43-AA51E8326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B072C5-2DDD-45C4-966C-970A137A4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7311-CF4F-421C-8138-EAA2F07D7A19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37B5817-8D3A-4DD3-92FF-32BBC5F91560}"/>
              </a:ext>
            </a:extLst>
          </p:cNvPr>
          <p:cNvCxnSpPr/>
          <p:nvPr/>
        </p:nvCxnSpPr>
        <p:spPr>
          <a:xfrm>
            <a:off x="61415" y="753975"/>
            <a:ext cx="12008609" cy="0"/>
          </a:xfrm>
          <a:prstGeom prst="line">
            <a:avLst/>
          </a:prstGeom>
          <a:ln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32B1C59-33FF-4FB4-BDD7-F61C64008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8134" y="263276"/>
            <a:ext cx="10334364" cy="101466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B754F48-B758-43EB-980F-1E2884C8E2A7}"/>
              </a:ext>
            </a:extLst>
          </p:cNvPr>
          <p:cNvGrpSpPr/>
          <p:nvPr/>
        </p:nvGrpSpPr>
        <p:grpSpPr>
          <a:xfrm>
            <a:off x="575239" y="475151"/>
            <a:ext cx="631298" cy="631298"/>
            <a:chOff x="1530939" y="2405329"/>
            <a:chExt cx="631298" cy="631298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9BADBD9-302C-40D9-A763-C65CCFE16FDE}"/>
                </a:ext>
              </a:extLst>
            </p:cNvPr>
            <p:cNvSpPr/>
            <p:nvPr userDrawn="1"/>
          </p:nvSpPr>
          <p:spPr>
            <a:xfrm>
              <a:off x="1530939" y="2405329"/>
              <a:ext cx="631298" cy="631298"/>
            </a:xfrm>
            <a:prstGeom prst="ellipse">
              <a:avLst/>
            </a:prstGeom>
            <a:solidFill>
              <a:srgbClr val="B6A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Shape 490">
              <a:extLst>
                <a:ext uri="{FF2B5EF4-FFF2-40B4-BE49-F238E27FC236}">
                  <a16:creationId xmlns:a16="http://schemas.microsoft.com/office/drawing/2014/main" id="{ABC713E7-D704-4682-B292-907313F269C9}"/>
                </a:ext>
              </a:extLst>
            </p:cNvPr>
            <p:cNvGrpSpPr/>
            <p:nvPr userDrawn="1"/>
          </p:nvGrpSpPr>
          <p:grpSpPr>
            <a:xfrm>
              <a:off x="1661835" y="2536225"/>
              <a:ext cx="369505" cy="369505"/>
              <a:chOff x="2594050" y="1631825"/>
              <a:chExt cx="439625" cy="439625"/>
            </a:xfrm>
          </p:grpSpPr>
          <p:sp>
            <p:nvSpPr>
              <p:cNvPr id="9" name="Shape 491">
                <a:extLst>
                  <a:ext uri="{FF2B5EF4-FFF2-40B4-BE49-F238E27FC236}">
                    <a16:creationId xmlns:a16="http://schemas.microsoft.com/office/drawing/2014/main" id="{5701E159-D011-460A-BF32-22B3BFF6328B}"/>
                  </a:ext>
                </a:extLst>
              </p:cNvPr>
              <p:cNvSpPr/>
              <p:nvPr/>
            </p:nvSpPr>
            <p:spPr>
              <a:xfrm>
                <a:off x="2594050" y="1883300"/>
                <a:ext cx="188175" cy="188150"/>
              </a:xfrm>
              <a:custGeom>
                <a:avLst/>
                <a:gdLst/>
                <a:ahLst/>
                <a:cxnLst/>
                <a:rect l="0" t="0" r="0" b="0"/>
                <a:pathLst>
                  <a:path w="7527" h="7526" fill="none" extrusionOk="0">
                    <a:moveTo>
                      <a:pt x="5992" y="0"/>
                    </a:moveTo>
                    <a:lnTo>
                      <a:pt x="537" y="6430"/>
                    </a:lnTo>
                    <a:lnTo>
                      <a:pt x="1" y="7526"/>
                    </a:lnTo>
                    <a:lnTo>
                      <a:pt x="1097" y="6990"/>
                    </a:lnTo>
                    <a:lnTo>
                      <a:pt x="7526" y="1534"/>
                    </a:lnTo>
                    <a:lnTo>
                      <a:pt x="5992" y="0"/>
                    </a:lnTo>
                    <a:close/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Shape 492">
                <a:extLst>
                  <a:ext uri="{FF2B5EF4-FFF2-40B4-BE49-F238E27FC236}">
                    <a16:creationId xmlns:a16="http://schemas.microsoft.com/office/drawing/2014/main" id="{CA3D8659-8AB7-48FB-9131-98E6A18A0B20}"/>
                  </a:ext>
                </a:extLst>
              </p:cNvPr>
              <p:cNvSpPr/>
              <p:nvPr/>
            </p:nvSpPr>
            <p:spPr>
              <a:xfrm>
                <a:off x="2857700" y="1631825"/>
                <a:ext cx="175975" cy="176000"/>
              </a:xfrm>
              <a:custGeom>
                <a:avLst/>
                <a:gdLst/>
                <a:ahLst/>
                <a:cxnLst/>
                <a:rect l="0" t="0" r="0" b="0"/>
                <a:pathLst>
                  <a:path w="7039" h="7040" fill="none" extrusionOk="0">
                    <a:moveTo>
                      <a:pt x="268" y="2704"/>
                    </a:moveTo>
                    <a:lnTo>
                      <a:pt x="4336" y="6771"/>
                    </a:lnTo>
                    <a:lnTo>
                      <a:pt x="4336" y="6771"/>
                    </a:lnTo>
                    <a:lnTo>
                      <a:pt x="4336" y="6771"/>
                    </a:lnTo>
                    <a:lnTo>
                      <a:pt x="4652" y="6917"/>
                    </a:lnTo>
                    <a:lnTo>
                      <a:pt x="4993" y="7015"/>
                    </a:lnTo>
                    <a:lnTo>
                      <a:pt x="5310" y="7039"/>
                    </a:lnTo>
                    <a:lnTo>
                      <a:pt x="5651" y="7039"/>
                    </a:lnTo>
                    <a:lnTo>
                      <a:pt x="5992" y="6966"/>
                    </a:lnTo>
                    <a:lnTo>
                      <a:pt x="6308" y="6844"/>
                    </a:lnTo>
                    <a:lnTo>
                      <a:pt x="6454" y="6747"/>
                    </a:lnTo>
                    <a:lnTo>
                      <a:pt x="6601" y="6674"/>
                    </a:lnTo>
                    <a:lnTo>
                      <a:pt x="6747" y="6552"/>
                    </a:lnTo>
                    <a:lnTo>
                      <a:pt x="6893" y="6430"/>
                    </a:lnTo>
                    <a:lnTo>
                      <a:pt x="6893" y="6430"/>
                    </a:lnTo>
                    <a:lnTo>
                      <a:pt x="6942" y="6357"/>
                    </a:lnTo>
                    <a:lnTo>
                      <a:pt x="7015" y="6260"/>
                    </a:lnTo>
                    <a:lnTo>
                      <a:pt x="7039" y="6138"/>
                    </a:lnTo>
                    <a:lnTo>
                      <a:pt x="7039" y="6041"/>
                    </a:lnTo>
                    <a:lnTo>
                      <a:pt x="7039" y="6041"/>
                    </a:lnTo>
                    <a:lnTo>
                      <a:pt x="7039" y="5943"/>
                    </a:lnTo>
                    <a:lnTo>
                      <a:pt x="7015" y="5846"/>
                    </a:lnTo>
                    <a:lnTo>
                      <a:pt x="6942" y="5748"/>
                    </a:lnTo>
                    <a:lnTo>
                      <a:pt x="6893" y="5651"/>
                    </a:lnTo>
                    <a:lnTo>
                      <a:pt x="1389" y="147"/>
                    </a:lnTo>
                    <a:lnTo>
                      <a:pt x="1389" y="147"/>
                    </a:lnTo>
                    <a:lnTo>
                      <a:pt x="1291" y="98"/>
                    </a:lnTo>
                    <a:lnTo>
                      <a:pt x="1194" y="25"/>
                    </a:lnTo>
                    <a:lnTo>
                      <a:pt x="1096" y="0"/>
                    </a:lnTo>
                    <a:lnTo>
                      <a:pt x="999" y="0"/>
                    </a:lnTo>
                    <a:lnTo>
                      <a:pt x="999" y="0"/>
                    </a:lnTo>
                    <a:lnTo>
                      <a:pt x="902" y="0"/>
                    </a:lnTo>
                    <a:lnTo>
                      <a:pt x="780" y="25"/>
                    </a:lnTo>
                    <a:lnTo>
                      <a:pt x="682" y="98"/>
                    </a:lnTo>
                    <a:lnTo>
                      <a:pt x="609" y="147"/>
                    </a:lnTo>
                    <a:lnTo>
                      <a:pt x="609" y="147"/>
                    </a:lnTo>
                    <a:lnTo>
                      <a:pt x="487" y="293"/>
                    </a:lnTo>
                    <a:lnTo>
                      <a:pt x="366" y="439"/>
                    </a:lnTo>
                    <a:lnTo>
                      <a:pt x="293" y="585"/>
                    </a:lnTo>
                    <a:lnTo>
                      <a:pt x="195" y="731"/>
                    </a:lnTo>
                    <a:lnTo>
                      <a:pt x="73" y="1048"/>
                    </a:lnTo>
                    <a:lnTo>
                      <a:pt x="0" y="1389"/>
                    </a:lnTo>
                    <a:lnTo>
                      <a:pt x="0" y="1730"/>
                    </a:lnTo>
                    <a:lnTo>
                      <a:pt x="25" y="2046"/>
                    </a:lnTo>
                    <a:lnTo>
                      <a:pt x="122" y="2387"/>
                    </a:lnTo>
                    <a:lnTo>
                      <a:pt x="268" y="2704"/>
                    </a:lnTo>
                    <a:lnTo>
                      <a:pt x="268" y="2704"/>
                    </a:lnTo>
                    <a:close/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Shape 493">
                <a:extLst>
                  <a:ext uri="{FF2B5EF4-FFF2-40B4-BE49-F238E27FC236}">
                    <a16:creationId xmlns:a16="http://schemas.microsoft.com/office/drawing/2014/main" id="{A811AE90-64AA-41C3-9DE9-62A86028AA6C}"/>
                  </a:ext>
                </a:extLst>
              </p:cNvPr>
              <p:cNvSpPr/>
              <p:nvPr/>
            </p:nvSpPr>
            <p:spPr>
              <a:xfrm>
                <a:off x="2662850" y="1699400"/>
                <a:ext cx="303250" cy="303250"/>
              </a:xfrm>
              <a:custGeom>
                <a:avLst/>
                <a:gdLst/>
                <a:ahLst/>
                <a:cxnLst/>
                <a:rect l="0" t="0" r="0" b="0"/>
                <a:pathLst>
                  <a:path w="12130" h="12130" fill="none" extrusionOk="0">
                    <a:moveTo>
                      <a:pt x="8038" y="1"/>
                    </a:moveTo>
                    <a:lnTo>
                      <a:pt x="4872" y="3191"/>
                    </a:lnTo>
                    <a:lnTo>
                      <a:pt x="4872" y="3191"/>
                    </a:lnTo>
                    <a:lnTo>
                      <a:pt x="4628" y="3094"/>
                    </a:lnTo>
                    <a:lnTo>
                      <a:pt x="4385" y="2997"/>
                    </a:lnTo>
                    <a:lnTo>
                      <a:pt x="4092" y="2899"/>
                    </a:lnTo>
                    <a:lnTo>
                      <a:pt x="3800" y="2850"/>
                    </a:lnTo>
                    <a:lnTo>
                      <a:pt x="3484" y="2777"/>
                    </a:lnTo>
                    <a:lnTo>
                      <a:pt x="3167" y="2729"/>
                    </a:lnTo>
                    <a:lnTo>
                      <a:pt x="2850" y="2704"/>
                    </a:lnTo>
                    <a:lnTo>
                      <a:pt x="2534" y="2704"/>
                    </a:lnTo>
                    <a:lnTo>
                      <a:pt x="2534" y="2704"/>
                    </a:lnTo>
                    <a:lnTo>
                      <a:pt x="2241" y="2704"/>
                    </a:lnTo>
                    <a:lnTo>
                      <a:pt x="1949" y="2729"/>
                    </a:lnTo>
                    <a:lnTo>
                      <a:pt x="1633" y="2777"/>
                    </a:lnTo>
                    <a:lnTo>
                      <a:pt x="1316" y="2850"/>
                    </a:lnTo>
                    <a:lnTo>
                      <a:pt x="999" y="2972"/>
                    </a:lnTo>
                    <a:lnTo>
                      <a:pt x="707" y="3094"/>
                    </a:lnTo>
                    <a:lnTo>
                      <a:pt x="415" y="3289"/>
                    </a:lnTo>
                    <a:lnTo>
                      <a:pt x="147" y="3508"/>
                    </a:lnTo>
                    <a:lnTo>
                      <a:pt x="147" y="3508"/>
                    </a:lnTo>
                    <a:lnTo>
                      <a:pt x="74" y="3581"/>
                    </a:lnTo>
                    <a:lnTo>
                      <a:pt x="25" y="3678"/>
                    </a:lnTo>
                    <a:lnTo>
                      <a:pt x="1" y="3776"/>
                    </a:lnTo>
                    <a:lnTo>
                      <a:pt x="1" y="3898"/>
                    </a:lnTo>
                    <a:lnTo>
                      <a:pt x="1" y="3898"/>
                    </a:lnTo>
                    <a:lnTo>
                      <a:pt x="1" y="3995"/>
                    </a:lnTo>
                    <a:lnTo>
                      <a:pt x="25" y="4093"/>
                    </a:lnTo>
                    <a:lnTo>
                      <a:pt x="74" y="4190"/>
                    </a:lnTo>
                    <a:lnTo>
                      <a:pt x="147" y="4287"/>
                    </a:lnTo>
                    <a:lnTo>
                      <a:pt x="7843" y="11984"/>
                    </a:lnTo>
                    <a:lnTo>
                      <a:pt x="7843" y="11984"/>
                    </a:lnTo>
                    <a:lnTo>
                      <a:pt x="7941" y="12057"/>
                    </a:lnTo>
                    <a:lnTo>
                      <a:pt x="8038" y="12105"/>
                    </a:lnTo>
                    <a:lnTo>
                      <a:pt x="8135" y="12130"/>
                    </a:lnTo>
                    <a:lnTo>
                      <a:pt x="8233" y="12130"/>
                    </a:lnTo>
                    <a:lnTo>
                      <a:pt x="8233" y="12130"/>
                    </a:lnTo>
                    <a:lnTo>
                      <a:pt x="8355" y="12130"/>
                    </a:lnTo>
                    <a:lnTo>
                      <a:pt x="8452" y="12105"/>
                    </a:lnTo>
                    <a:lnTo>
                      <a:pt x="8549" y="12057"/>
                    </a:lnTo>
                    <a:lnTo>
                      <a:pt x="8622" y="11984"/>
                    </a:lnTo>
                    <a:lnTo>
                      <a:pt x="8622" y="11984"/>
                    </a:lnTo>
                    <a:lnTo>
                      <a:pt x="8842" y="11716"/>
                    </a:lnTo>
                    <a:lnTo>
                      <a:pt x="9036" y="11423"/>
                    </a:lnTo>
                    <a:lnTo>
                      <a:pt x="9158" y="11131"/>
                    </a:lnTo>
                    <a:lnTo>
                      <a:pt x="9280" y="10814"/>
                    </a:lnTo>
                    <a:lnTo>
                      <a:pt x="9353" y="10498"/>
                    </a:lnTo>
                    <a:lnTo>
                      <a:pt x="9402" y="10181"/>
                    </a:lnTo>
                    <a:lnTo>
                      <a:pt x="9426" y="9889"/>
                    </a:lnTo>
                    <a:lnTo>
                      <a:pt x="9426" y="9597"/>
                    </a:lnTo>
                    <a:lnTo>
                      <a:pt x="9426" y="9597"/>
                    </a:lnTo>
                    <a:lnTo>
                      <a:pt x="9426" y="9280"/>
                    </a:lnTo>
                    <a:lnTo>
                      <a:pt x="9402" y="8964"/>
                    </a:lnTo>
                    <a:lnTo>
                      <a:pt x="9353" y="8647"/>
                    </a:lnTo>
                    <a:lnTo>
                      <a:pt x="9280" y="8330"/>
                    </a:lnTo>
                    <a:lnTo>
                      <a:pt x="9231" y="8038"/>
                    </a:lnTo>
                    <a:lnTo>
                      <a:pt x="9134" y="7746"/>
                    </a:lnTo>
                    <a:lnTo>
                      <a:pt x="9036" y="7502"/>
                    </a:lnTo>
                    <a:lnTo>
                      <a:pt x="8939" y="7259"/>
                    </a:lnTo>
                    <a:lnTo>
                      <a:pt x="12130" y="4093"/>
                    </a:lnTo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Shape 494">
                <a:extLst>
                  <a:ext uri="{FF2B5EF4-FFF2-40B4-BE49-F238E27FC236}">
                    <a16:creationId xmlns:a16="http://schemas.microsoft.com/office/drawing/2014/main" id="{0551D70B-4457-48F5-81B9-3A38F6B661D9}"/>
                  </a:ext>
                </a:extLst>
              </p:cNvPr>
              <p:cNvSpPr/>
              <p:nvPr/>
            </p:nvSpPr>
            <p:spPr>
              <a:xfrm>
                <a:off x="2801675" y="1740825"/>
                <a:ext cx="49950" cy="49950"/>
              </a:xfrm>
              <a:custGeom>
                <a:avLst/>
                <a:gdLst/>
                <a:ahLst/>
                <a:cxnLst/>
                <a:rect l="0" t="0" r="0" b="0"/>
                <a:pathLst>
                  <a:path w="1998" h="1998" fill="none" extrusionOk="0">
                    <a:moveTo>
                      <a:pt x="1" y="1997"/>
                    </a:moveTo>
                    <a:lnTo>
                      <a:pt x="1998" y="0"/>
                    </a:lnTo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572BD7EC-0D21-433C-A8B8-B34982C024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8134" y="1463857"/>
            <a:ext cx="10334364" cy="4845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2194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letely blank">
  <p:cSld name="Completely 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7958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sz="2800"/>
            </a:lvl1pPr>
            <a:lvl2pPr marL="128016" indent="0">
              <a:buNone/>
              <a:defRPr sz="2400" baseline="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5C0B8-7092-472B-AA1E-692429DB7706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7311-CF4F-421C-8138-EAA2F07D7A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372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356FD08-8E43-4554-8ACC-11234BCBCF4E}"/>
              </a:ext>
            </a:extLst>
          </p:cNvPr>
          <p:cNvCxnSpPr/>
          <p:nvPr/>
        </p:nvCxnSpPr>
        <p:spPr>
          <a:xfrm>
            <a:off x="127669" y="3557888"/>
            <a:ext cx="11914495" cy="0"/>
          </a:xfrm>
          <a:prstGeom prst="line">
            <a:avLst/>
          </a:prstGeom>
          <a:ln w="19050"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777F25E-8269-472E-9791-7EB74F793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2775" y="3262680"/>
            <a:ext cx="6504161" cy="590415"/>
          </a:xfrm>
          <a:solidFill>
            <a:schemeClr val="bg1"/>
          </a:solidFill>
        </p:spPr>
        <p:txBody>
          <a:bodyPr>
            <a:noAutofit/>
          </a:bodyPr>
          <a:lstStyle>
            <a:lvl1pPr>
              <a:defRPr sz="32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7D8F82-27EF-4582-903A-FAC779261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5C0B8-7092-472B-AA1E-692429DB7706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06C1EE-E506-47FA-A188-0DF16D497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80F48F-87DE-4815-AD70-D0F2CA558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7311-CF4F-421C-8138-EAA2F07D7A1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86714E5-EBF9-4569-A5F7-79EC8ADBC566}"/>
              </a:ext>
            </a:extLst>
          </p:cNvPr>
          <p:cNvSpPr/>
          <p:nvPr/>
        </p:nvSpPr>
        <p:spPr>
          <a:xfrm>
            <a:off x="743453" y="3050554"/>
            <a:ext cx="897775" cy="897775"/>
          </a:xfrm>
          <a:prstGeom prst="ellipse">
            <a:avLst/>
          </a:prstGeom>
          <a:solidFill>
            <a:srgbClr val="B6A4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48A67AF-FC3C-498E-9019-5526D4E35E56}"/>
              </a:ext>
            </a:extLst>
          </p:cNvPr>
          <p:cNvSpPr/>
          <p:nvPr/>
        </p:nvSpPr>
        <p:spPr>
          <a:xfrm>
            <a:off x="321425" y="60960"/>
            <a:ext cx="171797" cy="14741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Shape 496">
            <a:extLst>
              <a:ext uri="{FF2B5EF4-FFF2-40B4-BE49-F238E27FC236}">
                <a16:creationId xmlns:a16="http://schemas.microsoft.com/office/drawing/2014/main" id="{A9D83950-EFA8-45B6-9842-F0E75D62D1E4}"/>
              </a:ext>
            </a:extLst>
          </p:cNvPr>
          <p:cNvGrpSpPr/>
          <p:nvPr/>
        </p:nvGrpSpPr>
        <p:grpSpPr>
          <a:xfrm>
            <a:off x="1042384" y="3287057"/>
            <a:ext cx="299911" cy="424768"/>
            <a:chOff x="3979850" y="1598950"/>
            <a:chExt cx="356825" cy="505375"/>
          </a:xfrm>
        </p:grpSpPr>
        <p:sp>
          <p:nvSpPr>
            <p:cNvPr id="11" name="Shape 497">
              <a:extLst>
                <a:ext uri="{FF2B5EF4-FFF2-40B4-BE49-F238E27FC236}">
                  <a16:creationId xmlns:a16="http://schemas.microsoft.com/office/drawing/2014/main" id="{5AC1FC31-D74E-4136-9F49-9396640AE6A7}"/>
                </a:ext>
              </a:extLst>
            </p:cNvPr>
            <p:cNvSpPr/>
            <p:nvPr/>
          </p:nvSpPr>
          <p:spPr>
            <a:xfrm>
              <a:off x="3979850" y="1602600"/>
              <a:ext cx="44475" cy="501725"/>
            </a:xfrm>
            <a:custGeom>
              <a:avLst/>
              <a:gdLst/>
              <a:ahLst/>
              <a:cxnLst/>
              <a:rect l="0" t="0" r="0" b="0"/>
              <a:pathLst>
                <a:path w="1779" h="20069" fill="none" extrusionOk="0">
                  <a:moveTo>
                    <a:pt x="1778" y="20069"/>
                  </a:moveTo>
                  <a:lnTo>
                    <a:pt x="1778" y="488"/>
                  </a:lnTo>
                  <a:lnTo>
                    <a:pt x="1778" y="488"/>
                  </a:lnTo>
                  <a:lnTo>
                    <a:pt x="1778" y="390"/>
                  </a:lnTo>
                  <a:lnTo>
                    <a:pt x="1730" y="293"/>
                  </a:lnTo>
                  <a:lnTo>
                    <a:pt x="1705" y="220"/>
                  </a:lnTo>
                  <a:lnTo>
                    <a:pt x="1632" y="147"/>
                  </a:lnTo>
                  <a:lnTo>
                    <a:pt x="1559" y="74"/>
                  </a:lnTo>
                  <a:lnTo>
                    <a:pt x="1486" y="25"/>
                  </a:lnTo>
                  <a:lnTo>
                    <a:pt x="1389" y="0"/>
                  </a:lnTo>
                  <a:lnTo>
                    <a:pt x="1291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1" y="488"/>
                  </a:lnTo>
                  <a:lnTo>
                    <a:pt x="1" y="20069"/>
                  </a:lnTo>
                  <a:lnTo>
                    <a:pt x="1778" y="20069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Shape 498">
              <a:extLst>
                <a:ext uri="{FF2B5EF4-FFF2-40B4-BE49-F238E27FC236}">
                  <a16:creationId xmlns:a16="http://schemas.microsoft.com/office/drawing/2014/main" id="{55224696-5DAC-453B-AD17-A914F23CD917}"/>
                </a:ext>
              </a:extLst>
            </p:cNvPr>
            <p:cNvSpPr/>
            <p:nvPr/>
          </p:nvSpPr>
          <p:spPr>
            <a:xfrm>
              <a:off x="4037075" y="1598950"/>
              <a:ext cx="299600" cy="228950"/>
            </a:xfrm>
            <a:custGeom>
              <a:avLst/>
              <a:gdLst/>
              <a:ahLst/>
              <a:cxnLst/>
              <a:rect l="0" t="0" r="0" b="0"/>
              <a:pathLst>
                <a:path w="11984" h="9158" fill="none" extrusionOk="0">
                  <a:moveTo>
                    <a:pt x="1" y="8403"/>
                  </a:moveTo>
                  <a:lnTo>
                    <a:pt x="1" y="8403"/>
                  </a:lnTo>
                  <a:lnTo>
                    <a:pt x="366" y="8184"/>
                  </a:lnTo>
                  <a:lnTo>
                    <a:pt x="732" y="8013"/>
                  </a:lnTo>
                  <a:lnTo>
                    <a:pt x="1097" y="7867"/>
                  </a:lnTo>
                  <a:lnTo>
                    <a:pt x="1438" y="7770"/>
                  </a:lnTo>
                  <a:lnTo>
                    <a:pt x="1803" y="7696"/>
                  </a:lnTo>
                  <a:lnTo>
                    <a:pt x="2168" y="7672"/>
                  </a:lnTo>
                  <a:lnTo>
                    <a:pt x="2534" y="7648"/>
                  </a:lnTo>
                  <a:lnTo>
                    <a:pt x="2875" y="7672"/>
                  </a:lnTo>
                  <a:lnTo>
                    <a:pt x="3240" y="7696"/>
                  </a:lnTo>
                  <a:lnTo>
                    <a:pt x="3605" y="7745"/>
                  </a:lnTo>
                  <a:lnTo>
                    <a:pt x="3971" y="7818"/>
                  </a:lnTo>
                  <a:lnTo>
                    <a:pt x="4312" y="7891"/>
                  </a:lnTo>
                  <a:lnTo>
                    <a:pt x="5042" y="8111"/>
                  </a:lnTo>
                  <a:lnTo>
                    <a:pt x="5749" y="8330"/>
                  </a:lnTo>
                  <a:lnTo>
                    <a:pt x="6479" y="8549"/>
                  </a:lnTo>
                  <a:lnTo>
                    <a:pt x="7186" y="8768"/>
                  </a:lnTo>
                  <a:lnTo>
                    <a:pt x="7916" y="8963"/>
                  </a:lnTo>
                  <a:lnTo>
                    <a:pt x="8282" y="9036"/>
                  </a:lnTo>
                  <a:lnTo>
                    <a:pt x="8623" y="9085"/>
                  </a:lnTo>
                  <a:lnTo>
                    <a:pt x="8988" y="9133"/>
                  </a:lnTo>
                  <a:lnTo>
                    <a:pt x="9353" y="9158"/>
                  </a:lnTo>
                  <a:lnTo>
                    <a:pt x="9719" y="9133"/>
                  </a:lnTo>
                  <a:lnTo>
                    <a:pt x="10059" y="9109"/>
                  </a:lnTo>
                  <a:lnTo>
                    <a:pt x="10425" y="9060"/>
                  </a:lnTo>
                  <a:lnTo>
                    <a:pt x="10790" y="8963"/>
                  </a:lnTo>
                  <a:lnTo>
                    <a:pt x="11155" y="8841"/>
                  </a:lnTo>
                  <a:lnTo>
                    <a:pt x="11496" y="8671"/>
                  </a:lnTo>
                  <a:lnTo>
                    <a:pt x="11496" y="8671"/>
                  </a:lnTo>
                  <a:lnTo>
                    <a:pt x="11667" y="8573"/>
                  </a:lnTo>
                  <a:lnTo>
                    <a:pt x="11789" y="8476"/>
                  </a:lnTo>
                  <a:lnTo>
                    <a:pt x="11862" y="8354"/>
                  </a:lnTo>
                  <a:lnTo>
                    <a:pt x="11935" y="8232"/>
                  </a:lnTo>
                  <a:lnTo>
                    <a:pt x="11984" y="8111"/>
                  </a:lnTo>
                  <a:lnTo>
                    <a:pt x="11984" y="7989"/>
                  </a:lnTo>
                  <a:lnTo>
                    <a:pt x="11935" y="7891"/>
                  </a:lnTo>
                  <a:lnTo>
                    <a:pt x="11886" y="7794"/>
                  </a:lnTo>
                  <a:lnTo>
                    <a:pt x="11886" y="7794"/>
                  </a:lnTo>
                  <a:lnTo>
                    <a:pt x="11496" y="7404"/>
                  </a:lnTo>
                  <a:lnTo>
                    <a:pt x="11107" y="6941"/>
                  </a:lnTo>
                  <a:lnTo>
                    <a:pt x="10741" y="6454"/>
                  </a:lnTo>
                  <a:lnTo>
                    <a:pt x="10352" y="5943"/>
                  </a:lnTo>
                  <a:lnTo>
                    <a:pt x="10352" y="5943"/>
                  </a:lnTo>
                  <a:lnTo>
                    <a:pt x="10279" y="5797"/>
                  </a:lnTo>
                  <a:lnTo>
                    <a:pt x="10230" y="5651"/>
                  </a:lnTo>
                  <a:lnTo>
                    <a:pt x="10206" y="5480"/>
                  </a:lnTo>
                  <a:lnTo>
                    <a:pt x="10181" y="5285"/>
                  </a:lnTo>
                  <a:lnTo>
                    <a:pt x="10206" y="5115"/>
                  </a:lnTo>
                  <a:lnTo>
                    <a:pt x="10230" y="4944"/>
                  </a:lnTo>
                  <a:lnTo>
                    <a:pt x="10279" y="4774"/>
                  </a:lnTo>
                  <a:lnTo>
                    <a:pt x="10352" y="4603"/>
                  </a:lnTo>
                  <a:lnTo>
                    <a:pt x="10352" y="4603"/>
                  </a:lnTo>
                  <a:lnTo>
                    <a:pt x="10741" y="3873"/>
                  </a:lnTo>
                  <a:lnTo>
                    <a:pt x="11107" y="3118"/>
                  </a:lnTo>
                  <a:lnTo>
                    <a:pt x="11496" y="2338"/>
                  </a:lnTo>
                  <a:lnTo>
                    <a:pt x="11886" y="1486"/>
                  </a:lnTo>
                  <a:lnTo>
                    <a:pt x="11886" y="1486"/>
                  </a:lnTo>
                  <a:lnTo>
                    <a:pt x="11959" y="1315"/>
                  </a:lnTo>
                  <a:lnTo>
                    <a:pt x="11984" y="1169"/>
                  </a:lnTo>
                  <a:lnTo>
                    <a:pt x="11984" y="1048"/>
                  </a:lnTo>
                  <a:lnTo>
                    <a:pt x="11935" y="975"/>
                  </a:lnTo>
                  <a:lnTo>
                    <a:pt x="11862" y="950"/>
                  </a:lnTo>
                  <a:lnTo>
                    <a:pt x="11789" y="926"/>
                  </a:lnTo>
                  <a:lnTo>
                    <a:pt x="11667" y="975"/>
                  </a:lnTo>
                  <a:lnTo>
                    <a:pt x="11496" y="1023"/>
                  </a:lnTo>
                  <a:lnTo>
                    <a:pt x="11496" y="1023"/>
                  </a:lnTo>
                  <a:lnTo>
                    <a:pt x="11155" y="1194"/>
                  </a:lnTo>
                  <a:lnTo>
                    <a:pt x="10790" y="1315"/>
                  </a:lnTo>
                  <a:lnTo>
                    <a:pt x="10425" y="1413"/>
                  </a:lnTo>
                  <a:lnTo>
                    <a:pt x="10059" y="1462"/>
                  </a:lnTo>
                  <a:lnTo>
                    <a:pt x="9719" y="1510"/>
                  </a:lnTo>
                  <a:lnTo>
                    <a:pt x="9353" y="1510"/>
                  </a:lnTo>
                  <a:lnTo>
                    <a:pt x="8988" y="1486"/>
                  </a:lnTo>
                  <a:lnTo>
                    <a:pt x="8623" y="1462"/>
                  </a:lnTo>
                  <a:lnTo>
                    <a:pt x="8282" y="1389"/>
                  </a:lnTo>
                  <a:lnTo>
                    <a:pt x="7916" y="1315"/>
                  </a:lnTo>
                  <a:lnTo>
                    <a:pt x="7186" y="1145"/>
                  </a:lnTo>
                  <a:lnTo>
                    <a:pt x="6479" y="926"/>
                  </a:lnTo>
                  <a:lnTo>
                    <a:pt x="5749" y="682"/>
                  </a:lnTo>
                  <a:lnTo>
                    <a:pt x="5042" y="463"/>
                  </a:lnTo>
                  <a:lnTo>
                    <a:pt x="4312" y="268"/>
                  </a:lnTo>
                  <a:lnTo>
                    <a:pt x="3971" y="171"/>
                  </a:lnTo>
                  <a:lnTo>
                    <a:pt x="3605" y="98"/>
                  </a:lnTo>
                  <a:lnTo>
                    <a:pt x="3240" y="49"/>
                  </a:lnTo>
                  <a:lnTo>
                    <a:pt x="2875" y="25"/>
                  </a:lnTo>
                  <a:lnTo>
                    <a:pt x="2534" y="0"/>
                  </a:lnTo>
                  <a:lnTo>
                    <a:pt x="2168" y="25"/>
                  </a:lnTo>
                  <a:lnTo>
                    <a:pt x="1803" y="73"/>
                  </a:lnTo>
                  <a:lnTo>
                    <a:pt x="1438" y="122"/>
                  </a:lnTo>
                  <a:lnTo>
                    <a:pt x="1097" y="244"/>
                  </a:lnTo>
                  <a:lnTo>
                    <a:pt x="732" y="366"/>
                  </a:lnTo>
                  <a:lnTo>
                    <a:pt x="366" y="536"/>
                  </a:lnTo>
                  <a:lnTo>
                    <a:pt x="1" y="755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5FA472A-7AFD-46BC-8C3E-7439952E8F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02775" y="3931493"/>
            <a:ext cx="6504161" cy="506283"/>
          </a:xfrm>
        </p:spPr>
        <p:txBody>
          <a:bodyPr lIns="91440" rIns="91440" anchor="t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66097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5239" y="1531279"/>
            <a:ext cx="5397688" cy="447646"/>
          </a:xfrm>
        </p:spPr>
        <p:txBody>
          <a:bodyPr lIns="137160" rIns="137160" anchor="ctr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800" b="0" kern="1200" cap="all" baseline="0" dirty="0" smtClean="0">
                <a:solidFill>
                  <a:srgbClr val="4C3282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</a:pPr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5C0B8-7092-472B-AA1E-692429DB7706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7311-CF4F-421C-8138-EAA2F07D7A1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CD2F29-FDCB-4CD4-A706-8477E063ED40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584218" y="2096446"/>
            <a:ext cx="5397689" cy="4330435"/>
          </a:xfrm>
        </p:spPr>
        <p:txBody>
          <a:bodyPr/>
          <a:lstStyle>
            <a:lvl1pPr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6C8EDAC-3655-4870-AA43-44830ED94DF0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6355830" y="1531279"/>
            <a:ext cx="5397688" cy="447646"/>
          </a:xfrm>
        </p:spPr>
        <p:txBody>
          <a:bodyPr lIns="137160" rIns="137160" anchor="ctr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800" b="0" kern="1200" cap="all" baseline="0" dirty="0" smtClean="0">
                <a:solidFill>
                  <a:srgbClr val="4C3282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</a:pPr>
            <a:r>
              <a:rPr lang="en-US"/>
              <a:t>Edit Master text styles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C6DFFB8E-9225-4B12-B4C6-960DAE3BDB96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6364809" y="2096446"/>
            <a:ext cx="5397689" cy="4330435"/>
          </a:xfrm>
        </p:spPr>
        <p:txBody>
          <a:bodyPr/>
          <a:lstStyle>
            <a:lvl1pPr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83550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5C0B8-7092-472B-AA1E-692429DB7706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7311-CF4F-421C-8138-EAA2F07D7A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290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34620" y="1512985"/>
            <a:ext cx="5397689" cy="4796375"/>
          </a:xfrm>
        </p:spPr>
        <p:txBody>
          <a:bodyPr/>
          <a:lstStyle>
            <a:lvl1pPr marL="91440" indent="-91440">
              <a:buFontTx/>
              <a:buChar char=" "/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364809" y="1512984"/>
            <a:ext cx="5397689" cy="4796375"/>
          </a:xfrm>
        </p:spPr>
        <p:txBody>
          <a:bodyPr/>
          <a:lstStyle>
            <a:lvl1pPr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5C0B8-7092-472B-AA1E-692429DB7706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7311-CF4F-421C-8138-EAA2F07D7A1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F45E9297-2ED3-49ED-918C-68275E6ED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239" y="263276"/>
            <a:ext cx="11187259" cy="1014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8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5C0B8-7092-472B-AA1E-692429DB7706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7311-CF4F-421C-8138-EAA2F07D7A19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UW building">
            <a:extLst>
              <a:ext uri="{FF2B5EF4-FFF2-40B4-BE49-F238E27FC236}">
                <a16:creationId xmlns:a16="http://schemas.microsoft.com/office/drawing/2014/main" id="{8DB080C4-5F0D-47C3-B99E-D2AD3B91FD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85" b="5565"/>
          <a:stretch/>
        </p:blipFill>
        <p:spPr bwMode="auto">
          <a:xfrm>
            <a:off x="3" y="0"/>
            <a:ext cx="12191997" cy="457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9155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5C0B8-7092-472B-AA1E-692429DB7706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7311-CF4F-421C-8138-EAA2F07D7A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194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5C0B8-7092-472B-AA1E-692429DB7706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7311-CF4F-421C-8138-EAA2F07D7A19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358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5239" y="263276"/>
            <a:ext cx="11187259" cy="1014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5240" y="1463857"/>
            <a:ext cx="11187258" cy="4845504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240" y="6544402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fld id="{96F5C0B8-7092-472B-AA1E-692429DB7706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742" y="6544402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544402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fld id="{DBA37311-CF4F-421C-8138-EAA2F07D7A19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>
            <a:cxnSpLocks/>
          </p:cNvCxnSpPr>
          <p:nvPr/>
        </p:nvCxnSpPr>
        <p:spPr>
          <a:xfrm flipV="1">
            <a:off x="429491" y="172390"/>
            <a:ext cx="0" cy="1196439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6123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none" spc="100" baseline="0">
          <a:solidFill>
            <a:schemeClr val="tx1">
              <a:lumMod val="95000"/>
              <a:lumOff val="5000"/>
            </a:schemeClr>
          </a:solidFill>
          <a:latin typeface="Segoe UI" panose="020B0502040204020203" pitchFamily="34" charset="0"/>
          <a:ea typeface="+mj-ea"/>
          <a:cs typeface="Segoe UI" panose="020B0502040204020203" pitchFamily="34" charset="0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8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1pPr>
      <a:lvl2pPr marL="128016" indent="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None/>
        <a:defRPr sz="28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Char char="-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Char char="-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Char char="-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2.png"/><Relationship Id="rId18" Type="http://schemas.openxmlformats.org/officeDocument/2006/relationships/image" Target="../media/image4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12" Type="http://schemas.openxmlformats.org/officeDocument/2006/relationships/image" Target="../media/image41.png"/><Relationship Id="rId17" Type="http://schemas.openxmlformats.org/officeDocument/2006/relationships/image" Target="../media/image5.png"/><Relationship Id="rId2" Type="http://schemas.openxmlformats.org/officeDocument/2006/relationships/image" Target="../media/image3.png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5" Type="http://schemas.openxmlformats.org/officeDocument/2006/relationships/image" Target="../media/image44.png"/><Relationship Id="rId10" Type="http://schemas.openxmlformats.org/officeDocument/2006/relationships/image" Target="../media/image39.png"/><Relationship Id="rId19" Type="http://schemas.openxmlformats.org/officeDocument/2006/relationships/image" Target="../media/image48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Relationship Id="rId14" Type="http://schemas.openxmlformats.org/officeDocument/2006/relationships/image" Target="../media/image43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" Type="http://schemas.openxmlformats.org/officeDocument/2006/relationships/image" Target="../media/image6.png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" Type="http://schemas.openxmlformats.org/officeDocument/2006/relationships/image" Target="../media/image6.png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13" Type="http://schemas.openxmlformats.org/officeDocument/2006/relationships/image" Target="../media/image66.png"/><Relationship Id="rId18" Type="http://schemas.openxmlformats.org/officeDocument/2006/relationships/image" Target="../media/image71.png"/><Relationship Id="rId3" Type="http://schemas.openxmlformats.org/officeDocument/2006/relationships/image" Target="../media/image56.png"/><Relationship Id="rId21" Type="http://schemas.openxmlformats.org/officeDocument/2006/relationships/image" Target="../media/image74.png"/><Relationship Id="rId7" Type="http://schemas.openxmlformats.org/officeDocument/2006/relationships/image" Target="../media/image60.png"/><Relationship Id="rId12" Type="http://schemas.openxmlformats.org/officeDocument/2006/relationships/image" Target="../media/image65.png"/><Relationship Id="rId17" Type="http://schemas.openxmlformats.org/officeDocument/2006/relationships/image" Target="../media/image70.png"/><Relationship Id="rId25" Type="http://schemas.openxmlformats.org/officeDocument/2006/relationships/image" Target="../media/image78.png"/><Relationship Id="rId2" Type="http://schemas.openxmlformats.org/officeDocument/2006/relationships/image" Target="../media/image55.png"/><Relationship Id="rId16" Type="http://schemas.openxmlformats.org/officeDocument/2006/relationships/image" Target="../media/image69.png"/><Relationship Id="rId20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11" Type="http://schemas.openxmlformats.org/officeDocument/2006/relationships/image" Target="../media/image64.png"/><Relationship Id="rId24" Type="http://schemas.openxmlformats.org/officeDocument/2006/relationships/image" Target="../media/image77.png"/><Relationship Id="rId5" Type="http://schemas.openxmlformats.org/officeDocument/2006/relationships/image" Target="../media/image58.png"/><Relationship Id="rId15" Type="http://schemas.openxmlformats.org/officeDocument/2006/relationships/image" Target="../media/image68.png"/><Relationship Id="rId23" Type="http://schemas.openxmlformats.org/officeDocument/2006/relationships/image" Target="../media/image76.png"/><Relationship Id="rId10" Type="http://schemas.openxmlformats.org/officeDocument/2006/relationships/image" Target="../media/image63.png"/><Relationship Id="rId19" Type="http://schemas.openxmlformats.org/officeDocument/2006/relationships/image" Target="../media/image72.png"/><Relationship Id="rId4" Type="http://schemas.openxmlformats.org/officeDocument/2006/relationships/image" Target="../media/image57.png"/><Relationship Id="rId9" Type="http://schemas.openxmlformats.org/officeDocument/2006/relationships/image" Target="../media/image62.png"/><Relationship Id="rId14" Type="http://schemas.openxmlformats.org/officeDocument/2006/relationships/image" Target="../media/image67.png"/><Relationship Id="rId22" Type="http://schemas.openxmlformats.org/officeDocument/2006/relationships/image" Target="../media/image75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13" Type="http://schemas.openxmlformats.org/officeDocument/2006/relationships/image" Target="../media/image90.png"/><Relationship Id="rId18" Type="http://schemas.openxmlformats.org/officeDocument/2006/relationships/image" Target="../media/image95.png"/><Relationship Id="rId3" Type="http://schemas.openxmlformats.org/officeDocument/2006/relationships/image" Target="../media/image80.png"/><Relationship Id="rId7" Type="http://schemas.openxmlformats.org/officeDocument/2006/relationships/image" Target="../media/image84.png"/><Relationship Id="rId12" Type="http://schemas.openxmlformats.org/officeDocument/2006/relationships/image" Target="../media/image89.png"/><Relationship Id="rId17" Type="http://schemas.openxmlformats.org/officeDocument/2006/relationships/image" Target="../media/image94.png"/><Relationship Id="rId2" Type="http://schemas.openxmlformats.org/officeDocument/2006/relationships/image" Target="../media/image79.png"/><Relationship Id="rId16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png"/><Relationship Id="rId11" Type="http://schemas.openxmlformats.org/officeDocument/2006/relationships/image" Target="../media/image88.png"/><Relationship Id="rId5" Type="http://schemas.openxmlformats.org/officeDocument/2006/relationships/image" Target="../media/image82.png"/><Relationship Id="rId15" Type="http://schemas.openxmlformats.org/officeDocument/2006/relationships/image" Target="../media/image92.png"/><Relationship Id="rId10" Type="http://schemas.openxmlformats.org/officeDocument/2006/relationships/image" Target="../media/image87.png"/><Relationship Id="rId19" Type="http://schemas.openxmlformats.org/officeDocument/2006/relationships/image" Target="../media/image96.png"/><Relationship Id="rId4" Type="http://schemas.openxmlformats.org/officeDocument/2006/relationships/image" Target="../media/image81.png"/><Relationship Id="rId9" Type="http://schemas.openxmlformats.org/officeDocument/2006/relationships/image" Target="../media/image86.png"/><Relationship Id="rId14" Type="http://schemas.openxmlformats.org/officeDocument/2006/relationships/image" Target="../media/image91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2.png"/><Relationship Id="rId18" Type="http://schemas.openxmlformats.org/officeDocument/2006/relationships/image" Target="../media/image4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12" Type="http://schemas.openxmlformats.org/officeDocument/2006/relationships/image" Target="../media/image41.png"/><Relationship Id="rId17" Type="http://schemas.openxmlformats.org/officeDocument/2006/relationships/image" Target="../media/image5.png"/><Relationship Id="rId2" Type="http://schemas.openxmlformats.org/officeDocument/2006/relationships/image" Target="../media/image49.png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5" Type="http://schemas.openxmlformats.org/officeDocument/2006/relationships/image" Target="../media/image44.png"/><Relationship Id="rId10" Type="http://schemas.openxmlformats.org/officeDocument/2006/relationships/image" Target="../media/image39.png"/><Relationship Id="rId19" Type="http://schemas.openxmlformats.org/officeDocument/2006/relationships/image" Target="../media/image48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Relationship Id="rId14" Type="http://schemas.openxmlformats.org/officeDocument/2006/relationships/image" Target="../media/image4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" Type="http://schemas.openxmlformats.org/officeDocument/2006/relationships/image" Target="../media/image49.png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19" Type="http://schemas.openxmlformats.org/officeDocument/2006/relationships/image" Target="../media/image22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" Type="http://schemas.openxmlformats.org/officeDocument/2006/relationships/image" Target="../media/image23.png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19" Type="http://schemas.openxmlformats.org/officeDocument/2006/relationships/image" Target="../media/image22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2908B2-CA08-4761-8F55-CB7465D1FB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Network Flow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2AC599-3DC7-4C1A-A652-CD47EA78AD5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CSE 417 Winter 21</a:t>
            </a:r>
          </a:p>
          <a:p>
            <a:r>
              <a:rPr lang="en-US" dirty="0" err="1"/>
              <a:t>Lecutre</a:t>
            </a:r>
            <a:r>
              <a:rPr lang="en-US" dirty="0"/>
              <a:t> 19</a:t>
            </a:r>
          </a:p>
        </p:txBody>
      </p:sp>
    </p:spTree>
    <p:extLst>
      <p:ext uri="{BB962C8B-B14F-4D97-AF65-F5344CB8AC3E}">
        <p14:creationId xmlns:p14="http://schemas.microsoft.com/office/powerpoint/2010/main" val="26261700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555AA-C11F-4DC8-A060-BB91B77D6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the Max Flow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6409ABF-9B7A-47EC-B3E6-B5AF93FC044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40" y="1463857"/>
                <a:ext cx="11187258" cy="2858051"/>
              </a:xfrm>
            </p:spPr>
            <p:txBody>
              <a:bodyPr/>
              <a:lstStyle/>
              <a:p>
                <a:r>
                  <a:rPr lang="en-US" dirty="0"/>
                  <a:t>Idea: find a path that we can push flow along.</a:t>
                </a:r>
              </a:p>
              <a:p>
                <a:r>
                  <a:rPr lang="en-US" dirty="0"/>
                  <a:t>Start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, follow an edge with remaining capacity until you get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lang="en-US" dirty="0"/>
              </a:p>
              <a:p>
                <a:r>
                  <a:rPr lang="en-US" dirty="0"/>
                  <a:t>How much flow can you add? The minimum </a:t>
                </a:r>
                <a:r>
                  <a:rPr lang="en-US" b="1" dirty="0"/>
                  <a:t>remaining </a:t>
                </a:r>
                <a:r>
                  <a:rPr lang="en-US" dirty="0"/>
                  <a:t>capacity on any of the edges we used.</a:t>
                </a:r>
              </a:p>
              <a:p>
                <a:r>
                  <a:rPr lang="en-US" dirty="0"/>
                  <a:t>Does this work?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6409ABF-9B7A-47EC-B3E6-B5AF93FC044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40" y="1463857"/>
                <a:ext cx="11187258" cy="2858051"/>
              </a:xfrm>
              <a:blipFill>
                <a:blip r:embed="rId2"/>
                <a:stretch>
                  <a:fillRect l="-708" t="-36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al 3">
            <a:extLst>
              <a:ext uri="{FF2B5EF4-FFF2-40B4-BE49-F238E27FC236}">
                <a16:creationId xmlns:a16="http://schemas.microsoft.com/office/drawing/2014/main" id="{0673C8DC-E70B-40B3-BD8A-CEA07E1204E5}"/>
              </a:ext>
            </a:extLst>
          </p:cNvPr>
          <p:cNvSpPr/>
          <p:nvPr/>
        </p:nvSpPr>
        <p:spPr>
          <a:xfrm>
            <a:off x="2565400" y="4927600"/>
            <a:ext cx="425450" cy="42545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s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BA8CAC7-69DC-45C6-AE09-A4AF13444C8E}"/>
              </a:ext>
            </a:extLst>
          </p:cNvPr>
          <p:cNvSpPr/>
          <p:nvPr/>
        </p:nvSpPr>
        <p:spPr>
          <a:xfrm>
            <a:off x="6438900" y="4962343"/>
            <a:ext cx="425450" cy="42545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t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AC5A4A0-9796-4CF0-93BD-A01E20F0F065}"/>
              </a:ext>
            </a:extLst>
          </p:cNvPr>
          <p:cNvSpPr/>
          <p:nvPr/>
        </p:nvSpPr>
        <p:spPr>
          <a:xfrm>
            <a:off x="4495800" y="4109183"/>
            <a:ext cx="425450" cy="42545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18B80AB-4E6B-4454-901C-40F44CBC0EBE}"/>
              </a:ext>
            </a:extLst>
          </p:cNvPr>
          <p:cNvSpPr/>
          <p:nvPr/>
        </p:nvSpPr>
        <p:spPr>
          <a:xfrm>
            <a:off x="4495800" y="6026883"/>
            <a:ext cx="425450" cy="42545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CCA8ED9-029F-4CFB-9944-D28104753B01}"/>
              </a:ext>
            </a:extLst>
          </p:cNvPr>
          <p:cNvCxnSpPr>
            <a:stCxn id="4" idx="7"/>
            <a:endCxn id="6" idx="2"/>
          </p:cNvCxnSpPr>
          <p:nvPr/>
        </p:nvCxnSpPr>
        <p:spPr>
          <a:xfrm flipV="1">
            <a:off x="2928544" y="4321908"/>
            <a:ext cx="1567256" cy="667998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D3EC3CF-CA2E-4220-B5E6-70284770B0A3}"/>
              </a:ext>
            </a:extLst>
          </p:cNvPr>
          <p:cNvCxnSpPr>
            <a:cxnSpLocks/>
            <a:stCxn id="4" idx="5"/>
            <a:endCxn id="7" idx="2"/>
          </p:cNvCxnSpPr>
          <p:nvPr/>
        </p:nvCxnSpPr>
        <p:spPr>
          <a:xfrm>
            <a:off x="2928544" y="5290744"/>
            <a:ext cx="1567256" cy="948864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E316E53-AFF7-4085-8663-45BE62751762}"/>
              </a:ext>
            </a:extLst>
          </p:cNvPr>
          <p:cNvCxnSpPr>
            <a:cxnSpLocks/>
            <a:stCxn id="7" idx="6"/>
            <a:endCxn id="5" idx="3"/>
          </p:cNvCxnSpPr>
          <p:nvPr/>
        </p:nvCxnSpPr>
        <p:spPr>
          <a:xfrm flipV="1">
            <a:off x="4921250" y="5325487"/>
            <a:ext cx="1579956" cy="914121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80AA047-147A-4A3D-873F-EFB6F19098DA}"/>
              </a:ext>
            </a:extLst>
          </p:cNvPr>
          <p:cNvCxnSpPr>
            <a:cxnSpLocks/>
            <a:stCxn id="6" idx="6"/>
            <a:endCxn id="5" idx="1"/>
          </p:cNvCxnSpPr>
          <p:nvPr/>
        </p:nvCxnSpPr>
        <p:spPr>
          <a:xfrm>
            <a:off x="4921250" y="4321908"/>
            <a:ext cx="1579956" cy="702741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115350C-63B5-401A-A75D-5466A732E68F}"/>
              </a:ext>
            </a:extLst>
          </p:cNvPr>
          <p:cNvSpPr txBox="1"/>
          <p:nvPr/>
        </p:nvSpPr>
        <p:spPr>
          <a:xfrm>
            <a:off x="3101974" y="4216376"/>
            <a:ext cx="10306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20/20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CC85840-43F7-41A7-B6DC-4DB54CD0DDA8}"/>
              </a:ext>
            </a:extLst>
          </p:cNvPr>
          <p:cNvSpPr txBox="1"/>
          <p:nvPr/>
        </p:nvSpPr>
        <p:spPr>
          <a:xfrm>
            <a:off x="2990850" y="5782547"/>
            <a:ext cx="857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0/10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5FDBDF3-5351-444F-B4B9-3A8279B24F87}"/>
              </a:ext>
            </a:extLst>
          </p:cNvPr>
          <p:cNvSpPr txBox="1"/>
          <p:nvPr/>
        </p:nvSpPr>
        <p:spPr>
          <a:xfrm>
            <a:off x="5457825" y="4180460"/>
            <a:ext cx="857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0/10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94F8ADD-B8B4-480A-810B-203BD8CB3B57}"/>
              </a:ext>
            </a:extLst>
          </p:cNvPr>
          <p:cNvSpPr txBox="1"/>
          <p:nvPr/>
        </p:nvSpPr>
        <p:spPr>
          <a:xfrm>
            <a:off x="5457824" y="5884305"/>
            <a:ext cx="11207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20/20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7846F96-53F4-41EA-8404-4B8239A68A80}"/>
              </a:ext>
            </a:extLst>
          </p:cNvPr>
          <p:cNvCxnSpPr>
            <a:cxnSpLocks/>
            <a:stCxn id="6" idx="4"/>
            <a:endCxn id="7" idx="0"/>
          </p:cNvCxnSpPr>
          <p:nvPr/>
        </p:nvCxnSpPr>
        <p:spPr>
          <a:xfrm>
            <a:off x="4708525" y="4534633"/>
            <a:ext cx="0" cy="149225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90BEA9B7-F133-4C5E-BD74-50BC6BD1CDDB}"/>
              </a:ext>
            </a:extLst>
          </p:cNvPr>
          <p:cNvSpPr txBox="1"/>
          <p:nvPr/>
        </p:nvSpPr>
        <p:spPr>
          <a:xfrm>
            <a:off x="4708523" y="4907348"/>
            <a:ext cx="10445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20/20</a:t>
            </a:r>
          </a:p>
        </p:txBody>
      </p:sp>
    </p:spTree>
    <p:extLst>
      <p:ext uri="{BB962C8B-B14F-4D97-AF65-F5344CB8AC3E}">
        <p14:creationId xmlns:p14="http://schemas.microsoft.com/office/powerpoint/2010/main" val="42791278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555AA-C11F-4DC8-A060-BB91B77D6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the Max Flow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409ABF-9B7A-47EC-B3E6-B5AF93FC04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40" y="1463857"/>
            <a:ext cx="11187258" cy="2858051"/>
          </a:xfrm>
        </p:spPr>
        <p:txBody>
          <a:bodyPr/>
          <a:lstStyle/>
          <a:p>
            <a:r>
              <a:rPr lang="en-US" dirty="0"/>
              <a:t>We find a valid flow…but it might not be the maximum one.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065B35-55BB-4A82-8545-4130C85A4B44}"/>
              </a:ext>
            </a:extLst>
          </p:cNvPr>
          <p:cNvGrpSpPr/>
          <p:nvPr/>
        </p:nvGrpSpPr>
        <p:grpSpPr>
          <a:xfrm>
            <a:off x="806450" y="3213833"/>
            <a:ext cx="4298950" cy="2343150"/>
            <a:chOff x="2565400" y="4109183"/>
            <a:chExt cx="4298950" cy="2343150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0673C8DC-E70B-40B3-BD8A-CEA07E1204E5}"/>
                </a:ext>
              </a:extLst>
            </p:cNvPr>
            <p:cNvSpPr/>
            <p:nvPr/>
          </p:nvSpPr>
          <p:spPr>
            <a:xfrm>
              <a:off x="2565400" y="4927600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s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5BA8CAC7-69DC-45C6-AE09-A4AF13444C8E}"/>
                </a:ext>
              </a:extLst>
            </p:cNvPr>
            <p:cNvSpPr/>
            <p:nvPr/>
          </p:nvSpPr>
          <p:spPr>
            <a:xfrm>
              <a:off x="6438900" y="496234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t</a:t>
              </a: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EAC5A4A0-9796-4CF0-93BD-A01E20F0F065}"/>
                </a:ext>
              </a:extLst>
            </p:cNvPr>
            <p:cNvSpPr/>
            <p:nvPr/>
          </p:nvSpPr>
          <p:spPr>
            <a:xfrm>
              <a:off x="4495800" y="410918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618B80AB-4E6B-4454-901C-40F44CBC0EBE}"/>
                </a:ext>
              </a:extLst>
            </p:cNvPr>
            <p:cNvSpPr/>
            <p:nvPr/>
          </p:nvSpPr>
          <p:spPr>
            <a:xfrm>
              <a:off x="4495800" y="602688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DCCA8ED9-029F-4CFB-9944-D28104753B01}"/>
                </a:ext>
              </a:extLst>
            </p:cNvPr>
            <p:cNvCxnSpPr>
              <a:stCxn id="4" idx="7"/>
              <a:endCxn id="6" idx="2"/>
            </p:cNvCxnSpPr>
            <p:nvPr/>
          </p:nvCxnSpPr>
          <p:spPr>
            <a:xfrm flipV="1">
              <a:off x="2928544" y="4321908"/>
              <a:ext cx="1567256" cy="66799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1D3EC3CF-CA2E-4220-B5E6-70284770B0A3}"/>
                </a:ext>
              </a:extLst>
            </p:cNvPr>
            <p:cNvCxnSpPr>
              <a:cxnSpLocks/>
              <a:stCxn id="4" idx="5"/>
              <a:endCxn id="7" idx="2"/>
            </p:cNvCxnSpPr>
            <p:nvPr/>
          </p:nvCxnSpPr>
          <p:spPr>
            <a:xfrm>
              <a:off x="2928544" y="5290744"/>
              <a:ext cx="1567256" cy="94886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3E316E53-AFF7-4085-8663-45BE62751762}"/>
                </a:ext>
              </a:extLst>
            </p:cNvPr>
            <p:cNvCxnSpPr>
              <a:cxnSpLocks/>
              <a:stCxn id="7" idx="6"/>
              <a:endCxn id="5" idx="3"/>
            </p:cNvCxnSpPr>
            <p:nvPr/>
          </p:nvCxnSpPr>
          <p:spPr>
            <a:xfrm flipV="1">
              <a:off x="4921250" y="5325487"/>
              <a:ext cx="1579956" cy="91412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E80AA047-147A-4A3D-873F-EFB6F19098DA}"/>
                </a:ext>
              </a:extLst>
            </p:cNvPr>
            <p:cNvCxnSpPr>
              <a:cxnSpLocks/>
              <a:stCxn id="6" idx="6"/>
              <a:endCxn id="5" idx="1"/>
            </p:cNvCxnSpPr>
            <p:nvPr/>
          </p:nvCxnSpPr>
          <p:spPr>
            <a:xfrm>
              <a:off x="4921250" y="4321908"/>
              <a:ext cx="1579956" cy="70274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115350C-63B5-401A-A75D-5466A732E68F}"/>
                </a:ext>
              </a:extLst>
            </p:cNvPr>
            <p:cNvSpPr txBox="1"/>
            <p:nvPr/>
          </p:nvSpPr>
          <p:spPr>
            <a:xfrm>
              <a:off x="3101974" y="4216376"/>
              <a:ext cx="10306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20/20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CC85840-43F7-41A7-B6DC-4DB54CD0DDA8}"/>
                </a:ext>
              </a:extLst>
            </p:cNvPr>
            <p:cNvSpPr txBox="1"/>
            <p:nvPr/>
          </p:nvSpPr>
          <p:spPr>
            <a:xfrm>
              <a:off x="2990850" y="5782547"/>
              <a:ext cx="8572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0/10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5FDBDF3-5351-444F-B4B9-3A8279B24F87}"/>
                </a:ext>
              </a:extLst>
            </p:cNvPr>
            <p:cNvSpPr txBox="1"/>
            <p:nvPr/>
          </p:nvSpPr>
          <p:spPr>
            <a:xfrm>
              <a:off x="5457825" y="4180460"/>
              <a:ext cx="8572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0/10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94F8ADD-B8B4-480A-810B-203BD8CB3B57}"/>
                </a:ext>
              </a:extLst>
            </p:cNvPr>
            <p:cNvSpPr txBox="1"/>
            <p:nvPr/>
          </p:nvSpPr>
          <p:spPr>
            <a:xfrm>
              <a:off x="5457824" y="5884305"/>
              <a:ext cx="11207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20/20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97846F96-53F4-41EA-8404-4B8239A68A80}"/>
                </a:ext>
              </a:extLst>
            </p:cNvPr>
            <p:cNvCxnSpPr>
              <a:cxnSpLocks/>
              <a:stCxn id="6" idx="4"/>
              <a:endCxn id="7" idx="0"/>
            </p:cNvCxnSpPr>
            <p:nvPr/>
          </p:nvCxnSpPr>
          <p:spPr>
            <a:xfrm>
              <a:off x="4708525" y="4534633"/>
              <a:ext cx="0" cy="149225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90BEA9B7-F133-4C5E-BD74-50BC6BD1CDDB}"/>
                </a:ext>
              </a:extLst>
            </p:cNvPr>
            <p:cNvSpPr txBox="1"/>
            <p:nvPr/>
          </p:nvSpPr>
          <p:spPr>
            <a:xfrm>
              <a:off x="4708523" y="4907348"/>
              <a:ext cx="10445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20/20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3B0901C-C601-4E19-B2E7-164A602B7D71}"/>
              </a:ext>
            </a:extLst>
          </p:cNvPr>
          <p:cNvGrpSpPr/>
          <p:nvPr/>
        </p:nvGrpSpPr>
        <p:grpSpPr>
          <a:xfrm>
            <a:off x="6407149" y="3183671"/>
            <a:ext cx="4298950" cy="2343150"/>
            <a:chOff x="2565400" y="4109183"/>
            <a:chExt cx="4298950" cy="2343150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A6FAB79C-83E8-4279-855D-B9F402A45FDE}"/>
                </a:ext>
              </a:extLst>
            </p:cNvPr>
            <p:cNvSpPr/>
            <p:nvPr/>
          </p:nvSpPr>
          <p:spPr>
            <a:xfrm>
              <a:off x="2565400" y="4927600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s</a:t>
              </a: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CFCA6069-48FE-48F3-B712-D76D18F54BF7}"/>
                </a:ext>
              </a:extLst>
            </p:cNvPr>
            <p:cNvSpPr/>
            <p:nvPr/>
          </p:nvSpPr>
          <p:spPr>
            <a:xfrm>
              <a:off x="6438900" y="496234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t</a:t>
              </a: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414A196E-1EB9-45BF-897F-83DA0223A162}"/>
                </a:ext>
              </a:extLst>
            </p:cNvPr>
            <p:cNvSpPr/>
            <p:nvPr/>
          </p:nvSpPr>
          <p:spPr>
            <a:xfrm>
              <a:off x="4495800" y="410918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4A02418-9367-4A1C-A16E-6406C181C43E}"/>
                </a:ext>
              </a:extLst>
            </p:cNvPr>
            <p:cNvSpPr/>
            <p:nvPr/>
          </p:nvSpPr>
          <p:spPr>
            <a:xfrm>
              <a:off x="4495800" y="602688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5CA95AA0-8BDE-44B8-AA02-775297023A3F}"/>
                </a:ext>
              </a:extLst>
            </p:cNvPr>
            <p:cNvCxnSpPr>
              <a:stCxn id="25" idx="7"/>
              <a:endCxn id="28" idx="2"/>
            </p:cNvCxnSpPr>
            <p:nvPr/>
          </p:nvCxnSpPr>
          <p:spPr>
            <a:xfrm flipV="1">
              <a:off x="2928544" y="4321908"/>
              <a:ext cx="1567256" cy="66799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E193AE7F-9FB6-4C42-9FD5-BE02CB79D55B}"/>
                </a:ext>
              </a:extLst>
            </p:cNvPr>
            <p:cNvCxnSpPr>
              <a:cxnSpLocks/>
              <a:stCxn id="25" idx="5"/>
              <a:endCxn id="29" idx="2"/>
            </p:cNvCxnSpPr>
            <p:nvPr/>
          </p:nvCxnSpPr>
          <p:spPr>
            <a:xfrm>
              <a:off x="2928544" y="5290744"/>
              <a:ext cx="1567256" cy="94886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CFA1703E-42B4-4838-8EF9-422376ADCB83}"/>
                </a:ext>
              </a:extLst>
            </p:cNvPr>
            <p:cNvCxnSpPr>
              <a:cxnSpLocks/>
              <a:stCxn id="29" idx="6"/>
              <a:endCxn id="27" idx="3"/>
            </p:cNvCxnSpPr>
            <p:nvPr/>
          </p:nvCxnSpPr>
          <p:spPr>
            <a:xfrm flipV="1">
              <a:off x="4921250" y="5325487"/>
              <a:ext cx="1579956" cy="91412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F038AEAD-38F5-4FA1-93DF-21FA7D2E2FF2}"/>
                </a:ext>
              </a:extLst>
            </p:cNvPr>
            <p:cNvCxnSpPr>
              <a:cxnSpLocks/>
              <a:stCxn id="28" idx="6"/>
              <a:endCxn id="27" idx="1"/>
            </p:cNvCxnSpPr>
            <p:nvPr/>
          </p:nvCxnSpPr>
          <p:spPr>
            <a:xfrm>
              <a:off x="4921250" y="4321908"/>
              <a:ext cx="1579956" cy="70274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6654E53-4D69-44D7-9A2B-F6B883D7037D}"/>
                </a:ext>
              </a:extLst>
            </p:cNvPr>
            <p:cNvSpPr txBox="1"/>
            <p:nvPr/>
          </p:nvSpPr>
          <p:spPr>
            <a:xfrm>
              <a:off x="3101974" y="4216376"/>
              <a:ext cx="10306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20/20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AC8AB477-7DC7-4155-9AB8-B766B21C8CB7}"/>
                </a:ext>
              </a:extLst>
            </p:cNvPr>
            <p:cNvSpPr txBox="1"/>
            <p:nvPr/>
          </p:nvSpPr>
          <p:spPr>
            <a:xfrm>
              <a:off x="2990850" y="5782547"/>
              <a:ext cx="8572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10/10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F1C2AD3D-6867-49CE-8A1B-4DB6AC298BAB}"/>
                </a:ext>
              </a:extLst>
            </p:cNvPr>
            <p:cNvSpPr txBox="1"/>
            <p:nvPr/>
          </p:nvSpPr>
          <p:spPr>
            <a:xfrm>
              <a:off x="5457825" y="4180460"/>
              <a:ext cx="8572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10/10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B03A64E-E982-4042-A688-B08A903DF8FE}"/>
                </a:ext>
              </a:extLst>
            </p:cNvPr>
            <p:cNvSpPr txBox="1"/>
            <p:nvPr/>
          </p:nvSpPr>
          <p:spPr>
            <a:xfrm>
              <a:off x="5457824" y="5884305"/>
              <a:ext cx="11207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20/20</a:t>
              </a:r>
            </a:p>
          </p:txBody>
        </p: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18EFB649-6BB7-4209-B0AA-DA56146CED03}"/>
                </a:ext>
              </a:extLst>
            </p:cNvPr>
            <p:cNvCxnSpPr>
              <a:cxnSpLocks/>
              <a:stCxn id="28" idx="4"/>
              <a:endCxn id="29" idx="0"/>
            </p:cNvCxnSpPr>
            <p:nvPr/>
          </p:nvCxnSpPr>
          <p:spPr>
            <a:xfrm>
              <a:off x="4708525" y="4534633"/>
              <a:ext cx="0" cy="149225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79F874DC-2626-4664-BF2A-1B328AF3D7C4}"/>
                </a:ext>
              </a:extLst>
            </p:cNvPr>
            <p:cNvSpPr txBox="1"/>
            <p:nvPr/>
          </p:nvSpPr>
          <p:spPr>
            <a:xfrm>
              <a:off x="4708523" y="4907348"/>
              <a:ext cx="10445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10/20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0C24E706-DEA5-4133-9E74-8E5A0F13A507}"/>
              </a:ext>
            </a:extLst>
          </p:cNvPr>
          <p:cNvSpPr txBox="1"/>
          <p:nvPr/>
        </p:nvSpPr>
        <p:spPr>
          <a:xfrm>
            <a:off x="641350" y="2393950"/>
            <a:ext cx="4997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What our first idea found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EB8E6F5-F845-4D41-8037-CB65030B8B0C}"/>
              </a:ext>
            </a:extLst>
          </p:cNvPr>
          <p:cNvSpPr txBox="1"/>
          <p:nvPr/>
        </p:nvSpPr>
        <p:spPr>
          <a:xfrm>
            <a:off x="6051547" y="2425743"/>
            <a:ext cx="4997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The true optimum</a:t>
            </a:r>
          </a:p>
        </p:txBody>
      </p:sp>
    </p:spTree>
    <p:extLst>
      <p:ext uri="{BB962C8B-B14F-4D97-AF65-F5344CB8AC3E}">
        <p14:creationId xmlns:p14="http://schemas.microsoft.com/office/powerpoint/2010/main" val="30821963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555AA-C11F-4DC8-A060-BB91B77D6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the Max Flow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409ABF-9B7A-47EC-B3E6-B5AF93FC04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40" y="1463857"/>
            <a:ext cx="11187258" cy="2858051"/>
          </a:xfrm>
        </p:spPr>
        <p:txBody>
          <a:bodyPr/>
          <a:lstStyle/>
          <a:p>
            <a:r>
              <a:rPr lang="en-US" dirty="0"/>
              <a:t>How would we fix what our first idea found?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065B35-55BB-4A82-8545-4130C85A4B44}"/>
              </a:ext>
            </a:extLst>
          </p:cNvPr>
          <p:cNvGrpSpPr/>
          <p:nvPr/>
        </p:nvGrpSpPr>
        <p:grpSpPr>
          <a:xfrm>
            <a:off x="806450" y="3213833"/>
            <a:ext cx="4298950" cy="2343150"/>
            <a:chOff x="2565400" y="4109183"/>
            <a:chExt cx="4298950" cy="2343150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0673C8DC-E70B-40B3-BD8A-CEA07E1204E5}"/>
                </a:ext>
              </a:extLst>
            </p:cNvPr>
            <p:cNvSpPr/>
            <p:nvPr/>
          </p:nvSpPr>
          <p:spPr>
            <a:xfrm>
              <a:off x="2565400" y="4927600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s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5BA8CAC7-69DC-45C6-AE09-A4AF13444C8E}"/>
                </a:ext>
              </a:extLst>
            </p:cNvPr>
            <p:cNvSpPr/>
            <p:nvPr/>
          </p:nvSpPr>
          <p:spPr>
            <a:xfrm>
              <a:off x="6438900" y="496234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t</a:t>
              </a: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EAC5A4A0-9796-4CF0-93BD-A01E20F0F065}"/>
                </a:ext>
              </a:extLst>
            </p:cNvPr>
            <p:cNvSpPr/>
            <p:nvPr/>
          </p:nvSpPr>
          <p:spPr>
            <a:xfrm>
              <a:off x="4495800" y="410918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618B80AB-4E6B-4454-901C-40F44CBC0EBE}"/>
                </a:ext>
              </a:extLst>
            </p:cNvPr>
            <p:cNvSpPr/>
            <p:nvPr/>
          </p:nvSpPr>
          <p:spPr>
            <a:xfrm>
              <a:off x="4495800" y="602688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DCCA8ED9-029F-4CFB-9944-D28104753B01}"/>
                </a:ext>
              </a:extLst>
            </p:cNvPr>
            <p:cNvCxnSpPr>
              <a:stCxn id="4" idx="7"/>
              <a:endCxn id="6" idx="2"/>
            </p:cNvCxnSpPr>
            <p:nvPr/>
          </p:nvCxnSpPr>
          <p:spPr>
            <a:xfrm flipV="1">
              <a:off x="2928544" y="4321908"/>
              <a:ext cx="1567256" cy="66799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1D3EC3CF-CA2E-4220-B5E6-70284770B0A3}"/>
                </a:ext>
              </a:extLst>
            </p:cNvPr>
            <p:cNvCxnSpPr>
              <a:cxnSpLocks/>
              <a:stCxn id="4" idx="5"/>
              <a:endCxn id="7" idx="2"/>
            </p:cNvCxnSpPr>
            <p:nvPr/>
          </p:nvCxnSpPr>
          <p:spPr>
            <a:xfrm>
              <a:off x="2928544" y="5290744"/>
              <a:ext cx="1567256" cy="94886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3E316E53-AFF7-4085-8663-45BE62751762}"/>
                </a:ext>
              </a:extLst>
            </p:cNvPr>
            <p:cNvCxnSpPr>
              <a:cxnSpLocks/>
              <a:stCxn id="7" idx="6"/>
              <a:endCxn id="5" idx="3"/>
            </p:cNvCxnSpPr>
            <p:nvPr/>
          </p:nvCxnSpPr>
          <p:spPr>
            <a:xfrm flipV="1">
              <a:off x="4921250" y="5325487"/>
              <a:ext cx="1579956" cy="91412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E80AA047-147A-4A3D-873F-EFB6F19098DA}"/>
                </a:ext>
              </a:extLst>
            </p:cNvPr>
            <p:cNvCxnSpPr>
              <a:cxnSpLocks/>
              <a:stCxn id="6" idx="6"/>
              <a:endCxn id="5" idx="1"/>
            </p:cNvCxnSpPr>
            <p:nvPr/>
          </p:nvCxnSpPr>
          <p:spPr>
            <a:xfrm>
              <a:off x="4921250" y="4321908"/>
              <a:ext cx="1579956" cy="70274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115350C-63B5-401A-A75D-5466A732E68F}"/>
                </a:ext>
              </a:extLst>
            </p:cNvPr>
            <p:cNvSpPr txBox="1"/>
            <p:nvPr/>
          </p:nvSpPr>
          <p:spPr>
            <a:xfrm>
              <a:off x="3101974" y="4216376"/>
              <a:ext cx="10306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20/20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CC85840-43F7-41A7-B6DC-4DB54CD0DDA8}"/>
                </a:ext>
              </a:extLst>
            </p:cNvPr>
            <p:cNvSpPr txBox="1"/>
            <p:nvPr/>
          </p:nvSpPr>
          <p:spPr>
            <a:xfrm>
              <a:off x="2990850" y="5782547"/>
              <a:ext cx="8572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0/10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5FDBDF3-5351-444F-B4B9-3A8279B24F87}"/>
                </a:ext>
              </a:extLst>
            </p:cNvPr>
            <p:cNvSpPr txBox="1"/>
            <p:nvPr/>
          </p:nvSpPr>
          <p:spPr>
            <a:xfrm>
              <a:off x="5457825" y="4180460"/>
              <a:ext cx="8572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0/10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94F8ADD-B8B4-480A-810B-203BD8CB3B57}"/>
                </a:ext>
              </a:extLst>
            </p:cNvPr>
            <p:cNvSpPr txBox="1"/>
            <p:nvPr/>
          </p:nvSpPr>
          <p:spPr>
            <a:xfrm>
              <a:off x="5457824" y="5884305"/>
              <a:ext cx="11207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20/20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97846F96-53F4-41EA-8404-4B8239A68A80}"/>
                </a:ext>
              </a:extLst>
            </p:cNvPr>
            <p:cNvCxnSpPr>
              <a:cxnSpLocks/>
              <a:stCxn id="6" idx="4"/>
              <a:endCxn id="7" idx="0"/>
            </p:cNvCxnSpPr>
            <p:nvPr/>
          </p:nvCxnSpPr>
          <p:spPr>
            <a:xfrm>
              <a:off x="4708525" y="4534633"/>
              <a:ext cx="0" cy="149225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90BEA9B7-F133-4C5E-BD74-50BC6BD1CDDB}"/>
                </a:ext>
              </a:extLst>
            </p:cNvPr>
            <p:cNvSpPr txBox="1"/>
            <p:nvPr/>
          </p:nvSpPr>
          <p:spPr>
            <a:xfrm>
              <a:off x="4708523" y="4907348"/>
              <a:ext cx="10445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20/20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3B0901C-C601-4E19-B2E7-164A602B7D71}"/>
              </a:ext>
            </a:extLst>
          </p:cNvPr>
          <p:cNvGrpSpPr/>
          <p:nvPr/>
        </p:nvGrpSpPr>
        <p:grpSpPr>
          <a:xfrm>
            <a:off x="6407149" y="3183671"/>
            <a:ext cx="4298950" cy="2343150"/>
            <a:chOff x="2565400" y="4109183"/>
            <a:chExt cx="4298950" cy="2343150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A6FAB79C-83E8-4279-855D-B9F402A45FDE}"/>
                </a:ext>
              </a:extLst>
            </p:cNvPr>
            <p:cNvSpPr/>
            <p:nvPr/>
          </p:nvSpPr>
          <p:spPr>
            <a:xfrm>
              <a:off x="2565400" y="4927600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s</a:t>
              </a: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CFCA6069-48FE-48F3-B712-D76D18F54BF7}"/>
                </a:ext>
              </a:extLst>
            </p:cNvPr>
            <p:cNvSpPr/>
            <p:nvPr/>
          </p:nvSpPr>
          <p:spPr>
            <a:xfrm>
              <a:off x="6438900" y="496234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t</a:t>
              </a: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414A196E-1EB9-45BF-897F-83DA0223A162}"/>
                </a:ext>
              </a:extLst>
            </p:cNvPr>
            <p:cNvSpPr/>
            <p:nvPr/>
          </p:nvSpPr>
          <p:spPr>
            <a:xfrm>
              <a:off x="4495800" y="410918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4A02418-9367-4A1C-A16E-6406C181C43E}"/>
                </a:ext>
              </a:extLst>
            </p:cNvPr>
            <p:cNvSpPr/>
            <p:nvPr/>
          </p:nvSpPr>
          <p:spPr>
            <a:xfrm>
              <a:off x="4495800" y="602688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5CA95AA0-8BDE-44B8-AA02-775297023A3F}"/>
                </a:ext>
              </a:extLst>
            </p:cNvPr>
            <p:cNvCxnSpPr>
              <a:stCxn id="25" idx="7"/>
              <a:endCxn id="28" idx="2"/>
            </p:cNvCxnSpPr>
            <p:nvPr/>
          </p:nvCxnSpPr>
          <p:spPr>
            <a:xfrm flipV="1">
              <a:off x="2928544" y="4321908"/>
              <a:ext cx="1567256" cy="66799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E193AE7F-9FB6-4C42-9FD5-BE02CB79D55B}"/>
                </a:ext>
              </a:extLst>
            </p:cNvPr>
            <p:cNvCxnSpPr>
              <a:cxnSpLocks/>
              <a:stCxn id="25" idx="5"/>
              <a:endCxn id="29" idx="2"/>
            </p:cNvCxnSpPr>
            <p:nvPr/>
          </p:nvCxnSpPr>
          <p:spPr>
            <a:xfrm>
              <a:off x="2928544" y="5290744"/>
              <a:ext cx="1567256" cy="94886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CFA1703E-42B4-4838-8EF9-422376ADCB83}"/>
                </a:ext>
              </a:extLst>
            </p:cNvPr>
            <p:cNvCxnSpPr>
              <a:cxnSpLocks/>
              <a:stCxn id="29" idx="6"/>
              <a:endCxn id="27" idx="3"/>
            </p:cNvCxnSpPr>
            <p:nvPr/>
          </p:nvCxnSpPr>
          <p:spPr>
            <a:xfrm flipV="1">
              <a:off x="4921250" y="5325487"/>
              <a:ext cx="1579956" cy="91412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F038AEAD-38F5-4FA1-93DF-21FA7D2E2FF2}"/>
                </a:ext>
              </a:extLst>
            </p:cNvPr>
            <p:cNvCxnSpPr>
              <a:cxnSpLocks/>
              <a:stCxn id="28" idx="6"/>
              <a:endCxn id="27" idx="1"/>
            </p:cNvCxnSpPr>
            <p:nvPr/>
          </p:nvCxnSpPr>
          <p:spPr>
            <a:xfrm>
              <a:off x="4921250" y="4321908"/>
              <a:ext cx="1579956" cy="70274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6654E53-4D69-44D7-9A2B-F6B883D7037D}"/>
                </a:ext>
              </a:extLst>
            </p:cNvPr>
            <p:cNvSpPr txBox="1"/>
            <p:nvPr/>
          </p:nvSpPr>
          <p:spPr>
            <a:xfrm>
              <a:off x="3101974" y="4216376"/>
              <a:ext cx="10306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20/20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AC8AB477-7DC7-4155-9AB8-B766B21C8CB7}"/>
                </a:ext>
              </a:extLst>
            </p:cNvPr>
            <p:cNvSpPr txBox="1"/>
            <p:nvPr/>
          </p:nvSpPr>
          <p:spPr>
            <a:xfrm>
              <a:off x="2990850" y="5782547"/>
              <a:ext cx="8572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10/10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F1C2AD3D-6867-49CE-8A1B-4DB6AC298BAB}"/>
                </a:ext>
              </a:extLst>
            </p:cNvPr>
            <p:cNvSpPr txBox="1"/>
            <p:nvPr/>
          </p:nvSpPr>
          <p:spPr>
            <a:xfrm>
              <a:off x="5457825" y="4180460"/>
              <a:ext cx="8572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10/10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B03A64E-E982-4042-A688-B08A903DF8FE}"/>
                </a:ext>
              </a:extLst>
            </p:cNvPr>
            <p:cNvSpPr txBox="1"/>
            <p:nvPr/>
          </p:nvSpPr>
          <p:spPr>
            <a:xfrm>
              <a:off x="5457824" y="5884305"/>
              <a:ext cx="11207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20/20</a:t>
              </a:r>
            </a:p>
          </p:txBody>
        </p: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18EFB649-6BB7-4209-B0AA-DA56146CED03}"/>
                </a:ext>
              </a:extLst>
            </p:cNvPr>
            <p:cNvCxnSpPr>
              <a:cxnSpLocks/>
              <a:stCxn id="28" idx="4"/>
              <a:endCxn id="29" idx="0"/>
            </p:cNvCxnSpPr>
            <p:nvPr/>
          </p:nvCxnSpPr>
          <p:spPr>
            <a:xfrm>
              <a:off x="4708525" y="4534633"/>
              <a:ext cx="0" cy="149225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79F874DC-2626-4664-BF2A-1B328AF3D7C4}"/>
                </a:ext>
              </a:extLst>
            </p:cNvPr>
            <p:cNvSpPr txBox="1"/>
            <p:nvPr/>
          </p:nvSpPr>
          <p:spPr>
            <a:xfrm>
              <a:off x="4708523" y="4907348"/>
              <a:ext cx="10445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10/20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0C24E706-DEA5-4133-9E74-8E5A0F13A507}"/>
              </a:ext>
            </a:extLst>
          </p:cNvPr>
          <p:cNvSpPr txBox="1"/>
          <p:nvPr/>
        </p:nvSpPr>
        <p:spPr>
          <a:xfrm>
            <a:off x="641350" y="2393950"/>
            <a:ext cx="4997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What our first idea found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EB8E6F5-F845-4D41-8037-CB65030B8B0C}"/>
              </a:ext>
            </a:extLst>
          </p:cNvPr>
          <p:cNvSpPr txBox="1"/>
          <p:nvPr/>
        </p:nvSpPr>
        <p:spPr>
          <a:xfrm>
            <a:off x="6051547" y="2425743"/>
            <a:ext cx="4997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The true optimum</a:t>
            </a:r>
          </a:p>
        </p:txBody>
      </p:sp>
    </p:spTree>
    <p:extLst>
      <p:ext uri="{BB962C8B-B14F-4D97-AF65-F5344CB8AC3E}">
        <p14:creationId xmlns:p14="http://schemas.microsoft.com/office/powerpoint/2010/main" val="42490769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555AA-C11F-4DC8-A060-BB91B77D6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the Max Flow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409ABF-9B7A-47EC-B3E6-B5AF93FC04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40" y="1463857"/>
            <a:ext cx="11187258" cy="2858051"/>
          </a:xfrm>
        </p:spPr>
        <p:txBody>
          <a:bodyPr/>
          <a:lstStyle/>
          <a:p>
            <a:r>
              <a:rPr lang="en-US" dirty="0"/>
              <a:t>How would we fix what our idea found?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0673C8DC-E70B-40B3-BD8A-CEA07E1204E5}"/>
              </a:ext>
            </a:extLst>
          </p:cNvPr>
          <p:cNvSpPr/>
          <p:nvPr/>
        </p:nvSpPr>
        <p:spPr>
          <a:xfrm>
            <a:off x="806450" y="4032250"/>
            <a:ext cx="425450" cy="42545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s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BA8CAC7-69DC-45C6-AE09-A4AF13444C8E}"/>
              </a:ext>
            </a:extLst>
          </p:cNvPr>
          <p:cNvSpPr/>
          <p:nvPr/>
        </p:nvSpPr>
        <p:spPr>
          <a:xfrm>
            <a:off x="4679950" y="4066993"/>
            <a:ext cx="425450" cy="42545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t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AC5A4A0-9796-4CF0-93BD-A01E20F0F065}"/>
              </a:ext>
            </a:extLst>
          </p:cNvPr>
          <p:cNvSpPr/>
          <p:nvPr/>
        </p:nvSpPr>
        <p:spPr>
          <a:xfrm>
            <a:off x="2736850" y="3213833"/>
            <a:ext cx="425450" cy="42545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18B80AB-4E6B-4454-901C-40F44CBC0EBE}"/>
              </a:ext>
            </a:extLst>
          </p:cNvPr>
          <p:cNvSpPr/>
          <p:nvPr/>
        </p:nvSpPr>
        <p:spPr>
          <a:xfrm>
            <a:off x="2736850" y="5131533"/>
            <a:ext cx="425450" cy="42545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CCA8ED9-029F-4CFB-9944-D28104753B01}"/>
              </a:ext>
            </a:extLst>
          </p:cNvPr>
          <p:cNvCxnSpPr>
            <a:stCxn id="4" idx="7"/>
            <a:endCxn id="6" idx="2"/>
          </p:cNvCxnSpPr>
          <p:nvPr/>
        </p:nvCxnSpPr>
        <p:spPr>
          <a:xfrm flipV="1">
            <a:off x="1169594" y="3426558"/>
            <a:ext cx="1567256" cy="667998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D3EC3CF-CA2E-4220-B5E6-70284770B0A3}"/>
              </a:ext>
            </a:extLst>
          </p:cNvPr>
          <p:cNvCxnSpPr>
            <a:cxnSpLocks/>
            <a:stCxn id="4" idx="5"/>
            <a:endCxn id="7" idx="2"/>
          </p:cNvCxnSpPr>
          <p:nvPr/>
        </p:nvCxnSpPr>
        <p:spPr>
          <a:xfrm>
            <a:off x="1169594" y="4395394"/>
            <a:ext cx="1567256" cy="948864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E316E53-AFF7-4085-8663-45BE62751762}"/>
              </a:ext>
            </a:extLst>
          </p:cNvPr>
          <p:cNvCxnSpPr>
            <a:cxnSpLocks/>
            <a:stCxn id="7" idx="6"/>
            <a:endCxn id="5" idx="3"/>
          </p:cNvCxnSpPr>
          <p:nvPr/>
        </p:nvCxnSpPr>
        <p:spPr>
          <a:xfrm flipV="1">
            <a:off x="3162300" y="4430137"/>
            <a:ext cx="1579956" cy="914121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80AA047-147A-4A3D-873F-EFB6F19098DA}"/>
              </a:ext>
            </a:extLst>
          </p:cNvPr>
          <p:cNvCxnSpPr>
            <a:cxnSpLocks/>
            <a:stCxn id="6" idx="6"/>
            <a:endCxn id="5" idx="1"/>
          </p:cNvCxnSpPr>
          <p:nvPr/>
        </p:nvCxnSpPr>
        <p:spPr>
          <a:xfrm>
            <a:off x="3162300" y="3426558"/>
            <a:ext cx="1579956" cy="702741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115350C-63B5-401A-A75D-5466A732E68F}"/>
              </a:ext>
            </a:extLst>
          </p:cNvPr>
          <p:cNvSpPr txBox="1"/>
          <p:nvPr/>
        </p:nvSpPr>
        <p:spPr>
          <a:xfrm>
            <a:off x="1343024" y="3321026"/>
            <a:ext cx="10306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20/20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CC85840-43F7-41A7-B6DC-4DB54CD0DDA8}"/>
              </a:ext>
            </a:extLst>
          </p:cNvPr>
          <p:cNvSpPr txBox="1"/>
          <p:nvPr/>
        </p:nvSpPr>
        <p:spPr>
          <a:xfrm>
            <a:off x="1231900" y="4887197"/>
            <a:ext cx="857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0/10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5FDBDF3-5351-444F-B4B9-3A8279B24F87}"/>
              </a:ext>
            </a:extLst>
          </p:cNvPr>
          <p:cNvSpPr txBox="1"/>
          <p:nvPr/>
        </p:nvSpPr>
        <p:spPr>
          <a:xfrm>
            <a:off x="3698875" y="3285110"/>
            <a:ext cx="857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0/10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94F8ADD-B8B4-480A-810B-203BD8CB3B57}"/>
              </a:ext>
            </a:extLst>
          </p:cNvPr>
          <p:cNvSpPr txBox="1"/>
          <p:nvPr/>
        </p:nvSpPr>
        <p:spPr>
          <a:xfrm>
            <a:off x="3698874" y="4988955"/>
            <a:ext cx="11207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20/20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7846F96-53F4-41EA-8404-4B8239A68A80}"/>
              </a:ext>
            </a:extLst>
          </p:cNvPr>
          <p:cNvCxnSpPr>
            <a:cxnSpLocks/>
            <a:stCxn id="6" idx="4"/>
            <a:endCxn id="7" idx="0"/>
          </p:cNvCxnSpPr>
          <p:nvPr/>
        </p:nvCxnSpPr>
        <p:spPr>
          <a:xfrm>
            <a:off x="2949575" y="3639283"/>
            <a:ext cx="0" cy="1492250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90BEA9B7-F133-4C5E-BD74-50BC6BD1CDDB}"/>
              </a:ext>
            </a:extLst>
          </p:cNvPr>
          <p:cNvSpPr txBox="1"/>
          <p:nvPr/>
        </p:nvSpPr>
        <p:spPr>
          <a:xfrm>
            <a:off x="2949573" y="4011998"/>
            <a:ext cx="10445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20/20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3B0901C-C601-4E19-B2E7-164A602B7D71}"/>
              </a:ext>
            </a:extLst>
          </p:cNvPr>
          <p:cNvGrpSpPr/>
          <p:nvPr/>
        </p:nvGrpSpPr>
        <p:grpSpPr>
          <a:xfrm>
            <a:off x="6407149" y="3183671"/>
            <a:ext cx="4298950" cy="2343150"/>
            <a:chOff x="2565400" y="4109183"/>
            <a:chExt cx="4298950" cy="2343150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A6FAB79C-83E8-4279-855D-B9F402A45FDE}"/>
                </a:ext>
              </a:extLst>
            </p:cNvPr>
            <p:cNvSpPr/>
            <p:nvPr/>
          </p:nvSpPr>
          <p:spPr>
            <a:xfrm>
              <a:off x="2565400" y="4927600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s</a:t>
              </a: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CFCA6069-48FE-48F3-B712-D76D18F54BF7}"/>
                </a:ext>
              </a:extLst>
            </p:cNvPr>
            <p:cNvSpPr/>
            <p:nvPr/>
          </p:nvSpPr>
          <p:spPr>
            <a:xfrm>
              <a:off x="6438900" y="496234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t</a:t>
              </a: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414A196E-1EB9-45BF-897F-83DA0223A162}"/>
                </a:ext>
              </a:extLst>
            </p:cNvPr>
            <p:cNvSpPr/>
            <p:nvPr/>
          </p:nvSpPr>
          <p:spPr>
            <a:xfrm>
              <a:off x="4495800" y="410918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4A02418-9367-4A1C-A16E-6406C181C43E}"/>
                </a:ext>
              </a:extLst>
            </p:cNvPr>
            <p:cNvSpPr/>
            <p:nvPr/>
          </p:nvSpPr>
          <p:spPr>
            <a:xfrm>
              <a:off x="4495800" y="602688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5CA95AA0-8BDE-44B8-AA02-775297023A3F}"/>
                </a:ext>
              </a:extLst>
            </p:cNvPr>
            <p:cNvCxnSpPr>
              <a:stCxn id="25" idx="7"/>
              <a:endCxn id="28" idx="2"/>
            </p:cNvCxnSpPr>
            <p:nvPr/>
          </p:nvCxnSpPr>
          <p:spPr>
            <a:xfrm flipV="1">
              <a:off x="2928544" y="4321908"/>
              <a:ext cx="1567256" cy="66799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E193AE7F-9FB6-4C42-9FD5-BE02CB79D55B}"/>
                </a:ext>
              </a:extLst>
            </p:cNvPr>
            <p:cNvCxnSpPr>
              <a:cxnSpLocks/>
              <a:stCxn id="25" idx="5"/>
              <a:endCxn id="29" idx="2"/>
            </p:cNvCxnSpPr>
            <p:nvPr/>
          </p:nvCxnSpPr>
          <p:spPr>
            <a:xfrm>
              <a:off x="2928544" y="5290744"/>
              <a:ext cx="1567256" cy="94886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CFA1703E-42B4-4838-8EF9-422376ADCB83}"/>
                </a:ext>
              </a:extLst>
            </p:cNvPr>
            <p:cNvCxnSpPr>
              <a:cxnSpLocks/>
              <a:stCxn id="29" idx="6"/>
              <a:endCxn id="27" idx="3"/>
            </p:cNvCxnSpPr>
            <p:nvPr/>
          </p:nvCxnSpPr>
          <p:spPr>
            <a:xfrm flipV="1">
              <a:off x="4921250" y="5325487"/>
              <a:ext cx="1579956" cy="91412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F038AEAD-38F5-4FA1-93DF-21FA7D2E2FF2}"/>
                </a:ext>
              </a:extLst>
            </p:cNvPr>
            <p:cNvCxnSpPr>
              <a:cxnSpLocks/>
              <a:stCxn id="28" idx="6"/>
              <a:endCxn id="27" idx="1"/>
            </p:cNvCxnSpPr>
            <p:nvPr/>
          </p:nvCxnSpPr>
          <p:spPr>
            <a:xfrm>
              <a:off x="4921250" y="4321908"/>
              <a:ext cx="1579956" cy="70274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6654E53-4D69-44D7-9A2B-F6B883D7037D}"/>
                </a:ext>
              </a:extLst>
            </p:cNvPr>
            <p:cNvSpPr txBox="1"/>
            <p:nvPr/>
          </p:nvSpPr>
          <p:spPr>
            <a:xfrm>
              <a:off x="3101974" y="4216376"/>
              <a:ext cx="10306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20/20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AC8AB477-7DC7-4155-9AB8-B766B21C8CB7}"/>
                </a:ext>
              </a:extLst>
            </p:cNvPr>
            <p:cNvSpPr txBox="1"/>
            <p:nvPr/>
          </p:nvSpPr>
          <p:spPr>
            <a:xfrm>
              <a:off x="2990850" y="5782547"/>
              <a:ext cx="8572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10/10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F1C2AD3D-6867-49CE-8A1B-4DB6AC298BAB}"/>
                </a:ext>
              </a:extLst>
            </p:cNvPr>
            <p:cNvSpPr txBox="1"/>
            <p:nvPr/>
          </p:nvSpPr>
          <p:spPr>
            <a:xfrm>
              <a:off x="5457825" y="4180460"/>
              <a:ext cx="8572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10/10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B03A64E-E982-4042-A688-B08A903DF8FE}"/>
                </a:ext>
              </a:extLst>
            </p:cNvPr>
            <p:cNvSpPr txBox="1"/>
            <p:nvPr/>
          </p:nvSpPr>
          <p:spPr>
            <a:xfrm>
              <a:off x="5457824" y="5884305"/>
              <a:ext cx="11207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20/20</a:t>
              </a:r>
            </a:p>
          </p:txBody>
        </p: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18EFB649-6BB7-4209-B0AA-DA56146CED03}"/>
                </a:ext>
              </a:extLst>
            </p:cNvPr>
            <p:cNvCxnSpPr>
              <a:cxnSpLocks/>
              <a:stCxn id="28" idx="4"/>
              <a:endCxn id="29" idx="0"/>
            </p:cNvCxnSpPr>
            <p:nvPr/>
          </p:nvCxnSpPr>
          <p:spPr>
            <a:xfrm>
              <a:off x="4708525" y="4534633"/>
              <a:ext cx="0" cy="149225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79F874DC-2626-4664-BF2A-1B328AF3D7C4}"/>
                </a:ext>
              </a:extLst>
            </p:cNvPr>
            <p:cNvSpPr txBox="1"/>
            <p:nvPr/>
          </p:nvSpPr>
          <p:spPr>
            <a:xfrm>
              <a:off x="4708523" y="4907348"/>
              <a:ext cx="10445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10/20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0C24E706-DEA5-4133-9E74-8E5A0F13A507}"/>
              </a:ext>
            </a:extLst>
          </p:cNvPr>
          <p:cNvSpPr txBox="1"/>
          <p:nvPr/>
        </p:nvSpPr>
        <p:spPr>
          <a:xfrm>
            <a:off x="641350" y="2393950"/>
            <a:ext cx="4997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What our first idea found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EB8E6F5-F845-4D41-8037-CB65030B8B0C}"/>
              </a:ext>
            </a:extLst>
          </p:cNvPr>
          <p:cNvSpPr txBox="1"/>
          <p:nvPr/>
        </p:nvSpPr>
        <p:spPr>
          <a:xfrm>
            <a:off x="6051547" y="2425743"/>
            <a:ext cx="4997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The true optimum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FFBF96F-4876-4CEB-97AC-B5D03D1B9C1B}"/>
                  </a:ext>
                </a:extLst>
              </p:cNvPr>
              <p:cNvSpPr txBox="1"/>
              <p:nvPr/>
            </p:nvSpPr>
            <p:spPr>
              <a:xfrm>
                <a:off x="495300" y="5740400"/>
                <a:ext cx="870585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We can send extra flow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and decrease the flow along another edge with existing flow</a:t>
                </a:r>
              </a:p>
              <a:p>
                <a:r>
                  <a:rPr lang="en-US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And we’ll still get a valid flow!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FFBF96F-4876-4CEB-97AC-B5D03D1B9C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300" y="5740400"/>
                <a:ext cx="8705850" cy="1200329"/>
              </a:xfrm>
              <a:prstGeom prst="rect">
                <a:avLst/>
              </a:prstGeom>
              <a:blipFill>
                <a:blip r:embed="rId2"/>
                <a:stretch>
                  <a:fillRect l="-560" t="-2538" r="-7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966227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555AA-C11F-4DC8-A060-BB91B77D6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the Max Flow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409ABF-9B7A-47EC-B3E6-B5AF93FC04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40" y="1463857"/>
            <a:ext cx="11187258" cy="2858051"/>
          </a:xfrm>
        </p:spPr>
        <p:txBody>
          <a:bodyPr/>
          <a:lstStyle/>
          <a:p>
            <a:r>
              <a:rPr lang="en-US" dirty="0"/>
              <a:t>How would we fix what our first idea found?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065B35-55BB-4A82-8545-4130C85A4B44}"/>
              </a:ext>
            </a:extLst>
          </p:cNvPr>
          <p:cNvGrpSpPr/>
          <p:nvPr/>
        </p:nvGrpSpPr>
        <p:grpSpPr>
          <a:xfrm>
            <a:off x="806450" y="3213833"/>
            <a:ext cx="4298950" cy="2343150"/>
            <a:chOff x="2565400" y="4109183"/>
            <a:chExt cx="4298950" cy="2343150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0673C8DC-E70B-40B3-BD8A-CEA07E1204E5}"/>
                </a:ext>
              </a:extLst>
            </p:cNvPr>
            <p:cNvSpPr/>
            <p:nvPr/>
          </p:nvSpPr>
          <p:spPr>
            <a:xfrm>
              <a:off x="2565400" y="4927600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s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5BA8CAC7-69DC-45C6-AE09-A4AF13444C8E}"/>
                </a:ext>
              </a:extLst>
            </p:cNvPr>
            <p:cNvSpPr/>
            <p:nvPr/>
          </p:nvSpPr>
          <p:spPr>
            <a:xfrm>
              <a:off x="6438900" y="496234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t</a:t>
              </a: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EAC5A4A0-9796-4CF0-93BD-A01E20F0F065}"/>
                </a:ext>
              </a:extLst>
            </p:cNvPr>
            <p:cNvSpPr/>
            <p:nvPr/>
          </p:nvSpPr>
          <p:spPr>
            <a:xfrm>
              <a:off x="4495800" y="410918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618B80AB-4E6B-4454-901C-40F44CBC0EBE}"/>
                </a:ext>
              </a:extLst>
            </p:cNvPr>
            <p:cNvSpPr/>
            <p:nvPr/>
          </p:nvSpPr>
          <p:spPr>
            <a:xfrm>
              <a:off x="4495800" y="602688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DCCA8ED9-029F-4CFB-9944-D28104753B01}"/>
                </a:ext>
              </a:extLst>
            </p:cNvPr>
            <p:cNvCxnSpPr>
              <a:stCxn id="4" idx="7"/>
              <a:endCxn id="6" idx="2"/>
            </p:cNvCxnSpPr>
            <p:nvPr/>
          </p:nvCxnSpPr>
          <p:spPr>
            <a:xfrm flipV="1">
              <a:off x="2928544" y="4321908"/>
              <a:ext cx="1567256" cy="66799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1D3EC3CF-CA2E-4220-B5E6-70284770B0A3}"/>
                </a:ext>
              </a:extLst>
            </p:cNvPr>
            <p:cNvCxnSpPr>
              <a:cxnSpLocks/>
              <a:stCxn id="4" idx="5"/>
              <a:endCxn id="7" idx="2"/>
            </p:cNvCxnSpPr>
            <p:nvPr/>
          </p:nvCxnSpPr>
          <p:spPr>
            <a:xfrm>
              <a:off x="2928544" y="5290744"/>
              <a:ext cx="1567256" cy="94886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3E316E53-AFF7-4085-8663-45BE62751762}"/>
                </a:ext>
              </a:extLst>
            </p:cNvPr>
            <p:cNvCxnSpPr>
              <a:cxnSpLocks/>
              <a:stCxn id="7" idx="6"/>
              <a:endCxn id="5" idx="3"/>
            </p:cNvCxnSpPr>
            <p:nvPr/>
          </p:nvCxnSpPr>
          <p:spPr>
            <a:xfrm flipV="1">
              <a:off x="4921250" y="5325487"/>
              <a:ext cx="1579956" cy="91412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E80AA047-147A-4A3D-873F-EFB6F19098DA}"/>
                </a:ext>
              </a:extLst>
            </p:cNvPr>
            <p:cNvCxnSpPr>
              <a:cxnSpLocks/>
              <a:stCxn id="6" idx="6"/>
              <a:endCxn id="5" idx="1"/>
            </p:cNvCxnSpPr>
            <p:nvPr/>
          </p:nvCxnSpPr>
          <p:spPr>
            <a:xfrm>
              <a:off x="4921250" y="4321908"/>
              <a:ext cx="1579956" cy="70274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115350C-63B5-401A-A75D-5466A732E68F}"/>
                </a:ext>
              </a:extLst>
            </p:cNvPr>
            <p:cNvSpPr txBox="1"/>
            <p:nvPr/>
          </p:nvSpPr>
          <p:spPr>
            <a:xfrm>
              <a:off x="3101974" y="4216376"/>
              <a:ext cx="10306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20/20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CC85840-43F7-41A7-B6DC-4DB54CD0DDA8}"/>
                </a:ext>
              </a:extLst>
            </p:cNvPr>
            <p:cNvSpPr txBox="1"/>
            <p:nvPr/>
          </p:nvSpPr>
          <p:spPr>
            <a:xfrm>
              <a:off x="2990850" y="5782547"/>
              <a:ext cx="8572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0/10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5FDBDF3-5351-444F-B4B9-3A8279B24F87}"/>
                </a:ext>
              </a:extLst>
            </p:cNvPr>
            <p:cNvSpPr txBox="1"/>
            <p:nvPr/>
          </p:nvSpPr>
          <p:spPr>
            <a:xfrm>
              <a:off x="5457825" y="4180460"/>
              <a:ext cx="8572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0/10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94F8ADD-B8B4-480A-810B-203BD8CB3B57}"/>
                </a:ext>
              </a:extLst>
            </p:cNvPr>
            <p:cNvSpPr txBox="1"/>
            <p:nvPr/>
          </p:nvSpPr>
          <p:spPr>
            <a:xfrm>
              <a:off x="5457824" y="5884305"/>
              <a:ext cx="11207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20/20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97846F96-53F4-41EA-8404-4B8239A68A80}"/>
                </a:ext>
              </a:extLst>
            </p:cNvPr>
            <p:cNvCxnSpPr>
              <a:cxnSpLocks/>
              <a:stCxn id="6" idx="4"/>
              <a:endCxn id="7" idx="0"/>
            </p:cNvCxnSpPr>
            <p:nvPr/>
          </p:nvCxnSpPr>
          <p:spPr>
            <a:xfrm>
              <a:off x="4708525" y="4534633"/>
              <a:ext cx="0" cy="149225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90BEA9B7-F133-4C5E-BD74-50BC6BD1CDDB}"/>
                </a:ext>
              </a:extLst>
            </p:cNvPr>
            <p:cNvSpPr txBox="1"/>
            <p:nvPr/>
          </p:nvSpPr>
          <p:spPr>
            <a:xfrm>
              <a:off x="4708523" y="4907348"/>
              <a:ext cx="10445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20/20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3B0901C-C601-4E19-B2E7-164A602B7D71}"/>
              </a:ext>
            </a:extLst>
          </p:cNvPr>
          <p:cNvGrpSpPr/>
          <p:nvPr/>
        </p:nvGrpSpPr>
        <p:grpSpPr>
          <a:xfrm>
            <a:off x="6407149" y="3183671"/>
            <a:ext cx="4298950" cy="2343150"/>
            <a:chOff x="2565400" y="4109183"/>
            <a:chExt cx="4298950" cy="2343150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A6FAB79C-83E8-4279-855D-B9F402A45FDE}"/>
                </a:ext>
              </a:extLst>
            </p:cNvPr>
            <p:cNvSpPr/>
            <p:nvPr/>
          </p:nvSpPr>
          <p:spPr>
            <a:xfrm>
              <a:off x="2565400" y="4927600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s</a:t>
              </a: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CFCA6069-48FE-48F3-B712-D76D18F54BF7}"/>
                </a:ext>
              </a:extLst>
            </p:cNvPr>
            <p:cNvSpPr/>
            <p:nvPr/>
          </p:nvSpPr>
          <p:spPr>
            <a:xfrm>
              <a:off x="6438900" y="496234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t</a:t>
              </a: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414A196E-1EB9-45BF-897F-83DA0223A162}"/>
                </a:ext>
              </a:extLst>
            </p:cNvPr>
            <p:cNvSpPr/>
            <p:nvPr/>
          </p:nvSpPr>
          <p:spPr>
            <a:xfrm>
              <a:off x="4495800" y="410918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4A02418-9367-4A1C-A16E-6406C181C43E}"/>
                </a:ext>
              </a:extLst>
            </p:cNvPr>
            <p:cNvSpPr/>
            <p:nvPr/>
          </p:nvSpPr>
          <p:spPr>
            <a:xfrm>
              <a:off x="4495800" y="602688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5CA95AA0-8BDE-44B8-AA02-775297023A3F}"/>
                </a:ext>
              </a:extLst>
            </p:cNvPr>
            <p:cNvCxnSpPr>
              <a:stCxn id="25" idx="7"/>
              <a:endCxn id="28" idx="2"/>
            </p:cNvCxnSpPr>
            <p:nvPr/>
          </p:nvCxnSpPr>
          <p:spPr>
            <a:xfrm flipV="1">
              <a:off x="2928544" y="4321908"/>
              <a:ext cx="1567256" cy="66799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E193AE7F-9FB6-4C42-9FD5-BE02CB79D55B}"/>
                </a:ext>
              </a:extLst>
            </p:cNvPr>
            <p:cNvCxnSpPr>
              <a:cxnSpLocks/>
              <a:stCxn id="25" idx="5"/>
              <a:endCxn id="29" idx="2"/>
            </p:cNvCxnSpPr>
            <p:nvPr/>
          </p:nvCxnSpPr>
          <p:spPr>
            <a:xfrm>
              <a:off x="2928544" y="5290744"/>
              <a:ext cx="1567256" cy="94886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CFA1703E-42B4-4838-8EF9-422376ADCB83}"/>
                </a:ext>
              </a:extLst>
            </p:cNvPr>
            <p:cNvCxnSpPr>
              <a:cxnSpLocks/>
              <a:stCxn id="29" idx="6"/>
              <a:endCxn id="27" idx="3"/>
            </p:cNvCxnSpPr>
            <p:nvPr/>
          </p:nvCxnSpPr>
          <p:spPr>
            <a:xfrm flipV="1">
              <a:off x="4921250" y="5325487"/>
              <a:ext cx="1579956" cy="91412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F038AEAD-38F5-4FA1-93DF-21FA7D2E2FF2}"/>
                </a:ext>
              </a:extLst>
            </p:cNvPr>
            <p:cNvCxnSpPr>
              <a:cxnSpLocks/>
              <a:stCxn id="28" idx="6"/>
              <a:endCxn id="27" idx="1"/>
            </p:cNvCxnSpPr>
            <p:nvPr/>
          </p:nvCxnSpPr>
          <p:spPr>
            <a:xfrm>
              <a:off x="4921250" y="4321908"/>
              <a:ext cx="1579956" cy="70274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6654E53-4D69-44D7-9A2B-F6B883D7037D}"/>
                </a:ext>
              </a:extLst>
            </p:cNvPr>
            <p:cNvSpPr txBox="1"/>
            <p:nvPr/>
          </p:nvSpPr>
          <p:spPr>
            <a:xfrm>
              <a:off x="3101974" y="4216376"/>
              <a:ext cx="10306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20/20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AC8AB477-7DC7-4155-9AB8-B766B21C8CB7}"/>
                </a:ext>
              </a:extLst>
            </p:cNvPr>
            <p:cNvSpPr txBox="1"/>
            <p:nvPr/>
          </p:nvSpPr>
          <p:spPr>
            <a:xfrm>
              <a:off x="2990850" y="5782547"/>
              <a:ext cx="8572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10/10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F1C2AD3D-6867-49CE-8A1B-4DB6AC298BAB}"/>
                </a:ext>
              </a:extLst>
            </p:cNvPr>
            <p:cNvSpPr txBox="1"/>
            <p:nvPr/>
          </p:nvSpPr>
          <p:spPr>
            <a:xfrm>
              <a:off x="5457825" y="4180460"/>
              <a:ext cx="8572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10/10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B03A64E-E982-4042-A688-B08A903DF8FE}"/>
                </a:ext>
              </a:extLst>
            </p:cNvPr>
            <p:cNvSpPr txBox="1"/>
            <p:nvPr/>
          </p:nvSpPr>
          <p:spPr>
            <a:xfrm>
              <a:off x="5457824" y="5884305"/>
              <a:ext cx="11207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20/20</a:t>
              </a:r>
            </a:p>
          </p:txBody>
        </p: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18EFB649-6BB7-4209-B0AA-DA56146CED03}"/>
                </a:ext>
              </a:extLst>
            </p:cNvPr>
            <p:cNvCxnSpPr>
              <a:cxnSpLocks/>
              <a:stCxn id="28" idx="4"/>
              <a:endCxn id="29" idx="0"/>
            </p:cNvCxnSpPr>
            <p:nvPr/>
          </p:nvCxnSpPr>
          <p:spPr>
            <a:xfrm>
              <a:off x="4708525" y="4534633"/>
              <a:ext cx="0" cy="149225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79F874DC-2626-4664-BF2A-1B328AF3D7C4}"/>
                </a:ext>
              </a:extLst>
            </p:cNvPr>
            <p:cNvSpPr txBox="1"/>
            <p:nvPr/>
          </p:nvSpPr>
          <p:spPr>
            <a:xfrm>
              <a:off x="4708523" y="4907348"/>
              <a:ext cx="10445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10/20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0C24E706-DEA5-4133-9E74-8E5A0F13A507}"/>
              </a:ext>
            </a:extLst>
          </p:cNvPr>
          <p:cNvSpPr txBox="1"/>
          <p:nvPr/>
        </p:nvSpPr>
        <p:spPr>
          <a:xfrm>
            <a:off x="641350" y="2393950"/>
            <a:ext cx="4997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What our first idea found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EB8E6F5-F845-4D41-8037-CB65030B8B0C}"/>
              </a:ext>
            </a:extLst>
          </p:cNvPr>
          <p:cNvSpPr txBox="1"/>
          <p:nvPr/>
        </p:nvSpPr>
        <p:spPr>
          <a:xfrm>
            <a:off x="6051547" y="2425743"/>
            <a:ext cx="4997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The true optimum</a:t>
            </a:r>
          </a:p>
        </p:txBody>
      </p:sp>
    </p:spTree>
    <p:extLst>
      <p:ext uri="{BB962C8B-B14F-4D97-AF65-F5344CB8AC3E}">
        <p14:creationId xmlns:p14="http://schemas.microsoft.com/office/powerpoint/2010/main" val="40085893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8C48E-BEC5-4700-B3B8-398B3E36D3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Fixing Our First Idea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9E2510-F0F3-42CF-9F33-BD06EFA0AD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can we send flow in a direction?</a:t>
            </a:r>
          </a:p>
          <a:p>
            <a:endParaRPr lang="en-US" dirty="0"/>
          </a:p>
          <a:p>
            <a:r>
              <a:rPr lang="en-US" dirty="0"/>
              <a:t>When there is unused capacity OR</a:t>
            </a:r>
          </a:p>
          <a:p>
            <a:r>
              <a:rPr lang="en-US" dirty="0"/>
              <a:t>When there is flow going the other direction we can delete it.</a:t>
            </a:r>
          </a:p>
          <a:p>
            <a:endParaRPr lang="en-US" dirty="0"/>
          </a:p>
          <a:p>
            <a:r>
              <a:rPr lang="en-US" dirty="0"/>
              <a:t>Let’s update the graph to take that into account.</a:t>
            </a:r>
          </a:p>
          <a:p>
            <a:r>
              <a:rPr lang="en-US" dirty="0"/>
              <a:t>Have an edge weight demonstrate the changeable capacity (the “residual”)</a:t>
            </a:r>
          </a:p>
        </p:txBody>
      </p:sp>
    </p:spTree>
    <p:extLst>
      <p:ext uri="{BB962C8B-B14F-4D97-AF65-F5344CB8AC3E}">
        <p14:creationId xmlns:p14="http://schemas.microsoft.com/office/powerpoint/2010/main" val="17342490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4E7A4-72F1-41FC-A852-6B8DA2083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16FFE3-A2D4-46D9-88F2-9AFAD73583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240" y="1197157"/>
            <a:ext cx="5406460" cy="517343"/>
          </a:xfrm>
        </p:spPr>
        <p:txBody>
          <a:bodyPr/>
          <a:lstStyle/>
          <a:p>
            <a:pPr algn="ctr"/>
            <a:r>
              <a:rPr lang="en-US" dirty="0"/>
              <a:t>Graph, with flow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EE88AD0-0A45-4EEC-B496-EA26F28E0586}"/>
              </a:ext>
            </a:extLst>
          </p:cNvPr>
          <p:cNvSpPr txBox="1">
            <a:spLocks/>
          </p:cNvSpPr>
          <p:nvPr/>
        </p:nvSpPr>
        <p:spPr>
          <a:xfrm>
            <a:off x="5854700" y="1197157"/>
            <a:ext cx="5406460" cy="517343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8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1pPr>
            <a:lvl2pPr marL="128016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B6A479"/>
              </a:buClr>
              <a:buFont typeface="Segoe UI Semilight" panose="020B0402040204020203" pitchFamily="34" charset="0"/>
              <a:buNone/>
              <a:defRPr sz="2400" kern="1200" baseline="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B6A479"/>
              </a:buClr>
              <a:buFont typeface="Segoe UI Semilight" panose="020B0402040204020203" pitchFamily="34" charset="0"/>
              <a:buChar char="-"/>
              <a:defRPr sz="24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B6A479"/>
              </a:buClr>
              <a:buFont typeface="Segoe UI Semilight" panose="020B0402040204020203" pitchFamily="34" charset="0"/>
              <a:buChar char="-"/>
              <a:defRPr sz="24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B6A479"/>
              </a:buClr>
              <a:buFont typeface="Segoe UI Semilight" panose="020B0402040204020203" pitchFamily="34" charset="0"/>
              <a:buChar char="-"/>
              <a:defRPr sz="24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“Residual Graph”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65DED05-8212-48F8-A92F-CA865D864AED}"/>
              </a:ext>
            </a:extLst>
          </p:cNvPr>
          <p:cNvGrpSpPr/>
          <p:nvPr/>
        </p:nvGrpSpPr>
        <p:grpSpPr>
          <a:xfrm>
            <a:off x="1054100" y="1900414"/>
            <a:ext cx="4298950" cy="2343150"/>
            <a:chOff x="2565400" y="4109183"/>
            <a:chExt cx="4298950" cy="234315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5A406E3-0460-4CA3-8DF6-9DFDF714E9FF}"/>
                </a:ext>
              </a:extLst>
            </p:cNvPr>
            <p:cNvSpPr/>
            <p:nvPr/>
          </p:nvSpPr>
          <p:spPr>
            <a:xfrm>
              <a:off x="2565400" y="4927600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s</a:t>
              </a: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88B24042-04DF-45C5-8A1F-067055CAE147}"/>
                </a:ext>
              </a:extLst>
            </p:cNvPr>
            <p:cNvSpPr/>
            <p:nvPr/>
          </p:nvSpPr>
          <p:spPr>
            <a:xfrm>
              <a:off x="6438900" y="496234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t</a:t>
              </a: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871C114F-EA49-4737-9B4F-996455BEBDE2}"/>
                </a:ext>
              </a:extLst>
            </p:cNvPr>
            <p:cNvSpPr/>
            <p:nvPr/>
          </p:nvSpPr>
          <p:spPr>
            <a:xfrm>
              <a:off x="4495800" y="410918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97A921E-44CC-4D1C-B818-6E91CEDAF40D}"/>
                </a:ext>
              </a:extLst>
            </p:cNvPr>
            <p:cNvSpPr/>
            <p:nvPr/>
          </p:nvSpPr>
          <p:spPr>
            <a:xfrm>
              <a:off x="4495800" y="602688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1D0121A2-BC8E-49AE-A5C9-75B27804E749}"/>
                </a:ext>
              </a:extLst>
            </p:cNvPr>
            <p:cNvCxnSpPr>
              <a:stCxn id="6" idx="7"/>
              <a:endCxn id="8" idx="2"/>
            </p:cNvCxnSpPr>
            <p:nvPr/>
          </p:nvCxnSpPr>
          <p:spPr>
            <a:xfrm flipV="1">
              <a:off x="2928544" y="4321908"/>
              <a:ext cx="1567256" cy="66799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5914F8D9-DA1D-4A0A-8453-3795F89B263E}"/>
                </a:ext>
              </a:extLst>
            </p:cNvPr>
            <p:cNvCxnSpPr>
              <a:cxnSpLocks/>
              <a:stCxn id="6" idx="5"/>
              <a:endCxn id="9" idx="2"/>
            </p:cNvCxnSpPr>
            <p:nvPr/>
          </p:nvCxnSpPr>
          <p:spPr>
            <a:xfrm>
              <a:off x="2928544" y="5290744"/>
              <a:ext cx="1567256" cy="94886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2CE9DEB-C5CB-41A7-8FE6-67DEEEF7B0BC}"/>
                </a:ext>
              </a:extLst>
            </p:cNvPr>
            <p:cNvCxnSpPr>
              <a:cxnSpLocks/>
              <a:stCxn id="9" idx="6"/>
              <a:endCxn id="7" idx="3"/>
            </p:cNvCxnSpPr>
            <p:nvPr/>
          </p:nvCxnSpPr>
          <p:spPr>
            <a:xfrm flipV="1">
              <a:off x="4921250" y="5325487"/>
              <a:ext cx="1579956" cy="91412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6DD08119-1D22-4D55-A6FC-EAE55107539A}"/>
                </a:ext>
              </a:extLst>
            </p:cNvPr>
            <p:cNvCxnSpPr>
              <a:cxnSpLocks/>
              <a:stCxn id="8" idx="6"/>
              <a:endCxn id="7" idx="1"/>
            </p:cNvCxnSpPr>
            <p:nvPr/>
          </p:nvCxnSpPr>
          <p:spPr>
            <a:xfrm>
              <a:off x="4921250" y="4321908"/>
              <a:ext cx="1579956" cy="70274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3DE3E28-1AA5-44C7-A31E-CA791A8DF3CB}"/>
                </a:ext>
              </a:extLst>
            </p:cNvPr>
            <p:cNvSpPr txBox="1"/>
            <p:nvPr/>
          </p:nvSpPr>
          <p:spPr>
            <a:xfrm>
              <a:off x="3101974" y="4216376"/>
              <a:ext cx="10306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0/20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0708B14-B224-495B-ADE8-9B80C2F15D94}"/>
                </a:ext>
              </a:extLst>
            </p:cNvPr>
            <p:cNvSpPr txBox="1"/>
            <p:nvPr/>
          </p:nvSpPr>
          <p:spPr>
            <a:xfrm>
              <a:off x="2990850" y="5782547"/>
              <a:ext cx="8572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0/10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F651975-1A61-44C5-91A7-1448293D6E85}"/>
                </a:ext>
              </a:extLst>
            </p:cNvPr>
            <p:cNvSpPr txBox="1"/>
            <p:nvPr/>
          </p:nvSpPr>
          <p:spPr>
            <a:xfrm>
              <a:off x="5457825" y="4180460"/>
              <a:ext cx="8572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0/10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F7D4F22-F5AB-4ED4-A521-60FF3A784BF5}"/>
                </a:ext>
              </a:extLst>
            </p:cNvPr>
            <p:cNvSpPr txBox="1"/>
            <p:nvPr/>
          </p:nvSpPr>
          <p:spPr>
            <a:xfrm>
              <a:off x="5457824" y="5884305"/>
              <a:ext cx="11207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0/20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A811E2E6-52B2-483A-B929-634247512197}"/>
                </a:ext>
              </a:extLst>
            </p:cNvPr>
            <p:cNvCxnSpPr>
              <a:cxnSpLocks/>
              <a:stCxn id="8" idx="4"/>
              <a:endCxn id="9" idx="0"/>
            </p:cNvCxnSpPr>
            <p:nvPr/>
          </p:nvCxnSpPr>
          <p:spPr>
            <a:xfrm>
              <a:off x="4708525" y="4534633"/>
              <a:ext cx="0" cy="149225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6A397AF-2D6D-4A9B-876F-41D8A214442F}"/>
                </a:ext>
              </a:extLst>
            </p:cNvPr>
            <p:cNvSpPr txBox="1"/>
            <p:nvPr/>
          </p:nvSpPr>
          <p:spPr>
            <a:xfrm>
              <a:off x="4708523" y="4907348"/>
              <a:ext cx="10445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0/20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8061103-BCE5-4EA0-892F-87C4E46DCEF8}"/>
              </a:ext>
            </a:extLst>
          </p:cNvPr>
          <p:cNvGrpSpPr/>
          <p:nvPr/>
        </p:nvGrpSpPr>
        <p:grpSpPr>
          <a:xfrm>
            <a:off x="6408455" y="1910400"/>
            <a:ext cx="4298950" cy="2343150"/>
            <a:chOff x="2565400" y="4109183"/>
            <a:chExt cx="4298950" cy="2343150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BF1A632-798B-4F58-B257-748387984865}"/>
                </a:ext>
              </a:extLst>
            </p:cNvPr>
            <p:cNvSpPr/>
            <p:nvPr/>
          </p:nvSpPr>
          <p:spPr>
            <a:xfrm>
              <a:off x="2565400" y="4927600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s</a:t>
              </a: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DB76FA32-0E08-45F7-AB2F-6439A1433F31}"/>
                </a:ext>
              </a:extLst>
            </p:cNvPr>
            <p:cNvSpPr/>
            <p:nvPr/>
          </p:nvSpPr>
          <p:spPr>
            <a:xfrm>
              <a:off x="6438900" y="496234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t</a:t>
              </a: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D55AB5E7-1FE0-49A8-8EFE-D6AADC778182}"/>
                </a:ext>
              </a:extLst>
            </p:cNvPr>
            <p:cNvSpPr/>
            <p:nvPr/>
          </p:nvSpPr>
          <p:spPr>
            <a:xfrm>
              <a:off x="4495800" y="410918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D7CBCAFE-0124-47AE-B652-63C04EC9C78E}"/>
                </a:ext>
              </a:extLst>
            </p:cNvPr>
            <p:cNvSpPr/>
            <p:nvPr/>
          </p:nvSpPr>
          <p:spPr>
            <a:xfrm>
              <a:off x="4495800" y="602688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F9EF0A62-5488-4BD3-AA1E-4669FFF0A1BC}"/>
                </a:ext>
              </a:extLst>
            </p:cNvPr>
            <p:cNvCxnSpPr>
              <a:stCxn id="21" idx="7"/>
              <a:endCxn id="23" idx="2"/>
            </p:cNvCxnSpPr>
            <p:nvPr/>
          </p:nvCxnSpPr>
          <p:spPr>
            <a:xfrm flipV="1">
              <a:off x="2928544" y="4321908"/>
              <a:ext cx="1567256" cy="667998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A5B070FB-946E-4E10-B24D-5944E2503472}"/>
                </a:ext>
              </a:extLst>
            </p:cNvPr>
            <p:cNvCxnSpPr>
              <a:cxnSpLocks/>
              <a:stCxn id="21" idx="5"/>
              <a:endCxn id="24" idx="2"/>
            </p:cNvCxnSpPr>
            <p:nvPr/>
          </p:nvCxnSpPr>
          <p:spPr>
            <a:xfrm>
              <a:off x="2928544" y="5290744"/>
              <a:ext cx="1567256" cy="94886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418F7A73-4C3A-41B7-A7CC-B8E60EF161C1}"/>
                </a:ext>
              </a:extLst>
            </p:cNvPr>
            <p:cNvCxnSpPr>
              <a:cxnSpLocks/>
              <a:stCxn id="24" idx="6"/>
              <a:endCxn id="22" idx="3"/>
            </p:cNvCxnSpPr>
            <p:nvPr/>
          </p:nvCxnSpPr>
          <p:spPr>
            <a:xfrm flipV="1">
              <a:off x="4921250" y="5325487"/>
              <a:ext cx="1579956" cy="914121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26AEC25A-6F3F-4A4D-906B-E665221188A9}"/>
                </a:ext>
              </a:extLst>
            </p:cNvPr>
            <p:cNvCxnSpPr>
              <a:cxnSpLocks/>
              <a:stCxn id="23" idx="6"/>
              <a:endCxn id="22" idx="1"/>
            </p:cNvCxnSpPr>
            <p:nvPr/>
          </p:nvCxnSpPr>
          <p:spPr>
            <a:xfrm>
              <a:off x="4921250" y="4321908"/>
              <a:ext cx="1579956" cy="70274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07B1AE5-8F62-43F3-B3B2-8537384B78B6}"/>
                </a:ext>
              </a:extLst>
            </p:cNvPr>
            <p:cNvSpPr txBox="1"/>
            <p:nvPr/>
          </p:nvSpPr>
          <p:spPr>
            <a:xfrm>
              <a:off x="3101974" y="4216376"/>
              <a:ext cx="10306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20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DEB2B6A-3A50-4EAD-844B-DE7E6321A38E}"/>
                </a:ext>
              </a:extLst>
            </p:cNvPr>
            <p:cNvSpPr txBox="1"/>
            <p:nvPr/>
          </p:nvSpPr>
          <p:spPr>
            <a:xfrm>
              <a:off x="2990850" y="5782547"/>
              <a:ext cx="8572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10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5E74DAA5-3640-47EF-8892-F2F07D6AEFBE}"/>
                </a:ext>
              </a:extLst>
            </p:cNvPr>
            <p:cNvSpPr txBox="1"/>
            <p:nvPr/>
          </p:nvSpPr>
          <p:spPr>
            <a:xfrm>
              <a:off x="5457825" y="4180460"/>
              <a:ext cx="8572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10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6CA9B4B-ECFE-4F32-A034-1179A79EF982}"/>
                </a:ext>
              </a:extLst>
            </p:cNvPr>
            <p:cNvSpPr txBox="1"/>
            <p:nvPr/>
          </p:nvSpPr>
          <p:spPr>
            <a:xfrm>
              <a:off x="5457824" y="5884305"/>
              <a:ext cx="11207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20</a:t>
              </a: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F931D65B-A46E-417E-9EC3-8E00B9C80030}"/>
                </a:ext>
              </a:extLst>
            </p:cNvPr>
            <p:cNvCxnSpPr>
              <a:cxnSpLocks/>
              <a:stCxn id="23" idx="4"/>
              <a:endCxn id="24" idx="0"/>
            </p:cNvCxnSpPr>
            <p:nvPr/>
          </p:nvCxnSpPr>
          <p:spPr>
            <a:xfrm>
              <a:off x="4708525" y="4534633"/>
              <a:ext cx="0" cy="1492250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129CABA3-993A-4820-ABBD-07397E67098F}"/>
                </a:ext>
              </a:extLst>
            </p:cNvPr>
            <p:cNvSpPr txBox="1"/>
            <p:nvPr/>
          </p:nvSpPr>
          <p:spPr>
            <a:xfrm>
              <a:off x="4708523" y="4907348"/>
              <a:ext cx="10445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20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B9DAB58-510D-402C-AB2F-24E73AC6C7FE}"/>
              </a:ext>
            </a:extLst>
          </p:cNvPr>
          <p:cNvGrpSpPr/>
          <p:nvPr/>
        </p:nvGrpSpPr>
        <p:grpSpPr>
          <a:xfrm>
            <a:off x="1060450" y="4340051"/>
            <a:ext cx="4298950" cy="2343150"/>
            <a:chOff x="2565400" y="4109183"/>
            <a:chExt cx="4298950" cy="2343150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A69FF328-0B76-459C-A030-15E49EB1E21B}"/>
                </a:ext>
              </a:extLst>
            </p:cNvPr>
            <p:cNvSpPr/>
            <p:nvPr/>
          </p:nvSpPr>
          <p:spPr>
            <a:xfrm>
              <a:off x="2565400" y="4927600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s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D247EC14-904F-4260-908F-0B446F490610}"/>
                </a:ext>
              </a:extLst>
            </p:cNvPr>
            <p:cNvSpPr/>
            <p:nvPr/>
          </p:nvSpPr>
          <p:spPr>
            <a:xfrm>
              <a:off x="6438900" y="496234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t</a:t>
              </a: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85BDEF09-B69A-45BA-9010-D71850233B79}"/>
                </a:ext>
              </a:extLst>
            </p:cNvPr>
            <p:cNvSpPr/>
            <p:nvPr/>
          </p:nvSpPr>
          <p:spPr>
            <a:xfrm>
              <a:off x="4495800" y="410918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FA63ECA7-AB88-4539-A985-F1364DCD6A90}"/>
                </a:ext>
              </a:extLst>
            </p:cNvPr>
            <p:cNvSpPr/>
            <p:nvPr/>
          </p:nvSpPr>
          <p:spPr>
            <a:xfrm>
              <a:off x="4495800" y="602688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AC85F9DA-FA79-4613-9F96-D302E3828BCC}"/>
                </a:ext>
              </a:extLst>
            </p:cNvPr>
            <p:cNvCxnSpPr>
              <a:stCxn id="36" idx="7"/>
              <a:endCxn id="38" idx="2"/>
            </p:cNvCxnSpPr>
            <p:nvPr/>
          </p:nvCxnSpPr>
          <p:spPr>
            <a:xfrm flipV="1">
              <a:off x="2928544" y="4321908"/>
              <a:ext cx="1567256" cy="66799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83089672-50B9-413A-A1AA-B03FC4443DC7}"/>
                </a:ext>
              </a:extLst>
            </p:cNvPr>
            <p:cNvCxnSpPr>
              <a:cxnSpLocks/>
              <a:stCxn id="36" idx="5"/>
              <a:endCxn id="39" idx="2"/>
            </p:cNvCxnSpPr>
            <p:nvPr/>
          </p:nvCxnSpPr>
          <p:spPr>
            <a:xfrm>
              <a:off x="2928544" y="5290744"/>
              <a:ext cx="1567256" cy="94886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CAA90F6F-4BF4-4695-8155-1ECFD98E1D09}"/>
                </a:ext>
              </a:extLst>
            </p:cNvPr>
            <p:cNvCxnSpPr>
              <a:cxnSpLocks/>
              <a:stCxn id="39" idx="6"/>
              <a:endCxn id="37" idx="3"/>
            </p:cNvCxnSpPr>
            <p:nvPr/>
          </p:nvCxnSpPr>
          <p:spPr>
            <a:xfrm flipV="1">
              <a:off x="4921250" y="5325487"/>
              <a:ext cx="1579956" cy="91412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1328BE8F-3FD3-4F05-9FBD-D6C33FC39487}"/>
                </a:ext>
              </a:extLst>
            </p:cNvPr>
            <p:cNvCxnSpPr>
              <a:cxnSpLocks/>
              <a:stCxn id="38" idx="6"/>
              <a:endCxn id="37" idx="1"/>
            </p:cNvCxnSpPr>
            <p:nvPr/>
          </p:nvCxnSpPr>
          <p:spPr>
            <a:xfrm>
              <a:off x="4921250" y="4321908"/>
              <a:ext cx="1579956" cy="70274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F40A4C8E-A411-407B-B496-4C93353A913C}"/>
                </a:ext>
              </a:extLst>
            </p:cNvPr>
            <p:cNvSpPr txBox="1"/>
            <p:nvPr/>
          </p:nvSpPr>
          <p:spPr>
            <a:xfrm>
              <a:off x="3101974" y="4216376"/>
              <a:ext cx="10306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20/20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A8D624CA-1DF4-451C-9D80-F1F8D8D66657}"/>
                </a:ext>
              </a:extLst>
            </p:cNvPr>
            <p:cNvSpPr txBox="1"/>
            <p:nvPr/>
          </p:nvSpPr>
          <p:spPr>
            <a:xfrm>
              <a:off x="2990850" y="5782547"/>
              <a:ext cx="8572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0/10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637B9AD-8C26-4C3C-AB0F-2038D7C3E159}"/>
                </a:ext>
              </a:extLst>
            </p:cNvPr>
            <p:cNvSpPr txBox="1"/>
            <p:nvPr/>
          </p:nvSpPr>
          <p:spPr>
            <a:xfrm>
              <a:off x="5457825" y="4180460"/>
              <a:ext cx="8572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0/10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119FB388-BA54-4BC6-96BA-4B04459FC69E}"/>
                </a:ext>
              </a:extLst>
            </p:cNvPr>
            <p:cNvSpPr txBox="1"/>
            <p:nvPr/>
          </p:nvSpPr>
          <p:spPr>
            <a:xfrm>
              <a:off x="5457824" y="5884305"/>
              <a:ext cx="11207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20/20</a:t>
              </a:r>
            </a:p>
          </p:txBody>
        </p: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045CBF74-8C8E-45B4-B4A2-CE94BE9A6F87}"/>
                </a:ext>
              </a:extLst>
            </p:cNvPr>
            <p:cNvCxnSpPr>
              <a:cxnSpLocks/>
              <a:stCxn id="38" idx="4"/>
              <a:endCxn id="39" idx="0"/>
            </p:cNvCxnSpPr>
            <p:nvPr/>
          </p:nvCxnSpPr>
          <p:spPr>
            <a:xfrm>
              <a:off x="4708525" y="4534633"/>
              <a:ext cx="0" cy="149225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F39A0E7C-9D2B-4C83-9D5E-C5FAA3D66E86}"/>
                </a:ext>
              </a:extLst>
            </p:cNvPr>
            <p:cNvSpPr txBox="1"/>
            <p:nvPr/>
          </p:nvSpPr>
          <p:spPr>
            <a:xfrm>
              <a:off x="4708523" y="4907348"/>
              <a:ext cx="10445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20/20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D1D980F7-1A59-485C-A517-160E208A2531}"/>
              </a:ext>
            </a:extLst>
          </p:cNvPr>
          <p:cNvGrpSpPr/>
          <p:nvPr/>
        </p:nvGrpSpPr>
        <p:grpSpPr>
          <a:xfrm>
            <a:off x="6414805" y="4350037"/>
            <a:ext cx="4298950" cy="2343150"/>
            <a:chOff x="2565400" y="4109183"/>
            <a:chExt cx="4298950" cy="2343150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EA82DD3-2C22-4AC3-8B38-614C1FE6CE64}"/>
                </a:ext>
              </a:extLst>
            </p:cNvPr>
            <p:cNvSpPr/>
            <p:nvPr/>
          </p:nvSpPr>
          <p:spPr>
            <a:xfrm>
              <a:off x="2565400" y="4927600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s</a:t>
              </a:r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4E746B72-67B5-4FA4-9D0F-EAAB321F5DB8}"/>
                </a:ext>
              </a:extLst>
            </p:cNvPr>
            <p:cNvSpPr/>
            <p:nvPr/>
          </p:nvSpPr>
          <p:spPr>
            <a:xfrm>
              <a:off x="6438900" y="496234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t</a:t>
              </a: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6082E57B-F21D-4982-85AE-2995C368333A}"/>
                </a:ext>
              </a:extLst>
            </p:cNvPr>
            <p:cNvSpPr/>
            <p:nvPr/>
          </p:nvSpPr>
          <p:spPr>
            <a:xfrm>
              <a:off x="4495800" y="410918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59366A3F-2BEC-421C-A911-2C833FABD057}"/>
                </a:ext>
              </a:extLst>
            </p:cNvPr>
            <p:cNvSpPr/>
            <p:nvPr/>
          </p:nvSpPr>
          <p:spPr>
            <a:xfrm>
              <a:off x="4495800" y="602688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A12C7EB0-A680-4A54-843A-D98F96AFB285}"/>
                </a:ext>
              </a:extLst>
            </p:cNvPr>
            <p:cNvCxnSpPr>
              <a:stCxn id="51" idx="7"/>
              <a:endCxn id="53" idx="2"/>
            </p:cNvCxnSpPr>
            <p:nvPr/>
          </p:nvCxnSpPr>
          <p:spPr>
            <a:xfrm flipV="1">
              <a:off x="2928544" y="4321908"/>
              <a:ext cx="1567256" cy="667998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3F1781C0-6AD0-49CB-93FF-5A9FA5E7D6BF}"/>
                </a:ext>
              </a:extLst>
            </p:cNvPr>
            <p:cNvCxnSpPr>
              <a:cxnSpLocks/>
              <a:stCxn id="51" idx="5"/>
              <a:endCxn id="54" idx="2"/>
            </p:cNvCxnSpPr>
            <p:nvPr/>
          </p:nvCxnSpPr>
          <p:spPr>
            <a:xfrm>
              <a:off x="2928544" y="5290744"/>
              <a:ext cx="1567256" cy="94886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EDC8076E-8B6D-4D3B-B523-C46CBDF65B6C}"/>
                </a:ext>
              </a:extLst>
            </p:cNvPr>
            <p:cNvCxnSpPr>
              <a:cxnSpLocks/>
              <a:stCxn id="54" idx="6"/>
              <a:endCxn id="52" idx="3"/>
            </p:cNvCxnSpPr>
            <p:nvPr/>
          </p:nvCxnSpPr>
          <p:spPr>
            <a:xfrm flipV="1">
              <a:off x="4921250" y="5325487"/>
              <a:ext cx="1579956" cy="914121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4238A736-CFD7-4EF0-B0D8-2240118DA1A8}"/>
                </a:ext>
              </a:extLst>
            </p:cNvPr>
            <p:cNvCxnSpPr>
              <a:cxnSpLocks/>
              <a:stCxn id="53" idx="6"/>
              <a:endCxn id="52" idx="1"/>
            </p:cNvCxnSpPr>
            <p:nvPr/>
          </p:nvCxnSpPr>
          <p:spPr>
            <a:xfrm>
              <a:off x="4921250" y="4321908"/>
              <a:ext cx="1579956" cy="70274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240DF67B-0A88-4FEE-8A81-2651297DE6E0}"/>
                </a:ext>
              </a:extLst>
            </p:cNvPr>
            <p:cNvSpPr txBox="1"/>
            <p:nvPr/>
          </p:nvSpPr>
          <p:spPr>
            <a:xfrm>
              <a:off x="3101974" y="4216376"/>
              <a:ext cx="10306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20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2AAB5924-D751-4C15-95AA-B692A8F308DD}"/>
                </a:ext>
              </a:extLst>
            </p:cNvPr>
            <p:cNvSpPr txBox="1"/>
            <p:nvPr/>
          </p:nvSpPr>
          <p:spPr>
            <a:xfrm>
              <a:off x="2990850" y="5782547"/>
              <a:ext cx="8572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10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485299FB-9693-4D20-B9DE-2862A7EC0956}"/>
                </a:ext>
              </a:extLst>
            </p:cNvPr>
            <p:cNvSpPr txBox="1"/>
            <p:nvPr/>
          </p:nvSpPr>
          <p:spPr>
            <a:xfrm>
              <a:off x="5457825" y="4180460"/>
              <a:ext cx="8572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10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CDCBF848-D579-49EC-B58B-2126D2B6C9C2}"/>
                </a:ext>
              </a:extLst>
            </p:cNvPr>
            <p:cNvSpPr txBox="1"/>
            <p:nvPr/>
          </p:nvSpPr>
          <p:spPr>
            <a:xfrm>
              <a:off x="5457824" y="5884305"/>
              <a:ext cx="11207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20</a:t>
              </a:r>
            </a:p>
          </p:txBody>
        </p: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0DEAA5EC-0441-430B-A508-2C716C428A5A}"/>
                </a:ext>
              </a:extLst>
            </p:cNvPr>
            <p:cNvCxnSpPr>
              <a:cxnSpLocks/>
              <a:stCxn id="53" idx="4"/>
              <a:endCxn id="54" idx="0"/>
            </p:cNvCxnSpPr>
            <p:nvPr/>
          </p:nvCxnSpPr>
          <p:spPr>
            <a:xfrm>
              <a:off x="4708525" y="4534633"/>
              <a:ext cx="0" cy="149225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A0FA59B1-3659-4C54-B2C2-5B8CBB11A98E}"/>
                </a:ext>
              </a:extLst>
            </p:cNvPr>
            <p:cNvSpPr txBox="1"/>
            <p:nvPr/>
          </p:nvSpPr>
          <p:spPr>
            <a:xfrm>
              <a:off x="4708523" y="4907348"/>
              <a:ext cx="10445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20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018798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4E7A4-72F1-41FC-A852-6B8DA20834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239" y="239464"/>
            <a:ext cx="11187259" cy="1014667"/>
          </a:xfrm>
        </p:spPr>
        <p:txBody>
          <a:bodyPr/>
          <a:lstStyle/>
          <a:p>
            <a:r>
              <a:rPr lang="en-US" dirty="0"/>
              <a:t>An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16FFE3-A2D4-46D9-88F2-9AFAD73583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240" y="1197157"/>
            <a:ext cx="5406460" cy="517343"/>
          </a:xfrm>
        </p:spPr>
        <p:txBody>
          <a:bodyPr/>
          <a:lstStyle/>
          <a:p>
            <a:pPr algn="ctr"/>
            <a:r>
              <a:rPr lang="en-US" dirty="0"/>
              <a:t>Graph, with flow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EE88AD0-0A45-4EEC-B496-EA26F28E0586}"/>
              </a:ext>
            </a:extLst>
          </p:cNvPr>
          <p:cNvSpPr txBox="1">
            <a:spLocks/>
          </p:cNvSpPr>
          <p:nvPr/>
        </p:nvSpPr>
        <p:spPr>
          <a:xfrm>
            <a:off x="5854700" y="1197157"/>
            <a:ext cx="5406460" cy="517343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8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1pPr>
            <a:lvl2pPr marL="128016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B6A479"/>
              </a:buClr>
              <a:buFont typeface="Segoe UI Semilight" panose="020B0402040204020203" pitchFamily="34" charset="0"/>
              <a:buNone/>
              <a:defRPr sz="2400" kern="1200" baseline="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B6A479"/>
              </a:buClr>
              <a:buFont typeface="Segoe UI Semilight" panose="020B0402040204020203" pitchFamily="34" charset="0"/>
              <a:buChar char="-"/>
              <a:defRPr sz="24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B6A479"/>
              </a:buClr>
              <a:buFont typeface="Segoe UI Semilight" panose="020B0402040204020203" pitchFamily="34" charset="0"/>
              <a:buChar char="-"/>
              <a:defRPr sz="24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B6A479"/>
              </a:buClr>
              <a:buFont typeface="Segoe UI Semilight" panose="020B0402040204020203" pitchFamily="34" charset="0"/>
              <a:buChar char="-"/>
              <a:defRPr sz="24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“Residual Graph”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B9DAB58-510D-402C-AB2F-24E73AC6C7FE}"/>
              </a:ext>
            </a:extLst>
          </p:cNvPr>
          <p:cNvGrpSpPr/>
          <p:nvPr/>
        </p:nvGrpSpPr>
        <p:grpSpPr>
          <a:xfrm>
            <a:off x="1060450" y="1753999"/>
            <a:ext cx="4298950" cy="2343150"/>
            <a:chOff x="2565400" y="4109183"/>
            <a:chExt cx="4298950" cy="2343150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A69FF328-0B76-459C-A030-15E49EB1E21B}"/>
                </a:ext>
              </a:extLst>
            </p:cNvPr>
            <p:cNvSpPr/>
            <p:nvPr/>
          </p:nvSpPr>
          <p:spPr>
            <a:xfrm>
              <a:off x="2565400" y="4927600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s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D247EC14-904F-4260-908F-0B446F490610}"/>
                </a:ext>
              </a:extLst>
            </p:cNvPr>
            <p:cNvSpPr/>
            <p:nvPr/>
          </p:nvSpPr>
          <p:spPr>
            <a:xfrm>
              <a:off x="6438900" y="496234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t</a:t>
              </a: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85BDEF09-B69A-45BA-9010-D71850233B79}"/>
                </a:ext>
              </a:extLst>
            </p:cNvPr>
            <p:cNvSpPr/>
            <p:nvPr/>
          </p:nvSpPr>
          <p:spPr>
            <a:xfrm>
              <a:off x="4495800" y="410918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FA63ECA7-AB88-4539-A985-F1364DCD6A90}"/>
                </a:ext>
              </a:extLst>
            </p:cNvPr>
            <p:cNvSpPr/>
            <p:nvPr/>
          </p:nvSpPr>
          <p:spPr>
            <a:xfrm>
              <a:off x="4495800" y="602688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AC85F9DA-FA79-4613-9F96-D302E3828BCC}"/>
                </a:ext>
              </a:extLst>
            </p:cNvPr>
            <p:cNvCxnSpPr>
              <a:stCxn id="36" idx="7"/>
              <a:endCxn id="38" idx="2"/>
            </p:cNvCxnSpPr>
            <p:nvPr/>
          </p:nvCxnSpPr>
          <p:spPr>
            <a:xfrm flipV="1">
              <a:off x="2928544" y="4321908"/>
              <a:ext cx="1567256" cy="66799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83089672-50B9-413A-A1AA-B03FC4443DC7}"/>
                </a:ext>
              </a:extLst>
            </p:cNvPr>
            <p:cNvCxnSpPr>
              <a:cxnSpLocks/>
              <a:stCxn id="36" idx="5"/>
              <a:endCxn id="39" idx="2"/>
            </p:cNvCxnSpPr>
            <p:nvPr/>
          </p:nvCxnSpPr>
          <p:spPr>
            <a:xfrm>
              <a:off x="2928544" y="5290744"/>
              <a:ext cx="1567256" cy="94886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CAA90F6F-4BF4-4695-8155-1ECFD98E1D09}"/>
                </a:ext>
              </a:extLst>
            </p:cNvPr>
            <p:cNvCxnSpPr>
              <a:cxnSpLocks/>
              <a:stCxn id="39" idx="6"/>
              <a:endCxn id="37" idx="3"/>
            </p:cNvCxnSpPr>
            <p:nvPr/>
          </p:nvCxnSpPr>
          <p:spPr>
            <a:xfrm flipV="1">
              <a:off x="4921250" y="5325487"/>
              <a:ext cx="1579956" cy="91412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1328BE8F-3FD3-4F05-9FBD-D6C33FC39487}"/>
                </a:ext>
              </a:extLst>
            </p:cNvPr>
            <p:cNvCxnSpPr>
              <a:cxnSpLocks/>
              <a:stCxn id="38" idx="6"/>
              <a:endCxn id="37" idx="1"/>
            </p:cNvCxnSpPr>
            <p:nvPr/>
          </p:nvCxnSpPr>
          <p:spPr>
            <a:xfrm>
              <a:off x="4921250" y="4321908"/>
              <a:ext cx="1579956" cy="70274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F40A4C8E-A411-407B-B496-4C93353A913C}"/>
                </a:ext>
              </a:extLst>
            </p:cNvPr>
            <p:cNvSpPr txBox="1"/>
            <p:nvPr/>
          </p:nvSpPr>
          <p:spPr>
            <a:xfrm>
              <a:off x="3101974" y="4216376"/>
              <a:ext cx="10306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20/20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A8D624CA-1DF4-451C-9D80-F1F8D8D66657}"/>
                </a:ext>
              </a:extLst>
            </p:cNvPr>
            <p:cNvSpPr txBox="1"/>
            <p:nvPr/>
          </p:nvSpPr>
          <p:spPr>
            <a:xfrm>
              <a:off x="2990850" y="5782547"/>
              <a:ext cx="8572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0/10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637B9AD-8C26-4C3C-AB0F-2038D7C3E159}"/>
                </a:ext>
              </a:extLst>
            </p:cNvPr>
            <p:cNvSpPr txBox="1"/>
            <p:nvPr/>
          </p:nvSpPr>
          <p:spPr>
            <a:xfrm>
              <a:off x="5457825" y="4180460"/>
              <a:ext cx="8572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0/10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119FB388-BA54-4BC6-96BA-4B04459FC69E}"/>
                </a:ext>
              </a:extLst>
            </p:cNvPr>
            <p:cNvSpPr txBox="1"/>
            <p:nvPr/>
          </p:nvSpPr>
          <p:spPr>
            <a:xfrm>
              <a:off x="5457824" y="5884305"/>
              <a:ext cx="11207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20/20</a:t>
              </a:r>
            </a:p>
          </p:txBody>
        </p: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045CBF74-8C8E-45B4-B4A2-CE94BE9A6F87}"/>
                </a:ext>
              </a:extLst>
            </p:cNvPr>
            <p:cNvCxnSpPr>
              <a:cxnSpLocks/>
              <a:stCxn id="38" idx="4"/>
              <a:endCxn id="39" idx="0"/>
            </p:cNvCxnSpPr>
            <p:nvPr/>
          </p:nvCxnSpPr>
          <p:spPr>
            <a:xfrm>
              <a:off x="4708525" y="4534633"/>
              <a:ext cx="0" cy="149225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F39A0E7C-9D2B-4C83-9D5E-C5FAA3D66E86}"/>
                </a:ext>
              </a:extLst>
            </p:cNvPr>
            <p:cNvSpPr txBox="1"/>
            <p:nvPr/>
          </p:nvSpPr>
          <p:spPr>
            <a:xfrm>
              <a:off x="4708523" y="4907348"/>
              <a:ext cx="10445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20/20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D1D980F7-1A59-485C-A517-160E208A2531}"/>
              </a:ext>
            </a:extLst>
          </p:cNvPr>
          <p:cNvGrpSpPr/>
          <p:nvPr/>
        </p:nvGrpSpPr>
        <p:grpSpPr>
          <a:xfrm>
            <a:off x="6414805" y="1763985"/>
            <a:ext cx="4298950" cy="2343150"/>
            <a:chOff x="2565400" y="4109183"/>
            <a:chExt cx="4298950" cy="2343150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EA82DD3-2C22-4AC3-8B38-614C1FE6CE64}"/>
                </a:ext>
              </a:extLst>
            </p:cNvPr>
            <p:cNvSpPr/>
            <p:nvPr/>
          </p:nvSpPr>
          <p:spPr>
            <a:xfrm>
              <a:off x="2565400" y="4927600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s</a:t>
              </a:r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4E746B72-67B5-4FA4-9D0F-EAAB321F5DB8}"/>
                </a:ext>
              </a:extLst>
            </p:cNvPr>
            <p:cNvSpPr/>
            <p:nvPr/>
          </p:nvSpPr>
          <p:spPr>
            <a:xfrm>
              <a:off x="6438900" y="496234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t</a:t>
              </a: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6082E57B-F21D-4982-85AE-2995C368333A}"/>
                </a:ext>
              </a:extLst>
            </p:cNvPr>
            <p:cNvSpPr/>
            <p:nvPr/>
          </p:nvSpPr>
          <p:spPr>
            <a:xfrm>
              <a:off x="4495800" y="410918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59366A3F-2BEC-421C-A911-2C833FABD057}"/>
                </a:ext>
              </a:extLst>
            </p:cNvPr>
            <p:cNvSpPr/>
            <p:nvPr/>
          </p:nvSpPr>
          <p:spPr>
            <a:xfrm>
              <a:off x="4495800" y="602688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A12C7EB0-A680-4A54-843A-D98F96AFB285}"/>
                </a:ext>
              </a:extLst>
            </p:cNvPr>
            <p:cNvCxnSpPr>
              <a:stCxn id="51" idx="7"/>
              <a:endCxn id="53" idx="2"/>
            </p:cNvCxnSpPr>
            <p:nvPr/>
          </p:nvCxnSpPr>
          <p:spPr>
            <a:xfrm flipV="1">
              <a:off x="2928544" y="4321908"/>
              <a:ext cx="1567256" cy="667998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3F1781C0-6AD0-49CB-93FF-5A9FA5E7D6BF}"/>
                </a:ext>
              </a:extLst>
            </p:cNvPr>
            <p:cNvCxnSpPr>
              <a:cxnSpLocks/>
              <a:stCxn id="51" idx="5"/>
              <a:endCxn id="54" idx="2"/>
            </p:cNvCxnSpPr>
            <p:nvPr/>
          </p:nvCxnSpPr>
          <p:spPr>
            <a:xfrm>
              <a:off x="2928544" y="5290744"/>
              <a:ext cx="1567256" cy="948864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EDC8076E-8B6D-4D3B-B523-C46CBDF65B6C}"/>
                </a:ext>
              </a:extLst>
            </p:cNvPr>
            <p:cNvCxnSpPr>
              <a:cxnSpLocks/>
              <a:stCxn id="54" idx="6"/>
              <a:endCxn id="52" idx="3"/>
            </p:cNvCxnSpPr>
            <p:nvPr/>
          </p:nvCxnSpPr>
          <p:spPr>
            <a:xfrm flipV="1">
              <a:off x="4921250" y="5325487"/>
              <a:ext cx="1579956" cy="914121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4238A736-CFD7-4EF0-B0D8-2240118DA1A8}"/>
                </a:ext>
              </a:extLst>
            </p:cNvPr>
            <p:cNvCxnSpPr>
              <a:cxnSpLocks/>
              <a:stCxn id="53" idx="6"/>
              <a:endCxn id="52" idx="1"/>
            </p:cNvCxnSpPr>
            <p:nvPr/>
          </p:nvCxnSpPr>
          <p:spPr>
            <a:xfrm>
              <a:off x="4921250" y="4321908"/>
              <a:ext cx="1579956" cy="702741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240DF67B-0A88-4FEE-8A81-2651297DE6E0}"/>
                </a:ext>
              </a:extLst>
            </p:cNvPr>
            <p:cNvSpPr txBox="1"/>
            <p:nvPr/>
          </p:nvSpPr>
          <p:spPr>
            <a:xfrm>
              <a:off x="3101974" y="4216376"/>
              <a:ext cx="10306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20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2AAB5924-D751-4C15-95AA-B692A8F308DD}"/>
                </a:ext>
              </a:extLst>
            </p:cNvPr>
            <p:cNvSpPr txBox="1"/>
            <p:nvPr/>
          </p:nvSpPr>
          <p:spPr>
            <a:xfrm>
              <a:off x="2990850" y="5782547"/>
              <a:ext cx="8572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10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485299FB-9693-4D20-B9DE-2862A7EC0956}"/>
                </a:ext>
              </a:extLst>
            </p:cNvPr>
            <p:cNvSpPr txBox="1"/>
            <p:nvPr/>
          </p:nvSpPr>
          <p:spPr>
            <a:xfrm>
              <a:off x="5457825" y="4180460"/>
              <a:ext cx="8572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10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CDCBF848-D579-49EC-B58B-2126D2B6C9C2}"/>
                </a:ext>
              </a:extLst>
            </p:cNvPr>
            <p:cNvSpPr txBox="1"/>
            <p:nvPr/>
          </p:nvSpPr>
          <p:spPr>
            <a:xfrm>
              <a:off x="5457824" y="5884305"/>
              <a:ext cx="11207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20</a:t>
              </a:r>
            </a:p>
          </p:txBody>
        </p: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0DEAA5EC-0441-430B-A508-2C716C428A5A}"/>
                </a:ext>
              </a:extLst>
            </p:cNvPr>
            <p:cNvCxnSpPr>
              <a:cxnSpLocks/>
              <a:stCxn id="53" idx="4"/>
              <a:endCxn id="54" idx="0"/>
            </p:cNvCxnSpPr>
            <p:nvPr/>
          </p:nvCxnSpPr>
          <p:spPr>
            <a:xfrm>
              <a:off x="4708525" y="4534633"/>
              <a:ext cx="0" cy="1492250"/>
            </a:xfrm>
            <a:prstGeom prst="straightConnector1">
              <a:avLst/>
            </a:prstGeom>
            <a:ln w="38100">
              <a:solidFill>
                <a:schemeClr val="accent1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A0FA59B1-3659-4C54-B2C2-5B8CBB11A98E}"/>
                </a:ext>
              </a:extLst>
            </p:cNvPr>
            <p:cNvSpPr txBox="1"/>
            <p:nvPr/>
          </p:nvSpPr>
          <p:spPr>
            <a:xfrm>
              <a:off x="4708523" y="4907348"/>
              <a:ext cx="10445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20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E76C3B4B-5A13-4206-82D6-DBEBDEC64A95}"/>
              </a:ext>
            </a:extLst>
          </p:cNvPr>
          <p:cNvGrpSpPr/>
          <p:nvPr/>
        </p:nvGrpSpPr>
        <p:grpSpPr>
          <a:xfrm>
            <a:off x="1055684" y="4311478"/>
            <a:ext cx="4298950" cy="2343150"/>
            <a:chOff x="2565400" y="4109183"/>
            <a:chExt cx="4298950" cy="2343150"/>
          </a:xfrm>
        </p:grpSpPr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593CC6A2-03B7-4C30-964F-7C90E7E51E01}"/>
                </a:ext>
              </a:extLst>
            </p:cNvPr>
            <p:cNvSpPr/>
            <p:nvPr/>
          </p:nvSpPr>
          <p:spPr>
            <a:xfrm>
              <a:off x="2565400" y="4927600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s</a:t>
              </a:r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FAADFC35-CFA7-4287-BEF4-A489DC9ED534}"/>
                </a:ext>
              </a:extLst>
            </p:cNvPr>
            <p:cNvSpPr/>
            <p:nvPr/>
          </p:nvSpPr>
          <p:spPr>
            <a:xfrm>
              <a:off x="6438900" y="496234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t</a:t>
              </a:r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00DE8944-7EEF-4019-A3C2-8E0D6759AE3B}"/>
                </a:ext>
              </a:extLst>
            </p:cNvPr>
            <p:cNvSpPr/>
            <p:nvPr/>
          </p:nvSpPr>
          <p:spPr>
            <a:xfrm>
              <a:off x="4495800" y="410918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79E30F7B-6516-4236-BA02-C7BBA02C796A}"/>
                </a:ext>
              </a:extLst>
            </p:cNvPr>
            <p:cNvSpPr/>
            <p:nvPr/>
          </p:nvSpPr>
          <p:spPr>
            <a:xfrm>
              <a:off x="4495800" y="602688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E0C87E74-83AE-4C5F-84F5-5AA38115CE80}"/>
                </a:ext>
              </a:extLst>
            </p:cNvPr>
            <p:cNvCxnSpPr>
              <a:stCxn id="66" idx="7"/>
              <a:endCxn id="68" idx="2"/>
            </p:cNvCxnSpPr>
            <p:nvPr/>
          </p:nvCxnSpPr>
          <p:spPr>
            <a:xfrm flipV="1">
              <a:off x="2928544" y="4321908"/>
              <a:ext cx="1567256" cy="66799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C1AA2545-37AF-4F08-8D13-853F812C9C39}"/>
                </a:ext>
              </a:extLst>
            </p:cNvPr>
            <p:cNvCxnSpPr>
              <a:cxnSpLocks/>
              <a:stCxn id="66" idx="5"/>
              <a:endCxn id="69" idx="2"/>
            </p:cNvCxnSpPr>
            <p:nvPr/>
          </p:nvCxnSpPr>
          <p:spPr>
            <a:xfrm>
              <a:off x="2928544" y="5290744"/>
              <a:ext cx="1567256" cy="94886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4A3E73FC-CEDA-4648-A6CA-4B2A0EA9AF38}"/>
                </a:ext>
              </a:extLst>
            </p:cNvPr>
            <p:cNvCxnSpPr>
              <a:cxnSpLocks/>
              <a:stCxn id="69" idx="6"/>
              <a:endCxn id="67" idx="3"/>
            </p:cNvCxnSpPr>
            <p:nvPr/>
          </p:nvCxnSpPr>
          <p:spPr>
            <a:xfrm flipV="1">
              <a:off x="4921250" y="5325487"/>
              <a:ext cx="1579956" cy="91412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B015A675-C96A-41A1-84EB-31E698E58928}"/>
                </a:ext>
              </a:extLst>
            </p:cNvPr>
            <p:cNvCxnSpPr>
              <a:cxnSpLocks/>
              <a:stCxn id="68" idx="6"/>
              <a:endCxn id="67" idx="1"/>
            </p:cNvCxnSpPr>
            <p:nvPr/>
          </p:nvCxnSpPr>
          <p:spPr>
            <a:xfrm>
              <a:off x="4921250" y="4321908"/>
              <a:ext cx="1579956" cy="70274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39E5243A-7D0F-4935-B5B6-D47E3A62C5E5}"/>
                </a:ext>
              </a:extLst>
            </p:cNvPr>
            <p:cNvSpPr txBox="1"/>
            <p:nvPr/>
          </p:nvSpPr>
          <p:spPr>
            <a:xfrm>
              <a:off x="3101974" y="4216376"/>
              <a:ext cx="10306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20/20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D57880BA-EB3E-46F8-8801-A043D0445F6A}"/>
                </a:ext>
              </a:extLst>
            </p:cNvPr>
            <p:cNvSpPr txBox="1"/>
            <p:nvPr/>
          </p:nvSpPr>
          <p:spPr>
            <a:xfrm>
              <a:off x="2990850" y="5782547"/>
              <a:ext cx="8572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10/10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C4B9A89A-B3BF-49F2-AAAD-5ED0BFBBFF77}"/>
                </a:ext>
              </a:extLst>
            </p:cNvPr>
            <p:cNvSpPr txBox="1"/>
            <p:nvPr/>
          </p:nvSpPr>
          <p:spPr>
            <a:xfrm>
              <a:off x="5457825" y="4180460"/>
              <a:ext cx="8572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10/10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8CB63FF2-8FE5-4734-8501-4348A88D0C80}"/>
                </a:ext>
              </a:extLst>
            </p:cNvPr>
            <p:cNvSpPr txBox="1"/>
            <p:nvPr/>
          </p:nvSpPr>
          <p:spPr>
            <a:xfrm>
              <a:off x="5457824" y="5884305"/>
              <a:ext cx="11207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20/20</a:t>
              </a:r>
            </a:p>
          </p:txBody>
        </p: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559FE0B7-2A4D-4C48-809B-A52B91807BC7}"/>
                </a:ext>
              </a:extLst>
            </p:cNvPr>
            <p:cNvCxnSpPr>
              <a:cxnSpLocks/>
              <a:stCxn id="68" idx="4"/>
              <a:endCxn id="69" idx="0"/>
            </p:cNvCxnSpPr>
            <p:nvPr/>
          </p:nvCxnSpPr>
          <p:spPr>
            <a:xfrm>
              <a:off x="4708525" y="4534633"/>
              <a:ext cx="0" cy="149225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43BE43EA-66E1-44A9-9DCB-B795C71A5954}"/>
                </a:ext>
              </a:extLst>
            </p:cNvPr>
            <p:cNvSpPr txBox="1"/>
            <p:nvPr/>
          </p:nvSpPr>
          <p:spPr>
            <a:xfrm>
              <a:off x="4708523" y="4907348"/>
              <a:ext cx="10445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10/20</a:t>
              </a: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30FE73A5-DB7C-42E9-8722-6A4EACC7E313}"/>
              </a:ext>
            </a:extLst>
          </p:cNvPr>
          <p:cNvGrpSpPr/>
          <p:nvPr/>
        </p:nvGrpSpPr>
        <p:grpSpPr>
          <a:xfrm>
            <a:off x="6408453" y="4311478"/>
            <a:ext cx="4298950" cy="2343150"/>
            <a:chOff x="2565400" y="4109183"/>
            <a:chExt cx="4298950" cy="2343150"/>
          </a:xfrm>
        </p:grpSpPr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A3493779-3902-4BCB-86C1-5F7A628367D0}"/>
                </a:ext>
              </a:extLst>
            </p:cNvPr>
            <p:cNvSpPr/>
            <p:nvPr/>
          </p:nvSpPr>
          <p:spPr>
            <a:xfrm>
              <a:off x="2565400" y="4927600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s</a:t>
              </a:r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131E5F9A-56CB-4DF4-BC90-1D6730BE6CCE}"/>
                </a:ext>
              </a:extLst>
            </p:cNvPr>
            <p:cNvSpPr/>
            <p:nvPr/>
          </p:nvSpPr>
          <p:spPr>
            <a:xfrm>
              <a:off x="6438900" y="496234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t</a:t>
              </a:r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EF7AED95-DD6C-494B-B637-C7BC05A244BE}"/>
                </a:ext>
              </a:extLst>
            </p:cNvPr>
            <p:cNvSpPr/>
            <p:nvPr/>
          </p:nvSpPr>
          <p:spPr>
            <a:xfrm>
              <a:off x="4495800" y="410918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8102063C-A376-4F5C-AC11-66DCD2BD91F6}"/>
                </a:ext>
              </a:extLst>
            </p:cNvPr>
            <p:cNvSpPr/>
            <p:nvPr/>
          </p:nvSpPr>
          <p:spPr>
            <a:xfrm>
              <a:off x="4495800" y="602688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cxnSp>
          <p:nvCxnSpPr>
            <p:cNvPr id="85" name="Straight Arrow Connector 84">
              <a:extLst>
                <a:ext uri="{FF2B5EF4-FFF2-40B4-BE49-F238E27FC236}">
                  <a16:creationId xmlns:a16="http://schemas.microsoft.com/office/drawing/2014/main" id="{CAC9CF64-CF41-4B7B-ADE6-0DD189EA0002}"/>
                </a:ext>
              </a:extLst>
            </p:cNvPr>
            <p:cNvCxnSpPr>
              <a:stCxn id="81" idx="7"/>
              <a:endCxn id="83" idx="2"/>
            </p:cNvCxnSpPr>
            <p:nvPr/>
          </p:nvCxnSpPr>
          <p:spPr>
            <a:xfrm flipV="1">
              <a:off x="2928544" y="4321908"/>
              <a:ext cx="1567256" cy="667998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>
              <a:extLst>
                <a:ext uri="{FF2B5EF4-FFF2-40B4-BE49-F238E27FC236}">
                  <a16:creationId xmlns:a16="http://schemas.microsoft.com/office/drawing/2014/main" id="{C16FF8E6-17AB-41A2-94FF-C0C5FC212256}"/>
                </a:ext>
              </a:extLst>
            </p:cNvPr>
            <p:cNvCxnSpPr>
              <a:cxnSpLocks/>
              <a:stCxn id="81" idx="5"/>
              <a:endCxn id="84" idx="2"/>
            </p:cNvCxnSpPr>
            <p:nvPr/>
          </p:nvCxnSpPr>
          <p:spPr>
            <a:xfrm>
              <a:off x="2928544" y="5290744"/>
              <a:ext cx="1567256" cy="948864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86">
              <a:extLst>
                <a:ext uri="{FF2B5EF4-FFF2-40B4-BE49-F238E27FC236}">
                  <a16:creationId xmlns:a16="http://schemas.microsoft.com/office/drawing/2014/main" id="{E8291E62-F61B-4A04-8706-B3B1624221A8}"/>
                </a:ext>
              </a:extLst>
            </p:cNvPr>
            <p:cNvCxnSpPr>
              <a:cxnSpLocks/>
              <a:stCxn id="84" idx="6"/>
              <a:endCxn id="82" idx="3"/>
            </p:cNvCxnSpPr>
            <p:nvPr/>
          </p:nvCxnSpPr>
          <p:spPr>
            <a:xfrm flipV="1">
              <a:off x="4921250" y="5325487"/>
              <a:ext cx="1579956" cy="914121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Arrow Connector 87">
              <a:extLst>
                <a:ext uri="{FF2B5EF4-FFF2-40B4-BE49-F238E27FC236}">
                  <a16:creationId xmlns:a16="http://schemas.microsoft.com/office/drawing/2014/main" id="{F1156F18-1796-4E76-B147-0BE30F6CA030}"/>
                </a:ext>
              </a:extLst>
            </p:cNvPr>
            <p:cNvCxnSpPr>
              <a:cxnSpLocks/>
              <a:stCxn id="83" idx="6"/>
              <a:endCxn id="82" idx="1"/>
            </p:cNvCxnSpPr>
            <p:nvPr/>
          </p:nvCxnSpPr>
          <p:spPr>
            <a:xfrm>
              <a:off x="4921250" y="4321908"/>
              <a:ext cx="1579956" cy="702741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D68A0ED3-0068-4554-A60F-2DC1FA76B9C2}"/>
                </a:ext>
              </a:extLst>
            </p:cNvPr>
            <p:cNvSpPr txBox="1"/>
            <p:nvPr/>
          </p:nvSpPr>
          <p:spPr>
            <a:xfrm>
              <a:off x="3101974" y="4216376"/>
              <a:ext cx="10306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20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C3D3A185-699C-4E8A-A89B-C6E86F6B90E0}"/>
                </a:ext>
              </a:extLst>
            </p:cNvPr>
            <p:cNvSpPr txBox="1"/>
            <p:nvPr/>
          </p:nvSpPr>
          <p:spPr>
            <a:xfrm>
              <a:off x="2990850" y="5782547"/>
              <a:ext cx="8572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10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A3F60943-B8FC-4AB9-8B7E-6A869BED9E53}"/>
                </a:ext>
              </a:extLst>
            </p:cNvPr>
            <p:cNvSpPr txBox="1"/>
            <p:nvPr/>
          </p:nvSpPr>
          <p:spPr>
            <a:xfrm>
              <a:off x="5457825" y="4180460"/>
              <a:ext cx="8572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10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8BED305A-90F5-4D5E-A596-F350B11CFC02}"/>
                </a:ext>
              </a:extLst>
            </p:cNvPr>
            <p:cNvSpPr txBox="1"/>
            <p:nvPr/>
          </p:nvSpPr>
          <p:spPr>
            <a:xfrm>
              <a:off x="5457824" y="5884305"/>
              <a:ext cx="11207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20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179B49F8-2874-4763-8980-FC2D63643787}"/>
                </a:ext>
              </a:extLst>
            </p:cNvPr>
            <p:cNvSpPr txBox="1"/>
            <p:nvPr/>
          </p:nvSpPr>
          <p:spPr>
            <a:xfrm>
              <a:off x="5195291" y="4988292"/>
              <a:ext cx="10445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10</a:t>
              </a:r>
            </a:p>
          </p:txBody>
        </p:sp>
      </p:grp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58D9E27E-5ECD-4530-B37D-39E41DE009B7}"/>
              </a:ext>
            </a:extLst>
          </p:cNvPr>
          <p:cNvSpPr/>
          <p:nvPr/>
        </p:nvSpPr>
        <p:spPr>
          <a:xfrm>
            <a:off x="8650013" y="4708092"/>
            <a:ext cx="452438" cy="1575485"/>
          </a:xfrm>
          <a:custGeom>
            <a:avLst/>
            <a:gdLst>
              <a:gd name="connsiteX0" fmla="*/ 0 w 452438"/>
              <a:gd name="connsiteY0" fmla="*/ 1438275 h 1438275"/>
              <a:gd name="connsiteX1" fmla="*/ 452438 w 452438"/>
              <a:gd name="connsiteY1" fmla="*/ 747713 h 1438275"/>
              <a:gd name="connsiteX2" fmla="*/ 0 w 452438"/>
              <a:gd name="connsiteY2" fmla="*/ 0 h 1438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2438" h="1438275">
                <a:moveTo>
                  <a:pt x="0" y="1438275"/>
                </a:moveTo>
                <a:cubicBezTo>
                  <a:pt x="226219" y="1212850"/>
                  <a:pt x="452438" y="987425"/>
                  <a:pt x="452438" y="747713"/>
                </a:cubicBezTo>
                <a:cubicBezTo>
                  <a:pt x="452438" y="508001"/>
                  <a:pt x="226219" y="254000"/>
                  <a:pt x="0" y="0"/>
                </a:cubicBezTo>
              </a:path>
            </a:pathLst>
          </a:custGeom>
          <a:noFill/>
          <a:ln w="38100">
            <a:solidFill>
              <a:schemeClr val="tx1"/>
            </a:solidFill>
            <a:headEnd w="lg" len="lg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5E09B8AB-AFF0-4710-81CA-8D0689FA476F}"/>
              </a:ext>
            </a:extLst>
          </p:cNvPr>
          <p:cNvSpPr/>
          <p:nvPr/>
        </p:nvSpPr>
        <p:spPr>
          <a:xfrm rot="11020488">
            <a:off x="7922959" y="4672345"/>
            <a:ext cx="452438" cy="1598376"/>
          </a:xfrm>
          <a:custGeom>
            <a:avLst/>
            <a:gdLst>
              <a:gd name="connsiteX0" fmla="*/ 0 w 452438"/>
              <a:gd name="connsiteY0" fmla="*/ 1438275 h 1438275"/>
              <a:gd name="connsiteX1" fmla="*/ 452438 w 452438"/>
              <a:gd name="connsiteY1" fmla="*/ 747713 h 1438275"/>
              <a:gd name="connsiteX2" fmla="*/ 0 w 452438"/>
              <a:gd name="connsiteY2" fmla="*/ 0 h 1438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2438" h="1438275">
                <a:moveTo>
                  <a:pt x="0" y="1438275"/>
                </a:moveTo>
                <a:cubicBezTo>
                  <a:pt x="226219" y="1212850"/>
                  <a:pt x="452438" y="987425"/>
                  <a:pt x="452438" y="747713"/>
                </a:cubicBezTo>
                <a:cubicBezTo>
                  <a:pt x="452438" y="508001"/>
                  <a:pt x="226219" y="254000"/>
                  <a:pt x="0" y="0"/>
                </a:cubicBezTo>
              </a:path>
            </a:pathLst>
          </a:custGeom>
          <a:noFill/>
          <a:ln w="38100">
            <a:solidFill>
              <a:schemeClr val="tx1"/>
            </a:solidFill>
            <a:headEnd w="lg" len="lg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0EA4509-F57B-472B-A13B-0CC7B7E6B352}"/>
              </a:ext>
            </a:extLst>
          </p:cNvPr>
          <p:cNvSpPr txBox="1"/>
          <p:nvPr/>
        </p:nvSpPr>
        <p:spPr>
          <a:xfrm>
            <a:off x="7876083" y="5198059"/>
            <a:ext cx="10445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1543753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3CE2F-A3CA-429A-9DB6-E2490F264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Residual Graph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8D4EE2C-7451-4E7F-80CB-92AE9755B0D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In general:</a:t>
                </a:r>
              </a:p>
              <a:p>
                <a:r>
                  <a:rPr lang="en-US" dirty="0"/>
                  <a:t>If the original graph has an edge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of capacity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dirty="0"/>
                  <a:t>, and the flow sends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</m:oMath>
                </a14:m>
                <a:r>
                  <a:rPr lang="en-US" dirty="0"/>
                  <a:t> along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:</a:t>
                </a:r>
              </a:p>
              <a:p>
                <a:r>
                  <a:rPr lang="en-US" dirty="0"/>
                  <a:t>Include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in the residual with capacity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</m:oMath>
                </a14:m>
                <a:r>
                  <a:rPr lang="en-US" dirty="0"/>
                  <a:t> as long as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&gt;0 </m:t>
                    </m:r>
                  </m:oMath>
                </a14:m>
                <a:r>
                  <a:rPr lang="en-US" dirty="0"/>
                  <a:t>(if equal to zero, don’t include the edge)</a:t>
                </a:r>
              </a:p>
              <a:p>
                <a:r>
                  <a:rPr lang="en-US" dirty="0"/>
                  <a:t>Include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[the edge going in the reverse direction] with capacity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</m:oMath>
                </a14:m>
                <a:r>
                  <a:rPr lang="en-US" dirty="0"/>
                  <a:t> as long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8D4EE2C-7451-4E7F-80CB-92AE9755B0D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 r="-28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189512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3D24F-F840-4D06-9175-D75EDC370D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Ford-Fulkerson Algorithm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CBA66CF-2FBF-4E6C-9B12-63557219D36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While(flow is not maximum)</a:t>
                </a:r>
              </a:p>
              <a:p>
                <a:pPr marL="0" indent="0">
                  <a:buNone/>
                </a:pPr>
                <a:r>
                  <a:rPr lang="en-US" dirty="0"/>
                  <a:t>	Run BFS in residual graph starting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. </a:t>
                </a:r>
              </a:p>
              <a:p>
                <a:pPr marL="0" indent="0">
                  <a:buNone/>
                </a:pPr>
                <a:r>
                  <a:rPr lang="en-US" dirty="0"/>
                  <a:t>	Record predecessors to find an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/>
                  <a:t>-path</a:t>
                </a:r>
              </a:p>
              <a:p>
                <a:pPr marL="0" indent="0">
                  <a:buNone/>
                </a:pPr>
                <a:r>
                  <a:rPr lang="en-US" dirty="0"/>
                  <a:t>	Iterate through path, finding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minimum residual capacity on path.</a:t>
                </a:r>
              </a:p>
              <a:p>
                <a:pPr marL="0" indent="0">
                  <a:buNone/>
                </a:pPr>
                <a:r>
                  <a:rPr lang="en-US" dirty="0"/>
                  <a:t>	Add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to every edge on path in flow</a:t>
                </a:r>
              </a:p>
              <a:p>
                <a:pPr marL="0" indent="0">
                  <a:buNone/>
                </a:pPr>
                <a:r>
                  <a:rPr lang="en-US" dirty="0"/>
                  <a:t>	Update residual graph</a:t>
                </a:r>
              </a:p>
              <a:p>
                <a:pPr marL="0" indent="0">
                  <a:buNone/>
                </a:pPr>
                <a:r>
                  <a:rPr lang="en-US" dirty="0"/>
                  <a:t>	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CBA66CF-2FBF-4E6C-9B12-63557219D36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525" t="-2138" r="-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35308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99DC3B-BEFF-4A2F-B7CF-049377AB4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94092D-9601-45A9-A7A8-2EF97A0A3D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HW4 solutions on webpage</a:t>
            </a:r>
          </a:p>
          <a:p>
            <a:r>
              <a:rPr lang="en-US" dirty="0"/>
              <a:t>HW5 (written part) still due tonight</a:t>
            </a:r>
          </a:p>
          <a:p>
            <a:pPr lvl="1"/>
            <a:r>
              <a:rPr lang="en-US" dirty="0"/>
              <a:t>Remember you have the extra late days</a:t>
            </a:r>
          </a:p>
          <a:p>
            <a:pPr lvl="1"/>
            <a:endParaRPr lang="en-US" dirty="0"/>
          </a:p>
          <a:p>
            <a:pPr lvl="1"/>
            <a:r>
              <a:rPr lang="en-US" sz="2800" dirty="0"/>
              <a:t>HW6 comes out tonight. Due in 2 weeks.</a:t>
            </a:r>
          </a:p>
          <a:p>
            <a:pPr lvl="1"/>
            <a:r>
              <a:rPr lang="en-US" sz="2800" dirty="0"/>
              <a:t>Finish up HW5 programming</a:t>
            </a:r>
          </a:p>
          <a:p>
            <a:pPr lvl="1"/>
            <a:r>
              <a:rPr lang="en-US" sz="2800" dirty="0"/>
              <a:t>Question 2 (finding a max flow and min cut) will make sense tonight</a:t>
            </a:r>
          </a:p>
          <a:p>
            <a:pPr lvl="1"/>
            <a:r>
              <a:rPr lang="en-US" sz="2800" dirty="0"/>
              <a:t>Question 3 will make sense Monday</a:t>
            </a:r>
          </a:p>
          <a:p>
            <a:pPr lvl="1"/>
            <a:r>
              <a:rPr lang="en-US" sz="2800" dirty="0"/>
              <a:t>Questions 4-5 will make sense Wednesday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354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3D24F-F840-4D06-9175-D75EDC370D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Ford-Fulkerson Algorithm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CBA66CF-2FBF-4E6C-9B12-63557219D36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n-US" dirty="0"/>
                  <a:t>While(true)</a:t>
                </a:r>
              </a:p>
              <a:p>
                <a:pPr marL="0" indent="0">
                  <a:buNone/>
                </a:pPr>
                <a:r>
                  <a:rPr lang="en-US" dirty="0"/>
                  <a:t>	Run BFS in residual graph starting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. </a:t>
                </a:r>
              </a:p>
              <a:p>
                <a:pPr marL="0" indent="0">
                  <a:buNone/>
                </a:pPr>
                <a:r>
                  <a:rPr lang="en-US" dirty="0"/>
                  <a:t>	Record predecessors to find an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/>
                  <a:t>-path</a:t>
                </a:r>
              </a:p>
              <a:p>
                <a:pPr marL="0" indent="0">
                  <a:buNone/>
                </a:pPr>
                <a:r>
                  <a:rPr lang="en-US" dirty="0"/>
                  <a:t>	If you don’t reach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/>
                  <a:t>, break. //otherwise you can still augment</a:t>
                </a:r>
              </a:p>
              <a:p>
                <a:pPr marL="0" indent="0">
                  <a:buNone/>
                </a:pPr>
                <a:r>
                  <a:rPr lang="en-US" dirty="0"/>
                  <a:t>	Iterate through path, finding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minimum residual capacity on path.</a:t>
                </a:r>
              </a:p>
              <a:p>
                <a:pPr marL="0" indent="0">
                  <a:buNone/>
                </a:pPr>
                <a:r>
                  <a:rPr lang="en-US" dirty="0"/>
                  <a:t>	Add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to every edge on path in flow</a:t>
                </a:r>
              </a:p>
              <a:p>
                <a:pPr marL="0" indent="0">
                  <a:buNone/>
                </a:pPr>
                <a:r>
                  <a:rPr lang="en-US" dirty="0"/>
                  <a:t>	Update residual graph</a:t>
                </a:r>
              </a:p>
              <a:p>
                <a:pPr marL="0" indent="0">
                  <a:buNone/>
                </a:pPr>
                <a:r>
                  <a:rPr lang="en-US" dirty="0"/>
                  <a:t>	</a:t>
                </a:r>
              </a:p>
              <a:p>
                <a:pPr marL="0" indent="0">
                  <a:buNone/>
                </a:pPr>
                <a:r>
                  <a:rPr lang="en-US" dirty="0"/>
                  <a:t>Running Time:?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per iteration. Number of iterations?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CBA66CF-2FBF-4E6C-9B12-63557219D36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525" t="-3019" r="-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Speech Bubble: Rectangle 3">
                <a:extLst>
                  <a:ext uri="{FF2B5EF4-FFF2-40B4-BE49-F238E27FC236}">
                    <a16:creationId xmlns:a16="http://schemas.microsoft.com/office/drawing/2014/main" id="{E76BFD8B-D0F9-4C75-98AD-951A71BA14D1}"/>
                  </a:ext>
                </a:extLst>
              </p:cNvPr>
              <p:cNvSpPr/>
              <p:nvPr/>
            </p:nvSpPr>
            <p:spPr>
              <a:xfrm>
                <a:off x="3550227" y="4904509"/>
                <a:ext cx="4211782" cy="669175"/>
              </a:xfrm>
              <a:prstGeom prst="wedgeRectCallout">
                <a:avLst>
                  <a:gd name="adj1" fmla="val -43690"/>
                  <a:gd name="adj2" fmla="val 67915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/>
                  <a:t>Assuming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US" sz="2000" dirty="0"/>
                  <a:t> (isolated vertices won’t affect the flow, so this is reasonable).</a:t>
                </a:r>
              </a:p>
            </p:txBody>
          </p:sp>
        </mc:Choice>
        <mc:Fallback>
          <p:sp>
            <p:nvSpPr>
              <p:cNvPr id="4" name="Speech Bubble: Rectangle 3">
                <a:extLst>
                  <a:ext uri="{FF2B5EF4-FFF2-40B4-BE49-F238E27FC236}">
                    <a16:creationId xmlns:a16="http://schemas.microsoft.com/office/drawing/2014/main" id="{E76BFD8B-D0F9-4C75-98AD-951A71BA14D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0227" y="4904509"/>
                <a:ext cx="4211782" cy="669175"/>
              </a:xfrm>
              <a:prstGeom prst="wedgeRectCallout">
                <a:avLst>
                  <a:gd name="adj1" fmla="val -43690"/>
                  <a:gd name="adj2" fmla="val 67915"/>
                </a:avLst>
              </a:prstGeom>
              <a:blipFill>
                <a:blip r:embed="rId3"/>
                <a:stretch>
                  <a:fillRect l="-865" t="-6061" r="-25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24805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1A2A5-03E2-4504-AB44-1CE0E5475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Ford-Fulkerson Algorithm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F84BC3B-D7E4-4D33-897A-3B5FDB82F59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If we have all integer capacities at the start...</a:t>
                </a:r>
              </a:p>
              <a:p>
                <a:endParaRPr lang="en-US" dirty="0"/>
              </a:p>
              <a:p>
                <a:r>
                  <a:rPr lang="en-US" dirty="0"/>
                  <a:t>The residual graph will always have integer capacities.</a:t>
                </a:r>
              </a:p>
              <a:p>
                <a:endParaRPr lang="en-US" dirty="0"/>
              </a:p>
              <a:p>
                <a:r>
                  <a:rPr lang="en-US" dirty="0"/>
                  <a:t>Why? The minimum capacity on the first path is an integer.</a:t>
                </a:r>
              </a:p>
              <a:p>
                <a:r>
                  <a:rPr lang="en-US" dirty="0"/>
                  <a:t>So we subtract or add integers to the residual graph. </a:t>
                </a:r>
              </a:p>
              <a:p>
                <a:pPr lvl="1"/>
                <a:r>
                  <a:rPr lang="en-US" dirty="0"/>
                  <a:t>And the result is more integers!</a:t>
                </a:r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So in every iteration we add at least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/>
                  <a:t> unit of flow!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F84BC3B-D7E4-4D33-897A-3B5FDB82F5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45032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3D24F-F840-4D06-9175-D75EDC370D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Ford-Fulkerson Algorithm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CBA66CF-2FBF-4E6C-9B12-63557219D36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en-US" dirty="0"/>
                  <a:t>While(true)</a:t>
                </a:r>
              </a:p>
              <a:p>
                <a:pPr marL="0" indent="0">
                  <a:buNone/>
                </a:pPr>
                <a:r>
                  <a:rPr lang="en-US" dirty="0"/>
                  <a:t>	Run BFS in residual graph starting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. </a:t>
                </a:r>
              </a:p>
              <a:p>
                <a:pPr marL="0" indent="0">
                  <a:buNone/>
                </a:pPr>
                <a:r>
                  <a:rPr lang="en-US" dirty="0"/>
                  <a:t>	Record predecessors to find an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/>
                  <a:t>-path</a:t>
                </a:r>
              </a:p>
              <a:p>
                <a:pPr marL="0" indent="0">
                  <a:buNone/>
                </a:pPr>
                <a:r>
                  <a:rPr lang="en-US" dirty="0"/>
                  <a:t>	If you don’t reach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/>
                  <a:t>, break. //otherwise you can still augment</a:t>
                </a:r>
              </a:p>
              <a:p>
                <a:pPr marL="0" indent="0">
                  <a:buNone/>
                </a:pPr>
                <a:r>
                  <a:rPr lang="en-US" dirty="0"/>
                  <a:t>	Iterate through path, finding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minimum residual capacity on path.</a:t>
                </a:r>
              </a:p>
              <a:p>
                <a:pPr marL="0" indent="0">
                  <a:buNone/>
                </a:pPr>
                <a:r>
                  <a:rPr lang="en-US" dirty="0"/>
                  <a:t>	Add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to every edge on path in flow</a:t>
                </a:r>
              </a:p>
              <a:p>
                <a:pPr marL="0" indent="0">
                  <a:buNone/>
                </a:pPr>
                <a:r>
                  <a:rPr lang="en-US" dirty="0"/>
                  <a:t>	Update residual graph</a:t>
                </a:r>
              </a:p>
              <a:p>
                <a:pPr marL="0" indent="0">
                  <a:buNone/>
                </a:pPr>
                <a:r>
                  <a:rPr lang="en-US" dirty="0"/>
                  <a:t>	</a:t>
                </a:r>
              </a:p>
              <a:p>
                <a:pPr marL="0" indent="0">
                  <a:buNone/>
                </a:pPr>
                <a:r>
                  <a:rPr lang="en-US" dirty="0"/>
                  <a:t>Running Time:?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per iteration. Number of iterations?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where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is the value of the maximum flow. Total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𝐸𝑓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CBA66CF-2FBF-4E6C-9B12-63557219D36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362" t="-2642" r="-11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703869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A3FA8AB-E5AB-4868-B2F3-35EC3472B09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Wait…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A3FA8AB-E5AB-4868-B2F3-35EC3472B09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179" t="-6587" b="-9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10ACF2F-4D00-4887-9F2A-D87D8EAD491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We haven’t seen a running time before that depends on the </a:t>
                </a:r>
                <a:r>
                  <a:rPr lang="en-US" b="1" dirty="0"/>
                  <a:t>answer</a:t>
                </a:r>
              </a:p>
              <a:p>
                <a:endParaRPr lang="en-US" b="1" dirty="0"/>
              </a:p>
              <a:p>
                <a:r>
                  <a:rPr lang="en-US" dirty="0"/>
                  <a:t>Normally, we want the running time directly in terms of the input.</a:t>
                </a:r>
              </a:p>
              <a:p>
                <a:r>
                  <a:rPr lang="en-US" dirty="0"/>
                  <a:t>There are tricks to speed up Ford-Fulkerson so you don’t take too long 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dirty="0"/>
                  <a:t> is really big.</a:t>
                </a:r>
              </a:p>
              <a:p>
                <a:r>
                  <a:rPr lang="en-US" dirty="0"/>
                  <a:t>Some optional content about this at the end of this deck.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10ACF2F-4D00-4887-9F2A-D87D8EAD491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708" t="-2138" r="-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26386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828DEEE-63B9-4E7D-99FD-080CB7875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Minimum Cut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15E6B6-9201-4DF6-8659-CFD49E7AD0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7218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F898D24-33A7-4B3B-9E63-2D9419895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Remember cuts?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9FD84315-A5FC-4924-A56B-C86591B683D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We talked about them a long time ago, when we were defining “safe edges” for MST algorithms. That was for undirected graphs.</a:t>
                </a:r>
              </a:p>
              <a:p>
                <a:r>
                  <a:rPr lang="en-US" dirty="0"/>
                  <a:t>For this problem:</a:t>
                </a:r>
              </a:p>
              <a:p>
                <a:r>
                  <a:rPr lang="en-US" dirty="0"/>
                  <a:t>An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-cut, is a split of the vertices into two sets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r>
                  <a:rPr lang="en-US" dirty="0"/>
                  <a:t>So that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 is 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/>
                  <a:t> is 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dirty="0"/>
                  <a:t>, </a:t>
                </a:r>
                <a:br>
                  <a:rPr lang="en-US" dirty="0"/>
                </a:br>
                <a:r>
                  <a:rPr lang="en-US" dirty="0"/>
                  <a:t>and every other vertex is in exactly one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The capacity of a cut (or size of a cut) is the capacity of the edges going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/>
                  <a:t> (don’t count capacity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).</a:t>
                </a:r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9FD84315-A5FC-4924-A56B-C86591B683D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 r="-13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912190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4E7A4-72F1-41FC-A852-6B8DA20834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239" y="239464"/>
            <a:ext cx="11187259" cy="1014667"/>
          </a:xfrm>
        </p:spPr>
        <p:txBody>
          <a:bodyPr/>
          <a:lstStyle/>
          <a:p>
            <a:r>
              <a:rPr lang="en-US" dirty="0"/>
              <a:t>An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16FFE3-A2D4-46D9-88F2-9AFAD73583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240" y="1197157"/>
            <a:ext cx="5406460" cy="517343"/>
          </a:xfrm>
        </p:spPr>
        <p:txBody>
          <a:bodyPr/>
          <a:lstStyle/>
          <a:p>
            <a:pPr algn="ctr"/>
            <a:r>
              <a:rPr lang="en-US" dirty="0"/>
              <a:t>Graph, with flow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EE88AD0-0A45-4EEC-B496-EA26F28E0586}"/>
              </a:ext>
            </a:extLst>
          </p:cNvPr>
          <p:cNvSpPr txBox="1">
            <a:spLocks/>
          </p:cNvSpPr>
          <p:nvPr/>
        </p:nvSpPr>
        <p:spPr>
          <a:xfrm>
            <a:off x="5854700" y="1197157"/>
            <a:ext cx="5406460" cy="517343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8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1pPr>
            <a:lvl2pPr marL="128016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B6A479"/>
              </a:buClr>
              <a:buFont typeface="Segoe UI Semilight" panose="020B0402040204020203" pitchFamily="34" charset="0"/>
              <a:buNone/>
              <a:defRPr sz="2400" kern="1200" baseline="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B6A479"/>
              </a:buClr>
              <a:buFont typeface="Segoe UI Semilight" panose="020B0402040204020203" pitchFamily="34" charset="0"/>
              <a:buChar char="-"/>
              <a:defRPr sz="24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B6A479"/>
              </a:buClr>
              <a:buFont typeface="Segoe UI Semilight" panose="020B0402040204020203" pitchFamily="34" charset="0"/>
              <a:buChar char="-"/>
              <a:defRPr sz="24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B6A479"/>
              </a:buClr>
              <a:buFont typeface="Segoe UI Semilight" panose="020B0402040204020203" pitchFamily="34" charset="0"/>
              <a:buChar char="-"/>
              <a:defRPr sz="24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“Residual Graph”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E76C3B4B-5A13-4206-82D6-DBEBDEC64A95}"/>
              </a:ext>
            </a:extLst>
          </p:cNvPr>
          <p:cNvGrpSpPr/>
          <p:nvPr/>
        </p:nvGrpSpPr>
        <p:grpSpPr>
          <a:xfrm>
            <a:off x="1055684" y="1844494"/>
            <a:ext cx="4298950" cy="2343150"/>
            <a:chOff x="2565400" y="4109183"/>
            <a:chExt cx="4298950" cy="2343150"/>
          </a:xfrm>
        </p:grpSpPr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593CC6A2-03B7-4C30-964F-7C90E7E51E01}"/>
                </a:ext>
              </a:extLst>
            </p:cNvPr>
            <p:cNvSpPr/>
            <p:nvPr/>
          </p:nvSpPr>
          <p:spPr>
            <a:xfrm>
              <a:off x="2565400" y="4927600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s</a:t>
              </a:r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FAADFC35-CFA7-4287-BEF4-A489DC9ED534}"/>
                </a:ext>
              </a:extLst>
            </p:cNvPr>
            <p:cNvSpPr/>
            <p:nvPr/>
          </p:nvSpPr>
          <p:spPr>
            <a:xfrm>
              <a:off x="6438900" y="496234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t</a:t>
              </a:r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00DE8944-7EEF-4019-A3C2-8E0D6759AE3B}"/>
                </a:ext>
              </a:extLst>
            </p:cNvPr>
            <p:cNvSpPr/>
            <p:nvPr/>
          </p:nvSpPr>
          <p:spPr>
            <a:xfrm>
              <a:off x="4495800" y="410918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79E30F7B-6516-4236-BA02-C7BBA02C796A}"/>
                </a:ext>
              </a:extLst>
            </p:cNvPr>
            <p:cNvSpPr/>
            <p:nvPr/>
          </p:nvSpPr>
          <p:spPr>
            <a:xfrm>
              <a:off x="4495800" y="602688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E0C87E74-83AE-4C5F-84F5-5AA38115CE80}"/>
                </a:ext>
              </a:extLst>
            </p:cNvPr>
            <p:cNvCxnSpPr>
              <a:stCxn id="66" idx="7"/>
              <a:endCxn id="68" idx="2"/>
            </p:cNvCxnSpPr>
            <p:nvPr/>
          </p:nvCxnSpPr>
          <p:spPr>
            <a:xfrm flipV="1">
              <a:off x="2928544" y="4321908"/>
              <a:ext cx="1567256" cy="66799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C1AA2545-37AF-4F08-8D13-853F812C9C39}"/>
                </a:ext>
              </a:extLst>
            </p:cNvPr>
            <p:cNvCxnSpPr>
              <a:cxnSpLocks/>
              <a:stCxn id="66" idx="5"/>
              <a:endCxn id="69" idx="2"/>
            </p:cNvCxnSpPr>
            <p:nvPr/>
          </p:nvCxnSpPr>
          <p:spPr>
            <a:xfrm>
              <a:off x="2928544" y="5290744"/>
              <a:ext cx="1567256" cy="94886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4A3E73FC-CEDA-4648-A6CA-4B2A0EA9AF38}"/>
                </a:ext>
              </a:extLst>
            </p:cNvPr>
            <p:cNvCxnSpPr>
              <a:cxnSpLocks/>
              <a:stCxn id="69" idx="6"/>
              <a:endCxn id="67" idx="3"/>
            </p:cNvCxnSpPr>
            <p:nvPr/>
          </p:nvCxnSpPr>
          <p:spPr>
            <a:xfrm flipV="1">
              <a:off x="4921250" y="5325487"/>
              <a:ext cx="1579956" cy="91412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B015A675-C96A-41A1-84EB-31E698E58928}"/>
                </a:ext>
              </a:extLst>
            </p:cNvPr>
            <p:cNvCxnSpPr>
              <a:cxnSpLocks/>
              <a:stCxn id="68" idx="6"/>
              <a:endCxn id="67" idx="1"/>
            </p:cNvCxnSpPr>
            <p:nvPr/>
          </p:nvCxnSpPr>
          <p:spPr>
            <a:xfrm>
              <a:off x="4921250" y="4321908"/>
              <a:ext cx="1579956" cy="70274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39E5243A-7D0F-4935-B5B6-D47E3A62C5E5}"/>
                </a:ext>
              </a:extLst>
            </p:cNvPr>
            <p:cNvSpPr txBox="1"/>
            <p:nvPr/>
          </p:nvSpPr>
          <p:spPr>
            <a:xfrm>
              <a:off x="3101974" y="4216376"/>
              <a:ext cx="10306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20/20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D57880BA-EB3E-46F8-8801-A043D0445F6A}"/>
                </a:ext>
              </a:extLst>
            </p:cNvPr>
            <p:cNvSpPr txBox="1"/>
            <p:nvPr/>
          </p:nvSpPr>
          <p:spPr>
            <a:xfrm>
              <a:off x="2990850" y="5782547"/>
              <a:ext cx="8572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10/10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C4B9A89A-B3BF-49F2-AAAD-5ED0BFBBFF77}"/>
                </a:ext>
              </a:extLst>
            </p:cNvPr>
            <p:cNvSpPr txBox="1"/>
            <p:nvPr/>
          </p:nvSpPr>
          <p:spPr>
            <a:xfrm>
              <a:off x="5457825" y="4180460"/>
              <a:ext cx="8572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10/10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8CB63FF2-8FE5-4734-8501-4348A88D0C80}"/>
                </a:ext>
              </a:extLst>
            </p:cNvPr>
            <p:cNvSpPr txBox="1"/>
            <p:nvPr/>
          </p:nvSpPr>
          <p:spPr>
            <a:xfrm>
              <a:off x="5457824" y="5884305"/>
              <a:ext cx="11207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20/20</a:t>
              </a:r>
            </a:p>
          </p:txBody>
        </p: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559FE0B7-2A4D-4C48-809B-A52B91807BC7}"/>
                </a:ext>
              </a:extLst>
            </p:cNvPr>
            <p:cNvCxnSpPr>
              <a:cxnSpLocks/>
              <a:stCxn id="68" idx="4"/>
              <a:endCxn id="69" idx="0"/>
            </p:cNvCxnSpPr>
            <p:nvPr/>
          </p:nvCxnSpPr>
          <p:spPr>
            <a:xfrm>
              <a:off x="4708525" y="4534633"/>
              <a:ext cx="0" cy="149225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43BE43EA-66E1-44A9-9DCB-B795C71A5954}"/>
                </a:ext>
              </a:extLst>
            </p:cNvPr>
            <p:cNvSpPr txBox="1"/>
            <p:nvPr/>
          </p:nvSpPr>
          <p:spPr>
            <a:xfrm>
              <a:off x="4708523" y="4907348"/>
              <a:ext cx="10445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10/20</a:t>
              </a: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30FE73A5-DB7C-42E9-8722-6A4EACC7E313}"/>
              </a:ext>
            </a:extLst>
          </p:cNvPr>
          <p:cNvGrpSpPr/>
          <p:nvPr/>
        </p:nvGrpSpPr>
        <p:grpSpPr>
          <a:xfrm>
            <a:off x="6408453" y="1842462"/>
            <a:ext cx="4298950" cy="2343150"/>
            <a:chOff x="2565400" y="4109183"/>
            <a:chExt cx="4298950" cy="2343150"/>
          </a:xfrm>
        </p:grpSpPr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A3493779-3902-4BCB-86C1-5F7A628367D0}"/>
                </a:ext>
              </a:extLst>
            </p:cNvPr>
            <p:cNvSpPr/>
            <p:nvPr/>
          </p:nvSpPr>
          <p:spPr>
            <a:xfrm>
              <a:off x="2565400" y="4927600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s</a:t>
              </a:r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131E5F9A-56CB-4DF4-BC90-1D6730BE6CCE}"/>
                </a:ext>
              </a:extLst>
            </p:cNvPr>
            <p:cNvSpPr/>
            <p:nvPr/>
          </p:nvSpPr>
          <p:spPr>
            <a:xfrm>
              <a:off x="6438900" y="496234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t</a:t>
              </a:r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EF7AED95-DD6C-494B-B637-C7BC05A244BE}"/>
                </a:ext>
              </a:extLst>
            </p:cNvPr>
            <p:cNvSpPr/>
            <p:nvPr/>
          </p:nvSpPr>
          <p:spPr>
            <a:xfrm>
              <a:off x="4495800" y="410918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8102063C-A376-4F5C-AC11-66DCD2BD91F6}"/>
                </a:ext>
              </a:extLst>
            </p:cNvPr>
            <p:cNvSpPr/>
            <p:nvPr/>
          </p:nvSpPr>
          <p:spPr>
            <a:xfrm>
              <a:off x="4495800" y="602688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cxnSp>
          <p:nvCxnSpPr>
            <p:cNvPr id="85" name="Straight Arrow Connector 84">
              <a:extLst>
                <a:ext uri="{FF2B5EF4-FFF2-40B4-BE49-F238E27FC236}">
                  <a16:creationId xmlns:a16="http://schemas.microsoft.com/office/drawing/2014/main" id="{CAC9CF64-CF41-4B7B-ADE6-0DD189EA0002}"/>
                </a:ext>
              </a:extLst>
            </p:cNvPr>
            <p:cNvCxnSpPr>
              <a:stCxn id="81" idx="7"/>
              <a:endCxn id="83" idx="2"/>
            </p:cNvCxnSpPr>
            <p:nvPr/>
          </p:nvCxnSpPr>
          <p:spPr>
            <a:xfrm flipV="1">
              <a:off x="2928544" y="4321908"/>
              <a:ext cx="1567256" cy="667998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>
              <a:extLst>
                <a:ext uri="{FF2B5EF4-FFF2-40B4-BE49-F238E27FC236}">
                  <a16:creationId xmlns:a16="http://schemas.microsoft.com/office/drawing/2014/main" id="{C16FF8E6-17AB-41A2-94FF-C0C5FC212256}"/>
                </a:ext>
              </a:extLst>
            </p:cNvPr>
            <p:cNvCxnSpPr>
              <a:cxnSpLocks/>
              <a:stCxn id="81" idx="5"/>
              <a:endCxn id="84" idx="2"/>
            </p:cNvCxnSpPr>
            <p:nvPr/>
          </p:nvCxnSpPr>
          <p:spPr>
            <a:xfrm>
              <a:off x="2928544" y="5290744"/>
              <a:ext cx="1567256" cy="948864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86">
              <a:extLst>
                <a:ext uri="{FF2B5EF4-FFF2-40B4-BE49-F238E27FC236}">
                  <a16:creationId xmlns:a16="http://schemas.microsoft.com/office/drawing/2014/main" id="{E8291E62-F61B-4A04-8706-B3B1624221A8}"/>
                </a:ext>
              </a:extLst>
            </p:cNvPr>
            <p:cNvCxnSpPr>
              <a:cxnSpLocks/>
              <a:stCxn id="84" idx="6"/>
              <a:endCxn id="82" idx="3"/>
            </p:cNvCxnSpPr>
            <p:nvPr/>
          </p:nvCxnSpPr>
          <p:spPr>
            <a:xfrm flipV="1">
              <a:off x="4921250" y="5325487"/>
              <a:ext cx="1579956" cy="914121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Arrow Connector 87">
              <a:extLst>
                <a:ext uri="{FF2B5EF4-FFF2-40B4-BE49-F238E27FC236}">
                  <a16:creationId xmlns:a16="http://schemas.microsoft.com/office/drawing/2014/main" id="{F1156F18-1796-4E76-B147-0BE30F6CA030}"/>
                </a:ext>
              </a:extLst>
            </p:cNvPr>
            <p:cNvCxnSpPr>
              <a:cxnSpLocks/>
              <a:stCxn id="83" idx="6"/>
              <a:endCxn id="82" idx="1"/>
            </p:cNvCxnSpPr>
            <p:nvPr/>
          </p:nvCxnSpPr>
          <p:spPr>
            <a:xfrm>
              <a:off x="4921250" y="4321908"/>
              <a:ext cx="1579956" cy="70274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D68A0ED3-0068-4554-A60F-2DC1FA76B9C2}"/>
                </a:ext>
              </a:extLst>
            </p:cNvPr>
            <p:cNvSpPr txBox="1"/>
            <p:nvPr/>
          </p:nvSpPr>
          <p:spPr>
            <a:xfrm>
              <a:off x="3101974" y="4216376"/>
              <a:ext cx="10306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20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C3D3A185-699C-4E8A-A89B-C6E86F6B90E0}"/>
                </a:ext>
              </a:extLst>
            </p:cNvPr>
            <p:cNvSpPr txBox="1"/>
            <p:nvPr/>
          </p:nvSpPr>
          <p:spPr>
            <a:xfrm>
              <a:off x="2990850" y="5782547"/>
              <a:ext cx="8572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10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A3F60943-B8FC-4AB9-8B7E-6A869BED9E53}"/>
                </a:ext>
              </a:extLst>
            </p:cNvPr>
            <p:cNvSpPr txBox="1"/>
            <p:nvPr/>
          </p:nvSpPr>
          <p:spPr>
            <a:xfrm>
              <a:off x="5457825" y="4180460"/>
              <a:ext cx="8572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10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8BED305A-90F5-4D5E-A596-F350B11CFC02}"/>
                </a:ext>
              </a:extLst>
            </p:cNvPr>
            <p:cNvSpPr txBox="1"/>
            <p:nvPr/>
          </p:nvSpPr>
          <p:spPr>
            <a:xfrm>
              <a:off x="5457824" y="5884305"/>
              <a:ext cx="11207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20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179B49F8-2874-4763-8980-FC2D63643787}"/>
                </a:ext>
              </a:extLst>
            </p:cNvPr>
            <p:cNvSpPr txBox="1"/>
            <p:nvPr/>
          </p:nvSpPr>
          <p:spPr>
            <a:xfrm>
              <a:off x="5195291" y="4988292"/>
              <a:ext cx="10445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10</a:t>
              </a:r>
            </a:p>
          </p:txBody>
        </p:sp>
      </p:grp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58D9E27E-5ECD-4530-B37D-39E41DE009B7}"/>
              </a:ext>
            </a:extLst>
          </p:cNvPr>
          <p:cNvSpPr/>
          <p:nvPr/>
        </p:nvSpPr>
        <p:spPr>
          <a:xfrm>
            <a:off x="8650013" y="2241108"/>
            <a:ext cx="452438" cy="1575485"/>
          </a:xfrm>
          <a:custGeom>
            <a:avLst/>
            <a:gdLst>
              <a:gd name="connsiteX0" fmla="*/ 0 w 452438"/>
              <a:gd name="connsiteY0" fmla="*/ 1438275 h 1438275"/>
              <a:gd name="connsiteX1" fmla="*/ 452438 w 452438"/>
              <a:gd name="connsiteY1" fmla="*/ 747713 h 1438275"/>
              <a:gd name="connsiteX2" fmla="*/ 0 w 452438"/>
              <a:gd name="connsiteY2" fmla="*/ 0 h 1438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2438" h="1438275">
                <a:moveTo>
                  <a:pt x="0" y="1438275"/>
                </a:moveTo>
                <a:cubicBezTo>
                  <a:pt x="226219" y="1212850"/>
                  <a:pt x="452438" y="987425"/>
                  <a:pt x="452438" y="747713"/>
                </a:cubicBezTo>
                <a:cubicBezTo>
                  <a:pt x="452438" y="508001"/>
                  <a:pt x="226219" y="254000"/>
                  <a:pt x="0" y="0"/>
                </a:cubicBezTo>
              </a:path>
            </a:pathLst>
          </a:custGeom>
          <a:noFill/>
          <a:ln w="38100">
            <a:solidFill>
              <a:schemeClr val="tx1"/>
            </a:solidFill>
            <a:headEnd w="lg" len="lg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5E09B8AB-AFF0-4710-81CA-8D0689FA476F}"/>
              </a:ext>
            </a:extLst>
          </p:cNvPr>
          <p:cNvSpPr/>
          <p:nvPr/>
        </p:nvSpPr>
        <p:spPr>
          <a:xfrm rot="11020488">
            <a:off x="7922959" y="2205361"/>
            <a:ext cx="452438" cy="1598376"/>
          </a:xfrm>
          <a:custGeom>
            <a:avLst/>
            <a:gdLst>
              <a:gd name="connsiteX0" fmla="*/ 0 w 452438"/>
              <a:gd name="connsiteY0" fmla="*/ 1438275 h 1438275"/>
              <a:gd name="connsiteX1" fmla="*/ 452438 w 452438"/>
              <a:gd name="connsiteY1" fmla="*/ 747713 h 1438275"/>
              <a:gd name="connsiteX2" fmla="*/ 0 w 452438"/>
              <a:gd name="connsiteY2" fmla="*/ 0 h 1438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2438" h="1438275">
                <a:moveTo>
                  <a:pt x="0" y="1438275"/>
                </a:moveTo>
                <a:cubicBezTo>
                  <a:pt x="226219" y="1212850"/>
                  <a:pt x="452438" y="987425"/>
                  <a:pt x="452438" y="747713"/>
                </a:cubicBezTo>
                <a:cubicBezTo>
                  <a:pt x="452438" y="508001"/>
                  <a:pt x="226219" y="254000"/>
                  <a:pt x="0" y="0"/>
                </a:cubicBezTo>
              </a:path>
            </a:pathLst>
          </a:custGeom>
          <a:noFill/>
          <a:ln w="38100">
            <a:solidFill>
              <a:schemeClr val="tx1"/>
            </a:solidFill>
            <a:headEnd w="lg" len="lg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0EA4509-F57B-472B-A13B-0CC7B7E6B352}"/>
              </a:ext>
            </a:extLst>
          </p:cNvPr>
          <p:cNvSpPr txBox="1"/>
          <p:nvPr/>
        </p:nvSpPr>
        <p:spPr>
          <a:xfrm>
            <a:off x="7876083" y="2731075"/>
            <a:ext cx="10445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10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963C6F3-4923-44B7-A37D-B4891A529A08}"/>
                  </a:ext>
                </a:extLst>
              </p:cNvPr>
              <p:cNvSpPr txBox="1"/>
              <p:nvPr/>
            </p:nvSpPr>
            <p:spPr>
              <a:xfrm>
                <a:off x="1219200" y="4486275"/>
                <a:ext cx="10096500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We can’t get from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to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anymore in the residual graph.</a:t>
                </a:r>
              </a:p>
              <a:p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We’re done! That’s a maximum flow. </a:t>
                </a:r>
              </a:p>
              <a:p>
                <a:endParaRPr lang="en-US" sz="2800" dirty="0"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  <a:p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But…why?</a:t>
                </a: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963C6F3-4923-44B7-A37D-B4891A529A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200" y="4486275"/>
                <a:ext cx="10096500" cy="1815882"/>
              </a:xfrm>
              <a:prstGeom prst="rect">
                <a:avLst/>
              </a:prstGeom>
              <a:blipFill>
                <a:blip r:embed="rId2"/>
                <a:stretch>
                  <a:fillRect l="-1208" t="-3691" b="-83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672773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4E7A4-72F1-41FC-A852-6B8DA20834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239" y="239464"/>
            <a:ext cx="11187259" cy="1014667"/>
          </a:xfrm>
        </p:spPr>
        <p:txBody>
          <a:bodyPr/>
          <a:lstStyle/>
          <a:p>
            <a:r>
              <a:rPr lang="en-US" dirty="0"/>
              <a:t>An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16FFE3-A2D4-46D9-88F2-9AFAD73583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240" y="1197157"/>
            <a:ext cx="5406460" cy="517343"/>
          </a:xfrm>
        </p:spPr>
        <p:txBody>
          <a:bodyPr/>
          <a:lstStyle/>
          <a:p>
            <a:pPr algn="ctr"/>
            <a:r>
              <a:rPr lang="en-US" dirty="0"/>
              <a:t>Graph, with flow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EE88AD0-0A45-4EEC-B496-EA26F28E0586}"/>
              </a:ext>
            </a:extLst>
          </p:cNvPr>
          <p:cNvSpPr txBox="1">
            <a:spLocks/>
          </p:cNvSpPr>
          <p:nvPr/>
        </p:nvSpPr>
        <p:spPr>
          <a:xfrm>
            <a:off x="5854700" y="1197157"/>
            <a:ext cx="5406460" cy="517343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8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1pPr>
            <a:lvl2pPr marL="128016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B6A479"/>
              </a:buClr>
              <a:buFont typeface="Segoe UI Semilight" panose="020B0402040204020203" pitchFamily="34" charset="0"/>
              <a:buNone/>
              <a:defRPr sz="2400" kern="1200" baseline="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B6A479"/>
              </a:buClr>
              <a:buFont typeface="Segoe UI Semilight" panose="020B0402040204020203" pitchFamily="34" charset="0"/>
              <a:buChar char="-"/>
              <a:defRPr sz="24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B6A479"/>
              </a:buClr>
              <a:buFont typeface="Segoe UI Semilight" panose="020B0402040204020203" pitchFamily="34" charset="0"/>
              <a:buChar char="-"/>
              <a:defRPr sz="24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B6A479"/>
              </a:buClr>
              <a:buFont typeface="Segoe UI Semilight" panose="020B0402040204020203" pitchFamily="34" charset="0"/>
              <a:buChar char="-"/>
              <a:defRPr sz="24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“Residual Graph”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E76C3B4B-5A13-4206-82D6-DBEBDEC64A95}"/>
              </a:ext>
            </a:extLst>
          </p:cNvPr>
          <p:cNvGrpSpPr/>
          <p:nvPr/>
        </p:nvGrpSpPr>
        <p:grpSpPr>
          <a:xfrm>
            <a:off x="1055684" y="1844494"/>
            <a:ext cx="4298950" cy="2343150"/>
            <a:chOff x="2565400" y="4109183"/>
            <a:chExt cx="4298950" cy="2343150"/>
          </a:xfrm>
        </p:grpSpPr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593CC6A2-03B7-4C30-964F-7C90E7E51E01}"/>
                </a:ext>
              </a:extLst>
            </p:cNvPr>
            <p:cNvSpPr/>
            <p:nvPr/>
          </p:nvSpPr>
          <p:spPr>
            <a:xfrm>
              <a:off x="2565400" y="4927600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s</a:t>
              </a:r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FAADFC35-CFA7-4287-BEF4-A489DC9ED534}"/>
                </a:ext>
              </a:extLst>
            </p:cNvPr>
            <p:cNvSpPr/>
            <p:nvPr/>
          </p:nvSpPr>
          <p:spPr>
            <a:xfrm>
              <a:off x="6438900" y="496234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t</a:t>
              </a:r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00DE8944-7EEF-4019-A3C2-8E0D6759AE3B}"/>
                </a:ext>
              </a:extLst>
            </p:cNvPr>
            <p:cNvSpPr/>
            <p:nvPr/>
          </p:nvSpPr>
          <p:spPr>
            <a:xfrm>
              <a:off x="4495800" y="410918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79E30F7B-6516-4236-BA02-C7BBA02C796A}"/>
                </a:ext>
              </a:extLst>
            </p:cNvPr>
            <p:cNvSpPr/>
            <p:nvPr/>
          </p:nvSpPr>
          <p:spPr>
            <a:xfrm>
              <a:off x="4495800" y="602688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E0C87E74-83AE-4C5F-84F5-5AA38115CE80}"/>
                </a:ext>
              </a:extLst>
            </p:cNvPr>
            <p:cNvCxnSpPr>
              <a:stCxn id="66" idx="7"/>
              <a:endCxn id="68" idx="2"/>
            </p:cNvCxnSpPr>
            <p:nvPr/>
          </p:nvCxnSpPr>
          <p:spPr>
            <a:xfrm flipV="1">
              <a:off x="2928544" y="4321908"/>
              <a:ext cx="1567256" cy="66799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C1AA2545-37AF-4F08-8D13-853F812C9C39}"/>
                </a:ext>
              </a:extLst>
            </p:cNvPr>
            <p:cNvCxnSpPr>
              <a:cxnSpLocks/>
              <a:stCxn id="66" idx="5"/>
              <a:endCxn id="69" idx="2"/>
            </p:cNvCxnSpPr>
            <p:nvPr/>
          </p:nvCxnSpPr>
          <p:spPr>
            <a:xfrm>
              <a:off x="2928544" y="5290744"/>
              <a:ext cx="1567256" cy="94886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4A3E73FC-CEDA-4648-A6CA-4B2A0EA9AF38}"/>
                </a:ext>
              </a:extLst>
            </p:cNvPr>
            <p:cNvCxnSpPr>
              <a:cxnSpLocks/>
              <a:stCxn id="69" idx="6"/>
              <a:endCxn id="67" idx="3"/>
            </p:cNvCxnSpPr>
            <p:nvPr/>
          </p:nvCxnSpPr>
          <p:spPr>
            <a:xfrm flipV="1">
              <a:off x="4921250" y="5325487"/>
              <a:ext cx="1579956" cy="91412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B015A675-C96A-41A1-84EB-31E698E58928}"/>
                </a:ext>
              </a:extLst>
            </p:cNvPr>
            <p:cNvCxnSpPr>
              <a:cxnSpLocks/>
              <a:stCxn id="68" idx="6"/>
              <a:endCxn id="67" idx="1"/>
            </p:cNvCxnSpPr>
            <p:nvPr/>
          </p:nvCxnSpPr>
          <p:spPr>
            <a:xfrm>
              <a:off x="4921250" y="4321908"/>
              <a:ext cx="1579956" cy="70274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39E5243A-7D0F-4935-B5B6-D47E3A62C5E5}"/>
                </a:ext>
              </a:extLst>
            </p:cNvPr>
            <p:cNvSpPr txBox="1"/>
            <p:nvPr/>
          </p:nvSpPr>
          <p:spPr>
            <a:xfrm>
              <a:off x="3101974" y="4216376"/>
              <a:ext cx="10306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20/20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D57880BA-EB3E-46F8-8801-A043D0445F6A}"/>
                </a:ext>
              </a:extLst>
            </p:cNvPr>
            <p:cNvSpPr txBox="1"/>
            <p:nvPr/>
          </p:nvSpPr>
          <p:spPr>
            <a:xfrm>
              <a:off x="2990850" y="5782547"/>
              <a:ext cx="8572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10/10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C4B9A89A-B3BF-49F2-AAAD-5ED0BFBBFF77}"/>
                </a:ext>
              </a:extLst>
            </p:cNvPr>
            <p:cNvSpPr txBox="1"/>
            <p:nvPr/>
          </p:nvSpPr>
          <p:spPr>
            <a:xfrm>
              <a:off x="5457825" y="4180460"/>
              <a:ext cx="8572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10/10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8CB63FF2-8FE5-4734-8501-4348A88D0C80}"/>
                </a:ext>
              </a:extLst>
            </p:cNvPr>
            <p:cNvSpPr txBox="1"/>
            <p:nvPr/>
          </p:nvSpPr>
          <p:spPr>
            <a:xfrm>
              <a:off x="5457824" y="5884305"/>
              <a:ext cx="11207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20/20</a:t>
              </a:r>
            </a:p>
          </p:txBody>
        </p: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559FE0B7-2A4D-4C48-809B-A52B91807BC7}"/>
                </a:ext>
              </a:extLst>
            </p:cNvPr>
            <p:cNvCxnSpPr>
              <a:cxnSpLocks/>
              <a:stCxn id="68" idx="4"/>
              <a:endCxn id="69" idx="0"/>
            </p:cNvCxnSpPr>
            <p:nvPr/>
          </p:nvCxnSpPr>
          <p:spPr>
            <a:xfrm>
              <a:off x="4708525" y="4534633"/>
              <a:ext cx="0" cy="149225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43BE43EA-66E1-44A9-9DCB-B795C71A5954}"/>
                </a:ext>
              </a:extLst>
            </p:cNvPr>
            <p:cNvSpPr txBox="1"/>
            <p:nvPr/>
          </p:nvSpPr>
          <p:spPr>
            <a:xfrm>
              <a:off x="4708523" y="4907348"/>
              <a:ext cx="10445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10/20</a:t>
              </a: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30FE73A5-DB7C-42E9-8722-6A4EACC7E313}"/>
              </a:ext>
            </a:extLst>
          </p:cNvPr>
          <p:cNvGrpSpPr/>
          <p:nvPr/>
        </p:nvGrpSpPr>
        <p:grpSpPr>
          <a:xfrm>
            <a:off x="6408453" y="1842462"/>
            <a:ext cx="4298950" cy="2343150"/>
            <a:chOff x="2565400" y="4109183"/>
            <a:chExt cx="4298950" cy="2343150"/>
          </a:xfrm>
        </p:grpSpPr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A3493779-3902-4BCB-86C1-5F7A628367D0}"/>
                </a:ext>
              </a:extLst>
            </p:cNvPr>
            <p:cNvSpPr/>
            <p:nvPr/>
          </p:nvSpPr>
          <p:spPr>
            <a:xfrm>
              <a:off x="2565400" y="4927600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s</a:t>
              </a:r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131E5F9A-56CB-4DF4-BC90-1D6730BE6CCE}"/>
                </a:ext>
              </a:extLst>
            </p:cNvPr>
            <p:cNvSpPr/>
            <p:nvPr/>
          </p:nvSpPr>
          <p:spPr>
            <a:xfrm>
              <a:off x="6438900" y="496234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t</a:t>
              </a:r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EF7AED95-DD6C-494B-B637-C7BC05A244BE}"/>
                </a:ext>
              </a:extLst>
            </p:cNvPr>
            <p:cNvSpPr/>
            <p:nvPr/>
          </p:nvSpPr>
          <p:spPr>
            <a:xfrm>
              <a:off x="4495800" y="410918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8102063C-A376-4F5C-AC11-66DCD2BD91F6}"/>
                </a:ext>
              </a:extLst>
            </p:cNvPr>
            <p:cNvSpPr/>
            <p:nvPr/>
          </p:nvSpPr>
          <p:spPr>
            <a:xfrm>
              <a:off x="4495800" y="6026883"/>
              <a:ext cx="425450" cy="42545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cxnSp>
          <p:nvCxnSpPr>
            <p:cNvPr id="85" name="Straight Arrow Connector 84">
              <a:extLst>
                <a:ext uri="{FF2B5EF4-FFF2-40B4-BE49-F238E27FC236}">
                  <a16:creationId xmlns:a16="http://schemas.microsoft.com/office/drawing/2014/main" id="{CAC9CF64-CF41-4B7B-ADE6-0DD189EA0002}"/>
                </a:ext>
              </a:extLst>
            </p:cNvPr>
            <p:cNvCxnSpPr>
              <a:stCxn id="81" idx="7"/>
              <a:endCxn id="83" idx="2"/>
            </p:cNvCxnSpPr>
            <p:nvPr/>
          </p:nvCxnSpPr>
          <p:spPr>
            <a:xfrm flipV="1">
              <a:off x="2928544" y="4321908"/>
              <a:ext cx="1567256" cy="667998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>
              <a:extLst>
                <a:ext uri="{FF2B5EF4-FFF2-40B4-BE49-F238E27FC236}">
                  <a16:creationId xmlns:a16="http://schemas.microsoft.com/office/drawing/2014/main" id="{C16FF8E6-17AB-41A2-94FF-C0C5FC212256}"/>
                </a:ext>
              </a:extLst>
            </p:cNvPr>
            <p:cNvCxnSpPr>
              <a:cxnSpLocks/>
              <a:stCxn id="81" idx="5"/>
              <a:endCxn id="84" idx="2"/>
            </p:cNvCxnSpPr>
            <p:nvPr/>
          </p:nvCxnSpPr>
          <p:spPr>
            <a:xfrm>
              <a:off x="2928544" y="5290744"/>
              <a:ext cx="1567256" cy="948864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86">
              <a:extLst>
                <a:ext uri="{FF2B5EF4-FFF2-40B4-BE49-F238E27FC236}">
                  <a16:creationId xmlns:a16="http://schemas.microsoft.com/office/drawing/2014/main" id="{E8291E62-F61B-4A04-8706-B3B1624221A8}"/>
                </a:ext>
              </a:extLst>
            </p:cNvPr>
            <p:cNvCxnSpPr>
              <a:cxnSpLocks/>
              <a:stCxn id="84" idx="6"/>
              <a:endCxn id="82" idx="3"/>
            </p:cNvCxnSpPr>
            <p:nvPr/>
          </p:nvCxnSpPr>
          <p:spPr>
            <a:xfrm flipV="1">
              <a:off x="4921250" y="5325487"/>
              <a:ext cx="1579956" cy="914121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Arrow Connector 87">
              <a:extLst>
                <a:ext uri="{FF2B5EF4-FFF2-40B4-BE49-F238E27FC236}">
                  <a16:creationId xmlns:a16="http://schemas.microsoft.com/office/drawing/2014/main" id="{F1156F18-1796-4E76-B147-0BE30F6CA030}"/>
                </a:ext>
              </a:extLst>
            </p:cNvPr>
            <p:cNvCxnSpPr>
              <a:cxnSpLocks/>
              <a:stCxn id="83" idx="6"/>
              <a:endCxn id="82" idx="1"/>
            </p:cNvCxnSpPr>
            <p:nvPr/>
          </p:nvCxnSpPr>
          <p:spPr>
            <a:xfrm>
              <a:off x="4921250" y="4321908"/>
              <a:ext cx="1579956" cy="70274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D68A0ED3-0068-4554-A60F-2DC1FA76B9C2}"/>
                </a:ext>
              </a:extLst>
            </p:cNvPr>
            <p:cNvSpPr txBox="1"/>
            <p:nvPr/>
          </p:nvSpPr>
          <p:spPr>
            <a:xfrm>
              <a:off x="3101974" y="4216376"/>
              <a:ext cx="10306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20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C3D3A185-699C-4E8A-A89B-C6E86F6B90E0}"/>
                </a:ext>
              </a:extLst>
            </p:cNvPr>
            <p:cNvSpPr txBox="1"/>
            <p:nvPr/>
          </p:nvSpPr>
          <p:spPr>
            <a:xfrm>
              <a:off x="2990850" y="5782547"/>
              <a:ext cx="8572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10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A3F60943-B8FC-4AB9-8B7E-6A869BED9E53}"/>
                </a:ext>
              </a:extLst>
            </p:cNvPr>
            <p:cNvSpPr txBox="1"/>
            <p:nvPr/>
          </p:nvSpPr>
          <p:spPr>
            <a:xfrm>
              <a:off x="5457825" y="4180460"/>
              <a:ext cx="8572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10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8BED305A-90F5-4D5E-A596-F350B11CFC02}"/>
                </a:ext>
              </a:extLst>
            </p:cNvPr>
            <p:cNvSpPr txBox="1"/>
            <p:nvPr/>
          </p:nvSpPr>
          <p:spPr>
            <a:xfrm>
              <a:off x="5457824" y="5884305"/>
              <a:ext cx="11207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20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179B49F8-2874-4763-8980-FC2D63643787}"/>
                </a:ext>
              </a:extLst>
            </p:cNvPr>
            <p:cNvSpPr txBox="1"/>
            <p:nvPr/>
          </p:nvSpPr>
          <p:spPr>
            <a:xfrm>
              <a:off x="5195291" y="4988292"/>
              <a:ext cx="10445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10</a:t>
              </a:r>
            </a:p>
          </p:txBody>
        </p:sp>
      </p:grp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58D9E27E-5ECD-4530-B37D-39E41DE009B7}"/>
              </a:ext>
            </a:extLst>
          </p:cNvPr>
          <p:cNvSpPr/>
          <p:nvPr/>
        </p:nvSpPr>
        <p:spPr>
          <a:xfrm>
            <a:off x="8650013" y="2241108"/>
            <a:ext cx="452438" cy="1575485"/>
          </a:xfrm>
          <a:custGeom>
            <a:avLst/>
            <a:gdLst>
              <a:gd name="connsiteX0" fmla="*/ 0 w 452438"/>
              <a:gd name="connsiteY0" fmla="*/ 1438275 h 1438275"/>
              <a:gd name="connsiteX1" fmla="*/ 452438 w 452438"/>
              <a:gd name="connsiteY1" fmla="*/ 747713 h 1438275"/>
              <a:gd name="connsiteX2" fmla="*/ 0 w 452438"/>
              <a:gd name="connsiteY2" fmla="*/ 0 h 1438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2438" h="1438275">
                <a:moveTo>
                  <a:pt x="0" y="1438275"/>
                </a:moveTo>
                <a:cubicBezTo>
                  <a:pt x="226219" y="1212850"/>
                  <a:pt x="452438" y="987425"/>
                  <a:pt x="452438" y="747713"/>
                </a:cubicBezTo>
                <a:cubicBezTo>
                  <a:pt x="452438" y="508001"/>
                  <a:pt x="226219" y="254000"/>
                  <a:pt x="0" y="0"/>
                </a:cubicBezTo>
              </a:path>
            </a:pathLst>
          </a:custGeom>
          <a:noFill/>
          <a:ln w="38100">
            <a:solidFill>
              <a:schemeClr val="tx1"/>
            </a:solidFill>
            <a:headEnd w="lg" len="lg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5E09B8AB-AFF0-4710-81CA-8D0689FA476F}"/>
              </a:ext>
            </a:extLst>
          </p:cNvPr>
          <p:cNvSpPr/>
          <p:nvPr/>
        </p:nvSpPr>
        <p:spPr>
          <a:xfrm rot="11020488">
            <a:off x="7922959" y="2205361"/>
            <a:ext cx="452438" cy="1598376"/>
          </a:xfrm>
          <a:custGeom>
            <a:avLst/>
            <a:gdLst>
              <a:gd name="connsiteX0" fmla="*/ 0 w 452438"/>
              <a:gd name="connsiteY0" fmla="*/ 1438275 h 1438275"/>
              <a:gd name="connsiteX1" fmla="*/ 452438 w 452438"/>
              <a:gd name="connsiteY1" fmla="*/ 747713 h 1438275"/>
              <a:gd name="connsiteX2" fmla="*/ 0 w 452438"/>
              <a:gd name="connsiteY2" fmla="*/ 0 h 1438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2438" h="1438275">
                <a:moveTo>
                  <a:pt x="0" y="1438275"/>
                </a:moveTo>
                <a:cubicBezTo>
                  <a:pt x="226219" y="1212850"/>
                  <a:pt x="452438" y="987425"/>
                  <a:pt x="452438" y="747713"/>
                </a:cubicBezTo>
                <a:cubicBezTo>
                  <a:pt x="452438" y="508001"/>
                  <a:pt x="226219" y="254000"/>
                  <a:pt x="0" y="0"/>
                </a:cubicBezTo>
              </a:path>
            </a:pathLst>
          </a:custGeom>
          <a:noFill/>
          <a:ln w="38100">
            <a:solidFill>
              <a:schemeClr val="tx1"/>
            </a:solidFill>
            <a:headEnd w="lg" len="lg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0EA4509-F57B-472B-A13B-0CC7B7E6B352}"/>
              </a:ext>
            </a:extLst>
          </p:cNvPr>
          <p:cNvSpPr txBox="1"/>
          <p:nvPr/>
        </p:nvSpPr>
        <p:spPr>
          <a:xfrm>
            <a:off x="7876083" y="2731075"/>
            <a:ext cx="10445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10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963C6F3-4923-44B7-A37D-B4891A529A08}"/>
                  </a:ext>
                </a:extLst>
              </p:cNvPr>
              <p:cNvSpPr txBox="1"/>
              <p:nvPr/>
            </p:nvSpPr>
            <p:spPr>
              <a:xfrm>
                <a:off x="1219200" y="4367224"/>
                <a:ext cx="10096500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Cut is </a:t>
                </a:r>
                <a14:m>
                  <m:oMath xmlns:m="http://schemas.openxmlformats.org/officeDocument/2006/math">
                    <m:r>
                      <a:rPr lang="en-US" sz="2800" b="0" i="0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(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𝑠</m:t>
                    </m:r>
                  </m:oMath>
                </a14:m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𝑉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−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𝑠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)</m:t>
                    </m:r>
                  </m:oMath>
                </a14:m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(i.e.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𝑠</m:t>
                    </m:r>
                  </m:oMath>
                </a14:m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on one side, everything else on the other)</a:t>
                </a:r>
              </a:p>
              <a:p>
                <a:endParaRPr lang="en-US" sz="2800" dirty="0"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  <a:p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Edges from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𝑠</m:t>
                    </m:r>
                  </m:oMath>
                </a14:m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to everything else? Capacity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30</m:t>
                    </m:r>
                  </m:oMath>
                </a14:m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</a:t>
                </a:r>
              </a:p>
              <a:p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We can’t get more than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30</m:t>
                    </m:r>
                  </m:oMath>
                </a14:m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units of flow from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𝑠</m:t>
                    </m:r>
                  </m:oMath>
                </a14:m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to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𝑡</m:t>
                    </m:r>
                  </m:oMath>
                </a14:m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. Because it all (simultaneously) must cross from one side to the other.</a:t>
                </a: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963C6F3-4923-44B7-A37D-B4891A529A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200" y="4367224"/>
                <a:ext cx="10096500" cy="2246769"/>
              </a:xfrm>
              <a:prstGeom prst="rect">
                <a:avLst/>
              </a:prstGeom>
              <a:blipFill>
                <a:blip r:embed="rId2"/>
                <a:stretch>
                  <a:fillRect l="-1208" t="-2710" b="-65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483518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137061-6D23-4634-AF12-4E2D3B70F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We Know?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2EABE9F-6582-4FA9-BD73-AFD52EEF2BC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How do we know the algorithm is done? </a:t>
                </a:r>
              </a:p>
              <a:p>
                <a:r>
                  <a:rPr lang="en-US" dirty="0"/>
                  <a:t>When we can’t we get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?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We’ve </a:t>
                </a:r>
                <a:r>
                  <a:rPr lang="en-US" b="1" dirty="0"/>
                  <a:t>cut </a:t>
                </a:r>
                <a:r>
                  <a:rPr lang="en-US" dirty="0"/>
                  <a:t>the (residual) graph. 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 and all the vertices you can reach from it on one side</a:t>
                </a:r>
                <a:br>
                  <a:rPr lang="en-US" dirty="0"/>
                </a:br>
                <a:r>
                  <a:rPr lang="en-US" dirty="0"/>
                  <a:t>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/>
                  <a:t> and all the vertices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 can’t reach on the other. </a:t>
                </a:r>
              </a:p>
              <a:p>
                <a:endParaRPr lang="en-US" dirty="0"/>
              </a:p>
              <a:p>
                <a:r>
                  <a:rPr lang="en-US" dirty="0"/>
                  <a:t>Take a look at the edges spanning the cut in the original graph.</a:t>
                </a:r>
              </a:p>
              <a:p>
                <a:r>
                  <a:rPr lang="en-US" dirty="0"/>
                  <a:t>In our first graph, that capacity was equal to the value of the max flow</a:t>
                </a:r>
                <a:r>
                  <a:rPr lang="en-US" b="1" dirty="0"/>
                  <a:t>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2EABE9F-6582-4FA9-BD73-AFD52EEF2BC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518885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C75CDC-1C2F-440B-A8DD-8391EB7C9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the min-cut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7FD46EF-597D-4D3A-A683-8B17C376690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Maintain the residual graph.</a:t>
                </a:r>
              </a:p>
              <a:p>
                <a:r>
                  <a:rPr lang="en-US" dirty="0"/>
                  <a:t>When you search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 and can’t get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/>
                  <a:t>: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 and everything you can reach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 is on one side of the cut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/>
                  <a:t> and everything you can’t reach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 is on the other side.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7FD46EF-597D-4D3A-A683-8B17C376690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60189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B0432B5-6EEF-47AC-A6A5-6C98D7B7F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Max Flow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7F7457BF-2507-4684-AF28-F6716F2060A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40" y="1463857"/>
                <a:ext cx="11187258" cy="2287528"/>
              </a:xfrm>
            </p:spPr>
            <p:txBody>
              <a:bodyPr/>
              <a:lstStyle/>
              <a:p>
                <a:r>
                  <a:rPr lang="en-US" dirty="0"/>
                  <a:t>We have a directed graph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dirty="0"/>
                  <a:t> a source vertex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 and a target vertex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/>
                  <a:t>.</a:t>
                </a:r>
              </a:p>
              <a:p>
                <a:r>
                  <a:rPr lang="en-US" dirty="0"/>
                  <a:t>We have some commodity (water or data packets) we have to send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/>
                  <a:t>.</a:t>
                </a:r>
              </a:p>
              <a:p>
                <a:r>
                  <a:rPr lang="en-US" dirty="0"/>
                  <a:t>Every edge has a capacity, it can only handle so much water.</a:t>
                </a:r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7F7457BF-2507-4684-AF28-F6716F2060A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40" y="1463857"/>
                <a:ext cx="11187258" cy="2287528"/>
              </a:xfrm>
              <a:blipFill>
                <a:blip r:embed="rId2"/>
                <a:stretch>
                  <a:fillRect l="-708" t="-45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332988BD-9FF6-4CE5-806D-3F60713B2712}"/>
                  </a:ext>
                </a:extLst>
              </p:cNvPr>
              <p:cNvSpPr/>
              <p:nvPr/>
            </p:nvSpPr>
            <p:spPr>
              <a:xfrm>
                <a:off x="1690219" y="4462582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332988BD-9FF6-4CE5-806D-3F60713B271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0219" y="4462582"/>
                <a:ext cx="773723" cy="773723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9B68CB3B-0370-4B00-95F9-7E661E017692}"/>
                  </a:ext>
                </a:extLst>
              </p:cNvPr>
              <p:cNvSpPr/>
              <p:nvPr/>
            </p:nvSpPr>
            <p:spPr>
              <a:xfrm>
                <a:off x="5660113" y="5644275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𝑤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9B68CB3B-0370-4B00-95F9-7E661E01769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0113" y="5644275"/>
                <a:ext cx="773723" cy="773723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F1C65818-CA67-4005-8918-09B6AA1F8D7E}"/>
                  </a:ext>
                </a:extLst>
              </p:cNvPr>
              <p:cNvSpPr/>
              <p:nvPr/>
            </p:nvSpPr>
            <p:spPr>
              <a:xfrm>
                <a:off x="3121160" y="5642704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F1C65818-CA67-4005-8918-09B6AA1F8D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1160" y="5642704"/>
                <a:ext cx="773723" cy="773723"/>
              </a:xfrm>
              <a:prstGeom prst="ellipse">
                <a:avLst/>
              </a:prstGeom>
              <a:blipFill>
                <a:blip r:embed="rId5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82AE890E-F874-437D-BB9E-5D3884EBE5C3}"/>
                  </a:ext>
                </a:extLst>
              </p:cNvPr>
              <p:cNvSpPr/>
              <p:nvPr/>
            </p:nvSpPr>
            <p:spPr>
              <a:xfrm>
                <a:off x="7091053" y="4497753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82AE890E-F874-437D-BB9E-5D3884EBE5C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1053" y="4497753"/>
                <a:ext cx="773723" cy="773723"/>
              </a:xfrm>
              <a:prstGeom prst="ellipse">
                <a:avLst/>
              </a:prstGeom>
              <a:blipFill>
                <a:blip r:embed="rId6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76CF7B3-ABB7-4201-BF07-87ACCEFBDB0C}"/>
              </a:ext>
            </a:extLst>
          </p:cNvPr>
          <p:cNvCxnSpPr>
            <a:cxnSpLocks/>
            <a:stCxn id="6" idx="5"/>
            <a:endCxn id="8" idx="2"/>
          </p:cNvCxnSpPr>
          <p:nvPr/>
        </p:nvCxnSpPr>
        <p:spPr>
          <a:xfrm>
            <a:off x="2350633" y="5122996"/>
            <a:ext cx="770527" cy="906570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684CFEC-EC4C-4621-A8E7-52B2A5C90DEF}"/>
              </a:ext>
            </a:extLst>
          </p:cNvPr>
          <p:cNvCxnSpPr>
            <a:cxnSpLocks/>
            <a:stCxn id="8" idx="6"/>
            <a:endCxn id="7" idx="2"/>
          </p:cNvCxnSpPr>
          <p:nvPr/>
        </p:nvCxnSpPr>
        <p:spPr>
          <a:xfrm>
            <a:off x="3894883" y="6029566"/>
            <a:ext cx="1765230" cy="1571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9AEBDE4-C95D-47A5-B14D-78195A5304FA}"/>
              </a:ext>
            </a:extLst>
          </p:cNvPr>
          <p:cNvCxnSpPr>
            <a:cxnSpLocks/>
            <a:stCxn id="9" idx="3"/>
            <a:endCxn id="7" idx="6"/>
          </p:cNvCxnSpPr>
          <p:nvPr/>
        </p:nvCxnSpPr>
        <p:spPr>
          <a:xfrm flipH="1">
            <a:off x="6433836" y="5158167"/>
            <a:ext cx="770526" cy="872970"/>
          </a:xfrm>
          <a:prstGeom prst="line">
            <a:avLst/>
          </a:prstGeom>
          <a:ln w="38100"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BB669F07-C9F7-4569-9F53-B424D5B4C878}"/>
                  </a:ext>
                </a:extLst>
              </p:cNvPr>
              <p:cNvSpPr/>
              <p:nvPr/>
            </p:nvSpPr>
            <p:spPr>
              <a:xfrm>
                <a:off x="4484219" y="3724030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𝑣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BB669F07-C9F7-4569-9F53-B424D5B4C87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4219" y="3724030"/>
                <a:ext cx="773723" cy="773723"/>
              </a:xfrm>
              <a:prstGeom prst="ellipse">
                <a:avLst/>
              </a:prstGeom>
              <a:blipFill>
                <a:blip r:embed="rId7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F2C6373-C131-4D77-8F79-4E98C76EAD96}"/>
              </a:ext>
            </a:extLst>
          </p:cNvPr>
          <p:cNvCxnSpPr>
            <a:cxnSpLocks/>
            <a:stCxn id="6" idx="7"/>
            <a:endCxn id="14" idx="2"/>
          </p:cNvCxnSpPr>
          <p:nvPr/>
        </p:nvCxnSpPr>
        <p:spPr>
          <a:xfrm flipV="1">
            <a:off x="2350633" y="4110892"/>
            <a:ext cx="2133586" cy="464999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5BB866F-7F59-4186-AD5B-806780833B16}"/>
              </a:ext>
            </a:extLst>
          </p:cNvPr>
          <p:cNvCxnSpPr>
            <a:cxnSpLocks/>
            <a:endCxn id="9" idx="1"/>
          </p:cNvCxnSpPr>
          <p:nvPr/>
        </p:nvCxnSpPr>
        <p:spPr>
          <a:xfrm>
            <a:off x="5197232" y="3966346"/>
            <a:ext cx="2007130" cy="644716"/>
          </a:xfrm>
          <a:prstGeom prst="line">
            <a:avLst/>
          </a:prstGeom>
          <a:ln w="38100">
            <a:solidFill>
              <a:schemeClr val="tx1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2BA4481B-8D7B-42C7-8B90-1FBFFB27A820}"/>
                  </a:ext>
                </a:extLst>
              </p:cNvPr>
              <p:cNvSpPr/>
              <p:nvPr/>
            </p:nvSpPr>
            <p:spPr>
              <a:xfrm>
                <a:off x="8259453" y="5576281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2BA4481B-8D7B-42C7-8B90-1FBFFB27A82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9453" y="5576281"/>
                <a:ext cx="773723" cy="773723"/>
              </a:xfrm>
              <a:prstGeom prst="ellipse">
                <a:avLst/>
              </a:prstGeom>
              <a:blipFill>
                <a:blip r:embed="rId8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BA28CCF1-BFA9-4EA2-A5A8-D167D7BE363C}"/>
                  </a:ext>
                </a:extLst>
              </p:cNvPr>
              <p:cNvSpPr/>
              <p:nvPr/>
            </p:nvSpPr>
            <p:spPr>
              <a:xfrm>
                <a:off x="10017915" y="4114796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BA28CCF1-BFA9-4EA2-A5A8-D167D7BE36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17915" y="4114796"/>
                <a:ext cx="773723" cy="773723"/>
              </a:xfrm>
              <a:prstGeom prst="ellipse">
                <a:avLst/>
              </a:prstGeom>
              <a:blipFill>
                <a:blip r:embed="rId9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C7F799E-6F3E-4C1C-B18F-8A4E366875C0}"/>
              </a:ext>
            </a:extLst>
          </p:cNvPr>
          <p:cNvCxnSpPr>
            <a:cxnSpLocks/>
            <a:stCxn id="14" idx="5"/>
            <a:endCxn id="7" idx="0"/>
          </p:cNvCxnSpPr>
          <p:nvPr/>
        </p:nvCxnSpPr>
        <p:spPr>
          <a:xfrm>
            <a:off x="5144633" y="4384444"/>
            <a:ext cx="902342" cy="1259831"/>
          </a:xfrm>
          <a:prstGeom prst="line">
            <a:avLst/>
          </a:prstGeom>
          <a:ln w="38100">
            <a:solidFill>
              <a:schemeClr val="tx1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CD1949A-2847-4264-9FDD-1B0D134142D0}"/>
              </a:ext>
            </a:extLst>
          </p:cNvPr>
          <p:cNvCxnSpPr>
            <a:cxnSpLocks/>
            <a:stCxn id="19" idx="2"/>
            <a:endCxn id="7" idx="6"/>
          </p:cNvCxnSpPr>
          <p:nvPr/>
        </p:nvCxnSpPr>
        <p:spPr>
          <a:xfrm flipH="1">
            <a:off x="6433836" y="5963143"/>
            <a:ext cx="1825617" cy="67994"/>
          </a:xfrm>
          <a:prstGeom prst="line">
            <a:avLst/>
          </a:prstGeom>
          <a:ln w="38100"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72E5896-164A-4539-896A-D034C78CB34C}"/>
              </a:ext>
            </a:extLst>
          </p:cNvPr>
          <p:cNvCxnSpPr>
            <a:cxnSpLocks/>
            <a:stCxn id="20" idx="2"/>
            <a:endCxn id="9" idx="6"/>
          </p:cNvCxnSpPr>
          <p:nvPr/>
        </p:nvCxnSpPr>
        <p:spPr>
          <a:xfrm flipH="1">
            <a:off x="7864776" y="4501658"/>
            <a:ext cx="2153139" cy="382957"/>
          </a:xfrm>
          <a:prstGeom prst="line">
            <a:avLst/>
          </a:prstGeom>
          <a:ln w="38100"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FE7B0DB-82A5-4BAE-9157-5D48FA3F3A26}"/>
              </a:ext>
            </a:extLst>
          </p:cNvPr>
          <p:cNvCxnSpPr>
            <a:cxnSpLocks/>
            <a:stCxn id="20" idx="3"/>
            <a:endCxn id="19" idx="7"/>
          </p:cNvCxnSpPr>
          <p:nvPr/>
        </p:nvCxnSpPr>
        <p:spPr>
          <a:xfrm flipH="1">
            <a:off x="8919867" y="4775210"/>
            <a:ext cx="1211357" cy="914380"/>
          </a:xfrm>
          <a:prstGeom prst="line">
            <a:avLst/>
          </a:prstGeom>
          <a:ln w="38100"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79C95EBC-4A32-4F9A-AC30-1A1E59EE9169}"/>
              </a:ext>
            </a:extLst>
          </p:cNvPr>
          <p:cNvCxnSpPr>
            <a:cxnSpLocks/>
            <a:stCxn id="20" idx="1"/>
            <a:endCxn id="14" idx="7"/>
          </p:cNvCxnSpPr>
          <p:nvPr/>
        </p:nvCxnSpPr>
        <p:spPr>
          <a:xfrm flipH="1" flipV="1">
            <a:off x="5144633" y="3837339"/>
            <a:ext cx="4986591" cy="390766"/>
          </a:xfrm>
          <a:prstGeom prst="line">
            <a:avLst/>
          </a:prstGeom>
          <a:ln w="38100"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DB966AB2-00E9-4F4C-B349-47B7339AF378}"/>
                  </a:ext>
                </a:extLst>
              </p:cNvPr>
              <p:cNvSpPr txBox="1"/>
              <p:nvPr/>
            </p:nvSpPr>
            <p:spPr>
              <a:xfrm>
                <a:off x="2023112" y="5436161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DB966AB2-00E9-4F4C-B349-47B7339AF3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3112" y="5436161"/>
                <a:ext cx="762712" cy="46166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1F4367B4-A01A-4498-B474-EB36E907A2AC}"/>
                  </a:ext>
                </a:extLst>
              </p:cNvPr>
              <p:cNvSpPr txBox="1"/>
              <p:nvPr/>
            </p:nvSpPr>
            <p:spPr>
              <a:xfrm>
                <a:off x="2735896" y="3876151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1F4367B4-A01A-4498-B474-EB36E907A2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5896" y="3876151"/>
                <a:ext cx="762712" cy="46166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C7BC1010-981D-4BF8-96A6-66A1BC68EDF2}"/>
                  </a:ext>
                </a:extLst>
              </p:cNvPr>
              <p:cNvSpPr txBox="1"/>
              <p:nvPr/>
            </p:nvSpPr>
            <p:spPr>
              <a:xfrm>
                <a:off x="4214214" y="5458757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C7BC1010-981D-4BF8-96A6-66A1BC68ED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4214" y="5458757"/>
                <a:ext cx="762712" cy="461665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384CD4B3-A209-4077-B36F-50D9146E87D4}"/>
                  </a:ext>
                </a:extLst>
              </p:cNvPr>
              <p:cNvSpPr txBox="1"/>
              <p:nvPr/>
            </p:nvSpPr>
            <p:spPr>
              <a:xfrm>
                <a:off x="5451970" y="4611062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384CD4B3-A209-4077-B36F-50D9146E87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1970" y="4611062"/>
                <a:ext cx="762712" cy="461665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FBB38D42-D3DA-4DA2-9441-320D2F65EF20}"/>
                  </a:ext>
                </a:extLst>
              </p:cNvPr>
              <p:cNvSpPr txBox="1"/>
              <p:nvPr/>
            </p:nvSpPr>
            <p:spPr>
              <a:xfrm>
                <a:off x="6445029" y="4059786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FBB38D42-D3DA-4DA2-9441-320D2F65EF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5029" y="4059786"/>
                <a:ext cx="762712" cy="461665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D0BF44AC-9CA8-43A9-AA52-82C19C67512D}"/>
                  </a:ext>
                </a:extLst>
              </p:cNvPr>
              <p:cNvSpPr txBox="1"/>
              <p:nvPr/>
            </p:nvSpPr>
            <p:spPr>
              <a:xfrm>
                <a:off x="7305092" y="3518472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D0BF44AC-9CA8-43A9-AA52-82C19C6751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5092" y="3518472"/>
                <a:ext cx="762712" cy="461665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72C267EF-3BA7-4AD7-BF20-A24B043FD37C}"/>
                  </a:ext>
                </a:extLst>
              </p:cNvPr>
              <p:cNvSpPr txBox="1"/>
              <p:nvPr/>
            </p:nvSpPr>
            <p:spPr>
              <a:xfrm>
                <a:off x="6780049" y="5271476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72C267EF-3BA7-4AD7-BF20-A24B043FD3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0049" y="5271476"/>
                <a:ext cx="762712" cy="46166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7FCDE6BD-B076-444F-A6C2-E2BC6043EFD2}"/>
                  </a:ext>
                </a:extLst>
              </p:cNvPr>
              <p:cNvSpPr txBox="1"/>
              <p:nvPr/>
            </p:nvSpPr>
            <p:spPr>
              <a:xfrm>
                <a:off x="6965288" y="6021501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7FCDE6BD-B076-444F-A6C2-E2BC6043EF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5288" y="6021501"/>
                <a:ext cx="762712" cy="461665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CB1D5B47-8091-42E4-B1B9-6A4BE83D8DDE}"/>
                  </a:ext>
                </a:extLst>
              </p:cNvPr>
              <p:cNvSpPr txBox="1"/>
              <p:nvPr/>
            </p:nvSpPr>
            <p:spPr>
              <a:xfrm>
                <a:off x="9406176" y="5207493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CB1D5B47-8091-42E4-B1B9-6A4BE83D8D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06176" y="5207493"/>
                <a:ext cx="762712" cy="461665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32FC08E1-02AB-4B1F-9065-375508317784}"/>
                  </a:ext>
                </a:extLst>
              </p:cNvPr>
              <p:cNvSpPr txBox="1"/>
              <p:nvPr/>
            </p:nvSpPr>
            <p:spPr>
              <a:xfrm>
                <a:off x="8010965" y="4273323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32FC08E1-02AB-4B1F-9065-3755083177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0965" y="4273323"/>
                <a:ext cx="762712" cy="46166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372643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50598-F996-4711-9D00-3FC75F10B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CEEF64-2F76-4493-A7CC-3184D8BB20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40" y="1463857"/>
            <a:ext cx="11187258" cy="2373482"/>
          </a:xfrm>
        </p:spPr>
        <p:txBody>
          <a:bodyPr/>
          <a:lstStyle/>
          <a:p>
            <a:r>
              <a:rPr lang="en-US" dirty="0"/>
              <a:t>We started lecture with this flow. What’s the residual graph?</a:t>
            </a:r>
          </a:p>
          <a:p>
            <a:r>
              <a:rPr lang="en-US" dirty="0"/>
              <a:t>What’s the residual graph? What’s the cut?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0B995F6-8E03-4A96-A4BA-4A0FE82B57AD}"/>
              </a:ext>
            </a:extLst>
          </p:cNvPr>
          <p:cNvGrpSpPr/>
          <p:nvPr/>
        </p:nvGrpSpPr>
        <p:grpSpPr>
          <a:xfrm>
            <a:off x="1690219" y="3518472"/>
            <a:ext cx="9101419" cy="2964694"/>
            <a:chOff x="1690219" y="3518472"/>
            <a:chExt cx="9101419" cy="2964694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" name="Oval 4">
                  <a:extLst>
                    <a:ext uri="{FF2B5EF4-FFF2-40B4-BE49-F238E27FC236}">
                      <a16:creationId xmlns:a16="http://schemas.microsoft.com/office/drawing/2014/main" id="{84C208CD-596B-4A5F-8466-B0BBF354F1E7}"/>
                    </a:ext>
                  </a:extLst>
                </p:cNvPr>
                <p:cNvSpPr/>
                <p:nvPr/>
              </p:nvSpPr>
              <p:spPr>
                <a:xfrm>
                  <a:off x="1690219" y="4462582"/>
                  <a:ext cx="773723" cy="773723"/>
                </a:xfrm>
                <a:prstGeom prst="ellipse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en-US" sz="2800" dirty="0">
                    <a:solidFill>
                      <a:schemeClr val="tx1"/>
                    </a:solidFill>
                  </a:endParaRPr>
                </a:p>
              </p:txBody>
            </p:sp>
          </mc:Choice>
          <mc:Fallback>
            <p:sp>
              <p:nvSpPr>
                <p:cNvPr id="5" name="Oval 4">
                  <a:extLst>
                    <a:ext uri="{FF2B5EF4-FFF2-40B4-BE49-F238E27FC236}">
                      <a16:creationId xmlns:a16="http://schemas.microsoft.com/office/drawing/2014/main" id="{84C208CD-596B-4A5F-8466-B0BBF354F1E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90219" y="4462582"/>
                  <a:ext cx="773723" cy="773723"/>
                </a:xfrm>
                <a:prstGeom prst="ellipse">
                  <a:avLst/>
                </a:prstGeom>
                <a:blipFill>
                  <a:blip r:embed="rId2"/>
                  <a:stretch>
                    <a:fillRect/>
                  </a:stretch>
                </a:blipFill>
                <a:ln w="28575"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" name="Oval 5">
                  <a:extLst>
                    <a:ext uri="{FF2B5EF4-FFF2-40B4-BE49-F238E27FC236}">
                      <a16:creationId xmlns:a16="http://schemas.microsoft.com/office/drawing/2014/main" id="{DB88EF39-82F7-4429-B5EE-ECAB95021200}"/>
                    </a:ext>
                  </a:extLst>
                </p:cNvPr>
                <p:cNvSpPr/>
                <p:nvPr/>
              </p:nvSpPr>
              <p:spPr>
                <a:xfrm>
                  <a:off x="5660113" y="5644275"/>
                  <a:ext cx="773723" cy="773723"/>
                </a:xfrm>
                <a:prstGeom prst="ellipse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oMath>
                    </m:oMathPara>
                  </a14:m>
                  <a:endParaRPr lang="en-US" sz="2800" dirty="0">
                    <a:solidFill>
                      <a:schemeClr val="tx1"/>
                    </a:solidFill>
                  </a:endParaRPr>
                </a:p>
              </p:txBody>
            </p:sp>
          </mc:Choice>
          <mc:Fallback>
            <p:sp>
              <p:nvSpPr>
                <p:cNvPr id="6" name="Oval 5">
                  <a:extLst>
                    <a:ext uri="{FF2B5EF4-FFF2-40B4-BE49-F238E27FC236}">
                      <a16:creationId xmlns:a16="http://schemas.microsoft.com/office/drawing/2014/main" id="{DB88EF39-82F7-4429-B5EE-ECAB95021200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60113" y="5644275"/>
                  <a:ext cx="773723" cy="773723"/>
                </a:xfrm>
                <a:prstGeom prst="ellipse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 w="28575"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" name="Oval 6">
                  <a:extLst>
                    <a:ext uri="{FF2B5EF4-FFF2-40B4-BE49-F238E27FC236}">
                      <a16:creationId xmlns:a16="http://schemas.microsoft.com/office/drawing/2014/main" id="{411588E3-3A9A-4705-850A-C2B2B9FBB366}"/>
                    </a:ext>
                  </a:extLst>
                </p:cNvPr>
                <p:cNvSpPr/>
                <p:nvPr/>
              </p:nvSpPr>
              <p:spPr>
                <a:xfrm>
                  <a:off x="3121160" y="5642704"/>
                  <a:ext cx="773723" cy="773723"/>
                </a:xfrm>
                <a:prstGeom prst="ellipse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oMath>
                    </m:oMathPara>
                  </a14:m>
                  <a:endParaRPr lang="en-US" sz="2800" dirty="0">
                    <a:solidFill>
                      <a:schemeClr val="tx1"/>
                    </a:solidFill>
                  </a:endParaRPr>
                </a:p>
              </p:txBody>
            </p:sp>
          </mc:Choice>
          <mc:Fallback>
            <p:sp>
              <p:nvSpPr>
                <p:cNvPr id="7" name="Oval 6">
                  <a:extLst>
                    <a:ext uri="{FF2B5EF4-FFF2-40B4-BE49-F238E27FC236}">
                      <a16:creationId xmlns:a16="http://schemas.microsoft.com/office/drawing/2014/main" id="{411588E3-3A9A-4705-850A-C2B2B9FBB36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21160" y="5642704"/>
                  <a:ext cx="773723" cy="773723"/>
                </a:xfrm>
                <a:prstGeom prst="ellipse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 w="28575"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8" name="Oval 7">
                  <a:extLst>
                    <a:ext uri="{FF2B5EF4-FFF2-40B4-BE49-F238E27FC236}">
                      <a16:creationId xmlns:a16="http://schemas.microsoft.com/office/drawing/2014/main" id="{E1B06F8F-CD6D-4D8A-8DF5-E9F0BD9A12E5}"/>
                    </a:ext>
                  </a:extLst>
                </p:cNvPr>
                <p:cNvSpPr/>
                <p:nvPr/>
              </p:nvSpPr>
              <p:spPr>
                <a:xfrm>
                  <a:off x="7091053" y="4497753"/>
                  <a:ext cx="773723" cy="773723"/>
                </a:xfrm>
                <a:prstGeom prst="ellipse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sz="2800" dirty="0">
                    <a:solidFill>
                      <a:schemeClr val="tx1"/>
                    </a:solidFill>
                  </a:endParaRPr>
                </a:p>
              </p:txBody>
            </p:sp>
          </mc:Choice>
          <mc:Fallback>
            <p:sp>
              <p:nvSpPr>
                <p:cNvPr id="8" name="Oval 7">
                  <a:extLst>
                    <a:ext uri="{FF2B5EF4-FFF2-40B4-BE49-F238E27FC236}">
                      <a16:creationId xmlns:a16="http://schemas.microsoft.com/office/drawing/2014/main" id="{E1B06F8F-CD6D-4D8A-8DF5-E9F0BD9A12E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91053" y="4497753"/>
                  <a:ext cx="773723" cy="773723"/>
                </a:xfrm>
                <a:prstGeom prst="ellipse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 w="28575"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665F82F2-B354-4360-8691-7F9EE88FBE8C}"/>
                </a:ext>
              </a:extLst>
            </p:cNvPr>
            <p:cNvCxnSpPr>
              <a:cxnSpLocks/>
              <a:stCxn id="5" idx="5"/>
              <a:endCxn id="7" idx="2"/>
            </p:cNvCxnSpPr>
            <p:nvPr/>
          </p:nvCxnSpPr>
          <p:spPr>
            <a:xfrm>
              <a:off x="2350633" y="5122996"/>
              <a:ext cx="770527" cy="906570"/>
            </a:xfrm>
            <a:prstGeom prst="line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3538DE3-54C8-43F2-B60A-3455F8D344A1}"/>
                </a:ext>
              </a:extLst>
            </p:cNvPr>
            <p:cNvCxnSpPr>
              <a:cxnSpLocks/>
              <a:stCxn id="7" idx="6"/>
              <a:endCxn id="6" idx="2"/>
            </p:cNvCxnSpPr>
            <p:nvPr/>
          </p:nvCxnSpPr>
          <p:spPr>
            <a:xfrm>
              <a:off x="3894883" y="6029566"/>
              <a:ext cx="1765230" cy="1571"/>
            </a:xfrm>
            <a:prstGeom prst="line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E5BF228-4D7E-4A7F-9C01-2851AACA5C26}"/>
                </a:ext>
              </a:extLst>
            </p:cNvPr>
            <p:cNvCxnSpPr>
              <a:cxnSpLocks/>
              <a:stCxn id="8" idx="3"/>
              <a:endCxn id="6" idx="6"/>
            </p:cNvCxnSpPr>
            <p:nvPr/>
          </p:nvCxnSpPr>
          <p:spPr>
            <a:xfrm flipH="1">
              <a:off x="6433836" y="5158167"/>
              <a:ext cx="770526" cy="872970"/>
            </a:xfrm>
            <a:prstGeom prst="line">
              <a:avLst/>
            </a:prstGeom>
            <a:ln w="38100">
              <a:solidFill>
                <a:schemeClr val="tx1"/>
              </a:solidFill>
              <a:headEnd type="triangl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2" name="Oval 11">
                  <a:extLst>
                    <a:ext uri="{FF2B5EF4-FFF2-40B4-BE49-F238E27FC236}">
                      <a16:creationId xmlns:a16="http://schemas.microsoft.com/office/drawing/2014/main" id="{858E5444-A32C-46ED-91C7-1F4D1A92126D}"/>
                    </a:ext>
                  </a:extLst>
                </p:cNvPr>
                <p:cNvSpPr/>
                <p:nvPr/>
              </p:nvSpPr>
              <p:spPr>
                <a:xfrm>
                  <a:off x="4484219" y="3724030"/>
                  <a:ext cx="773723" cy="773723"/>
                </a:xfrm>
                <a:prstGeom prst="ellipse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oMath>
                    </m:oMathPara>
                  </a14:m>
                  <a:endParaRPr lang="en-US" sz="2800" dirty="0">
                    <a:solidFill>
                      <a:schemeClr val="tx1"/>
                    </a:solidFill>
                  </a:endParaRPr>
                </a:p>
              </p:txBody>
            </p:sp>
          </mc:Choice>
          <mc:Fallback>
            <p:sp>
              <p:nvSpPr>
                <p:cNvPr id="12" name="Oval 11">
                  <a:extLst>
                    <a:ext uri="{FF2B5EF4-FFF2-40B4-BE49-F238E27FC236}">
                      <a16:creationId xmlns:a16="http://schemas.microsoft.com/office/drawing/2014/main" id="{858E5444-A32C-46ED-91C7-1F4D1A92126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84219" y="3724030"/>
                  <a:ext cx="773723" cy="773723"/>
                </a:xfrm>
                <a:prstGeom prst="ellipse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 w="28575"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FAF03084-EE9D-4604-9E41-AA76A85645BC}"/>
                </a:ext>
              </a:extLst>
            </p:cNvPr>
            <p:cNvCxnSpPr>
              <a:cxnSpLocks/>
              <a:stCxn id="5" idx="7"/>
              <a:endCxn id="12" idx="2"/>
            </p:cNvCxnSpPr>
            <p:nvPr/>
          </p:nvCxnSpPr>
          <p:spPr>
            <a:xfrm flipV="1">
              <a:off x="2350633" y="4110892"/>
              <a:ext cx="2133586" cy="464999"/>
            </a:xfrm>
            <a:prstGeom prst="line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59854314-A403-40CF-B280-2E86DCD94D45}"/>
                </a:ext>
              </a:extLst>
            </p:cNvPr>
            <p:cNvCxnSpPr>
              <a:cxnSpLocks/>
              <a:endCxn id="8" idx="1"/>
            </p:cNvCxnSpPr>
            <p:nvPr/>
          </p:nvCxnSpPr>
          <p:spPr>
            <a:xfrm>
              <a:off x="5197232" y="3966346"/>
              <a:ext cx="2007130" cy="644716"/>
            </a:xfrm>
            <a:prstGeom prst="line">
              <a:avLst/>
            </a:prstGeom>
            <a:ln w="3810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5" name="Oval 14">
                  <a:extLst>
                    <a:ext uri="{FF2B5EF4-FFF2-40B4-BE49-F238E27FC236}">
                      <a16:creationId xmlns:a16="http://schemas.microsoft.com/office/drawing/2014/main" id="{38697BAA-BC35-489C-B045-F6967190EE4B}"/>
                    </a:ext>
                  </a:extLst>
                </p:cNvPr>
                <p:cNvSpPr/>
                <p:nvPr/>
              </p:nvSpPr>
              <p:spPr>
                <a:xfrm>
                  <a:off x="8259453" y="5576281"/>
                  <a:ext cx="773723" cy="773723"/>
                </a:xfrm>
                <a:prstGeom prst="ellipse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en-US" sz="2800" dirty="0">
                    <a:solidFill>
                      <a:schemeClr val="tx1"/>
                    </a:solidFill>
                  </a:endParaRPr>
                </a:p>
              </p:txBody>
            </p:sp>
          </mc:Choice>
          <mc:Fallback>
            <p:sp>
              <p:nvSpPr>
                <p:cNvPr id="15" name="Oval 14">
                  <a:extLst>
                    <a:ext uri="{FF2B5EF4-FFF2-40B4-BE49-F238E27FC236}">
                      <a16:creationId xmlns:a16="http://schemas.microsoft.com/office/drawing/2014/main" id="{38697BAA-BC35-489C-B045-F6967190EE4B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59453" y="5576281"/>
                  <a:ext cx="773723" cy="773723"/>
                </a:xfrm>
                <a:prstGeom prst="ellipse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 w="28575"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6" name="Oval 15">
                  <a:extLst>
                    <a:ext uri="{FF2B5EF4-FFF2-40B4-BE49-F238E27FC236}">
                      <a16:creationId xmlns:a16="http://schemas.microsoft.com/office/drawing/2014/main" id="{3987E430-329B-450B-B15F-456411252976}"/>
                    </a:ext>
                  </a:extLst>
                </p:cNvPr>
                <p:cNvSpPr/>
                <p:nvPr/>
              </p:nvSpPr>
              <p:spPr>
                <a:xfrm>
                  <a:off x="10017915" y="4114796"/>
                  <a:ext cx="773723" cy="773723"/>
                </a:xfrm>
                <a:prstGeom prst="ellipse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oMath>
                    </m:oMathPara>
                  </a14:m>
                  <a:endParaRPr lang="en-US" sz="2800" dirty="0">
                    <a:solidFill>
                      <a:schemeClr val="tx1"/>
                    </a:solidFill>
                  </a:endParaRPr>
                </a:p>
              </p:txBody>
            </p:sp>
          </mc:Choice>
          <mc:Fallback>
            <p:sp>
              <p:nvSpPr>
                <p:cNvPr id="16" name="Oval 15">
                  <a:extLst>
                    <a:ext uri="{FF2B5EF4-FFF2-40B4-BE49-F238E27FC236}">
                      <a16:creationId xmlns:a16="http://schemas.microsoft.com/office/drawing/2014/main" id="{3987E430-329B-450B-B15F-45641125297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17915" y="4114796"/>
                  <a:ext cx="773723" cy="773723"/>
                </a:xfrm>
                <a:prstGeom prst="ellipse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 w="28575"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A241BDC-5F51-412D-8D5F-F513E3C893A3}"/>
                </a:ext>
              </a:extLst>
            </p:cNvPr>
            <p:cNvCxnSpPr>
              <a:cxnSpLocks/>
              <a:stCxn id="12" idx="5"/>
              <a:endCxn id="6" idx="0"/>
            </p:cNvCxnSpPr>
            <p:nvPr/>
          </p:nvCxnSpPr>
          <p:spPr>
            <a:xfrm>
              <a:off x="5144633" y="4384444"/>
              <a:ext cx="902342" cy="1259831"/>
            </a:xfrm>
            <a:prstGeom prst="line">
              <a:avLst/>
            </a:prstGeom>
            <a:ln w="3810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D2606B4E-B7BB-42A0-B410-ABE89B570CC8}"/>
                </a:ext>
              </a:extLst>
            </p:cNvPr>
            <p:cNvCxnSpPr>
              <a:cxnSpLocks/>
              <a:stCxn id="15" idx="2"/>
              <a:endCxn id="6" idx="6"/>
            </p:cNvCxnSpPr>
            <p:nvPr/>
          </p:nvCxnSpPr>
          <p:spPr>
            <a:xfrm flipH="1">
              <a:off x="6433836" y="5963143"/>
              <a:ext cx="1825617" cy="67994"/>
            </a:xfrm>
            <a:prstGeom prst="line">
              <a:avLst/>
            </a:prstGeom>
            <a:ln w="38100">
              <a:solidFill>
                <a:schemeClr val="tx1"/>
              </a:solidFill>
              <a:headEnd type="triangl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6E217773-ED09-4D9F-891C-6353BE29DD7D}"/>
                </a:ext>
              </a:extLst>
            </p:cNvPr>
            <p:cNvCxnSpPr>
              <a:cxnSpLocks/>
              <a:stCxn id="16" idx="2"/>
              <a:endCxn id="8" idx="6"/>
            </p:cNvCxnSpPr>
            <p:nvPr/>
          </p:nvCxnSpPr>
          <p:spPr>
            <a:xfrm flipH="1">
              <a:off x="7864776" y="4501658"/>
              <a:ext cx="2153139" cy="382957"/>
            </a:xfrm>
            <a:prstGeom prst="line">
              <a:avLst/>
            </a:prstGeom>
            <a:ln w="38100">
              <a:solidFill>
                <a:schemeClr val="tx1"/>
              </a:solidFill>
              <a:headEnd type="triangl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3810EBD9-9B3A-4E87-8979-D8FC640309DD}"/>
                </a:ext>
              </a:extLst>
            </p:cNvPr>
            <p:cNvCxnSpPr>
              <a:cxnSpLocks/>
              <a:stCxn id="16" idx="3"/>
              <a:endCxn id="15" idx="7"/>
            </p:cNvCxnSpPr>
            <p:nvPr/>
          </p:nvCxnSpPr>
          <p:spPr>
            <a:xfrm flipH="1">
              <a:off x="8919867" y="4775210"/>
              <a:ext cx="1211357" cy="914380"/>
            </a:xfrm>
            <a:prstGeom prst="line">
              <a:avLst/>
            </a:prstGeom>
            <a:ln w="38100">
              <a:solidFill>
                <a:schemeClr val="tx1"/>
              </a:solidFill>
              <a:headEnd type="triangl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E5110E30-CBFA-473D-BA7B-DEF7994EB58A}"/>
                </a:ext>
              </a:extLst>
            </p:cNvPr>
            <p:cNvCxnSpPr>
              <a:cxnSpLocks/>
              <a:stCxn id="16" idx="1"/>
              <a:endCxn id="12" idx="7"/>
            </p:cNvCxnSpPr>
            <p:nvPr/>
          </p:nvCxnSpPr>
          <p:spPr>
            <a:xfrm flipH="1" flipV="1">
              <a:off x="5144633" y="3837339"/>
              <a:ext cx="4986591" cy="390766"/>
            </a:xfrm>
            <a:prstGeom prst="line">
              <a:avLst/>
            </a:prstGeom>
            <a:ln w="38100">
              <a:solidFill>
                <a:schemeClr val="tx1"/>
              </a:solidFill>
              <a:headEnd type="triangl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440EB32D-F28C-4028-A813-B210FAAE9600}"/>
                    </a:ext>
                  </a:extLst>
                </p:cNvPr>
                <p:cNvSpPr txBox="1"/>
                <p:nvPr/>
              </p:nvSpPr>
              <p:spPr>
                <a:xfrm>
                  <a:off x="2023112" y="5436161"/>
                  <a:ext cx="76271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2/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440EB32D-F28C-4028-A813-B210FAAE960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23112" y="5436161"/>
                  <a:ext cx="762712" cy="461665"/>
                </a:xfrm>
                <a:prstGeom prst="rect">
                  <a:avLst/>
                </a:prstGeom>
                <a:blipFill>
                  <a:blip r:embed="rId9"/>
                  <a:stretch>
                    <a:fillRect b="-18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FEC93DF6-3ABC-410E-935E-746D4BFC840E}"/>
                    </a:ext>
                  </a:extLst>
                </p:cNvPr>
                <p:cNvSpPr txBox="1"/>
                <p:nvPr/>
              </p:nvSpPr>
              <p:spPr>
                <a:xfrm>
                  <a:off x="2735896" y="3876151"/>
                  <a:ext cx="76271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FEC93DF6-3ABC-410E-935E-746D4BFC840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35896" y="3876151"/>
                  <a:ext cx="762712" cy="461665"/>
                </a:xfrm>
                <a:prstGeom prst="rect">
                  <a:avLst/>
                </a:prstGeom>
                <a:blipFill>
                  <a:blip r:embed="rId10"/>
                  <a:stretch>
                    <a:fillRect b="-1710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CEB709AF-ED16-4669-85E8-2E4C4A62F98C}"/>
                    </a:ext>
                  </a:extLst>
                </p:cNvPr>
                <p:cNvSpPr txBox="1"/>
                <p:nvPr/>
              </p:nvSpPr>
              <p:spPr>
                <a:xfrm>
                  <a:off x="4214214" y="5458757"/>
                  <a:ext cx="76271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CEB709AF-ED16-4669-85E8-2E4C4A62F98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14214" y="5458757"/>
                  <a:ext cx="762712" cy="461665"/>
                </a:xfrm>
                <a:prstGeom prst="rect">
                  <a:avLst/>
                </a:prstGeom>
                <a:blipFill>
                  <a:blip r:embed="rId11"/>
                  <a:stretch>
                    <a:fillRect b="-1710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92BABE22-1723-49B3-83C1-2E5986ACB297}"/>
                    </a:ext>
                  </a:extLst>
                </p:cNvPr>
                <p:cNvSpPr txBox="1"/>
                <p:nvPr/>
              </p:nvSpPr>
              <p:spPr>
                <a:xfrm>
                  <a:off x="5451970" y="4611062"/>
                  <a:ext cx="76271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0/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92BABE22-1723-49B3-83C1-2E5986ACB29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51970" y="4611062"/>
                  <a:ext cx="762712" cy="461665"/>
                </a:xfrm>
                <a:prstGeom prst="rect">
                  <a:avLst/>
                </a:prstGeom>
                <a:blipFill>
                  <a:blip r:embed="rId12"/>
                  <a:stretch>
                    <a:fillRect b="-1710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7D68DC58-E712-4EB1-B165-9E62F9B41425}"/>
                    </a:ext>
                  </a:extLst>
                </p:cNvPr>
                <p:cNvSpPr txBox="1"/>
                <p:nvPr/>
              </p:nvSpPr>
              <p:spPr>
                <a:xfrm>
                  <a:off x="6445029" y="4059786"/>
                  <a:ext cx="76271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1/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7D68DC58-E712-4EB1-B165-9E62F9B4142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45029" y="4059786"/>
                  <a:ext cx="762712" cy="461665"/>
                </a:xfrm>
                <a:prstGeom prst="rect">
                  <a:avLst/>
                </a:prstGeom>
                <a:blipFill>
                  <a:blip r:embed="rId13"/>
                  <a:stretch>
                    <a:fillRect b="-1710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815B250C-FB5A-4FD8-A4D9-A90DF2AB118C}"/>
                    </a:ext>
                  </a:extLst>
                </p:cNvPr>
                <p:cNvSpPr txBox="1"/>
                <p:nvPr/>
              </p:nvSpPr>
              <p:spPr>
                <a:xfrm>
                  <a:off x="7305092" y="3518472"/>
                  <a:ext cx="76271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815B250C-FB5A-4FD8-A4D9-A90DF2AB118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05092" y="3518472"/>
                  <a:ext cx="762712" cy="461665"/>
                </a:xfrm>
                <a:prstGeom prst="rect">
                  <a:avLst/>
                </a:prstGeom>
                <a:blipFill>
                  <a:blip r:embed="rId14"/>
                  <a:stretch>
                    <a:fillRect b="-1710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47341FAD-1359-4592-B5F2-99F226EF47AA}"/>
                    </a:ext>
                  </a:extLst>
                </p:cNvPr>
                <p:cNvSpPr txBox="1"/>
                <p:nvPr/>
              </p:nvSpPr>
              <p:spPr>
                <a:xfrm>
                  <a:off x="6780049" y="5271476"/>
                  <a:ext cx="76271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1/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47341FAD-1359-4592-B5F2-99F226EF47A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80049" y="5271476"/>
                  <a:ext cx="762712" cy="461665"/>
                </a:xfrm>
                <a:prstGeom prst="rect">
                  <a:avLst/>
                </a:prstGeom>
                <a:blipFill>
                  <a:blip r:embed="rId15"/>
                  <a:stretch>
                    <a:fillRect b="-18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8628E767-FCB7-438B-B21A-6FF347E3FBA1}"/>
                    </a:ext>
                  </a:extLst>
                </p:cNvPr>
                <p:cNvSpPr txBox="1"/>
                <p:nvPr/>
              </p:nvSpPr>
              <p:spPr>
                <a:xfrm>
                  <a:off x="6965288" y="6021501"/>
                  <a:ext cx="76271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1/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8628E767-FCB7-438B-B21A-6FF347E3FBA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65288" y="6021501"/>
                  <a:ext cx="762712" cy="461665"/>
                </a:xfrm>
                <a:prstGeom prst="rect">
                  <a:avLst/>
                </a:prstGeom>
                <a:blipFill>
                  <a:blip r:embed="rId16"/>
                  <a:stretch>
                    <a:fillRect b="-1710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3201E250-39AC-4C42-87AB-9FDD5112E52B}"/>
                    </a:ext>
                  </a:extLst>
                </p:cNvPr>
                <p:cNvSpPr txBox="1"/>
                <p:nvPr/>
              </p:nvSpPr>
              <p:spPr>
                <a:xfrm>
                  <a:off x="9406176" y="5207493"/>
                  <a:ext cx="76271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1/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3201E250-39AC-4C42-87AB-9FDD5112E52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06176" y="5207493"/>
                  <a:ext cx="762712" cy="461665"/>
                </a:xfrm>
                <a:prstGeom prst="rect">
                  <a:avLst/>
                </a:prstGeom>
                <a:blipFill>
                  <a:blip r:embed="rId17"/>
                  <a:stretch>
                    <a:fillRect b="-1710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7EDCF2EB-B7E9-430D-82CD-A6F9A8855CB3}"/>
                    </a:ext>
                  </a:extLst>
                </p:cNvPr>
                <p:cNvSpPr txBox="1"/>
                <p:nvPr/>
              </p:nvSpPr>
              <p:spPr>
                <a:xfrm>
                  <a:off x="8010965" y="4273323"/>
                  <a:ext cx="76271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2/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7EDCF2EB-B7E9-430D-82CD-A6F9A8855CB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10965" y="4273323"/>
                  <a:ext cx="762712" cy="461665"/>
                </a:xfrm>
                <a:prstGeom prst="rect">
                  <a:avLst/>
                </a:prstGeom>
                <a:blipFill>
                  <a:blip r:embed="rId18"/>
                  <a:stretch>
                    <a:fillRect b="-1710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7495070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50598-F996-4711-9D00-3FC75F10B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CEEF64-2F76-4493-A7CC-3184D8BB20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40" y="1463857"/>
            <a:ext cx="11187258" cy="2373482"/>
          </a:xfrm>
        </p:spPr>
        <p:txBody>
          <a:bodyPr/>
          <a:lstStyle/>
          <a:p>
            <a:r>
              <a:rPr lang="en-US" dirty="0"/>
              <a:t>We started lecture with this flow. What’s the residual graph?</a:t>
            </a:r>
          </a:p>
          <a:p>
            <a:r>
              <a:rPr lang="en-US" dirty="0"/>
              <a:t>What’s the residual graph? What’s the cut?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84C208CD-596B-4A5F-8466-B0BBF354F1E7}"/>
                  </a:ext>
                </a:extLst>
              </p:cNvPr>
              <p:cNvSpPr/>
              <p:nvPr/>
            </p:nvSpPr>
            <p:spPr>
              <a:xfrm>
                <a:off x="1690219" y="4462582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84C208CD-596B-4A5F-8466-B0BBF354F1E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0219" y="4462582"/>
                <a:ext cx="773723" cy="773723"/>
              </a:xfrm>
              <a:prstGeom prst="ellipse">
                <a:avLst/>
              </a:prstGeom>
              <a:blipFill>
                <a:blip r:embed="rId2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DB88EF39-82F7-4429-B5EE-ECAB95021200}"/>
                  </a:ext>
                </a:extLst>
              </p:cNvPr>
              <p:cNvSpPr/>
              <p:nvPr/>
            </p:nvSpPr>
            <p:spPr>
              <a:xfrm>
                <a:off x="5660113" y="5644275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𝑤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DB88EF39-82F7-4429-B5EE-ECAB9502120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0113" y="5644275"/>
                <a:ext cx="773723" cy="773723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411588E3-3A9A-4705-850A-C2B2B9FBB366}"/>
                  </a:ext>
                </a:extLst>
              </p:cNvPr>
              <p:cNvSpPr/>
              <p:nvPr/>
            </p:nvSpPr>
            <p:spPr>
              <a:xfrm>
                <a:off x="3121160" y="5642704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411588E3-3A9A-4705-850A-C2B2B9FBB36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1160" y="5642704"/>
                <a:ext cx="773723" cy="773723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E1B06F8F-CD6D-4D8A-8DF5-E9F0BD9A12E5}"/>
                  </a:ext>
                </a:extLst>
              </p:cNvPr>
              <p:cNvSpPr/>
              <p:nvPr/>
            </p:nvSpPr>
            <p:spPr>
              <a:xfrm>
                <a:off x="7091053" y="4497753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E1B06F8F-CD6D-4D8A-8DF5-E9F0BD9A12E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1053" y="4497753"/>
                <a:ext cx="773723" cy="773723"/>
              </a:xfrm>
              <a:prstGeom prst="ellipse">
                <a:avLst/>
              </a:prstGeom>
              <a:blipFill>
                <a:blip r:embed="rId5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65F82F2-B354-4360-8691-7F9EE88FBE8C}"/>
              </a:ext>
            </a:extLst>
          </p:cNvPr>
          <p:cNvCxnSpPr>
            <a:cxnSpLocks/>
            <a:stCxn id="5" idx="5"/>
            <a:endCxn id="7" idx="2"/>
          </p:cNvCxnSpPr>
          <p:nvPr/>
        </p:nvCxnSpPr>
        <p:spPr>
          <a:xfrm>
            <a:off x="2350633" y="5122996"/>
            <a:ext cx="770527" cy="906570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3538DE3-54C8-43F2-B60A-3455F8D344A1}"/>
              </a:ext>
            </a:extLst>
          </p:cNvPr>
          <p:cNvCxnSpPr>
            <a:cxnSpLocks/>
            <a:stCxn id="7" idx="6"/>
            <a:endCxn id="6" idx="2"/>
          </p:cNvCxnSpPr>
          <p:nvPr/>
        </p:nvCxnSpPr>
        <p:spPr>
          <a:xfrm>
            <a:off x="3894883" y="6029566"/>
            <a:ext cx="1765230" cy="1571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E5BF228-4D7E-4A7F-9C01-2851AACA5C26}"/>
              </a:ext>
            </a:extLst>
          </p:cNvPr>
          <p:cNvCxnSpPr>
            <a:cxnSpLocks/>
            <a:stCxn id="8" idx="3"/>
            <a:endCxn id="6" idx="6"/>
          </p:cNvCxnSpPr>
          <p:nvPr/>
        </p:nvCxnSpPr>
        <p:spPr>
          <a:xfrm flipH="1">
            <a:off x="6433836" y="5158167"/>
            <a:ext cx="770526" cy="872970"/>
          </a:xfrm>
          <a:prstGeom prst="line">
            <a:avLst/>
          </a:prstGeom>
          <a:ln w="38100"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858E5444-A32C-46ED-91C7-1F4D1A92126D}"/>
                  </a:ext>
                </a:extLst>
              </p:cNvPr>
              <p:cNvSpPr/>
              <p:nvPr/>
            </p:nvSpPr>
            <p:spPr>
              <a:xfrm>
                <a:off x="4484219" y="3724030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𝑣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858E5444-A32C-46ED-91C7-1F4D1A92126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4219" y="3724030"/>
                <a:ext cx="773723" cy="773723"/>
              </a:xfrm>
              <a:prstGeom prst="ellipse">
                <a:avLst/>
              </a:prstGeom>
              <a:blipFill>
                <a:blip r:embed="rId6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AF03084-EE9D-4604-9E41-AA76A85645BC}"/>
              </a:ext>
            </a:extLst>
          </p:cNvPr>
          <p:cNvCxnSpPr>
            <a:cxnSpLocks/>
            <a:stCxn id="5" idx="7"/>
            <a:endCxn id="12" idx="2"/>
          </p:cNvCxnSpPr>
          <p:nvPr/>
        </p:nvCxnSpPr>
        <p:spPr>
          <a:xfrm flipV="1">
            <a:off x="2350633" y="4110892"/>
            <a:ext cx="2133586" cy="464999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9854314-A403-40CF-B280-2E86DCD94D45}"/>
              </a:ext>
            </a:extLst>
          </p:cNvPr>
          <p:cNvCxnSpPr>
            <a:cxnSpLocks/>
            <a:endCxn id="8" idx="1"/>
          </p:cNvCxnSpPr>
          <p:nvPr/>
        </p:nvCxnSpPr>
        <p:spPr>
          <a:xfrm>
            <a:off x="5197232" y="3966346"/>
            <a:ext cx="2007130" cy="644716"/>
          </a:xfrm>
          <a:prstGeom prst="line">
            <a:avLst/>
          </a:prstGeom>
          <a:ln w="38100">
            <a:solidFill>
              <a:schemeClr val="tx1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8697BAA-BC35-489C-B045-F6967190EE4B}"/>
                  </a:ext>
                </a:extLst>
              </p:cNvPr>
              <p:cNvSpPr/>
              <p:nvPr/>
            </p:nvSpPr>
            <p:spPr>
              <a:xfrm>
                <a:off x="8259453" y="5576281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8697BAA-BC35-489C-B045-F6967190EE4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9453" y="5576281"/>
                <a:ext cx="773723" cy="773723"/>
              </a:xfrm>
              <a:prstGeom prst="ellipse">
                <a:avLst/>
              </a:prstGeom>
              <a:blipFill>
                <a:blip r:embed="rId7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3987E430-329B-450B-B15F-456411252976}"/>
                  </a:ext>
                </a:extLst>
              </p:cNvPr>
              <p:cNvSpPr/>
              <p:nvPr/>
            </p:nvSpPr>
            <p:spPr>
              <a:xfrm>
                <a:off x="10017915" y="4114796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3987E430-329B-450B-B15F-45641125297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17915" y="4114796"/>
                <a:ext cx="773723" cy="773723"/>
              </a:xfrm>
              <a:prstGeom prst="ellipse">
                <a:avLst/>
              </a:prstGeom>
              <a:blipFill>
                <a:blip r:embed="rId8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A241BDC-5F51-412D-8D5F-F513E3C893A3}"/>
              </a:ext>
            </a:extLst>
          </p:cNvPr>
          <p:cNvCxnSpPr>
            <a:cxnSpLocks/>
            <a:stCxn id="12" idx="5"/>
            <a:endCxn id="6" idx="0"/>
          </p:cNvCxnSpPr>
          <p:nvPr/>
        </p:nvCxnSpPr>
        <p:spPr>
          <a:xfrm>
            <a:off x="5144633" y="4384444"/>
            <a:ext cx="902342" cy="1259831"/>
          </a:xfrm>
          <a:prstGeom prst="line">
            <a:avLst/>
          </a:prstGeom>
          <a:ln w="38100">
            <a:solidFill>
              <a:schemeClr val="tx1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2606B4E-B7BB-42A0-B410-ABE89B570CC8}"/>
              </a:ext>
            </a:extLst>
          </p:cNvPr>
          <p:cNvCxnSpPr>
            <a:cxnSpLocks/>
            <a:stCxn id="15" idx="2"/>
            <a:endCxn id="6" idx="6"/>
          </p:cNvCxnSpPr>
          <p:nvPr/>
        </p:nvCxnSpPr>
        <p:spPr>
          <a:xfrm flipH="1">
            <a:off x="6433836" y="5963143"/>
            <a:ext cx="1825617" cy="67994"/>
          </a:xfrm>
          <a:prstGeom prst="line">
            <a:avLst/>
          </a:prstGeom>
          <a:ln w="38100"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E217773-ED09-4D9F-891C-6353BE29DD7D}"/>
              </a:ext>
            </a:extLst>
          </p:cNvPr>
          <p:cNvCxnSpPr>
            <a:cxnSpLocks/>
            <a:stCxn id="16" idx="2"/>
            <a:endCxn id="8" idx="6"/>
          </p:cNvCxnSpPr>
          <p:nvPr/>
        </p:nvCxnSpPr>
        <p:spPr>
          <a:xfrm flipH="1">
            <a:off x="7864776" y="4501658"/>
            <a:ext cx="2153139" cy="382957"/>
          </a:xfrm>
          <a:prstGeom prst="line">
            <a:avLst/>
          </a:prstGeom>
          <a:ln w="38100"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810EBD9-9B3A-4E87-8979-D8FC640309DD}"/>
              </a:ext>
            </a:extLst>
          </p:cNvPr>
          <p:cNvCxnSpPr>
            <a:cxnSpLocks/>
            <a:stCxn id="16" idx="3"/>
            <a:endCxn id="15" idx="7"/>
          </p:cNvCxnSpPr>
          <p:nvPr/>
        </p:nvCxnSpPr>
        <p:spPr>
          <a:xfrm flipH="1">
            <a:off x="8919867" y="4775210"/>
            <a:ext cx="1211357" cy="914380"/>
          </a:xfrm>
          <a:prstGeom prst="line">
            <a:avLst/>
          </a:prstGeom>
          <a:ln w="38100"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5110E30-CBFA-473D-BA7B-DEF7994EB58A}"/>
              </a:ext>
            </a:extLst>
          </p:cNvPr>
          <p:cNvCxnSpPr>
            <a:cxnSpLocks/>
            <a:stCxn id="16" idx="1"/>
            <a:endCxn id="12" idx="7"/>
          </p:cNvCxnSpPr>
          <p:nvPr/>
        </p:nvCxnSpPr>
        <p:spPr>
          <a:xfrm flipH="1" flipV="1">
            <a:off x="5144633" y="3837339"/>
            <a:ext cx="4986591" cy="390766"/>
          </a:xfrm>
          <a:prstGeom prst="line">
            <a:avLst/>
          </a:prstGeom>
          <a:ln w="38100"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40EB32D-F28C-4028-A813-B210FAAE9600}"/>
                  </a:ext>
                </a:extLst>
              </p:cNvPr>
              <p:cNvSpPr txBox="1"/>
              <p:nvPr/>
            </p:nvSpPr>
            <p:spPr>
              <a:xfrm>
                <a:off x="2023112" y="5436161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2/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40EB32D-F28C-4028-A813-B210FAAE96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3112" y="5436161"/>
                <a:ext cx="762712" cy="461665"/>
              </a:xfrm>
              <a:prstGeom prst="rect">
                <a:avLst/>
              </a:prstGeom>
              <a:blipFill>
                <a:blip r:embed="rId9"/>
                <a:stretch>
                  <a:fillRect b="-18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EC93DF6-3ABC-410E-935E-746D4BFC840E}"/>
                  </a:ext>
                </a:extLst>
              </p:cNvPr>
              <p:cNvSpPr txBox="1"/>
              <p:nvPr/>
            </p:nvSpPr>
            <p:spPr>
              <a:xfrm>
                <a:off x="2735896" y="3876151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sz="2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EC93DF6-3ABC-410E-935E-746D4BFC84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5896" y="3876151"/>
                <a:ext cx="762712" cy="461665"/>
              </a:xfrm>
              <a:prstGeom prst="rect">
                <a:avLst/>
              </a:prstGeom>
              <a:blipFill>
                <a:blip r:embed="rId10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EB709AF-ED16-4669-85E8-2E4C4A62F98C}"/>
                  </a:ext>
                </a:extLst>
              </p:cNvPr>
              <p:cNvSpPr txBox="1"/>
              <p:nvPr/>
            </p:nvSpPr>
            <p:spPr>
              <a:xfrm>
                <a:off x="4214214" y="5458757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EB709AF-ED16-4669-85E8-2E4C4A62F9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4214" y="5458757"/>
                <a:ext cx="762712" cy="461665"/>
              </a:xfrm>
              <a:prstGeom prst="rect">
                <a:avLst/>
              </a:prstGeom>
              <a:blipFill>
                <a:blip r:embed="rId11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2BABE22-1723-49B3-83C1-2E5986ACB297}"/>
                  </a:ext>
                </a:extLst>
              </p:cNvPr>
              <p:cNvSpPr txBox="1"/>
              <p:nvPr/>
            </p:nvSpPr>
            <p:spPr>
              <a:xfrm>
                <a:off x="5451970" y="4611062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0/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2BABE22-1723-49B3-83C1-2E5986ACB2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1970" y="4611062"/>
                <a:ext cx="762712" cy="461665"/>
              </a:xfrm>
              <a:prstGeom prst="rect">
                <a:avLst/>
              </a:prstGeom>
              <a:blipFill>
                <a:blip r:embed="rId12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7D68DC58-E712-4EB1-B165-9E62F9B41425}"/>
                  </a:ext>
                </a:extLst>
              </p:cNvPr>
              <p:cNvSpPr txBox="1"/>
              <p:nvPr/>
            </p:nvSpPr>
            <p:spPr>
              <a:xfrm>
                <a:off x="6445029" y="4059786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1/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7D68DC58-E712-4EB1-B165-9E62F9B414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5029" y="4059786"/>
                <a:ext cx="762712" cy="461665"/>
              </a:xfrm>
              <a:prstGeom prst="rect">
                <a:avLst/>
              </a:prstGeom>
              <a:blipFill>
                <a:blip r:embed="rId13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15B250C-FB5A-4FD8-A4D9-A90DF2AB118C}"/>
                  </a:ext>
                </a:extLst>
              </p:cNvPr>
              <p:cNvSpPr txBox="1"/>
              <p:nvPr/>
            </p:nvSpPr>
            <p:spPr>
              <a:xfrm>
                <a:off x="7305092" y="3518472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15B250C-FB5A-4FD8-A4D9-A90DF2AB11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5092" y="3518472"/>
                <a:ext cx="762712" cy="461665"/>
              </a:xfrm>
              <a:prstGeom prst="rect">
                <a:avLst/>
              </a:prstGeom>
              <a:blipFill>
                <a:blip r:embed="rId14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7341FAD-1359-4592-B5F2-99F226EF47AA}"/>
                  </a:ext>
                </a:extLst>
              </p:cNvPr>
              <p:cNvSpPr txBox="1"/>
              <p:nvPr/>
            </p:nvSpPr>
            <p:spPr>
              <a:xfrm>
                <a:off x="6780049" y="5271476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1/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7341FAD-1359-4592-B5F2-99F226EF47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0049" y="5271476"/>
                <a:ext cx="762712" cy="461665"/>
              </a:xfrm>
              <a:prstGeom prst="rect">
                <a:avLst/>
              </a:prstGeom>
              <a:blipFill>
                <a:blip r:embed="rId15"/>
                <a:stretch>
                  <a:fillRect b="-18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8628E767-FCB7-438B-B21A-6FF347E3FBA1}"/>
                  </a:ext>
                </a:extLst>
              </p:cNvPr>
              <p:cNvSpPr txBox="1"/>
              <p:nvPr/>
            </p:nvSpPr>
            <p:spPr>
              <a:xfrm>
                <a:off x="6965288" y="6021501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1/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8628E767-FCB7-438B-B21A-6FF347E3FB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5288" y="6021501"/>
                <a:ext cx="762712" cy="461665"/>
              </a:xfrm>
              <a:prstGeom prst="rect">
                <a:avLst/>
              </a:prstGeom>
              <a:blipFill>
                <a:blip r:embed="rId16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3201E250-39AC-4C42-87AB-9FDD5112E52B}"/>
                  </a:ext>
                </a:extLst>
              </p:cNvPr>
              <p:cNvSpPr txBox="1"/>
              <p:nvPr/>
            </p:nvSpPr>
            <p:spPr>
              <a:xfrm>
                <a:off x="9406176" y="5207493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1/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3201E250-39AC-4C42-87AB-9FDD5112E5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06176" y="5207493"/>
                <a:ext cx="762712" cy="461665"/>
              </a:xfrm>
              <a:prstGeom prst="rect">
                <a:avLst/>
              </a:prstGeom>
              <a:blipFill>
                <a:blip r:embed="rId17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EDCF2EB-B7E9-430D-82CD-A6F9A8855CB3}"/>
                  </a:ext>
                </a:extLst>
              </p:cNvPr>
              <p:cNvSpPr txBox="1"/>
              <p:nvPr/>
            </p:nvSpPr>
            <p:spPr>
              <a:xfrm>
                <a:off x="8010965" y="4273323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2/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EDCF2EB-B7E9-430D-82CD-A6F9A8855C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0965" y="4273323"/>
                <a:ext cx="762712" cy="461665"/>
              </a:xfrm>
              <a:prstGeom prst="rect">
                <a:avLst/>
              </a:prstGeom>
              <a:blipFill>
                <a:blip r:embed="rId18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5833598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50598-F996-4711-9D00-3FC75F10B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CEEF64-2F76-4493-A7CC-3184D8BB20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40" y="1463856"/>
            <a:ext cx="11187258" cy="2992379"/>
          </a:xfrm>
        </p:spPr>
        <p:txBody>
          <a:bodyPr>
            <a:normAutofit/>
          </a:bodyPr>
          <a:lstStyle/>
          <a:p>
            <a:r>
              <a:rPr lang="en-US" dirty="0"/>
              <a:t>Residual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Flow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84C208CD-596B-4A5F-8466-B0BBF354F1E7}"/>
                  </a:ext>
                </a:extLst>
              </p:cNvPr>
              <p:cNvSpPr/>
              <p:nvPr/>
            </p:nvSpPr>
            <p:spPr>
              <a:xfrm>
                <a:off x="1690219" y="4876797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84C208CD-596B-4A5F-8466-B0BBF354F1E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0219" y="4876797"/>
                <a:ext cx="773723" cy="773723"/>
              </a:xfrm>
              <a:prstGeom prst="ellipse">
                <a:avLst/>
              </a:prstGeom>
              <a:blipFill>
                <a:blip r:embed="rId2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DB88EF39-82F7-4429-B5EE-ECAB95021200}"/>
                  </a:ext>
                </a:extLst>
              </p:cNvPr>
              <p:cNvSpPr/>
              <p:nvPr/>
            </p:nvSpPr>
            <p:spPr>
              <a:xfrm>
                <a:off x="5660113" y="6058490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𝑤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DB88EF39-82F7-4429-B5EE-ECAB9502120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0113" y="6058490"/>
                <a:ext cx="773723" cy="773723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411588E3-3A9A-4705-850A-C2B2B9FBB366}"/>
                  </a:ext>
                </a:extLst>
              </p:cNvPr>
              <p:cNvSpPr/>
              <p:nvPr/>
            </p:nvSpPr>
            <p:spPr>
              <a:xfrm>
                <a:off x="3121160" y="6056919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411588E3-3A9A-4705-850A-C2B2B9FBB36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1160" y="6056919"/>
                <a:ext cx="773723" cy="773723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E1B06F8F-CD6D-4D8A-8DF5-E9F0BD9A12E5}"/>
                  </a:ext>
                </a:extLst>
              </p:cNvPr>
              <p:cNvSpPr/>
              <p:nvPr/>
            </p:nvSpPr>
            <p:spPr>
              <a:xfrm>
                <a:off x="7091053" y="4911968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E1B06F8F-CD6D-4D8A-8DF5-E9F0BD9A12E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1053" y="4911968"/>
                <a:ext cx="773723" cy="773723"/>
              </a:xfrm>
              <a:prstGeom prst="ellipse">
                <a:avLst/>
              </a:prstGeom>
              <a:blipFill>
                <a:blip r:embed="rId5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65F82F2-B354-4360-8691-7F9EE88FBE8C}"/>
              </a:ext>
            </a:extLst>
          </p:cNvPr>
          <p:cNvCxnSpPr>
            <a:cxnSpLocks/>
            <a:stCxn id="5" idx="5"/>
            <a:endCxn id="7" idx="2"/>
          </p:cNvCxnSpPr>
          <p:nvPr/>
        </p:nvCxnSpPr>
        <p:spPr>
          <a:xfrm>
            <a:off x="2350633" y="5537211"/>
            <a:ext cx="770527" cy="906570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3538DE3-54C8-43F2-B60A-3455F8D344A1}"/>
              </a:ext>
            </a:extLst>
          </p:cNvPr>
          <p:cNvCxnSpPr>
            <a:cxnSpLocks/>
            <a:stCxn id="7" idx="6"/>
            <a:endCxn id="6" idx="2"/>
          </p:cNvCxnSpPr>
          <p:nvPr/>
        </p:nvCxnSpPr>
        <p:spPr>
          <a:xfrm>
            <a:off x="3894883" y="6443781"/>
            <a:ext cx="1765230" cy="1571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E5BF228-4D7E-4A7F-9C01-2851AACA5C26}"/>
              </a:ext>
            </a:extLst>
          </p:cNvPr>
          <p:cNvCxnSpPr>
            <a:cxnSpLocks/>
            <a:stCxn id="8" idx="3"/>
            <a:endCxn id="6" idx="6"/>
          </p:cNvCxnSpPr>
          <p:nvPr/>
        </p:nvCxnSpPr>
        <p:spPr>
          <a:xfrm flipH="1">
            <a:off x="6433836" y="5572382"/>
            <a:ext cx="770526" cy="872970"/>
          </a:xfrm>
          <a:prstGeom prst="line">
            <a:avLst/>
          </a:prstGeom>
          <a:ln w="38100"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858E5444-A32C-46ED-91C7-1F4D1A92126D}"/>
                  </a:ext>
                </a:extLst>
              </p:cNvPr>
              <p:cNvSpPr/>
              <p:nvPr/>
            </p:nvSpPr>
            <p:spPr>
              <a:xfrm>
                <a:off x="4484219" y="4138245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𝑣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858E5444-A32C-46ED-91C7-1F4D1A92126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4219" y="4138245"/>
                <a:ext cx="773723" cy="773723"/>
              </a:xfrm>
              <a:prstGeom prst="ellipse">
                <a:avLst/>
              </a:prstGeom>
              <a:blipFill>
                <a:blip r:embed="rId6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AF03084-EE9D-4604-9E41-AA76A85645BC}"/>
              </a:ext>
            </a:extLst>
          </p:cNvPr>
          <p:cNvCxnSpPr>
            <a:cxnSpLocks/>
            <a:stCxn id="5" idx="7"/>
            <a:endCxn id="12" idx="2"/>
          </p:cNvCxnSpPr>
          <p:nvPr/>
        </p:nvCxnSpPr>
        <p:spPr>
          <a:xfrm flipV="1">
            <a:off x="2350633" y="4525107"/>
            <a:ext cx="2133586" cy="464999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9854314-A403-40CF-B280-2E86DCD94D45}"/>
              </a:ext>
            </a:extLst>
          </p:cNvPr>
          <p:cNvCxnSpPr>
            <a:cxnSpLocks/>
            <a:endCxn id="8" idx="1"/>
          </p:cNvCxnSpPr>
          <p:nvPr/>
        </p:nvCxnSpPr>
        <p:spPr>
          <a:xfrm>
            <a:off x="5197232" y="4380561"/>
            <a:ext cx="2007130" cy="644716"/>
          </a:xfrm>
          <a:prstGeom prst="line">
            <a:avLst/>
          </a:prstGeom>
          <a:ln w="38100">
            <a:solidFill>
              <a:schemeClr val="tx1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8697BAA-BC35-489C-B045-F6967190EE4B}"/>
                  </a:ext>
                </a:extLst>
              </p:cNvPr>
              <p:cNvSpPr/>
              <p:nvPr/>
            </p:nvSpPr>
            <p:spPr>
              <a:xfrm>
                <a:off x="8259453" y="5990496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8697BAA-BC35-489C-B045-F6967190EE4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9453" y="5990496"/>
                <a:ext cx="773723" cy="773723"/>
              </a:xfrm>
              <a:prstGeom prst="ellipse">
                <a:avLst/>
              </a:prstGeom>
              <a:blipFill>
                <a:blip r:embed="rId7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3987E430-329B-450B-B15F-456411252976}"/>
                  </a:ext>
                </a:extLst>
              </p:cNvPr>
              <p:cNvSpPr/>
              <p:nvPr/>
            </p:nvSpPr>
            <p:spPr>
              <a:xfrm>
                <a:off x="10017915" y="4529011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3987E430-329B-450B-B15F-45641125297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17915" y="4529011"/>
                <a:ext cx="773723" cy="773723"/>
              </a:xfrm>
              <a:prstGeom prst="ellipse">
                <a:avLst/>
              </a:prstGeom>
              <a:blipFill>
                <a:blip r:embed="rId8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A241BDC-5F51-412D-8D5F-F513E3C893A3}"/>
              </a:ext>
            </a:extLst>
          </p:cNvPr>
          <p:cNvCxnSpPr>
            <a:cxnSpLocks/>
            <a:stCxn id="12" idx="5"/>
            <a:endCxn id="6" idx="0"/>
          </p:cNvCxnSpPr>
          <p:nvPr/>
        </p:nvCxnSpPr>
        <p:spPr>
          <a:xfrm>
            <a:off x="5144633" y="4798659"/>
            <a:ext cx="902342" cy="1259831"/>
          </a:xfrm>
          <a:prstGeom prst="line">
            <a:avLst/>
          </a:prstGeom>
          <a:ln w="38100">
            <a:solidFill>
              <a:schemeClr val="tx1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2606B4E-B7BB-42A0-B410-ABE89B570CC8}"/>
              </a:ext>
            </a:extLst>
          </p:cNvPr>
          <p:cNvCxnSpPr>
            <a:cxnSpLocks/>
            <a:stCxn id="15" idx="2"/>
            <a:endCxn id="6" idx="6"/>
          </p:cNvCxnSpPr>
          <p:nvPr/>
        </p:nvCxnSpPr>
        <p:spPr>
          <a:xfrm flipH="1">
            <a:off x="6433836" y="6377358"/>
            <a:ext cx="1825617" cy="67994"/>
          </a:xfrm>
          <a:prstGeom prst="line">
            <a:avLst/>
          </a:prstGeom>
          <a:ln w="38100"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E217773-ED09-4D9F-891C-6353BE29DD7D}"/>
              </a:ext>
            </a:extLst>
          </p:cNvPr>
          <p:cNvCxnSpPr>
            <a:cxnSpLocks/>
            <a:stCxn id="16" idx="2"/>
            <a:endCxn id="8" idx="6"/>
          </p:cNvCxnSpPr>
          <p:nvPr/>
        </p:nvCxnSpPr>
        <p:spPr>
          <a:xfrm flipH="1">
            <a:off x="7864776" y="4915873"/>
            <a:ext cx="2153139" cy="382957"/>
          </a:xfrm>
          <a:prstGeom prst="line">
            <a:avLst/>
          </a:prstGeom>
          <a:ln w="38100"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810EBD9-9B3A-4E87-8979-D8FC640309DD}"/>
              </a:ext>
            </a:extLst>
          </p:cNvPr>
          <p:cNvCxnSpPr>
            <a:cxnSpLocks/>
            <a:stCxn id="16" idx="3"/>
            <a:endCxn id="15" idx="7"/>
          </p:cNvCxnSpPr>
          <p:nvPr/>
        </p:nvCxnSpPr>
        <p:spPr>
          <a:xfrm flipH="1">
            <a:off x="8919867" y="5189425"/>
            <a:ext cx="1211357" cy="914380"/>
          </a:xfrm>
          <a:prstGeom prst="line">
            <a:avLst/>
          </a:prstGeom>
          <a:ln w="38100"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5110E30-CBFA-473D-BA7B-DEF7994EB58A}"/>
              </a:ext>
            </a:extLst>
          </p:cNvPr>
          <p:cNvCxnSpPr>
            <a:cxnSpLocks/>
            <a:stCxn id="16" idx="1"/>
            <a:endCxn id="12" idx="7"/>
          </p:cNvCxnSpPr>
          <p:nvPr/>
        </p:nvCxnSpPr>
        <p:spPr>
          <a:xfrm flipH="1" flipV="1">
            <a:off x="5144633" y="4251554"/>
            <a:ext cx="4986591" cy="390766"/>
          </a:xfrm>
          <a:prstGeom prst="line">
            <a:avLst/>
          </a:prstGeom>
          <a:ln w="38100"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40EB32D-F28C-4028-A813-B210FAAE9600}"/>
                  </a:ext>
                </a:extLst>
              </p:cNvPr>
              <p:cNvSpPr txBox="1"/>
              <p:nvPr/>
            </p:nvSpPr>
            <p:spPr>
              <a:xfrm>
                <a:off x="2023112" y="5850376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2/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40EB32D-F28C-4028-A813-B210FAAE96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3112" y="5850376"/>
                <a:ext cx="762712" cy="461665"/>
              </a:xfrm>
              <a:prstGeom prst="rect">
                <a:avLst/>
              </a:prstGeom>
              <a:blipFill>
                <a:blip r:embed="rId9"/>
                <a:stretch>
                  <a:fillRect b="-18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EC93DF6-3ABC-410E-935E-746D4BFC840E}"/>
                  </a:ext>
                </a:extLst>
              </p:cNvPr>
              <p:cNvSpPr txBox="1"/>
              <p:nvPr/>
            </p:nvSpPr>
            <p:spPr>
              <a:xfrm>
                <a:off x="2735896" y="4290366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sz="2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EC93DF6-3ABC-410E-935E-746D4BFC84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5896" y="4290366"/>
                <a:ext cx="762712" cy="461665"/>
              </a:xfrm>
              <a:prstGeom prst="rect">
                <a:avLst/>
              </a:prstGeom>
              <a:blipFill>
                <a:blip r:embed="rId10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EB709AF-ED16-4669-85E8-2E4C4A62F98C}"/>
                  </a:ext>
                </a:extLst>
              </p:cNvPr>
              <p:cNvSpPr txBox="1"/>
              <p:nvPr/>
            </p:nvSpPr>
            <p:spPr>
              <a:xfrm>
                <a:off x="4214214" y="5872972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EB709AF-ED16-4669-85E8-2E4C4A62F9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4214" y="5872972"/>
                <a:ext cx="762712" cy="461665"/>
              </a:xfrm>
              <a:prstGeom prst="rect">
                <a:avLst/>
              </a:prstGeom>
              <a:blipFill>
                <a:blip r:embed="rId11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2BABE22-1723-49B3-83C1-2E5986ACB297}"/>
                  </a:ext>
                </a:extLst>
              </p:cNvPr>
              <p:cNvSpPr txBox="1"/>
              <p:nvPr/>
            </p:nvSpPr>
            <p:spPr>
              <a:xfrm>
                <a:off x="5451970" y="5025277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0/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2BABE22-1723-49B3-83C1-2E5986ACB2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1970" y="5025277"/>
                <a:ext cx="762712" cy="461665"/>
              </a:xfrm>
              <a:prstGeom prst="rect">
                <a:avLst/>
              </a:prstGeom>
              <a:blipFill>
                <a:blip r:embed="rId12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7D68DC58-E712-4EB1-B165-9E62F9B41425}"/>
                  </a:ext>
                </a:extLst>
              </p:cNvPr>
              <p:cNvSpPr txBox="1"/>
              <p:nvPr/>
            </p:nvSpPr>
            <p:spPr>
              <a:xfrm>
                <a:off x="6445029" y="4474001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1/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7D68DC58-E712-4EB1-B165-9E62F9B414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5029" y="4474001"/>
                <a:ext cx="762712" cy="461665"/>
              </a:xfrm>
              <a:prstGeom prst="rect">
                <a:avLst/>
              </a:prstGeom>
              <a:blipFill>
                <a:blip r:embed="rId13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15B250C-FB5A-4FD8-A4D9-A90DF2AB118C}"/>
                  </a:ext>
                </a:extLst>
              </p:cNvPr>
              <p:cNvSpPr txBox="1"/>
              <p:nvPr/>
            </p:nvSpPr>
            <p:spPr>
              <a:xfrm>
                <a:off x="7305092" y="3932687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15B250C-FB5A-4FD8-A4D9-A90DF2AB11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5092" y="3932687"/>
                <a:ext cx="762712" cy="461665"/>
              </a:xfrm>
              <a:prstGeom prst="rect">
                <a:avLst/>
              </a:prstGeom>
              <a:blipFill>
                <a:blip r:embed="rId14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7341FAD-1359-4592-B5F2-99F226EF47AA}"/>
                  </a:ext>
                </a:extLst>
              </p:cNvPr>
              <p:cNvSpPr txBox="1"/>
              <p:nvPr/>
            </p:nvSpPr>
            <p:spPr>
              <a:xfrm>
                <a:off x="6780049" y="5685691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1/1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7341FAD-1359-4592-B5F2-99F226EF47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0049" y="5685691"/>
                <a:ext cx="762712" cy="461665"/>
              </a:xfrm>
              <a:prstGeom prst="rect">
                <a:avLst/>
              </a:prstGeom>
              <a:blipFill>
                <a:blip r:embed="rId15"/>
                <a:stretch>
                  <a:fillRect b="-18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8628E767-FCB7-438B-B21A-6FF347E3FBA1}"/>
                  </a:ext>
                </a:extLst>
              </p:cNvPr>
              <p:cNvSpPr txBox="1"/>
              <p:nvPr/>
            </p:nvSpPr>
            <p:spPr>
              <a:xfrm>
                <a:off x="6965288" y="6435716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1/1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8628E767-FCB7-438B-B21A-6FF347E3FB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5288" y="6435716"/>
                <a:ext cx="762712" cy="461665"/>
              </a:xfrm>
              <a:prstGeom prst="rect">
                <a:avLst/>
              </a:prstGeom>
              <a:blipFill>
                <a:blip r:embed="rId16"/>
                <a:stretch>
                  <a:fillRect b="-18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3201E250-39AC-4C42-87AB-9FDD5112E52B}"/>
                  </a:ext>
                </a:extLst>
              </p:cNvPr>
              <p:cNvSpPr txBox="1"/>
              <p:nvPr/>
            </p:nvSpPr>
            <p:spPr>
              <a:xfrm>
                <a:off x="9406176" y="5621708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1/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3201E250-39AC-4C42-87AB-9FDD5112E5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06176" y="5621708"/>
                <a:ext cx="762712" cy="461665"/>
              </a:xfrm>
              <a:prstGeom prst="rect">
                <a:avLst/>
              </a:prstGeom>
              <a:blipFill>
                <a:blip r:embed="rId17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EDCF2EB-B7E9-430D-82CD-A6F9A8855CB3}"/>
                  </a:ext>
                </a:extLst>
              </p:cNvPr>
              <p:cNvSpPr txBox="1"/>
              <p:nvPr/>
            </p:nvSpPr>
            <p:spPr>
              <a:xfrm>
                <a:off x="8010965" y="4687538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2/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EDCF2EB-B7E9-430D-82CD-A6F9A8855C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0965" y="4687538"/>
                <a:ext cx="762712" cy="461665"/>
              </a:xfrm>
              <a:prstGeom prst="rect">
                <a:avLst/>
              </a:prstGeom>
              <a:blipFill>
                <a:blip r:embed="rId18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056497BE-C814-4AF4-BAE8-7D892878C662}"/>
                  </a:ext>
                </a:extLst>
              </p:cNvPr>
              <p:cNvSpPr/>
              <p:nvPr/>
            </p:nvSpPr>
            <p:spPr>
              <a:xfrm>
                <a:off x="1842619" y="1895231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056497BE-C814-4AF4-BAE8-7D892878C6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2619" y="1895231"/>
                <a:ext cx="773723" cy="773723"/>
              </a:xfrm>
              <a:prstGeom prst="ellipse">
                <a:avLst/>
              </a:prstGeom>
              <a:blipFill>
                <a:blip r:embed="rId19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6DF722A0-A783-4445-BF6F-ECFFCBBAD597}"/>
                  </a:ext>
                </a:extLst>
              </p:cNvPr>
              <p:cNvSpPr/>
              <p:nvPr/>
            </p:nvSpPr>
            <p:spPr>
              <a:xfrm>
                <a:off x="5812513" y="3076924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𝑤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6DF722A0-A783-4445-BF6F-ECFFCBBAD59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2513" y="3076924"/>
                <a:ext cx="773723" cy="773723"/>
              </a:xfrm>
              <a:prstGeom prst="ellipse">
                <a:avLst/>
              </a:prstGeom>
              <a:blipFill>
                <a:blip r:embed="rId20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0D7AE36A-BBEC-4F1A-9BEE-1D9CA775615E}"/>
                  </a:ext>
                </a:extLst>
              </p:cNvPr>
              <p:cNvSpPr/>
              <p:nvPr/>
            </p:nvSpPr>
            <p:spPr>
              <a:xfrm>
                <a:off x="3273560" y="3075353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0D7AE36A-BBEC-4F1A-9BEE-1D9CA77561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3560" y="3075353"/>
                <a:ext cx="773723" cy="773723"/>
              </a:xfrm>
              <a:prstGeom prst="ellipse">
                <a:avLst/>
              </a:prstGeom>
              <a:blipFill>
                <a:blip r:embed="rId21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239C6A14-C2BF-4ECA-B094-66470687325A}"/>
                  </a:ext>
                </a:extLst>
              </p:cNvPr>
              <p:cNvSpPr/>
              <p:nvPr/>
            </p:nvSpPr>
            <p:spPr>
              <a:xfrm>
                <a:off x="7243453" y="1930402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239C6A14-C2BF-4ECA-B094-66470687325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3453" y="1930402"/>
                <a:ext cx="773723" cy="773723"/>
              </a:xfrm>
              <a:prstGeom prst="ellipse">
                <a:avLst/>
              </a:prstGeom>
              <a:blipFill>
                <a:blip r:embed="rId22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7BFD4505-EBC3-4C25-B63E-085FFEA667D7}"/>
                  </a:ext>
                </a:extLst>
              </p:cNvPr>
              <p:cNvSpPr/>
              <p:nvPr/>
            </p:nvSpPr>
            <p:spPr>
              <a:xfrm>
                <a:off x="4636619" y="1156679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𝑣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7BFD4505-EBC3-4C25-B63E-085FFEA667D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6619" y="1156679"/>
                <a:ext cx="773723" cy="773723"/>
              </a:xfrm>
              <a:prstGeom prst="ellipse">
                <a:avLst/>
              </a:prstGeom>
              <a:blipFill>
                <a:blip r:embed="rId2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5807EFD1-E330-4F7C-BA92-0BC0308CCA6C}"/>
                  </a:ext>
                </a:extLst>
              </p:cNvPr>
              <p:cNvSpPr/>
              <p:nvPr/>
            </p:nvSpPr>
            <p:spPr>
              <a:xfrm>
                <a:off x="8411853" y="3008930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5807EFD1-E330-4F7C-BA92-0BC0308CCA6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1853" y="3008930"/>
                <a:ext cx="773723" cy="773723"/>
              </a:xfrm>
              <a:prstGeom prst="ellipse">
                <a:avLst/>
              </a:prstGeom>
              <a:blipFill>
                <a:blip r:embed="rId2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713B7EEC-7861-4552-B0AF-38BC7F3B70D3}"/>
                  </a:ext>
                </a:extLst>
              </p:cNvPr>
              <p:cNvSpPr/>
              <p:nvPr/>
            </p:nvSpPr>
            <p:spPr>
              <a:xfrm>
                <a:off x="10170315" y="1547445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713B7EEC-7861-4552-B0AF-38BC7F3B70D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70315" y="1547445"/>
                <a:ext cx="773723" cy="773723"/>
              </a:xfrm>
              <a:prstGeom prst="ellipse">
                <a:avLst/>
              </a:prstGeom>
              <a:blipFill>
                <a:blip r:embed="rId25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564346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50598-F996-4711-9D00-3FC75F10B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Example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ACEEF64-2F76-4493-A7CC-3184D8BB20E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3345" y="4278658"/>
                <a:ext cx="11187258" cy="2323707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/>
                  <a:t> is the cut in the residual graph.</a:t>
                </a:r>
              </a:p>
              <a:p>
                <a:r>
                  <a:rPr lang="en-US" dirty="0"/>
                  <a:t>What edges span?</a:t>
                </a:r>
              </a:p>
              <a:p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,(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r>
                  <a:rPr lang="en-US" dirty="0"/>
                  <a:t>Total capacity?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. </m:t>
                    </m:r>
                  </m:oMath>
                </a14:m>
                <a:r>
                  <a:rPr lang="en-US" dirty="0"/>
                  <a:t>What’s the value of the flow?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ACEEF64-2F76-4493-A7CC-3184D8BB20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3345" y="4278658"/>
                <a:ext cx="11187258" cy="2323707"/>
              </a:xfrm>
              <a:blipFill>
                <a:blip r:embed="rId2"/>
                <a:stretch>
                  <a:fillRect l="-654" t="-4724" b="-2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84C208CD-596B-4A5F-8466-B0BBF354F1E7}"/>
                  </a:ext>
                </a:extLst>
              </p:cNvPr>
              <p:cNvSpPr/>
              <p:nvPr/>
            </p:nvSpPr>
            <p:spPr>
              <a:xfrm>
                <a:off x="1690219" y="2282092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84C208CD-596B-4A5F-8466-B0BBF354F1E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0219" y="2282092"/>
                <a:ext cx="773723" cy="773723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DB88EF39-82F7-4429-B5EE-ECAB95021200}"/>
                  </a:ext>
                </a:extLst>
              </p:cNvPr>
              <p:cNvSpPr/>
              <p:nvPr/>
            </p:nvSpPr>
            <p:spPr>
              <a:xfrm>
                <a:off x="5660113" y="3463785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𝑤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DB88EF39-82F7-4429-B5EE-ECAB9502120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0113" y="3463785"/>
                <a:ext cx="773723" cy="773723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411588E3-3A9A-4705-850A-C2B2B9FBB366}"/>
                  </a:ext>
                </a:extLst>
              </p:cNvPr>
              <p:cNvSpPr/>
              <p:nvPr/>
            </p:nvSpPr>
            <p:spPr>
              <a:xfrm>
                <a:off x="3121160" y="3462214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411588E3-3A9A-4705-850A-C2B2B9FBB36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1160" y="3462214"/>
                <a:ext cx="773723" cy="773723"/>
              </a:xfrm>
              <a:prstGeom prst="ellipse">
                <a:avLst/>
              </a:prstGeom>
              <a:blipFill>
                <a:blip r:embed="rId5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E1B06F8F-CD6D-4D8A-8DF5-E9F0BD9A12E5}"/>
                  </a:ext>
                </a:extLst>
              </p:cNvPr>
              <p:cNvSpPr/>
              <p:nvPr/>
            </p:nvSpPr>
            <p:spPr>
              <a:xfrm>
                <a:off x="7091053" y="2317263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E1B06F8F-CD6D-4D8A-8DF5-E9F0BD9A12E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1053" y="2317263"/>
                <a:ext cx="773723" cy="773723"/>
              </a:xfrm>
              <a:prstGeom prst="ellipse">
                <a:avLst/>
              </a:prstGeom>
              <a:blipFill>
                <a:blip r:embed="rId6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65F82F2-B354-4360-8691-7F9EE88FBE8C}"/>
              </a:ext>
            </a:extLst>
          </p:cNvPr>
          <p:cNvCxnSpPr>
            <a:cxnSpLocks/>
            <a:stCxn id="5" idx="5"/>
            <a:endCxn id="7" idx="2"/>
          </p:cNvCxnSpPr>
          <p:nvPr/>
        </p:nvCxnSpPr>
        <p:spPr>
          <a:xfrm>
            <a:off x="2350633" y="2942506"/>
            <a:ext cx="770527" cy="906570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3538DE3-54C8-43F2-B60A-3455F8D344A1}"/>
              </a:ext>
            </a:extLst>
          </p:cNvPr>
          <p:cNvCxnSpPr>
            <a:cxnSpLocks/>
            <a:stCxn id="7" idx="6"/>
            <a:endCxn id="6" idx="2"/>
          </p:cNvCxnSpPr>
          <p:nvPr/>
        </p:nvCxnSpPr>
        <p:spPr>
          <a:xfrm>
            <a:off x="3894883" y="3849076"/>
            <a:ext cx="1765230" cy="1571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E5BF228-4D7E-4A7F-9C01-2851AACA5C26}"/>
              </a:ext>
            </a:extLst>
          </p:cNvPr>
          <p:cNvCxnSpPr>
            <a:cxnSpLocks/>
            <a:stCxn id="8" idx="3"/>
            <a:endCxn id="6" idx="6"/>
          </p:cNvCxnSpPr>
          <p:nvPr/>
        </p:nvCxnSpPr>
        <p:spPr>
          <a:xfrm flipH="1">
            <a:off x="6433836" y="2977677"/>
            <a:ext cx="770526" cy="872970"/>
          </a:xfrm>
          <a:prstGeom prst="line">
            <a:avLst/>
          </a:prstGeom>
          <a:ln w="38100"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858E5444-A32C-46ED-91C7-1F4D1A92126D}"/>
                  </a:ext>
                </a:extLst>
              </p:cNvPr>
              <p:cNvSpPr/>
              <p:nvPr/>
            </p:nvSpPr>
            <p:spPr>
              <a:xfrm>
                <a:off x="4484219" y="1543540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𝑣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858E5444-A32C-46ED-91C7-1F4D1A92126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4219" y="1543540"/>
                <a:ext cx="773723" cy="773723"/>
              </a:xfrm>
              <a:prstGeom prst="ellipse">
                <a:avLst/>
              </a:prstGeom>
              <a:blipFill>
                <a:blip r:embed="rId7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AF03084-EE9D-4604-9E41-AA76A85645BC}"/>
              </a:ext>
            </a:extLst>
          </p:cNvPr>
          <p:cNvCxnSpPr>
            <a:cxnSpLocks/>
            <a:stCxn id="5" idx="7"/>
            <a:endCxn id="12" idx="2"/>
          </p:cNvCxnSpPr>
          <p:nvPr/>
        </p:nvCxnSpPr>
        <p:spPr>
          <a:xfrm flipV="1">
            <a:off x="2350633" y="1930402"/>
            <a:ext cx="2133586" cy="464999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9854314-A403-40CF-B280-2E86DCD94D45}"/>
              </a:ext>
            </a:extLst>
          </p:cNvPr>
          <p:cNvCxnSpPr>
            <a:cxnSpLocks/>
            <a:endCxn id="8" idx="1"/>
          </p:cNvCxnSpPr>
          <p:nvPr/>
        </p:nvCxnSpPr>
        <p:spPr>
          <a:xfrm>
            <a:off x="5197232" y="1785856"/>
            <a:ext cx="2007130" cy="644716"/>
          </a:xfrm>
          <a:prstGeom prst="line">
            <a:avLst/>
          </a:prstGeom>
          <a:ln w="38100">
            <a:solidFill>
              <a:schemeClr val="tx1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8697BAA-BC35-489C-B045-F6967190EE4B}"/>
                  </a:ext>
                </a:extLst>
              </p:cNvPr>
              <p:cNvSpPr/>
              <p:nvPr/>
            </p:nvSpPr>
            <p:spPr>
              <a:xfrm>
                <a:off x="8259453" y="3395791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8697BAA-BC35-489C-B045-F6967190EE4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9453" y="3395791"/>
                <a:ext cx="773723" cy="773723"/>
              </a:xfrm>
              <a:prstGeom prst="ellipse">
                <a:avLst/>
              </a:prstGeom>
              <a:blipFill>
                <a:blip r:embed="rId8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3987E430-329B-450B-B15F-456411252976}"/>
                  </a:ext>
                </a:extLst>
              </p:cNvPr>
              <p:cNvSpPr/>
              <p:nvPr/>
            </p:nvSpPr>
            <p:spPr>
              <a:xfrm>
                <a:off x="10017915" y="1934306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3987E430-329B-450B-B15F-45641125297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17915" y="1934306"/>
                <a:ext cx="773723" cy="773723"/>
              </a:xfrm>
              <a:prstGeom prst="ellipse">
                <a:avLst/>
              </a:prstGeom>
              <a:blipFill>
                <a:blip r:embed="rId9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A241BDC-5F51-412D-8D5F-F513E3C893A3}"/>
              </a:ext>
            </a:extLst>
          </p:cNvPr>
          <p:cNvCxnSpPr>
            <a:cxnSpLocks/>
            <a:stCxn id="12" idx="5"/>
            <a:endCxn id="6" idx="0"/>
          </p:cNvCxnSpPr>
          <p:nvPr/>
        </p:nvCxnSpPr>
        <p:spPr>
          <a:xfrm>
            <a:off x="5144633" y="2203954"/>
            <a:ext cx="902342" cy="1259831"/>
          </a:xfrm>
          <a:prstGeom prst="line">
            <a:avLst/>
          </a:prstGeom>
          <a:ln w="38100">
            <a:solidFill>
              <a:schemeClr val="tx1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2606B4E-B7BB-42A0-B410-ABE89B570CC8}"/>
              </a:ext>
            </a:extLst>
          </p:cNvPr>
          <p:cNvCxnSpPr>
            <a:cxnSpLocks/>
            <a:stCxn id="15" idx="2"/>
            <a:endCxn id="6" idx="6"/>
          </p:cNvCxnSpPr>
          <p:nvPr/>
        </p:nvCxnSpPr>
        <p:spPr>
          <a:xfrm flipH="1">
            <a:off x="6433836" y="3782653"/>
            <a:ext cx="1825617" cy="67994"/>
          </a:xfrm>
          <a:prstGeom prst="line">
            <a:avLst/>
          </a:prstGeom>
          <a:ln w="38100"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E217773-ED09-4D9F-891C-6353BE29DD7D}"/>
              </a:ext>
            </a:extLst>
          </p:cNvPr>
          <p:cNvCxnSpPr>
            <a:cxnSpLocks/>
            <a:stCxn id="16" idx="2"/>
            <a:endCxn id="8" idx="6"/>
          </p:cNvCxnSpPr>
          <p:nvPr/>
        </p:nvCxnSpPr>
        <p:spPr>
          <a:xfrm flipH="1">
            <a:off x="7864776" y="2321168"/>
            <a:ext cx="2153139" cy="382957"/>
          </a:xfrm>
          <a:prstGeom prst="line">
            <a:avLst/>
          </a:prstGeom>
          <a:ln w="38100"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810EBD9-9B3A-4E87-8979-D8FC640309DD}"/>
              </a:ext>
            </a:extLst>
          </p:cNvPr>
          <p:cNvCxnSpPr>
            <a:cxnSpLocks/>
            <a:stCxn id="16" idx="3"/>
            <a:endCxn id="15" idx="7"/>
          </p:cNvCxnSpPr>
          <p:nvPr/>
        </p:nvCxnSpPr>
        <p:spPr>
          <a:xfrm flipH="1">
            <a:off x="8919867" y="2594720"/>
            <a:ext cx="1211357" cy="914380"/>
          </a:xfrm>
          <a:prstGeom prst="line">
            <a:avLst/>
          </a:prstGeom>
          <a:ln w="38100"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5110E30-CBFA-473D-BA7B-DEF7994EB58A}"/>
              </a:ext>
            </a:extLst>
          </p:cNvPr>
          <p:cNvCxnSpPr>
            <a:cxnSpLocks/>
            <a:stCxn id="16" idx="1"/>
            <a:endCxn id="12" idx="7"/>
          </p:cNvCxnSpPr>
          <p:nvPr/>
        </p:nvCxnSpPr>
        <p:spPr>
          <a:xfrm flipH="1" flipV="1">
            <a:off x="5144633" y="1656849"/>
            <a:ext cx="4986591" cy="390766"/>
          </a:xfrm>
          <a:prstGeom prst="line">
            <a:avLst/>
          </a:prstGeom>
          <a:ln w="38100"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40EB32D-F28C-4028-A813-B210FAAE9600}"/>
                  </a:ext>
                </a:extLst>
              </p:cNvPr>
              <p:cNvSpPr txBox="1"/>
              <p:nvPr/>
            </p:nvSpPr>
            <p:spPr>
              <a:xfrm>
                <a:off x="2023112" y="3255671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2/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40EB32D-F28C-4028-A813-B210FAAE96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3112" y="3255671"/>
                <a:ext cx="762712" cy="461665"/>
              </a:xfrm>
              <a:prstGeom prst="rect">
                <a:avLst/>
              </a:prstGeom>
              <a:blipFill>
                <a:blip r:embed="rId10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EC93DF6-3ABC-410E-935E-746D4BFC840E}"/>
                  </a:ext>
                </a:extLst>
              </p:cNvPr>
              <p:cNvSpPr txBox="1"/>
              <p:nvPr/>
            </p:nvSpPr>
            <p:spPr>
              <a:xfrm>
                <a:off x="2735896" y="1695661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sz="2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EC93DF6-3ABC-410E-935E-746D4BFC84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5896" y="1695661"/>
                <a:ext cx="762712" cy="461665"/>
              </a:xfrm>
              <a:prstGeom prst="rect">
                <a:avLst/>
              </a:prstGeom>
              <a:blipFill>
                <a:blip r:embed="rId11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EB709AF-ED16-4669-85E8-2E4C4A62F98C}"/>
                  </a:ext>
                </a:extLst>
              </p:cNvPr>
              <p:cNvSpPr txBox="1"/>
              <p:nvPr/>
            </p:nvSpPr>
            <p:spPr>
              <a:xfrm>
                <a:off x="4214214" y="3278267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EB709AF-ED16-4669-85E8-2E4C4A62F9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4214" y="3278267"/>
                <a:ext cx="762712" cy="461665"/>
              </a:xfrm>
              <a:prstGeom prst="rect">
                <a:avLst/>
              </a:prstGeom>
              <a:blipFill>
                <a:blip r:embed="rId12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2BABE22-1723-49B3-83C1-2E5986ACB297}"/>
                  </a:ext>
                </a:extLst>
              </p:cNvPr>
              <p:cNvSpPr txBox="1"/>
              <p:nvPr/>
            </p:nvSpPr>
            <p:spPr>
              <a:xfrm>
                <a:off x="5451970" y="2430572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0/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2BABE22-1723-49B3-83C1-2E5986ACB2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1970" y="2430572"/>
                <a:ext cx="762712" cy="461665"/>
              </a:xfrm>
              <a:prstGeom prst="rect">
                <a:avLst/>
              </a:prstGeom>
              <a:blipFill>
                <a:blip r:embed="rId13"/>
                <a:stretch>
                  <a:fillRect b="-18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7D68DC58-E712-4EB1-B165-9E62F9B41425}"/>
                  </a:ext>
                </a:extLst>
              </p:cNvPr>
              <p:cNvSpPr txBox="1"/>
              <p:nvPr/>
            </p:nvSpPr>
            <p:spPr>
              <a:xfrm>
                <a:off x="6445029" y="1879296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1/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7D68DC58-E712-4EB1-B165-9E62F9B414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5029" y="1879296"/>
                <a:ext cx="762712" cy="461665"/>
              </a:xfrm>
              <a:prstGeom prst="rect">
                <a:avLst/>
              </a:prstGeom>
              <a:blipFill>
                <a:blip r:embed="rId14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15B250C-FB5A-4FD8-A4D9-A90DF2AB118C}"/>
                  </a:ext>
                </a:extLst>
              </p:cNvPr>
              <p:cNvSpPr txBox="1"/>
              <p:nvPr/>
            </p:nvSpPr>
            <p:spPr>
              <a:xfrm>
                <a:off x="7305092" y="1337982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15B250C-FB5A-4FD8-A4D9-A90DF2AB11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5092" y="1337982"/>
                <a:ext cx="762712" cy="461665"/>
              </a:xfrm>
              <a:prstGeom prst="rect">
                <a:avLst/>
              </a:prstGeom>
              <a:blipFill>
                <a:blip r:embed="rId15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7341FAD-1359-4592-B5F2-99F226EF47AA}"/>
                  </a:ext>
                </a:extLst>
              </p:cNvPr>
              <p:cNvSpPr txBox="1"/>
              <p:nvPr/>
            </p:nvSpPr>
            <p:spPr>
              <a:xfrm>
                <a:off x="6780049" y="3090986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1/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7341FAD-1359-4592-B5F2-99F226EF47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0049" y="3090986"/>
                <a:ext cx="762712" cy="461665"/>
              </a:xfrm>
              <a:prstGeom prst="rect">
                <a:avLst/>
              </a:prstGeom>
              <a:blipFill>
                <a:blip r:embed="rId16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8628E767-FCB7-438B-B21A-6FF347E3FBA1}"/>
                  </a:ext>
                </a:extLst>
              </p:cNvPr>
              <p:cNvSpPr txBox="1"/>
              <p:nvPr/>
            </p:nvSpPr>
            <p:spPr>
              <a:xfrm>
                <a:off x="6965288" y="3841011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1/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8628E767-FCB7-438B-B21A-6FF347E3FB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5288" y="3841011"/>
                <a:ext cx="762712" cy="461665"/>
              </a:xfrm>
              <a:prstGeom prst="rect">
                <a:avLst/>
              </a:prstGeom>
              <a:blipFill>
                <a:blip r:embed="rId17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3201E250-39AC-4C42-87AB-9FDD5112E52B}"/>
                  </a:ext>
                </a:extLst>
              </p:cNvPr>
              <p:cNvSpPr txBox="1"/>
              <p:nvPr/>
            </p:nvSpPr>
            <p:spPr>
              <a:xfrm>
                <a:off x="9406176" y="3027003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1/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3201E250-39AC-4C42-87AB-9FDD5112E5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06176" y="3027003"/>
                <a:ext cx="762712" cy="461665"/>
              </a:xfrm>
              <a:prstGeom prst="rect">
                <a:avLst/>
              </a:prstGeom>
              <a:blipFill>
                <a:blip r:embed="rId18"/>
                <a:stretch>
                  <a:fillRect b="-18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EDCF2EB-B7E9-430D-82CD-A6F9A8855CB3}"/>
                  </a:ext>
                </a:extLst>
              </p:cNvPr>
              <p:cNvSpPr txBox="1"/>
              <p:nvPr/>
            </p:nvSpPr>
            <p:spPr>
              <a:xfrm>
                <a:off x="8010965" y="2092833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2/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EDCF2EB-B7E9-430D-82CD-A6F9A8855C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0965" y="2092833"/>
                <a:ext cx="762712" cy="461665"/>
              </a:xfrm>
              <a:prstGeom prst="rect">
                <a:avLst/>
              </a:prstGeom>
              <a:blipFill>
                <a:blip r:embed="rId19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4858391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F784B-8899-48AE-815E-89DB10E96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Max Flow-Min Cut Theorem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C897A0-24D1-4545-8C77-0657364629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40" y="4032737"/>
            <a:ext cx="11187258" cy="227662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No proof, but here’s some intuition:</a:t>
            </a:r>
          </a:p>
          <a:p>
            <a:pPr marL="0" indent="0">
              <a:buNone/>
            </a:pPr>
            <a:r>
              <a:rPr lang="en-US" dirty="0"/>
              <a:t>Every cut is an upper-bound on the value of the flow (you can’t have the total flow value higher than the cut). </a:t>
            </a:r>
          </a:p>
          <a:p>
            <a:pPr marL="0" indent="0">
              <a:buNone/>
            </a:pPr>
            <a:r>
              <a:rPr lang="en-US" dirty="0"/>
              <a:t>Cut will be saturated (i.e. full flow going through all the edges) otherwise residual graph will have another edge. So flow and cut are equal values.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ED5DA97-EB14-49A5-882F-C5C30C61E929}"/>
              </a:ext>
            </a:extLst>
          </p:cNvPr>
          <p:cNvGrpSpPr/>
          <p:nvPr/>
        </p:nvGrpSpPr>
        <p:grpSpPr>
          <a:xfrm>
            <a:off x="575239" y="1375386"/>
            <a:ext cx="9319038" cy="2217439"/>
            <a:chOff x="1185842" y="3429000"/>
            <a:chExt cx="6111311" cy="1927846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" name="Rectangle 4">
                  <a:extLst>
                    <a:ext uri="{FF2B5EF4-FFF2-40B4-BE49-F238E27FC236}">
                      <a16:creationId xmlns:a16="http://schemas.microsoft.com/office/drawing/2014/main" id="{3946028E-BCB9-4985-9B07-7EAE004AF26E}"/>
                    </a:ext>
                  </a:extLst>
                </p:cNvPr>
                <p:cNvSpPr/>
                <p:nvPr/>
              </p:nvSpPr>
              <p:spPr>
                <a:xfrm>
                  <a:off x="1185842" y="3429000"/>
                  <a:ext cx="6111311" cy="1927846"/>
                </a:xfrm>
                <a:prstGeom prst="rect">
                  <a:avLst/>
                </a:prstGeom>
                <a:solidFill>
                  <a:srgbClr val="A48DD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800" dirty="0">
                      <a:latin typeface="Segoe UI Semibold" panose="020B0702040204020203" pitchFamily="34" charset="0"/>
                      <a:cs typeface="Segoe UI Semibold" panose="020B0702040204020203" pitchFamily="34" charset="0"/>
                    </a:rPr>
                    <a:t>The value of the maximum flow from </a:t>
                  </a:r>
                  <a14:m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  <a:cs typeface="Segoe UI Semibold" panose="020B0702040204020203" pitchFamily="34" charset="0"/>
                        </a:rPr>
                        <m:t>𝑠</m:t>
                      </m:r>
                    </m:oMath>
                  </a14:m>
                  <a:r>
                    <a:rPr lang="en-US" sz="2800" b="1" dirty="0">
                      <a:latin typeface="Segoe UI Semibold" panose="020B0702040204020203" pitchFamily="34" charset="0"/>
                      <a:cs typeface="Segoe UI Semibold" panose="020B0702040204020203" pitchFamily="34" charset="0"/>
                    </a:rPr>
                    <a:t> to </a:t>
                  </a:r>
                  <a14:m>
                    <m:oMath xmlns:m="http://schemas.openxmlformats.org/officeDocument/2006/math">
                      <m:r>
                        <a:rPr lang="en-US" sz="2800" b="1" i="1" smtClean="0">
                          <a:latin typeface="Cambria Math" panose="02040503050406030204" pitchFamily="18" charset="0"/>
                          <a:cs typeface="Segoe UI Semibold" panose="020B0702040204020203" pitchFamily="34" charset="0"/>
                        </a:rPr>
                        <m:t>𝒕</m:t>
                      </m:r>
                    </m:oMath>
                  </a14:m>
                  <a:r>
                    <a:rPr lang="en-US" sz="2800" b="1" dirty="0">
                      <a:latin typeface="Segoe UI Semibold" panose="020B0702040204020203" pitchFamily="34" charset="0"/>
                      <a:cs typeface="Segoe UI Semibold" panose="020B0702040204020203" pitchFamily="34" charset="0"/>
                    </a:rPr>
                    <a:t> is equal to the value of the minimum cut separating </a:t>
                  </a:r>
                  <a14:m>
                    <m:oMath xmlns:m="http://schemas.openxmlformats.org/officeDocument/2006/math">
                      <m:r>
                        <a:rPr lang="en-US" sz="2800" b="1" i="1" smtClean="0">
                          <a:latin typeface="Cambria Math" panose="02040503050406030204" pitchFamily="18" charset="0"/>
                          <a:cs typeface="Segoe UI Semibold" panose="020B0702040204020203" pitchFamily="34" charset="0"/>
                        </a:rPr>
                        <m:t>𝒔</m:t>
                      </m:r>
                    </m:oMath>
                  </a14:m>
                  <a:r>
                    <a:rPr lang="en-US" sz="2800" b="1" dirty="0">
                      <a:latin typeface="Segoe UI Semibold" panose="020B0702040204020203" pitchFamily="34" charset="0"/>
                      <a:cs typeface="Segoe UI Semibold" panose="020B0702040204020203" pitchFamily="34" charset="0"/>
                    </a:rPr>
                    <a:t> and </a:t>
                  </a:r>
                  <a14:m>
                    <m:oMath xmlns:m="http://schemas.openxmlformats.org/officeDocument/2006/math">
                      <m:r>
                        <a:rPr lang="en-US" sz="2800" b="1" i="1" smtClean="0">
                          <a:latin typeface="Cambria Math" panose="02040503050406030204" pitchFamily="18" charset="0"/>
                          <a:cs typeface="Segoe UI Semibold" panose="020B0702040204020203" pitchFamily="34" charset="0"/>
                        </a:rPr>
                        <m:t>𝒕</m:t>
                      </m:r>
                    </m:oMath>
                  </a14:m>
                  <a:r>
                    <a:rPr lang="en-US" sz="2800" b="1" dirty="0">
                      <a:latin typeface="Segoe UI Semibold" panose="020B0702040204020203" pitchFamily="34" charset="0"/>
                      <a:cs typeface="Segoe UI Semibold" panose="020B0702040204020203" pitchFamily="34" charset="0"/>
                    </a:rPr>
                    <a:t>.</a:t>
                  </a:r>
                </a:p>
              </p:txBody>
            </p:sp>
          </mc:Choice>
          <mc:Fallback>
            <p:sp>
              <p:nvSpPr>
                <p:cNvPr id="5" name="Rectangle 4">
                  <a:extLst>
                    <a:ext uri="{FF2B5EF4-FFF2-40B4-BE49-F238E27FC236}">
                      <a16:creationId xmlns:a16="http://schemas.microsoft.com/office/drawing/2014/main" id="{3946028E-BCB9-4985-9B07-7EAE004AF26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85842" y="3429000"/>
                  <a:ext cx="6111311" cy="1927846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E005C0E-A0B1-410B-BCA5-F3FE087C7FE6}"/>
                </a:ext>
              </a:extLst>
            </p:cNvPr>
            <p:cNvSpPr/>
            <p:nvPr/>
          </p:nvSpPr>
          <p:spPr>
            <a:xfrm>
              <a:off x="1195367" y="3429001"/>
              <a:ext cx="6101786" cy="599067"/>
            </a:xfrm>
            <a:prstGeom prst="rect">
              <a:avLst/>
            </a:prstGeom>
            <a:solidFill>
              <a:srgbClr val="4C32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3200" b="1" dirty="0">
                  <a:latin typeface="Segoe UI Semibold" panose="020B0702040204020203" pitchFamily="34" charset="0"/>
                  <a:cs typeface="Segoe UI Semibold" panose="020B0702040204020203" pitchFamily="34" charset="0"/>
                </a:rPr>
                <a:t>Max-Flow-Min-Cut Theorem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7900283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769BE-4423-46BA-A5DB-49B7583C7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 What?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23F21C-D2F4-47F8-81A8-BE4285B30D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Max-flow and min-cut are each interesting algorithmic problems.</a:t>
            </a:r>
          </a:p>
          <a:p>
            <a:endParaRPr lang="en-US" dirty="0"/>
          </a:p>
          <a:p>
            <a:r>
              <a:rPr lang="en-US" dirty="0"/>
              <a:t>They were first studied in the 1950s</a:t>
            </a:r>
          </a:p>
          <a:p>
            <a:r>
              <a:rPr lang="en-US" dirty="0"/>
              <a:t>The U.S. military wanted to know how much the Soviets could ship on their rail network.</a:t>
            </a:r>
          </a:p>
          <a:p>
            <a:r>
              <a:rPr lang="en-US" dirty="0"/>
              <a:t>And also which rail lines they would target to </a:t>
            </a:r>
            <a:r>
              <a:rPr lang="en-US" i="1" dirty="0"/>
              <a:t>disrupt </a:t>
            </a:r>
            <a:r>
              <a:rPr lang="en-US" dirty="0"/>
              <a:t>the network.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55099617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40734-19C6-4665-80B2-92E4BFE0C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 What?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F7B6BA-0D98-418F-A7A1-62C88B6619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Great quick check for if you’ve found the maximum flow (or min-cut).</a:t>
            </a:r>
          </a:p>
          <a:p>
            <a:pPr lvl="1"/>
            <a:r>
              <a:rPr lang="en-US" dirty="0"/>
              <a:t>Check the other and see if the value is the same!</a:t>
            </a:r>
          </a:p>
          <a:p>
            <a:endParaRPr lang="en-US" dirty="0"/>
          </a:p>
          <a:p>
            <a:r>
              <a:rPr lang="en-US" dirty="0"/>
              <a:t>We’ll see examples next time of max-flow used for modeling. In those cases the min-cut can be interpreted as a “barrier” to a good assignment.  </a:t>
            </a:r>
          </a:p>
          <a:p>
            <a:endParaRPr lang="en-US" dirty="0"/>
          </a:p>
          <a:p>
            <a:r>
              <a:rPr lang="en-US" dirty="0"/>
              <a:t>It’s also a nice example of </a:t>
            </a:r>
            <a:r>
              <a:rPr lang="en-US" b="1" dirty="0"/>
              <a:t>duality</a:t>
            </a:r>
          </a:p>
          <a:p>
            <a:r>
              <a:rPr lang="en-US" dirty="0"/>
              <a:t>If you know what a “dual linear program” is – flows and cuts are dual LPs.</a:t>
            </a:r>
          </a:p>
        </p:txBody>
      </p:sp>
    </p:spTree>
    <p:extLst>
      <p:ext uri="{BB962C8B-B14F-4D97-AF65-F5344CB8AC3E}">
        <p14:creationId xmlns:p14="http://schemas.microsoft.com/office/powerpoint/2010/main" val="174117476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3946845-F0E1-4B4E-A10D-6B8CA03CE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Practice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899F5F-9F74-43AB-B5B8-0C5FBC0E6F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464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93B40-8BE1-4AFC-864B-104B9D966A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an LP for finding the biggest flow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5E67000-2B4C-44C6-8F78-6219CEFD206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Let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</m:d>
                  </m:oMath>
                </a14:m>
                <a:r>
                  <a:rPr lang="en-US" dirty="0"/>
                  <a:t> be the capacity on edge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5E67000-2B4C-44C6-8F78-6219CEFD206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5130757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93B40-8BE1-4AFC-864B-104B9D966A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an LP for finding the biggest flow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5E67000-2B4C-44C6-8F78-6219CEFD206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Let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</m:d>
                  </m:oMath>
                </a14:m>
                <a:r>
                  <a:rPr lang="en-US" dirty="0"/>
                  <a:t> be the capacity on edge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Max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: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  <m:brk m:alnAt="7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e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nters</m:t>
                        </m:r>
                        <m:r>
                          <m:rPr>
                            <m:brk m:alnAt="7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e>
                    </m:nary>
                  </m:oMath>
                </a14:m>
                <a:endParaRPr lang="en-US" dirty="0"/>
              </a:p>
              <a:p>
                <a:r>
                  <a:rPr lang="en-US" dirty="0"/>
                  <a:t>Subject to:</a:t>
                </a:r>
              </a:p>
              <a:p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: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  <m:brk m:alnAt="7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e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nters</m:t>
                        </m:r>
                        <m:r>
                          <m:rPr>
                            <m:brk m:alnAt="7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e>
                    </m:nary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: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  <m:brk m:alnAt="7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eaves</m:t>
                        </m:r>
                        <m:r>
                          <m:rPr>
                            <m:brk m:alnAt="7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dirty="0"/>
                  <a:t> for every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dirty="0"/>
                  <a:t> other than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0≤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for every edge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5E67000-2B4C-44C6-8F78-6219CEFD206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899419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160467-EA6D-4A82-B582-C8331BAA7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Flows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ED6F662-33A9-4295-86B4-2931A695B65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A </a:t>
                </a:r>
                <a:r>
                  <a:rPr lang="en-US" b="1" dirty="0"/>
                  <a:t>flow </a:t>
                </a:r>
                <a:r>
                  <a:rPr lang="en-US" dirty="0"/>
                  <a:t>moves units of water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b="1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b="0" dirty="0"/>
              </a:p>
              <a:p>
                <a:r>
                  <a:rPr lang="en-US" dirty="0"/>
                  <a:t>Water can only be created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 and only disappear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/>
                  <a:t>.</a:t>
                </a:r>
              </a:p>
              <a:p>
                <a:r>
                  <a:rPr lang="en-US" dirty="0"/>
                  <a:t>And you cannot move more water than the capacity on any edge.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ED6F662-33A9-4295-86B4-2931A695B65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894F9E99-67A1-4340-AFD5-4C1376F66570}"/>
                  </a:ext>
                </a:extLst>
              </p:cNvPr>
              <p:cNvSpPr/>
              <p:nvPr/>
            </p:nvSpPr>
            <p:spPr>
              <a:xfrm>
                <a:off x="1690219" y="4462582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894F9E99-67A1-4340-AFD5-4C1376F6657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0219" y="4462582"/>
                <a:ext cx="773723" cy="773723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09FA4E61-B426-445D-BD4B-F676F5F5DBB7}"/>
                  </a:ext>
                </a:extLst>
              </p:cNvPr>
              <p:cNvSpPr/>
              <p:nvPr/>
            </p:nvSpPr>
            <p:spPr>
              <a:xfrm>
                <a:off x="5660113" y="5644275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𝑤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09FA4E61-B426-445D-BD4B-F676F5F5DBB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0113" y="5644275"/>
                <a:ext cx="773723" cy="773723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82C9B974-5155-4250-A0BF-72A1808F3C0E}"/>
                  </a:ext>
                </a:extLst>
              </p:cNvPr>
              <p:cNvSpPr/>
              <p:nvPr/>
            </p:nvSpPr>
            <p:spPr>
              <a:xfrm>
                <a:off x="3121160" y="5642704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82C9B974-5155-4250-A0BF-72A1808F3C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1160" y="5642704"/>
                <a:ext cx="773723" cy="773723"/>
              </a:xfrm>
              <a:prstGeom prst="ellipse">
                <a:avLst/>
              </a:prstGeom>
              <a:blipFill>
                <a:blip r:embed="rId5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C0A11092-033B-4076-8BE2-9D8F83144CD3}"/>
                  </a:ext>
                </a:extLst>
              </p:cNvPr>
              <p:cNvSpPr/>
              <p:nvPr/>
            </p:nvSpPr>
            <p:spPr>
              <a:xfrm>
                <a:off x="7091053" y="4497753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C0A11092-033B-4076-8BE2-9D8F83144CD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1053" y="4497753"/>
                <a:ext cx="773723" cy="773723"/>
              </a:xfrm>
              <a:prstGeom prst="ellipse">
                <a:avLst/>
              </a:prstGeom>
              <a:blipFill>
                <a:blip r:embed="rId6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3E6DC83-1BC7-40C0-85BC-093BAB78479B}"/>
              </a:ext>
            </a:extLst>
          </p:cNvPr>
          <p:cNvCxnSpPr>
            <a:cxnSpLocks/>
            <a:stCxn id="4" idx="5"/>
            <a:endCxn id="6" idx="2"/>
          </p:cNvCxnSpPr>
          <p:nvPr/>
        </p:nvCxnSpPr>
        <p:spPr>
          <a:xfrm>
            <a:off x="2350633" y="5122996"/>
            <a:ext cx="770527" cy="906570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D90BA0E-7200-4DCB-9435-A4606BADEAE8}"/>
              </a:ext>
            </a:extLst>
          </p:cNvPr>
          <p:cNvCxnSpPr>
            <a:cxnSpLocks/>
            <a:stCxn id="6" idx="6"/>
            <a:endCxn id="5" idx="2"/>
          </p:cNvCxnSpPr>
          <p:nvPr/>
        </p:nvCxnSpPr>
        <p:spPr>
          <a:xfrm>
            <a:off x="3894883" y="6029566"/>
            <a:ext cx="1765230" cy="1571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D4794A2-84BE-4A84-8379-A2590FC16EFE}"/>
              </a:ext>
            </a:extLst>
          </p:cNvPr>
          <p:cNvCxnSpPr>
            <a:cxnSpLocks/>
            <a:stCxn id="7" idx="3"/>
            <a:endCxn id="5" idx="6"/>
          </p:cNvCxnSpPr>
          <p:nvPr/>
        </p:nvCxnSpPr>
        <p:spPr>
          <a:xfrm flipH="1">
            <a:off x="6433836" y="5158167"/>
            <a:ext cx="770526" cy="872970"/>
          </a:xfrm>
          <a:prstGeom prst="line">
            <a:avLst/>
          </a:prstGeom>
          <a:ln w="38100"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9CD67C1D-EAF7-4D9C-8D7D-571D68E99684}"/>
                  </a:ext>
                </a:extLst>
              </p:cNvPr>
              <p:cNvSpPr/>
              <p:nvPr/>
            </p:nvSpPr>
            <p:spPr>
              <a:xfrm>
                <a:off x="4484219" y="3724030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𝑣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9CD67C1D-EAF7-4D9C-8D7D-571D68E9968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4219" y="3724030"/>
                <a:ext cx="773723" cy="773723"/>
              </a:xfrm>
              <a:prstGeom prst="ellipse">
                <a:avLst/>
              </a:prstGeom>
              <a:blipFill>
                <a:blip r:embed="rId7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649C6DC-CA70-4596-866F-8A0B7CD2FC3F}"/>
              </a:ext>
            </a:extLst>
          </p:cNvPr>
          <p:cNvCxnSpPr>
            <a:cxnSpLocks/>
            <a:stCxn id="4" idx="7"/>
            <a:endCxn id="11" idx="2"/>
          </p:cNvCxnSpPr>
          <p:nvPr/>
        </p:nvCxnSpPr>
        <p:spPr>
          <a:xfrm flipV="1">
            <a:off x="2350633" y="4110892"/>
            <a:ext cx="2133586" cy="464999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6EC7F9A-FE62-4565-97EB-B103AB3BFB25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5197232" y="3966346"/>
            <a:ext cx="2007130" cy="644716"/>
          </a:xfrm>
          <a:prstGeom prst="line">
            <a:avLst/>
          </a:prstGeom>
          <a:ln w="38100">
            <a:solidFill>
              <a:schemeClr val="tx1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C1347F28-85DC-4404-8B36-C30BAE73674E}"/>
                  </a:ext>
                </a:extLst>
              </p:cNvPr>
              <p:cNvSpPr/>
              <p:nvPr/>
            </p:nvSpPr>
            <p:spPr>
              <a:xfrm>
                <a:off x="8259453" y="5576281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C1347F28-85DC-4404-8B36-C30BAE7367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9453" y="5576281"/>
                <a:ext cx="773723" cy="773723"/>
              </a:xfrm>
              <a:prstGeom prst="ellipse">
                <a:avLst/>
              </a:prstGeom>
              <a:blipFill>
                <a:blip r:embed="rId8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4194F3B4-4639-4DAA-93BB-68364F656EF8}"/>
                  </a:ext>
                </a:extLst>
              </p:cNvPr>
              <p:cNvSpPr/>
              <p:nvPr/>
            </p:nvSpPr>
            <p:spPr>
              <a:xfrm>
                <a:off x="10017915" y="4114796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4194F3B4-4639-4DAA-93BB-68364F656E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17915" y="4114796"/>
                <a:ext cx="773723" cy="773723"/>
              </a:xfrm>
              <a:prstGeom prst="ellipse">
                <a:avLst/>
              </a:prstGeom>
              <a:blipFill>
                <a:blip r:embed="rId9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58D1795-A0DA-483C-BF9B-3D6080A167A6}"/>
              </a:ext>
            </a:extLst>
          </p:cNvPr>
          <p:cNvCxnSpPr>
            <a:cxnSpLocks/>
            <a:stCxn id="11" idx="5"/>
            <a:endCxn id="5" idx="0"/>
          </p:cNvCxnSpPr>
          <p:nvPr/>
        </p:nvCxnSpPr>
        <p:spPr>
          <a:xfrm>
            <a:off x="5144633" y="4384444"/>
            <a:ext cx="902342" cy="1259831"/>
          </a:xfrm>
          <a:prstGeom prst="line">
            <a:avLst/>
          </a:prstGeom>
          <a:ln w="38100">
            <a:solidFill>
              <a:schemeClr val="tx1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73785A6-C6E5-4B6F-955C-158770BA9715}"/>
              </a:ext>
            </a:extLst>
          </p:cNvPr>
          <p:cNvCxnSpPr>
            <a:cxnSpLocks/>
            <a:stCxn id="14" idx="2"/>
            <a:endCxn id="5" idx="6"/>
          </p:cNvCxnSpPr>
          <p:nvPr/>
        </p:nvCxnSpPr>
        <p:spPr>
          <a:xfrm flipH="1">
            <a:off x="6433836" y="5963143"/>
            <a:ext cx="1825617" cy="67994"/>
          </a:xfrm>
          <a:prstGeom prst="line">
            <a:avLst/>
          </a:prstGeom>
          <a:ln w="38100"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7D93180-A403-4382-B9AF-01D8A4BBE9D4}"/>
              </a:ext>
            </a:extLst>
          </p:cNvPr>
          <p:cNvCxnSpPr>
            <a:cxnSpLocks/>
            <a:stCxn id="15" idx="2"/>
            <a:endCxn id="7" idx="6"/>
          </p:cNvCxnSpPr>
          <p:nvPr/>
        </p:nvCxnSpPr>
        <p:spPr>
          <a:xfrm flipH="1">
            <a:off x="7864776" y="4501658"/>
            <a:ext cx="2153139" cy="382957"/>
          </a:xfrm>
          <a:prstGeom prst="line">
            <a:avLst/>
          </a:prstGeom>
          <a:ln w="38100"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98B096E-D2B5-4D99-840D-0F415F9E3A90}"/>
              </a:ext>
            </a:extLst>
          </p:cNvPr>
          <p:cNvCxnSpPr>
            <a:cxnSpLocks/>
            <a:stCxn id="15" idx="3"/>
            <a:endCxn id="14" idx="7"/>
          </p:cNvCxnSpPr>
          <p:nvPr/>
        </p:nvCxnSpPr>
        <p:spPr>
          <a:xfrm flipH="1">
            <a:off x="8919867" y="4775210"/>
            <a:ext cx="1211357" cy="914380"/>
          </a:xfrm>
          <a:prstGeom prst="line">
            <a:avLst/>
          </a:prstGeom>
          <a:ln w="38100"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3FF7E62-E0AD-4CA9-B503-3B10BFB92CB2}"/>
              </a:ext>
            </a:extLst>
          </p:cNvPr>
          <p:cNvCxnSpPr>
            <a:cxnSpLocks/>
            <a:stCxn id="15" idx="1"/>
            <a:endCxn id="11" idx="7"/>
          </p:cNvCxnSpPr>
          <p:nvPr/>
        </p:nvCxnSpPr>
        <p:spPr>
          <a:xfrm flipH="1" flipV="1">
            <a:off x="5144633" y="3837339"/>
            <a:ext cx="4986591" cy="390766"/>
          </a:xfrm>
          <a:prstGeom prst="line">
            <a:avLst/>
          </a:prstGeom>
          <a:ln w="38100"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440FE7B-D369-4E4C-BA09-878C1E41ADD8}"/>
                  </a:ext>
                </a:extLst>
              </p:cNvPr>
              <p:cNvSpPr txBox="1"/>
              <p:nvPr/>
            </p:nvSpPr>
            <p:spPr>
              <a:xfrm>
                <a:off x="2023112" y="5436161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440FE7B-D369-4E4C-BA09-878C1E41AD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3112" y="5436161"/>
                <a:ext cx="762712" cy="46166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9958F81-3D6E-4BD2-BD8D-9E34820E8CE0}"/>
                  </a:ext>
                </a:extLst>
              </p:cNvPr>
              <p:cNvSpPr txBox="1"/>
              <p:nvPr/>
            </p:nvSpPr>
            <p:spPr>
              <a:xfrm>
                <a:off x="2735896" y="3876151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9958F81-3D6E-4BD2-BD8D-9E34820E8C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5896" y="3876151"/>
                <a:ext cx="762712" cy="46166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8A8A1FA-6655-44B4-A73E-9C09459064B0}"/>
                  </a:ext>
                </a:extLst>
              </p:cNvPr>
              <p:cNvSpPr txBox="1"/>
              <p:nvPr/>
            </p:nvSpPr>
            <p:spPr>
              <a:xfrm>
                <a:off x="4214214" y="5458757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8A8A1FA-6655-44B4-A73E-9C09459064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4214" y="5458757"/>
                <a:ext cx="762712" cy="461665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D5F5CE74-0E17-4A71-92E9-B711BDE6254E}"/>
                  </a:ext>
                </a:extLst>
              </p:cNvPr>
              <p:cNvSpPr txBox="1"/>
              <p:nvPr/>
            </p:nvSpPr>
            <p:spPr>
              <a:xfrm>
                <a:off x="5451970" y="4611062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D5F5CE74-0E17-4A71-92E9-B711BDE625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1970" y="4611062"/>
                <a:ext cx="762712" cy="461665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09EA921-8E42-4FB9-A6DD-E9E374AC43B9}"/>
                  </a:ext>
                </a:extLst>
              </p:cNvPr>
              <p:cNvSpPr txBox="1"/>
              <p:nvPr/>
            </p:nvSpPr>
            <p:spPr>
              <a:xfrm>
                <a:off x="6445029" y="4059786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09EA921-8E42-4FB9-A6DD-E9E374AC43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5029" y="4059786"/>
                <a:ext cx="762712" cy="461665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7664A668-6BD5-49C3-A8EC-F829EF469D5F}"/>
                  </a:ext>
                </a:extLst>
              </p:cNvPr>
              <p:cNvSpPr txBox="1"/>
              <p:nvPr/>
            </p:nvSpPr>
            <p:spPr>
              <a:xfrm>
                <a:off x="7305092" y="3518472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7664A668-6BD5-49C3-A8EC-F829EF469D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5092" y="3518472"/>
                <a:ext cx="762712" cy="461665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9D1A7C9-0715-463E-A961-C9E0264DD4BB}"/>
                  </a:ext>
                </a:extLst>
              </p:cNvPr>
              <p:cNvSpPr txBox="1"/>
              <p:nvPr/>
            </p:nvSpPr>
            <p:spPr>
              <a:xfrm>
                <a:off x="6780049" y="5271476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9D1A7C9-0715-463E-A961-C9E0264DD4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0049" y="5271476"/>
                <a:ext cx="762712" cy="46166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8EA2BD0E-34A6-45E9-9586-11B63E63EE2B}"/>
                  </a:ext>
                </a:extLst>
              </p:cNvPr>
              <p:cNvSpPr txBox="1"/>
              <p:nvPr/>
            </p:nvSpPr>
            <p:spPr>
              <a:xfrm>
                <a:off x="6965288" y="6021501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8EA2BD0E-34A6-45E9-9586-11B63E63EE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5288" y="6021501"/>
                <a:ext cx="762712" cy="461665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B7B66618-C904-47DF-863F-07B6DDDA124C}"/>
                  </a:ext>
                </a:extLst>
              </p:cNvPr>
              <p:cNvSpPr txBox="1"/>
              <p:nvPr/>
            </p:nvSpPr>
            <p:spPr>
              <a:xfrm>
                <a:off x="9406176" y="5207493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B7B66618-C904-47DF-863F-07B6DDDA12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06176" y="5207493"/>
                <a:ext cx="762712" cy="461665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04248E82-9482-4FBC-947A-740D0CAE5A9E}"/>
                  </a:ext>
                </a:extLst>
              </p:cNvPr>
              <p:cNvSpPr txBox="1"/>
              <p:nvPr/>
            </p:nvSpPr>
            <p:spPr>
              <a:xfrm>
                <a:off x="8010965" y="4273323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04248E82-9482-4FBC-947A-740D0CAE5A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0965" y="4273323"/>
                <a:ext cx="762712" cy="46166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1523355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92018D4-8FA8-460C-875F-E6FD368A9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Speeding Up Ford-Fulkerson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B235CC-552B-4F17-98DD-921FDA6B75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29667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F3FD6AB-FC58-457E-8266-E7CEA94A37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Speeding Up Ford-Fulkerson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F2458A83-3C46-4064-A85A-ED0F7AF4E54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Ford-Fulkerson is only slow 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dirty="0"/>
                  <a:t> is big and we keep doing very small updates. </a:t>
                </a:r>
              </a:p>
              <a:p>
                <a:r>
                  <a:rPr lang="en-US" dirty="0"/>
                  <a:t>If instead of finding </a:t>
                </a:r>
                <a:r>
                  <a:rPr lang="en-US" b="1" dirty="0"/>
                  <a:t>any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path you find a particular one (the one with the fewest edges, or the one that will lead to the biggest increase) you can guarantee you’ll do fewer iterations.</a:t>
                </a:r>
              </a:p>
              <a:p>
                <a:pPr lvl="1"/>
                <a:r>
                  <a:rPr lang="en-US" dirty="0"/>
                  <a:t>Each iteration will take a little longer to find the good path, but the tradeoff is often worth it.</a:t>
                </a:r>
              </a:p>
              <a:p>
                <a:pPr lvl="1"/>
                <a:r>
                  <a:rPr lang="en-US" dirty="0"/>
                  <a:t>In particular some algorithms end up with running times independent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dirty="0"/>
                  <a:t>.</a:t>
                </a:r>
              </a:p>
              <a:p>
                <a:pPr lvl="1"/>
                <a:r>
                  <a:rPr lang="en-US" sz="2800" dirty="0"/>
                  <a:t>In practice, Ford-Fulkerson is usually fine! </a:t>
                </a:r>
              </a:p>
              <a:p>
                <a:pPr lvl="1"/>
                <a:r>
                  <a:rPr lang="en-US" sz="2800" dirty="0"/>
                  <a:t>The fastest-known (theoretically) is Orlin’s algorithm: running time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𝑉𝐸</m:t>
                        </m:r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US" sz="2800" dirty="0"/>
                  <a:t> </a:t>
                </a:r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F2458A83-3C46-4064-A85A-ED0F7AF4E54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 r="-11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3725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160467-EA6D-4A82-B582-C8331BAA7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Flows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ED6F662-33A9-4295-86B4-2931A695B65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A </a:t>
                </a:r>
                <a:r>
                  <a:rPr lang="en-US" b="1" dirty="0"/>
                  <a:t>flow </a:t>
                </a:r>
                <a:r>
                  <a:rPr lang="en-US" dirty="0"/>
                  <a:t>moves units of water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b="1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b="0" dirty="0"/>
              </a:p>
              <a:p>
                <a:r>
                  <a:rPr lang="en-US" dirty="0"/>
                  <a:t>Water can only be created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 and only disappear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/>
                  <a:t>.</a:t>
                </a:r>
              </a:p>
              <a:p>
                <a:r>
                  <a:rPr lang="en-US" dirty="0"/>
                  <a:t>And you cannot move more water than the capacity on any edge.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ED6F662-33A9-4295-86B4-2931A695B65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1" name="Group 30">
            <a:extLst>
              <a:ext uri="{FF2B5EF4-FFF2-40B4-BE49-F238E27FC236}">
                <a16:creationId xmlns:a16="http://schemas.microsoft.com/office/drawing/2014/main" id="{4FB042BA-FADC-4D46-8F06-17F8B8C064FF}"/>
              </a:ext>
            </a:extLst>
          </p:cNvPr>
          <p:cNvGrpSpPr/>
          <p:nvPr/>
        </p:nvGrpSpPr>
        <p:grpSpPr>
          <a:xfrm>
            <a:off x="1690219" y="3518472"/>
            <a:ext cx="9101419" cy="2964694"/>
            <a:chOff x="1690219" y="3518472"/>
            <a:chExt cx="9101419" cy="2964694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" name="Oval 3">
                  <a:extLst>
                    <a:ext uri="{FF2B5EF4-FFF2-40B4-BE49-F238E27FC236}">
                      <a16:creationId xmlns:a16="http://schemas.microsoft.com/office/drawing/2014/main" id="{894F9E99-67A1-4340-AFD5-4C1376F66570}"/>
                    </a:ext>
                  </a:extLst>
                </p:cNvPr>
                <p:cNvSpPr/>
                <p:nvPr/>
              </p:nvSpPr>
              <p:spPr>
                <a:xfrm>
                  <a:off x="1690219" y="4462582"/>
                  <a:ext cx="773723" cy="773723"/>
                </a:xfrm>
                <a:prstGeom prst="ellipse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en-US" sz="2800" dirty="0">
                    <a:solidFill>
                      <a:schemeClr val="tx1"/>
                    </a:solidFill>
                  </a:endParaRPr>
                </a:p>
              </p:txBody>
            </p:sp>
          </mc:Choice>
          <mc:Fallback>
            <p:sp>
              <p:nvSpPr>
                <p:cNvPr id="4" name="Oval 3">
                  <a:extLst>
                    <a:ext uri="{FF2B5EF4-FFF2-40B4-BE49-F238E27FC236}">
                      <a16:creationId xmlns:a16="http://schemas.microsoft.com/office/drawing/2014/main" id="{894F9E99-67A1-4340-AFD5-4C1376F66570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90219" y="4462582"/>
                  <a:ext cx="773723" cy="773723"/>
                </a:xfrm>
                <a:prstGeom prst="ellipse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 w="28575"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" name="Oval 4">
                  <a:extLst>
                    <a:ext uri="{FF2B5EF4-FFF2-40B4-BE49-F238E27FC236}">
                      <a16:creationId xmlns:a16="http://schemas.microsoft.com/office/drawing/2014/main" id="{09FA4E61-B426-445D-BD4B-F676F5F5DBB7}"/>
                    </a:ext>
                  </a:extLst>
                </p:cNvPr>
                <p:cNvSpPr/>
                <p:nvPr/>
              </p:nvSpPr>
              <p:spPr>
                <a:xfrm>
                  <a:off x="5660113" y="5644275"/>
                  <a:ext cx="773723" cy="773723"/>
                </a:xfrm>
                <a:prstGeom prst="ellipse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oMath>
                    </m:oMathPara>
                  </a14:m>
                  <a:endParaRPr lang="en-US" sz="2800" dirty="0">
                    <a:solidFill>
                      <a:schemeClr val="tx1"/>
                    </a:solidFill>
                  </a:endParaRPr>
                </a:p>
              </p:txBody>
            </p:sp>
          </mc:Choice>
          <mc:Fallback>
            <p:sp>
              <p:nvSpPr>
                <p:cNvPr id="5" name="Oval 4">
                  <a:extLst>
                    <a:ext uri="{FF2B5EF4-FFF2-40B4-BE49-F238E27FC236}">
                      <a16:creationId xmlns:a16="http://schemas.microsoft.com/office/drawing/2014/main" id="{09FA4E61-B426-445D-BD4B-F676F5F5DBB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60113" y="5644275"/>
                  <a:ext cx="773723" cy="773723"/>
                </a:xfrm>
                <a:prstGeom prst="ellipse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 w="28575"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" name="Oval 5">
                  <a:extLst>
                    <a:ext uri="{FF2B5EF4-FFF2-40B4-BE49-F238E27FC236}">
                      <a16:creationId xmlns:a16="http://schemas.microsoft.com/office/drawing/2014/main" id="{82C9B974-5155-4250-A0BF-72A1808F3C0E}"/>
                    </a:ext>
                  </a:extLst>
                </p:cNvPr>
                <p:cNvSpPr/>
                <p:nvPr/>
              </p:nvSpPr>
              <p:spPr>
                <a:xfrm>
                  <a:off x="3121160" y="5642704"/>
                  <a:ext cx="773723" cy="773723"/>
                </a:xfrm>
                <a:prstGeom prst="ellipse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oMath>
                    </m:oMathPara>
                  </a14:m>
                  <a:endParaRPr lang="en-US" sz="2800" dirty="0">
                    <a:solidFill>
                      <a:schemeClr val="tx1"/>
                    </a:solidFill>
                  </a:endParaRPr>
                </a:p>
              </p:txBody>
            </p:sp>
          </mc:Choice>
          <mc:Fallback>
            <p:sp>
              <p:nvSpPr>
                <p:cNvPr id="6" name="Oval 5">
                  <a:extLst>
                    <a:ext uri="{FF2B5EF4-FFF2-40B4-BE49-F238E27FC236}">
                      <a16:creationId xmlns:a16="http://schemas.microsoft.com/office/drawing/2014/main" id="{82C9B974-5155-4250-A0BF-72A1808F3C0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21160" y="5642704"/>
                  <a:ext cx="773723" cy="773723"/>
                </a:xfrm>
                <a:prstGeom prst="ellipse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 w="28575"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" name="Oval 6">
                  <a:extLst>
                    <a:ext uri="{FF2B5EF4-FFF2-40B4-BE49-F238E27FC236}">
                      <a16:creationId xmlns:a16="http://schemas.microsoft.com/office/drawing/2014/main" id="{C0A11092-033B-4076-8BE2-9D8F83144CD3}"/>
                    </a:ext>
                  </a:extLst>
                </p:cNvPr>
                <p:cNvSpPr/>
                <p:nvPr/>
              </p:nvSpPr>
              <p:spPr>
                <a:xfrm>
                  <a:off x="7091053" y="4497753"/>
                  <a:ext cx="773723" cy="773723"/>
                </a:xfrm>
                <a:prstGeom prst="ellipse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sz="2800" dirty="0">
                    <a:solidFill>
                      <a:schemeClr val="tx1"/>
                    </a:solidFill>
                  </a:endParaRPr>
                </a:p>
              </p:txBody>
            </p:sp>
          </mc:Choice>
          <mc:Fallback>
            <p:sp>
              <p:nvSpPr>
                <p:cNvPr id="7" name="Oval 6">
                  <a:extLst>
                    <a:ext uri="{FF2B5EF4-FFF2-40B4-BE49-F238E27FC236}">
                      <a16:creationId xmlns:a16="http://schemas.microsoft.com/office/drawing/2014/main" id="{C0A11092-033B-4076-8BE2-9D8F83144CD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91053" y="4497753"/>
                  <a:ext cx="773723" cy="773723"/>
                </a:xfrm>
                <a:prstGeom prst="ellipse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 w="28575"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3E6DC83-1BC7-40C0-85BC-093BAB78479B}"/>
                </a:ext>
              </a:extLst>
            </p:cNvPr>
            <p:cNvCxnSpPr>
              <a:cxnSpLocks/>
              <a:stCxn id="4" idx="5"/>
              <a:endCxn id="6" idx="2"/>
            </p:cNvCxnSpPr>
            <p:nvPr/>
          </p:nvCxnSpPr>
          <p:spPr>
            <a:xfrm>
              <a:off x="2350633" y="5122996"/>
              <a:ext cx="770527" cy="906570"/>
            </a:xfrm>
            <a:prstGeom prst="line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8D90BA0E-7200-4DCB-9435-A4606BADEAE8}"/>
                </a:ext>
              </a:extLst>
            </p:cNvPr>
            <p:cNvCxnSpPr>
              <a:cxnSpLocks/>
              <a:stCxn id="6" idx="6"/>
              <a:endCxn id="5" idx="2"/>
            </p:cNvCxnSpPr>
            <p:nvPr/>
          </p:nvCxnSpPr>
          <p:spPr>
            <a:xfrm>
              <a:off x="3894883" y="6029566"/>
              <a:ext cx="1765230" cy="1571"/>
            </a:xfrm>
            <a:prstGeom prst="line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D4794A2-84BE-4A84-8379-A2590FC16EFE}"/>
                </a:ext>
              </a:extLst>
            </p:cNvPr>
            <p:cNvCxnSpPr>
              <a:cxnSpLocks/>
              <a:stCxn id="7" idx="3"/>
              <a:endCxn id="5" idx="6"/>
            </p:cNvCxnSpPr>
            <p:nvPr/>
          </p:nvCxnSpPr>
          <p:spPr>
            <a:xfrm flipH="1">
              <a:off x="6433836" y="5158167"/>
              <a:ext cx="770526" cy="872970"/>
            </a:xfrm>
            <a:prstGeom prst="line">
              <a:avLst/>
            </a:prstGeom>
            <a:ln w="38100">
              <a:solidFill>
                <a:schemeClr val="tx1"/>
              </a:solidFill>
              <a:headEnd type="triangl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" name="Oval 10">
                  <a:extLst>
                    <a:ext uri="{FF2B5EF4-FFF2-40B4-BE49-F238E27FC236}">
                      <a16:creationId xmlns:a16="http://schemas.microsoft.com/office/drawing/2014/main" id="{9CD67C1D-EAF7-4D9C-8D7D-571D68E99684}"/>
                    </a:ext>
                  </a:extLst>
                </p:cNvPr>
                <p:cNvSpPr/>
                <p:nvPr/>
              </p:nvSpPr>
              <p:spPr>
                <a:xfrm>
                  <a:off x="4484219" y="3724030"/>
                  <a:ext cx="773723" cy="773723"/>
                </a:xfrm>
                <a:prstGeom prst="ellipse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oMath>
                    </m:oMathPara>
                  </a14:m>
                  <a:endParaRPr lang="en-US" sz="2800" dirty="0">
                    <a:solidFill>
                      <a:schemeClr val="tx1"/>
                    </a:solidFill>
                  </a:endParaRPr>
                </a:p>
              </p:txBody>
            </p:sp>
          </mc:Choice>
          <mc:Fallback>
            <p:sp>
              <p:nvSpPr>
                <p:cNvPr id="11" name="Oval 10">
                  <a:extLst>
                    <a:ext uri="{FF2B5EF4-FFF2-40B4-BE49-F238E27FC236}">
                      <a16:creationId xmlns:a16="http://schemas.microsoft.com/office/drawing/2014/main" id="{9CD67C1D-EAF7-4D9C-8D7D-571D68E9968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84219" y="3724030"/>
                  <a:ext cx="773723" cy="773723"/>
                </a:xfrm>
                <a:prstGeom prst="ellipse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 w="28575"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649C6DC-CA70-4596-866F-8A0B7CD2FC3F}"/>
                </a:ext>
              </a:extLst>
            </p:cNvPr>
            <p:cNvCxnSpPr>
              <a:cxnSpLocks/>
              <a:stCxn id="4" idx="7"/>
              <a:endCxn id="11" idx="2"/>
            </p:cNvCxnSpPr>
            <p:nvPr/>
          </p:nvCxnSpPr>
          <p:spPr>
            <a:xfrm flipV="1">
              <a:off x="2350633" y="4110892"/>
              <a:ext cx="2133586" cy="464999"/>
            </a:xfrm>
            <a:prstGeom prst="line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6EC7F9A-FE62-4565-97EB-B103AB3BFB25}"/>
                </a:ext>
              </a:extLst>
            </p:cNvPr>
            <p:cNvCxnSpPr>
              <a:cxnSpLocks/>
              <a:endCxn id="7" idx="1"/>
            </p:cNvCxnSpPr>
            <p:nvPr/>
          </p:nvCxnSpPr>
          <p:spPr>
            <a:xfrm>
              <a:off x="5197232" y="3966346"/>
              <a:ext cx="2007130" cy="644716"/>
            </a:xfrm>
            <a:prstGeom prst="line">
              <a:avLst/>
            </a:prstGeom>
            <a:ln w="3810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4" name="Oval 13">
                  <a:extLst>
                    <a:ext uri="{FF2B5EF4-FFF2-40B4-BE49-F238E27FC236}">
                      <a16:creationId xmlns:a16="http://schemas.microsoft.com/office/drawing/2014/main" id="{C1347F28-85DC-4404-8B36-C30BAE73674E}"/>
                    </a:ext>
                  </a:extLst>
                </p:cNvPr>
                <p:cNvSpPr/>
                <p:nvPr/>
              </p:nvSpPr>
              <p:spPr>
                <a:xfrm>
                  <a:off x="8259453" y="5576281"/>
                  <a:ext cx="773723" cy="773723"/>
                </a:xfrm>
                <a:prstGeom prst="ellipse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en-US" sz="2800" dirty="0">
                    <a:solidFill>
                      <a:schemeClr val="tx1"/>
                    </a:solidFill>
                  </a:endParaRPr>
                </a:p>
              </p:txBody>
            </p:sp>
          </mc:Choice>
          <mc:Fallback>
            <p:sp>
              <p:nvSpPr>
                <p:cNvPr id="14" name="Oval 13">
                  <a:extLst>
                    <a:ext uri="{FF2B5EF4-FFF2-40B4-BE49-F238E27FC236}">
                      <a16:creationId xmlns:a16="http://schemas.microsoft.com/office/drawing/2014/main" id="{C1347F28-85DC-4404-8B36-C30BAE73674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59453" y="5576281"/>
                  <a:ext cx="773723" cy="773723"/>
                </a:xfrm>
                <a:prstGeom prst="ellipse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 w="28575"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5" name="Oval 14">
                  <a:extLst>
                    <a:ext uri="{FF2B5EF4-FFF2-40B4-BE49-F238E27FC236}">
                      <a16:creationId xmlns:a16="http://schemas.microsoft.com/office/drawing/2014/main" id="{4194F3B4-4639-4DAA-93BB-68364F656EF8}"/>
                    </a:ext>
                  </a:extLst>
                </p:cNvPr>
                <p:cNvSpPr/>
                <p:nvPr/>
              </p:nvSpPr>
              <p:spPr>
                <a:xfrm>
                  <a:off x="10017915" y="4114796"/>
                  <a:ext cx="773723" cy="773723"/>
                </a:xfrm>
                <a:prstGeom prst="ellipse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oMath>
                    </m:oMathPara>
                  </a14:m>
                  <a:endParaRPr lang="en-US" sz="2800" dirty="0">
                    <a:solidFill>
                      <a:schemeClr val="tx1"/>
                    </a:solidFill>
                  </a:endParaRPr>
                </a:p>
              </p:txBody>
            </p:sp>
          </mc:Choice>
          <mc:Fallback>
            <p:sp>
              <p:nvSpPr>
                <p:cNvPr id="15" name="Oval 14">
                  <a:extLst>
                    <a:ext uri="{FF2B5EF4-FFF2-40B4-BE49-F238E27FC236}">
                      <a16:creationId xmlns:a16="http://schemas.microsoft.com/office/drawing/2014/main" id="{4194F3B4-4639-4DAA-93BB-68364F656EF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17915" y="4114796"/>
                  <a:ext cx="773723" cy="773723"/>
                </a:xfrm>
                <a:prstGeom prst="ellipse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 w="28575"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58D1795-A0DA-483C-BF9B-3D6080A167A6}"/>
                </a:ext>
              </a:extLst>
            </p:cNvPr>
            <p:cNvCxnSpPr>
              <a:cxnSpLocks/>
              <a:stCxn id="11" idx="5"/>
              <a:endCxn id="5" idx="0"/>
            </p:cNvCxnSpPr>
            <p:nvPr/>
          </p:nvCxnSpPr>
          <p:spPr>
            <a:xfrm>
              <a:off x="5144633" y="4384444"/>
              <a:ext cx="902342" cy="1259831"/>
            </a:xfrm>
            <a:prstGeom prst="line">
              <a:avLst/>
            </a:prstGeom>
            <a:ln w="3810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473785A6-C6E5-4B6F-955C-158770BA9715}"/>
                </a:ext>
              </a:extLst>
            </p:cNvPr>
            <p:cNvCxnSpPr>
              <a:cxnSpLocks/>
              <a:stCxn id="14" idx="2"/>
              <a:endCxn id="5" idx="6"/>
            </p:cNvCxnSpPr>
            <p:nvPr/>
          </p:nvCxnSpPr>
          <p:spPr>
            <a:xfrm flipH="1">
              <a:off x="6433836" y="5963143"/>
              <a:ext cx="1825617" cy="67994"/>
            </a:xfrm>
            <a:prstGeom prst="line">
              <a:avLst/>
            </a:prstGeom>
            <a:ln w="38100">
              <a:solidFill>
                <a:schemeClr val="tx1"/>
              </a:solidFill>
              <a:headEnd type="triangl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7D93180-A403-4382-B9AF-01D8A4BBE9D4}"/>
                </a:ext>
              </a:extLst>
            </p:cNvPr>
            <p:cNvCxnSpPr>
              <a:cxnSpLocks/>
              <a:stCxn id="15" idx="2"/>
              <a:endCxn id="7" idx="6"/>
            </p:cNvCxnSpPr>
            <p:nvPr/>
          </p:nvCxnSpPr>
          <p:spPr>
            <a:xfrm flipH="1">
              <a:off x="7864776" y="4501658"/>
              <a:ext cx="2153139" cy="382957"/>
            </a:xfrm>
            <a:prstGeom prst="line">
              <a:avLst/>
            </a:prstGeom>
            <a:ln w="38100">
              <a:solidFill>
                <a:schemeClr val="tx1"/>
              </a:solidFill>
              <a:headEnd type="triangl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098B096E-D2B5-4D99-840D-0F415F9E3A90}"/>
                </a:ext>
              </a:extLst>
            </p:cNvPr>
            <p:cNvCxnSpPr>
              <a:cxnSpLocks/>
              <a:stCxn id="15" idx="3"/>
              <a:endCxn id="14" idx="7"/>
            </p:cNvCxnSpPr>
            <p:nvPr/>
          </p:nvCxnSpPr>
          <p:spPr>
            <a:xfrm flipH="1">
              <a:off x="8919867" y="4775210"/>
              <a:ext cx="1211357" cy="914380"/>
            </a:xfrm>
            <a:prstGeom prst="line">
              <a:avLst/>
            </a:prstGeom>
            <a:ln w="38100">
              <a:solidFill>
                <a:schemeClr val="tx1"/>
              </a:solidFill>
              <a:headEnd type="triangl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33FF7E62-E0AD-4CA9-B503-3B10BFB92CB2}"/>
                </a:ext>
              </a:extLst>
            </p:cNvPr>
            <p:cNvCxnSpPr>
              <a:cxnSpLocks/>
              <a:stCxn id="15" idx="1"/>
              <a:endCxn id="11" idx="7"/>
            </p:cNvCxnSpPr>
            <p:nvPr/>
          </p:nvCxnSpPr>
          <p:spPr>
            <a:xfrm flipH="1" flipV="1">
              <a:off x="5144633" y="3837339"/>
              <a:ext cx="4986591" cy="390766"/>
            </a:xfrm>
            <a:prstGeom prst="line">
              <a:avLst/>
            </a:prstGeom>
            <a:ln w="38100">
              <a:solidFill>
                <a:schemeClr val="tx1"/>
              </a:solidFill>
              <a:headEnd type="triangl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D440FE7B-D369-4E4C-BA09-878C1E41ADD8}"/>
                    </a:ext>
                  </a:extLst>
                </p:cNvPr>
                <p:cNvSpPr txBox="1"/>
                <p:nvPr/>
              </p:nvSpPr>
              <p:spPr>
                <a:xfrm>
                  <a:off x="2023112" y="5436161"/>
                  <a:ext cx="76271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2/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D440FE7B-D369-4E4C-BA09-878C1E41ADD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23112" y="5436161"/>
                  <a:ext cx="762712" cy="461665"/>
                </a:xfrm>
                <a:prstGeom prst="rect">
                  <a:avLst/>
                </a:prstGeom>
                <a:blipFill>
                  <a:blip r:embed="rId10"/>
                  <a:stretch>
                    <a:fillRect b="-18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A9958F81-3D6E-4BD2-BD8D-9E34820E8CE0}"/>
                    </a:ext>
                  </a:extLst>
                </p:cNvPr>
                <p:cNvSpPr txBox="1"/>
                <p:nvPr/>
              </p:nvSpPr>
              <p:spPr>
                <a:xfrm>
                  <a:off x="2735896" y="3876151"/>
                  <a:ext cx="76271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A9958F81-3D6E-4BD2-BD8D-9E34820E8CE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35896" y="3876151"/>
                  <a:ext cx="762712" cy="461665"/>
                </a:xfrm>
                <a:prstGeom prst="rect">
                  <a:avLst/>
                </a:prstGeom>
                <a:blipFill>
                  <a:blip r:embed="rId11"/>
                  <a:stretch>
                    <a:fillRect b="-1710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78A8A1FA-6655-44B4-A73E-9C09459064B0}"/>
                    </a:ext>
                  </a:extLst>
                </p:cNvPr>
                <p:cNvSpPr txBox="1"/>
                <p:nvPr/>
              </p:nvSpPr>
              <p:spPr>
                <a:xfrm>
                  <a:off x="4214214" y="5458757"/>
                  <a:ext cx="76271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78A8A1FA-6655-44B4-A73E-9C09459064B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14214" y="5458757"/>
                  <a:ext cx="762712" cy="461665"/>
                </a:xfrm>
                <a:prstGeom prst="rect">
                  <a:avLst/>
                </a:prstGeom>
                <a:blipFill>
                  <a:blip r:embed="rId12"/>
                  <a:stretch>
                    <a:fillRect b="-1710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D5F5CE74-0E17-4A71-92E9-B711BDE6254E}"/>
                    </a:ext>
                  </a:extLst>
                </p:cNvPr>
                <p:cNvSpPr txBox="1"/>
                <p:nvPr/>
              </p:nvSpPr>
              <p:spPr>
                <a:xfrm>
                  <a:off x="5451970" y="4611062"/>
                  <a:ext cx="76271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0/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D5F5CE74-0E17-4A71-92E9-B711BDE6254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51970" y="4611062"/>
                  <a:ext cx="762712" cy="461665"/>
                </a:xfrm>
                <a:prstGeom prst="rect">
                  <a:avLst/>
                </a:prstGeom>
                <a:blipFill>
                  <a:blip r:embed="rId13"/>
                  <a:stretch>
                    <a:fillRect b="-1710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509EA921-8E42-4FB9-A6DD-E9E374AC43B9}"/>
                    </a:ext>
                  </a:extLst>
                </p:cNvPr>
                <p:cNvSpPr txBox="1"/>
                <p:nvPr/>
              </p:nvSpPr>
              <p:spPr>
                <a:xfrm>
                  <a:off x="6445029" y="4059786"/>
                  <a:ext cx="76271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1/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509EA921-8E42-4FB9-A6DD-E9E374AC43B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45029" y="4059786"/>
                  <a:ext cx="762712" cy="461665"/>
                </a:xfrm>
                <a:prstGeom prst="rect">
                  <a:avLst/>
                </a:prstGeom>
                <a:blipFill>
                  <a:blip r:embed="rId14"/>
                  <a:stretch>
                    <a:fillRect b="-1710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7664A668-6BD5-49C3-A8EC-F829EF469D5F}"/>
                    </a:ext>
                  </a:extLst>
                </p:cNvPr>
                <p:cNvSpPr txBox="1"/>
                <p:nvPr/>
              </p:nvSpPr>
              <p:spPr>
                <a:xfrm>
                  <a:off x="7305092" y="3518472"/>
                  <a:ext cx="76271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7664A668-6BD5-49C3-A8EC-F829EF469D5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05092" y="3518472"/>
                  <a:ext cx="762712" cy="461665"/>
                </a:xfrm>
                <a:prstGeom prst="rect">
                  <a:avLst/>
                </a:prstGeom>
                <a:blipFill>
                  <a:blip r:embed="rId15"/>
                  <a:stretch>
                    <a:fillRect b="-1710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69D1A7C9-0715-463E-A961-C9E0264DD4BB}"/>
                    </a:ext>
                  </a:extLst>
                </p:cNvPr>
                <p:cNvSpPr txBox="1"/>
                <p:nvPr/>
              </p:nvSpPr>
              <p:spPr>
                <a:xfrm>
                  <a:off x="6780049" y="5271476"/>
                  <a:ext cx="76271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1/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69D1A7C9-0715-463E-A961-C9E0264DD4B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80049" y="5271476"/>
                  <a:ext cx="762712" cy="461665"/>
                </a:xfrm>
                <a:prstGeom prst="rect">
                  <a:avLst/>
                </a:prstGeom>
                <a:blipFill>
                  <a:blip r:embed="rId16"/>
                  <a:stretch>
                    <a:fillRect b="-18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8EA2BD0E-34A6-45E9-9586-11B63E63EE2B}"/>
                    </a:ext>
                  </a:extLst>
                </p:cNvPr>
                <p:cNvSpPr txBox="1"/>
                <p:nvPr/>
              </p:nvSpPr>
              <p:spPr>
                <a:xfrm>
                  <a:off x="6965288" y="6021501"/>
                  <a:ext cx="76271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1/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8EA2BD0E-34A6-45E9-9586-11B63E63EE2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65288" y="6021501"/>
                  <a:ext cx="762712" cy="461665"/>
                </a:xfrm>
                <a:prstGeom prst="rect">
                  <a:avLst/>
                </a:prstGeom>
                <a:blipFill>
                  <a:blip r:embed="rId17"/>
                  <a:stretch>
                    <a:fillRect b="-1710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B7B66618-C904-47DF-863F-07B6DDDA124C}"/>
                    </a:ext>
                  </a:extLst>
                </p:cNvPr>
                <p:cNvSpPr txBox="1"/>
                <p:nvPr/>
              </p:nvSpPr>
              <p:spPr>
                <a:xfrm>
                  <a:off x="9406176" y="5207493"/>
                  <a:ext cx="76271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1/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B7B66618-C904-47DF-863F-07B6DDDA124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06176" y="5207493"/>
                  <a:ext cx="762712" cy="461665"/>
                </a:xfrm>
                <a:prstGeom prst="rect">
                  <a:avLst/>
                </a:prstGeom>
                <a:blipFill>
                  <a:blip r:embed="rId18"/>
                  <a:stretch>
                    <a:fillRect b="-1710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04248E82-9482-4FBC-947A-740D0CAE5A9E}"/>
                    </a:ext>
                  </a:extLst>
                </p:cNvPr>
                <p:cNvSpPr txBox="1"/>
                <p:nvPr/>
              </p:nvSpPr>
              <p:spPr>
                <a:xfrm>
                  <a:off x="8010965" y="4273323"/>
                  <a:ext cx="76271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2/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04248E82-9482-4FBC-947A-740D0CAE5A9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10965" y="4273323"/>
                  <a:ext cx="762712" cy="461665"/>
                </a:xfrm>
                <a:prstGeom prst="rect">
                  <a:avLst/>
                </a:prstGeom>
                <a:blipFill>
                  <a:blip r:embed="rId19"/>
                  <a:stretch>
                    <a:fillRect b="-1710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583455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160467-EA6D-4A82-B582-C8331BAA7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Flows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ED6F662-33A9-4295-86B4-2931A695B65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The </a:t>
                </a:r>
                <a:r>
                  <a:rPr lang="en-US" b="1" dirty="0"/>
                  <a:t>value </a:t>
                </a:r>
                <a:r>
                  <a:rPr lang="en-US" dirty="0"/>
                  <a:t>or </a:t>
                </a:r>
                <a:r>
                  <a:rPr lang="en-US" b="1" dirty="0"/>
                  <a:t>size </a:t>
                </a:r>
                <a:r>
                  <a:rPr lang="en-US" dirty="0"/>
                  <a:t>of a flow is the net flow leaving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en-US" b="1" dirty="0"/>
              </a:p>
              <a:p>
                <a:r>
                  <a:rPr lang="en-US" dirty="0"/>
                  <a:t>Or, equivalently the net flow entering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r>
                  <a:rPr lang="en-US" dirty="0"/>
                  <a:t>Value of this flow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ED6F662-33A9-4295-86B4-2931A695B65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1" name="Group 30">
            <a:extLst>
              <a:ext uri="{FF2B5EF4-FFF2-40B4-BE49-F238E27FC236}">
                <a16:creationId xmlns:a16="http://schemas.microsoft.com/office/drawing/2014/main" id="{4FB042BA-FADC-4D46-8F06-17F8B8C064FF}"/>
              </a:ext>
            </a:extLst>
          </p:cNvPr>
          <p:cNvGrpSpPr/>
          <p:nvPr/>
        </p:nvGrpSpPr>
        <p:grpSpPr>
          <a:xfrm>
            <a:off x="1690219" y="3518472"/>
            <a:ext cx="9101419" cy="2964694"/>
            <a:chOff x="1690219" y="3518472"/>
            <a:chExt cx="9101419" cy="2964694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" name="Oval 3">
                  <a:extLst>
                    <a:ext uri="{FF2B5EF4-FFF2-40B4-BE49-F238E27FC236}">
                      <a16:creationId xmlns:a16="http://schemas.microsoft.com/office/drawing/2014/main" id="{894F9E99-67A1-4340-AFD5-4C1376F66570}"/>
                    </a:ext>
                  </a:extLst>
                </p:cNvPr>
                <p:cNvSpPr/>
                <p:nvPr/>
              </p:nvSpPr>
              <p:spPr>
                <a:xfrm>
                  <a:off x="1690219" y="4462582"/>
                  <a:ext cx="773723" cy="773723"/>
                </a:xfrm>
                <a:prstGeom prst="ellipse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en-US" sz="2800" dirty="0">
                    <a:solidFill>
                      <a:schemeClr val="tx1"/>
                    </a:solidFill>
                  </a:endParaRPr>
                </a:p>
              </p:txBody>
            </p:sp>
          </mc:Choice>
          <mc:Fallback>
            <p:sp>
              <p:nvSpPr>
                <p:cNvPr id="4" name="Oval 3">
                  <a:extLst>
                    <a:ext uri="{FF2B5EF4-FFF2-40B4-BE49-F238E27FC236}">
                      <a16:creationId xmlns:a16="http://schemas.microsoft.com/office/drawing/2014/main" id="{894F9E99-67A1-4340-AFD5-4C1376F66570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90219" y="4462582"/>
                  <a:ext cx="773723" cy="773723"/>
                </a:xfrm>
                <a:prstGeom prst="ellipse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 w="28575"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" name="Oval 4">
                  <a:extLst>
                    <a:ext uri="{FF2B5EF4-FFF2-40B4-BE49-F238E27FC236}">
                      <a16:creationId xmlns:a16="http://schemas.microsoft.com/office/drawing/2014/main" id="{09FA4E61-B426-445D-BD4B-F676F5F5DBB7}"/>
                    </a:ext>
                  </a:extLst>
                </p:cNvPr>
                <p:cNvSpPr/>
                <p:nvPr/>
              </p:nvSpPr>
              <p:spPr>
                <a:xfrm>
                  <a:off x="5660113" y="5644275"/>
                  <a:ext cx="773723" cy="773723"/>
                </a:xfrm>
                <a:prstGeom prst="ellipse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oMath>
                    </m:oMathPara>
                  </a14:m>
                  <a:endParaRPr lang="en-US" sz="2800" dirty="0">
                    <a:solidFill>
                      <a:schemeClr val="tx1"/>
                    </a:solidFill>
                  </a:endParaRPr>
                </a:p>
              </p:txBody>
            </p:sp>
          </mc:Choice>
          <mc:Fallback>
            <p:sp>
              <p:nvSpPr>
                <p:cNvPr id="5" name="Oval 4">
                  <a:extLst>
                    <a:ext uri="{FF2B5EF4-FFF2-40B4-BE49-F238E27FC236}">
                      <a16:creationId xmlns:a16="http://schemas.microsoft.com/office/drawing/2014/main" id="{09FA4E61-B426-445D-BD4B-F676F5F5DBB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60113" y="5644275"/>
                  <a:ext cx="773723" cy="773723"/>
                </a:xfrm>
                <a:prstGeom prst="ellipse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 w="28575"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" name="Oval 5">
                  <a:extLst>
                    <a:ext uri="{FF2B5EF4-FFF2-40B4-BE49-F238E27FC236}">
                      <a16:creationId xmlns:a16="http://schemas.microsoft.com/office/drawing/2014/main" id="{82C9B974-5155-4250-A0BF-72A1808F3C0E}"/>
                    </a:ext>
                  </a:extLst>
                </p:cNvPr>
                <p:cNvSpPr/>
                <p:nvPr/>
              </p:nvSpPr>
              <p:spPr>
                <a:xfrm>
                  <a:off x="3121160" y="5642704"/>
                  <a:ext cx="773723" cy="773723"/>
                </a:xfrm>
                <a:prstGeom prst="ellipse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oMath>
                    </m:oMathPara>
                  </a14:m>
                  <a:endParaRPr lang="en-US" sz="2800" dirty="0">
                    <a:solidFill>
                      <a:schemeClr val="tx1"/>
                    </a:solidFill>
                  </a:endParaRPr>
                </a:p>
              </p:txBody>
            </p:sp>
          </mc:Choice>
          <mc:Fallback>
            <p:sp>
              <p:nvSpPr>
                <p:cNvPr id="6" name="Oval 5">
                  <a:extLst>
                    <a:ext uri="{FF2B5EF4-FFF2-40B4-BE49-F238E27FC236}">
                      <a16:creationId xmlns:a16="http://schemas.microsoft.com/office/drawing/2014/main" id="{82C9B974-5155-4250-A0BF-72A1808F3C0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21160" y="5642704"/>
                  <a:ext cx="773723" cy="773723"/>
                </a:xfrm>
                <a:prstGeom prst="ellipse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 w="28575"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" name="Oval 6">
                  <a:extLst>
                    <a:ext uri="{FF2B5EF4-FFF2-40B4-BE49-F238E27FC236}">
                      <a16:creationId xmlns:a16="http://schemas.microsoft.com/office/drawing/2014/main" id="{C0A11092-033B-4076-8BE2-9D8F83144CD3}"/>
                    </a:ext>
                  </a:extLst>
                </p:cNvPr>
                <p:cNvSpPr/>
                <p:nvPr/>
              </p:nvSpPr>
              <p:spPr>
                <a:xfrm>
                  <a:off x="7091053" y="4497753"/>
                  <a:ext cx="773723" cy="773723"/>
                </a:xfrm>
                <a:prstGeom prst="ellipse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sz="2800" dirty="0">
                    <a:solidFill>
                      <a:schemeClr val="tx1"/>
                    </a:solidFill>
                  </a:endParaRPr>
                </a:p>
              </p:txBody>
            </p:sp>
          </mc:Choice>
          <mc:Fallback>
            <p:sp>
              <p:nvSpPr>
                <p:cNvPr id="7" name="Oval 6">
                  <a:extLst>
                    <a:ext uri="{FF2B5EF4-FFF2-40B4-BE49-F238E27FC236}">
                      <a16:creationId xmlns:a16="http://schemas.microsoft.com/office/drawing/2014/main" id="{C0A11092-033B-4076-8BE2-9D8F83144CD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91053" y="4497753"/>
                  <a:ext cx="773723" cy="773723"/>
                </a:xfrm>
                <a:prstGeom prst="ellipse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 w="28575"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3E6DC83-1BC7-40C0-85BC-093BAB78479B}"/>
                </a:ext>
              </a:extLst>
            </p:cNvPr>
            <p:cNvCxnSpPr>
              <a:cxnSpLocks/>
              <a:stCxn id="4" idx="5"/>
              <a:endCxn id="6" idx="2"/>
            </p:cNvCxnSpPr>
            <p:nvPr/>
          </p:nvCxnSpPr>
          <p:spPr>
            <a:xfrm>
              <a:off x="2350633" y="5122996"/>
              <a:ext cx="770527" cy="906570"/>
            </a:xfrm>
            <a:prstGeom prst="line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8D90BA0E-7200-4DCB-9435-A4606BADEAE8}"/>
                </a:ext>
              </a:extLst>
            </p:cNvPr>
            <p:cNvCxnSpPr>
              <a:cxnSpLocks/>
              <a:stCxn id="6" idx="6"/>
              <a:endCxn id="5" idx="2"/>
            </p:cNvCxnSpPr>
            <p:nvPr/>
          </p:nvCxnSpPr>
          <p:spPr>
            <a:xfrm>
              <a:off x="3894883" y="6029566"/>
              <a:ext cx="1765230" cy="1571"/>
            </a:xfrm>
            <a:prstGeom prst="line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D4794A2-84BE-4A84-8379-A2590FC16EFE}"/>
                </a:ext>
              </a:extLst>
            </p:cNvPr>
            <p:cNvCxnSpPr>
              <a:cxnSpLocks/>
              <a:stCxn id="7" idx="3"/>
              <a:endCxn id="5" idx="6"/>
            </p:cNvCxnSpPr>
            <p:nvPr/>
          </p:nvCxnSpPr>
          <p:spPr>
            <a:xfrm flipH="1">
              <a:off x="6433836" y="5158167"/>
              <a:ext cx="770526" cy="872970"/>
            </a:xfrm>
            <a:prstGeom prst="line">
              <a:avLst/>
            </a:prstGeom>
            <a:ln w="38100">
              <a:solidFill>
                <a:schemeClr val="tx1"/>
              </a:solidFill>
              <a:headEnd type="triangl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" name="Oval 10">
                  <a:extLst>
                    <a:ext uri="{FF2B5EF4-FFF2-40B4-BE49-F238E27FC236}">
                      <a16:creationId xmlns:a16="http://schemas.microsoft.com/office/drawing/2014/main" id="{9CD67C1D-EAF7-4D9C-8D7D-571D68E99684}"/>
                    </a:ext>
                  </a:extLst>
                </p:cNvPr>
                <p:cNvSpPr/>
                <p:nvPr/>
              </p:nvSpPr>
              <p:spPr>
                <a:xfrm>
                  <a:off x="4484219" y="3724030"/>
                  <a:ext cx="773723" cy="773723"/>
                </a:xfrm>
                <a:prstGeom prst="ellipse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oMath>
                    </m:oMathPara>
                  </a14:m>
                  <a:endParaRPr lang="en-US" sz="2800" dirty="0">
                    <a:solidFill>
                      <a:schemeClr val="tx1"/>
                    </a:solidFill>
                  </a:endParaRPr>
                </a:p>
              </p:txBody>
            </p:sp>
          </mc:Choice>
          <mc:Fallback>
            <p:sp>
              <p:nvSpPr>
                <p:cNvPr id="11" name="Oval 10">
                  <a:extLst>
                    <a:ext uri="{FF2B5EF4-FFF2-40B4-BE49-F238E27FC236}">
                      <a16:creationId xmlns:a16="http://schemas.microsoft.com/office/drawing/2014/main" id="{9CD67C1D-EAF7-4D9C-8D7D-571D68E9968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84219" y="3724030"/>
                  <a:ext cx="773723" cy="773723"/>
                </a:xfrm>
                <a:prstGeom prst="ellipse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 w="28575"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649C6DC-CA70-4596-866F-8A0B7CD2FC3F}"/>
                </a:ext>
              </a:extLst>
            </p:cNvPr>
            <p:cNvCxnSpPr>
              <a:cxnSpLocks/>
              <a:stCxn id="4" idx="7"/>
              <a:endCxn id="11" idx="2"/>
            </p:cNvCxnSpPr>
            <p:nvPr/>
          </p:nvCxnSpPr>
          <p:spPr>
            <a:xfrm flipV="1">
              <a:off x="2350633" y="4110892"/>
              <a:ext cx="2133586" cy="464999"/>
            </a:xfrm>
            <a:prstGeom prst="line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6EC7F9A-FE62-4565-97EB-B103AB3BFB25}"/>
                </a:ext>
              </a:extLst>
            </p:cNvPr>
            <p:cNvCxnSpPr>
              <a:cxnSpLocks/>
              <a:endCxn id="7" idx="1"/>
            </p:cNvCxnSpPr>
            <p:nvPr/>
          </p:nvCxnSpPr>
          <p:spPr>
            <a:xfrm>
              <a:off x="5197232" y="3966346"/>
              <a:ext cx="2007130" cy="644716"/>
            </a:xfrm>
            <a:prstGeom prst="line">
              <a:avLst/>
            </a:prstGeom>
            <a:ln w="3810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4" name="Oval 13">
                  <a:extLst>
                    <a:ext uri="{FF2B5EF4-FFF2-40B4-BE49-F238E27FC236}">
                      <a16:creationId xmlns:a16="http://schemas.microsoft.com/office/drawing/2014/main" id="{C1347F28-85DC-4404-8B36-C30BAE73674E}"/>
                    </a:ext>
                  </a:extLst>
                </p:cNvPr>
                <p:cNvSpPr/>
                <p:nvPr/>
              </p:nvSpPr>
              <p:spPr>
                <a:xfrm>
                  <a:off x="8259453" y="5576281"/>
                  <a:ext cx="773723" cy="773723"/>
                </a:xfrm>
                <a:prstGeom prst="ellipse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en-US" sz="2800" dirty="0">
                    <a:solidFill>
                      <a:schemeClr val="tx1"/>
                    </a:solidFill>
                  </a:endParaRPr>
                </a:p>
              </p:txBody>
            </p:sp>
          </mc:Choice>
          <mc:Fallback>
            <p:sp>
              <p:nvSpPr>
                <p:cNvPr id="14" name="Oval 13">
                  <a:extLst>
                    <a:ext uri="{FF2B5EF4-FFF2-40B4-BE49-F238E27FC236}">
                      <a16:creationId xmlns:a16="http://schemas.microsoft.com/office/drawing/2014/main" id="{C1347F28-85DC-4404-8B36-C30BAE73674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59453" y="5576281"/>
                  <a:ext cx="773723" cy="773723"/>
                </a:xfrm>
                <a:prstGeom prst="ellipse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 w="28575"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5" name="Oval 14">
                  <a:extLst>
                    <a:ext uri="{FF2B5EF4-FFF2-40B4-BE49-F238E27FC236}">
                      <a16:creationId xmlns:a16="http://schemas.microsoft.com/office/drawing/2014/main" id="{4194F3B4-4639-4DAA-93BB-68364F656EF8}"/>
                    </a:ext>
                  </a:extLst>
                </p:cNvPr>
                <p:cNvSpPr/>
                <p:nvPr/>
              </p:nvSpPr>
              <p:spPr>
                <a:xfrm>
                  <a:off x="10017915" y="4114796"/>
                  <a:ext cx="773723" cy="773723"/>
                </a:xfrm>
                <a:prstGeom prst="ellipse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oMath>
                    </m:oMathPara>
                  </a14:m>
                  <a:endParaRPr lang="en-US" sz="2800" dirty="0">
                    <a:solidFill>
                      <a:schemeClr val="tx1"/>
                    </a:solidFill>
                  </a:endParaRPr>
                </a:p>
              </p:txBody>
            </p:sp>
          </mc:Choice>
          <mc:Fallback>
            <p:sp>
              <p:nvSpPr>
                <p:cNvPr id="15" name="Oval 14">
                  <a:extLst>
                    <a:ext uri="{FF2B5EF4-FFF2-40B4-BE49-F238E27FC236}">
                      <a16:creationId xmlns:a16="http://schemas.microsoft.com/office/drawing/2014/main" id="{4194F3B4-4639-4DAA-93BB-68364F656EF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17915" y="4114796"/>
                  <a:ext cx="773723" cy="773723"/>
                </a:xfrm>
                <a:prstGeom prst="ellipse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 w="28575"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58D1795-A0DA-483C-BF9B-3D6080A167A6}"/>
                </a:ext>
              </a:extLst>
            </p:cNvPr>
            <p:cNvCxnSpPr>
              <a:cxnSpLocks/>
              <a:stCxn id="11" idx="5"/>
              <a:endCxn id="5" idx="0"/>
            </p:cNvCxnSpPr>
            <p:nvPr/>
          </p:nvCxnSpPr>
          <p:spPr>
            <a:xfrm>
              <a:off x="5144633" y="4384444"/>
              <a:ext cx="902342" cy="1259831"/>
            </a:xfrm>
            <a:prstGeom prst="line">
              <a:avLst/>
            </a:prstGeom>
            <a:ln w="3810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473785A6-C6E5-4B6F-955C-158770BA9715}"/>
                </a:ext>
              </a:extLst>
            </p:cNvPr>
            <p:cNvCxnSpPr>
              <a:cxnSpLocks/>
              <a:stCxn id="14" idx="2"/>
              <a:endCxn id="5" idx="6"/>
            </p:cNvCxnSpPr>
            <p:nvPr/>
          </p:nvCxnSpPr>
          <p:spPr>
            <a:xfrm flipH="1">
              <a:off x="6433836" y="5963143"/>
              <a:ext cx="1825617" cy="67994"/>
            </a:xfrm>
            <a:prstGeom prst="line">
              <a:avLst/>
            </a:prstGeom>
            <a:ln w="38100">
              <a:solidFill>
                <a:schemeClr val="tx1"/>
              </a:solidFill>
              <a:headEnd type="triangl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7D93180-A403-4382-B9AF-01D8A4BBE9D4}"/>
                </a:ext>
              </a:extLst>
            </p:cNvPr>
            <p:cNvCxnSpPr>
              <a:cxnSpLocks/>
              <a:stCxn id="15" idx="2"/>
              <a:endCxn id="7" idx="6"/>
            </p:cNvCxnSpPr>
            <p:nvPr/>
          </p:nvCxnSpPr>
          <p:spPr>
            <a:xfrm flipH="1">
              <a:off x="7864776" y="4501658"/>
              <a:ext cx="2153139" cy="382957"/>
            </a:xfrm>
            <a:prstGeom prst="line">
              <a:avLst/>
            </a:prstGeom>
            <a:ln w="38100">
              <a:solidFill>
                <a:schemeClr val="tx1"/>
              </a:solidFill>
              <a:headEnd type="triangl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098B096E-D2B5-4D99-840D-0F415F9E3A90}"/>
                </a:ext>
              </a:extLst>
            </p:cNvPr>
            <p:cNvCxnSpPr>
              <a:cxnSpLocks/>
              <a:stCxn id="15" idx="3"/>
              <a:endCxn id="14" idx="7"/>
            </p:cNvCxnSpPr>
            <p:nvPr/>
          </p:nvCxnSpPr>
          <p:spPr>
            <a:xfrm flipH="1">
              <a:off x="8919867" y="4775210"/>
              <a:ext cx="1211357" cy="914380"/>
            </a:xfrm>
            <a:prstGeom prst="line">
              <a:avLst/>
            </a:prstGeom>
            <a:ln w="38100">
              <a:solidFill>
                <a:schemeClr val="tx1"/>
              </a:solidFill>
              <a:headEnd type="triangl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33FF7E62-E0AD-4CA9-B503-3B10BFB92CB2}"/>
                </a:ext>
              </a:extLst>
            </p:cNvPr>
            <p:cNvCxnSpPr>
              <a:cxnSpLocks/>
              <a:stCxn id="15" idx="1"/>
              <a:endCxn id="11" idx="7"/>
            </p:cNvCxnSpPr>
            <p:nvPr/>
          </p:nvCxnSpPr>
          <p:spPr>
            <a:xfrm flipH="1" flipV="1">
              <a:off x="5144633" y="3837339"/>
              <a:ext cx="4986591" cy="390766"/>
            </a:xfrm>
            <a:prstGeom prst="line">
              <a:avLst/>
            </a:prstGeom>
            <a:ln w="38100">
              <a:solidFill>
                <a:schemeClr val="tx1"/>
              </a:solidFill>
              <a:headEnd type="triangl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D440FE7B-D369-4E4C-BA09-878C1E41ADD8}"/>
                    </a:ext>
                  </a:extLst>
                </p:cNvPr>
                <p:cNvSpPr txBox="1"/>
                <p:nvPr/>
              </p:nvSpPr>
              <p:spPr>
                <a:xfrm>
                  <a:off x="2023112" y="5436161"/>
                  <a:ext cx="76271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2/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D440FE7B-D369-4E4C-BA09-878C1E41ADD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23112" y="5436161"/>
                  <a:ext cx="762712" cy="461665"/>
                </a:xfrm>
                <a:prstGeom prst="rect">
                  <a:avLst/>
                </a:prstGeom>
                <a:blipFill>
                  <a:blip r:embed="rId10"/>
                  <a:stretch>
                    <a:fillRect b="-18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A9958F81-3D6E-4BD2-BD8D-9E34820E8CE0}"/>
                    </a:ext>
                  </a:extLst>
                </p:cNvPr>
                <p:cNvSpPr txBox="1"/>
                <p:nvPr/>
              </p:nvSpPr>
              <p:spPr>
                <a:xfrm>
                  <a:off x="2735896" y="3876151"/>
                  <a:ext cx="76271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A9958F81-3D6E-4BD2-BD8D-9E34820E8CE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35896" y="3876151"/>
                  <a:ext cx="762712" cy="461665"/>
                </a:xfrm>
                <a:prstGeom prst="rect">
                  <a:avLst/>
                </a:prstGeom>
                <a:blipFill>
                  <a:blip r:embed="rId11"/>
                  <a:stretch>
                    <a:fillRect b="-1710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78A8A1FA-6655-44B4-A73E-9C09459064B0}"/>
                    </a:ext>
                  </a:extLst>
                </p:cNvPr>
                <p:cNvSpPr txBox="1"/>
                <p:nvPr/>
              </p:nvSpPr>
              <p:spPr>
                <a:xfrm>
                  <a:off x="4214214" y="5458757"/>
                  <a:ext cx="76271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78A8A1FA-6655-44B4-A73E-9C09459064B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14214" y="5458757"/>
                  <a:ext cx="762712" cy="461665"/>
                </a:xfrm>
                <a:prstGeom prst="rect">
                  <a:avLst/>
                </a:prstGeom>
                <a:blipFill>
                  <a:blip r:embed="rId12"/>
                  <a:stretch>
                    <a:fillRect b="-1710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D5F5CE74-0E17-4A71-92E9-B711BDE6254E}"/>
                    </a:ext>
                  </a:extLst>
                </p:cNvPr>
                <p:cNvSpPr txBox="1"/>
                <p:nvPr/>
              </p:nvSpPr>
              <p:spPr>
                <a:xfrm>
                  <a:off x="5451970" y="4611062"/>
                  <a:ext cx="76271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0/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D5F5CE74-0E17-4A71-92E9-B711BDE6254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51970" y="4611062"/>
                  <a:ext cx="762712" cy="461665"/>
                </a:xfrm>
                <a:prstGeom prst="rect">
                  <a:avLst/>
                </a:prstGeom>
                <a:blipFill>
                  <a:blip r:embed="rId13"/>
                  <a:stretch>
                    <a:fillRect b="-1710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509EA921-8E42-4FB9-A6DD-E9E374AC43B9}"/>
                    </a:ext>
                  </a:extLst>
                </p:cNvPr>
                <p:cNvSpPr txBox="1"/>
                <p:nvPr/>
              </p:nvSpPr>
              <p:spPr>
                <a:xfrm>
                  <a:off x="6445029" y="4059786"/>
                  <a:ext cx="76271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1/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509EA921-8E42-4FB9-A6DD-E9E374AC43B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45029" y="4059786"/>
                  <a:ext cx="762712" cy="461665"/>
                </a:xfrm>
                <a:prstGeom prst="rect">
                  <a:avLst/>
                </a:prstGeom>
                <a:blipFill>
                  <a:blip r:embed="rId14"/>
                  <a:stretch>
                    <a:fillRect b="-1710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7664A668-6BD5-49C3-A8EC-F829EF469D5F}"/>
                    </a:ext>
                  </a:extLst>
                </p:cNvPr>
                <p:cNvSpPr txBox="1"/>
                <p:nvPr/>
              </p:nvSpPr>
              <p:spPr>
                <a:xfrm>
                  <a:off x="7305092" y="3518472"/>
                  <a:ext cx="76271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7664A668-6BD5-49C3-A8EC-F829EF469D5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05092" y="3518472"/>
                  <a:ext cx="762712" cy="461665"/>
                </a:xfrm>
                <a:prstGeom prst="rect">
                  <a:avLst/>
                </a:prstGeom>
                <a:blipFill>
                  <a:blip r:embed="rId15"/>
                  <a:stretch>
                    <a:fillRect b="-1710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69D1A7C9-0715-463E-A961-C9E0264DD4BB}"/>
                    </a:ext>
                  </a:extLst>
                </p:cNvPr>
                <p:cNvSpPr txBox="1"/>
                <p:nvPr/>
              </p:nvSpPr>
              <p:spPr>
                <a:xfrm>
                  <a:off x="6780049" y="5271476"/>
                  <a:ext cx="76271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1/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69D1A7C9-0715-463E-A961-C9E0264DD4B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80049" y="5271476"/>
                  <a:ext cx="762712" cy="461665"/>
                </a:xfrm>
                <a:prstGeom prst="rect">
                  <a:avLst/>
                </a:prstGeom>
                <a:blipFill>
                  <a:blip r:embed="rId16"/>
                  <a:stretch>
                    <a:fillRect b="-18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8EA2BD0E-34A6-45E9-9586-11B63E63EE2B}"/>
                    </a:ext>
                  </a:extLst>
                </p:cNvPr>
                <p:cNvSpPr txBox="1"/>
                <p:nvPr/>
              </p:nvSpPr>
              <p:spPr>
                <a:xfrm>
                  <a:off x="6965288" y="6021501"/>
                  <a:ext cx="76271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1/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8EA2BD0E-34A6-45E9-9586-11B63E63EE2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65288" y="6021501"/>
                  <a:ext cx="762712" cy="461665"/>
                </a:xfrm>
                <a:prstGeom prst="rect">
                  <a:avLst/>
                </a:prstGeom>
                <a:blipFill>
                  <a:blip r:embed="rId17"/>
                  <a:stretch>
                    <a:fillRect b="-1710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B7B66618-C904-47DF-863F-07B6DDDA124C}"/>
                    </a:ext>
                  </a:extLst>
                </p:cNvPr>
                <p:cNvSpPr txBox="1"/>
                <p:nvPr/>
              </p:nvSpPr>
              <p:spPr>
                <a:xfrm>
                  <a:off x="9406176" y="5207493"/>
                  <a:ext cx="76271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1/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B7B66618-C904-47DF-863F-07B6DDDA124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06176" y="5207493"/>
                  <a:ext cx="762712" cy="461665"/>
                </a:xfrm>
                <a:prstGeom prst="rect">
                  <a:avLst/>
                </a:prstGeom>
                <a:blipFill>
                  <a:blip r:embed="rId18"/>
                  <a:stretch>
                    <a:fillRect b="-1710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04248E82-9482-4FBC-947A-740D0CAE5A9E}"/>
                    </a:ext>
                  </a:extLst>
                </p:cNvPr>
                <p:cNvSpPr txBox="1"/>
                <p:nvPr/>
              </p:nvSpPr>
              <p:spPr>
                <a:xfrm>
                  <a:off x="8010965" y="4273323"/>
                  <a:ext cx="76271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2/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04248E82-9482-4FBC-947A-740D0CAE5A9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10965" y="4273323"/>
                  <a:ext cx="762712" cy="461665"/>
                </a:xfrm>
                <a:prstGeom prst="rect">
                  <a:avLst/>
                </a:prstGeom>
                <a:blipFill>
                  <a:blip r:embed="rId19"/>
                  <a:stretch>
                    <a:fillRect b="-1710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5650383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555AA-C11F-4DC8-A060-BB91B77D6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the Max Flow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6409ABF-9B7A-47EC-B3E6-B5AF93FC044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40" y="1463857"/>
                <a:ext cx="11187258" cy="2858051"/>
              </a:xfrm>
            </p:spPr>
            <p:txBody>
              <a:bodyPr/>
              <a:lstStyle/>
              <a:p>
                <a:r>
                  <a:rPr lang="en-US" dirty="0"/>
                  <a:t>Idea: find a path that we can push flow along.</a:t>
                </a:r>
              </a:p>
              <a:p>
                <a:r>
                  <a:rPr lang="en-US" dirty="0"/>
                  <a:t>Start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, follow an edge with remaining capacity until you get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lang="en-US" dirty="0"/>
              </a:p>
              <a:p>
                <a:r>
                  <a:rPr lang="en-US" dirty="0"/>
                  <a:t>How much flow can you add? The minimum </a:t>
                </a:r>
                <a:r>
                  <a:rPr lang="en-US" b="1" dirty="0"/>
                  <a:t>remaining </a:t>
                </a:r>
                <a:r>
                  <a:rPr lang="en-US" dirty="0"/>
                  <a:t>capacity on any of the edges we used.</a:t>
                </a:r>
              </a:p>
              <a:p>
                <a:r>
                  <a:rPr lang="en-US" dirty="0"/>
                  <a:t>Does this work?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6409ABF-9B7A-47EC-B3E6-B5AF93FC044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40" y="1463857"/>
                <a:ext cx="11187258" cy="2858051"/>
              </a:xfrm>
              <a:blipFill>
                <a:blip r:embed="rId2"/>
                <a:stretch>
                  <a:fillRect l="-708" t="-36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al 3">
            <a:extLst>
              <a:ext uri="{FF2B5EF4-FFF2-40B4-BE49-F238E27FC236}">
                <a16:creationId xmlns:a16="http://schemas.microsoft.com/office/drawing/2014/main" id="{0673C8DC-E70B-40B3-BD8A-CEA07E1204E5}"/>
              </a:ext>
            </a:extLst>
          </p:cNvPr>
          <p:cNvSpPr/>
          <p:nvPr/>
        </p:nvSpPr>
        <p:spPr>
          <a:xfrm>
            <a:off x="2565400" y="4927600"/>
            <a:ext cx="425450" cy="42545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s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BA8CAC7-69DC-45C6-AE09-A4AF13444C8E}"/>
              </a:ext>
            </a:extLst>
          </p:cNvPr>
          <p:cNvSpPr/>
          <p:nvPr/>
        </p:nvSpPr>
        <p:spPr>
          <a:xfrm>
            <a:off x="6438900" y="4962343"/>
            <a:ext cx="425450" cy="42545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t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AC5A4A0-9796-4CF0-93BD-A01E20F0F065}"/>
              </a:ext>
            </a:extLst>
          </p:cNvPr>
          <p:cNvSpPr/>
          <p:nvPr/>
        </p:nvSpPr>
        <p:spPr>
          <a:xfrm>
            <a:off x="4495800" y="4109183"/>
            <a:ext cx="425450" cy="42545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18B80AB-4E6B-4454-901C-40F44CBC0EBE}"/>
              </a:ext>
            </a:extLst>
          </p:cNvPr>
          <p:cNvSpPr/>
          <p:nvPr/>
        </p:nvSpPr>
        <p:spPr>
          <a:xfrm>
            <a:off x="4495800" y="6026883"/>
            <a:ext cx="425450" cy="42545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CCA8ED9-029F-4CFB-9944-D28104753B01}"/>
              </a:ext>
            </a:extLst>
          </p:cNvPr>
          <p:cNvCxnSpPr>
            <a:stCxn id="4" idx="7"/>
            <a:endCxn id="6" idx="2"/>
          </p:cNvCxnSpPr>
          <p:nvPr/>
        </p:nvCxnSpPr>
        <p:spPr>
          <a:xfrm flipV="1">
            <a:off x="2928544" y="4321908"/>
            <a:ext cx="1567256" cy="667998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D3EC3CF-CA2E-4220-B5E6-70284770B0A3}"/>
              </a:ext>
            </a:extLst>
          </p:cNvPr>
          <p:cNvCxnSpPr>
            <a:cxnSpLocks/>
            <a:stCxn id="4" idx="5"/>
            <a:endCxn id="7" idx="2"/>
          </p:cNvCxnSpPr>
          <p:nvPr/>
        </p:nvCxnSpPr>
        <p:spPr>
          <a:xfrm>
            <a:off x="2928544" y="5290744"/>
            <a:ext cx="1567256" cy="948864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E316E53-AFF7-4085-8663-45BE62751762}"/>
              </a:ext>
            </a:extLst>
          </p:cNvPr>
          <p:cNvCxnSpPr>
            <a:cxnSpLocks/>
            <a:stCxn id="7" idx="6"/>
            <a:endCxn id="5" idx="3"/>
          </p:cNvCxnSpPr>
          <p:nvPr/>
        </p:nvCxnSpPr>
        <p:spPr>
          <a:xfrm flipV="1">
            <a:off x="4921250" y="5325487"/>
            <a:ext cx="1579956" cy="914121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80AA047-147A-4A3D-873F-EFB6F19098DA}"/>
              </a:ext>
            </a:extLst>
          </p:cNvPr>
          <p:cNvCxnSpPr>
            <a:cxnSpLocks/>
            <a:stCxn id="6" idx="6"/>
            <a:endCxn id="5" idx="1"/>
          </p:cNvCxnSpPr>
          <p:nvPr/>
        </p:nvCxnSpPr>
        <p:spPr>
          <a:xfrm>
            <a:off x="4921250" y="4321908"/>
            <a:ext cx="1579956" cy="702741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115350C-63B5-401A-A75D-5466A732E68F}"/>
              </a:ext>
            </a:extLst>
          </p:cNvPr>
          <p:cNvSpPr txBox="1"/>
          <p:nvPr/>
        </p:nvSpPr>
        <p:spPr>
          <a:xfrm>
            <a:off x="3101975" y="4216376"/>
            <a:ext cx="857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0/20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CC85840-43F7-41A7-B6DC-4DB54CD0DDA8}"/>
              </a:ext>
            </a:extLst>
          </p:cNvPr>
          <p:cNvSpPr txBox="1"/>
          <p:nvPr/>
        </p:nvSpPr>
        <p:spPr>
          <a:xfrm>
            <a:off x="2990850" y="5782547"/>
            <a:ext cx="857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0/10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5FDBDF3-5351-444F-B4B9-3A8279B24F87}"/>
              </a:ext>
            </a:extLst>
          </p:cNvPr>
          <p:cNvSpPr txBox="1"/>
          <p:nvPr/>
        </p:nvSpPr>
        <p:spPr>
          <a:xfrm>
            <a:off x="5457825" y="4180460"/>
            <a:ext cx="857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0/10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94F8ADD-B8B4-480A-810B-203BD8CB3B57}"/>
              </a:ext>
            </a:extLst>
          </p:cNvPr>
          <p:cNvSpPr txBox="1"/>
          <p:nvPr/>
        </p:nvSpPr>
        <p:spPr>
          <a:xfrm>
            <a:off x="5457825" y="5884305"/>
            <a:ext cx="857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0/20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7846F96-53F4-41EA-8404-4B8239A68A80}"/>
              </a:ext>
            </a:extLst>
          </p:cNvPr>
          <p:cNvCxnSpPr>
            <a:cxnSpLocks/>
            <a:stCxn id="6" idx="4"/>
            <a:endCxn id="7" idx="0"/>
          </p:cNvCxnSpPr>
          <p:nvPr/>
        </p:nvCxnSpPr>
        <p:spPr>
          <a:xfrm>
            <a:off x="4708525" y="4534633"/>
            <a:ext cx="0" cy="149225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90BEA9B7-F133-4C5E-BD74-50BC6BD1CDDB}"/>
              </a:ext>
            </a:extLst>
          </p:cNvPr>
          <p:cNvSpPr txBox="1"/>
          <p:nvPr/>
        </p:nvSpPr>
        <p:spPr>
          <a:xfrm>
            <a:off x="4708524" y="4907348"/>
            <a:ext cx="857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0/20</a:t>
            </a:r>
          </a:p>
        </p:txBody>
      </p:sp>
    </p:spTree>
    <p:extLst>
      <p:ext uri="{BB962C8B-B14F-4D97-AF65-F5344CB8AC3E}">
        <p14:creationId xmlns:p14="http://schemas.microsoft.com/office/powerpoint/2010/main" val="32318062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555AA-C11F-4DC8-A060-BB91B77D6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the Max Flow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6409ABF-9B7A-47EC-B3E6-B5AF93FC044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40" y="1463857"/>
                <a:ext cx="11187258" cy="2858051"/>
              </a:xfrm>
            </p:spPr>
            <p:txBody>
              <a:bodyPr/>
              <a:lstStyle/>
              <a:p>
                <a:r>
                  <a:rPr lang="en-US" dirty="0"/>
                  <a:t>Idea: find a path that we can push flow along.</a:t>
                </a:r>
              </a:p>
              <a:p>
                <a:r>
                  <a:rPr lang="en-US" dirty="0"/>
                  <a:t>Start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, follow an edge with remaining capacity until you get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lang="en-US" dirty="0"/>
              </a:p>
              <a:p>
                <a:r>
                  <a:rPr lang="en-US" dirty="0"/>
                  <a:t>How much flow can you add? The minimum </a:t>
                </a:r>
                <a:r>
                  <a:rPr lang="en-US" b="1" dirty="0"/>
                  <a:t>remaining </a:t>
                </a:r>
                <a:r>
                  <a:rPr lang="en-US" dirty="0"/>
                  <a:t>capacity on any of the edges we used.</a:t>
                </a:r>
              </a:p>
              <a:p>
                <a:r>
                  <a:rPr lang="en-US" dirty="0"/>
                  <a:t>Does this work?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6409ABF-9B7A-47EC-B3E6-B5AF93FC044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40" y="1463857"/>
                <a:ext cx="11187258" cy="2858051"/>
              </a:xfrm>
              <a:blipFill>
                <a:blip r:embed="rId2"/>
                <a:stretch>
                  <a:fillRect l="-708" t="-36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al 3">
            <a:extLst>
              <a:ext uri="{FF2B5EF4-FFF2-40B4-BE49-F238E27FC236}">
                <a16:creationId xmlns:a16="http://schemas.microsoft.com/office/drawing/2014/main" id="{0673C8DC-E70B-40B3-BD8A-CEA07E1204E5}"/>
              </a:ext>
            </a:extLst>
          </p:cNvPr>
          <p:cNvSpPr/>
          <p:nvPr/>
        </p:nvSpPr>
        <p:spPr>
          <a:xfrm>
            <a:off x="2565400" y="4927600"/>
            <a:ext cx="425450" cy="42545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s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BA8CAC7-69DC-45C6-AE09-A4AF13444C8E}"/>
              </a:ext>
            </a:extLst>
          </p:cNvPr>
          <p:cNvSpPr/>
          <p:nvPr/>
        </p:nvSpPr>
        <p:spPr>
          <a:xfrm>
            <a:off x="6438900" y="4962343"/>
            <a:ext cx="425450" cy="42545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t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AC5A4A0-9796-4CF0-93BD-A01E20F0F065}"/>
              </a:ext>
            </a:extLst>
          </p:cNvPr>
          <p:cNvSpPr/>
          <p:nvPr/>
        </p:nvSpPr>
        <p:spPr>
          <a:xfrm>
            <a:off x="4495800" y="4109183"/>
            <a:ext cx="425450" cy="42545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18B80AB-4E6B-4454-901C-40F44CBC0EBE}"/>
              </a:ext>
            </a:extLst>
          </p:cNvPr>
          <p:cNvSpPr/>
          <p:nvPr/>
        </p:nvSpPr>
        <p:spPr>
          <a:xfrm>
            <a:off x="4495800" y="6026883"/>
            <a:ext cx="425450" cy="42545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CCA8ED9-029F-4CFB-9944-D28104753B01}"/>
              </a:ext>
            </a:extLst>
          </p:cNvPr>
          <p:cNvCxnSpPr>
            <a:stCxn id="4" idx="7"/>
            <a:endCxn id="6" idx="2"/>
          </p:cNvCxnSpPr>
          <p:nvPr/>
        </p:nvCxnSpPr>
        <p:spPr>
          <a:xfrm flipV="1">
            <a:off x="2928544" y="4321908"/>
            <a:ext cx="1567256" cy="667998"/>
          </a:xfrm>
          <a:prstGeom prst="straightConnector1">
            <a:avLst/>
          </a:prstGeom>
          <a:ln w="38100">
            <a:solidFill>
              <a:srgbClr val="00B0F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D3EC3CF-CA2E-4220-B5E6-70284770B0A3}"/>
              </a:ext>
            </a:extLst>
          </p:cNvPr>
          <p:cNvCxnSpPr>
            <a:cxnSpLocks/>
            <a:stCxn id="4" idx="5"/>
            <a:endCxn id="7" idx="2"/>
          </p:cNvCxnSpPr>
          <p:nvPr/>
        </p:nvCxnSpPr>
        <p:spPr>
          <a:xfrm>
            <a:off x="2928544" y="5290744"/>
            <a:ext cx="1567256" cy="948864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E316E53-AFF7-4085-8663-45BE62751762}"/>
              </a:ext>
            </a:extLst>
          </p:cNvPr>
          <p:cNvCxnSpPr>
            <a:cxnSpLocks/>
            <a:stCxn id="7" idx="6"/>
            <a:endCxn id="5" idx="3"/>
          </p:cNvCxnSpPr>
          <p:nvPr/>
        </p:nvCxnSpPr>
        <p:spPr>
          <a:xfrm flipV="1">
            <a:off x="4921250" y="5325487"/>
            <a:ext cx="1579956" cy="914121"/>
          </a:xfrm>
          <a:prstGeom prst="straightConnector1">
            <a:avLst/>
          </a:prstGeom>
          <a:ln w="38100">
            <a:solidFill>
              <a:srgbClr val="00B0F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80AA047-147A-4A3D-873F-EFB6F19098DA}"/>
              </a:ext>
            </a:extLst>
          </p:cNvPr>
          <p:cNvCxnSpPr>
            <a:cxnSpLocks/>
            <a:stCxn id="6" idx="6"/>
            <a:endCxn id="5" idx="1"/>
          </p:cNvCxnSpPr>
          <p:nvPr/>
        </p:nvCxnSpPr>
        <p:spPr>
          <a:xfrm>
            <a:off x="4921250" y="4321908"/>
            <a:ext cx="1579956" cy="702741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115350C-63B5-401A-A75D-5466A732E68F}"/>
              </a:ext>
            </a:extLst>
          </p:cNvPr>
          <p:cNvSpPr txBox="1"/>
          <p:nvPr/>
        </p:nvSpPr>
        <p:spPr>
          <a:xfrm>
            <a:off x="3101975" y="4216376"/>
            <a:ext cx="857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0/20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CC85840-43F7-41A7-B6DC-4DB54CD0DDA8}"/>
              </a:ext>
            </a:extLst>
          </p:cNvPr>
          <p:cNvSpPr txBox="1"/>
          <p:nvPr/>
        </p:nvSpPr>
        <p:spPr>
          <a:xfrm>
            <a:off x="2990850" y="5782547"/>
            <a:ext cx="857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0/10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5FDBDF3-5351-444F-B4B9-3A8279B24F87}"/>
              </a:ext>
            </a:extLst>
          </p:cNvPr>
          <p:cNvSpPr txBox="1"/>
          <p:nvPr/>
        </p:nvSpPr>
        <p:spPr>
          <a:xfrm>
            <a:off x="5457825" y="4180460"/>
            <a:ext cx="857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0/10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94F8ADD-B8B4-480A-810B-203BD8CB3B57}"/>
              </a:ext>
            </a:extLst>
          </p:cNvPr>
          <p:cNvSpPr txBox="1"/>
          <p:nvPr/>
        </p:nvSpPr>
        <p:spPr>
          <a:xfrm>
            <a:off x="5457825" y="5884305"/>
            <a:ext cx="857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0/20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7846F96-53F4-41EA-8404-4B8239A68A80}"/>
              </a:ext>
            </a:extLst>
          </p:cNvPr>
          <p:cNvCxnSpPr>
            <a:cxnSpLocks/>
            <a:stCxn id="6" idx="4"/>
            <a:endCxn id="7" idx="0"/>
          </p:cNvCxnSpPr>
          <p:nvPr/>
        </p:nvCxnSpPr>
        <p:spPr>
          <a:xfrm>
            <a:off x="4708525" y="4534633"/>
            <a:ext cx="0" cy="1492250"/>
          </a:xfrm>
          <a:prstGeom prst="straightConnector1">
            <a:avLst/>
          </a:prstGeom>
          <a:ln w="38100">
            <a:solidFill>
              <a:srgbClr val="00B0F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90BEA9B7-F133-4C5E-BD74-50BC6BD1CDDB}"/>
              </a:ext>
            </a:extLst>
          </p:cNvPr>
          <p:cNvSpPr txBox="1"/>
          <p:nvPr/>
        </p:nvSpPr>
        <p:spPr>
          <a:xfrm>
            <a:off x="4708524" y="4907348"/>
            <a:ext cx="857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0/20</a:t>
            </a:r>
          </a:p>
        </p:txBody>
      </p:sp>
    </p:spTree>
    <p:extLst>
      <p:ext uri="{BB962C8B-B14F-4D97-AF65-F5344CB8AC3E}">
        <p14:creationId xmlns:p14="http://schemas.microsoft.com/office/powerpoint/2010/main" val="41675215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555AA-C11F-4DC8-A060-BB91B77D6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the Max Flow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6409ABF-9B7A-47EC-B3E6-B5AF93FC044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40" y="1463857"/>
                <a:ext cx="11187258" cy="2858051"/>
              </a:xfrm>
            </p:spPr>
            <p:txBody>
              <a:bodyPr/>
              <a:lstStyle/>
              <a:p>
                <a:r>
                  <a:rPr lang="en-US" dirty="0"/>
                  <a:t>Idea: find a path that we can push flow along.</a:t>
                </a:r>
              </a:p>
              <a:p>
                <a:r>
                  <a:rPr lang="en-US" dirty="0"/>
                  <a:t>Start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, follow an edge with remaining capacity until you get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lang="en-US" dirty="0"/>
              </a:p>
              <a:p>
                <a:r>
                  <a:rPr lang="en-US" dirty="0"/>
                  <a:t>How much flow can you add? The minimum </a:t>
                </a:r>
                <a:r>
                  <a:rPr lang="en-US" b="1" dirty="0"/>
                  <a:t>remaining </a:t>
                </a:r>
                <a:r>
                  <a:rPr lang="en-US" dirty="0"/>
                  <a:t>capacity on any of the edges we used.</a:t>
                </a:r>
              </a:p>
              <a:p>
                <a:r>
                  <a:rPr lang="en-US" dirty="0"/>
                  <a:t>Does this work?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6409ABF-9B7A-47EC-B3E6-B5AF93FC044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40" y="1463857"/>
                <a:ext cx="11187258" cy="2858051"/>
              </a:xfrm>
              <a:blipFill>
                <a:blip r:embed="rId2"/>
                <a:stretch>
                  <a:fillRect l="-708" t="-36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al 3">
            <a:extLst>
              <a:ext uri="{FF2B5EF4-FFF2-40B4-BE49-F238E27FC236}">
                <a16:creationId xmlns:a16="http://schemas.microsoft.com/office/drawing/2014/main" id="{0673C8DC-E70B-40B3-BD8A-CEA07E1204E5}"/>
              </a:ext>
            </a:extLst>
          </p:cNvPr>
          <p:cNvSpPr/>
          <p:nvPr/>
        </p:nvSpPr>
        <p:spPr>
          <a:xfrm>
            <a:off x="2565400" y="4927600"/>
            <a:ext cx="425450" cy="42545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s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BA8CAC7-69DC-45C6-AE09-A4AF13444C8E}"/>
              </a:ext>
            </a:extLst>
          </p:cNvPr>
          <p:cNvSpPr/>
          <p:nvPr/>
        </p:nvSpPr>
        <p:spPr>
          <a:xfrm>
            <a:off x="6438900" y="4962343"/>
            <a:ext cx="425450" cy="42545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t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AC5A4A0-9796-4CF0-93BD-A01E20F0F065}"/>
              </a:ext>
            </a:extLst>
          </p:cNvPr>
          <p:cNvSpPr/>
          <p:nvPr/>
        </p:nvSpPr>
        <p:spPr>
          <a:xfrm>
            <a:off x="4495800" y="4109183"/>
            <a:ext cx="425450" cy="42545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18B80AB-4E6B-4454-901C-40F44CBC0EBE}"/>
              </a:ext>
            </a:extLst>
          </p:cNvPr>
          <p:cNvSpPr/>
          <p:nvPr/>
        </p:nvSpPr>
        <p:spPr>
          <a:xfrm>
            <a:off x="4495800" y="6026883"/>
            <a:ext cx="425450" cy="42545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CCA8ED9-029F-4CFB-9944-D28104753B01}"/>
              </a:ext>
            </a:extLst>
          </p:cNvPr>
          <p:cNvCxnSpPr>
            <a:stCxn id="4" idx="7"/>
            <a:endCxn id="6" idx="2"/>
          </p:cNvCxnSpPr>
          <p:nvPr/>
        </p:nvCxnSpPr>
        <p:spPr>
          <a:xfrm flipV="1">
            <a:off x="2928544" y="4321908"/>
            <a:ext cx="1567256" cy="667998"/>
          </a:xfrm>
          <a:prstGeom prst="straightConnector1">
            <a:avLst/>
          </a:prstGeom>
          <a:ln w="38100">
            <a:solidFill>
              <a:srgbClr val="00B0F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D3EC3CF-CA2E-4220-B5E6-70284770B0A3}"/>
              </a:ext>
            </a:extLst>
          </p:cNvPr>
          <p:cNvCxnSpPr>
            <a:cxnSpLocks/>
            <a:stCxn id="4" idx="5"/>
            <a:endCxn id="7" idx="2"/>
          </p:cNvCxnSpPr>
          <p:nvPr/>
        </p:nvCxnSpPr>
        <p:spPr>
          <a:xfrm>
            <a:off x="2928544" y="5290744"/>
            <a:ext cx="1567256" cy="948864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E316E53-AFF7-4085-8663-45BE62751762}"/>
              </a:ext>
            </a:extLst>
          </p:cNvPr>
          <p:cNvCxnSpPr>
            <a:cxnSpLocks/>
            <a:stCxn id="7" idx="6"/>
            <a:endCxn id="5" idx="3"/>
          </p:cNvCxnSpPr>
          <p:nvPr/>
        </p:nvCxnSpPr>
        <p:spPr>
          <a:xfrm flipV="1">
            <a:off x="4921250" y="5325487"/>
            <a:ext cx="1579956" cy="914121"/>
          </a:xfrm>
          <a:prstGeom prst="straightConnector1">
            <a:avLst/>
          </a:prstGeom>
          <a:ln w="38100">
            <a:solidFill>
              <a:srgbClr val="00B0F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80AA047-147A-4A3D-873F-EFB6F19098DA}"/>
              </a:ext>
            </a:extLst>
          </p:cNvPr>
          <p:cNvCxnSpPr>
            <a:cxnSpLocks/>
            <a:stCxn id="6" idx="6"/>
            <a:endCxn id="5" idx="1"/>
          </p:cNvCxnSpPr>
          <p:nvPr/>
        </p:nvCxnSpPr>
        <p:spPr>
          <a:xfrm>
            <a:off x="4921250" y="4321908"/>
            <a:ext cx="1579956" cy="702741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115350C-63B5-401A-A75D-5466A732E68F}"/>
              </a:ext>
            </a:extLst>
          </p:cNvPr>
          <p:cNvSpPr txBox="1"/>
          <p:nvPr/>
        </p:nvSpPr>
        <p:spPr>
          <a:xfrm>
            <a:off x="3101974" y="4216376"/>
            <a:ext cx="10306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20/20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CC85840-43F7-41A7-B6DC-4DB54CD0DDA8}"/>
              </a:ext>
            </a:extLst>
          </p:cNvPr>
          <p:cNvSpPr txBox="1"/>
          <p:nvPr/>
        </p:nvSpPr>
        <p:spPr>
          <a:xfrm>
            <a:off x="2990850" y="5782547"/>
            <a:ext cx="857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0/10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5FDBDF3-5351-444F-B4B9-3A8279B24F87}"/>
              </a:ext>
            </a:extLst>
          </p:cNvPr>
          <p:cNvSpPr txBox="1"/>
          <p:nvPr/>
        </p:nvSpPr>
        <p:spPr>
          <a:xfrm>
            <a:off x="5457825" y="4180460"/>
            <a:ext cx="857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0/10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94F8ADD-B8B4-480A-810B-203BD8CB3B57}"/>
              </a:ext>
            </a:extLst>
          </p:cNvPr>
          <p:cNvSpPr txBox="1"/>
          <p:nvPr/>
        </p:nvSpPr>
        <p:spPr>
          <a:xfrm>
            <a:off x="5457824" y="5884305"/>
            <a:ext cx="11207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20/20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7846F96-53F4-41EA-8404-4B8239A68A80}"/>
              </a:ext>
            </a:extLst>
          </p:cNvPr>
          <p:cNvCxnSpPr>
            <a:cxnSpLocks/>
            <a:stCxn id="6" idx="4"/>
            <a:endCxn id="7" idx="0"/>
          </p:cNvCxnSpPr>
          <p:nvPr/>
        </p:nvCxnSpPr>
        <p:spPr>
          <a:xfrm>
            <a:off x="4708525" y="4534633"/>
            <a:ext cx="0" cy="1492250"/>
          </a:xfrm>
          <a:prstGeom prst="straightConnector1">
            <a:avLst/>
          </a:prstGeom>
          <a:ln w="38100">
            <a:solidFill>
              <a:srgbClr val="00B0F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90BEA9B7-F133-4C5E-BD74-50BC6BD1CDDB}"/>
              </a:ext>
            </a:extLst>
          </p:cNvPr>
          <p:cNvSpPr txBox="1"/>
          <p:nvPr/>
        </p:nvSpPr>
        <p:spPr>
          <a:xfrm>
            <a:off x="4708523" y="4907348"/>
            <a:ext cx="10445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20/20</a:t>
            </a:r>
          </a:p>
        </p:txBody>
      </p:sp>
    </p:spTree>
    <p:extLst>
      <p:ext uri="{BB962C8B-B14F-4D97-AF65-F5344CB8AC3E}">
        <p14:creationId xmlns:p14="http://schemas.microsoft.com/office/powerpoint/2010/main" val="26848785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with UW colors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A48DD3"/>
      </a:accent2>
      <a:accent3>
        <a:srgbClr val="4C3282"/>
      </a:accent3>
      <a:accent4>
        <a:srgbClr val="B6A479"/>
      </a:accent4>
      <a:accent5>
        <a:srgbClr val="3E8853"/>
      </a:accent5>
      <a:accent6>
        <a:srgbClr val="62A39F"/>
      </a:accent6>
      <a:hlink>
        <a:srgbClr val="33006F"/>
      </a:hlink>
      <a:folHlink>
        <a:srgbClr val="9A7B4C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11_template" id="{CF2E33B2-997D-4F55-9C04-23BC94CAE906}" vid="{863C565C-B775-42FC-8F75-344706EF3AA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417_template</Template>
  <TotalTime>652</TotalTime>
  <Words>2291</Words>
  <Application>Microsoft Office PowerPoint</Application>
  <PresentationFormat>Widescreen</PresentationFormat>
  <Paragraphs>537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9" baseType="lpstr">
      <vt:lpstr>Cambria Math</vt:lpstr>
      <vt:lpstr>Segoe UI</vt:lpstr>
      <vt:lpstr>Segoe UI Light</vt:lpstr>
      <vt:lpstr>Segoe UI Semibold</vt:lpstr>
      <vt:lpstr>Segoe UI Semilight</vt:lpstr>
      <vt:lpstr>Tw Cen MT</vt:lpstr>
      <vt:lpstr>Wingdings 3</vt:lpstr>
      <vt:lpstr>Integral</vt:lpstr>
      <vt:lpstr>Network Flow</vt:lpstr>
      <vt:lpstr>Announcements</vt:lpstr>
      <vt:lpstr>Max Flow</vt:lpstr>
      <vt:lpstr>Flows</vt:lpstr>
      <vt:lpstr>Flows</vt:lpstr>
      <vt:lpstr>Flows</vt:lpstr>
      <vt:lpstr>Finding the Max Flow</vt:lpstr>
      <vt:lpstr>Finding the Max Flow</vt:lpstr>
      <vt:lpstr>Finding the Max Flow</vt:lpstr>
      <vt:lpstr>Finding the Max Flow</vt:lpstr>
      <vt:lpstr>Finding the Max Flow</vt:lpstr>
      <vt:lpstr>Finding the Max Flow</vt:lpstr>
      <vt:lpstr>Finding the Max Flow</vt:lpstr>
      <vt:lpstr>Finding the Max Flow</vt:lpstr>
      <vt:lpstr>Fixing Our First Idea</vt:lpstr>
      <vt:lpstr>An Example</vt:lpstr>
      <vt:lpstr>An Example</vt:lpstr>
      <vt:lpstr>Residual Graph</vt:lpstr>
      <vt:lpstr>Ford-Fulkerson Algorithm</vt:lpstr>
      <vt:lpstr>Ford-Fulkerson Algorithm</vt:lpstr>
      <vt:lpstr>Ford-Fulkerson Algorithm</vt:lpstr>
      <vt:lpstr>Ford-Fulkerson Algorithm</vt:lpstr>
      <vt:lpstr>Wait…f?</vt:lpstr>
      <vt:lpstr>Minimum Cut</vt:lpstr>
      <vt:lpstr>Remember cuts?</vt:lpstr>
      <vt:lpstr>An Example</vt:lpstr>
      <vt:lpstr>An Example</vt:lpstr>
      <vt:lpstr>How Do We Know?</vt:lpstr>
      <vt:lpstr>Finding the min-cut</vt:lpstr>
      <vt:lpstr>Another Example</vt:lpstr>
      <vt:lpstr>Another Example</vt:lpstr>
      <vt:lpstr>Another Example</vt:lpstr>
      <vt:lpstr>Another Example</vt:lpstr>
      <vt:lpstr>Max Flow-Min Cut Theorem</vt:lpstr>
      <vt:lpstr>So What?</vt:lpstr>
      <vt:lpstr>So What?</vt:lpstr>
      <vt:lpstr>Some Practice</vt:lpstr>
      <vt:lpstr>Write an LP for finding the biggest flow</vt:lpstr>
      <vt:lpstr>Write an LP for finding the biggest flow</vt:lpstr>
      <vt:lpstr>Speeding Up Ford-Fulkerson</vt:lpstr>
      <vt:lpstr>Speeding Up Ford-Fulkerson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rtweber2</dc:creator>
  <cp:lastModifiedBy>rtweber2</cp:lastModifiedBy>
  <cp:revision>27</cp:revision>
  <dcterms:created xsi:type="dcterms:W3CDTF">2021-02-18T18:24:46Z</dcterms:created>
  <dcterms:modified xsi:type="dcterms:W3CDTF">2021-02-19T05:17:17Z</dcterms:modified>
</cp:coreProperties>
</file>