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48" r:id="rId3"/>
    <p:sldId id="340" r:id="rId4"/>
    <p:sldId id="304" r:id="rId5"/>
    <p:sldId id="305" r:id="rId6"/>
    <p:sldId id="350" r:id="rId7"/>
    <p:sldId id="341" r:id="rId8"/>
    <p:sldId id="342" r:id="rId9"/>
    <p:sldId id="343" r:id="rId10"/>
    <p:sldId id="349" r:id="rId11"/>
    <p:sldId id="327" r:id="rId12"/>
    <p:sldId id="306" r:id="rId13"/>
    <p:sldId id="307" r:id="rId14"/>
    <p:sldId id="308" r:id="rId15"/>
    <p:sldId id="346" r:id="rId16"/>
    <p:sldId id="347" r:id="rId17"/>
    <p:sldId id="309" r:id="rId18"/>
    <p:sldId id="351" r:id="rId19"/>
    <p:sldId id="352" r:id="rId20"/>
    <p:sldId id="353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5" r:id="rId34"/>
    <p:sldId id="322" r:id="rId35"/>
    <p:sldId id="324" r:id="rId36"/>
    <p:sldId id="354" r:id="rId37"/>
    <p:sldId id="326" r:id="rId38"/>
    <p:sldId id="344" r:id="rId39"/>
    <p:sldId id="345" r:id="rId40"/>
    <p:sldId id="323" r:id="rId41"/>
    <p:sldId id="328" r:id="rId42"/>
    <p:sldId id="329" r:id="rId43"/>
    <p:sldId id="330" r:id="rId44"/>
    <p:sldId id="355" r:id="rId45"/>
    <p:sldId id="356" r:id="rId46"/>
    <p:sldId id="357" r:id="rId47"/>
    <p:sldId id="33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9" d="100"/>
          <a:sy n="49" d="100"/>
        </p:scale>
        <p:origin x="1260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04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11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6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2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0BA7403-0AD1-4ECC-B44C-89DD82824A5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087F52-9B39-4FE6-86C2-71D678CF26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9293-87F5-43AD-B64B-93BBEAE10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Linear Programming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8B87A-CC77-45AF-95B8-2A567B71A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21</a:t>
            </a:r>
          </a:p>
          <a:p>
            <a:r>
              <a:rPr lang="en-US"/>
              <a:t>Lecture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Here’s another optimal point!!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F3F248-9E93-4FAA-9531-8DF9033FDCD8}"/>
              </a:ext>
            </a:extLst>
          </p:cNvPr>
          <p:cNvSpPr txBox="1"/>
          <p:nvPr/>
        </p:nvSpPr>
        <p:spPr>
          <a:xfrm>
            <a:off x="5049742" y="3609317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23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r>
              <a:rPr lang="en-US" dirty="0"/>
              <a:t>Or if we’re assigning people to shifts (can have 1/3 of a person on a shift)</a:t>
            </a:r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only have optimal solutions that have some (or all) variables as non-integers (even with only integers in the objective function and constraints).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bicycles…only possibly a big deal! </a:t>
            </a:r>
          </a:p>
          <a:p>
            <a:pPr lvl="1"/>
            <a:r>
              <a:rPr lang="en-US" dirty="0"/>
              <a:t>In practice: if the optimal thing to manufacture 999,999.8 widgets per day, rounding up or down probably isn’t going to make a huge difference in your profits. </a:t>
            </a:r>
          </a:p>
          <a:p>
            <a:pPr lvl="1"/>
            <a:r>
              <a:rPr lang="en-US" dirty="0"/>
              <a:t>But sometimes rounding isn’t ok…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endParaRPr lang="en-US" dirty="0"/>
          </a:p>
          <a:p>
            <a:r>
              <a:rPr lang="en-US" dirty="0"/>
              <a:t>Lots of theory has been done for when the optimum will be all integers. (MATH 407 or MATH 514)</a:t>
            </a:r>
          </a:p>
          <a:p>
            <a:r>
              <a:rPr lang="en-US" dirty="0"/>
              <a:t>But sometimes you get a fractional solution…what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 (fractional values are ok for this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42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</a:t>
                </a:r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/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Plugging into an LP solver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=5.6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=3.2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(we’ll give resources for solvers next lecture)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blipFill>
                <a:blip r:embed="rId3"/>
                <a:stretch>
                  <a:fillRect l="-2130" t="-3691" r="-182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04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A7CE-0A1A-45D4-8EA3-D439457D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Where things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1311-52EC-41F4-A4CF-01AB3A3A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2981"/>
            <a:ext cx="11187258" cy="2416379"/>
          </a:xfrm>
        </p:spPr>
        <p:txBody>
          <a:bodyPr>
            <a:normAutofit/>
          </a:bodyPr>
          <a:lstStyle/>
          <a:p>
            <a:r>
              <a:rPr lang="en-US" dirty="0"/>
              <a:t>Sound familiar? </a:t>
            </a:r>
          </a:p>
          <a:p>
            <a:r>
              <a:rPr lang="en-US" dirty="0"/>
              <a:t>This isn’t a vertex cover – that was at least on endpoint per edge.</a:t>
            </a:r>
          </a:p>
          <a:p>
            <a:r>
              <a:rPr lang="en-US" dirty="0"/>
              <a:t>A 2-coloring divides vertices into two independent sets (i.e. all the “red” vertices are an independent set, all the “blue” vertices are another independent set).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DB2DC8-FCDF-4235-B4F4-49D6DFF4A725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B8494C4-0883-441D-BA64-248F6EA4940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B8494C4-0883-441D-BA64-248F6EA494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383494-11DB-47B6-9F70-49538CAFD96D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20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70722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1"/>
            <a:ext cx="1424899" cy="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independent set of size 2.</a:t>
            </a:r>
          </a:p>
        </p:txBody>
      </p:sp>
    </p:spTree>
    <p:extLst>
      <p:ext uri="{BB962C8B-B14F-4D97-AF65-F5344CB8AC3E}">
        <p14:creationId xmlns:p14="http://schemas.microsoft.com/office/powerpoint/2010/main" val="196282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70722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1"/>
            <a:ext cx="1424899" cy="1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an independent set.</a:t>
            </a:r>
          </a:p>
        </p:txBody>
      </p:sp>
    </p:spTree>
    <p:extLst>
      <p:ext uri="{BB962C8B-B14F-4D97-AF65-F5344CB8AC3E}">
        <p14:creationId xmlns:p14="http://schemas.microsoft.com/office/powerpoint/2010/main" val="149250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86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AEB8-2EF1-49E2-B9F5-1E8CF72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24430-1A7C-4C33-A347-7D1CBEF12419}"/>
              </a:ext>
            </a:extLst>
          </p:cNvPr>
          <p:cNvGrpSpPr/>
          <p:nvPr/>
        </p:nvGrpSpPr>
        <p:grpSpPr>
          <a:xfrm>
            <a:off x="726831" y="1476743"/>
            <a:ext cx="9753600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𝑆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vertices is an independent set if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𝑺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not an edge.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(i.e. every edge has at most one endpoint in the set)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0EE578C-D5E2-4A3D-873E-4C96333E0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6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07958D-6E4F-4CED-A7E3-AEEA512ADCC4}"/>
                </a:ext>
              </a:extLst>
            </p:cNvPr>
            <p:cNvSpPr/>
            <p:nvPr/>
          </p:nvSpPr>
          <p:spPr>
            <a:xfrm>
              <a:off x="1195366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Independent Set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417E2E6-E160-43D0-9A3D-64BD98B44DF2}"/>
              </a:ext>
            </a:extLst>
          </p:cNvPr>
          <p:cNvSpPr/>
          <p:nvPr/>
        </p:nvSpPr>
        <p:spPr>
          <a:xfrm>
            <a:off x="4628804" y="4916856"/>
            <a:ext cx="624551" cy="624552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1DF46D-458A-4724-90F7-3DDB6D566C82}"/>
              </a:ext>
            </a:extLst>
          </p:cNvPr>
          <p:cNvSpPr/>
          <p:nvPr/>
        </p:nvSpPr>
        <p:spPr>
          <a:xfrm>
            <a:off x="7833314" y="586945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F185C-BEF4-45BE-A5ED-C47563D83C41}"/>
              </a:ext>
            </a:extLst>
          </p:cNvPr>
          <p:cNvSpPr/>
          <p:nvPr/>
        </p:nvSpPr>
        <p:spPr>
          <a:xfrm>
            <a:off x="5783864" y="5869454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FD7D77-A6EE-4187-AF7C-7F5BEB7B2CEF}"/>
              </a:ext>
            </a:extLst>
          </p:cNvPr>
          <p:cNvSpPr/>
          <p:nvPr/>
        </p:nvSpPr>
        <p:spPr>
          <a:xfrm>
            <a:off x="8988373" y="4945247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F7742-64C6-44BC-9129-26D9380BF0B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5161892" y="5449945"/>
            <a:ext cx="621972" cy="73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FA3E0-033F-4598-9E00-E45F04EB6CD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>
            <a:off x="6408415" y="6181730"/>
            <a:ext cx="142489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72CF3-FB8B-44BA-A368-9E35076026E8}"/>
              </a:ext>
            </a:extLst>
          </p:cNvPr>
          <p:cNvCxnSpPr>
            <a:cxnSpLocks/>
            <a:stCxn id="10" idx="3"/>
            <a:endCxn id="8" idx="6"/>
          </p:cNvCxnSpPr>
          <p:nvPr/>
        </p:nvCxnSpPr>
        <p:spPr>
          <a:xfrm flipH="1">
            <a:off x="8457865" y="5478335"/>
            <a:ext cx="621971" cy="703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8CE99F-59A6-4FF0-A463-25B86A228C95}"/>
              </a:ext>
            </a:extLst>
          </p:cNvPr>
          <p:cNvSpPr/>
          <p:nvPr/>
        </p:nvSpPr>
        <p:spPr>
          <a:xfrm>
            <a:off x="6884129" y="4320695"/>
            <a:ext cx="624551" cy="62455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2E53C-952D-47D6-A510-DD4640A35917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5161892" y="4632971"/>
            <a:ext cx="1722237" cy="375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C63CCB-6D50-46AE-BF22-611C9A21C2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59675" y="4516293"/>
            <a:ext cx="1620161" cy="520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C5F601-6D19-4532-A204-32C403CFE3A0}"/>
              </a:ext>
            </a:extLst>
          </p:cNvPr>
          <p:cNvSpPr txBox="1"/>
          <p:nvPr/>
        </p:nvSpPr>
        <p:spPr>
          <a:xfrm>
            <a:off x="861254" y="4945247"/>
            <a:ext cx="34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independent set of size 1.</a:t>
            </a:r>
          </a:p>
        </p:txBody>
      </p:sp>
    </p:spTree>
    <p:extLst>
      <p:ext uri="{BB962C8B-B14F-4D97-AF65-F5344CB8AC3E}">
        <p14:creationId xmlns:p14="http://schemas.microsoft.com/office/powerpoint/2010/main" val="103132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54BE-665F-435D-BD68-8BE4AD9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your variables to be?</a:t>
            </a:r>
          </a:p>
          <a:p>
            <a:r>
              <a:rPr lang="en-US" dirty="0"/>
              <a:t>How do you ensure that you don’t have two adjacent vertices in the set?</a:t>
            </a:r>
          </a:p>
        </p:txBody>
      </p:sp>
    </p:spTree>
    <p:extLst>
      <p:ext uri="{BB962C8B-B14F-4D97-AF65-F5344CB8AC3E}">
        <p14:creationId xmlns:p14="http://schemas.microsoft.com/office/powerpoint/2010/main" val="145408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those are Booleans, this definitely works. If they aren’t, well it still </a:t>
                </a:r>
                <a:r>
                  <a:rPr lang="en-US" dirty="0" err="1"/>
                  <a:t>kinda</a:t>
                </a:r>
                <a:r>
                  <a:rPr lang="en-US" dirty="0"/>
                  <a:t> makes sense at least.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07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671B-333B-42E6-A2B8-AB681BEA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you want your variables to be?</a:t>
                </a:r>
              </a:p>
              <a:p>
                <a:r>
                  <a:rPr lang="en-US" dirty="0"/>
                  <a:t>How do you ensure that you don’t have two adjacent vertices in the set?</a:t>
                </a:r>
              </a:p>
              <a:p>
                <a:endParaRPr lang="en-US" dirty="0"/>
              </a:p>
              <a:p>
                <a:r>
                  <a:rPr lang="en-US" dirty="0"/>
                  <a:t>Have a variable 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-- have it </a:t>
                </a:r>
                <a:r>
                  <a:rPr lang="en-US" b="1" dirty="0"/>
                  <a:t>indicate </a:t>
                </a:r>
                <a:r>
                  <a:rPr lang="en-US" dirty="0"/>
                  <a:t>whether you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not (i.e. make it a Boolean)</a:t>
                </a:r>
              </a:p>
              <a:p>
                <a:r>
                  <a:rPr lang="en-US" dirty="0"/>
                  <a:t>Constraints?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(closest we can get to saying we have a Boolean)</a:t>
                </a:r>
              </a:p>
              <a:p>
                <a:r>
                  <a:rPr lang="en-US" dirty="0"/>
                  <a:t>Objective? 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A54BE-665F-435D-BD68-8BE4AD9B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2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0554-02C3-4A28-A256-B90A653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</p:spPr>
            <p:txBody>
              <a:bodyPr/>
              <a:lstStyle/>
              <a:p>
                <a:r>
                  <a:rPr lang="en-US" dirty="0"/>
                  <a:t>Max: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  <a:blipFill>
                <a:blip r:embed="rId2"/>
                <a:stretch>
                  <a:fillRect l="-15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EF50BB-AECB-439E-A98C-FC1330EA7F4D}"/>
              </a:ext>
            </a:extLst>
          </p:cNvPr>
          <p:cNvSpPr/>
          <p:nvPr/>
        </p:nvSpPr>
        <p:spPr>
          <a:xfrm>
            <a:off x="8027043" y="725999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240367-B871-4E5C-8AFC-5555C76262CE}"/>
              </a:ext>
            </a:extLst>
          </p:cNvPr>
          <p:cNvSpPr/>
          <p:nvPr/>
        </p:nvSpPr>
        <p:spPr>
          <a:xfrm>
            <a:off x="6274443" y="1725062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D8F1C1-0365-413A-A887-8A92136D8573}"/>
              </a:ext>
            </a:extLst>
          </p:cNvPr>
          <p:cNvSpPr/>
          <p:nvPr/>
        </p:nvSpPr>
        <p:spPr>
          <a:xfrm>
            <a:off x="9782537" y="1725062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5C6E3E-23B7-4D57-9B9A-F1501C51A784}"/>
              </a:ext>
            </a:extLst>
          </p:cNvPr>
          <p:cNvSpPr/>
          <p:nvPr/>
        </p:nvSpPr>
        <p:spPr>
          <a:xfrm>
            <a:off x="7054769" y="3723190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A56C9D-CE0A-45B3-A3D1-7C4ABCF1C299}"/>
              </a:ext>
            </a:extLst>
          </p:cNvPr>
          <p:cNvSpPr/>
          <p:nvPr/>
        </p:nvSpPr>
        <p:spPr>
          <a:xfrm>
            <a:off x="9007033" y="3723190"/>
            <a:ext cx="775504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3C82C5-2D8F-476F-9AE4-6B7B516FF5E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6936377" y="1387933"/>
            <a:ext cx="1204236" cy="450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F08A42-8E19-4F79-B54B-2AE82EEA05DE}"/>
              </a:ext>
            </a:extLst>
          </p:cNvPr>
          <p:cNvCxnSpPr>
            <a:cxnSpLocks/>
            <a:stCxn id="7" idx="1"/>
            <a:endCxn id="5" idx="4"/>
          </p:cNvCxnSpPr>
          <p:nvPr/>
        </p:nvCxnSpPr>
        <p:spPr>
          <a:xfrm flipH="1" flipV="1">
            <a:off x="6662195" y="2500566"/>
            <a:ext cx="506144" cy="13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648224-A520-4306-A7A2-52A656ADB8E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830273" y="4110942"/>
            <a:ext cx="1176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FAB945-F606-4331-ACA2-3DE729E97483}"/>
              </a:ext>
            </a:extLst>
          </p:cNvPr>
          <p:cNvCxnSpPr>
            <a:cxnSpLocks/>
            <a:stCxn id="8" idx="7"/>
            <a:endCxn id="6" idx="4"/>
          </p:cNvCxnSpPr>
          <p:nvPr/>
        </p:nvCxnSpPr>
        <p:spPr>
          <a:xfrm flipV="1">
            <a:off x="9668967" y="2500566"/>
            <a:ext cx="501322" cy="13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D91DDA-56FC-42F8-9BF9-262FE963991A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8688977" y="1387933"/>
            <a:ext cx="1207130" cy="450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2E7403-DE0B-4BFA-A132-B8C00A4C0F4E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 flipH="1">
            <a:off x="7442521" y="1501503"/>
            <a:ext cx="972274" cy="2221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C7AD3E-26F1-459E-851B-302235609873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8414795" y="1501503"/>
            <a:ext cx="979990" cy="2221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70BE2A-2DA1-49AE-B471-485E2008F61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49947" y="2112814"/>
            <a:ext cx="2732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6EF333-AD31-4921-9625-9C1A6EF00320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6936377" y="2386996"/>
            <a:ext cx="2184226" cy="1449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7EC8AA-A320-46E3-BB0A-B4B0FB57DB4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7716703" y="2386996"/>
            <a:ext cx="2179404" cy="1449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A654E9-3F7B-4129-9579-02B582930F86}"/>
                  </a:ext>
                </a:extLst>
              </p:cNvPr>
              <p:cNvSpPr/>
              <p:nvPr/>
            </p:nvSpPr>
            <p:spPr>
              <a:xfrm>
                <a:off x="6631081" y="4612264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A654E9-3F7B-4129-9579-02B582930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81" y="4612264"/>
                <a:ext cx="1521106" cy="486111"/>
              </a:xfrm>
              <a:prstGeom prst="rect">
                <a:avLst/>
              </a:prstGeom>
              <a:blipFill>
                <a:blip r:embed="rId3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F2D04F-DD50-4C46-B613-BDCA2FAA2836}"/>
                  </a:ext>
                </a:extLst>
              </p:cNvPr>
              <p:cNvSpPr/>
              <p:nvPr/>
            </p:nvSpPr>
            <p:spPr>
              <a:xfrm>
                <a:off x="8722927" y="4612263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F2D04F-DD50-4C46-B613-BDCA2FAA2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927" y="4612263"/>
                <a:ext cx="1521106" cy="486111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99523-6617-4C26-8482-4655028CB754}"/>
                  </a:ext>
                </a:extLst>
              </p:cNvPr>
              <p:cNvSpPr/>
              <p:nvPr/>
            </p:nvSpPr>
            <p:spPr>
              <a:xfrm>
                <a:off x="10367183" y="2593303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D99523-6617-4C26-8482-4655028CB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183" y="2593303"/>
                <a:ext cx="1521106" cy="486111"/>
              </a:xfrm>
              <a:prstGeom prst="rect">
                <a:avLst/>
              </a:prstGeom>
              <a:blipFill>
                <a:blip r:embed="rId5"/>
                <a:stretch>
                  <a:fillRect b="-144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FFBAF6F-6AD4-47F3-9ACA-F54B6D39AD59}"/>
                  </a:ext>
                </a:extLst>
              </p:cNvPr>
              <p:cNvSpPr/>
              <p:nvPr/>
            </p:nvSpPr>
            <p:spPr>
              <a:xfrm>
                <a:off x="8904790" y="764731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FFBAF6F-6AD4-47F3-9ACA-F54B6D39A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90" y="764731"/>
                <a:ext cx="1521106" cy="486111"/>
              </a:xfrm>
              <a:prstGeom prst="rect">
                <a:avLst/>
              </a:prstGeom>
              <a:blipFill>
                <a:blip r:embed="rId6"/>
                <a:stretch>
                  <a:fillRect b="-144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19FF4F-C7FA-4EE9-93B2-F6DB49417D00}"/>
                  </a:ext>
                </a:extLst>
              </p:cNvPr>
              <p:cNvSpPr/>
              <p:nvPr/>
            </p:nvSpPr>
            <p:spPr>
              <a:xfrm>
                <a:off x="5717895" y="1198317"/>
                <a:ext cx="1521106" cy="486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19FF4F-C7FA-4EE9-93B2-F6DB49417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95" y="1198317"/>
                <a:ext cx="1521106" cy="486111"/>
              </a:xfrm>
              <a:prstGeom prst="rect">
                <a:avLst/>
              </a:prstGeom>
              <a:blipFill>
                <a:blip r:embed="rId7"/>
                <a:stretch>
                  <a:fillRect b="-146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CBF6D1A-E968-42BD-A562-03A88CDAEF1B}"/>
              </a:ext>
            </a:extLst>
          </p:cNvPr>
          <p:cNvSpPr txBox="1"/>
          <p:nvPr/>
        </p:nvSpPr>
        <p:spPr>
          <a:xfrm>
            <a:off x="370390" y="3999053"/>
            <a:ext cx="560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big is the biggest independent set?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542D9F-E8CC-4BAC-897B-0D42E80F5541}"/>
              </a:ext>
            </a:extLst>
          </p:cNvPr>
          <p:cNvSpPr txBox="1"/>
          <p:nvPr/>
        </p:nvSpPr>
        <p:spPr>
          <a:xfrm>
            <a:off x="370389" y="5285772"/>
            <a:ext cx="560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the LP find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8706EC-C8DA-4817-8770-77BA6A650798}"/>
              </a:ext>
            </a:extLst>
          </p:cNvPr>
          <p:cNvSpPr txBox="1"/>
          <p:nvPr/>
        </p:nvSpPr>
        <p:spPr>
          <a:xfrm>
            <a:off x="908613" y="4548851"/>
            <a:ext cx="347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15945-C478-4ADE-9C75-089F778C9E6F}"/>
              </a:ext>
            </a:extLst>
          </p:cNvPr>
          <p:cNvSpPr txBox="1"/>
          <p:nvPr/>
        </p:nvSpPr>
        <p:spPr>
          <a:xfrm>
            <a:off x="829519" y="5805493"/>
            <a:ext cx="549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2.5 – there’s no “real” independent set this corresponds to.</a:t>
            </a:r>
          </a:p>
        </p:txBody>
      </p:sp>
    </p:spTree>
    <p:extLst>
      <p:ext uri="{BB962C8B-B14F-4D97-AF65-F5344CB8AC3E}">
        <p14:creationId xmlns:p14="http://schemas.microsoft.com/office/powerpoint/2010/main" val="3122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0554-02C3-4A28-A256-B90A653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for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</p:spPr>
            <p:txBody>
              <a:bodyPr/>
              <a:lstStyle/>
              <a:p>
                <a:r>
                  <a:rPr lang="en-US" dirty="0"/>
                  <a:t>Max: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29BA7-3E4E-4E3B-AB26-670FD1AB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724548" cy="4845504"/>
              </a:xfrm>
              <a:blipFill>
                <a:blip r:embed="rId2"/>
                <a:stretch>
                  <a:fillRect l="-15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C1C0C4-D670-4F78-A6E1-E86FEF1E0E5E}"/>
              </a:ext>
            </a:extLst>
          </p:cNvPr>
          <p:cNvSpPr txBox="1"/>
          <p:nvPr/>
        </p:nvSpPr>
        <p:spPr>
          <a:xfrm>
            <a:off x="628187" y="4171257"/>
            <a:ext cx="1093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problem an LP is not a useful tool.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you get a fractional solution, there’s no known process to turn it into an integral one without ending up far from the real best.</a:t>
            </a:r>
          </a:p>
        </p:txBody>
      </p:sp>
    </p:spTree>
    <p:extLst>
      <p:ext uri="{BB962C8B-B14F-4D97-AF65-F5344CB8AC3E}">
        <p14:creationId xmlns:p14="http://schemas.microsoft.com/office/powerpoint/2010/main" val="1421299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A5F0-B5CB-45BD-9F6B-9D1171D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0D89-5EDC-40A7-AFFC-2C17685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can round fractional solutions into integral ones.</a:t>
            </a:r>
          </a:p>
          <a:p>
            <a:endParaRPr lang="en-US" dirty="0"/>
          </a:p>
          <a:p>
            <a:r>
              <a:rPr lang="en-US" dirty="0"/>
              <a:t>Minimum Weight Vertex Cover</a:t>
            </a:r>
          </a:p>
          <a:p>
            <a:r>
              <a:rPr lang="en-US" dirty="0"/>
              <a:t>We’ve seen how to solve the problem with DP on trees.</a:t>
            </a:r>
          </a:p>
          <a:p>
            <a:r>
              <a:rPr lang="en-US" dirty="0"/>
              <a:t>Let’s try it now with linear programming.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/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E53-A9F6-49A3-96AA-7F0EB30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LP for finding the minimum weight vertex cover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are your variables, then how do you constrain them?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You can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constant.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/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1F4D6B-7966-4279-B310-B8576205E25A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for Activity Credit!</a:t>
            </a:r>
          </a:p>
          <a:p>
            <a:pPr algn="ctr"/>
            <a:r>
              <a:rPr lang="en-US" sz="2000" dirty="0"/>
              <a:t>Go to pollev.com/cse417 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28382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825C-433B-4BFF-870F-4FBDB391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an integral solution</a:t>
                </a:r>
              </a:p>
              <a:p>
                <a:endParaRPr lang="en-US" dirty="0"/>
              </a:p>
              <a:p>
                <a:r>
                  <a:rPr lang="en-US" dirty="0"/>
                  <a:t>Having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set doesn’t make sense. </a:t>
                </a:r>
              </a:p>
              <a:p>
                <a:endParaRPr lang="en-US" dirty="0"/>
              </a:p>
              <a:p>
                <a:r>
                  <a:rPr lang="en-US" dirty="0"/>
                  <a:t>How do we make the variables integral?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4F4D-4FC0-4D18-B21E-26420093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23405"/>
          </a:xfrm>
        </p:spPr>
        <p:txBody>
          <a:bodyPr/>
          <a:lstStyle/>
          <a:p>
            <a:r>
              <a:rPr lang="en-US" dirty="0"/>
              <a:t>Let’s try an example first </a:t>
            </a:r>
          </a:p>
          <a:p>
            <a:endParaRPr lang="en-US" dirty="0"/>
          </a:p>
          <a:p>
            <a:r>
              <a:rPr lang="en-US" dirty="0"/>
              <a:t>Suppose your LP gave you this solution on this graph. How would you round it (i.e. convert to a valid vertex cover)?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purple vertices,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gold vertices.</a:t>
                </a:r>
              </a:p>
              <a:p>
                <a:r>
                  <a:rPr lang="en-US" dirty="0"/>
                  <a:t>(at the same time at the same rate)</a:t>
                </a:r>
              </a:p>
              <a:p>
                <a:r>
                  <a:rPr lang="en-US" dirty="0"/>
                  <a:t>Every edge (in our example) has a purple and gold endpoint, so every constraint is still satisfied.</a:t>
                </a:r>
              </a:p>
              <a:p>
                <a:r>
                  <a:rPr lang="en-US" dirty="0"/>
                  <a:t>The objective (in our example) increases and decreases at the same rate.</a:t>
                </a:r>
              </a:p>
              <a:p>
                <a:r>
                  <a:rPr lang="en-US" dirty="0"/>
                  <a:t>So we still have an optimal (minimum)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  <a:blipFill>
                <a:blip r:embed="rId2"/>
                <a:stretch>
                  <a:fillRect l="-545" t="-4698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5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A283-FEE8-47E6-B364-F02C3D0D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Those vertices are done now! </a:t>
                </a:r>
              </a:p>
              <a:p>
                <a:endParaRPr lang="en-US" dirty="0"/>
              </a:p>
              <a:p>
                <a:r>
                  <a:rPr lang="en-US" dirty="0"/>
                  <a:t>They’re integers – no need to change them from here on out.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Ignore all the vertices where the variables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handle the ones that are left…what if they’re not a nice simple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47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B069-BF2F-4CA8-9E84-4654FCC8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more than a path, we have to be careful when changing values.</a:t>
                </a:r>
              </a:p>
              <a:p>
                <a:r>
                  <a:rPr lang="en-US" dirty="0"/>
                  <a:t>If we decrease the value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we need to be sure </a:t>
                </a:r>
                <a:r>
                  <a:rPr lang="en-US" b="1" dirty="0"/>
                  <a:t>every </a:t>
                </a:r>
                <a:r>
                  <a:rPr lang="en-US" dirty="0"/>
                  <a:t>edge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its other vertex increase.</a:t>
                </a:r>
              </a:p>
              <a:p>
                <a:r>
                  <a:rPr lang="en-US" dirty="0"/>
                  <a:t>Otherwise an edge might be uncovered (we might not have a valid solution to the LP anymore).</a:t>
                </a:r>
              </a:p>
              <a:p>
                <a:endParaRPr lang="en-US" dirty="0"/>
              </a:p>
              <a:p>
                <a:r>
                  <a:rPr lang="en-US" dirty="0"/>
                  <a:t>So every neighbor of a gold vertex must be purple.</a:t>
                </a:r>
              </a:p>
              <a:p>
                <a:r>
                  <a:rPr lang="en-US" dirty="0"/>
                  <a:t>…does that sound familiar?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51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2-color the graph (call the vertices “purple” or “gold”)</a:t>
                </a:r>
              </a:p>
              <a:p>
                <a:endParaRPr lang="en-US" dirty="0"/>
              </a:p>
              <a:p>
                <a:r>
                  <a:rPr lang="en-US" dirty="0"/>
                  <a:t>Increase all the purple vertices by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decrease all the gold vertices by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so that we set at least one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(but don’t move any variables outside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range allowed. </a:t>
                </a:r>
              </a:p>
              <a:p>
                <a:endParaRPr lang="en-US" dirty="0"/>
              </a:p>
              <a:p>
                <a:r>
                  <a:rPr lang="en-US" dirty="0"/>
                  <a:t>Those vertices that just got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deleted. Start over with the remaining graph.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6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E3C5-8EB2-4ECA-AB53-AE1582B0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wait!</a:t>
            </a:r>
          </a:p>
          <a:p>
            <a:r>
              <a:rPr lang="en-US" dirty="0"/>
              <a:t>What if we’re increasing the objective value? (i.e. what if there’s more weight on the purple vertices than gold). </a:t>
            </a:r>
          </a:p>
          <a:p>
            <a:endParaRPr lang="en-US" dirty="0"/>
          </a:p>
          <a:p>
            <a:r>
              <a:rPr lang="en-US" dirty="0"/>
              <a:t>We won’t increase:</a:t>
            </a:r>
          </a:p>
          <a:p>
            <a:r>
              <a:rPr lang="en-US" dirty="0"/>
              <a:t>If we were, then switch purple and gold. Then we’d be </a:t>
            </a:r>
            <a:r>
              <a:rPr lang="en-US" b="1" dirty="0"/>
              <a:t>decreasing </a:t>
            </a:r>
            <a:r>
              <a:rPr lang="en-US" dirty="0"/>
              <a:t>the objective…but we were at the minimum!</a:t>
            </a:r>
          </a:p>
          <a:p>
            <a:endParaRPr lang="en-US" dirty="0"/>
          </a:p>
          <a:p>
            <a:r>
              <a:rPr lang="en-US" dirty="0"/>
              <a:t>So we’re really getting a minimum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67406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B553-4748-4566-9BFD-B2BB5ED5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which LP solver we’re using,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fewer BFSs is going to be less than the LP solver (in big-O terms)</a:t>
                </a:r>
              </a:p>
              <a:p>
                <a:endParaRPr lang="en-US" dirty="0"/>
              </a:p>
              <a:p>
                <a:r>
                  <a:rPr lang="en-US" dirty="0"/>
                  <a:t>We won’t ask you to precisely analyze running times of LPs (depends a lot on which library you’re using, whether you have more variables or constraints, whether your constraints have lots of variables,…)</a:t>
                </a:r>
              </a:p>
              <a:p>
                <a:r>
                  <a:rPr lang="en-US" dirty="0"/>
                  <a:t>We will check that it’s polynomial time: if you have </a:t>
                </a:r>
                <a:r>
                  <a:rPr lang="en-US" dirty="0" err="1"/>
                  <a:t>polynomially</a:t>
                </a:r>
                <a:r>
                  <a:rPr lang="en-US" dirty="0"/>
                  <a:t> many variables and constraints, then it’s polynomial time.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0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We needed the graph to be bipartite to be able to 2-color it.</a:t>
            </a:r>
          </a:p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2F7A-0730-42B0-8565-5814551B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6A27-6FE3-4DD4-B618-3F749F83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dynamic programming, we could find the minimum weight vertex cover on trees.</a:t>
            </a:r>
          </a:p>
          <a:p>
            <a:endParaRPr lang="en-US" dirty="0"/>
          </a:p>
          <a:p>
            <a:r>
              <a:rPr lang="en-US" dirty="0"/>
              <a:t>With linear programming, we can find the minimum weight vertex cover on any bipartite graph (trees and other graphs!).</a:t>
            </a:r>
          </a:p>
          <a:p>
            <a:endParaRPr lang="en-US" dirty="0"/>
          </a:p>
          <a:p>
            <a:r>
              <a:rPr lang="en-US" dirty="0"/>
              <a:t>But LPs don’t always give you a fractional solution that’s helpful for finding an integral one. On non-bipartite graphs, we’ll need to do something else. (More in a few weeks). </a:t>
            </a:r>
          </a:p>
        </p:txBody>
      </p:sp>
    </p:spTree>
    <p:extLst>
      <p:ext uri="{BB962C8B-B14F-4D97-AF65-F5344CB8AC3E}">
        <p14:creationId xmlns:p14="http://schemas.microsoft.com/office/powerpoint/2010/main" val="316079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A2A-6B49-4EB0-A583-D5869A54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 Note for Those with deep LP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C4937-B82E-40DD-898D-D2246A8B1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know what a “basic feasible solution” of an LP is…</a:t>
                </a:r>
              </a:p>
              <a:p>
                <a:r>
                  <a:rPr lang="en-US" dirty="0"/>
                  <a:t>The “basic feasible solutions” of the vertex cover LP has the property that every element is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turns out on bipartite graphs, a basic feasible solution will only have variables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0,1.</m:t>
                    </m:r>
                  </m:oMath>
                </a14:m>
                <a:r>
                  <a:rPr lang="en-US" dirty="0"/>
                  <a:t> i.e. a basic feasible solution is automatically integral.</a:t>
                </a:r>
              </a:p>
              <a:p>
                <a:r>
                  <a:rPr lang="en-US" dirty="0"/>
                  <a:t>So if your LP solver finds one of those by default (like the simplex algorithm), you won’t need the rounding step for bipartite graphs.</a:t>
                </a:r>
              </a:p>
              <a:p>
                <a:r>
                  <a:rPr lang="en-US" dirty="0"/>
                  <a:t>But this is still a useful exercise for prepping for more advanced rounding ideas in a few weeks.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C4937-B82E-40DD-898D-D2246A8B1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538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CF4308-851F-429C-A289-B4FFD420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FA504-39B0-42B8-AE12-859C460B6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432B5-6EEF-47AC-A6A5-6C98D7B7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</p:spPr>
            <p:txBody>
              <a:bodyPr/>
              <a:lstStyle/>
              <a:p>
                <a:r>
                  <a:rPr lang="en-US" dirty="0"/>
                  <a:t>We have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some thing (water or data packets) we have to send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Every edge has a capacity, it can only handle so many.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  <a:blipFill>
                <a:blip r:embed="rId2"/>
                <a:stretch>
                  <a:fillRect l="-654" t="-4533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CF7B3-ABB7-4201-BF07-87ACCEFBDB0C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CFEC-EC4C-4621-A8E7-52B2A5C90DE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AEBDE4-C95D-47A5-B14D-78195A5304FA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C6373-C131-4D77-8F79-4E98C76EAD96}"/>
              </a:ext>
            </a:extLst>
          </p:cNvPr>
          <p:cNvCxnSpPr>
            <a:cxnSpLocks/>
            <a:stCxn id="6" idx="7"/>
            <a:endCxn id="14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B866F-7F59-4186-AD5B-806780833B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F799E-6F3E-4C1C-B18F-8A4E366875C0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D1949A-2847-4264-9FDD-1B0D134142D0}"/>
              </a:ext>
            </a:extLst>
          </p:cNvPr>
          <p:cNvCxnSpPr>
            <a:cxnSpLocks/>
            <a:stCxn id="19" idx="2"/>
            <a:endCxn id="7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2E5896-164A-4539-896A-D034C78CB34C}"/>
              </a:ext>
            </a:extLst>
          </p:cNvPr>
          <p:cNvCxnSpPr>
            <a:cxnSpLocks/>
            <a:stCxn id="20" idx="2"/>
            <a:endCxn id="9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7B0DB-82A5-4BAE-9157-5D48FA3F3A26}"/>
              </a:ext>
            </a:extLst>
          </p:cNvPr>
          <p:cNvCxnSpPr>
            <a:cxnSpLocks/>
            <a:stCxn id="20" idx="3"/>
            <a:endCxn id="19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5EBC-4A32-4F9A-AC30-1A1E59EE9169}"/>
              </a:ext>
            </a:extLst>
          </p:cNvPr>
          <p:cNvCxnSpPr>
            <a:cxnSpLocks/>
            <a:stCxn id="20" idx="1"/>
            <a:endCxn id="14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2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2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07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leaves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941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6F0-46AD-4431-97FD-10E25284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AA53-6BE3-4B2E-BFEF-A4D80A04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solve this problem without linear programming (an algorithm that runs directly on the graph)</a:t>
            </a:r>
          </a:p>
        </p:txBody>
      </p:sp>
    </p:spTree>
    <p:extLst>
      <p:ext uri="{BB962C8B-B14F-4D97-AF65-F5344CB8AC3E}">
        <p14:creationId xmlns:p14="http://schemas.microsoft.com/office/powerpoint/2010/main" val="108449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D59FE3-4786-4FD9-A7F5-54E07D2C6A13}"/>
              </a:ext>
            </a:extLst>
          </p:cNvPr>
          <p:cNvSpPr/>
          <p:nvPr/>
        </p:nvSpPr>
        <p:spPr>
          <a:xfrm>
            <a:off x="4519914" y="3130952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/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blipFill>
                <a:blip r:embed="rId3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1381F0C-4CC0-43C6-BE92-BE4D2851B397}"/>
              </a:ext>
            </a:extLst>
          </p:cNvPr>
          <p:cNvSpPr/>
          <p:nvPr/>
        </p:nvSpPr>
        <p:spPr>
          <a:xfrm>
            <a:off x="4519912" y="4367023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D6838-740A-4909-AD33-150E137AAAFD}"/>
              </a:ext>
            </a:extLst>
          </p:cNvPr>
          <p:cNvSpPr/>
          <p:nvPr/>
        </p:nvSpPr>
        <p:spPr>
          <a:xfrm>
            <a:off x="4519912" y="5423799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/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3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380</TotalTime>
  <Words>3498</Words>
  <Application>Microsoft Office PowerPoint</Application>
  <PresentationFormat>Widescreen</PresentationFormat>
  <Paragraphs>531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Linear Programming </vt:lpstr>
      <vt:lpstr>Example Problem</vt:lpstr>
      <vt:lpstr>Full Definition</vt:lpstr>
      <vt:lpstr>A Linear Program</vt:lpstr>
      <vt:lpstr>Linear constraints</vt:lpstr>
      <vt:lpstr>Full Definition</vt:lpstr>
      <vt:lpstr>What are we looking for?</vt:lpstr>
      <vt:lpstr>Example Problem</vt:lpstr>
      <vt:lpstr>Example Problem</vt:lpstr>
      <vt:lpstr>Example Problem</vt:lpstr>
      <vt:lpstr>Solving LPs</vt:lpstr>
      <vt:lpstr>Another Question</vt:lpstr>
      <vt:lpstr>Non-Integrality</vt:lpstr>
      <vt:lpstr>What do you do if you need integers?</vt:lpstr>
      <vt:lpstr>Extra Practice</vt:lpstr>
      <vt:lpstr>Extra Practice</vt:lpstr>
      <vt:lpstr>An Example Where things go wrong</vt:lpstr>
      <vt:lpstr>Independent Set</vt:lpstr>
      <vt:lpstr>Independent Set</vt:lpstr>
      <vt:lpstr>Independent Set</vt:lpstr>
      <vt:lpstr>Write an LP for independent set</vt:lpstr>
      <vt:lpstr>Write an LP for independent set</vt:lpstr>
      <vt:lpstr>Write an LP for independent set</vt:lpstr>
      <vt:lpstr>Write an LP for independent set</vt:lpstr>
      <vt:lpstr>LP for Independent set</vt:lpstr>
      <vt:lpstr>LP for Independent set</vt:lpstr>
      <vt:lpstr>A nicer example</vt:lpstr>
      <vt:lpstr>Vertex Cover LP</vt:lpstr>
      <vt:lpstr>Vertex Cover LP</vt:lpstr>
      <vt:lpstr>Integrality</vt:lpstr>
      <vt:lpstr>What do we do</vt:lpstr>
      <vt:lpstr>What do we do</vt:lpstr>
      <vt:lpstr>What do we do</vt:lpstr>
      <vt:lpstr>In General</vt:lpstr>
      <vt:lpstr>In General…</vt:lpstr>
      <vt:lpstr>In General…</vt:lpstr>
      <vt:lpstr>Running Time</vt:lpstr>
      <vt:lpstr>Non-Bipartite</vt:lpstr>
      <vt:lpstr>Summary</vt:lpstr>
      <vt:lpstr>Side Note for Those with deep LP knowledge</vt:lpstr>
      <vt:lpstr>Flows</vt:lpstr>
      <vt:lpstr>Max Flow</vt:lpstr>
      <vt:lpstr>Flows</vt:lpstr>
      <vt:lpstr>Flows</vt:lpstr>
      <vt:lpstr>Write an LP for finding the biggest flow</vt:lpstr>
      <vt:lpstr>Write an LP for finding the biggest flow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21</cp:revision>
  <dcterms:created xsi:type="dcterms:W3CDTF">2021-02-10T06:50:19Z</dcterms:created>
  <dcterms:modified xsi:type="dcterms:W3CDTF">2021-02-12T00:14:07Z</dcterms:modified>
</cp:coreProperties>
</file>