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348" r:id="rId3"/>
    <p:sldId id="340" r:id="rId4"/>
    <p:sldId id="304" r:id="rId5"/>
    <p:sldId id="305" r:id="rId6"/>
    <p:sldId id="350" r:id="rId7"/>
    <p:sldId id="341" r:id="rId8"/>
    <p:sldId id="342" r:id="rId9"/>
    <p:sldId id="343" r:id="rId10"/>
    <p:sldId id="349" r:id="rId11"/>
    <p:sldId id="327" r:id="rId12"/>
    <p:sldId id="306" r:id="rId13"/>
    <p:sldId id="307" r:id="rId14"/>
    <p:sldId id="308" r:id="rId15"/>
    <p:sldId id="346" r:id="rId16"/>
    <p:sldId id="347" r:id="rId17"/>
    <p:sldId id="309" r:id="rId18"/>
    <p:sldId id="351" r:id="rId19"/>
    <p:sldId id="352" r:id="rId20"/>
    <p:sldId id="353" r:id="rId21"/>
    <p:sldId id="310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318" r:id="rId30"/>
    <p:sldId id="319" r:id="rId31"/>
    <p:sldId id="320" r:id="rId32"/>
    <p:sldId id="321" r:id="rId33"/>
    <p:sldId id="325" r:id="rId34"/>
    <p:sldId id="322" r:id="rId35"/>
    <p:sldId id="324" r:id="rId36"/>
    <p:sldId id="354" r:id="rId37"/>
    <p:sldId id="326" r:id="rId38"/>
    <p:sldId id="344" r:id="rId39"/>
    <p:sldId id="345" r:id="rId40"/>
    <p:sldId id="323" r:id="rId41"/>
    <p:sldId id="328" r:id="rId42"/>
    <p:sldId id="329" r:id="rId43"/>
    <p:sldId id="330" r:id="rId44"/>
    <p:sldId id="355" r:id="rId45"/>
    <p:sldId id="356" r:id="rId46"/>
    <p:sldId id="357" r:id="rId47"/>
    <p:sldId id="331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49" d="100"/>
          <a:sy n="49" d="100"/>
        </p:scale>
        <p:origin x="1260" y="8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0BA7403-0AD1-4ECC-B44C-89DD82824A50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7F52-9B39-4FE6-86C2-71D678CF269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968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B2A4-11AD-445D-9449-ECE97BF7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5881" y="3446573"/>
            <a:ext cx="5590283" cy="1014667"/>
          </a:xfrm>
        </p:spPr>
        <p:txBody>
          <a:bodyPr/>
          <a:lstStyle>
            <a:lvl1pPr algn="ctr">
              <a:defRPr cap="none" baseline="0"/>
            </a:lvl1pPr>
          </a:lstStyle>
          <a:p>
            <a:r>
              <a:rPr lang="en-US" dirty="0"/>
              <a:t>Big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E7B94-0CB0-48FD-9BA2-0BCEF75A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7403-0AD1-4ECC-B44C-89DD82824A50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529F-BA16-4C50-8761-34379098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38C27-C210-4D9C-AB83-9BF54E32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7F52-9B39-4FE6-86C2-71D678CF2690}" type="slidenum">
              <a:rPr lang="en-US" smtClean="0"/>
              <a:t>‹#›</a:t>
            </a:fld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67791F-5EAB-433C-8512-E3D8B5FEA33C}"/>
              </a:ext>
            </a:extLst>
          </p:cNvPr>
          <p:cNvCxnSpPr/>
          <p:nvPr/>
        </p:nvCxnSpPr>
        <p:spPr>
          <a:xfrm>
            <a:off x="138752" y="1917510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FC5ADD-7CD5-4855-8137-142378EFA26D}"/>
              </a:ext>
            </a:extLst>
          </p:cNvPr>
          <p:cNvGrpSpPr/>
          <p:nvPr/>
        </p:nvGrpSpPr>
        <p:grpSpPr>
          <a:xfrm>
            <a:off x="4736398" y="555634"/>
            <a:ext cx="2723751" cy="2723751"/>
            <a:chOff x="4360460" y="449353"/>
            <a:chExt cx="3282287" cy="328228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61030CC-581E-4D1E-9ACA-A92F5BB6C0CB}"/>
                </a:ext>
              </a:extLst>
            </p:cNvPr>
            <p:cNvSpPr/>
            <p:nvPr userDrawn="1"/>
          </p:nvSpPr>
          <p:spPr>
            <a:xfrm>
              <a:off x="4360460" y="449353"/>
              <a:ext cx="3282287" cy="3282287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Shape 822">
              <a:extLst>
                <a:ext uri="{FF2B5EF4-FFF2-40B4-BE49-F238E27FC236}">
                  <a16:creationId xmlns:a16="http://schemas.microsoft.com/office/drawing/2014/main" id="{9662AC8F-8502-4CF6-87AC-2CB7EFEBC5CD}"/>
                </a:ext>
              </a:extLst>
            </p:cNvPr>
            <p:cNvGrpSpPr/>
            <p:nvPr userDrawn="1"/>
          </p:nvGrpSpPr>
          <p:grpSpPr>
            <a:xfrm>
              <a:off x="4868910" y="1003939"/>
              <a:ext cx="2265387" cy="2173113"/>
              <a:chOff x="5233525" y="4954450"/>
              <a:chExt cx="538275" cy="516350"/>
            </a:xfrm>
          </p:grpSpPr>
          <p:sp>
            <p:nvSpPr>
              <p:cNvPr id="8" name="Shape 823">
                <a:extLst>
                  <a:ext uri="{FF2B5EF4-FFF2-40B4-BE49-F238E27FC236}">
                    <a16:creationId xmlns:a16="http://schemas.microsoft.com/office/drawing/2014/main" id="{915C32CE-F54C-4A91-A795-5F6EE0E2C310}"/>
                  </a:ext>
                </a:extLst>
              </p:cNvPr>
              <p:cNvSpPr/>
              <p:nvPr/>
            </p:nvSpPr>
            <p:spPr>
              <a:xfrm>
                <a:off x="5637825" y="4954450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1023" y="3410"/>
                    </a:moveTo>
                    <a:lnTo>
                      <a:pt x="1023" y="3410"/>
                    </a:lnTo>
                    <a:lnTo>
                      <a:pt x="1193" y="3483"/>
                    </a:lnTo>
                    <a:lnTo>
                      <a:pt x="1388" y="3532"/>
                    </a:lnTo>
                    <a:lnTo>
                      <a:pt x="1583" y="3556"/>
                    </a:lnTo>
                    <a:lnTo>
                      <a:pt x="1778" y="3581"/>
                    </a:lnTo>
                    <a:lnTo>
                      <a:pt x="1778" y="3581"/>
                    </a:lnTo>
                    <a:lnTo>
                      <a:pt x="1973" y="3556"/>
                    </a:lnTo>
                    <a:lnTo>
                      <a:pt x="2143" y="3532"/>
                    </a:lnTo>
                    <a:lnTo>
                      <a:pt x="2314" y="3508"/>
                    </a:lnTo>
                    <a:lnTo>
                      <a:pt x="2484" y="3435"/>
                    </a:lnTo>
                    <a:lnTo>
                      <a:pt x="2630" y="3361"/>
                    </a:lnTo>
                    <a:lnTo>
                      <a:pt x="2776" y="3264"/>
                    </a:lnTo>
                    <a:lnTo>
                      <a:pt x="2923" y="3167"/>
                    </a:lnTo>
                    <a:lnTo>
                      <a:pt x="3044" y="3045"/>
                    </a:lnTo>
                    <a:lnTo>
                      <a:pt x="3166" y="2923"/>
                    </a:lnTo>
                    <a:lnTo>
                      <a:pt x="3264" y="2801"/>
                    </a:lnTo>
                    <a:lnTo>
                      <a:pt x="3361" y="2631"/>
                    </a:lnTo>
                    <a:lnTo>
                      <a:pt x="3434" y="2485"/>
                    </a:lnTo>
                    <a:lnTo>
                      <a:pt x="3483" y="2314"/>
                    </a:lnTo>
                    <a:lnTo>
                      <a:pt x="3531" y="2144"/>
                    </a:lnTo>
                    <a:lnTo>
                      <a:pt x="3556" y="1973"/>
                    </a:lnTo>
                    <a:lnTo>
                      <a:pt x="3580" y="1803"/>
                    </a:lnTo>
                    <a:lnTo>
                      <a:pt x="3580" y="1803"/>
                    </a:lnTo>
                    <a:lnTo>
                      <a:pt x="3556" y="1608"/>
                    </a:lnTo>
                    <a:lnTo>
                      <a:pt x="3531" y="1437"/>
                    </a:lnTo>
                    <a:lnTo>
                      <a:pt x="3483" y="1267"/>
                    </a:lnTo>
                    <a:lnTo>
                      <a:pt x="3434" y="1096"/>
                    </a:lnTo>
                    <a:lnTo>
                      <a:pt x="3361" y="950"/>
                    </a:lnTo>
                    <a:lnTo>
                      <a:pt x="3264" y="804"/>
                    </a:lnTo>
                    <a:lnTo>
                      <a:pt x="3166" y="658"/>
                    </a:lnTo>
                    <a:lnTo>
                      <a:pt x="3044" y="536"/>
                    </a:lnTo>
                    <a:lnTo>
                      <a:pt x="2923" y="414"/>
                    </a:lnTo>
                    <a:lnTo>
                      <a:pt x="2776" y="317"/>
                    </a:lnTo>
                    <a:lnTo>
                      <a:pt x="2630" y="220"/>
                    </a:lnTo>
                    <a:lnTo>
                      <a:pt x="2484" y="147"/>
                    </a:lnTo>
                    <a:lnTo>
                      <a:pt x="2314" y="98"/>
                    </a:lnTo>
                    <a:lnTo>
                      <a:pt x="2143" y="49"/>
                    </a:lnTo>
                    <a:lnTo>
                      <a:pt x="1973" y="25"/>
                    </a:lnTo>
                    <a:lnTo>
                      <a:pt x="1778" y="0"/>
                    </a:lnTo>
                    <a:lnTo>
                      <a:pt x="1778" y="0"/>
                    </a:lnTo>
                    <a:lnTo>
                      <a:pt x="1607" y="25"/>
                    </a:lnTo>
                    <a:lnTo>
                      <a:pt x="1437" y="49"/>
                    </a:lnTo>
                    <a:lnTo>
                      <a:pt x="1266" y="98"/>
                    </a:lnTo>
                    <a:lnTo>
                      <a:pt x="1096" y="147"/>
                    </a:lnTo>
                    <a:lnTo>
                      <a:pt x="925" y="220"/>
                    </a:lnTo>
                    <a:lnTo>
                      <a:pt x="779" y="317"/>
                    </a:lnTo>
                    <a:lnTo>
                      <a:pt x="658" y="414"/>
                    </a:lnTo>
                    <a:lnTo>
                      <a:pt x="536" y="536"/>
                    </a:lnTo>
                    <a:lnTo>
                      <a:pt x="414" y="658"/>
                    </a:lnTo>
                    <a:lnTo>
                      <a:pt x="317" y="804"/>
                    </a:lnTo>
                    <a:lnTo>
                      <a:pt x="219" y="950"/>
                    </a:lnTo>
                    <a:lnTo>
                      <a:pt x="146" y="1096"/>
                    </a:lnTo>
                    <a:lnTo>
                      <a:pt x="73" y="1267"/>
                    </a:lnTo>
                    <a:lnTo>
                      <a:pt x="49" y="1437"/>
                    </a:lnTo>
                    <a:lnTo>
                      <a:pt x="24" y="1608"/>
                    </a:lnTo>
                    <a:lnTo>
                      <a:pt x="0" y="1803"/>
                    </a:lnTo>
                    <a:lnTo>
                      <a:pt x="0" y="1803"/>
                    </a:lnTo>
                    <a:lnTo>
                      <a:pt x="24" y="2071"/>
                    </a:lnTo>
                    <a:lnTo>
                      <a:pt x="97" y="2339"/>
                    </a:lnTo>
                    <a:lnTo>
                      <a:pt x="195" y="2582"/>
                    </a:lnTo>
                    <a:lnTo>
                      <a:pt x="317" y="280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Shape 824">
                <a:extLst>
                  <a:ext uri="{FF2B5EF4-FFF2-40B4-BE49-F238E27FC236}">
                    <a16:creationId xmlns:a16="http://schemas.microsoft.com/office/drawing/2014/main" id="{25663F7D-C889-439B-A68E-97D8B29147A8}"/>
                  </a:ext>
                </a:extLst>
              </p:cNvPr>
              <p:cNvSpPr/>
              <p:nvPr/>
            </p:nvSpPr>
            <p:spPr>
              <a:xfrm>
                <a:off x="5323025" y="4980625"/>
                <a:ext cx="88925" cy="889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57" fill="none" extrusionOk="0">
                    <a:moveTo>
                      <a:pt x="3191" y="2850"/>
                    </a:moveTo>
                    <a:lnTo>
                      <a:pt x="3191" y="2850"/>
                    </a:lnTo>
                    <a:lnTo>
                      <a:pt x="3313" y="2680"/>
                    </a:lnTo>
                    <a:lnTo>
                      <a:pt x="3410" y="2509"/>
                    </a:lnTo>
                    <a:lnTo>
                      <a:pt x="3483" y="2314"/>
                    </a:lnTo>
                    <a:lnTo>
                      <a:pt x="3532" y="2095"/>
                    </a:lnTo>
                    <a:lnTo>
                      <a:pt x="3532" y="2095"/>
                    </a:lnTo>
                    <a:lnTo>
                      <a:pt x="3556" y="1925"/>
                    </a:lnTo>
                    <a:lnTo>
                      <a:pt x="3556" y="1730"/>
                    </a:lnTo>
                    <a:lnTo>
                      <a:pt x="3556" y="1559"/>
                    </a:lnTo>
                    <a:lnTo>
                      <a:pt x="3508" y="1389"/>
                    </a:lnTo>
                    <a:lnTo>
                      <a:pt x="3459" y="1218"/>
                    </a:lnTo>
                    <a:lnTo>
                      <a:pt x="3410" y="1072"/>
                    </a:lnTo>
                    <a:lnTo>
                      <a:pt x="3337" y="902"/>
                    </a:lnTo>
                    <a:lnTo>
                      <a:pt x="3240" y="756"/>
                    </a:lnTo>
                    <a:lnTo>
                      <a:pt x="3142" y="634"/>
                    </a:lnTo>
                    <a:lnTo>
                      <a:pt x="3021" y="512"/>
                    </a:lnTo>
                    <a:lnTo>
                      <a:pt x="2899" y="390"/>
                    </a:lnTo>
                    <a:lnTo>
                      <a:pt x="2753" y="293"/>
                    </a:lnTo>
                    <a:lnTo>
                      <a:pt x="2606" y="196"/>
                    </a:lnTo>
                    <a:lnTo>
                      <a:pt x="2436" y="122"/>
                    </a:lnTo>
                    <a:lnTo>
                      <a:pt x="2266" y="74"/>
                    </a:lnTo>
                    <a:lnTo>
                      <a:pt x="2095" y="25"/>
                    </a:lnTo>
                    <a:lnTo>
                      <a:pt x="2095" y="25"/>
                    </a:lnTo>
                    <a:lnTo>
                      <a:pt x="1925" y="1"/>
                    </a:lnTo>
                    <a:lnTo>
                      <a:pt x="1730" y="1"/>
                    </a:lnTo>
                    <a:lnTo>
                      <a:pt x="1559" y="1"/>
                    </a:lnTo>
                    <a:lnTo>
                      <a:pt x="1389" y="25"/>
                    </a:lnTo>
                    <a:lnTo>
                      <a:pt x="1218" y="74"/>
                    </a:lnTo>
                    <a:lnTo>
                      <a:pt x="1072" y="147"/>
                    </a:lnTo>
                    <a:lnTo>
                      <a:pt x="902" y="220"/>
                    </a:lnTo>
                    <a:lnTo>
                      <a:pt x="756" y="317"/>
                    </a:lnTo>
                    <a:lnTo>
                      <a:pt x="634" y="415"/>
                    </a:lnTo>
                    <a:lnTo>
                      <a:pt x="512" y="537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1"/>
                    </a:lnTo>
                    <a:lnTo>
                      <a:pt x="122" y="1097"/>
                    </a:lnTo>
                    <a:lnTo>
                      <a:pt x="74" y="1267"/>
                    </a:lnTo>
                    <a:lnTo>
                      <a:pt x="25" y="1462"/>
                    </a:lnTo>
                    <a:lnTo>
                      <a:pt x="25" y="1462"/>
                    </a:lnTo>
                    <a:lnTo>
                      <a:pt x="1" y="1633"/>
                    </a:lnTo>
                    <a:lnTo>
                      <a:pt x="1" y="1803"/>
                    </a:lnTo>
                    <a:lnTo>
                      <a:pt x="1" y="1998"/>
                    </a:lnTo>
                    <a:lnTo>
                      <a:pt x="25" y="2168"/>
                    </a:lnTo>
                    <a:lnTo>
                      <a:pt x="74" y="2339"/>
                    </a:lnTo>
                    <a:lnTo>
                      <a:pt x="147" y="2485"/>
                    </a:lnTo>
                    <a:lnTo>
                      <a:pt x="220" y="2655"/>
                    </a:lnTo>
                    <a:lnTo>
                      <a:pt x="317" y="2777"/>
                    </a:lnTo>
                    <a:lnTo>
                      <a:pt x="415" y="2923"/>
                    </a:lnTo>
                    <a:lnTo>
                      <a:pt x="536" y="3045"/>
                    </a:lnTo>
                    <a:lnTo>
                      <a:pt x="658" y="3167"/>
                    </a:lnTo>
                    <a:lnTo>
                      <a:pt x="804" y="3264"/>
                    </a:lnTo>
                    <a:lnTo>
                      <a:pt x="950" y="3362"/>
                    </a:lnTo>
                    <a:lnTo>
                      <a:pt x="1096" y="3435"/>
                    </a:lnTo>
                    <a:lnTo>
                      <a:pt x="1267" y="3483"/>
                    </a:lnTo>
                    <a:lnTo>
                      <a:pt x="1462" y="3532"/>
                    </a:lnTo>
                    <a:lnTo>
                      <a:pt x="1462" y="3532"/>
                    </a:lnTo>
                    <a:lnTo>
                      <a:pt x="1705" y="3557"/>
                    </a:lnTo>
                    <a:lnTo>
                      <a:pt x="1973" y="3557"/>
                    </a:lnTo>
                    <a:lnTo>
                      <a:pt x="2217" y="3508"/>
                    </a:lnTo>
                    <a:lnTo>
                      <a:pt x="2460" y="3435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825">
                <a:extLst>
                  <a:ext uri="{FF2B5EF4-FFF2-40B4-BE49-F238E27FC236}">
                    <a16:creationId xmlns:a16="http://schemas.microsoft.com/office/drawing/2014/main" id="{5C225417-5386-4CF0-A050-D547324972FC}"/>
                  </a:ext>
                </a:extLst>
              </p:cNvPr>
              <p:cNvSpPr/>
              <p:nvPr/>
            </p:nvSpPr>
            <p:spPr>
              <a:xfrm>
                <a:off x="5233525" y="5255225"/>
                <a:ext cx="895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81" h="3581" fill="none" extrusionOk="0">
                    <a:moveTo>
                      <a:pt x="3215" y="707"/>
                    </a:moveTo>
                    <a:lnTo>
                      <a:pt x="3215" y="707"/>
                    </a:lnTo>
                    <a:lnTo>
                      <a:pt x="3093" y="585"/>
                    </a:lnTo>
                    <a:lnTo>
                      <a:pt x="2972" y="464"/>
                    </a:lnTo>
                    <a:lnTo>
                      <a:pt x="2850" y="342"/>
                    </a:lnTo>
                    <a:lnTo>
                      <a:pt x="2679" y="244"/>
                    </a:lnTo>
                    <a:lnTo>
                      <a:pt x="2679" y="244"/>
                    </a:lnTo>
                    <a:lnTo>
                      <a:pt x="2533" y="171"/>
                    </a:lnTo>
                    <a:lnTo>
                      <a:pt x="2363" y="98"/>
                    </a:lnTo>
                    <a:lnTo>
                      <a:pt x="2192" y="50"/>
                    </a:lnTo>
                    <a:lnTo>
                      <a:pt x="2022" y="25"/>
                    </a:lnTo>
                    <a:lnTo>
                      <a:pt x="1851" y="1"/>
                    </a:lnTo>
                    <a:lnTo>
                      <a:pt x="1681" y="25"/>
                    </a:lnTo>
                    <a:lnTo>
                      <a:pt x="1510" y="25"/>
                    </a:lnTo>
                    <a:lnTo>
                      <a:pt x="1340" y="74"/>
                    </a:lnTo>
                    <a:lnTo>
                      <a:pt x="1169" y="123"/>
                    </a:lnTo>
                    <a:lnTo>
                      <a:pt x="1023" y="196"/>
                    </a:lnTo>
                    <a:lnTo>
                      <a:pt x="877" y="269"/>
                    </a:lnTo>
                    <a:lnTo>
                      <a:pt x="731" y="366"/>
                    </a:lnTo>
                    <a:lnTo>
                      <a:pt x="585" y="488"/>
                    </a:lnTo>
                    <a:lnTo>
                      <a:pt x="463" y="610"/>
                    </a:lnTo>
                    <a:lnTo>
                      <a:pt x="341" y="731"/>
                    </a:lnTo>
                    <a:lnTo>
                      <a:pt x="244" y="902"/>
                    </a:lnTo>
                    <a:lnTo>
                      <a:pt x="244" y="902"/>
                    </a:lnTo>
                    <a:lnTo>
                      <a:pt x="171" y="1048"/>
                    </a:lnTo>
                    <a:lnTo>
                      <a:pt x="98" y="1219"/>
                    </a:lnTo>
                    <a:lnTo>
                      <a:pt x="49" y="1389"/>
                    </a:lnTo>
                    <a:lnTo>
                      <a:pt x="25" y="1560"/>
                    </a:lnTo>
                    <a:lnTo>
                      <a:pt x="0" y="1730"/>
                    </a:lnTo>
                    <a:lnTo>
                      <a:pt x="0" y="1900"/>
                    </a:lnTo>
                    <a:lnTo>
                      <a:pt x="25" y="2071"/>
                    </a:lnTo>
                    <a:lnTo>
                      <a:pt x="73" y="2241"/>
                    </a:lnTo>
                    <a:lnTo>
                      <a:pt x="122" y="2412"/>
                    </a:lnTo>
                    <a:lnTo>
                      <a:pt x="195" y="2558"/>
                    </a:lnTo>
                    <a:lnTo>
                      <a:pt x="268" y="2729"/>
                    </a:lnTo>
                    <a:lnTo>
                      <a:pt x="366" y="2850"/>
                    </a:lnTo>
                    <a:lnTo>
                      <a:pt x="463" y="2996"/>
                    </a:lnTo>
                    <a:lnTo>
                      <a:pt x="609" y="3118"/>
                    </a:lnTo>
                    <a:lnTo>
                      <a:pt x="731" y="3240"/>
                    </a:lnTo>
                    <a:lnTo>
                      <a:pt x="901" y="3337"/>
                    </a:lnTo>
                    <a:lnTo>
                      <a:pt x="901" y="3337"/>
                    </a:lnTo>
                    <a:lnTo>
                      <a:pt x="1048" y="3410"/>
                    </a:lnTo>
                    <a:lnTo>
                      <a:pt x="1218" y="3484"/>
                    </a:lnTo>
                    <a:lnTo>
                      <a:pt x="1389" y="3532"/>
                    </a:lnTo>
                    <a:lnTo>
                      <a:pt x="1559" y="3557"/>
                    </a:lnTo>
                    <a:lnTo>
                      <a:pt x="1730" y="3581"/>
                    </a:lnTo>
                    <a:lnTo>
                      <a:pt x="1900" y="3581"/>
                    </a:lnTo>
                    <a:lnTo>
                      <a:pt x="2071" y="3557"/>
                    </a:lnTo>
                    <a:lnTo>
                      <a:pt x="2241" y="3508"/>
                    </a:lnTo>
                    <a:lnTo>
                      <a:pt x="2411" y="3459"/>
                    </a:lnTo>
                    <a:lnTo>
                      <a:pt x="2558" y="3410"/>
                    </a:lnTo>
                    <a:lnTo>
                      <a:pt x="2704" y="3313"/>
                    </a:lnTo>
                    <a:lnTo>
                      <a:pt x="2850" y="3216"/>
                    </a:lnTo>
                    <a:lnTo>
                      <a:pt x="2996" y="3118"/>
                    </a:lnTo>
                    <a:lnTo>
                      <a:pt x="3118" y="2996"/>
                    </a:lnTo>
                    <a:lnTo>
                      <a:pt x="3240" y="2850"/>
                    </a:lnTo>
                    <a:lnTo>
                      <a:pt x="3337" y="2704"/>
                    </a:lnTo>
                    <a:lnTo>
                      <a:pt x="3337" y="2704"/>
                    </a:lnTo>
                    <a:lnTo>
                      <a:pt x="3459" y="2412"/>
                    </a:lnTo>
                    <a:lnTo>
                      <a:pt x="3532" y="2144"/>
                    </a:lnTo>
                    <a:lnTo>
                      <a:pt x="3581" y="1852"/>
                    </a:lnTo>
                    <a:lnTo>
                      <a:pt x="3556" y="156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826">
                <a:extLst>
                  <a:ext uri="{FF2B5EF4-FFF2-40B4-BE49-F238E27FC236}">
                    <a16:creationId xmlns:a16="http://schemas.microsoft.com/office/drawing/2014/main" id="{F2B2177A-3C1C-4737-A983-B5086B44BAC9}"/>
                  </a:ext>
                </a:extLst>
              </p:cNvPr>
              <p:cNvSpPr/>
              <p:nvPr/>
            </p:nvSpPr>
            <p:spPr>
              <a:xfrm>
                <a:off x="5453325" y="5382475"/>
                <a:ext cx="88925" cy="883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33" fill="none" extrusionOk="0">
                    <a:moveTo>
                      <a:pt x="1389" y="1"/>
                    </a:moveTo>
                    <a:lnTo>
                      <a:pt x="1389" y="1"/>
                    </a:lnTo>
                    <a:lnTo>
                      <a:pt x="1194" y="50"/>
                    </a:lnTo>
                    <a:lnTo>
                      <a:pt x="999" y="147"/>
                    </a:lnTo>
                    <a:lnTo>
                      <a:pt x="804" y="245"/>
                    </a:lnTo>
                    <a:lnTo>
                      <a:pt x="634" y="366"/>
                    </a:lnTo>
                    <a:lnTo>
                      <a:pt x="634" y="366"/>
                    </a:lnTo>
                    <a:lnTo>
                      <a:pt x="488" y="488"/>
                    </a:lnTo>
                    <a:lnTo>
                      <a:pt x="390" y="634"/>
                    </a:lnTo>
                    <a:lnTo>
                      <a:pt x="268" y="780"/>
                    </a:lnTo>
                    <a:lnTo>
                      <a:pt x="195" y="926"/>
                    </a:lnTo>
                    <a:lnTo>
                      <a:pt x="122" y="1073"/>
                    </a:lnTo>
                    <a:lnTo>
                      <a:pt x="74" y="1243"/>
                    </a:lnTo>
                    <a:lnTo>
                      <a:pt x="25" y="1414"/>
                    </a:lnTo>
                    <a:lnTo>
                      <a:pt x="0" y="1584"/>
                    </a:lnTo>
                    <a:lnTo>
                      <a:pt x="0" y="1755"/>
                    </a:lnTo>
                    <a:lnTo>
                      <a:pt x="0" y="1925"/>
                    </a:lnTo>
                    <a:lnTo>
                      <a:pt x="25" y="2096"/>
                    </a:lnTo>
                    <a:lnTo>
                      <a:pt x="74" y="2266"/>
                    </a:lnTo>
                    <a:lnTo>
                      <a:pt x="122" y="2412"/>
                    </a:lnTo>
                    <a:lnTo>
                      <a:pt x="195" y="2583"/>
                    </a:lnTo>
                    <a:lnTo>
                      <a:pt x="293" y="2729"/>
                    </a:lnTo>
                    <a:lnTo>
                      <a:pt x="415" y="2875"/>
                    </a:lnTo>
                    <a:lnTo>
                      <a:pt x="415" y="2875"/>
                    </a:lnTo>
                    <a:lnTo>
                      <a:pt x="536" y="3021"/>
                    </a:lnTo>
                    <a:lnTo>
                      <a:pt x="658" y="3143"/>
                    </a:lnTo>
                    <a:lnTo>
                      <a:pt x="804" y="3240"/>
                    </a:lnTo>
                    <a:lnTo>
                      <a:pt x="950" y="3313"/>
                    </a:lnTo>
                    <a:lnTo>
                      <a:pt x="1121" y="3386"/>
                    </a:lnTo>
                    <a:lnTo>
                      <a:pt x="1267" y="3459"/>
                    </a:lnTo>
                    <a:lnTo>
                      <a:pt x="1437" y="3484"/>
                    </a:lnTo>
                    <a:lnTo>
                      <a:pt x="1608" y="3508"/>
                    </a:lnTo>
                    <a:lnTo>
                      <a:pt x="1778" y="3532"/>
                    </a:lnTo>
                    <a:lnTo>
                      <a:pt x="1949" y="3508"/>
                    </a:lnTo>
                    <a:lnTo>
                      <a:pt x="2119" y="3484"/>
                    </a:lnTo>
                    <a:lnTo>
                      <a:pt x="2290" y="3435"/>
                    </a:lnTo>
                    <a:lnTo>
                      <a:pt x="2460" y="3386"/>
                    </a:lnTo>
                    <a:lnTo>
                      <a:pt x="2606" y="3313"/>
                    </a:lnTo>
                    <a:lnTo>
                      <a:pt x="2777" y="3216"/>
                    </a:lnTo>
                    <a:lnTo>
                      <a:pt x="2923" y="3118"/>
                    </a:lnTo>
                    <a:lnTo>
                      <a:pt x="2923" y="3118"/>
                    </a:lnTo>
                    <a:lnTo>
                      <a:pt x="3045" y="2997"/>
                    </a:lnTo>
                    <a:lnTo>
                      <a:pt x="3167" y="2851"/>
                    </a:lnTo>
                    <a:lnTo>
                      <a:pt x="3264" y="2704"/>
                    </a:lnTo>
                    <a:lnTo>
                      <a:pt x="3361" y="2558"/>
                    </a:lnTo>
                    <a:lnTo>
                      <a:pt x="3435" y="2412"/>
                    </a:lnTo>
                    <a:lnTo>
                      <a:pt x="3483" y="2242"/>
                    </a:lnTo>
                    <a:lnTo>
                      <a:pt x="3532" y="2071"/>
                    </a:lnTo>
                    <a:lnTo>
                      <a:pt x="3556" y="1901"/>
                    </a:lnTo>
                    <a:lnTo>
                      <a:pt x="3556" y="1730"/>
                    </a:lnTo>
                    <a:lnTo>
                      <a:pt x="3556" y="1560"/>
                    </a:lnTo>
                    <a:lnTo>
                      <a:pt x="3532" y="1389"/>
                    </a:lnTo>
                    <a:lnTo>
                      <a:pt x="3483" y="1219"/>
                    </a:lnTo>
                    <a:lnTo>
                      <a:pt x="3410" y="1048"/>
                    </a:lnTo>
                    <a:lnTo>
                      <a:pt x="3337" y="902"/>
                    </a:lnTo>
                    <a:lnTo>
                      <a:pt x="3264" y="756"/>
                    </a:lnTo>
                    <a:lnTo>
                      <a:pt x="3142" y="610"/>
                    </a:lnTo>
                    <a:lnTo>
                      <a:pt x="3142" y="610"/>
                    </a:lnTo>
                    <a:lnTo>
                      <a:pt x="2972" y="415"/>
                    </a:lnTo>
                    <a:lnTo>
                      <a:pt x="2753" y="245"/>
                    </a:lnTo>
                    <a:lnTo>
                      <a:pt x="2533" y="123"/>
                    </a:lnTo>
                    <a:lnTo>
                      <a:pt x="2314" y="5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827">
                <a:extLst>
                  <a:ext uri="{FF2B5EF4-FFF2-40B4-BE49-F238E27FC236}">
                    <a16:creationId xmlns:a16="http://schemas.microsoft.com/office/drawing/2014/main" id="{065E0883-FD56-4990-A3BA-7394FB6E3D9D}"/>
                  </a:ext>
                </a:extLst>
              </p:cNvPr>
              <p:cNvSpPr/>
              <p:nvPr/>
            </p:nvSpPr>
            <p:spPr>
              <a:xfrm>
                <a:off x="5682875" y="5188875"/>
                <a:ext cx="88925" cy="89525"/>
              </a:xfrm>
              <a:custGeom>
                <a:avLst/>
                <a:gdLst/>
                <a:ahLst/>
                <a:cxnLst/>
                <a:rect l="0" t="0" r="0" b="0"/>
                <a:pathLst>
                  <a:path w="3557" h="3581" fill="none" extrusionOk="0">
                    <a:moveTo>
                      <a:pt x="0" y="2022"/>
                    </a:moveTo>
                    <a:lnTo>
                      <a:pt x="0" y="2022"/>
                    </a:lnTo>
                    <a:lnTo>
                      <a:pt x="25" y="2216"/>
                    </a:lnTo>
                    <a:lnTo>
                      <a:pt x="98" y="2411"/>
                    </a:lnTo>
                    <a:lnTo>
                      <a:pt x="98" y="2411"/>
                    </a:lnTo>
                    <a:lnTo>
                      <a:pt x="171" y="2557"/>
                    </a:lnTo>
                    <a:lnTo>
                      <a:pt x="244" y="2728"/>
                    </a:lnTo>
                    <a:lnTo>
                      <a:pt x="341" y="2874"/>
                    </a:lnTo>
                    <a:lnTo>
                      <a:pt x="463" y="2996"/>
                    </a:lnTo>
                    <a:lnTo>
                      <a:pt x="585" y="3118"/>
                    </a:lnTo>
                    <a:lnTo>
                      <a:pt x="707" y="3239"/>
                    </a:lnTo>
                    <a:lnTo>
                      <a:pt x="853" y="3337"/>
                    </a:lnTo>
                    <a:lnTo>
                      <a:pt x="999" y="3410"/>
                    </a:lnTo>
                    <a:lnTo>
                      <a:pt x="1169" y="3483"/>
                    </a:lnTo>
                    <a:lnTo>
                      <a:pt x="1340" y="3532"/>
                    </a:lnTo>
                    <a:lnTo>
                      <a:pt x="1510" y="3556"/>
                    </a:lnTo>
                    <a:lnTo>
                      <a:pt x="1681" y="3580"/>
                    </a:lnTo>
                    <a:lnTo>
                      <a:pt x="1851" y="3580"/>
                    </a:lnTo>
                    <a:lnTo>
                      <a:pt x="2022" y="3556"/>
                    </a:lnTo>
                    <a:lnTo>
                      <a:pt x="2192" y="3532"/>
                    </a:lnTo>
                    <a:lnTo>
                      <a:pt x="2363" y="3459"/>
                    </a:lnTo>
                    <a:lnTo>
                      <a:pt x="2363" y="3459"/>
                    </a:lnTo>
                    <a:lnTo>
                      <a:pt x="2533" y="3410"/>
                    </a:lnTo>
                    <a:lnTo>
                      <a:pt x="2704" y="3312"/>
                    </a:lnTo>
                    <a:lnTo>
                      <a:pt x="2850" y="3215"/>
                    </a:lnTo>
                    <a:lnTo>
                      <a:pt x="2972" y="3093"/>
                    </a:lnTo>
                    <a:lnTo>
                      <a:pt x="3093" y="2971"/>
                    </a:lnTo>
                    <a:lnTo>
                      <a:pt x="3215" y="2850"/>
                    </a:lnTo>
                    <a:lnTo>
                      <a:pt x="3288" y="2704"/>
                    </a:lnTo>
                    <a:lnTo>
                      <a:pt x="3386" y="2557"/>
                    </a:lnTo>
                    <a:lnTo>
                      <a:pt x="3434" y="2387"/>
                    </a:lnTo>
                    <a:lnTo>
                      <a:pt x="3483" y="2216"/>
                    </a:lnTo>
                    <a:lnTo>
                      <a:pt x="3532" y="2070"/>
                    </a:lnTo>
                    <a:lnTo>
                      <a:pt x="3556" y="1875"/>
                    </a:lnTo>
                    <a:lnTo>
                      <a:pt x="3556" y="1705"/>
                    </a:lnTo>
                    <a:lnTo>
                      <a:pt x="3532" y="1534"/>
                    </a:lnTo>
                    <a:lnTo>
                      <a:pt x="3507" y="1364"/>
                    </a:lnTo>
                    <a:lnTo>
                      <a:pt x="3434" y="1194"/>
                    </a:lnTo>
                    <a:lnTo>
                      <a:pt x="3434" y="1194"/>
                    </a:lnTo>
                    <a:lnTo>
                      <a:pt x="3361" y="1023"/>
                    </a:lnTo>
                    <a:lnTo>
                      <a:pt x="3288" y="853"/>
                    </a:lnTo>
                    <a:lnTo>
                      <a:pt x="3191" y="706"/>
                    </a:lnTo>
                    <a:lnTo>
                      <a:pt x="3069" y="585"/>
                    </a:lnTo>
                    <a:lnTo>
                      <a:pt x="2947" y="463"/>
                    </a:lnTo>
                    <a:lnTo>
                      <a:pt x="2825" y="341"/>
                    </a:lnTo>
                    <a:lnTo>
                      <a:pt x="2679" y="268"/>
                    </a:lnTo>
                    <a:lnTo>
                      <a:pt x="2533" y="171"/>
                    </a:lnTo>
                    <a:lnTo>
                      <a:pt x="2363" y="122"/>
                    </a:lnTo>
                    <a:lnTo>
                      <a:pt x="2192" y="73"/>
                    </a:lnTo>
                    <a:lnTo>
                      <a:pt x="2022" y="24"/>
                    </a:lnTo>
                    <a:lnTo>
                      <a:pt x="1851" y="24"/>
                    </a:lnTo>
                    <a:lnTo>
                      <a:pt x="1681" y="0"/>
                    </a:lnTo>
                    <a:lnTo>
                      <a:pt x="1510" y="24"/>
                    </a:lnTo>
                    <a:lnTo>
                      <a:pt x="1340" y="73"/>
                    </a:lnTo>
                    <a:lnTo>
                      <a:pt x="1169" y="122"/>
                    </a:lnTo>
                    <a:lnTo>
                      <a:pt x="1169" y="122"/>
                    </a:lnTo>
                    <a:lnTo>
                      <a:pt x="974" y="195"/>
                    </a:lnTo>
                    <a:lnTo>
                      <a:pt x="804" y="292"/>
                    </a:lnTo>
                    <a:lnTo>
                      <a:pt x="658" y="390"/>
                    </a:lnTo>
                    <a:lnTo>
                      <a:pt x="512" y="512"/>
                    </a:lnTo>
                    <a:lnTo>
                      <a:pt x="390" y="658"/>
                    </a:lnTo>
                    <a:lnTo>
                      <a:pt x="293" y="804"/>
                    </a:lnTo>
                    <a:lnTo>
                      <a:pt x="195" y="950"/>
                    </a:lnTo>
                    <a:lnTo>
                      <a:pt x="122" y="1120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Shape 828">
                <a:extLst>
                  <a:ext uri="{FF2B5EF4-FFF2-40B4-BE49-F238E27FC236}">
                    <a16:creationId xmlns:a16="http://schemas.microsoft.com/office/drawing/2014/main" id="{C497A5ED-CCEE-4F09-A7B4-7079C57F1DC1}"/>
                  </a:ext>
                </a:extLst>
              </p:cNvPr>
              <p:cNvSpPr/>
              <p:nvPr/>
            </p:nvSpPr>
            <p:spPr>
              <a:xfrm>
                <a:off x="5411925" y="5110925"/>
                <a:ext cx="188775" cy="189400"/>
              </a:xfrm>
              <a:custGeom>
                <a:avLst/>
                <a:gdLst/>
                <a:ahLst/>
                <a:cxnLst/>
                <a:rect l="0" t="0" r="0" b="0"/>
                <a:pathLst>
                  <a:path w="7551" h="7576" fill="none" extrusionOk="0">
                    <a:moveTo>
                      <a:pt x="0" y="3776"/>
                    </a:moveTo>
                    <a:lnTo>
                      <a:pt x="0" y="3776"/>
                    </a:lnTo>
                    <a:lnTo>
                      <a:pt x="25" y="3410"/>
                    </a:lnTo>
                    <a:lnTo>
                      <a:pt x="73" y="3021"/>
                    </a:lnTo>
                    <a:lnTo>
                      <a:pt x="171" y="2655"/>
                    </a:lnTo>
                    <a:lnTo>
                      <a:pt x="293" y="2314"/>
                    </a:lnTo>
                    <a:lnTo>
                      <a:pt x="463" y="1973"/>
                    </a:lnTo>
                    <a:lnTo>
                      <a:pt x="658" y="1681"/>
                    </a:lnTo>
                    <a:lnTo>
                      <a:pt x="877" y="1389"/>
                    </a:lnTo>
                    <a:lnTo>
                      <a:pt x="1121" y="1121"/>
                    </a:lnTo>
                    <a:lnTo>
                      <a:pt x="1389" y="877"/>
                    </a:lnTo>
                    <a:lnTo>
                      <a:pt x="1656" y="658"/>
                    </a:lnTo>
                    <a:lnTo>
                      <a:pt x="1973" y="463"/>
                    </a:lnTo>
                    <a:lnTo>
                      <a:pt x="2314" y="293"/>
                    </a:lnTo>
                    <a:lnTo>
                      <a:pt x="2655" y="171"/>
                    </a:lnTo>
                    <a:lnTo>
                      <a:pt x="3020" y="74"/>
                    </a:lnTo>
                    <a:lnTo>
                      <a:pt x="3386" y="25"/>
                    </a:lnTo>
                    <a:lnTo>
                      <a:pt x="3775" y="1"/>
                    </a:lnTo>
                    <a:lnTo>
                      <a:pt x="3775" y="1"/>
                    </a:lnTo>
                    <a:lnTo>
                      <a:pt x="4165" y="25"/>
                    </a:lnTo>
                    <a:lnTo>
                      <a:pt x="4555" y="74"/>
                    </a:lnTo>
                    <a:lnTo>
                      <a:pt x="4896" y="171"/>
                    </a:lnTo>
                    <a:lnTo>
                      <a:pt x="5261" y="293"/>
                    </a:lnTo>
                    <a:lnTo>
                      <a:pt x="5578" y="463"/>
                    </a:lnTo>
                    <a:lnTo>
                      <a:pt x="5894" y="658"/>
                    </a:lnTo>
                    <a:lnTo>
                      <a:pt x="6186" y="877"/>
                    </a:lnTo>
                    <a:lnTo>
                      <a:pt x="6454" y="1121"/>
                    </a:lnTo>
                    <a:lnTo>
                      <a:pt x="6698" y="1389"/>
                    </a:lnTo>
                    <a:lnTo>
                      <a:pt x="6917" y="1681"/>
                    </a:lnTo>
                    <a:lnTo>
                      <a:pt x="7112" y="1973"/>
                    </a:lnTo>
                    <a:lnTo>
                      <a:pt x="7258" y="2314"/>
                    </a:lnTo>
                    <a:lnTo>
                      <a:pt x="7404" y="2655"/>
                    </a:lnTo>
                    <a:lnTo>
                      <a:pt x="7477" y="3021"/>
                    </a:lnTo>
                    <a:lnTo>
                      <a:pt x="7550" y="3410"/>
                    </a:lnTo>
                    <a:lnTo>
                      <a:pt x="7550" y="3776"/>
                    </a:lnTo>
                    <a:lnTo>
                      <a:pt x="7550" y="3776"/>
                    </a:lnTo>
                    <a:lnTo>
                      <a:pt x="7550" y="4165"/>
                    </a:lnTo>
                    <a:lnTo>
                      <a:pt x="7477" y="4555"/>
                    </a:lnTo>
                    <a:lnTo>
                      <a:pt x="7404" y="4920"/>
                    </a:lnTo>
                    <a:lnTo>
                      <a:pt x="7258" y="5261"/>
                    </a:lnTo>
                    <a:lnTo>
                      <a:pt x="7112" y="5578"/>
                    </a:lnTo>
                    <a:lnTo>
                      <a:pt x="6917" y="5895"/>
                    </a:lnTo>
                    <a:lnTo>
                      <a:pt x="6698" y="6187"/>
                    </a:lnTo>
                    <a:lnTo>
                      <a:pt x="6454" y="6455"/>
                    </a:lnTo>
                    <a:lnTo>
                      <a:pt x="6186" y="6698"/>
                    </a:lnTo>
                    <a:lnTo>
                      <a:pt x="5894" y="6917"/>
                    </a:lnTo>
                    <a:lnTo>
                      <a:pt x="5578" y="7112"/>
                    </a:lnTo>
                    <a:lnTo>
                      <a:pt x="5261" y="7258"/>
                    </a:lnTo>
                    <a:lnTo>
                      <a:pt x="4896" y="7405"/>
                    </a:lnTo>
                    <a:lnTo>
                      <a:pt x="4555" y="7478"/>
                    </a:lnTo>
                    <a:lnTo>
                      <a:pt x="4165" y="7551"/>
                    </a:lnTo>
                    <a:lnTo>
                      <a:pt x="3775" y="7575"/>
                    </a:lnTo>
                    <a:lnTo>
                      <a:pt x="3775" y="7575"/>
                    </a:lnTo>
                    <a:lnTo>
                      <a:pt x="3386" y="7551"/>
                    </a:lnTo>
                    <a:lnTo>
                      <a:pt x="3020" y="7478"/>
                    </a:lnTo>
                    <a:lnTo>
                      <a:pt x="2655" y="7405"/>
                    </a:lnTo>
                    <a:lnTo>
                      <a:pt x="2314" y="7258"/>
                    </a:lnTo>
                    <a:lnTo>
                      <a:pt x="1973" y="7112"/>
                    </a:lnTo>
                    <a:lnTo>
                      <a:pt x="1656" y="6917"/>
                    </a:lnTo>
                    <a:lnTo>
                      <a:pt x="1389" y="6698"/>
                    </a:lnTo>
                    <a:lnTo>
                      <a:pt x="1121" y="6455"/>
                    </a:lnTo>
                    <a:lnTo>
                      <a:pt x="877" y="6187"/>
                    </a:lnTo>
                    <a:lnTo>
                      <a:pt x="658" y="5895"/>
                    </a:lnTo>
                    <a:lnTo>
                      <a:pt x="463" y="5578"/>
                    </a:lnTo>
                    <a:lnTo>
                      <a:pt x="293" y="5261"/>
                    </a:lnTo>
                    <a:lnTo>
                      <a:pt x="171" y="4920"/>
                    </a:lnTo>
                    <a:lnTo>
                      <a:pt x="73" y="4555"/>
                    </a:lnTo>
                    <a:lnTo>
                      <a:pt x="25" y="4165"/>
                    </a:lnTo>
                    <a:lnTo>
                      <a:pt x="0" y="3776"/>
                    </a:lnTo>
                    <a:lnTo>
                      <a:pt x="0" y="3776"/>
                    </a:lnTo>
                    <a:close/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Shape 829">
                <a:extLst>
                  <a:ext uri="{FF2B5EF4-FFF2-40B4-BE49-F238E27FC236}">
                    <a16:creationId xmlns:a16="http://schemas.microsoft.com/office/drawing/2014/main" id="{D8CBE5C1-1916-4EF1-B9E9-DC5E58DE62C4}"/>
                  </a:ext>
                </a:extLst>
              </p:cNvPr>
              <p:cNvSpPr/>
              <p:nvPr/>
            </p:nvSpPr>
            <p:spPr>
              <a:xfrm>
                <a:off x="5367475" y="5025075"/>
                <a:ext cx="81600" cy="105975"/>
              </a:xfrm>
              <a:custGeom>
                <a:avLst/>
                <a:gdLst/>
                <a:ahLst/>
                <a:cxnLst/>
                <a:rect l="0" t="0" r="0" b="0"/>
                <a:pathLst>
                  <a:path w="3264" h="4239" fill="none" extrusionOk="0">
                    <a:moveTo>
                      <a:pt x="0" y="1"/>
                    </a:moveTo>
                    <a:lnTo>
                      <a:pt x="3264" y="4238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Shape 830">
                <a:extLst>
                  <a:ext uri="{FF2B5EF4-FFF2-40B4-BE49-F238E27FC236}">
                    <a16:creationId xmlns:a16="http://schemas.microsoft.com/office/drawing/2014/main" id="{BB37530B-08B3-4205-8A08-E876EE3F9FBE}"/>
                  </a:ext>
                </a:extLst>
              </p:cNvPr>
              <p:cNvSpPr/>
              <p:nvPr/>
            </p:nvSpPr>
            <p:spPr>
              <a:xfrm>
                <a:off x="5567800" y="4999500"/>
                <a:ext cx="115100" cy="133975"/>
              </a:xfrm>
              <a:custGeom>
                <a:avLst/>
                <a:gdLst/>
                <a:ahLst/>
                <a:cxnLst/>
                <a:rect l="0" t="0" r="0" b="0"/>
                <a:pathLst>
                  <a:path w="4604" h="5359" fill="none" extrusionOk="0">
                    <a:moveTo>
                      <a:pt x="0" y="5359"/>
                    </a:moveTo>
                    <a:lnTo>
                      <a:pt x="4603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Shape 831">
                <a:extLst>
                  <a:ext uri="{FF2B5EF4-FFF2-40B4-BE49-F238E27FC236}">
                    <a16:creationId xmlns:a16="http://schemas.microsoft.com/office/drawing/2014/main" id="{14DEB002-C856-4D51-9E3F-42951B8C7A10}"/>
                  </a:ext>
                </a:extLst>
              </p:cNvPr>
              <p:cNvSpPr/>
              <p:nvPr/>
            </p:nvSpPr>
            <p:spPr>
              <a:xfrm>
                <a:off x="5600075" y="5217475"/>
                <a:ext cx="127275" cy="16475"/>
              </a:xfrm>
              <a:custGeom>
                <a:avLst/>
                <a:gdLst/>
                <a:ahLst/>
                <a:cxnLst/>
                <a:rect l="0" t="0" r="0" b="0"/>
                <a:pathLst>
                  <a:path w="5091" h="659" fill="none" extrusionOk="0">
                    <a:moveTo>
                      <a:pt x="5090" y="658"/>
                    </a:moveTo>
                    <a:lnTo>
                      <a:pt x="0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Shape 832">
                <a:extLst>
                  <a:ext uri="{FF2B5EF4-FFF2-40B4-BE49-F238E27FC236}">
                    <a16:creationId xmlns:a16="http://schemas.microsoft.com/office/drawing/2014/main" id="{5B5D5E96-C594-4AB6-9DF5-2ED8F56CCF52}"/>
                  </a:ext>
                </a:extLst>
              </p:cNvPr>
              <p:cNvSpPr/>
              <p:nvPr/>
            </p:nvSpPr>
            <p:spPr>
              <a:xfrm>
                <a:off x="5497775" y="5299675"/>
                <a:ext cx="4900" cy="126675"/>
              </a:xfrm>
              <a:custGeom>
                <a:avLst/>
                <a:gdLst/>
                <a:ahLst/>
                <a:cxnLst/>
                <a:rect l="0" t="0" r="0" b="0"/>
                <a:pathLst>
                  <a:path w="196" h="5067" fill="none" extrusionOk="0">
                    <a:moveTo>
                      <a:pt x="0" y="5067"/>
                    </a:moveTo>
                    <a:lnTo>
                      <a:pt x="195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Shape 833">
                <a:extLst>
                  <a:ext uri="{FF2B5EF4-FFF2-40B4-BE49-F238E27FC236}">
                    <a16:creationId xmlns:a16="http://schemas.microsoft.com/office/drawing/2014/main" id="{3FC3F998-CA08-40F4-81A5-CEC994EBBF42}"/>
                  </a:ext>
                </a:extLst>
              </p:cNvPr>
              <p:cNvSpPr/>
              <p:nvPr/>
            </p:nvSpPr>
            <p:spPr>
              <a:xfrm>
                <a:off x="5277975" y="5241825"/>
                <a:ext cx="141275" cy="58500"/>
              </a:xfrm>
              <a:custGeom>
                <a:avLst/>
                <a:gdLst/>
                <a:ahLst/>
                <a:cxnLst/>
                <a:rect l="0" t="0" r="0" b="0"/>
                <a:pathLst>
                  <a:path w="5651" h="2340" fill="none" extrusionOk="0">
                    <a:moveTo>
                      <a:pt x="0" y="2339"/>
                    </a:moveTo>
                    <a:lnTo>
                      <a:pt x="5651" y="1"/>
                    </a:lnTo>
                  </a:path>
                </a:pathLst>
              </a:custGeom>
              <a:noFill/>
              <a:ln w="2857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C05CDBC-229D-45E2-B2F9-9037D7DF9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880" y="4628428"/>
            <a:ext cx="5590283" cy="1463040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D812236-1A32-4FE2-AB5A-F8F998D835F3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821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01CC624-0437-43EF-99D3-4B5E545BF210}"/>
              </a:ext>
            </a:extLst>
          </p:cNvPr>
          <p:cNvSpPr/>
          <p:nvPr/>
        </p:nvSpPr>
        <p:spPr>
          <a:xfrm>
            <a:off x="272955" y="0"/>
            <a:ext cx="423081" cy="1562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FEBE18-A94F-4CF8-8975-BC720F070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7403-0AD1-4ECC-B44C-89DD82824A50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EFF45-D87C-45A5-8A43-AA51E8326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072C5-2DDD-45C4-966C-970A137A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7F52-9B39-4FE6-86C2-71D678CF2690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37B5817-8D3A-4DD3-92FF-32BBC5F91560}"/>
              </a:ext>
            </a:extLst>
          </p:cNvPr>
          <p:cNvCxnSpPr/>
          <p:nvPr/>
        </p:nvCxnSpPr>
        <p:spPr>
          <a:xfrm>
            <a:off x="61415" y="753975"/>
            <a:ext cx="12008609" cy="0"/>
          </a:xfrm>
          <a:prstGeom prst="line">
            <a:avLst/>
          </a:prstGeom>
          <a:ln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32B1C59-33FF-4FB4-BDD7-F61C6400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134" y="263276"/>
            <a:ext cx="10334364" cy="101466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54F48-B758-43EB-980F-1E2884C8E2A7}"/>
              </a:ext>
            </a:extLst>
          </p:cNvPr>
          <p:cNvGrpSpPr/>
          <p:nvPr/>
        </p:nvGrpSpPr>
        <p:grpSpPr>
          <a:xfrm>
            <a:off x="575239" y="475151"/>
            <a:ext cx="631298" cy="631298"/>
            <a:chOff x="1530939" y="2405329"/>
            <a:chExt cx="631298" cy="63129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BADBD9-302C-40D9-A763-C65CCFE16FDE}"/>
                </a:ext>
              </a:extLst>
            </p:cNvPr>
            <p:cNvSpPr/>
            <p:nvPr userDrawn="1"/>
          </p:nvSpPr>
          <p:spPr>
            <a:xfrm>
              <a:off x="1530939" y="2405329"/>
              <a:ext cx="631298" cy="631298"/>
            </a:xfrm>
            <a:prstGeom prst="ellipse">
              <a:avLst/>
            </a:prstGeom>
            <a:solidFill>
              <a:srgbClr val="B6A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Shape 490">
              <a:extLst>
                <a:ext uri="{FF2B5EF4-FFF2-40B4-BE49-F238E27FC236}">
                  <a16:creationId xmlns:a16="http://schemas.microsoft.com/office/drawing/2014/main" id="{ABC713E7-D704-4682-B292-907313F269C9}"/>
                </a:ext>
              </a:extLst>
            </p:cNvPr>
            <p:cNvGrpSpPr/>
            <p:nvPr userDrawn="1"/>
          </p:nvGrpSpPr>
          <p:grpSpPr>
            <a:xfrm>
              <a:off x="1661835" y="2536225"/>
              <a:ext cx="369505" cy="369505"/>
              <a:chOff x="2594050" y="1631825"/>
              <a:chExt cx="439625" cy="439625"/>
            </a:xfrm>
          </p:grpSpPr>
          <p:sp>
            <p:nvSpPr>
              <p:cNvPr id="9" name="Shape 491">
                <a:extLst>
                  <a:ext uri="{FF2B5EF4-FFF2-40B4-BE49-F238E27FC236}">
                    <a16:creationId xmlns:a16="http://schemas.microsoft.com/office/drawing/2014/main" id="{5701E159-D011-460A-BF32-22B3BFF6328B}"/>
                  </a:ext>
                </a:extLst>
              </p:cNvPr>
              <p:cNvSpPr/>
              <p:nvPr/>
            </p:nvSpPr>
            <p:spPr>
              <a:xfrm>
                <a:off x="2594050" y="1883300"/>
                <a:ext cx="188175" cy="188150"/>
              </a:xfrm>
              <a:custGeom>
                <a:avLst/>
                <a:gdLst/>
                <a:ahLst/>
                <a:cxnLst/>
                <a:rect l="0" t="0" r="0" b="0"/>
                <a:pathLst>
                  <a:path w="7527" h="7526" fill="none" extrusionOk="0">
                    <a:moveTo>
                      <a:pt x="5992" y="0"/>
                    </a:moveTo>
                    <a:lnTo>
                      <a:pt x="537" y="6430"/>
                    </a:lnTo>
                    <a:lnTo>
                      <a:pt x="1" y="7526"/>
                    </a:lnTo>
                    <a:lnTo>
                      <a:pt x="1097" y="6990"/>
                    </a:lnTo>
                    <a:lnTo>
                      <a:pt x="7526" y="1534"/>
                    </a:lnTo>
                    <a:lnTo>
                      <a:pt x="5992" y="0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Shape 492">
                <a:extLst>
                  <a:ext uri="{FF2B5EF4-FFF2-40B4-BE49-F238E27FC236}">
                    <a16:creationId xmlns:a16="http://schemas.microsoft.com/office/drawing/2014/main" id="{CA3D8659-8AB7-48FB-9131-98E6A18A0B20}"/>
                  </a:ext>
                </a:extLst>
              </p:cNvPr>
              <p:cNvSpPr/>
              <p:nvPr/>
            </p:nvSpPr>
            <p:spPr>
              <a:xfrm>
                <a:off x="2857700" y="1631825"/>
                <a:ext cx="175975" cy="176000"/>
              </a:xfrm>
              <a:custGeom>
                <a:avLst/>
                <a:gdLst/>
                <a:ahLst/>
                <a:cxnLst/>
                <a:rect l="0" t="0" r="0" b="0"/>
                <a:pathLst>
                  <a:path w="7039" h="7040" fill="none" extrusionOk="0">
                    <a:moveTo>
                      <a:pt x="268" y="2704"/>
                    </a:moveTo>
                    <a:lnTo>
                      <a:pt x="4336" y="6771"/>
                    </a:lnTo>
                    <a:lnTo>
                      <a:pt x="4336" y="6771"/>
                    </a:lnTo>
                    <a:lnTo>
                      <a:pt x="4336" y="6771"/>
                    </a:lnTo>
                    <a:lnTo>
                      <a:pt x="4652" y="6917"/>
                    </a:lnTo>
                    <a:lnTo>
                      <a:pt x="4993" y="7015"/>
                    </a:lnTo>
                    <a:lnTo>
                      <a:pt x="5310" y="7039"/>
                    </a:lnTo>
                    <a:lnTo>
                      <a:pt x="5651" y="7039"/>
                    </a:lnTo>
                    <a:lnTo>
                      <a:pt x="5992" y="6966"/>
                    </a:lnTo>
                    <a:lnTo>
                      <a:pt x="6308" y="6844"/>
                    </a:lnTo>
                    <a:lnTo>
                      <a:pt x="6454" y="6747"/>
                    </a:lnTo>
                    <a:lnTo>
                      <a:pt x="6601" y="6674"/>
                    </a:lnTo>
                    <a:lnTo>
                      <a:pt x="6747" y="6552"/>
                    </a:lnTo>
                    <a:lnTo>
                      <a:pt x="6893" y="6430"/>
                    </a:lnTo>
                    <a:lnTo>
                      <a:pt x="6893" y="6430"/>
                    </a:lnTo>
                    <a:lnTo>
                      <a:pt x="6942" y="6357"/>
                    </a:lnTo>
                    <a:lnTo>
                      <a:pt x="7015" y="6260"/>
                    </a:lnTo>
                    <a:lnTo>
                      <a:pt x="7039" y="6138"/>
                    </a:lnTo>
                    <a:lnTo>
                      <a:pt x="7039" y="6041"/>
                    </a:lnTo>
                    <a:lnTo>
                      <a:pt x="7039" y="6041"/>
                    </a:lnTo>
                    <a:lnTo>
                      <a:pt x="7039" y="5943"/>
                    </a:lnTo>
                    <a:lnTo>
                      <a:pt x="7015" y="5846"/>
                    </a:lnTo>
                    <a:lnTo>
                      <a:pt x="6942" y="5748"/>
                    </a:lnTo>
                    <a:lnTo>
                      <a:pt x="6893" y="5651"/>
                    </a:lnTo>
                    <a:lnTo>
                      <a:pt x="1389" y="147"/>
                    </a:lnTo>
                    <a:lnTo>
                      <a:pt x="1389" y="147"/>
                    </a:lnTo>
                    <a:lnTo>
                      <a:pt x="1291" y="98"/>
                    </a:lnTo>
                    <a:lnTo>
                      <a:pt x="1194" y="25"/>
                    </a:lnTo>
                    <a:lnTo>
                      <a:pt x="1096" y="0"/>
                    </a:lnTo>
                    <a:lnTo>
                      <a:pt x="999" y="0"/>
                    </a:lnTo>
                    <a:lnTo>
                      <a:pt x="999" y="0"/>
                    </a:lnTo>
                    <a:lnTo>
                      <a:pt x="902" y="0"/>
                    </a:lnTo>
                    <a:lnTo>
                      <a:pt x="780" y="25"/>
                    </a:lnTo>
                    <a:lnTo>
                      <a:pt x="682" y="98"/>
                    </a:lnTo>
                    <a:lnTo>
                      <a:pt x="609" y="147"/>
                    </a:lnTo>
                    <a:lnTo>
                      <a:pt x="609" y="147"/>
                    </a:lnTo>
                    <a:lnTo>
                      <a:pt x="487" y="293"/>
                    </a:lnTo>
                    <a:lnTo>
                      <a:pt x="366" y="439"/>
                    </a:lnTo>
                    <a:lnTo>
                      <a:pt x="293" y="585"/>
                    </a:lnTo>
                    <a:lnTo>
                      <a:pt x="195" y="731"/>
                    </a:lnTo>
                    <a:lnTo>
                      <a:pt x="73" y="1048"/>
                    </a:lnTo>
                    <a:lnTo>
                      <a:pt x="0" y="1389"/>
                    </a:lnTo>
                    <a:lnTo>
                      <a:pt x="0" y="1730"/>
                    </a:lnTo>
                    <a:lnTo>
                      <a:pt x="25" y="2046"/>
                    </a:lnTo>
                    <a:lnTo>
                      <a:pt x="122" y="2387"/>
                    </a:lnTo>
                    <a:lnTo>
                      <a:pt x="268" y="2704"/>
                    </a:lnTo>
                    <a:lnTo>
                      <a:pt x="268" y="2704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Shape 493">
                <a:extLst>
                  <a:ext uri="{FF2B5EF4-FFF2-40B4-BE49-F238E27FC236}">
                    <a16:creationId xmlns:a16="http://schemas.microsoft.com/office/drawing/2014/main" id="{A811AE90-64AA-41C3-9DE9-62A86028AA6C}"/>
                  </a:ext>
                </a:extLst>
              </p:cNvPr>
              <p:cNvSpPr/>
              <p:nvPr/>
            </p:nvSpPr>
            <p:spPr>
              <a:xfrm>
                <a:off x="2662850" y="1699400"/>
                <a:ext cx="303250" cy="303250"/>
              </a:xfrm>
              <a:custGeom>
                <a:avLst/>
                <a:gdLst/>
                <a:ahLst/>
                <a:cxnLst/>
                <a:rect l="0" t="0" r="0" b="0"/>
                <a:pathLst>
                  <a:path w="12130" h="12130" fill="none" extrusionOk="0">
                    <a:moveTo>
                      <a:pt x="8038" y="1"/>
                    </a:moveTo>
                    <a:lnTo>
                      <a:pt x="4872" y="3191"/>
                    </a:lnTo>
                    <a:lnTo>
                      <a:pt x="4872" y="3191"/>
                    </a:lnTo>
                    <a:lnTo>
                      <a:pt x="4628" y="3094"/>
                    </a:lnTo>
                    <a:lnTo>
                      <a:pt x="4385" y="2997"/>
                    </a:lnTo>
                    <a:lnTo>
                      <a:pt x="4092" y="2899"/>
                    </a:lnTo>
                    <a:lnTo>
                      <a:pt x="3800" y="2850"/>
                    </a:lnTo>
                    <a:lnTo>
                      <a:pt x="3484" y="2777"/>
                    </a:lnTo>
                    <a:lnTo>
                      <a:pt x="3167" y="2729"/>
                    </a:lnTo>
                    <a:lnTo>
                      <a:pt x="2850" y="2704"/>
                    </a:lnTo>
                    <a:lnTo>
                      <a:pt x="2534" y="2704"/>
                    </a:lnTo>
                    <a:lnTo>
                      <a:pt x="2534" y="2704"/>
                    </a:lnTo>
                    <a:lnTo>
                      <a:pt x="2241" y="2704"/>
                    </a:lnTo>
                    <a:lnTo>
                      <a:pt x="1949" y="2729"/>
                    </a:lnTo>
                    <a:lnTo>
                      <a:pt x="1633" y="2777"/>
                    </a:lnTo>
                    <a:lnTo>
                      <a:pt x="1316" y="2850"/>
                    </a:lnTo>
                    <a:lnTo>
                      <a:pt x="999" y="2972"/>
                    </a:lnTo>
                    <a:lnTo>
                      <a:pt x="707" y="3094"/>
                    </a:lnTo>
                    <a:lnTo>
                      <a:pt x="415" y="3289"/>
                    </a:lnTo>
                    <a:lnTo>
                      <a:pt x="147" y="3508"/>
                    </a:lnTo>
                    <a:lnTo>
                      <a:pt x="147" y="3508"/>
                    </a:lnTo>
                    <a:lnTo>
                      <a:pt x="74" y="3581"/>
                    </a:lnTo>
                    <a:lnTo>
                      <a:pt x="25" y="3678"/>
                    </a:lnTo>
                    <a:lnTo>
                      <a:pt x="1" y="3776"/>
                    </a:lnTo>
                    <a:lnTo>
                      <a:pt x="1" y="3898"/>
                    </a:lnTo>
                    <a:lnTo>
                      <a:pt x="1" y="3898"/>
                    </a:lnTo>
                    <a:lnTo>
                      <a:pt x="1" y="3995"/>
                    </a:lnTo>
                    <a:lnTo>
                      <a:pt x="25" y="4093"/>
                    </a:lnTo>
                    <a:lnTo>
                      <a:pt x="74" y="4190"/>
                    </a:lnTo>
                    <a:lnTo>
                      <a:pt x="147" y="4287"/>
                    </a:lnTo>
                    <a:lnTo>
                      <a:pt x="7843" y="11984"/>
                    </a:lnTo>
                    <a:lnTo>
                      <a:pt x="7843" y="11984"/>
                    </a:lnTo>
                    <a:lnTo>
                      <a:pt x="7941" y="12057"/>
                    </a:lnTo>
                    <a:lnTo>
                      <a:pt x="8038" y="12105"/>
                    </a:lnTo>
                    <a:lnTo>
                      <a:pt x="8135" y="12130"/>
                    </a:lnTo>
                    <a:lnTo>
                      <a:pt x="8233" y="12130"/>
                    </a:lnTo>
                    <a:lnTo>
                      <a:pt x="8233" y="12130"/>
                    </a:lnTo>
                    <a:lnTo>
                      <a:pt x="8355" y="12130"/>
                    </a:lnTo>
                    <a:lnTo>
                      <a:pt x="8452" y="12105"/>
                    </a:lnTo>
                    <a:lnTo>
                      <a:pt x="8549" y="12057"/>
                    </a:lnTo>
                    <a:lnTo>
                      <a:pt x="8622" y="11984"/>
                    </a:lnTo>
                    <a:lnTo>
                      <a:pt x="8622" y="11984"/>
                    </a:lnTo>
                    <a:lnTo>
                      <a:pt x="8842" y="11716"/>
                    </a:lnTo>
                    <a:lnTo>
                      <a:pt x="9036" y="11423"/>
                    </a:lnTo>
                    <a:lnTo>
                      <a:pt x="9158" y="11131"/>
                    </a:lnTo>
                    <a:lnTo>
                      <a:pt x="9280" y="10814"/>
                    </a:lnTo>
                    <a:lnTo>
                      <a:pt x="9353" y="10498"/>
                    </a:lnTo>
                    <a:lnTo>
                      <a:pt x="9402" y="10181"/>
                    </a:lnTo>
                    <a:lnTo>
                      <a:pt x="9426" y="9889"/>
                    </a:lnTo>
                    <a:lnTo>
                      <a:pt x="9426" y="9597"/>
                    </a:lnTo>
                    <a:lnTo>
                      <a:pt x="9426" y="9597"/>
                    </a:lnTo>
                    <a:lnTo>
                      <a:pt x="9426" y="9280"/>
                    </a:lnTo>
                    <a:lnTo>
                      <a:pt x="9402" y="8964"/>
                    </a:lnTo>
                    <a:lnTo>
                      <a:pt x="9353" y="8647"/>
                    </a:lnTo>
                    <a:lnTo>
                      <a:pt x="9280" y="8330"/>
                    </a:lnTo>
                    <a:lnTo>
                      <a:pt x="9231" y="8038"/>
                    </a:lnTo>
                    <a:lnTo>
                      <a:pt x="9134" y="7746"/>
                    </a:lnTo>
                    <a:lnTo>
                      <a:pt x="9036" y="7502"/>
                    </a:lnTo>
                    <a:lnTo>
                      <a:pt x="8939" y="7259"/>
                    </a:lnTo>
                    <a:lnTo>
                      <a:pt x="12130" y="4093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Shape 494">
                <a:extLst>
                  <a:ext uri="{FF2B5EF4-FFF2-40B4-BE49-F238E27FC236}">
                    <a16:creationId xmlns:a16="http://schemas.microsoft.com/office/drawing/2014/main" id="{0551D70B-4457-48F5-81B9-3A38F6B661D9}"/>
                  </a:ext>
                </a:extLst>
              </p:cNvPr>
              <p:cNvSpPr/>
              <p:nvPr/>
            </p:nvSpPr>
            <p:spPr>
              <a:xfrm>
                <a:off x="2801675" y="1740825"/>
                <a:ext cx="49950" cy="49950"/>
              </a:xfrm>
              <a:custGeom>
                <a:avLst/>
                <a:gdLst/>
                <a:ahLst/>
                <a:cxnLst/>
                <a:rect l="0" t="0" r="0" b="0"/>
                <a:pathLst>
                  <a:path w="1998" h="1998" fill="none" extrusionOk="0">
                    <a:moveTo>
                      <a:pt x="1" y="1997"/>
                    </a:moveTo>
                    <a:lnTo>
                      <a:pt x="1998" y="0"/>
                    </a:lnTo>
                  </a:path>
                </a:pathLst>
              </a:custGeom>
              <a:noFill/>
              <a:ln w="95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2BD7EC-0D21-433C-A8B8-B34982C02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134" y="1463857"/>
            <a:ext cx="10334364" cy="4845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183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ompletely 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2737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800"/>
            </a:lvl1pPr>
            <a:lvl2pPr marL="128016" indent="0">
              <a:buNone/>
              <a:defRPr sz="2400" baseline="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7403-0AD1-4ECC-B44C-89DD82824A50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7F52-9B39-4FE6-86C2-71D678CF2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56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356FD08-8E43-4554-8ACC-11234BCBCF4E}"/>
              </a:ext>
            </a:extLst>
          </p:cNvPr>
          <p:cNvCxnSpPr/>
          <p:nvPr/>
        </p:nvCxnSpPr>
        <p:spPr>
          <a:xfrm>
            <a:off x="127669" y="3557888"/>
            <a:ext cx="11914495" cy="0"/>
          </a:xfrm>
          <a:prstGeom prst="line">
            <a:avLst/>
          </a:prstGeom>
          <a:ln w="19050">
            <a:solidFill>
              <a:srgbClr val="D8D8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77F25E-8269-472E-9791-7EB74F793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775" y="3262680"/>
            <a:ext cx="6504161" cy="590415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32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7D8F82-27EF-4582-903A-FAC77926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DB9E-7B3C-4571-A654-D1929A1969B0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C1EE-E506-47FA-A188-0DF16D49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0F48F-87DE-4815-AD70-D0F2CA55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4FD5F-1780-4965-BC55-986A7A8839B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6714E5-EBF9-4569-A5F7-79EC8ADBC566}"/>
              </a:ext>
            </a:extLst>
          </p:cNvPr>
          <p:cNvSpPr/>
          <p:nvPr/>
        </p:nvSpPr>
        <p:spPr>
          <a:xfrm>
            <a:off x="743453" y="3050554"/>
            <a:ext cx="897775" cy="897775"/>
          </a:xfrm>
          <a:prstGeom prst="ellipse">
            <a:avLst/>
          </a:prstGeom>
          <a:solidFill>
            <a:srgbClr val="B6A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8A67AF-FC3C-498E-9019-5526D4E35E56}"/>
              </a:ext>
            </a:extLst>
          </p:cNvPr>
          <p:cNvSpPr/>
          <p:nvPr/>
        </p:nvSpPr>
        <p:spPr>
          <a:xfrm>
            <a:off x="321425" y="60960"/>
            <a:ext cx="171797" cy="1474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Shape 496">
            <a:extLst>
              <a:ext uri="{FF2B5EF4-FFF2-40B4-BE49-F238E27FC236}">
                <a16:creationId xmlns:a16="http://schemas.microsoft.com/office/drawing/2014/main" id="{A9D83950-EFA8-45B6-9842-F0E75D62D1E4}"/>
              </a:ext>
            </a:extLst>
          </p:cNvPr>
          <p:cNvGrpSpPr/>
          <p:nvPr/>
        </p:nvGrpSpPr>
        <p:grpSpPr>
          <a:xfrm>
            <a:off x="1042384" y="3287057"/>
            <a:ext cx="299911" cy="424768"/>
            <a:chOff x="3979850" y="1598950"/>
            <a:chExt cx="356825" cy="505375"/>
          </a:xfrm>
        </p:grpSpPr>
        <p:sp>
          <p:nvSpPr>
            <p:cNvPr id="11" name="Shape 497">
              <a:extLst>
                <a:ext uri="{FF2B5EF4-FFF2-40B4-BE49-F238E27FC236}">
                  <a16:creationId xmlns:a16="http://schemas.microsoft.com/office/drawing/2014/main" id="{5AC1FC31-D74E-4136-9F49-9396640AE6A7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Shape 498">
              <a:extLst>
                <a:ext uri="{FF2B5EF4-FFF2-40B4-BE49-F238E27FC236}">
                  <a16:creationId xmlns:a16="http://schemas.microsoft.com/office/drawing/2014/main" id="{55224696-5DAC-453B-AD17-A914F23CD917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5FA472A-7AFD-46BC-8C3E-7439952E8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2775" y="3931493"/>
            <a:ext cx="6504161" cy="506283"/>
          </a:xfrm>
        </p:spPr>
        <p:txBody>
          <a:bodyPr lIns="91440" rIns="91440" anchor="t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4046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39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7403-0AD1-4ECC-B44C-89DD82824A50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7F52-9B39-4FE6-86C2-71D678CF269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CD2F29-FDCB-4CD4-A706-8477E063ED4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84218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6C8EDAC-3655-4870-AA43-44830ED94DF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355830" y="1531279"/>
            <a:ext cx="5397688" cy="44764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all" baseline="0" dirty="0" smtClean="0">
                <a:solidFill>
                  <a:srgbClr val="4C3282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</a:pPr>
            <a:r>
              <a:rPr lang="en-US"/>
              <a:t>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6DFFB8E-9225-4B12-B4C6-960DAE3BDB9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364809" y="2096446"/>
            <a:ext cx="5397689" cy="433043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31115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7403-0AD1-4ECC-B44C-89DD82824A50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7F52-9B39-4FE6-86C2-71D678CF2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190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34620" y="1512985"/>
            <a:ext cx="5397689" cy="4796375"/>
          </a:xfrm>
        </p:spPr>
        <p:txBody>
          <a:bodyPr/>
          <a:lstStyle>
            <a:lvl1pPr marL="91440" indent="-91440">
              <a:buFontTx/>
              <a:buChar char=" "/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4809" y="1512984"/>
            <a:ext cx="5397689" cy="4796375"/>
          </a:xfrm>
        </p:spPr>
        <p:txBody>
          <a:bodyPr/>
          <a:lstStyle>
            <a:lvl1pPr>
              <a:defRPr sz="2800"/>
            </a:lvl1pPr>
            <a:lvl2pPr marL="128016" indent="0">
              <a:buNone/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7403-0AD1-4ECC-B44C-89DD82824A50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7F52-9B39-4FE6-86C2-71D678CF269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45E9297-2ED3-49ED-918C-68275E6E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952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7403-0AD1-4ECC-B44C-89DD82824A50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7F52-9B39-4FE6-86C2-71D678CF269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UW building">
            <a:extLst>
              <a:ext uri="{FF2B5EF4-FFF2-40B4-BE49-F238E27FC236}">
                <a16:creationId xmlns:a16="http://schemas.microsoft.com/office/drawing/2014/main" id="{8DB080C4-5F0D-47C3-B99E-D2AD3B91FD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5" b="5565"/>
          <a:stretch/>
        </p:blipFill>
        <p:spPr bwMode="auto">
          <a:xfrm>
            <a:off x="3" y="0"/>
            <a:ext cx="12191997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265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7403-0AD1-4ECC-B44C-89DD82824A50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7F52-9B39-4FE6-86C2-71D678CF2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71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7403-0AD1-4ECC-B44C-89DD82824A50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7F52-9B39-4FE6-86C2-71D678CF269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020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5239" y="263276"/>
            <a:ext cx="11187259" cy="1014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40" y="1463857"/>
            <a:ext cx="11187258" cy="484550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0"/>
            <a:r>
              <a:rPr lang="en-US" dirty="0"/>
              <a:t>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240" y="6544402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90BA7403-0AD1-4ECC-B44C-89DD82824A50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742" y="6544402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544402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E0087F52-9B39-4FE6-86C2-71D678CF269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429491" y="172390"/>
            <a:ext cx="0" cy="1196439"/>
          </a:xfrm>
          <a:prstGeom prst="line">
            <a:avLst/>
          </a:prstGeom>
          <a:ln w="19050">
            <a:solidFill>
              <a:srgbClr val="4C3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7378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128016" indent="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None/>
        <a:defRPr sz="2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B6A479"/>
        </a:buClr>
        <a:buFont typeface="Segoe UI Semilight" panose="020B0402040204020203" pitchFamily="34" charset="0"/>
        <a:buChar char="-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png"/><Relationship Id="rId4" Type="http://schemas.openxmlformats.org/officeDocument/2006/relationships/image" Target="../media/image1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7" Type="http://schemas.openxmlformats.org/officeDocument/2006/relationships/image" Target="../media/image27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0.png"/><Relationship Id="rId5" Type="http://schemas.openxmlformats.org/officeDocument/2006/relationships/image" Target="../media/image250.png"/><Relationship Id="rId4" Type="http://schemas.openxmlformats.org/officeDocument/2006/relationships/image" Target="../media/image24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18" Type="http://schemas.openxmlformats.org/officeDocument/2006/relationships/image" Target="../media/image4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image" Target="../media/image31.png"/><Relationship Id="rId16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19" Type="http://schemas.openxmlformats.org/officeDocument/2006/relationships/image" Target="../media/image48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18" Type="http://schemas.openxmlformats.org/officeDocument/2006/relationships/image" Target="../media/image4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image" Target="../media/image49.png"/><Relationship Id="rId16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19" Type="http://schemas.openxmlformats.org/officeDocument/2006/relationships/image" Target="../media/image48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53.png"/><Relationship Id="rId18" Type="http://schemas.openxmlformats.org/officeDocument/2006/relationships/image" Target="../media/image58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52.png"/><Relationship Id="rId17" Type="http://schemas.openxmlformats.org/officeDocument/2006/relationships/image" Target="../media/image57.png"/><Relationship Id="rId2" Type="http://schemas.openxmlformats.org/officeDocument/2006/relationships/image" Target="../media/image49.png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51.png"/><Relationship Id="rId5" Type="http://schemas.openxmlformats.org/officeDocument/2006/relationships/image" Target="../media/image34.png"/><Relationship Id="rId15" Type="http://schemas.openxmlformats.org/officeDocument/2006/relationships/image" Target="../media/image55.png"/><Relationship Id="rId10" Type="http://schemas.openxmlformats.org/officeDocument/2006/relationships/image" Target="../media/image50.png"/><Relationship Id="rId19" Type="http://schemas.openxmlformats.org/officeDocument/2006/relationships/image" Target="../media/image5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5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A9293-87F5-43AD-B64B-93BBEAE10D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More Linear Programming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68B87A-CC77-45AF-95B8-2A567B71AB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CSE 417 Winter 21</a:t>
            </a:r>
          </a:p>
          <a:p>
            <a:r>
              <a:rPr lang="en-US"/>
              <a:t>Lecture 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283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299B7-28F6-430E-9D8A-8C80B1DCB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00E810-2BD0-4896-A409-A94853D43514}"/>
              </a:ext>
            </a:extLst>
          </p:cNvPr>
          <p:cNvGrpSpPr/>
          <p:nvPr/>
        </p:nvGrpSpPr>
        <p:grpSpPr>
          <a:xfrm>
            <a:off x="3489649" y="2649053"/>
            <a:ext cx="8787843" cy="4140341"/>
            <a:chOff x="3489649" y="2649053"/>
            <a:chExt cx="8787843" cy="414034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FD461ED-4936-4448-8296-34D4ACB77D00}"/>
                </a:ext>
              </a:extLst>
            </p:cNvPr>
            <p:cNvGrpSpPr/>
            <p:nvPr/>
          </p:nvGrpSpPr>
          <p:grpSpPr>
            <a:xfrm>
              <a:off x="3489649" y="2977662"/>
              <a:ext cx="8787843" cy="3726478"/>
              <a:chOff x="717544" y="2727438"/>
              <a:chExt cx="8885156" cy="3623718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3379A1C-E059-44B8-B1AC-9C06E784AE12}"/>
                  </a:ext>
                </a:extLst>
              </p:cNvPr>
              <p:cNvSpPr/>
              <p:nvPr/>
            </p:nvSpPr>
            <p:spPr>
              <a:xfrm>
                <a:off x="886120" y="3332375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7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7AAAFDB-0E0C-4C9E-A501-E0B6F75CE854}"/>
                  </a:ext>
                </a:extLst>
              </p:cNvPr>
              <p:cNvSpPr/>
              <p:nvPr/>
            </p:nvSpPr>
            <p:spPr>
              <a:xfrm>
                <a:off x="5082619" y="5667080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3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1F242D3-45E2-4005-9489-E20D45F64777}"/>
                  </a:ext>
                </a:extLst>
              </p:cNvPr>
              <p:cNvSpPr/>
              <p:nvPr/>
            </p:nvSpPr>
            <p:spPr>
              <a:xfrm>
                <a:off x="8386714" y="3795234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10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1BD3B92-4A97-4F1E-9CFE-85167670B0E2}"/>
                  </a:ext>
                </a:extLst>
              </p:cNvPr>
              <p:cNvSpPr/>
              <p:nvPr/>
            </p:nvSpPr>
            <p:spPr>
              <a:xfrm>
                <a:off x="3463565" y="3355703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5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0EEFF86-F734-477D-B55A-4DD6FCFE8B81}"/>
                  </a:ext>
                </a:extLst>
              </p:cNvPr>
              <p:cNvSpPr/>
              <p:nvPr/>
            </p:nvSpPr>
            <p:spPr>
              <a:xfrm>
                <a:off x="2641076" y="532535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4</a:t>
                </a: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B8FF1838-D75E-4105-951B-9BFF062CDF45}"/>
                  </a:ext>
                </a:extLst>
              </p:cNvPr>
              <p:cNvSpPr/>
              <p:nvPr/>
            </p:nvSpPr>
            <p:spPr>
              <a:xfrm>
                <a:off x="6496639" y="2745557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1.5</a:t>
                </a: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95C57207-C220-4F2B-9C32-4D757B02472D}"/>
                  </a:ext>
                </a:extLst>
              </p:cNvPr>
              <p:cNvSpPr/>
              <p:nvPr/>
            </p:nvSpPr>
            <p:spPr>
              <a:xfrm>
                <a:off x="7102331" y="526601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2.5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53F1D2F-8151-45C3-9810-F3F611562DD6}"/>
                  </a:ext>
                </a:extLst>
              </p:cNvPr>
              <p:cNvCxnSpPr>
                <a:stCxn id="14" idx="3"/>
                <a:endCxn id="17" idx="2"/>
              </p:cNvCxnSpPr>
              <p:nvPr/>
            </p:nvCxnSpPr>
            <p:spPr>
              <a:xfrm>
                <a:off x="1715678" y="3674097"/>
                <a:ext cx="1747887" cy="233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9081031E-0A8F-4BE2-BDE4-BFF32BCF8475}"/>
                  </a:ext>
                </a:extLst>
              </p:cNvPr>
              <p:cNvCxnSpPr>
                <a:cxnSpLocks/>
                <a:endCxn id="19" idx="2"/>
              </p:cNvCxnSpPr>
              <p:nvPr/>
            </p:nvCxnSpPr>
            <p:spPr>
              <a:xfrm flipV="1">
                <a:off x="1300899" y="3087279"/>
                <a:ext cx="5195740" cy="23829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D520C354-A4AE-4F56-A26A-B5766F6DAF3A}"/>
                  </a:ext>
                </a:extLst>
              </p:cNvPr>
              <p:cNvCxnSpPr>
                <a:cxnSpLocks/>
                <a:stCxn id="14" idx="2"/>
                <a:endCxn id="18" idx="1"/>
              </p:cNvCxnSpPr>
              <p:nvPr/>
            </p:nvCxnSpPr>
            <p:spPr>
              <a:xfrm>
                <a:off x="1300899" y="4015819"/>
                <a:ext cx="1440265" cy="140962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9BF898C-F5B8-4E19-A312-53BE6EC62F10}"/>
                  </a:ext>
                </a:extLst>
              </p:cNvPr>
              <p:cNvCxnSpPr>
                <a:cxnSpLocks/>
                <a:stCxn id="15" idx="1"/>
                <a:endCxn id="18" idx="6"/>
              </p:cNvCxnSpPr>
              <p:nvPr/>
            </p:nvCxnSpPr>
            <p:spPr>
              <a:xfrm flipH="1" flipV="1">
                <a:off x="3324519" y="5667080"/>
                <a:ext cx="1758100" cy="3417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85EE5130-AE0F-4B8C-8D5C-BC7D153AA58B}"/>
                  </a:ext>
                </a:extLst>
              </p:cNvPr>
              <p:cNvCxnSpPr>
                <a:cxnSpLocks/>
                <a:stCxn id="15" idx="0"/>
                <a:endCxn id="17" idx="5"/>
              </p:cNvCxnSpPr>
              <p:nvPr/>
            </p:nvCxnSpPr>
            <p:spPr>
              <a:xfrm flipH="1" flipV="1">
                <a:off x="4046920" y="3939058"/>
                <a:ext cx="1450478" cy="17280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BCC860D-6339-4E4B-BEB4-8103A56015AC}"/>
                  </a:ext>
                </a:extLst>
              </p:cNvPr>
              <p:cNvCxnSpPr>
                <a:cxnSpLocks/>
                <a:stCxn id="15" idx="3"/>
                <a:endCxn id="20" idx="2"/>
              </p:cNvCxnSpPr>
              <p:nvPr/>
            </p:nvCxnSpPr>
            <p:spPr>
              <a:xfrm flipV="1">
                <a:off x="5912177" y="5607740"/>
                <a:ext cx="1190154" cy="40106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420DE18-1828-4EA5-B6D6-662A750699F2}"/>
                  </a:ext>
                </a:extLst>
              </p:cNvPr>
              <p:cNvCxnSpPr>
                <a:cxnSpLocks/>
                <a:stCxn id="16" idx="0"/>
                <a:endCxn id="19" idx="6"/>
              </p:cNvCxnSpPr>
              <p:nvPr/>
            </p:nvCxnSpPr>
            <p:spPr>
              <a:xfrm flipH="1" flipV="1">
                <a:off x="7180082" y="3087279"/>
                <a:ext cx="1621411" cy="70795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B7423F53-D80B-4DE3-8F30-B886C3C0BFE6}"/>
                  </a:ext>
                </a:extLst>
              </p:cNvPr>
              <p:cNvCxnSpPr>
                <a:cxnSpLocks/>
                <a:stCxn id="16" idx="2"/>
                <a:endCxn id="20" idx="7"/>
              </p:cNvCxnSpPr>
              <p:nvPr/>
            </p:nvCxnSpPr>
            <p:spPr>
              <a:xfrm flipH="1">
                <a:off x="7685686" y="4478678"/>
                <a:ext cx="1115807" cy="8874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629215A6-85F4-412D-817D-B9E5DBCA2B53}"/>
                  </a:ext>
                </a:extLst>
              </p:cNvPr>
              <p:cNvCxnSpPr>
                <a:cxnSpLocks/>
                <a:stCxn id="16" idx="1"/>
                <a:endCxn id="17" idx="6"/>
              </p:cNvCxnSpPr>
              <p:nvPr/>
            </p:nvCxnSpPr>
            <p:spPr>
              <a:xfrm flipH="1" flipV="1">
                <a:off x="4147008" y="3697425"/>
                <a:ext cx="4239706" cy="43953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C37A9B4-D200-4C0A-B7CB-0C7A75714B0A}"/>
                  </a:ext>
                </a:extLst>
              </p:cNvPr>
              <p:cNvSpPr txBox="1"/>
              <p:nvPr/>
            </p:nvSpPr>
            <p:spPr>
              <a:xfrm>
                <a:off x="717544" y="459895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$3/unit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E0E5D11-4E00-4467-A969-8C820E9803E2}"/>
                  </a:ext>
                </a:extLst>
              </p:cNvPr>
              <p:cNvSpPr txBox="1"/>
              <p:nvPr/>
            </p:nvSpPr>
            <p:spPr>
              <a:xfrm>
                <a:off x="3638868" y="539414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3770009-A52A-432C-9194-6AA3D53DA7F9}"/>
                  </a:ext>
                </a:extLst>
              </p:cNvPr>
              <p:cNvSpPr txBox="1"/>
              <p:nvPr/>
            </p:nvSpPr>
            <p:spPr>
              <a:xfrm>
                <a:off x="4608743" y="4415204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C83C761-6232-4405-9895-F9EDDE1934BA}"/>
                  </a:ext>
                </a:extLst>
              </p:cNvPr>
              <p:cNvSpPr txBox="1"/>
              <p:nvPr/>
            </p:nvSpPr>
            <p:spPr>
              <a:xfrm>
                <a:off x="5956088" y="5889491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$4.5/unit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56C8432-FCAB-4861-BD93-E1FB751DDA19}"/>
                  </a:ext>
                </a:extLst>
              </p:cNvPr>
              <p:cNvSpPr txBox="1"/>
              <p:nvPr/>
            </p:nvSpPr>
            <p:spPr>
              <a:xfrm>
                <a:off x="8243589" y="4752802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$8/unit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74FB58D-576E-405C-B34A-28D2FEFCC04F}"/>
                  </a:ext>
                </a:extLst>
              </p:cNvPr>
              <p:cNvSpPr txBox="1"/>
              <p:nvPr/>
            </p:nvSpPr>
            <p:spPr>
              <a:xfrm>
                <a:off x="5969183" y="3531865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8DAC007-2282-429F-80F4-03D1BA3C5F5E}"/>
                  </a:ext>
                </a:extLst>
              </p:cNvPr>
              <p:cNvSpPr txBox="1"/>
              <p:nvPr/>
            </p:nvSpPr>
            <p:spPr>
              <a:xfrm>
                <a:off x="7785774" y="3059444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869A627-FDA1-41D1-85B2-26C5F9E4D9C9}"/>
                  </a:ext>
                </a:extLst>
              </p:cNvPr>
              <p:cNvSpPr txBox="1"/>
              <p:nvPr/>
            </p:nvSpPr>
            <p:spPr>
              <a:xfrm>
                <a:off x="3218243" y="2727438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DD3CF10-1D48-4626-81F8-04541F720475}"/>
                  </a:ext>
                </a:extLst>
              </p:cNvPr>
              <p:cNvSpPr txBox="1"/>
              <p:nvPr/>
            </p:nvSpPr>
            <p:spPr>
              <a:xfrm>
                <a:off x="1873103" y="3626366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6AA15A9-9ED5-450F-AFCC-EB6712D011FD}"/>
                </a:ext>
              </a:extLst>
            </p:cNvPr>
            <p:cNvSpPr txBox="1"/>
            <p:nvPr/>
          </p:nvSpPr>
          <p:spPr>
            <a:xfrm>
              <a:off x="3519879" y="308609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C902D05-7479-43A4-8D26-55C9AEDA793C}"/>
                </a:ext>
              </a:extLst>
            </p:cNvPr>
            <p:cNvSpPr txBox="1"/>
            <p:nvPr/>
          </p:nvSpPr>
          <p:spPr>
            <a:xfrm>
              <a:off x="11563508" y="360931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C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D956E52-44BC-414C-9DC4-693F1B8CB9CD}"/>
                </a:ext>
              </a:extLst>
            </p:cNvPr>
            <p:cNvSpPr txBox="1"/>
            <p:nvPr/>
          </p:nvSpPr>
          <p:spPr>
            <a:xfrm>
              <a:off x="4908895" y="5938968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926A7EC-465F-4AF6-938B-38F322A28144}"/>
                </a:ext>
              </a:extLst>
            </p:cNvPr>
            <p:cNvSpPr txBox="1"/>
            <p:nvPr/>
          </p:nvSpPr>
          <p:spPr>
            <a:xfrm>
              <a:off x="6033009" y="4158035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C10652-530E-4F72-BEA6-1125E23C2BB4}"/>
                </a:ext>
              </a:extLst>
            </p:cNvPr>
            <p:cNvSpPr txBox="1"/>
            <p:nvPr/>
          </p:nvSpPr>
          <p:spPr>
            <a:xfrm>
              <a:off x="8885611" y="2649053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2BC79E4-000E-420E-8B8A-FFFE9DF42257}"/>
                </a:ext>
              </a:extLst>
            </p:cNvPr>
            <p:cNvSpPr txBox="1"/>
            <p:nvPr/>
          </p:nvSpPr>
          <p:spPr>
            <a:xfrm>
              <a:off x="9494831" y="5382149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4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AF9453-B9F2-4550-87FC-9E4983332030}"/>
                </a:ext>
              </a:extLst>
            </p:cNvPr>
            <p:cNvSpPr txBox="1"/>
            <p:nvPr/>
          </p:nvSpPr>
          <p:spPr>
            <a:xfrm>
              <a:off x="7363543" y="6266174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B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FE702D0-92E3-4B46-AD27-3FBEABCF2306}"/>
                  </a:ext>
                </a:extLst>
              </p:cNvPr>
              <p:cNvSpPr txBox="1"/>
              <p:nvPr/>
            </p:nvSpPr>
            <p:spPr>
              <a:xfrm>
                <a:off x="3793026" y="1197348"/>
                <a:ext cx="3252246" cy="1513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Gardens each get enough soil: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≥4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≥1.5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≥2.5 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FE702D0-92E3-4B46-AD27-3FBEABCF23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026" y="1197348"/>
                <a:ext cx="3252246" cy="1513876"/>
              </a:xfrm>
              <a:prstGeom prst="rect">
                <a:avLst/>
              </a:prstGeom>
              <a:blipFill>
                <a:blip r:embed="rId2"/>
                <a:stretch>
                  <a:fillRect l="-1498" t="-2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B490C0-DAE3-4584-B8F2-D954F28D8D5E}"/>
                  </a:ext>
                </a:extLst>
              </p:cNvPr>
              <p:cNvSpPr txBox="1"/>
              <p:nvPr/>
            </p:nvSpPr>
            <p:spPr>
              <a:xfrm>
                <a:off x="9448700" y="1330385"/>
                <a:ext cx="3252246" cy="668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No anti-soil: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B490C0-DAE3-4584-B8F2-D954F28D8D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8700" y="1330385"/>
                <a:ext cx="3252246" cy="668645"/>
              </a:xfrm>
              <a:prstGeom prst="rect">
                <a:avLst/>
              </a:prstGeom>
              <a:blipFill>
                <a:blip r:embed="rId3"/>
                <a:stretch>
                  <a:fillRect l="-1689" t="-4545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6732C9E-F72C-46CC-80E9-03497BDE73B7}"/>
                  </a:ext>
                </a:extLst>
              </p:cNvPr>
              <p:cNvSpPr txBox="1"/>
              <p:nvPr/>
            </p:nvSpPr>
            <p:spPr>
              <a:xfrm>
                <a:off x="7033952" y="1347021"/>
                <a:ext cx="3252246" cy="1236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Can’t overuse a pile: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≤7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≤3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≤10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6732C9E-F72C-46CC-80E9-03497BDE7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952" y="1347021"/>
                <a:ext cx="3252246" cy="1236877"/>
              </a:xfrm>
              <a:prstGeom prst="rect">
                <a:avLst/>
              </a:prstGeom>
              <a:blipFill>
                <a:blip r:embed="rId4"/>
                <a:stretch>
                  <a:fillRect l="-1689" t="-2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515CF8BA-2202-4A2D-883D-997ADAE70185}"/>
              </a:ext>
            </a:extLst>
          </p:cNvPr>
          <p:cNvSpPr txBox="1"/>
          <p:nvPr/>
        </p:nvSpPr>
        <p:spPr>
          <a:xfrm>
            <a:off x="8710043" y="5661038"/>
            <a:ext cx="65516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2.5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A527A2F-955B-421E-BFF7-644762C2A830}"/>
              </a:ext>
            </a:extLst>
          </p:cNvPr>
          <p:cNvSpPr/>
          <p:nvPr/>
        </p:nvSpPr>
        <p:spPr>
          <a:xfrm>
            <a:off x="575239" y="3280362"/>
            <a:ext cx="2741508" cy="79537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 feasible point.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Objective: 44.25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6C8918A-9AFE-4D65-9EC0-082120CB4C5A}"/>
              </a:ext>
            </a:extLst>
          </p:cNvPr>
          <p:cNvSpPr txBox="1"/>
          <p:nvPr/>
        </p:nvSpPr>
        <p:spPr>
          <a:xfrm>
            <a:off x="7229338" y="4366573"/>
            <a:ext cx="65516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0.5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6C6F5A8-A109-49D2-AEE2-F916B6A06B54}"/>
              </a:ext>
            </a:extLst>
          </p:cNvPr>
          <p:cNvSpPr txBox="1"/>
          <p:nvPr/>
        </p:nvSpPr>
        <p:spPr>
          <a:xfrm>
            <a:off x="4379708" y="5304384"/>
            <a:ext cx="65516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4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9BA99AC-957E-4556-8E0C-006A035E955F}"/>
              </a:ext>
            </a:extLst>
          </p:cNvPr>
          <p:cNvSpPr txBox="1"/>
          <p:nvPr/>
        </p:nvSpPr>
        <p:spPr>
          <a:xfrm>
            <a:off x="4814150" y="2946878"/>
            <a:ext cx="65516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1.5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1C7B664-0B2F-4736-88E1-23D90C7A9CE1}"/>
              </a:ext>
            </a:extLst>
          </p:cNvPr>
          <p:cNvSpPr txBox="1"/>
          <p:nvPr/>
        </p:nvSpPr>
        <p:spPr>
          <a:xfrm>
            <a:off x="8827243" y="4230141"/>
            <a:ext cx="65516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3.5</a:t>
            </a:r>
          </a:p>
        </p:txBody>
      </p:sp>
      <p:sp>
        <p:nvSpPr>
          <p:cNvPr id="51" name="Content Placeholder 50">
            <a:extLst>
              <a:ext uri="{FF2B5EF4-FFF2-40B4-BE49-F238E27FC236}">
                <a16:creationId xmlns:a16="http://schemas.microsoft.com/office/drawing/2014/main" id="{0E0D8472-8556-42F9-9529-B3F018D09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4529579"/>
            <a:ext cx="2660485" cy="1779782"/>
          </a:xfrm>
        </p:spPr>
        <p:txBody>
          <a:bodyPr/>
          <a:lstStyle/>
          <a:p>
            <a:r>
              <a:rPr lang="en-US" dirty="0"/>
              <a:t>Here’s another optimal point!!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7F3F248-9E93-4FAA-9531-8DF9033FDCD8}"/>
              </a:ext>
            </a:extLst>
          </p:cNvPr>
          <p:cNvSpPr txBox="1"/>
          <p:nvPr/>
        </p:nvSpPr>
        <p:spPr>
          <a:xfrm>
            <a:off x="5049742" y="3609317"/>
            <a:ext cx="65516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63234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6EC3B-5166-4C57-B81E-91A314162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Solving LPs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517CDC2-AE64-4FD3-9549-5C273FEF573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For this class, we’re only going to think about library functions to solve linear programs (i.e. we won’t teach you how any of the algorithms work)</a:t>
                </a:r>
              </a:p>
              <a:p>
                <a:r>
                  <a:rPr lang="en-US" dirty="0"/>
                  <a:t>The most famous is the </a:t>
                </a:r>
                <a:r>
                  <a:rPr lang="en-US" b="1" dirty="0"/>
                  <a:t>Simplex Method </a:t>
                </a:r>
                <a:r>
                  <a:rPr lang="en-US" dirty="0"/>
                  <a:t>– can be quite slow (exponential time) in the worst case. But rarely hits worst-case behavior. </a:t>
                </a:r>
              </a:p>
              <a:p>
                <a:r>
                  <a:rPr lang="en-US" dirty="0"/>
                  <a:t>Very fast in practice. Idea: jump from extreme point to extreme point.</a:t>
                </a:r>
              </a:p>
              <a:p>
                <a:r>
                  <a:rPr lang="en-US" dirty="0"/>
                  <a:t>The </a:t>
                </a:r>
                <a:r>
                  <a:rPr lang="en-US" b="1" dirty="0"/>
                  <a:t>Ellipsoid Method </a:t>
                </a:r>
                <a:r>
                  <a:rPr lang="en-US" dirty="0"/>
                  <a:t>was the first theoretically polynomial time algorithm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is the number of bit needed to describe the LP (usually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/>
                  <a:t> the number of constraints)</a:t>
                </a:r>
              </a:p>
              <a:p>
                <a:r>
                  <a:rPr lang="en-US" b="1" dirty="0"/>
                  <a:t>Interior Point Methods </a:t>
                </a:r>
                <a:r>
                  <a:rPr lang="en-US" dirty="0"/>
                  <a:t>are faster theoretically, and starting to catch up practically.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2.373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theoretically </a:t>
                </a:r>
                <a:endParaRPr lang="en-US" b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517CDC2-AE64-4FD3-9549-5C273FEF57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3019" r="-22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8590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C617C-94E5-4E57-95B9-36124EF3A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F9A8B7-124D-4ED1-8D1F-09998C1A3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 the problem </a:t>
            </a:r>
          </a:p>
          <a:p>
            <a:endParaRPr lang="en-US" dirty="0"/>
          </a:p>
          <a:p>
            <a:r>
              <a:rPr lang="en-US" dirty="0"/>
              <a:t>Instead of infinitely divisible dirt…</a:t>
            </a:r>
          </a:p>
          <a:p>
            <a:r>
              <a:rPr lang="en-US" dirty="0"/>
              <a:t>What if instead we’re moving whole unit things (the dirt is in bags we can’t open or we’re moving bikes or plants or anything else that can’t be split)</a:t>
            </a:r>
          </a:p>
          <a:p>
            <a:r>
              <a:rPr lang="en-US" dirty="0"/>
              <a:t>Or if we’re assigning people to shifts (can have 1/3 of a person on a shift)</a:t>
            </a:r>
          </a:p>
          <a:p>
            <a:r>
              <a:rPr lang="en-US" dirty="0"/>
              <a:t>Well, the constraints will change (your “demand” and “supplies” will be integers)  </a:t>
            </a:r>
          </a:p>
        </p:txBody>
      </p:sp>
    </p:spTree>
    <p:extLst>
      <p:ext uri="{BB962C8B-B14F-4D97-AF65-F5344CB8AC3E}">
        <p14:creationId xmlns:p14="http://schemas.microsoft.com/office/powerpoint/2010/main" val="1136965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275CE-B13F-45E0-8AD0-DE3456AB4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Non-Integrality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FA19C-EE92-47AD-833D-9F87C0988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linear programs only have optimal solutions that have some (or all) variables as non-integers (even with only integers in the objective function and constraints).</a:t>
            </a:r>
          </a:p>
          <a:p>
            <a:endParaRPr lang="en-US" dirty="0"/>
          </a:p>
          <a:p>
            <a:r>
              <a:rPr lang="en-US" dirty="0"/>
              <a:t>For dirt or water or anything arbitrarily divisible, no big deal!</a:t>
            </a:r>
          </a:p>
          <a:p>
            <a:r>
              <a:rPr lang="en-US" dirty="0"/>
              <a:t>For cell phones or bicycles…only possibly a big deal! </a:t>
            </a:r>
          </a:p>
          <a:p>
            <a:pPr lvl="1"/>
            <a:r>
              <a:rPr lang="en-US" dirty="0"/>
              <a:t>In practice: if the optimal thing to manufacture 999,999.8 widgets per day, rounding up or down probably isn’t going to make a huge difference in your profits. </a:t>
            </a:r>
          </a:p>
          <a:p>
            <a:pPr lvl="1"/>
            <a:r>
              <a:rPr lang="en-US" dirty="0"/>
              <a:t>But sometimes rounding isn’t ok…</a:t>
            </a:r>
          </a:p>
        </p:txBody>
      </p:sp>
    </p:spTree>
    <p:extLst>
      <p:ext uri="{BB962C8B-B14F-4D97-AF65-F5344CB8AC3E}">
        <p14:creationId xmlns:p14="http://schemas.microsoft.com/office/powerpoint/2010/main" val="1964596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C5B13-4ADA-47FF-9DB0-C8D9836AA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you do if you need integers?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0CCCF6-78C4-4965-96C7-EB12AD19C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Integer Programs </a:t>
            </a:r>
            <a:r>
              <a:rPr lang="en-US" dirty="0"/>
              <a:t>are linear programs where you can mark some variables as needing to be integers.</a:t>
            </a:r>
          </a:p>
          <a:p>
            <a:endParaRPr lang="en-US" b="1" dirty="0"/>
          </a:p>
          <a:p>
            <a:r>
              <a:rPr lang="en-US" dirty="0"/>
              <a:t>In practice – often still solvable (Excel also has a solver for these problems). But no longer guaranteed to be efficient.</a:t>
            </a:r>
          </a:p>
          <a:p>
            <a:endParaRPr lang="en-US" dirty="0"/>
          </a:p>
          <a:p>
            <a:r>
              <a:rPr lang="en-US" dirty="0"/>
              <a:t>Lots of theory has been done for when the optimum will be all integers. (MATH 407 or MATH 514)</a:t>
            </a:r>
          </a:p>
          <a:p>
            <a:r>
              <a:rPr lang="en-US" dirty="0"/>
              <a:t>But sometimes you get a fractional solution…what can you do?</a:t>
            </a:r>
          </a:p>
        </p:txBody>
      </p:sp>
    </p:spTree>
    <p:extLst>
      <p:ext uri="{BB962C8B-B14F-4D97-AF65-F5344CB8AC3E}">
        <p14:creationId xmlns:p14="http://schemas.microsoft.com/office/powerpoint/2010/main" val="903498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F71C3-0BD9-4689-976F-284D2B6DE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Practice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C8D806-0B69-4A01-A340-CD361A8789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You have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en-US" dirty="0"/>
                  <a:t>pounds of gold and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pounds of silver.</a:t>
                </a:r>
              </a:p>
              <a:p>
                <a:r>
                  <a:rPr lang="en-US" dirty="0"/>
                  <a:t>You can turn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pounds of silver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/>
                  <a:t> pound of gold into a (really heavy) necklace that can be sold for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$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US" dirty="0"/>
                  <a:t>. </a:t>
                </a:r>
              </a:p>
              <a:p>
                <a:r>
                  <a:rPr lang="en-US" dirty="0"/>
                  <a:t>You can also turn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US" dirty="0"/>
                  <a:t> pounds of silver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pound of gold into a (really fancy) shield that can be sold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$15</m:t>
                    </m:r>
                  </m:oMath>
                </a14:m>
                <a:r>
                  <a:rPr lang="en-US" dirty="0"/>
                  <a:t>. </a:t>
                </a:r>
              </a:p>
              <a:p>
                <a:r>
                  <a:rPr lang="en-US" dirty="0"/>
                  <a:t>How many of each should you make to maximize your profit? (fractional values are ok for this problem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C8D806-0B69-4A01-A340-CD361A8789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4422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F71C3-0BD9-4689-976F-284D2B6DE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Practice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C8D806-0B69-4A01-A340-CD361A8789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You have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en-US" dirty="0"/>
                  <a:t>pounds of gold and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pounds of silver.</a:t>
                </a:r>
              </a:p>
              <a:p>
                <a:r>
                  <a:rPr lang="en-US" dirty="0"/>
                  <a:t>You can turn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pounds of silver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/>
                  <a:t> pound of gold into a (really heavy) necklace that can be sold for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$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US" dirty="0"/>
                  <a:t>. </a:t>
                </a:r>
              </a:p>
              <a:p>
                <a:r>
                  <a:rPr lang="en-US" dirty="0"/>
                  <a:t>You can also turn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n-US" dirty="0"/>
                  <a:t> pounds of silver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pound of gold into a (really fancy) shield that can be sold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$15</m:t>
                    </m:r>
                  </m:oMath>
                </a14:m>
                <a:r>
                  <a:rPr lang="en-US" dirty="0"/>
                  <a:t>. </a:t>
                </a:r>
              </a:p>
              <a:p>
                <a:r>
                  <a:rPr lang="en-US" dirty="0"/>
                  <a:t>How many of each should you make to maximize your profit?</a:t>
                </a:r>
              </a:p>
              <a:p>
                <a:r>
                  <a:rPr lang="en-US" dirty="0"/>
                  <a:t>Max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endParaRPr lang="en-US" dirty="0"/>
              </a:p>
              <a:p>
                <a:r>
                  <a:rPr lang="en-US" dirty="0"/>
                  <a:t>Subject to 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+9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≤40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≤20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C8D806-0B69-4A01-A340-CD361A8789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3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C200166-379B-47A6-B6F3-AF897B8A4A2F}"/>
                  </a:ext>
                </a:extLst>
              </p:cNvPr>
              <p:cNvSpPr txBox="1"/>
              <p:nvPr/>
            </p:nvSpPr>
            <p:spPr>
              <a:xfrm>
                <a:off x="4534293" y="4515439"/>
                <a:ext cx="6014301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Plugging into an LP solver would give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𝑁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=5.6 </m:t>
                    </m:r>
                  </m:oMath>
                </a14:m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𝑆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=3.2</m:t>
                    </m:r>
                  </m:oMath>
                </a14:m>
                <a:endParaRPr lang="en-US" sz="28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8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(we’ll give resources for solvers next lecture)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C200166-379B-47A6-B6F3-AF897B8A4A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4293" y="4515439"/>
                <a:ext cx="6014301" cy="1815882"/>
              </a:xfrm>
              <a:prstGeom prst="rect">
                <a:avLst/>
              </a:prstGeom>
              <a:blipFill>
                <a:blip r:embed="rId3"/>
                <a:stretch>
                  <a:fillRect l="-2130" t="-3691" r="-1826" b="-8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6004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9A7CE-0A1A-45D4-8EA3-D439457DA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Where things go wrong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0D1311-52EC-41F4-A4CF-01AB3A3A6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3892981"/>
            <a:ext cx="11187258" cy="2416379"/>
          </a:xfrm>
        </p:spPr>
        <p:txBody>
          <a:bodyPr>
            <a:normAutofit/>
          </a:bodyPr>
          <a:lstStyle/>
          <a:p>
            <a:r>
              <a:rPr lang="en-US" dirty="0"/>
              <a:t>Sound familiar? </a:t>
            </a:r>
          </a:p>
          <a:p>
            <a:r>
              <a:rPr lang="en-US" dirty="0"/>
              <a:t>This isn’t a vertex cover – that was at least on endpoint per edge.</a:t>
            </a:r>
          </a:p>
          <a:p>
            <a:r>
              <a:rPr lang="en-US" dirty="0"/>
              <a:t>A 2-coloring divides vertices into two independent sets (i.e. all the “red” vertices are an independent set, all the “blue” vertices are another independent set).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CDB2DC8-FCDF-4235-B4F4-49D6DFF4A725}"/>
              </a:ext>
            </a:extLst>
          </p:cNvPr>
          <p:cNvGrpSpPr/>
          <p:nvPr/>
        </p:nvGrpSpPr>
        <p:grpSpPr>
          <a:xfrm>
            <a:off x="726831" y="1476743"/>
            <a:ext cx="9753600" cy="2217439"/>
            <a:chOff x="1185842" y="3429000"/>
            <a:chExt cx="6111311" cy="192784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5B8494C4-0883-441D-BA64-248F6EA49403}"/>
                    </a:ext>
                  </a:extLst>
                </p:cNvPr>
                <p:cNvSpPr/>
                <p:nvPr/>
              </p:nvSpPr>
              <p:spPr>
                <a:xfrm>
                  <a:off x="1185842" y="3429000"/>
                  <a:ext cx="6111311" cy="1927846"/>
                </a:xfrm>
                <a:prstGeom prst="rect">
                  <a:avLst/>
                </a:prstGeom>
                <a:solidFill>
                  <a:srgbClr val="A48D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endParaRPr>
                </a:p>
                <a:p>
                  <a:pPr algn="ctr"/>
                  <a:r>
                    <a:rPr lang="en-US" sz="2800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A set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𝑆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 of vertices is an independent set if for all 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𝒖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,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𝒗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 in 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𝑺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(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𝒖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,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𝒗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)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 is not an edge.</a:t>
                  </a:r>
                </a:p>
                <a:p>
                  <a:pPr algn="ctr"/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(i.e. every edge has at most one endpoint in the set)</a:t>
                  </a:r>
                </a:p>
              </p:txBody>
            </p:sp>
          </mc:Choice>
          <mc:Fallback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5B8494C4-0883-441D-BA64-248F6EA4940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5842" y="3429000"/>
                  <a:ext cx="6111311" cy="1927846"/>
                </a:xfrm>
                <a:prstGeom prst="rect">
                  <a:avLst/>
                </a:prstGeom>
                <a:blipFill>
                  <a:blip r:embed="rId2"/>
                  <a:stretch>
                    <a:fillRect r="-62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2383494-11DB-47B6-9F70-49538CAFD96D}"/>
                </a:ext>
              </a:extLst>
            </p:cNvPr>
            <p:cNvSpPr/>
            <p:nvPr/>
          </p:nvSpPr>
          <p:spPr>
            <a:xfrm>
              <a:off x="1195366" y="3429001"/>
              <a:ext cx="6101786" cy="599067"/>
            </a:xfrm>
            <a:prstGeom prst="rect">
              <a:avLst/>
            </a:prstGeom>
            <a:solidFill>
              <a:srgbClr val="4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3200" b="1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Independent Set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0201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BAEB8-2EF1-49E2-B9F5-1E8CF72C8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Independent Set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8F24430-1A7C-4C33-A347-7D1CBEF12419}"/>
              </a:ext>
            </a:extLst>
          </p:cNvPr>
          <p:cNvGrpSpPr/>
          <p:nvPr/>
        </p:nvGrpSpPr>
        <p:grpSpPr>
          <a:xfrm>
            <a:off x="726831" y="1476743"/>
            <a:ext cx="9753600" cy="2217439"/>
            <a:chOff x="1185842" y="3429000"/>
            <a:chExt cx="6111311" cy="192784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90EE578C-D5E2-4A3D-873E-4C96333E0E11}"/>
                    </a:ext>
                  </a:extLst>
                </p:cNvPr>
                <p:cNvSpPr/>
                <p:nvPr/>
              </p:nvSpPr>
              <p:spPr>
                <a:xfrm>
                  <a:off x="1185842" y="3429000"/>
                  <a:ext cx="6111311" cy="1927846"/>
                </a:xfrm>
                <a:prstGeom prst="rect">
                  <a:avLst/>
                </a:prstGeom>
                <a:solidFill>
                  <a:srgbClr val="A48D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endParaRPr>
                </a:p>
                <a:p>
                  <a:pPr algn="ctr"/>
                  <a:r>
                    <a:rPr lang="en-US" sz="2800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A set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𝑆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 of vertices is an independent set if for all 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𝒖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,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𝒗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 in 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𝑺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(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𝒖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,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𝒗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)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 is not an edge.</a:t>
                  </a:r>
                </a:p>
                <a:p>
                  <a:pPr algn="ctr"/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(i.e. every edge has at most one endpoint in the set)</a:t>
                  </a:r>
                </a:p>
              </p:txBody>
            </p:sp>
          </mc:Choice>
          <mc:Fallback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90EE578C-D5E2-4A3D-873E-4C96333E0E1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5842" y="3429000"/>
                  <a:ext cx="6111311" cy="1927846"/>
                </a:xfrm>
                <a:prstGeom prst="rect">
                  <a:avLst/>
                </a:prstGeom>
                <a:blipFill>
                  <a:blip r:embed="rId2"/>
                  <a:stretch>
                    <a:fillRect r="-62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07958D-6E4F-4CED-A7E3-AEEA512ADCC4}"/>
                </a:ext>
              </a:extLst>
            </p:cNvPr>
            <p:cNvSpPr/>
            <p:nvPr/>
          </p:nvSpPr>
          <p:spPr>
            <a:xfrm>
              <a:off x="1195366" y="3429001"/>
              <a:ext cx="6101786" cy="599067"/>
            </a:xfrm>
            <a:prstGeom prst="rect">
              <a:avLst/>
            </a:prstGeom>
            <a:solidFill>
              <a:srgbClr val="4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3200" b="1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Independent Set</a:t>
              </a: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2417E2E6-E160-43D0-9A3D-64BD98B44DF2}"/>
              </a:ext>
            </a:extLst>
          </p:cNvPr>
          <p:cNvSpPr/>
          <p:nvPr/>
        </p:nvSpPr>
        <p:spPr>
          <a:xfrm>
            <a:off x="4628804" y="4916856"/>
            <a:ext cx="624551" cy="624552"/>
          </a:xfrm>
          <a:prstGeom prst="ellipse">
            <a:avLst/>
          </a:prstGeom>
          <a:solidFill>
            <a:schemeClr val="accent2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F1DF46D-458A-4724-90F7-3DDB6D566C82}"/>
              </a:ext>
            </a:extLst>
          </p:cNvPr>
          <p:cNvSpPr/>
          <p:nvPr/>
        </p:nvSpPr>
        <p:spPr>
          <a:xfrm>
            <a:off x="7833314" y="5870722"/>
            <a:ext cx="624551" cy="624552"/>
          </a:xfrm>
          <a:prstGeom prst="ellipse">
            <a:avLst/>
          </a:prstGeom>
          <a:solidFill>
            <a:schemeClr val="accent2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4CF185C-BEF4-45BE-A5ED-C47563D83C41}"/>
              </a:ext>
            </a:extLst>
          </p:cNvPr>
          <p:cNvSpPr/>
          <p:nvPr/>
        </p:nvSpPr>
        <p:spPr>
          <a:xfrm>
            <a:off x="5783864" y="5869454"/>
            <a:ext cx="624551" cy="624552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0FD7D77-A6EE-4187-AF7C-7F5BEB7B2CEF}"/>
              </a:ext>
            </a:extLst>
          </p:cNvPr>
          <p:cNvSpPr/>
          <p:nvPr/>
        </p:nvSpPr>
        <p:spPr>
          <a:xfrm>
            <a:off x="8988373" y="4945247"/>
            <a:ext cx="624551" cy="624552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98F7742-64C6-44BC-9129-26D9380BF0B2}"/>
              </a:ext>
            </a:extLst>
          </p:cNvPr>
          <p:cNvCxnSpPr>
            <a:cxnSpLocks/>
            <a:stCxn id="7" idx="5"/>
            <a:endCxn id="9" idx="2"/>
          </p:cNvCxnSpPr>
          <p:nvPr/>
        </p:nvCxnSpPr>
        <p:spPr>
          <a:xfrm>
            <a:off x="5161892" y="5449945"/>
            <a:ext cx="621972" cy="73178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DFA3E0-033F-4598-9E00-E45F04EB6CD4}"/>
              </a:ext>
            </a:extLst>
          </p:cNvPr>
          <p:cNvCxnSpPr>
            <a:cxnSpLocks/>
            <a:stCxn id="9" idx="6"/>
            <a:endCxn id="8" idx="2"/>
          </p:cNvCxnSpPr>
          <p:nvPr/>
        </p:nvCxnSpPr>
        <p:spPr>
          <a:xfrm>
            <a:off x="6408415" y="6181731"/>
            <a:ext cx="1424899" cy="126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A372CF3-FB8B-44BA-A368-9E35076026E8}"/>
              </a:ext>
            </a:extLst>
          </p:cNvPr>
          <p:cNvCxnSpPr>
            <a:cxnSpLocks/>
            <a:stCxn id="10" idx="3"/>
            <a:endCxn id="8" idx="6"/>
          </p:cNvCxnSpPr>
          <p:nvPr/>
        </p:nvCxnSpPr>
        <p:spPr>
          <a:xfrm flipH="1">
            <a:off x="8457865" y="5478335"/>
            <a:ext cx="621971" cy="7046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58CE99F-59A6-4FF0-A463-25B86A228C95}"/>
              </a:ext>
            </a:extLst>
          </p:cNvPr>
          <p:cNvSpPr/>
          <p:nvPr/>
        </p:nvSpPr>
        <p:spPr>
          <a:xfrm>
            <a:off x="6884129" y="4320695"/>
            <a:ext cx="624551" cy="624552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52E53C-952D-47D6-A510-DD4640A35917}"/>
              </a:ext>
            </a:extLst>
          </p:cNvPr>
          <p:cNvCxnSpPr>
            <a:cxnSpLocks/>
            <a:stCxn id="7" idx="7"/>
            <a:endCxn id="14" idx="2"/>
          </p:cNvCxnSpPr>
          <p:nvPr/>
        </p:nvCxnSpPr>
        <p:spPr>
          <a:xfrm flipV="1">
            <a:off x="5161892" y="4632971"/>
            <a:ext cx="1722237" cy="37534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0C63CCB-6D50-46AE-BF22-611C9A21C2E4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7459675" y="4516293"/>
            <a:ext cx="1620161" cy="5204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5C5F601-6D19-4532-A204-32C403CFE3A0}"/>
              </a:ext>
            </a:extLst>
          </p:cNvPr>
          <p:cNvSpPr txBox="1"/>
          <p:nvPr/>
        </p:nvSpPr>
        <p:spPr>
          <a:xfrm>
            <a:off x="861254" y="4945247"/>
            <a:ext cx="3459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An independent set of size 2.</a:t>
            </a:r>
          </a:p>
        </p:txBody>
      </p:sp>
    </p:spTree>
    <p:extLst>
      <p:ext uri="{BB962C8B-B14F-4D97-AF65-F5344CB8AC3E}">
        <p14:creationId xmlns:p14="http://schemas.microsoft.com/office/powerpoint/2010/main" val="1962821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BAEB8-2EF1-49E2-B9F5-1E8CF72C8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Independent Set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8F24430-1A7C-4C33-A347-7D1CBEF12419}"/>
              </a:ext>
            </a:extLst>
          </p:cNvPr>
          <p:cNvGrpSpPr/>
          <p:nvPr/>
        </p:nvGrpSpPr>
        <p:grpSpPr>
          <a:xfrm>
            <a:off x="726831" y="1476743"/>
            <a:ext cx="9753600" cy="2217439"/>
            <a:chOff x="1185842" y="3429000"/>
            <a:chExt cx="6111311" cy="192784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90EE578C-D5E2-4A3D-873E-4C96333E0E11}"/>
                    </a:ext>
                  </a:extLst>
                </p:cNvPr>
                <p:cNvSpPr/>
                <p:nvPr/>
              </p:nvSpPr>
              <p:spPr>
                <a:xfrm>
                  <a:off x="1185842" y="3429000"/>
                  <a:ext cx="6111311" cy="1927846"/>
                </a:xfrm>
                <a:prstGeom prst="rect">
                  <a:avLst/>
                </a:prstGeom>
                <a:solidFill>
                  <a:srgbClr val="A48D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endParaRPr>
                </a:p>
                <a:p>
                  <a:pPr algn="ctr"/>
                  <a:r>
                    <a:rPr lang="en-US" sz="2800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A set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𝑆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 of vertices is an independent set if for all 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𝒖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,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𝒗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 in 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𝑺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(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𝒖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,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𝒗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)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 is not an edge.</a:t>
                  </a:r>
                </a:p>
                <a:p>
                  <a:pPr algn="ctr"/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(i.e. every edge has at most one endpoint in the set)</a:t>
                  </a:r>
                </a:p>
              </p:txBody>
            </p:sp>
          </mc:Choice>
          <mc:Fallback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90EE578C-D5E2-4A3D-873E-4C96333E0E1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5842" y="3429000"/>
                  <a:ext cx="6111311" cy="1927846"/>
                </a:xfrm>
                <a:prstGeom prst="rect">
                  <a:avLst/>
                </a:prstGeom>
                <a:blipFill>
                  <a:blip r:embed="rId2"/>
                  <a:stretch>
                    <a:fillRect r="-62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07958D-6E4F-4CED-A7E3-AEEA512ADCC4}"/>
                </a:ext>
              </a:extLst>
            </p:cNvPr>
            <p:cNvSpPr/>
            <p:nvPr/>
          </p:nvSpPr>
          <p:spPr>
            <a:xfrm>
              <a:off x="1195366" y="3429001"/>
              <a:ext cx="6101786" cy="599067"/>
            </a:xfrm>
            <a:prstGeom prst="rect">
              <a:avLst/>
            </a:prstGeom>
            <a:solidFill>
              <a:srgbClr val="4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3200" b="1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Independent Set</a:t>
              </a: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2417E2E6-E160-43D0-9A3D-64BD98B44DF2}"/>
              </a:ext>
            </a:extLst>
          </p:cNvPr>
          <p:cNvSpPr/>
          <p:nvPr/>
        </p:nvSpPr>
        <p:spPr>
          <a:xfrm>
            <a:off x="4628804" y="4916856"/>
            <a:ext cx="624551" cy="624552"/>
          </a:xfrm>
          <a:prstGeom prst="ellipse">
            <a:avLst/>
          </a:prstGeom>
          <a:solidFill>
            <a:schemeClr val="accent2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F1DF46D-458A-4724-90F7-3DDB6D566C82}"/>
              </a:ext>
            </a:extLst>
          </p:cNvPr>
          <p:cNvSpPr/>
          <p:nvPr/>
        </p:nvSpPr>
        <p:spPr>
          <a:xfrm>
            <a:off x="7833314" y="5870722"/>
            <a:ext cx="624551" cy="624552"/>
          </a:xfrm>
          <a:prstGeom prst="ellipse">
            <a:avLst/>
          </a:prstGeom>
          <a:solidFill>
            <a:schemeClr val="accent2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4CF185C-BEF4-45BE-A5ED-C47563D83C41}"/>
              </a:ext>
            </a:extLst>
          </p:cNvPr>
          <p:cNvSpPr/>
          <p:nvPr/>
        </p:nvSpPr>
        <p:spPr>
          <a:xfrm>
            <a:off x="5783864" y="5869454"/>
            <a:ext cx="624551" cy="624552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0FD7D77-A6EE-4187-AF7C-7F5BEB7B2CEF}"/>
              </a:ext>
            </a:extLst>
          </p:cNvPr>
          <p:cNvSpPr/>
          <p:nvPr/>
        </p:nvSpPr>
        <p:spPr>
          <a:xfrm>
            <a:off x="8988373" y="4945247"/>
            <a:ext cx="624551" cy="624552"/>
          </a:xfrm>
          <a:prstGeom prst="ellipse">
            <a:avLst/>
          </a:prstGeom>
          <a:solidFill>
            <a:schemeClr val="accent2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98F7742-64C6-44BC-9129-26D9380BF0B2}"/>
              </a:ext>
            </a:extLst>
          </p:cNvPr>
          <p:cNvCxnSpPr>
            <a:cxnSpLocks/>
            <a:stCxn id="7" idx="5"/>
            <a:endCxn id="9" idx="2"/>
          </p:cNvCxnSpPr>
          <p:nvPr/>
        </p:nvCxnSpPr>
        <p:spPr>
          <a:xfrm>
            <a:off x="5161892" y="5449945"/>
            <a:ext cx="621972" cy="73178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DFA3E0-033F-4598-9E00-E45F04EB6CD4}"/>
              </a:ext>
            </a:extLst>
          </p:cNvPr>
          <p:cNvCxnSpPr>
            <a:cxnSpLocks/>
            <a:stCxn id="9" idx="6"/>
            <a:endCxn id="8" idx="2"/>
          </p:cNvCxnSpPr>
          <p:nvPr/>
        </p:nvCxnSpPr>
        <p:spPr>
          <a:xfrm>
            <a:off x="6408415" y="6181731"/>
            <a:ext cx="1424899" cy="126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A372CF3-FB8B-44BA-A368-9E35076026E8}"/>
              </a:ext>
            </a:extLst>
          </p:cNvPr>
          <p:cNvCxnSpPr>
            <a:cxnSpLocks/>
            <a:stCxn id="10" idx="3"/>
            <a:endCxn id="8" idx="6"/>
          </p:cNvCxnSpPr>
          <p:nvPr/>
        </p:nvCxnSpPr>
        <p:spPr>
          <a:xfrm flipH="1">
            <a:off x="8457865" y="5478335"/>
            <a:ext cx="621971" cy="7046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58CE99F-59A6-4FF0-A463-25B86A228C95}"/>
              </a:ext>
            </a:extLst>
          </p:cNvPr>
          <p:cNvSpPr/>
          <p:nvPr/>
        </p:nvSpPr>
        <p:spPr>
          <a:xfrm>
            <a:off x="6884129" y="4320695"/>
            <a:ext cx="624551" cy="624552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52E53C-952D-47D6-A510-DD4640A35917}"/>
              </a:ext>
            </a:extLst>
          </p:cNvPr>
          <p:cNvCxnSpPr>
            <a:cxnSpLocks/>
            <a:stCxn id="7" idx="7"/>
            <a:endCxn id="14" idx="2"/>
          </p:cNvCxnSpPr>
          <p:nvPr/>
        </p:nvCxnSpPr>
        <p:spPr>
          <a:xfrm flipV="1">
            <a:off x="5161892" y="4632971"/>
            <a:ext cx="1722237" cy="37534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0C63CCB-6D50-46AE-BF22-611C9A21C2E4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7459675" y="4516293"/>
            <a:ext cx="1620161" cy="5204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5C5F601-6D19-4532-A204-32C403CFE3A0}"/>
              </a:ext>
            </a:extLst>
          </p:cNvPr>
          <p:cNvSpPr txBox="1"/>
          <p:nvPr/>
        </p:nvSpPr>
        <p:spPr>
          <a:xfrm>
            <a:off x="861254" y="4945247"/>
            <a:ext cx="3459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Not an independent set.</a:t>
            </a:r>
          </a:p>
        </p:txBody>
      </p:sp>
    </p:spTree>
    <p:extLst>
      <p:ext uri="{BB962C8B-B14F-4D97-AF65-F5344CB8AC3E}">
        <p14:creationId xmlns:p14="http://schemas.microsoft.com/office/powerpoint/2010/main" val="1492509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299B7-28F6-430E-9D8A-8C80B1DCB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00E810-2BD0-4896-A409-A94853D43514}"/>
              </a:ext>
            </a:extLst>
          </p:cNvPr>
          <p:cNvGrpSpPr/>
          <p:nvPr/>
        </p:nvGrpSpPr>
        <p:grpSpPr>
          <a:xfrm>
            <a:off x="3489649" y="2649053"/>
            <a:ext cx="8787843" cy="4140341"/>
            <a:chOff x="3489649" y="2649053"/>
            <a:chExt cx="8787843" cy="414034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FD461ED-4936-4448-8296-34D4ACB77D00}"/>
                </a:ext>
              </a:extLst>
            </p:cNvPr>
            <p:cNvGrpSpPr/>
            <p:nvPr/>
          </p:nvGrpSpPr>
          <p:grpSpPr>
            <a:xfrm>
              <a:off x="3489649" y="2977662"/>
              <a:ext cx="8787843" cy="3726478"/>
              <a:chOff x="717544" y="2727438"/>
              <a:chExt cx="8885156" cy="3623718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3379A1C-E059-44B8-B1AC-9C06E784AE12}"/>
                  </a:ext>
                </a:extLst>
              </p:cNvPr>
              <p:cNvSpPr/>
              <p:nvPr/>
            </p:nvSpPr>
            <p:spPr>
              <a:xfrm>
                <a:off x="886120" y="3332375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7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7AAAFDB-0E0C-4C9E-A501-E0B6F75CE854}"/>
                  </a:ext>
                </a:extLst>
              </p:cNvPr>
              <p:cNvSpPr/>
              <p:nvPr/>
            </p:nvSpPr>
            <p:spPr>
              <a:xfrm>
                <a:off x="5082619" y="5667080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3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1F242D3-45E2-4005-9489-E20D45F64777}"/>
                  </a:ext>
                </a:extLst>
              </p:cNvPr>
              <p:cNvSpPr/>
              <p:nvPr/>
            </p:nvSpPr>
            <p:spPr>
              <a:xfrm>
                <a:off x="8386714" y="3795234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10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1BD3B92-4A97-4F1E-9CFE-85167670B0E2}"/>
                  </a:ext>
                </a:extLst>
              </p:cNvPr>
              <p:cNvSpPr/>
              <p:nvPr/>
            </p:nvSpPr>
            <p:spPr>
              <a:xfrm>
                <a:off x="3463565" y="3355703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5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0EEFF86-F734-477D-B55A-4DD6FCFE8B81}"/>
                  </a:ext>
                </a:extLst>
              </p:cNvPr>
              <p:cNvSpPr/>
              <p:nvPr/>
            </p:nvSpPr>
            <p:spPr>
              <a:xfrm>
                <a:off x="2641076" y="532535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4</a:t>
                </a: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B8FF1838-D75E-4105-951B-9BFF062CDF45}"/>
                  </a:ext>
                </a:extLst>
              </p:cNvPr>
              <p:cNvSpPr/>
              <p:nvPr/>
            </p:nvSpPr>
            <p:spPr>
              <a:xfrm>
                <a:off x="6496639" y="2745557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1.5</a:t>
                </a: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95C57207-C220-4F2B-9C32-4D757B02472D}"/>
                  </a:ext>
                </a:extLst>
              </p:cNvPr>
              <p:cNvSpPr/>
              <p:nvPr/>
            </p:nvSpPr>
            <p:spPr>
              <a:xfrm>
                <a:off x="7102331" y="526601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2.5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53F1D2F-8151-45C3-9810-F3F611562DD6}"/>
                  </a:ext>
                </a:extLst>
              </p:cNvPr>
              <p:cNvCxnSpPr>
                <a:stCxn id="14" idx="3"/>
                <a:endCxn id="17" idx="2"/>
              </p:cNvCxnSpPr>
              <p:nvPr/>
            </p:nvCxnSpPr>
            <p:spPr>
              <a:xfrm>
                <a:off x="1715678" y="3674097"/>
                <a:ext cx="1747887" cy="233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9081031E-0A8F-4BE2-BDE4-BFF32BCF8475}"/>
                  </a:ext>
                </a:extLst>
              </p:cNvPr>
              <p:cNvCxnSpPr>
                <a:cxnSpLocks/>
                <a:endCxn id="19" idx="2"/>
              </p:cNvCxnSpPr>
              <p:nvPr/>
            </p:nvCxnSpPr>
            <p:spPr>
              <a:xfrm flipV="1">
                <a:off x="1300899" y="3087279"/>
                <a:ext cx="5195740" cy="23829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D520C354-A4AE-4F56-A26A-B5766F6DAF3A}"/>
                  </a:ext>
                </a:extLst>
              </p:cNvPr>
              <p:cNvCxnSpPr>
                <a:cxnSpLocks/>
                <a:stCxn id="14" idx="2"/>
                <a:endCxn id="18" idx="1"/>
              </p:cNvCxnSpPr>
              <p:nvPr/>
            </p:nvCxnSpPr>
            <p:spPr>
              <a:xfrm>
                <a:off x="1300899" y="4015819"/>
                <a:ext cx="1440265" cy="140962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9BF898C-F5B8-4E19-A312-53BE6EC62F10}"/>
                  </a:ext>
                </a:extLst>
              </p:cNvPr>
              <p:cNvCxnSpPr>
                <a:cxnSpLocks/>
                <a:stCxn id="15" idx="1"/>
                <a:endCxn id="18" idx="6"/>
              </p:cNvCxnSpPr>
              <p:nvPr/>
            </p:nvCxnSpPr>
            <p:spPr>
              <a:xfrm flipH="1" flipV="1">
                <a:off x="3324519" y="5667080"/>
                <a:ext cx="1758100" cy="3417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85EE5130-AE0F-4B8C-8D5C-BC7D153AA58B}"/>
                  </a:ext>
                </a:extLst>
              </p:cNvPr>
              <p:cNvCxnSpPr>
                <a:cxnSpLocks/>
                <a:stCxn id="15" idx="0"/>
                <a:endCxn id="17" idx="5"/>
              </p:cNvCxnSpPr>
              <p:nvPr/>
            </p:nvCxnSpPr>
            <p:spPr>
              <a:xfrm flipH="1" flipV="1">
                <a:off x="4046920" y="3939058"/>
                <a:ext cx="1450478" cy="17280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BCC860D-6339-4E4B-BEB4-8103A56015AC}"/>
                  </a:ext>
                </a:extLst>
              </p:cNvPr>
              <p:cNvCxnSpPr>
                <a:cxnSpLocks/>
                <a:stCxn id="15" idx="3"/>
                <a:endCxn id="20" idx="2"/>
              </p:cNvCxnSpPr>
              <p:nvPr/>
            </p:nvCxnSpPr>
            <p:spPr>
              <a:xfrm flipV="1">
                <a:off x="5912177" y="5607740"/>
                <a:ext cx="1190154" cy="40106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420DE18-1828-4EA5-B6D6-662A750699F2}"/>
                  </a:ext>
                </a:extLst>
              </p:cNvPr>
              <p:cNvCxnSpPr>
                <a:cxnSpLocks/>
                <a:stCxn id="16" idx="0"/>
                <a:endCxn id="19" idx="6"/>
              </p:cNvCxnSpPr>
              <p:nvPr/>
            </p:nvCxnSpPr>
            <p:spPr>
              <a:xfrm flipH="1" flipV="1">
                <a:off x="7180082" y="3087279"/>
                <a:ext cx="1621411" cy="70795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B7423F53-D80B-4DE3-8F30-B886C3C0BFE6}"/>
                  </a:ext>
                </a:extLst>
              </p:cNvPr>
              <p:cNvCxnSpPr>
                <a:cxnSpLocks/>
                <a:stCxn id="16" idx="2"/>
                <a:endCxn id="20" idx="7"/>
              </p:cNvCxnSpPr>
              <p:nvPr/>
            </p:nvCxnSpPr>
            <p:spPr>
              <a:xfrm flipH="1">
                <a:off x="7685686" y="4478678"/>
                <a:ext cx="1115807" cy="8874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629215A6-85F4-412D-817D-B9E5DBCA2B53}"/>
                  </a:ext>
                </a:extLst>
              </p:cNvPr>
              <p:cNvCxnSpPr>
                <a:cxnSpLocks/>
                <a:stCxn id="16" idx="1"/>
                <a:endCxn id="17" idx="6"/>
              </p:cNvCxnSpPr>
              <p:nvPr/>
            </p:nvCxnSpPr>
            <p:spPr>
              <a:xfrm flipH="1" flipV="1">
                <a:off x="4147008" y="3697425"/>
                <a:ext cx="4239706" cy="43953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C37A9B4-D200-4C0A-B7CB-0C7A75714B0A}"/>
                  </a:ext>
                </a:extLst>
              </p:cNvPr>
              <p:cNvSpPr txBox="1"/>
              <p:nvPr/>
            </p:nvSpPr>
            <p:spPr>
              <a:xfrm>
                <a:off x="717544" y="459895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$3/unit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E0E5D11-4E00-4467-A969-8C820E9803E2}"/>
                  </a:ext>
                </a:extLst>
              </p:cNvPr>
              <p:cNvSpPr txBox="1"/>
              <p:nvPr/>
            </p:nvSpPr>
            <p:spPr>
              <a:xfrm>
                <a:off x="3638868" y="539414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3770009-A52A-432C-9194-6AA3D53DA7F9}"/>
                  </a:ext>
                </a:extLst>
              </p:cNvPr>
              <p:cNvSpPr txBox="1"/>
              <p:nvPr/>
            </p:nvSpPr>
            <p:spPr>
              <a:xfrm>
                <a:off x="4608743" y="4415204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C83C761-6232-4405-9895-F9EDDE1934BA}"/>
                  </a:ext>
                </a:extLst>
              </p:cNvPr>
              <p:cNvSpPr txBox="1"/>
              <p:nvPr/>
            </p:nvSpPr>
            <p:spPr>
              <a:xfrm>
                <a:off x="5956088" y="5889491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$4.5/unit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56C8432-FCAB-4861-BD93-E1FB751DDA19}"/>
                  </a:ext>
                </a:extLst>
              </p:cNvPr>
              <p:cNvSpPr txBox="1"/>
              <p:nvPr/>
            </p:nvSpPr>
            <p:spPr>
              <a:xfrm>
                <a:off x="8243589" y="4752802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$8/unit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74FB58D-576E-405C-B34A-28D2FEFCC04F}"/>
                  </a:ext>
                </a:extLst>
              </p:cNvPr>
              <p:cNvSpPr txBox="1"/>
              <p:nvPr/>
            </p:nvSpPr>
            <p:spPr>
              <a:xfrm>
                <a:off x="5969183" y="3531865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8DAC007-2282-429F-80F4-03D1BA3C5F5E}"/>
                  </a:ext>
                </a:extLst>
              </p:cNvPr>
              <p:cNvSpPr txBox="1"/>
              <p:nvPr/>
            </p:nvSpPr>
            <p:spPr>
              <a:xfrm>
                <a:off x="7785774" y="3059444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869A627-FDA1-41D1-85B2-26C5F9E4D9C9}"/>
                  </a:ext>
                </a:extLst>
              </p:cNvPr>
              <p:cNvSpPr txBox="1"/>
              <p:nvPr/>
            </p:nvSpPr>
            <p:spPr>
              <a:xfrm>
                <a:off x="3218243" y="2727438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DD3CF10-1D48-4626-81F8-04541F720475}"/>
                  </a:ext>
                </a:extLst>
              </p:cNvPr>
              <p:cNvSpPr txBox="1"/>
              <p:nvPr/>
            </p:nvSpPr>
            <p:spPr>
              <a:xfrm>
                <a:off x="1873103" y="3626366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6AA15A9-9ED5-450F-AFCC-EB6712D011FD}"/>
                </a:ext>
              </a:extLst>
            </p:cNvPr>
            <p:cNvSpPr txBox="1"/>
            <p:nvPr/>
          </p:nvSpPr>
          <p:spPr>
            <a:xfrm>
              <a:off x="3519879" y="308609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C902D05-7479-43A4-8D26-55C9AEDA793C}"/>
                </a:ext>
              </a:extLst>
            </p:cNvPr>
            <p:cNvSpPr txBox="1"/>
            <p:nvPr/>
          </p:nvSpPr>
          <p:spPr>
            <a:xfrm>
              <a:off x="11563508" y="360931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C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D956E52-44BC-414C-9DC4-693F1B8CB9CD}"/>
                </a:ext>
              </a:extLst>
            </p:cNvPr>
            <p:cNvSpPr txBox="1"/>
            <p:nvPr/>
          </p:nvSpPr>
          <p:spPr>
            <a:xfrm>
              <a:off x="4908895" y="5938968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926A7EC-465F-4AF6-938B-38F322A28144}"/>
                </a:ext>
              </a:extLst>
            </p:cNvPr>
            <p:cNvSpPr txBox="1"/>
            <p:nvPr/>
          </p:nvSpPr>
          <p:spPr>
            <a:xfrm>
              <a:off x="6033009" y="4158035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C10652-530E-4F72-BEA6-1125E23C2BB4}"/>
                </a:ext>
              </a:extLst>
            </p:cNvPr>
            <p:cNvSpPr txBox="1"/>
            <p:nvPr/>
          </p:nvSpPr>
          <p:spPr>
            <a:xfrm>
              <a:off x="8885611" y="2649053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2BC79E4-000E-420E-8B8A-FFFE9DF42257}"/>
                </a:ext>
              </a:extLst>
            </p:cNvPr>
            <p:cNvSpPr txBox="1"/>
            <p:nvPr/>
          </p:nvSpPr>
          <p:spPr>
            <a:xfrm>
              <a:off x="9494831" y="5382149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4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AF9453-B9F2-4550-87FC-9E4983332030}"/>
                </a:ext>
              </a:extLst>
            </p:cNvPr>
            <p:cNvSpPr txBox="1"/>
            <p:nvPr/>
          </p:nvSpPr>
          <p:spPr>
            <a:xfrm>
              <a:off x="7363543" y="6266174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B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FE702D0-92E3-4B46-AD27-3FBEABCF2306}"/>
                  </a:ext>
                </a:extLst>
              </p:cNvPr>
              <p:cNvSpPr txBox="1"/>
              <p:nvPr/>
            </p:nvSpPr>
            <p:spPr>
              <a:xfrm>
                <a:off x="3793026" y="1197348"/>
                <a:ext cx="3252246" cy="1513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Gardens each get enough soil: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≥4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≥1.5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≥2.5 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FE702D0-92E3-4B46-AD27-3FBEABCF23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026" y="1197348"/>
                <a:ext cx="3252246" cy="1513876"/>
              </a:xfrm>
              <a:prstGeom prst="rect">
                <a:avLst/>
              </a:prstGeom>
              <a:blipFill>
                <a:blip r:embed="rId2"/>
                <a:stretch>
                  <a:fillRect l="-1498" t="-2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B490C0-DAE3-4584-B8F2-D954F28D8D5E}"/>
                  </a:ext>
                </a:extLst>
              </p:cNvPr>
              <p:cNvSpPr txBox="1"/>
              <p:nvPr/>
            </p:nvSpPr>
            <p:spPr>
              <a:xfrm>
                <a:off x="9448700" y="1330385"/>
                <a:ext cx="3252246" cy="668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No anti-soil: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B490C0-DAE3-4584-B8F2-D954F28D8D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8700" y="1330385"/>
                <a:ext cx="3252246" cy="668645"/>
              </a:xfrm>
              <a:prstGeom prst="rect">
                <a:avLst/>
              </a:prstGeom>
              <a:blipFill>
                <a:blip r:embed="rId3"/>
                <a:stretch>
                  <a:fillRect l="-1689" t="-4545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6732C9E-F72C-46CC-80E9-03497BDE73B7}"/>
                  </a:ext>
                </a:extLst>
              </p:cNvPr>
              <p:cNvSpPr txBox="1"/>
              <p:nvPr/>
            </p:nvSpPr>
            <p:spPr>
              <a:xfrm>
                <a:off x="7033952" y="1347021"/>
                <a:ext cx="3252246" cy="1236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Can’t overuse a pile: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≤7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≤3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≤10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6732C9E-F72C-46CC-80E9-03497BDE7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952" y="1347021"/>
                <a:ext cx="3252246" cy="1236877"/>
              </a:xfrm>
              <a:prstGeom prst="rect">
                <a:avLst/>
              </a:prstGeom>
              <a:blipFill>
                <a:blip r:embed="rId4"/>
                <a:stretch>
                  <a:fillRect l="-1689" t="-2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9867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BAEB8-2EF1-49E2-B9F5-1E8CF72C8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Independent Set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8F24430-1A7C-4C33-A347-7D1CBEF12419}"/>
              </a:ext>
            </a:extLst>
          </p:cNvPr>
          <p:cNvGrpSpPr/>
          <p:nvPr/>
        </p:nvGrpSpPr>
        <p:grpSpPr>
          <a:xfrm>
            <a:off x="726831" y="1476743"/>
            <a:ext cx="9753600" cy="2217439"/>
            <a:chOff x="1185842" y="3429000"/>
            <a:chExt cx="6111311" cy="192784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90EE578C-D5E2-4A3D-873E-4C96333E0E11}"/>
                    </a:ext>
                  </a:extLst>
                </p:cNvPr>
                <p:cNvSpPr/>
                <p:nvPr/>
              </p:nvSpPr>
              <p:spPr>
                <a:xfrm>
                  <a:off x="1185842" y="3429000"/>
                  <a:ext cx="6111311" cy="1927846"/>
                </a:xfrm>
                <a:prstGeom prst="rect">
                  <a:avLst/>
                </a:prstGeom>
                <a:solidFill>
                  <a:srgbClr val="A48D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endParaRPr>
                </a:p>
                <a:p>
                  <a:pPr algn="ctr"/>
                  <a:r>
                    <a:rPr lang="en-US" sz="2800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A set </a:t>
                  </a:r>
                  <a14:m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𝑆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 of vertices is an independent set if for all 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𝒖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,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𝒗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 in 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𝑺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(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𝒖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,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𝒗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cs typeface="Segoe UI Semibold" panose="020B0702040204020203" pitchFamily="34" charset="0"/>
                        </a:rPr>
                        <m:t>)</m:t>
                      </m:r>
                    </m:oMath>
                  </a14:m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 is not an edge.</a:t>
                  </a:r>
                </a:p>
                <a:p>
                  <a:pPr algn="ctr"/>
                  <a:r>
                    <a:rPr lang="en-US" sz="2800" b="1" dirty="0"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(i.e. every edge has at most one endpoint in the set)</a:t>
                  </a:r>
                </a:p>
              </p:txBody>
            </p:sp>
          </mc:Choice>
          <mc:Fallback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90EE578C-D5E2-4A3D-873E-4C96333E0E1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5842" y="3429000"/>
                  <a:ext cx="6111311" cy="1927846"/>
                </a:xfrm>
                <a:prstGeom prst="rect">
                  <a:avLst/>
                </a:prstGeom>
                <a:blipFill>
                  <a:blip r:embed="rId2"/>
                  <a:stretch>
                    <a:fillRect r="-62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07958D-6E4F-4CED-A7E3-AEEA512ADCC4}"/>
                </a:ext>
              </a:extLst>
            </p:cNvPr>
            <p:cNvSpPr/>
            <p:nvPr/>
          </p:nvSpPr>
          <p:spPr>
            <a:xfrm>
              <a:off x="1195366" y="3429001"/>
              <a:ext cx="6101786" cy="599067"/>
            </a:xfrm>
            <a:prstGeom prst="rect">
              <a:avLst/>
            </a:prstGeom>
            <a:solidFill>
              <a:srgbClr val="4C3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3200" b="1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Independent Set</a:t>
              </a: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2417E2E6-E160-43D0-9A3D-64BD98B44DF2}"/>
              </a:ext>
            </a:extLst>
          </p:cNvPr>
          <p:cNvSpPr/>
          <p:nvPr/>
        </p:nvSpPr>
        <p:spPr>
          <a:xfrm>
            <a:off x="4628804" y="4916856"/>
            <a:ext cx="624551" cy="624552"/>
          </a:xfrm>
          <a:prstGeom prst="ellipse">
            <a:avLst/>
          </a:prstGeom>
          <a:solidFill>
            <a:schemeClr val="accent2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F1DF46D-458A-4724-90F7-3DDB6D566C82}"/>
              </a:ext>
            </a:extLst>
          </p:cNvPr>
          <p:cNvSpPr/>
          <p:nvPr/>
        </p:nvSpPr>
        <p:spPr>
          <a:xfrm>
            <a:off x="7833314" y="5869455"/>
            <a:ext cx="624551" cy="624552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4CF185C-BEF4-45BE-A5ED-C47563D83C41}"/>
              </a:ext>
            </a:extLst>
          </p:cNvPr>
          <p:cNvSpPr/>
          <p:nvPr/>
        </p:nvSpPr>
        <p:spPr>
          <a:xfrm>
            <a:off x="5783864" y="5869454"/>
            <a:ext cx="624551" cy="624552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0FD7D77-A6EE-4187-AF7C-7F5BEB7B2CEF}"/>
              </a:ext>
            </a:extLst>
          </p:cNvPr>
          <p:cNvSpPr/>
          <p:nvPr/>
        </p:nvSpPr>
        <p:spPr>
          <a:xfrm>
            <a:off x="8988373" y="4945247"/>
            <a:ext cx="624551" cy="624552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98F7742-64C6-44BC-9129-26D9380BF0B2}"/>
              </a:ext>
            </a:extLst>
          </p:cNvPr>
          <p:cNvCxnSpPr>
            <a:cxnSpLocks/>
            <a:stCxn id="7" idx="5"/>
            <a:endCxn id="9" idx="2"/>
          </p:cNvCxnSpPr>
          <p:nvPr/>
        </p:nvCxnSpPr>
        <p:spPr>
          <a:xfrm>
            <a:off x="5161892" y="5449945"/>
            <a:ext cx="621972" cy="73178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DFA3E0-033F-4598-9E00-E45F04EB6CD4}"/>
              </a:ext>
            </a:extLst>
          </p:cNvPr>
          <p:cNvCxnSpPr>
            <a:cxnSpLocks/>
            <a:stCxn id="9" idx="6"/>
            <a:endCxn id="8" idx="2"/>
          </p:cNvCxnSpPr>
          <p:nvPr/>
        </p:nvCxnSpPr>
        <p:spPr>
          <a:xfrm>
            <a:off x="6408415" y="6181730"/>
            <a:ext cx="1424899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A372CF3-FB8B-44BA-A368-9E35076026E8}"/>
              </a:ext>
            </a:extLst>
          </p:cNvPr>
          <p:cNvCxnSpPr>
            <a:cxnSpLocks/>
            <a:stCxn id="10" idx="3"/>
            <a:endCxn id="8" idx="6"/>
          </p:cNvCxnSpPr>
          <p:nvPr/>
        </p:nvCxnSpPr>
        <p:spPr>
          <a:xfrm flipH="1">
            <a:off x="8457865" y="5478335"/>
            <a:ext cx="621971" cy="7033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58CE99F-59A6-4FF0-A463-25B86A228C95}"/>
              </a:ext>
            </a:extLst>
          </p:cNvPr>
          <p:cNvSpPr/>
          <p:nvPr/>
        </p:nvSpPr>
        <p:spPr>
          <a:xfrm>
            <a:off x="6884129" y="4320695"/>
            <a:ext cx="624551" cy="624552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52E53C-952D-47D6-A510-DD4640A35917}"/>
              </a:ext>
            </a:extLst>
          </p:cNvPr>
          <p:cNvCxnSpPr>
            <a:cxnSpLocks/>
            <a:stCxn id="7" idx="7"/>
            <a:endCxn id="14" idx="2"/>
          </p:cNvCxnSpPr>
          <p:nvPr/>
        </p:nvCxnSpPr>
        <p:spPr>
          <a:xfrm flipV="1">
            <a:off x="5161892" y="4632971"/>
            <a:ext cx="1722237" cy="37534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0C63CCB-6D50-46AE-BF22-611C9A21C2E4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7459675" y="4516293"/>
            <a:ext cx="1620161" cy="5204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5C5F601-6D19-4532-A204-32C403CFE3A0}"/>
              </a:ext>
            </a:extLst>
          </p:cNvPr>
          <p:cNvSpPr txBox="1"/>
          <p:nvPr/>
        </p:nvSpPr>
        <p:spPr>
          <a:xfrm>
            <a:off x="861254" y="4945247"/>
            <a:ext cx="3459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An independent set of size 1.</a:t>
            </a:r>
          </a:p>
        </p:txBody>
      </p:sp>
    </p:spTree>
    <p:extLst>
      <p:ext uri="{BB962C8B-B14F-4D97-AF65-F5344CB8AC3E}">
        <p14:creationId xmlns:p14="http://schemas.microsoft.com/office/powerpoint/2010/main" val="10313211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1671B-333B-42E6-A2B8-AB681BEA5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an LP for independent 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A54BE-665F-435D-BD68-8BE4AD9B83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 you want your variables to be?</a:t>
            </a:r>
          </a:p>
          <a:p>
            <a:r>
              <a:rPr lang="en-US" dirty="0"/>
              <a:t>How do you ensure that you don’t have two adjacent vertices in the set?</a:t>
            </a:r>
          </a:p>
        </p:txBody>
      </p:sp>
    </p:spTree>
    <p:extLst>
      <p:ext uri="{BB962C8B-B14F-4D97-AF65-F5344CB8AC3E}">
        <p14:creationId xmlns:p14="http://schemas.microsoft.com/office/powerpoint/2010/main" val="1454083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1671B-333B-42E6-A2B8-AB681BEA5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an LP for independent set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52A54BE-665F-435D-BD68-8BE4AD9B833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do you want your variables to be?</a:t>
                </a:r>
              </a:p>
              <a:p>
                <a:r>
                  <a:rPr lang="en-US" dirty="0"/>
                  <a:t>How do you ensure that you don’t have two adjacent vertices in the set?</a:t>
                </a:r>
              </a:p>
              <a:p>
                <a:endParaRPr lang="en-US" dirty="0"/>
              </a:p>
              <a:p>
                <a:r>
                  <a:rPr lang="en-US" dirty="0"/>
                  <a:t>Have a variable for each vertex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dirty="0"/>
                  <a:t> -- have it </a:t>
                </a:r>
                <a:r>
                  <a:rPr lang="en-US" b="1" dirty="0"/>
                  <a:t>indicate </a:t>
                </a:r>
                <a:r>
                  <a:rPr lang="en-US" dirty="0"/>
                  <a:t>whether you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or not (i.e. make it a Boolean)</a:t>
                </a:r>
              </a:p>
              <a:p>
                <a:r>
                  <a:rPr lang="en-US" dirty="0"/>
                  <a:t>Constraints?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52A54BE-665F-435D-BD68-8BE4AD9B83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2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69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1671B-333B-42E6-A2B8-AB681BEA5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an LP for independent set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52A54BE-665F-435D-BD68-8BE4AD9B833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What do you want your variables to be?</a:t>
                </a:r>
              </a:p>
              <a:p>
                <a:r>
                  <a:rPr lang="en-US" dirty="0"/>
                  <a:t>How do you ensure that you don’t have two adjacent vertices in the set?</a:t>
                </a:r>
              </a:p>
              <a:p>
                <a:endParaRPr lang="en-US" dirty="0"/>
              </a:p>
              <a:p>
                <a:r>
                  <a:rPr lang="en-US" dirty="0"/>
                  <a:t>Have a variable for each vertex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dirty="0"/>
                  <a:t> -- have it </a:t>
                </a:r>
                <a:r>
                  <a:rPr lang="en-US" b="1" dirty="0"/>
                  <a:t>indicate </a:t>
                </a:r>
                <a:r>
                  <a:rPr lang="en-US" dirty="0"/>
                  <a:t>whether you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or not (i.e. make it a Boolean)</a:t>
                </a:r>
              </a:p>
              <a:p>
                <a:r>
                  <a:rPr lang="en-US" dirty="0"/>
                  <a:t>Constraints?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an edge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endParaRPr lang="en-US" dirty="0"/>
              </a:p>
              <a:p>
                <a:r>
                  <a:rPr lang="en-US" dirty="0"/>
                  <a:t>If those are Booleans, this definitely works. If they aren’t, well it still </a:t>
                </a:r>
                <a:r>
                  <a:rPr lang="en-US" dirty="0" err="1"/>
                  <a:t>kinda</a:t>
                </a:r>
                <a:r>
                  <a:rPr lang="en-US" dirty="0"/>
                  <a:t> makes sense at least.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52A54BE-665F-435D-BD68-8BE4AD9B83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4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70778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1671B-333B-42E6-A2B8-AB681BEA5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an LP for independent set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52A54BE-665F-435D-BD68-8BE4AD9B833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What do you want your variables to be?</a:t>
                </a:r>
              </a:p>
              <a:p>
                <a:r>
                  <a:rPr lang="en-US" dirty="0"/>
                  <a:t>How do you ensure that you don’t have two adjacent vertices in the set?</a:t>
                </a:r>
              </a:p>
              <a:p>
                <a:endParaRPr lang="en-US" dirty="0"/>
              </a:p>
              <a:p>
                <a:r>
                  <a:rPr lang="en-US" dirty="0"/>
                  <a:t>Have a variable for each vertex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dirty="0"/>
                  <a:t> -- have it </a:t>
                </a:r>
                <a:r>
                  <a:rPr lang="en-US" b="1" dirty="0"/>
                  <a:t>indicate </a:t>
                </a:r>
                <a:r>
                  <a:rPr lang="en-US" dirty="0"/>
                  <a:t>whether you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or not (i.e. make it a Boolean)</a:t>
                </a:r>
              </a:p>
              <a:p>
                <a:r>
                  <a:rPr lang="en-US" dirty="0"/>
                  <a:t>Constraints?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an edge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0≤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(closest we can get to saying we have a Boolean)</a:t>
                </a:r>
              </a:p>
              <a:p>
                <a:r>
                  <a:rPr lang="en-US" dirty="0"/>
                  <a:t>Objective? Max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∑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52A54BE-665F-435D-BD68-8BE4AD9B83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253" b="-2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64291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40554-02C3-4A28-A256-B90A6538A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LP for Independent set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529BA7-3E4E-4E3B-AB26-670FD1ABF8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4724548" cy="4845504"/>
              </a:xfrm>
            </p:spPr>
            <p:txBody>
              <a:bodyPr/>
              <a:lstStyle/>
              <a:p>
                <a:r>
                  <a:rPr lang="en-US" dirty="0"/>
                  <a:t>Max: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∑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Subject to: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0≤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529BA7-3E4E-4E3B-AB26-670FD1ABF8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4724548" cy="4845504"/>
              </a:xfrm>
              <a:blipFill>
                <a:blip r:embed="rId2"/>
                <a:stretch>
                  <a:fillRect l="-154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87EF50BB-AECB-439E-A98C-FC1330EA7F4D}"/>
              </a:ext>
            </a:extLst>
          </p:cNvPr>
          <p:cNvSpPr/>
          <p:nvPr/>
        </p:nvSpPr>
        <p:spPr>
          <a:xfrm>
            <a:off x="8027043" y="725999"/>
            <a:ext cx="775504" cy="775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F240367-B871-4E5C-8AFC-5555C76262CE}"/>
              </a:ext>
            </a:extLst>
          </p:cNvPr>
          <p:cNvSpPr/>
          <p:nvPr/>
        </p:nvSpPr>
        <p:spPr>
          <a:xfrm>
            <a:off x="6274443" y="1725062"/>
            <a:ext cx="775504" cy="775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8D8F1C1-0365-413A-A887-8A92136D8573}"/>
              </a:ext>
            </a:extLst>
          </p:cNvPr>
          <p:cNvSpPr/>
          <p:nvPr/>
        </p:nvSpPr>
        <p:spPr>
          <a:xfrm>
            <a:off x="9782537" y="1725062"/>
            <a:ext cx="775504" cy="775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C5C6E3E-23B7-4D57-9B9A-F1501C51A784}"/>
              </a:ext>
            </a:extLst>
          </p:cNvPr>
          <p:cNvSpPr/>
          <p:nvPr/>
        </p:nvSpPr>
        <p:spPr>
          <a:xfrm>
            <a:off x="7054769" y="3723190"/>
            <a:ext cx="775504" cy="775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2A56C9D-CE0A-45B3-A3D1-7C4ABCF1C299}"/>
              </a:ext>
            </a:extLst>
          </p:cNvPr>
          <p:cNvSpPr/>
          <p:nvPr/>
        </p:nvSpPr>
        <p:spPr>
          <a:xfrm>
            <a:off x="9007033" y="3723190"/>
            <a:ext cx="775504" cy="775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3C82C5-2D8F-476F-9AE4-6B7B516FF5ED}"/>
              </a:ext>
            </a:extLst>
          </p:cNvPr>
          <p:cNvCxnSpPr>
            <a:stCxn id="4" idx="3"/>
            <a:endCxn id="5" idx="7"/>
          </p:cNvCxnSpPr>
          <p:nvPr/>
        </p:nvCxnSpPr>
        <p:spPr>
          <a:xfrm flipH="1">
            <a:off x="6936377" y="1387933"/>
            <a:ext cx="1204236" cy="4506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6F08A42-8E19-4F79-B54B-2AE82EEA05DE}"/>
              </a:ext>
            </a:extLst>
          </p:cNvPr>
          <p:cNvCxnSpPr>
            <a:cxnSpLocks/>
            <a:stCxn id="7" idx="1"/>
            <a:endCxn id="5" idx="4"/>
          </p:cNvCxnSpPr>
          <p:nvPr/>
        </p:nvCxnSpPr>
        <p:spPr>
          <a:xfrm flipH="1" flipV="1">
            <a:off x="6662195" y="2500566"/>
            <a:ext cx="506144" cy="13361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648224-A520-4306-A7A2-52A656ADB8E9}"/>
              </a:ext>
            </a:extLst>
          </p:cNvPr>
          <p:cNvCxnSpPr>
            <a:cxnSpLocks/>
            <a:stCxn id="7" idx="6"/>
            <a:endCxn id="8" idx="2"/>
          </p:cNvCxnSpPr>
          <p:nvPr/>
        </p:nvCxnSpPr>
        <p:spPr>
          <a:xfrm>
            <a:off x="7830273" y="4110942"/>
            <a:ext cx="11767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FAB945-F606-4331-ACA2-3DE729E97483}"/>
              </a:ext>
            </a:extLst>
          </p:cNvPr>
          <p:cNvCxnSpPr>
            <a:cxnSpLocks/>
            <a:stCxn id="8" idx="7"/>
            <a:endCxn id="6" idx="4"/>
          </p:cNvCxnSpPr>
          <p:nvPr/>
        </p:nvCxnSpPr>
        <p:spPr>
          <a:xfrm flipV="1">
            <a:off x="9668967" y="2500566"/>
            <a:ext cx="501322" cy="13361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AD91DDA-56FC-42F8-9BF9-262FE963991A}"/>
              </a:ext>
            </a:extLst>
          </p:cNvPr>
          <p:cNvCxnSpPr>
            <a:cxnSpLocks/>
            <a:stCxn id="6" idx="1"/>
            <a:endCxn id="4" idx="5"/>
          </p:cNvCxnSpPr>
          <p:nvPr/>
        </p:nvCxnSpPr>
        <p:spPr>
          <a:xfrm flipH="1" flipV="1">
            <a:off x="8688977" y="1387933"/>
            <a:ext cx="1207130" cy="4506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F2E7403-DE0B-4BFA-A132-B8C00A4C0F4E}"/>
              </a:ext>
            </a:extLst>
          </p:cNvPr>
          <p:cNvCxnSpPr>
            <a:cxnSpLocks/>
            <a:stCxn id="4" idx="4"/>
            <a:endCxn id="7" idx="0"/>
          </p:cNvCxnSpPr>
          <p:nvPr/>
        </p:nvCxnSpPr>
        <p:spPr>
          <a:xfrm flipH="1">
            <a:off x="7442521" y="1501503"/>
            <a:ext cx="972274" cy="22216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DC7AD3E-26F1-459E-851B-302235609873}"/>
              </a:ext>
            </a:extLst>
          </p:cNvPr>
          <p:cNvCxnSpPr>
            <a:cxnSpLocks/>
            <a:stCxn id="4" idx="4"/>
            <a:endCxn id="8" idx="0"/>
          </p:cNvCxnSpPr>
          <p:nvPr/>
        </p:nvCxnSpPr>
        <p:spPr>
          <a:xfrm>
            <a:off x="8414795" y="1501503"/>
            <a:ext cx="979990" cy="22216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A70BE2A-2DA1-49AE-B471-485E2008F619}"/>
              </a:ext>
            </a:extLst>
          </p:cNvPr>
          <p:cNvCxnSpPr>
            <a:cxnSpLocks/>
            <a:stCxn id="5" idx="6"/>
            <a:endCxn id="6" idx="2"/>
          </p:cNvCxnSpPr>
          <p:nvPr/>
        </p:nvCxnSpPr>
        <p:spPr>
          <a:xfrm>
            <a:off x="7049947" y="2112814"/>
            <a:ext cx="273259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A6EF333-AD31-4921-9625-9C1A6EF00320}"/>
              </a:ext>
            </a:extLst>
          </p:cNvPr>
          <p:cNvCxnSpPr>
            <a:cxnSpLocks/>
            <a:stCxn id="5" idx="5"/>
            <a:endCxn id="8" idx="1"/>
          </p:cNvCxnSpPr>
          <p:nvPr/>
        </p:nvCxnSpPr>
        <p:spPr>
          <a:xfrm>
            <a:off x="6936377" y="2386996"/>
            <a:ext cx="2184226" cy="14497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A7EC8AA-A320-46E3-BB0A-B4B0FB57DB46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>
          <a:xfrm flipH="1">
            <a:off x="7716703" y="2386996"/>
            <a:ext cx="2179404" cy="14497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4DA654E9-3F7B-4129-9579-02B582930F86}"/>
                  </a:ext>
                </a:extLst>
              </p:cNvPr>
              <p:cNvSpPr/>
              <p:nvPr/>
            </p:nvSpPr>
            <p:spPr>
              <a:xfrm>
                <a:off x="6631081" y="4612264"/>
                <a:ext cx="1521106" cy="48611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</m:ctrlPr>
                        </m:sSubPr>
                        <m:e>
                          <m: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  <m:t>𝑢</m:t>
                          </m:r>
                        </m:sub>
                      </m:sSub>
                      <m:r>
                        <a:rPr lang="en-US" sz="24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Segoe UI Semilight" panose="020B0402040204020203" pitchFamily="34" charset="0"/>
                        </a:rPr>
                        <m:t>=1/2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4DA654E9-3F7B-4129-9579-02B582930F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1081" y="4612264"/>
                <a:ext cx="1521106" cy="486111"/>
              </a:xfrm>
              <a:prstGeom prst="rect">
                <a:avLst/>
              </a:prstGeom>
              <a:blipFill>
                <a:blip r:embed="rId3"/>
                <a:stretch>
                  <a:fillRect b="-14634"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80F2D04F-DD50-4C46-B613-BDCA2FAA2836}"/>
                  </a:ext>
                </a:extLst>
              </p:cNvPr>
              <p:cNvSpPr/>
              <p:nvPr/>
            </p:nvSpPr>
            <p:spPr>
              <a:xfrm>
                <a:off x="8722927" y="4612263"/>
                <a:ext cx="1521106" cy="48611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</m:ctrlPr>
                        </m:sSubPr>
                        <m:e>
                          <m: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  <m:t>𝑢</m:t>
                          </m:r>
                        </m:sub>
                      </m:sSub>
                      <m:r>
                        <a:rPr lang="en-US" sz="24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Segoe UI Semilight" panose="020B0402040204020203" pitchFamily="34" charset="0"/>
                        </a:rPr>
                        <m:t>=1/2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80F2D04F-DD50-4C46-B613-BDCA2FAA28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2927" y="4612263"/>
                <a:ext cx="1521106" cy="486111"/>
              </a:xfrm>
              <a:prstGeom prst="rect">
                <a:avLst/>
              </a:prstGeom>
              <a:blipFill>
                <a:blip r:embed="rId4"/>
                <a:stretch>
                  <a:fillRect b="-14634"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AAD99523-6617-4C26-8482-4655028CB754}"/>
                  </a:ext>
                </a:extLst>
              </p:cNvPr>
              <p:cNvSpPr/>
              <p:nvPr/>
            </p:nvSpPr>
            <p:spPr>
              <a:xfrm>
                <a:off x="10367183" y="2593303"/>
                <a:ext cx="1521106" cy="48611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</m:ctrlPr>
                        </m:sSubPr>
                        <m:e>
                          <m: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  <m:t>𝑢</m:t>
                          </m:r>
                        </m:sub>
                      </m:sSub>
                      <m:r>
                        <a:rPr lang="en-US" sz="24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Segoe UI Semilight" panose="020B0402040204020203" pitchFamily="34" charset="0"/>
                        </a:rPr>
                        <m:t>=1/2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AAD99523-6617-4C26-8482-4655028CB7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7183" y="2593303"/>
                <a:ext cx="1521106" cy="486111"/>
              </a:xfrm>
              <a:prstGeom prst="rect">
                <a:avLst/>
              </a:prstGeom>
              <a:blipFill>
                <a:blip r:embed="rId5"/>
                <a:stretch>
                  <a:fillRect b="-14458"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9FFBAF6F-6AD4-47F3-9ACA-F54B6D39AD59}"/>
                  </a:ext>
                </a:extLst>
              </p:cNvPr>
              <p:cNvSpPr/>
              <p:nvPr/>
            </p:nvSpPr>
            <p:spPr>
              <a:xfrm>
                <a:off x="8904790" y="764731"/>
                <a:ext cx="1521106" cy="48611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</m:ctrlPr>
                        </m:sSubPr>
                        <m:e>
                          <m: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  <m:t>𝑢</m:t>
                          </m:r>
                        </m:sub>
                      </m:sSub>
                      <m:r>
                        <a:rPr lang="en-US" sz="24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Segoe UI Semilight" panose="020B0402040204020203" pitchFamily="34" charset="0"/>
                        </a:rPr>
                        <m:t>=1/2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9FFBAF6F-6AD4-47F3-9ACA-F54B6D39AD5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4790" y="764731"/>
                <a:ext cx="1521106" cy="486111"/>
              </a:xfrm>
              <a:prstGeom prst="rect">
                <a:avLst/>
              </a:prstGeom>
              <a:blipFill>
                <a:blip r:embed="rId6"/>
                <a:stretch>
                  <a:fillRect b="-14458"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D619FF4F-C7FA-4EE9-93B2-F6DB49417D00}"/>
                  </a:ext>
                </a:extLst>
              </p:cNvPr>
              <p:cNvSpPr/>
              <p:nvPr/>
            </p:nvSpPr>
            <p:spPr>
              <a:xfrm>
                <a:off x="5717895" y="1198317"/>
                <a:ext cx="1521106" cy="48611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</m:ctrlPr>
                        </m:sSubPr>
                        <m:e>
                          <m: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  <m:t>𝑢</m:t>
                          </m:r>
                        </m:sub>
                      </m:sSub>
                      <m:r>
                        <a:rPr lang="en-US" sz="24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Segoe UI Semilight" panose="020B0402040204020203" pitchFamily="34" charset="0"/>
                        </a:rPr>
                        <m:t>=1/2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D619FF4F-C7FA-4EE9-93B2-F6DB49417D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7895" y="1198317"/>
                <a:ext cx="1521106" cy="486111"/>
              </a:xfrm>
              <a:prstGeom prst="rect">
                <a:avLst/>
              </a:prstGeom>
              <a:blipFill>
                <a:blip r:embed="rId7"/>
                <a:stretch>
                  <a:fillRect b="-14634"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7CBF6D1A-E968-42BD-A562-03A88CDAEF1B}"/>
              </a:ext>
            </a:extLst>
          </p:cNvPr>
          <p:cNvSpPr txBox="1"/>
          <p:nvPr/>
        </p:nvSpPr>
        <p:spPr>
          <a:xfrm>
            <a:off x="370390" y="3999053"/>
            <a:ext cx="5602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How big is the biggest independent set?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F542D9F-E8CC-4BAC-897B-0D42E80F5541}"/>
              </a:ext>
            </a:extLst>
          </p:cNvPr>
          <p:cNvSpPr txBox="1"/>
          <p:nvPr/>
        </p:nvSpPr>
        <p:spPr>
          <a:xfrm>
            <a:off x="370389" y="5285772"/>
            <a:ext cx="5602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What does the LP find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88706EC-C8DA-4817-8770-77BA6A650798}"/>
              </a:ext>
            </a:extLst>
          </p:cNvPr>
          <p:cNvSpPr txBox="1"/>
          <p:nvPr/>
        </p:nvSpPr>
        <p:spPr>
          <a:xfrm>
            <a:off x="908613" y="4548851"/>
            <a:ext cx="347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1D15945-C478-4ADE-9C75-089F778C9E6F}"/>
              </a:ext>
            </a:extLst>
          </p:cNvPr>
          <p:cNvSpPr txBox="1"/>
          <p:nvPr/>
        </p:nvSpPr>
        <p:spPr>
          <a:xfrm>
            <a:off x="829519" y="5805493"/>
            <a:ext cx="54960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2.5 – there’s no “real” independent set this corresponds to.</a:t>
            </a:r>
          </a:p>
        </p:txBody>
      </p:sp>
    </p:spTree>
    <p:extLst>
      <p:ext uri="{BB962C8B-B14F-4D97-AF65-F5344CB8AC3E}">
        <p14:creationId xmlns:p14="http://schemas.microsoft.com/office/powerpoint/2010/main" val="31221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  <p:bldP spid="45" grpId="0"/>
      <p:bldP spid="4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40554-02C3-4A28-A256-B90A6538A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LP for Independent set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529BA7-3E4E-4E3B-AB26-670FD1ABF8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4724548" cy="4845504"/>
              </a:xfrm>
            </p:spPr>
            <p:txBody>
              <a:bodyPr/>
              <a:lstStyle/>
              <a:p>
                <a:r>
                  <a:rPr lang="en-US" dirty="0"/>
                  <a:t>Max: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∑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Subject to: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0≤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529BA7-3E4E-4E3B-AB26-670FD1ABF8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4724548" cy="4845504"/>
              </a:xfrm>
              <a:blipFill>
                <a:blip r:embed="rId2"/>
                <a:stretch>
                  <a:fillRect l="-154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42C1C0C4-D670-4F78-A6E1-E86FEF1E0E5E}"/>
              </a:ext>
            </a:extLst>
          </p:cNvPr>
          <p:cNvSpPr txBox="1"/>
          <p:nvPr/>
        </p:nvSpPr>
        <p:spPr>
          <a:xfrm>
            <a:off x="628187" y="4171257"/>
            <a:ext cx="109356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For this problem an LP is not a useful tool.</a:t>
            </a:r>
          </a:p>
          <a:p>
            <a:r>
              <a:rPr lang="en-US" sz="28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If you get a fractional solution, there’s no known process to turn it into an integral one without ending up far from the real best.</a:t>
            </a:r>
          </a:p>
        </p:txBody>
      </p:sp>
    </p:spTree>
    <p:extLst>
      <p:ext uri="{BB962C8B-B14F-4D97-AF65-F5344CB8AC3E}">
        <p14:creationId xmlns:p14="http://schemas.microsoft.com/office/powerpoint/2010/main" val="14212995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DA5F0-B5CB-45BD-9F6B-9D1171D29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nicer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40D89-5EDC-40A7-AFFC-2C17685FD9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Sometimes we can round fractional solutions into integral ones.</a:t>
            </a:r>
          </a:p>
          <a:p>
            <a:endParaRPr lang="en-US" dirty="0"/>
          </a:p>
          <a:p>
            <a:r>
              <a:rPr lang="en-US" dirty="0"/>
              <a:t>Minimum Weight Vertex Cover</a:t>
            </a:r>
          </a:p>
          <a:p>
            <a:r>
              <a:rPr lang="en-US" dirty="0"/>
              <a:t>We’ve seen how to solve the problem with DP on trees.</a:t>
            </a:r>
          </a:p>
          <a:p>
            <a:r>
              <a:rPr lang="en-US" dirty="0"/>
              <a:t>Let’s try it now with linear programming.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905BED8-EF1D-48CE-B729-150954D975C3}"/>
                  </a:ext>
                </a:extLst>
              </p:cNvPr>
              <p:cNvSpPr/>
              <p:nvPr/>
            </p:nvSpPr>
            <p:spPr>
              <a:xfrm>
                <a:off x="1994776" y="4340400"/>
                <a:ext cx="8446577" cy="1145999"/>
              </a:xfrm>
              <a:prstGeom prst="rect">
                <a:avLst/>
              </a:prstGeom>
              <a:solidFill>
                <a:srgbClr val="A48D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A set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𝑆</m:t>
                    </m:r>
                  </m:oMath>
                </a14:m>
                <a:r>
                  <a:rPr lang="en-US" sz="2800" b="1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of vertices is a vertex cover if for every edge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b="1" i="1" smtClean="0">
                            <a:latin typeface="Cambria Math" panose="02040503050406030204" pitchFamily="18" charset="0"/>
                            <a:cs typeface="Segoe UI Semibold" panose="020B0702040204020203" pitchFamily="34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  <a:cs typeface="Segoe UI Semibold" panose="020B0702040204020203" pitchFamily="34" charset="0"/>
                          </a:rPr>
                          <m:t>𝒖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  <a:cs typeface="Segoe UI Semibold" panose="020B0702040204020203" pitchFamily="34" charset="0"/>
                          </a:rPr>
                          <m:t>,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  <a:cs typeface="Segoe UI Semibold" panose="020B0702040204020203" pitchFamily="34" charset="0"/>
                          </a:rPr>
                          <m:t>𝒗</m:t>
                        </m:r>
                      </m:e>
                    </m:d>
                    <m:r>
                      <a:rPr lang="en-US" sz="2800" b="1" i="0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, </m:t>
                    </m:r>
                    <m:r>
                      <a:rPr lang="en-US" sz="2800" b="1" i="0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𝐮</m:t>
                    </m:r>
                  </m:oMath>
                </a14:m>
                <a:r>
                  <a:rPr lang="en-US" sz="2800" b="1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is in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𝑺</m:t>
                    </m:r>
                  </m:oMath>
                </a14:m>
                <a:r>
                  <a:rPr lang="en-US" sz="2800" b="1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𝒗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 </m:t>
                    </m:r>
                  </m:oMath>
                </a14:m>
                <a:r>
                  <a:rPr lang="en-US" sz="2800" b="1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is in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𝑺</m:t>
                    </m:r>
                  </m:oMath>
                </a14:m>
                <a:r>
                  <a:rPr lang="en-US" sz="2800" b="1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or both are in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𝑺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.</m:t>
                    </m:r>
                  </m:oMath>
                </a14:m>
                <a:endParaRPr lang="en-US" sz="2800" b="1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905BED8-EF1D-48CE-B729-150954D975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4776" y="4340400"/>
                <a:ext cx="8446577" cy="1145999"/>
              </a:xfrm>
              <a:prstGeom prst="rect">
                <a:avLst/>
              </a:prstGeom>
              <a:blipFill>
                <a:blip r:embed="rId2"/>
                <a:stretch>
                  <a:fillRect b="-638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62870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CBE53-A9F6-49A3-96AA-7F0EB306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Cover LP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1231749-6FF7-47EC-BEFA-5407680735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Write an LP for finding the minimum weight vertex cover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What are your variables, then how do you constrain them?</a:t>
                </a:r>
              </a:p>
              <a:p>
                <a:endParaRPr lang="en-US" dirty="0"/>
              </a:p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be the weight for a vertex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. You can treat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as a constant.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1231749-6FF7-47EC-BEFA-5407680735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 r="-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0DDEDA0-2C7C-4D3B-9B4E-26D95691C1E9}"/>
                  </a:ext>
                </a:extLst>
              </p:cNvPr>
              <p:cNvSpPr/>
              <p:nvPr/>
            </p:nvSpPr>
            <p:spPr>
              <a:xfrm>
                <a:off x="575239" y="2167723"/>
                <a:ext cx="8446577" cy="1145999"/>
              </a:xfrm>
              <a:prstGeom prst="rect">
                <a:avLst/>
              </a:prstGeom>
              <a:solidFill>
                <a:srgbClr val="A48D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A set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𝑆</m:t>
                    </m:r>
                  </m:oMath>
                </a14:m>
                <a:r>
                  <a:rPr lang="en-US" sz="2800" b="1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of vertices is a vertex cover if for every edge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b="1" i="1" smtClean="0">
                            <a:latin typeface="Cambria Math" panose="02040503050406030204" pitchFamily="18" charset="0"/>
                            <a:cs typeface="Segoe UI Semibold" panose="020B0702040204020203" pitchFamily="34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  <a:cs typeface="Segoe UI Semibold" panose="020B0702040204020203" pitchFamily="34" charset="0"/>
                          </a:rPr>
                          <m:t>𝒖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  <a:cs typeface="Segoe UI Semibold" panose="020B0702040204020203" pitchFamily="34" charset="0"/>
                          </a:rPr>
                          <m:t>,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  <a:cs typeface="Segoe UI Semibold" panose="020B0702040204020203" pitchFamily="34" charset="0"/>
                          </a:rPr>
                          <m:t>𝒗</m:t>
                        </m:r>
                      </m:e>
                    </m:d>
                    <m:r>
                      <a:rPr lang="en-US" sz="2800" b="1" i="0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, </m:t>
                    </m:r>
                    <m:r>
                      <a:rPr lang="en-US" sz="2800" b="1" i="0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𝐮</m:t>
                    </m:r>
                  </m:oMath>
                </a14:m>
                <a:r>
                  <a:rPr lang="en-US" sz="2800" b="1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is in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𝑺</m:t>
                    </m:r>
                  </m:oMath>
                </a14:m>
                <a:r>
                  <a:rPr lang="en-US" sz="2800" b="1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𝒗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 </m:t>
                    </m:r>
                  </m:oMath>
                </a14:m>
                <a:r>
                  <a:rPr lang="en-US" sz="2800" b="1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is in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𝑺</m:t>
                    </m:r>
                  </m:oMath>
                </a14:m>
                <a:r>
                  <a:rPr lang="en-US" sz="2800" b="1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or both are in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𝑺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.</m:t>
                    </m:r>
                  </m:oMath>
                </a14:m>
                <a:endParaRPr lang="en-US" sz="2800" b="1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0DDEDA0-2C7C-4D3B-9B4E-26D95691C1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39" y="2167723"/>
                <a:ext cx="8446577" cy="1145999"/>
              </a:xfrm>
              <a:prstGeom prst="rect">
                <a:avLst/>
              </a:prstGeom>
              <a:blipFill>
                <a:blip r:embed="rId3"/>
                <a:stretch>
                  <a:fillRect b="-58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F1F4D6B-7966-4279-B310-B8576205E25A}"/>
              </a:ext>
            </a:extLst>
          </p:cNvPr>
          <p:cNvSpPr/>
          <p:nvPr/>
        </p:nvSpPr>
        <p:spPr>
          <a:xfrm>
            <a:off x="7987811" y="159775"/>
            <a:ext cx="4007129" cy="12216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Fill out the poll everywhere for Activity Credit!</a:t>
            </a:r>
          </a:p>
          <a:p>
            <a:pPr algn="ctr"/>
            <a:r>
              <a:rPr lang="en-US" sz="2000" dirty="0"/>
              <a:t>Go to pollev.com/cse417 and login with your UW identity</a:t>
            </a:r>
          </a:p>
        </p:txBody>
      </p:sp>
    </p:spTree>
    <p:extLst>
      <p:ext uri="{BB962C8B-B14F-4D97-AF65-F5344CB8AC3E}">
        <p14:creationId xmlns:p14="http://schemas.microsoft.com/office/powerpoint/2010/main" val="2838274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9149E-D02C-4D54-8E15-944F5D1F3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 Cover LP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1F7C25-B395-4337-8EFB-992D3D3C214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Minimize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Subject to: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≥1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0≤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1F7C25-B395-4337-8EFB-992D3D3C21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2402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4C7A-DB9A-4E84-AD67-BF45AE111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Definition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A2AB26E-480A-4056-8DCA-0E1F06A19B8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4524" y="1463857"/>
                <a:ext cx="11507974" cy="4845504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Minimize: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⋅3+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⋅4+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⋅1.5)+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⋅2+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⋅1.5+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⋅4.5)+(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⋅4+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⋅2+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⋅8)</m:t>
                    </m:r>
                  </m:oMath>
                </a14:m>
                <a:endParaRPr lang="en-US" sz="2100" dirty="0"/>
              </a:p>
              <a:p>
                <a:r>
                  <a:rPr lang="en-US" dirty="0"/>
                  <a:t>Subject To: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≥4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≥5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≥1.5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≥2.5 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≤7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≤3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≤10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A2AB26E-480A-4056-8DCA-0E1F06A19B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4524" y="1463857"/>
                <a:ext cx="11507974" cy="4845504"/>
              </a:xfrm>
              <a:blipFill>
                <a:blip r:embed="rId2"/>
                <a:stretch>
                  <a:fillRect l="-583" t="-3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43545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B825C-433B-4BFF-870F-4FBDB391F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1E6CB02-7A23-492D-AEFE-6A0E9EE7A11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need an integral solution</a:t>
                </a:r>
              </a:p>
              <a:p>
                <a:endParaRPr lang="en-US" dirty="0"/>
              </a:p>
              <a:p>
                <a:r>
                  <a:rPr lang="en-US" dirty="0"/>
                  <a:t>Having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/>
                  <a:t>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in the set doesn’t make sense. </a:t>
                </a:r>
              </a:p>
              <a:p>
                <a:endParaRPr lang="en-US" dirty="0"/>
              </a:p>
              <a:p>
                <a:r>
                  <a:rPr lang="en-US" dirty="0"/>
                  <a:t>How do we make the variables integral?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1E6CB02-7A23-492D-AEFE-6A0E9EE7A1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639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7DF1D-0A72-4E38-89C8-06FC4F67B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34F4D-4FC0-4D18-B21E-264200936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2123405"/>
          </a:xfrm>
        </p:spPr>
        <p:txBody>
          <a:bodyPr/>
          <a:lstStyle/>
          <a:p>
            <a:r>
              <a:rPr lang="en-US" dirty="0"/>
              <a:t>Let’s try an example first </a:t>
            </a:r>
          </a:p>
          <a:p>
            <a:endParaRPr lang="en-US" dirty="0"/>
          </a:p>
          <a:p>
            <a:r>
              <a:rPr lang="en-US" dirty="0"/>
              <a:t>Suppose your LP gave you this solution on this graph. How would you round it (i.e. convert to a valid vertex cover)?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AD191C3-3877-4728-AC4D-582FF7DDA502}"/>
              </a:ext>
            </a:extLst>
          </p:cNvPr>
          <p:cNvSpPr/>
          <p:nvPr/>
        </p:nvSpPr>
        <p:spPr>
          <a:xfrm>
            <a:off x="1477108" y="4407877"/>
            <a:ext cx="773723" cy="773723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E8E4492-A7AC-4AE5-828B-087570C68AC2}"/>
              </a:ext>
            </a:extLst>
          </p:cNvPr>
          <p:cNvSpPr/>
          <p:nvPr/>
        </p:nvSpPr>
        <p:spPr>
          <a:xfrm>
            <a:off x="6394758" y="4409446"/>
            <a:ext cx="773723" cy="773723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0AEF05F-44AE-4193-A4FA-CEC0B925A839}"/>
              </a:ext>
            </a:extLst>
          </p:cNvPr>
          <p:cNvSpPr/>
          <p:nvPr/>
        </p:nvSpPr>
        <p:spPr>
          <a:xfrm>
            <a:off x="3855805" y="4407875"/>
            <a:ext cx="773723" cy="773723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2AF0262-5EAF-4489-8F49-7FDD5C3E885D}"/>
              </a:ext>
            </a:extLst>
          </p:cNvPr>
          <p:cNvSpPr/>
          <p:nvPr/>
        </p:nvSpPr>
        <p:spPr>
          <a:xfrm>
            <a:off x="8773455" y="4407876"/>
            <a:ext cx="773723" cy="773723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C247F4-4C3C-4F8A-8588-28AFB697342F}"/>
              </a:ext>
            </a:extLst>
          </p:cNvPr>
          <p:cNvCxnSpPr>
            <a:stCxn id="4" idx="6"/>
            <a:endCxn id="6" idx="2"/>
          </p:cNvCxnSpPr>
          <p:nvPr/>
        </p:nvCxnSpPr>
        <p:spPr>
          <a:xfrm flipV="1">
            <a:off x="2250831" y="4794737"/>
            <a:ext cx="1604974" cy="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D09521-AD26-4657-86CE-56BE3CFE728A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>
            <a:off x="4629528" y="4794737"/>
            <a:ext cx="1765230" cy="15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0A20634-47E4-4680-9F12-90BD60F0084F}"/>
              </a:ext>
            </a:extLst>
          </p:cNvPr>
          <p:cNvCxnSpPr>
            <a:cxnSpLocks/>
            <a:stCxn id="7" idx="2"/>
            <a:endCxn id="5" idx="6"/>
          </p:cNvCxnSpPr>
          <p:nvPr/>
        </p:nvCxnSpPr>
        <p:spPr>
          <a:xfrm flipH="1">
            <a:off x="7168481" y="4794738"/>
            <a:ext cx="1604974" cy="15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C336468-69D9-4643-B2AC-7E5AF8CA3988}"/>
                  </a:ext>
                </a:extLst>
              </p:cNvPr>
              <p:cNvSpPr/>
              <p:nvPr/>
            </p:nvSpPr>
            <p:spPr>
              <a:xfrm>
                <a:off x="1303074" y="532614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C336468-69D9-4643-B2AC-7E5AF8CA39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3074" y="5326144"/>
                <a:ext cx="1121790" cy="5986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0FC9F90-AA59-479D-8B73-22DBB649F09F}"/>
                  </a:ext>
                </a:extLst>
              </p:cNvPr>
              <p:cNvSpPr/>
              <p:nvPr/>
            </p:nvSpPr>
            <p:spPr>
              <a:xfrm>
                <a:off x="8599421" y="532614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0FC9F90-AA59-479D-8B73-22DBB649F0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9421" y="5326144"/>
                <a:ext cx="1121790" cy="598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F738CA7-47C9-4BF7-AD25-EC0319835CF9}"/>
                  </a:ext>
                </a:extLst>
              </p:cNvPr>
              <p:cNvSpPr/>
              <p:nvPr/>
            </p:nvSpPr>
            <p:spPr>
              <a:xfrm>
                <a:off x="6220724" y="532614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F738CA7-47C9-4BF7-AD25-EC0319835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724" y="5326144"/>
                <a:ext cx="1121790" cy="5986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B8EBEED-3192-4C5A-A2A9-9248FE62829F}"/>
                  </a:ext>
                </a:extLst>
              </p:cNvPr>
              <p:cNvSpPr/>
              <p:nvPr/>
            </p:nvSpPr>
            <p:spPr>
              <a:xfrm>
                <a:off x="3681771" y="532614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B8EBEED-3192-4C5A-A2A9-9248FE6282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1771" y="5326144"/>
                <a:ext cx="1121790" cy="5986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094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7DF1D-0A72-4E38-89C8-06FC4F67B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do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134F4D-4FC0-4D18-B21E-264200936BD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2724787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Increase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for the purple vertices, and decrease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for the gold vertices.</a:t>
                </a:r>
              </a:p>
              <a:p>
                <a:r>
                  <a:rPr lang="en-US" dirty="0"/>
                  <a:t>(at the same time at the same rate)</a:t>
                </a:r>
              </a:p>
              <a:p>
                <a:r>
                  <a:rPr lang="en-US" dirty="0"/>
                  <a:t>Every edge (in our example) has a purple and gold endpoint, so every constraint is still satisfied.</a:t>
                </a:r>
              </a:p>
              <a:p>
                <a:r>
                  <a:rPr lang="en-US" dirty="0"/>
                  <a:t>The objective (in our example) increases and decreases at the same rate.</a:t>
                </a:r>
              </a:p>
              <a:p>
                <a:r>
                  <a:rPr lang="en-US" dirty="0"/>
                  <a:t>So we still have an optimal (minimum) vertex cover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134F4D-4FC0-4D18-B21E-264200936B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2724787"/>
              </a:xfrm>
              <a:blipFill>
                <a:blip r:embed="rId2"/>
                <a:stretch>
                  <a:fillRect l="-545" t="-4698" b="-5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AAD191C3-3877-4728-AC4D-582FF7DDA502}"/>
              </a:ext>
            </a:extLst>
          </p:cNvPr>
          <p:cNvSpPr/>
          <p:nvPr/>
        </p:nvSpPr>
        <p:spPr>
          <a:xfrm>
            <a:off x="1477108" y="4407877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E8E4492-A7AC-4AE5-828B-087570C68AC2}"/>
              </a:ext>
            </a:extLst>
          </p:cNvPr>
          <p:cNvSpPr/>
          <p:nvPr/>
        </p:nvSpPr>
        <p:spPr>
          <a:xfrm>
            <a:off x="6394758" y="4409446"/>
            <a:ext cx="773723" cy="77372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0AEF05F-44AE-4193-A4FA-CEC0B925A839}"/>
              </a:ext>
            </a:extLst>
          </p:cNvPr>
          <p:cNvSpPr/>
          <p:nvPr/>
        </p:nvSpPr>
        <p:spPr>
          <a:xfrm>
            <a:off x="3855805" y="4407875"/>
            <a:ext cx="773723" cy="77372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2AF0262-5EAF-4489-8F49-7FDD5C3E885D}"/>
              </a:ext>
            </a:extLst>
          </p:cNvPr>
          <p:cNvSpPr/>
          <p:nvPr/>
        </p:nvSpPr>
        <p:spPr>
          <a:xfrm>
            <a:off x="8773455" y="4407876"/>
            <a:ext cx="773723" cy="77372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C247F4-4C3C-4F8A-8588-28AFB697342F}"/>
              </a:ext>
            </a:extLst>
          </p:cNvPr>
          <p:cNvCxnSpPr>
            <a:stCxn id="4" idx="6"/>
            <a:endCxn id="6" idx="2"/>
          </p:cNvCxnSpPr>
          <p:nvPr/>
        </p:nvCxnSpPr>
        <p:spPr>
          <a:xfrm flipV="1">
            <a:off x="2250831" y="4794737"/>
            <a:ext cx="1604974" cy="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D09521-AD26-4657-86CE-56BE3CFE728A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>
            <a:off x="4629528" y="4794737"/>
            <a:ext cx="1765230" cy="15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0A20634-47E4-4680-9F12-90BD60F0084F}"/>
              </a:ext>
            </a:extLst>
          </p:cNvPr>
          <p:cNvCxnSpPr>
            <a:cxnSpLocks/>
            <a:stCxn id="7" idx="2"/>
            <a:endCxn id="5" idx="6"/>
          </p:cNvCxnSpPr>
          <p:nvPr/>
        </p:nvCxnSpPr>
        <p:spPr>
          <a:xfrm flipH="1">
            <a:off x="7168481" y="4794738"/>
            <a:ext cx="1604974" cy="15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C336468-69D9-4643-B2AC-7E5AF8CA3988}"/>
                  </a:ext>
                </a:extLst>
              </p:cNvPr>
              <p:cNvSpPr/>
              <p:nvPr/>
            </p:nvSpPr>
            <p:spPr>
              <a:xfrm>
                <a:off x="1303074" y="532614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C336468-69D9-4643-B2AC-7E5AF8CA39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3074" y="5326144"/>
                <a:ext cx="1121790" cy="598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0FC9F90-AA59-479D-8B73-22DBB649F09F}"/>
                  </a:ext>
                </a:extLst>
              </p:cNvPr>
              <p:cNvSpPr/>
              <p:nvPr/>
            </p:nvSpPr>
            <p:spPr>
              <a:xfrm>
                <a:off x="8599421" y="532614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0FC9F90-AA59-479D-8B73-22DBB649F0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9421" y="5326144"/>
                <a:ext cx="1121790" cy="5986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F738CA7-47C9-4BF7-AD25-EC0319835CF9}"/>
                  </a:ext>
                </a:extLst>
              </p:cNvPr>
              <p:cNvSpPr/>
              <p:nvPr/>
            </p:nvSpPr>
            <p:spPr>
              <a:xfrm>
                <a:off x="6220724" y="532614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F738CA7-47C9-4BF7-AD25-EC0319835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724" y="5326144"/>
                <a:ext cx="1121790" cy="5986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B8EBEED-3192-4C5A-A2A9-9248FE62829F}"/>
                  </a:ext>
                </a:extLst>
              </p:cNvPr>
              <p:cNvSpPr/>
              <p:nvPr/>
            </p:nvSpPr>
            <p:spPr>
              <a:xfrm>
                <a:off x="3681771" y="532614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B8EBEED-3192-4C5A-A2A9-9248FE6282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1771" y="5326144"/>
                <a:ext cx="1121790" cy="5986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150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7A283-FEE8-47E6-B364-F02C3D0D2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do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BD3AFF-270E-447D-823A-5727A3A0901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Those vertices are done now! </a:t>
                </a:r>
              </a:p>
              <a:p>
                <a:endParaRPr lang="en-US" dirty="0"/>
              </a:p>
              <a:p>
                <a:r>
                  <a:rPr lang="en-US" dirty="0"/>
                  <a:t>They’re integers – no need to change them from here on out.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Ignore all the vertices where the variables are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How do we handle the ones that are left…what if they’re not a nice simple path?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BD3AFF-270E-447D-823A-5727A3A090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29470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9B069-BF2F-4CA8-9E84-4654FCC8E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General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E07BAD2-6D2B-4BBE-AD47-926457591F3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If we have more than a path, we have to be careful when changing values.</a:t>
                </a:r>
              </a:p>
              <a:p>
                <a:r>
                  <a:rPr lang="en-US" dirty="0"/>
                  <a:t>If we decrease the value at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, we need to be sure </a:t>
                </a:r>
                <a:r>
                  <a:rPr lang="en-US" b="1" dirty="0"/>
                  <a:t>every </a:t>
                </a:r>
                <a:r>
                  <a:rPr lang="en-US" dirty="0"/>
                  <a:t>edge incident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has its other vertex increase.</a:t>
                </a:r>
              </a:p>
              <a:p>
                <a:r>
                  <a:rPr lang="en-US" dirty="0"/>
                  <a:t>Otherwise an edge might be uncovered (we might not have a valid solution to the LP anymore).</a:t>
                </a:r>
              </a:p>
              <a:p>
                <a:endParaRPr lang="en-US" dirty="0"/>
              </a:p>
              <a:p>
                <a:r>
                  <a:rPr lang="en-US" dirty="0"/>
                  <a:t>So every neighbor of a gold vertex must be purple.</a:t>
                </a:r>
              </a:p>
              <a:p>
                <a:r>
                  <a:rPr lang="en-US" dirty="0"/>
                  <a:t>…does that sound familiar?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E07BAD2-6D2B-4BBE-AD47-926457591F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1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39516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38C4D-D899-44AD-A945-BAB2ED3C6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General…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ACE3C5-8EB2-4ECA-AB53-AE1582B04C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2-color the graph (call the vertices “purple” or “gold”)</a:t>
                </a:r>
              </a:p>
              <a:p>
                <a:endParaRPr lang="en-US" dirty="0"/>
              </a:p>
              <a:p>
                <a:r>
                  <a:rPr lang="en-US" dirty="0"/>
                  <a:t>Increase all the purple vertices by some value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endParaRPr lang="en-US" dirty="0"/>
              </a:p>
              <a:p>
                <a:r>
                  <a:rPr lang="en-US" dirty="0"/>
                  <a:t>And decrease all the gold vertices by the same value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Choose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dirty="0"/>
                  <a:t> so that we set at least one variable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(but don’t move any variables outside the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dirty="0"/>
                  <a:t> range allowed. </a:t>
                </a:r>
              </a:p>
              <a:p>
                <a:endParaRPr lang="en-US" dirty="0"/>
              </a:p>
              <a:p>
                <a:r>
                  <a:rPr lang="en-US" dirty="0"/>
                  <a:t>Those vertices that just got set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can be deleted. Start over with the remaining graph.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ACE3C5-8EB2-4ECA-AB53-AE1582B04C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4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33674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38C4D-D899-44AD-A945-BAB2ED3C6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General…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CE3C5-8EB2-4ECA-AB53-AE1582B04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But wait!</a:t>
            </a:r>
          </a:p>
          <a:p>
            <a:r>
              <a:rPr lang="en-US" dirty="0"/>
              <a:t>What if we’re increasing the objective value? (i.e. what if there’s more weight on the purple vertices than gold). </a:t>
            </a:r>
          </a:p>
          <a:p>
            <a:endParaRPr lang="en-US" dirty="0"/>
          </a:p>
          <a:p>
            <a:r>
              <a:rPr lang="en-US" dirty="0"/>
              <a:t>We won’t increase:</a:t>
            </a:r>
          </a:p>
          <a:p>
            <a:r>
              <a:rPr lang="en-US" dirty="0"/>
              <a:t>If we were, then switch purple and gold. Then we’d be </a:t>
            </a:r>
            <a:r>
              <a:rPr lang="en-US" b="1" dirty="0"/>
              <a:t>decreasing </a:t>
            </a:r>
            <a:r>
              <a:rPr lang="en-US" dirty="0"/>
              <a:t>the objective…but we were at the minimum!</a:t>
            </a:r>
          </a:p>
          <a:p>
            <a:endParaRPr lang="en-US" dirty="0"/>
          </a:p>
          <a:p>
            <a:r>
              <a:rPr lang="en-US" dirty="0"/>
              <a:t>So we’re really getting a minimum vertex cover.</a:t>
            </a:r>
          </a:p>
        </p:txBody>
      </p:sp>
    </p:spTree>
    <p:extLst>
      <p:ext uri="{BB962C8B-B14F-4D97-AF65-F5344CB8AC3E}">
        <p14:creationId xmlns:p14="http://schemas.microsoft.com/office/powerpoint/2010/main" val="3674068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DB553-4748-4566-9BFD-B2BB5ED58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Time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61129F-08C9-40BC-A3AC-CB01DD5F57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Regardless of which LP solver we’re using,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or fewer BFSs is going to be less than the LP solver (in big-O terms)</a:t>
                </a:r>
              </a:p>
              <a:p>
                <a:endParaRPr lang="en-US" dirty="0"/>
              </a:p>
              <a:p>
                <a:r>
                  <a:rPr lang="en-US" dirty="0"/>
                  <a:t>We won’t ask you to precisely analyze running times of LPs (depends a lot on which library you’re using, whether you have more variables or constraints, whether your constraints have lots of variables,…)</a:t>
                </a:r>
              </a:p>
              <a:p>
                <a:r>
                  <a:rPr lang="en-US" dirty="0"/>
                  <a:t>We will check that it’s polynomial time: if you have </a:t>
                </a:r>
                <a:r>
                  <a:rPr lang="en-US" dirty="0" err="1"/>
                  <a:t>polynomially</a:t>
                </a:r>
                <a:r>
                  <a:rPr lang="en-US" dirty="0"/>
                  <a:t> many variables and constraints, then it’s polynomial time.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61129F-08C9-40BC-A3AC-CB01DD5F57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43800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1699E-417A-439F-8FA0-F08A564CA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Non-Bipartite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D76396-A02B-49DB-8BD2-07A07227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1463857"/>
            <a:ext cx="11187258" cy="1357497"/>
          </a:xfrm>
        </p:spPr>
        <p:txBody>
          <a:bodyPr/>
          <a:lstStyle/>
          <a:p>
            <a:r>
              <a:rPr lang="en-US" dirty="0"/>
              <a:t>We needed the graph to be bipartite to be able to 2-color it.</a:t>
            </a:r>
          </a:p>
          <a:p>
            <a:r>
              <a:rPr lang="en-US" dirty="0"/>
              <a:t>What if our original graph isn’t bipartite?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6B9B3C9-4D9D-4D4C-A113-D129CC8F1CD4}"/>
              </a:ext>
            </a:extLst>
          </p:cNvPr>
          <p:cNvSpPr/>
          <p:nvPr/>
        </p:nvSpPr>
        <p:spPr>
          <a:xfrm>
            <a:off x="963388" y="3243383"/>
            <a:ext cx="773723" cy="773723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1C5C6E3-2780-4AD6-84A7-3C2E6A908C10}"/>
              </a:ext>
            </a:extLst>
          </p:cNvPr>
          <p:cNvSpPr/>
          <p:nvPr/>
        </p:nvSpPr>
        <p:spPr>
          <a:xfrm>
            <a:off x="4933282" y="4425076"/>
            <a:ext cx="773723" cy="773723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A69B750-B32F-4664-83D5-C3FF4699461B}"/>
              </a:ext>
            </a:extLst>
          </p:cNvPr>
          <p:cNvSpPr/>
          <p:nvPr/>
        </p:nvSpPr>
        <p:spPr>
          <a:xfrm>
            <a:off x="2394329" y="4423505"/>
            <a:ext cx="773723" cy="773723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14E9AAC-13AF-4A5C-9599-19106CB11DCB}"/>
              </a:ext>
            </a:extLst>
          </p:cNvPr>
          <p:cNvSpPr/>
          <p:nvPr/>
        </p:nvSpPr>
        <p:spPr>
          <a:xfrm>
            <a:off x="6364222" y="3278554"/>
            <a:ext cx="773723" cy="773723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83FBE31-CC2D-4BF7-9A47-E0E7E07735E5}"/>
              </a:ext>
            </a:extLst>
          </p:cNvPr>
          <p:cNvCxnSpPr>
            <a:cxnSpLocks/>
            <a:stCxn id="4" idx="5"/>
            <a:endCxn id="6" idx="2"/>
          </p:cNvCxnSpPr>
          <p:nvPr/>
        </p:nvCxnSpPr>
        <p:spPr>
          <a:xfrm>
            <a:off x="1623802" y="3903797"/>
            <a:ext cx="770527" cy="9065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DFBE49-2587-4EF5-AF99-3D1657906C1F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>
            <a:off x="3168052" y="4810367"/>
            <a:ext cx="1765230" cy="15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4F0D128-E5C8-4FDC-9EEA-9F16289B788D}"/>
              </a:ext>
            </a:extLst>
          </p:cNvPr>
          <p:cNvCxnSpPr>
            <a:cxnSpLocks/>
            <a:stCxn id="7" idx="3"/>
            <a:endCxn id="5" idx="6"/>
          </p:cNvCxnSpPr>
          <p:nvPr/>
        </p:nvCxnSpPr>
        <p:spPr>
          <a:xfrm flipH="1">
            <a:off x="5707005" y="3938968"/>
            <a:ext cx="770526" cy="8729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1822F7D-5F9B-4852-952B-BFB6AF5EEF5F}"/>
                  </a:ext>
                </a:extLst>
              </p:cNvPr>
              <p:cNvSpPr/>
              <p:nvPr/>
            </p:nvSpPr>
            <p:spPr>
              <a:xfrm>
                <a:off x="289184" y="4069496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1822F7D-5F9B-4852-952B-BFB6AF5EEF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184" y="4069496"/>
                <a:ext cx="1121790" cy="5986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4B9AC73-1E83-4910-B059-0A3B685BD901}"/>
                  </a:ext>
                </a:extLst>
              </p:cNvPr>
              <p:cNvSpPr/>
              <p:nvPr/>
            </p:nvSpPr>
            <p:spPr>
              <a:xfrm>
                <a:off x="6751083" y="4132807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4B9AC73-1E83-4910-B059-0A3B685BD9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1083" y="4132807"/>
                <a:ext cx="1121790" cy="5986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A9CD7EC-A88F-4AE8-89BE-D54A39016FF1}"/>
                  </a:ext>
                </a:extLst>
              </p:cNvPr>
              <p:cNvSpPr/>
              <p:nvPr/>
            </p:nvSpPr>
            <p:spPr>
              <a:xfrm>
                <a:off x="4759248" y="534177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A9CD7EC-A88F-4AE8-89BE-D54A39016F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9248" y="5341774"/>
                <a:ext cx="1121790" cy="5986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DD3ED1C-91B3-4DC8-82FF-4D333962BEC6}"/>
                  </a:ext>
                </a:extLst>
              </p:cNvPr>
              <p:cNvSpPr/>
              <p:nvPr/>
            </p:nvSpPr>
            <p:spPr>
              <a:xfrm>
                <a:off x="2220295" y="534177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DD3ED1C-91B3-4DC8-82FF-4D333962BE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0295" y="5341774"/>
                <a:ext cx="1121790" cy="5986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Oval 28">
            <a:extLst>
              <a:ext uri="{FF2B5EF4-FFF2-40B4-BE49-F238E27FC236}">
                <a16:creationId xmlns:a16="http://schemas.microsoft.com/office/drawing/2014/main" id="{0D86993D-5723-4D4F-BA25-ECE26B6C3B31}"/>
              </a:ext>
            </a:extLst>
          </p:cNvPr>
          <p:cNvSpPr/>
          <p:nvPr/>
        </p:nvSpPr>
        <p:spPr>
          <a:xfrm>
            <a:off x="3757388" y="2504831"/>
            <a:ext cx="773723" cy="773723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01B4916-411C-42F9-916C-D2F4A27E3DE4}"/>
              </a:ext>
            </a:extLst>
          </p:cNvPr>
          <p:cNvCxnSpPr>
            <a:cxnSpLocks/>
            <a:stCxn id="4" idx="7"/>
            <a:endCxn id="29" idx="2"/>
          </p:cNvCxnSpPr>
          <p:nvPr/>
        </p:nvCxnSpPr>
        <p:spPr>
          <a:xfrm flipV="1">
            <a:off x="1623802" y="2891693"/>
            <a:ext cx="2133586" cy="4649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7048979-B3F1-4077-A817-3252062D22A7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4470401" y="2747147"/>
            <a:ext cx="2007130" cy="6447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F0EAE6F6-5677-4C9E-90B6-04C675702615}"/>
                  </a:ext>
                </a:extLst>
              </p:cNvPr>
              <p:cNvSpPr/>
              <p:nvPr/>
            </p:nvSpPr>
            <p:spPr>
              <a:xfrm>
                <a:off x="4470401" y="3173904"/>
                <a:ext cx="1121790" cy="5986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F0EAE6F6-5677-4C9E-90B6-04C6757026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0401" y="3173904"/>
                <a:ext cx="1121790" cy="5986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9A314E9-96FE-40C9-8973-EAA81FECA8A9}"/>
                  </a:ext>
                </a:extLst>
              </p:cNvPr>
              <p:cNvSpPr txBox="1"/>
              <p:nvPr/>
            </p:nvSpPr>
            <p:spPr>
              <a:xfrm>
                <a:off x="8146425" y="2239981"/>
                <a:ext cx="3516923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The LP finds a fractional vertex cover of weight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2.5</m:t>
                    </m:r>
                  </m:oMath>
                </a14:m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There’s no “real”/integral VC of weight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2.5. </m:t>
                    </m:r>
                  </m:oMath>
                </a14:m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– lightest is weight 3. </a:t>
                </a:r>
              </a:p>
              <a:p>
                <a:endParaRPr lang="en-US" sz="2400" dirty="0"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  <a:p>
                <a:r>
                  <a:rPr lang="en-US" sz="2400" dirty="0"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There’s a “gap” between integral and fractional solutions.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9A314E9-96FE-40C9-8973-EAA81FECA8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6425" y="2239981"/>
                <a:ext cx="3516923" cy="4154984"/>
              </a:xfrm>
              <a:prstGeom prst="rect">
                <a:avLst/>
              </a:prstGeom>
              <a:blipFill>
                <a:blip r:embed="rId7"/>
                <a:stretch>
                  <a:fillRect l="-2600" t="-1026" r="-1906" b="-2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6841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72F7A-0730-42B0-8565-5814551BA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A6A27-6FE3-4DD4-B618-3F749F83C0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dynamic programming, we could find the minimum weight vertex cover on trees.</a:t>
            </a:r>
          </a:p>
          <a:p>
            <a:endParaRPr lang="en-US" dirty="0"/>
          </a:p>
          <a:p>
            <a:r>
              <a:rPr lang="en-US" dirty="0"/>
              <a:t>With linear programming, we can find the minimum weight vertex cover on any bipartite graph (trees and other graphs!).</a:t>
            </a:r>
          </a:p>
          <a:p>
            <a:endParaRPr lang="en-US" dirty="0"/>
          </a:p>
          <a:p>
            <a:r>
              <a:rPr lang="en-US" dirty="0"/>
              <a:t>But LPs don’t always give you a fractional solution that’s helpful for finding an integral one. On non-bipartite graphs, we’ll need to do something else. (More in a few weeks). </a:t>
            </a:r>
          </a:p>
        </p:txBody>
      </p:sp>
    </p:spTree>
    <p:extLst>
      <p:ext uri="{BB962C8B-B14F-4D97-AF65-F5344CB8AC3E}">
        <p14:creationId xmlns:p14="http://schemas.microsoft.com/office/powerpoint/2010/main" val="3160790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47F71-F890-4CE0-80C7-8F198181D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Linear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C46E4-BEC1-4E56-9895-59B11AABBA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linear program is defined by:</a:t>
            </a:r>
          </a:p>
          <a:p>
            <a:endParaRPr lang="en-US" dirty="0"/>
          </a:p>
          <a:p>
            <a:r>
              <a:rPr lang="en-US" dirty="0"/>
              <a:t>Real-valued </a:t>
            </a:r>
            <a:r>
              <a:rPr lang="en-US" b="1" dirty="0"/>
              <a:t>variables</a:t>
            </a:r>
          </a:p>
          <a:p>
            <a:r>
              <a:rPr lang="en-US" dirty="0"/>
              <a:t>Subject to a list of </a:t>
            </a:r>
            <a:r>
              <a:rPr lang="en-US" b="1" dirty="0"/>
              <a:t>linear constraints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Maximizing or minimizing a linear objective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C069185B-E2CD-4A19-B190-81CE722D9968}"/>
                  </a:ext>
                </a:extLst>
              </p:cNvPr>
              <p:cNvSpPr/>
              <p:nvPr/>
            </p:nvSpPr>
            <p:spPr>
              <a:xfrm>
                <a:off x="895739" y="3741576"/>
                <a:ext cx="10562253" cy="942391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/>
                  <a:t>A linear constraint is a statement of the form: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∑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/>
                  <a:t> </a:t>
                </a:r>
              </a:p>
              <a:p>
                <a:pPr algn="ctr"/>
                <a:r>
                  <a:rPr lang="en-US" sz="28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/>
                  <a:t> are constants,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/>
                  <a:t> are variables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/>
                  <a:t> is a constant.</a:t>
                </a:r>
              </a:p>
            </p:txBody>
          </p:sp>
        </mc:Choice>
        <mc:Fallback xmlns=""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C069185B-E2CD-4A19-B190-81CE722D99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739" y="3741576"/>
                <a:ext cx="10562253" cy="942391"/>
              </a:xfrm>
              <a:prstGeom prst="roundRect">
                <a:avLst/>
              </a:prstGeom>
              <a:blipFill>
                <a:blip r:embed="rId2"/>
                <a:stretch>
                  <a:fillRect t="-6369" b="-17197"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89941827-46D3-4857-993A-83B031456044}"/>
                  </a:ext>
                </a:extLst>
              </p:cNvPr>
              <p:cNvSpPr/>
              <p:nvPr/>
            </p:nvSpPr>
            <p:spPr>
              <a:xfrm>
                <a:off x="814873" y="5394143"/>
                <a:ext cx="10562253" cy="942391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/>
                  <a:t>A linear objective function is a function of the form: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∑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2800" dirty="0"/>
              </a:p>
              <a:p>
                <a:pPr algn="ctr"/>
                <a:r>
                  <a:rPr lang="en-US" sz="28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/>
                  <a:t> are constants and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800" dirty="0"/>
                  <a:t> are variables.</a:t>
                </a:r>
              </a:p>
            </p:txBody>
          </p:sp>
        </mc:Choice>
        <mc:Fallback xmlns="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89941827-46D3-4857-993A-83B0314560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873" y="5394143"/>
                <a:ext cx="10562253" cy="942391"/>
              </a:xfrm>
              <a:prstGeom prst="roundRect">
                <a:avLst/>
              </a:prstGeom>
              <a:blipFill>
                <a:blip r:embed="rId3"/>
                <a:stretch>
                  <a:fillRect t="-6369" b="-17197"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53918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F3A2A-6B49-4EB0-A583-D5869A54A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Side Note for Those with deep LP knowledge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0C4937-B82E-40DD-898D-D2246A8B120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If you know what a “basic feasible solution” of an LP is…</a:t>
                </a:r>
              </a:p>
              <a:p>
                <a:r>
                  <a:rPr lang="en-US" dirty="0"/>
                  <a:t>The “basic feasible solutions” of the vertex cover LP has the property that every element is either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½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. </a:t>
                </a:r>
              </a:p>
              <a:p>
                <a:r>
                  <a:rPr lang="en-US" dirty="0"/>
                  <a:t>It turns out on bipartite graphs, a basic feasible solution will only have variables set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0,1.</m:t>
                    </m:r>
                  </m:oMath>
                </a14:m>
                <a:r>
                  <a:rPr lang="en-US" dirty="0"/>
                  <a:t> i.e. a basic feasible solution is automatically integral.</a:t>
                </a:r>
              </a:p>
              <a:p>
                <a:r>
                  <a:rPr lang="en-US" dirty="0"/>
                  <a:t>So if your LP solver finds one of those by default (like the simplex algorithm), you won’t need the rounding step for bipartite graphs.</a:t>
                </a:r>
              </a:p>
              <a:p>
                <a:r>
                  <a:rPr lang="en-US" dirty="0"/>
                  <a:t>But this is still a useful exercise for prepping for more advanced rounding ideas in a few weeks.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0C4937-B82E-40DD-898D-D2246A8B12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08" t="-2138" r="-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85383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1CF4308-851F-429C-A289-B4FFD4200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AFA504-39B0-42B8-AE12-859C460B60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205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B0432B5-6EEF-47AC-A6A5-6C98D7B7F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 Flow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7F7457BF-2507-4684-AF28-F6716F2060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240" y="1463857"/>
                <a:ext cx="11187258" cy="2287528"/>
              </a:xfrm>
            </p:spPr>
            <p:txBody>
              <a:bodyPr/>
              <a:lstStyle/>
              <a:p>
                <a:r>
                  <a:rPr lang="en-US" dirty="0"/>
                  <a:t>We have a directed graph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a source vertex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and a target vertex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We have some thing (water or data packets) we have to send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Every edge has a capacity, it can only handle so many.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7F7457BF-2507-4684-AF28-F6716F2060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240" y="1463857"/>
                <a:ext cx="11187258" cy="2287528"/>
              </a:xfrm>
              <a:blipFill>
                <a:blip r:embed="rId2"/>
                <a:stretch>
                  <a:fillRect l="-654" t="-4533" r="-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332988BD-9FF6-4CE5-806D-3F60713B2712}"/>
                  </a:ext>
                </a:extLst>
              </p:cNvPr>
              <p:cNvSpPr/>
              <p:nvPr/>
            </p:nvSpPr>
            <p:spPr>
              <a:xfrm>
                <a:off x="1690219" y="4462582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332988BD-9FF6-4CE5-806D-3F60713B27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0219" y="4462582"/>
                <a:ext cx="773723" cy="773723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9B68CB3B-0370-4B00-95F9-7E661E017692}"/>
                  </a:ext>
                </a:extLst>
              </p:cNvPr>
              <p:cNvSpPr/>
              <p:nvPr/>
            </p:nvSpPr>
            <p:spPr>
              <a:xfrm>
                <a:off x="5660113" y="5644275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9B68CB3B-0370-4B00-95F9-7E661E0176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113" y="5644275"/>
                <a:ext cx="773723" cy="773723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F1C65818-CA67-4005-8918-09B6AA1F8D7E}"/>
                  </a:ext>
                </a:extLst>
              </p:cNvPr>
              <p:cNvSpPr/>
              <p:nvPr/>
            </p:nvSpPr>
            <p:spPr>
              <a:xfrm>
                <a:off x="3121160" y="5642704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F1C65818-CA67-4005-8918-09B6AA1F8D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1160" y="5642704"/>
                <a:ext cx="773723" cy="773723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2AE890E-F874-437D-BB9E-5D3884EBE5C3}"/>
                  </a:ext>
                </a:extLst>
              </p:cNvPr>
              <p:cNvSpPr/>
              <p:nvPr/>
            </p:nvSpPr>
            <p:spPr>
              <a:xfrm>
                <a:off x="7091053" y="4497753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2AE890E-F874-437D-BB9E-5D3884EBE5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1053" y="4497753"/>
                <a:ext cx="773723" cy="773723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76CF7B3-ABB7-4201-BF07-87ACCEFBDB0C}"/>
              </a:ext>
            </a:extLst>
          </p:cNvPr>
          <p:cNvCxnSpPr>
            <a:cxnSpLocks/>
            <a:stCxn id="6" idx="5"/>
            <a:endCxn id="8" idx="2"/>
          </p:cNvCxnSpPr>
          <p:nvPr/>
        </p:nvCxnSpPr>
        <p:spPr>
          <a:xfrm>
            <a:off x="2350633" y="5122996"/>
            <a:ext cx="770527" cy="906570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684CFEC-EC4C-4621-A8E7-52B2A5C90DEF}"/>
              </a:ext>
            </a:extLst>
          </p:cNvPr>
          <p:cNvCxnSpPr>
            <a:cxnSpLocks/>
            <a:stCxn id="8" idx="6"/>
            <a:endCxn id="7" idx="2"/>
          </p:cNvCxnSpPr>
          <p:nvPr/>
        </p:nvCxnSpPr>
        <p:spPr>
          <a:xfrm>
            <a:off x="3894883" y="6029566"/>
            <a:ext cx="1765230" cy="1571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9AEBDE4-C95D-47A5-B14D-78195A5304FA}"/>
              </a:ext>
            </a:extLst>
          </p:cNvPr>
          <p:cNvCxnSpPr>
            <a:cxnSpLocks/>
            <a:stCxn id="9" idx="3"/>
            <a:endCxn id="7" idx="6"/>
          </p:cNvCxnSpPr>
          <p:nvPr/>
        </p:nvCxnSpPr>
        <p:spPr>
          <a:xfrm flipH="1">
            <a:off x="6433836" y="5158167"/>
            <a:ext cx="770526" cy="872970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BB669F07-C9F7-4569-9F53-B424D5B4C878}"/>
                  </a:ext>
                </a:extLst>
              </p:cNvPr>
              <p:cNvSpPr/>
              <p:nvPr/>
            </p:nvSpPr>
            <p:spPr>
              <a:xfrm>
                <a:off x="4484219" y="3724030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BB669F07-C9F7-4569-9F53-B424D5B4C8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4219" y="3724030"/>
                <a:ext cx="773723" cy="773723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F2C6373-C131-4D77-8F79-4E98C76EAD96}"/>
              </a:ext>
            </a:extLst>
          </p:cNvPr>
          <p:cNvCxnSpPr>
            <a:cxnSpLocks/>
            <a:stCxn id="6" idx="7"/>
            <a:endCxn id="14" idx="2"/>
          </p:cNvCxnSpPr>
          <p:nvPr/>
        </p:nvCxnSpPr>
        <p:spPr>
          <a:xfrm flipV="1">
            <a:off x="2350633" y="4110892"/>
            <a:ext cx="2133586" cy="464999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5BB866F-7F59-4186-AD5B-806780833B16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5197232" y="3966346"/>
            <a:ext cx="2007130" cy="644716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2BA4481B-8D7B-42C7-8B90-1FBFFB27A820}"/>
                  </a:ext>
                </a:extLst>
              </p:cNvPr>
              <p:cNvSpPr/>
              <p:nvPr/>
            </p:nvSpPr>
            <p:spPr>
              <a:xfrm>
                <a:off x="8259453" y="5576281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2BA4481B-8D7B-42C7-8B90-1FBFFB27A82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453" y="5576281"/>
                <a:ext cx="773723" cy="773723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BA28CCF1-BFA9-4EA2-A5A8-D167D7BE363C}"/>
                  </a:ext>
                </a:extLst>
              </p:cNvPr>
              <p:cNvSpPr/>
              <p:nvPr/>
            </p:nvSpPr>
            <p:spPr>
              <a:xfrm>
                <a:off x="10017915" y="4114796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BA28CCF1-BFA9-4EA2-A5A8-D167D7BE36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7915" y="4114796"/>
                <a:ext cx="773723" cy="773723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C7F799E-6F3E-4C1C-B18F-8A4E366875C0}"/>
              </a:ext>
            </a:extLst>
          </p:cNvPr>
          <p:cNvCxnSpPr>
            <a:cxnSpLocks/>
            <a:stCxn id="14" idx="5"/>
            <a:endCxn id="7" idx="0"/>
          </p:cNvCxnSpPr>
          <p:nvPr/>
        </p:nvCxnSpPr>
        <p:spPr>
          <a:xfrm>
            <a:off x="5144633" y="4384444"/>
            <a:ext cx="902342" cy="1259831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CD1949A-2847-4264-9FDD-1B0D134142D0}"/>
              </a:ext>
            </a:extLst>
          </p:cNvPr>
          <p:cNvCxnSpPr>
            <a:cxnSpLocks/>
            <a:stCxn id="19" idx="2"/>
            <a:endCxn id="7" idx="6"/>
          </p:cNvCxnSpPr>
          <p:nvPr/>
        </p:nvCxnSpPr>
        <p:spPr>
          <a:xfrm flipH="1">
            <a:off x="6433836" y="5963143"/>
            <a:ext cx="1825617" cy="67994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72E5896-164A-4539-896A-D034C78CB34C}"/>
              </a:ext>
            </a:extLst>
          </p:cNvPr>
          <p:cNvCxnSpPr>
            <a:cxnSpLocks/>
            <a:stCxn id="20" idx="2"/>
            <a:endCxn id="9" idx="6"/>
          </p:cNvCxnSpPr>
          <p:nvPr/>
        </p:nvCxnSpPr>
        <p:spPr>
          <a:xfrm flipH="1">
            <a:off x="7864776" y="4501658"/>
            <a:ext cx="2153139" cy="382957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FE7B0DB-82A5-4BAE-9157-5D48FA3F3A26}"/>
              </a:ext>
            </a:extLst>
          </p:cNvPr>
          <p:cNvCxnSpPr>
            <a:cxnSpLocks/>
            <a:stCxn id="20" idx="3"/>
            <a:endCxn id="19" idx="7"/>
          </p:cNvCxnSpPr>
          <p:nvPr/>
        </p:nvCxnSpPr>
        <p:spPr>
          <a:xfrm flipH="1">
            <a:off x="8919867" y="4775210"/>
            <a:ext cx="1211357" cy="914380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9C95EBC-4A32-4F9A-AC30-1A1E59EE9169}"/>
              </a:ext>
            </a:extLst>
          </p:cNvPr>
          <p:cNvCxnSpPr>
            <a:cxnSpLocks/>
            <a:stCxn id="20" idx="1"/>
            <a:endCxn id="14" idx="7"/>
          </p:cNvCxnSpPr>
          <p:nvPr/>
        </p:nvCxnSpPr>
        <p:spPr>
          <a:xfrm flipH="1" flipV="1">
            <a:off x="5144633" y="3837339"/>
            <a:ext cx="4986591" cy="390766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B966AB2-00E9-4F4C-B349-47B7339AF378}"/>
                  </a:ext>
                </a:extLst>
              </p:cNvPr>
              <p:cNvSpPr txBox="1"/>
              <p:nvPr/>
            </p:nvSpPr>
            <p:spPr>
              <a:xfrm>
                <a:off x="2023112" y="543616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B966AB2-00E9-4F4C-B349-47B7339AF3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112" y="5436161"/>
                <a:ext cx="762712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F4367B4-A01A-4498-B474-EB36E907A2AC}"/>
                  </a:ext>
                </a:extLst>
              </p:cNvPr>
              <p:cNvSpPr txBox="1"/>
              <p:nvPr/>
            </p:nvSpPr>
            <p:spPr>
              <a:xfrm>
                <a:off x="2735896" y="387615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F4367B4-A01A-4498-B474-EB36E907A2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896" y="3876151"/>
                <a:ext cx="762712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7BC1010-981D-4BF8-96A6-66A1BC68EDF2}"/>
                  </a:ext>
                </a:extLst>
              </p:cNvPr>
              <p:cNvSpPr txBox="1"/>
              <p:nvPr/>
            </p:nvSpPr>
            <p:spPr>
              <a:xfrm>
                <a:off x="4214214" y="5458757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7BC1010-981D-4BF8-96A6-66A1BC68ED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4214" y="5458757"/>
                <a:ext cx="762712" cy="4616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84CD4B3-A209-4077-B36F-50D9146E87D4}"/>
                  </a:ext>
                </a:extLst>
              </p:cNvPr>
              <p:cNvSpPr txBox="1"/>
              <p:nvPr/>
            </p:nvSpPr>
            <p:spPr>
              <a:xfrm>
                <a:off x="5451970" y="4611062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84CD4B3-A209-4077-B36F-50D9146E87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1970" y="4611062"/>
                <a:ext cx="762712" cy="461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BB38D42-D3DA-4DA2-9441-320D2F65EF20}"/>
                  </a:ext>
                </a:extLst>
              </p:cNvPr>
              <p:cNvSpPr txBox="1"/>
              <p:nvPr/>
            </p:nvSpPr>
            <p:spPr>
              <a:xfrm>
                <a:off x="6445029" y="405978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BB38D42-D3DA-4DA2-9441-320D2F65EF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5029" y="4059786"/>
                <a:ext cx="762712" cy="46166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0BF44AC-9CA8-43A9-AA52-82C19C67512D}"/>
                  </a:ext>
                </a:extLst>
              </p:cNvPr>
              <p:cNvSpPr txBox="1"/>
              <p:nvPr/>
            </p:nvSpPr>
            <p:spPr>
              <a:xfrm>
                <a:off x="7305092" y="3518472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0BF44AC-9CA8-43A9-AA52-82C19C6751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5092" y="3518472"/>
                <a:ext cx="762712" cy="46166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2C267EF-3BA7-4AD7-BF20-A24B043FD37C}"/>
                  </a:ext>
                </a:extLst>
              </p:cNvPr>
              <p:cNvSpPr txBox="1"/>
              <p:nvPr/>
            </p:nvSpPr>
            <p:spPr>
              <a:xfrm>
                <a:off x="6780049" y="527147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2C267EF-3BA7-4AD7-BF20-A24B043FD3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049" y="5271476"/>
                <a:ext cx="762712" cy="46166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FCDE6BD-B076-444F-A6C2-E2BC6043EFD2}"/>
                  </a:ext>
                </a:extLst>
              </p:cNvPr>
              <p:cNvSpPr txBox="1"/>
              <p:nvPr/>
            </p:nvSpPr>
            <p:spPr>
              <a:xfrm>
                <a:off x="6965288" y="602150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FCDE6BD-B076-444F-A6C2-E2BC6043EF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288" y="6021501"/>
                <a:ext cx="762712" cy="46166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B1D5B47-8091-42E4-B1B9-6A4BE83D8DDE}"/>
                  </a:ext>
                </a:extLst>
              </p:cNvPr>
              <p:cNvSpPr txBox="1"/>
              <p:nvPr/>
            </p:nvSpPr>
            <p:spPr>
              <a:xfrm>
                <a:off x="9406176" y="5207493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B1D5B47-8091-42E4-B1B9-6A4BE83D8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6176" y="5207493"/>
                <a:ext cx="762712" cy="46166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2FC08E1-02AB-4B1F-9065-375508317784}"/>
                  </a:ext>
                </a:extLst>
              </p:cNvPr>
              <p:cNvSpPr txBox="1"/>
              <p:nvPr/>
            </p:nvSpPr>
            <p:spPr>
              <a:xfrm>
                <a:off x="8010965" y="4273323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2FC08E1-02AB-4B1F-9065-3755083177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0965" y="4273323"/>
                <a:ext cx="762712" cy="46166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7264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60467-EA6D-4A82-B582-C8331BAA7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ED6F662-33A9-4295-86B4-2931A695B65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 </a:t>
                </a:r>
                <a:r>
                  <a:rPr lang="en-US" b="1" dirty="0"/>
                  <a:t>flow </a:t>
                </a:r>
                <a:r>
                  <a:rPr lang="en-US" dirty="0"/>
                  <a:t>moves units of water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b="1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/>
              </a:p>
              <a:p>
                <a:r>
                  <a:rPr lang="en-US" dirty="0"/>
                  <a:t>Water can only be created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and only disappear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And you cannot move more water than the capacity on any edge.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ED6F662-33A9-4295-86B4-2931A695B6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894F9E99-67A1-4340-AFD5-4C1376F66570}"/>
                  </a:ext>
                </a:extLst>
              </p:cNvPr>
              <p:cNvSpPr/>
              <p:nvPr/>
            </p:nvSpPr>
            <p:spPr>
              <a:xfrm>
                <a:off x="1690219" y="4462582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894F9E99-67A1-4340-AFD5-4C1376F665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0219" y="4462582"/>
                <a:ext cx="773723" cy="773723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09FA4E61-B426-445D-BD4B-F676F5F5DBB7}"/>
                  </a:ext>
                </a:extLst>
              </p:cNvPr>
              <p:cNvSpPr/>
              <p:nvPr/>
            </p:nvSpPr>
            <p:spPr>
              <a:xfrm>
                <a:off x="5660113" y="5644275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09FA4E61-B426-445D-BD4B-F676F5F5DB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113" y="5644275"/>
                <a:ext cx="773723" cy="773723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82C9B974-5155-4250-A0BF-72A1808F3C0E}"/>
                  </a:ext>
                </a:extLst>
              </p:cNvPr>
              <p:cNvSpPr/>
              <p:nvPr/>
            </p:nvSpPr>
            <p:spPr>
              <a:xfrm>
                <a:off x="3121160" y="5642704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82C9B974-5155-4250-A0BF-72A1808F3C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1160" y="5642704"/>
                <a:ext cx="773723" cy="773723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0A11092-033B-4076-8BE2-9D8F83144CD3}"/>
                  </a:ext>
                </a:extLst>
              </p:cNvPr>
              <p:cNvSpPr/>
              <p:nvPr/>
            </p:nvSpPr>
            <p:spPr>
              <a:xfrm>
                <a:off x="7091053" y="4497753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0A11092-033B-4076-8BE2-9D8F83144C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1053" y="4497753"/>
                <a:ext cx="773723" cy="773723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3E6DC83-1BC7-40C0-85BC-093BAB78479B}"/>
              </a:ext>
            </a:extLst>
          </p:cNvPr>
          <p:cNvCxnSpPr>
            <a:cxnSpLocks/>
            <a:stCxn id="4" idx="5"/>
            <a:endCxn id="6" idx="2"/>
          </p:cNvCxnSpPr>
          <p:nvPr/>
        </p:nvCxnSpPr>
        <p:spPr>
          <a:xfrm>
            <a:off x="2350633" y="5122996"/>
            <a:ext cx="770527" cy="906570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D90BA0E-7200-4DCB-9435-A4606BADEAE8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>
            <a:off x="3894883" y="6029566"/>
            <a:ext cx="1765230" cy="1571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D4794A2-84BE-4A84-8379-A2590FC16EFE}"/>
              </a:ext>
            </a:extLst>
          </p:cNvPr>
          <p:cNvCxnSpPr>
            <a:cxnSpLocks/>
            <a:stCxn id="7" idx="3"/>
            <a:endCxn id="5" idx="6"/>
          </p:cNvCxnSpPr>
          <p:nvPr/>
        </p:nvCxnSpPr>
        <p:spPr>
          <a:xfrm flipH="1">
            <a:off x="6433836" y="5158167"/>
            <a:ext cx="770526" cy="872970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9CD67C1D-EAF7-4D9C-8D7D-571D68E99684}"/>
                  </a:ext>
                </a:extLst>
              </p:cNvPr>
              <p:cNvSpPr/>
              <p:nvPr/>
            </p:nvSpPr>
            <p:spPr>
              <a:xfrm>
                <a:off x="4484219" y="3724030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9CD67C1D-EAF7-4D9C-8D7D-571D68E996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4219" y="3724030"/>
                <a:ext cx="773723" cy="773723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649C6DC-CA70-4596-866F-8A0B7CD2FC3F}"/>
              </a:ext>
            </a:extLst>
          </p:cNvPr>
          <p:cNvCxnSpPr>
            <a:cxnSpLocks/>
            <a:stCxn id="4" idx="7"/>
            <a:endCxn id="11" idx="2"/>
          </p:cNvCxnSpPr>
          <p:nvPr/>
        </p:nvCxnSpPr>
        <p:spPr>
          <a:xfrm flipV="1">
            <a:off x="2350633" y="4110892"/>
            <a:ext cx="2133586" cy="464999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EC7F9A-FE62-4565-97EB-B103AB3BFB25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5197232" y="3966346"/>
            <a:ext cx="2007130" cy="644716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C1347F28-85DC-4404-8B36-C30BAE73674E}"/>
                  </a:ext>
                </a:extLst>
              </p:cNvPr>
              <p:cNvSpPr/>
              <p:nvPr/>
            </p:nvSpPr>
            <p:spPr>
              <a:xfrm>
                <a:off x="8259453" y="5576281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C1347F28-85DC-4404-8B36-C30BAE7367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453" y="5576281"/>
                <a:ext cx="773723" cy="773723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194F3B4-4639-4DAA-93BB-68364F656EF8}"/>
                  </a:ext>
                </a:extLst>
              </p:cNvPr>
              <p:cNvSpPr/>
              <p:nvPr/>
            </p:nvSpPr>
            <p:spPr>
              <a:xfrm>
                <a:off x="10017915" y="4114796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194F3B4-4639-4DAA-93BB-68364F656E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7915" y="4114796"/>
                <a:ext cx="773723" cy="773723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58D1795-A0DA-483C-BF9B-3D6080A167A6}"/>
              </a:ext>
            </a:extLst>
          </p:cNvPr>
          <p:cNvCxnSpPr>
            <a:cxnSpLocks/>
            <a:stCxn id="11" idx="5"/>
            <a:endCxn id="5" idx="0"/>
          </p:cNvCxnSpPr>
          <p:nvPr/>
        </p:nvCxnSpPr>
        <p:spPr>
          <a:xfrm>
            <a:off x="5144633" y="4384444"/>
            <a:ext cx="902342" cy="1259831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73785A6-C6E5-4B6F-955C-158770BA9715}"/>
              </a:ext>
            </a:extLst>
          </p:cNvPr>
          <p:cNvCxnSpPr>
            <a:cxnSpLocks/>
            <a:stCxn id="14" idx="2"/>
            <a:endCxn id="5" idx="6"/>
          </p:cNvCxnSpPr>
          <p:nvPr/>
        </p:nvCxnSpPr>
        <p:spPr>
          <a:xfrm flipH="1">
            <a:off x="6433836" y="5963143"/>
            <a:ext cx="1825617" cy="67994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7D93180-A403-4382-B9AF-01D8A4BBE9D4}"/>
              </a:ext>
            </a:extLst>
          </p:cNvPr>
          <p:cNvCxnSpPr>
            <a:cxnSpLocks/>
            <a:stCxn id="15" idx="2"/>
            <a:endCxn id="7" idx="6"/>
          </p:cNvCxnSpPr>
          <p:nvPr/>
        </p:nvCxnSpPr>
        <p:spPr>
          <a:xfrm flipH="1">
            <a:off x="7864776" y="4501658"/>
            <a:ext cx="2153139" cy="382957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98B096E-D2B5-4D99-840D-0F415F9E3A90}"/>
              </a:ext>
            </a:extLst>
          </p:cNvPr>
          <p:cNvCxnSpPr>
            <a:cxnSpLocks/>
            <a:stCxn id="15" idx="3"/>
            <a:endCxn id="14" idx="7"/>
          </p:cNvCxnSpPr>
          <p:nvPr/>
        </p:nvCxnSpPr>
        <p:spPr>
          <a:xfrm flipH="1">
            <a:off x="8919867" y="4775210"/>
            <a:ext cx="1211357" cy="914380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3FF7E62-E0AD-4CA9-B503-3B10BFB92CB2}"/>
              </a:ext>
            </a:extLst>
          </p:cNvPr>
          <p:cNvCxnSpPr>
            <a:cxnSpLocks/>
            <a:stCxn id="15" idx="1"/>
            <a:endCxn id="11" idx="7"/>
          </p:cNvCxnSpPr>
          <p:nvPr/>
        </p:nvCxnSpPr>
        <p:spPr>
          <a:xfrm flipH="1" flipV="1">
            <a:off x="5144633" y="3837339"/>
            <a:ext cx="4986591" cy="390766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440FE7B-D369-4E4C-BA09-878C1E41ADD8}"/>
                  </a:ext>
                </a:extLst>
              </p:cNvPr>
              <p:cNvSpPr txBox="1"/>
              <p:nvPr/>
            </p:nvSpPr>
            <p:spPr>
              <a:xfrm>
                <a:off x="2023112" y="543616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440FE7B-D369-4E4C-BA09-878C1E41AD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112" y="5436161"/>
                <a:ext cx="762712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9958F81-3D6E-4BD2-BD8D-9E34820E8CE0}"/>
                  </a:ext>
                </a:extLst>
              </p:cNvPr>
              <p:cNvSpPr txBox="1"/>
              <p:nvPr/>
            </p:nvSpPr>
            <p:spPr>
              <a:xfrm>
                <a:off x="2735896" y="387615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9958F81-3D6E-4BD2-BD8D-9E34820E8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896" y="3876151"/>
                <a:ext cx="762712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8A8A1FA-6655-44B4-A73E-9C09459064B0}"/>
                  </a:ext>
                </a:extLst>
              </p:cNvPr>
              <p:cNvSpPr txBox="1"/>
              <p:nvPr/>
            </p:nvSpPr>
            <p:spPr>
              <a:xfrm>
                <a:off x="4214214" y="5458757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8A8A1FA-6655-44B4-A73E-9C09459064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4214" y="5458757"/>
                <a:ext cx="762712" cy="4616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5F5CE74-0E17-4A71-92E9-B711BDE6254E}"/>
                  </a:ext>
                </a:extLst>
              </p:cNvPr>
              <p:cNvSpPr txBox="1"/>
              <p:nvPr/>
            </p:nvSpPr>
            <p:spPr>
              <a:xfrm>
                <a:off x="5451970" y="4611062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5F5CE74-0E17-4A71-92E9-B711BDE625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1970" y="4611062"/>
                <a:ext cx="762712" cy="461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09EA921-8E42-4FB9-A6DD-E9E374AC43B9}"/>
                  </a:ext>
                </a:extLst>
              </p:cNvPr>
              <p:cNvSpPr txBox="1"/>
              <p:nvPr/>
            </p:nvSpPr>
            <p:spPr>
              <a:xfrm>
                <a:off x="6445029" y="405978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09EA921-8E42-4FB9-A6DD-E9E374AC4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5029" y="4059786"/>
                <a:ext cx="762712" cy="46166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664A668-6BD5-49C3-A8EC-F829EF469D5F}"/>
                  </a:ext>
                </a:extLst>
              </p:cNvPr>
              <p:cNvSpPr txBox="1"/>
              <p:nvPr/>
            </p:nvSpPr>
            <p:spPr>
              <a:xfrm>
                <a:off x="7305092" y="3518472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664A668-6BD5-49C3-A8EC-F829EF469D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5092" y="3518472"/>
                <a:ext cx="762712" cy="46166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9D1A7C9-0715-463E-A961-C9E0264DD4BB}"/>
                  </a:ext>
                </a:extLst>
              </p:cNvPr>
              <p:cNvSpPr txBox="1"/>
              <p:nvPr/>
            </p:nvSpPr>
            <p:spPr>
              <a:xfrm>
                <a:off x="6780049" y="527147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9D1A7C9-0715-463E-A961-C9E0264DD4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049" y="5271476"/>
                <a:ext cx="762712" cy="46166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EA2BD0E-34A6-45E9-9586-11B63E63EE2B}"/>
                  </a:ext>
                </a:extLst>
              </p:cNvPr>
              <p:cNvSpPr txBox="1"/>
              <p:nvPr/>
            </p:nvSpPr>
            <p:spPr>
              <a:xfrm>
                <a:off x="6965288" y="602150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EA2BD0E-34A6-45E9-9586-11B63E63E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288" y="6021501"/>
                <a:ext cx="762712" cy="46166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7B66618-C904-47DF-863F-07B6DDDA124C}"/>
                  </a:ext>
                </a:extLst>
              </p:cNvPr>
              <p:cNvSpPr txBox="1"/>
              <p:nvPr/>
            </p:nvSpPr>
            <p:spPr>
              <a:xfrm>
                <a:off x="9406176" y="5207493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7B66618-C904-47DF-863F-07B6DDDA12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6176" y="5207493"/>
                <a:ext cx="762712" cy="46166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4248E82-9482-4FBC-947A-740D0CAE5A9E}"/>
                  </a:ext>
                </a:extLst>
              </p:cNvPr>
              <p:cNvSpPr txBox="1"/>
              <p:nvPr/>
            </p:nvSpPr>
            <p:spPr>
              <a:xfrm>
                <a:off x="8010965" y="4273323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4248E82-9482-4FBC-947A-740D0CAE5A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0965" y="4273323"/>
                <a:ext cx="762712" cy="46166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523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60467-EA6D-4A82-B582-C8331BAA7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ED6F662-33A9-4295-86B4-2931A695B65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 </a:t>
                </a:r>
                <a:r>
                  <a:rPr lang="en-US" b="1" dirty="0"/>
                  <a:t>flow </a:t>
                </a:r>
                <a:r>
                  <a:rPr lang="en-US" dirty="0"/>
                  <a:t>moves units of water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b="1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/>
              </a:p>
              <a:p>
                <a:r>
                  <a:rPr lang="en-US" dirty="0"/>
                  <a:t>Water can only be created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and only disappear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And you cannot move more water than the capacity on any edge.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ED6F662-33A9-4295-86B4-2931A695B6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894F9E99-67A1-4340-AFD5-4C1376F66570}"/>
                  </a:ext>
                </a:extLst>
              </p:cNvPr>
              <p:cNvSpPr/>
              <p:nvPr/>
            </p:nvSpPr>
            <p:spPr>
              <a:xfrm>
                <a:off x="1690219" y="4462582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894F9E99-67A1-4340-AFD5-4C1376F665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0219" y="4462582"/>
                <a:ext cx="773723" cy="773723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09FA4E61-B426-445D-BD4B-F676F5F5DBB7}"/>
                  </a:ext>
                </a:extLst>
              </p:cNvPr>
              <p:cNvSpPr/>
              <p:nvPr/>
            </p:nvSpPr>
            <p:spPr>
              <a:xfrm>
                <a:off x="5660113" y="5644275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09FA4E61-B426-445D-BD4B-F676F5F5DB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113" y="5644275"/>
                <a:ext cx="773723" cy="773723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82C9B974-5155-4250-A0BF-72A1808F3C0E}"/>
                  </a:ext>
                </a:extLst>
              </p:cNvPr>
              <p:cNvSpPr/>
              <p:nvPr/>
            </p:nvSpPr>
            <p:spPr>
              <a:xfrm>
                <a:off x="3121160" y="5642704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82C9B974-5155-4250-A0BF-72A1808F3C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1160" y="5642704"/>
                <a:ext cx="773723" cy="773723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0A11092-033B-4076-8BE2-9D8F83144CD3}"/>
                  </a:ext>
                </a:extLst>
              </p:cNvPr>
              <p:cNvSpPr/>
              <p:nvPr/>
            </p:nvSpPr>
            <p:spPr>
              <a:xfrm>
                <a:off x="7091053" y="4497753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0A11092-033B-4076-8BE2-9D8F83144C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1053" y="4497753"/>
                <a:ext cx="773723" cy="773723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3E6DC83-1BC7-40C0-85BC-093BAB78479B}"/>
              </a:ext>
            </a:extLst>
          </p:cNvPr>
          <p:cNvCxnSpPr>
            <a:cxnSpLocks/>
            <a:stCxn id="4" idx="5"/>
            <a:endCxn id="6" idx="2"/>
          </p:cNvCxnSpPr>
          <p:nvPr/>
        </p:nvCxnSpPr>
        <p:spPr>
          <a:xfrm>
            <a:off x="2350633" y="5122996"/>
            <a:ext cx="770527" cy="906570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D90BA0E-7200-4DCB-9435-A4606BADEAE8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>
            <a:off x="3894883" y="6029566"/>
            <a:ext cx="1765230" cy="1571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D4794A2-84BE-4A84-8379-A2590FC16EFE}"/>
              </a:ext>
            </a:extLst>
          </p:cNvPr>
          <p:cNvCxnSpPr>
            <a:cxnSpLocks/>
            <a:stCxn id="7" idx="3"/>
            <a:endCxn id="5" idx="6"/>
          </p:cNvCxnSpPr>
          <p:nvPr/>
        </p:nvCxnSpPr>
        <p:spPr>
          <a:xfrm flipH="1">
            <a:off x="6433836" y="5158167"/>
            <a:ext cx="770526" cy="872970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9CD67C1D-EAF7-4D9C-8D7D-571D68E99684}"/>
                  </a:ext>
                </a:extLst>
              </p:cNvPr>
              <p:cNvSpPr/>
              <p:nvPr/>
            </p:nvSpPr>
            <p:spPr>
              <a:xfrm>
                <a:off x="4484219" y="3724030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9CD67C1D-EAF7-4D9C-8D7D-571D68E996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4219" y="3724030"/>
                <a:ext cx="773723" cy="773723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649C6DC-CA70-4596-866F-8A0B7CD2FC3F}"/>
              </a:ext>
            </a:extLst>
          </p:cNvPr>
          <p:cNvCxnSpPr>
            <a:cxnSpLocks/>
            <a:stCxn id="4" idx="7"/>
            <a:endCxn id="11" idx="2"/>
          </p:cNvCxnSpPr>
          <p:nvPr/>
        </p:nvCxnSpPr>
        <p:spPr>
          <a:xfrm flipV="1">
            <a:off x="2350633" y="4110892"/>
            <a:ext cx="2133586" cy="464999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EC7F9A-FE62-4565-97EB-B103AB3BFB25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5197232" y="3966346"/>
            <a:ext cx="2007130" cy="644716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C1347F28-85DC-4404-8B36-C30BAE73674E}"/>
                  </a:ext>
                </a:extLst>
              </p:cNvPr>
              <p:cNvSpPr/>
              <p:nvPr/>
            </p:nvSpPr>
            <p:spPr>
              <a:xfrm>
                <a:off x="8259453" y="5576281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C1347F28-85DC-4404-8B36-C30BAE7367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453" y="5576281"/>
                <a:ext cx="773723" cy="773723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194F3B4-4639-4DAA-93BB-68364F656EF8}"/>
                  </a:ext>
                </a:extLst>
              </p:cNvPr>
              <p:cNvSpPr/>
              <p:nvPr/>
            </p:nvSpPr>
            <p:spPr>
              <a:xfrm>
                <a:off x="10017915" y="4114796"/>
                <a:ext cx="773723" cy="773723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194F3B4-4639-4DAA-93BB-68364F656E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7915" y="4114796"/>
                <a:ext cx="773723" cy="773723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58D1795-A0DA-483C-BF9B-3D6080A167A6}"/>
              </a:ext>
            </a:extLst>
          </p:cNvPr>
          <p:cNvCxnSpPr>
            <a:cxnSpLocks/>
            <a:stCxn id="11" idx="5"/>
            <a:endCxn id="5" idx="0"/>
          </p:cNvCxnSpPr>
          <p:nvPr/>
        </p:nvCxnSpPr>
        <p:spPr>
          <a:xfrm>
            <a:off x="5144633" y="4384444"/>
            <a:ext cx="902342" cy="1259831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73785A6-C6E5-4B6F-955C-158770BA9715}"/>
              </a:ext>
            </a:extLst>
          </p:cNvPr>
          <p:cNvCxnSpPr>
            <a:cxnSpLocks/>
            <a:stCxn id="14" idx="2"/>
            <a:endCxn id="5" idx="6"/>
          </p:cNvCxnSpPr>
          <p:nvPr/>
        </p:nvCxnSpPr>
        <p:spPr>
          <a:xfrm flipH="1">
            <a:off x="6433836" y="5963143"/>
            <a:ext cx="1825617" cy="67994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7D93180-A403-4382-B9AF-01D8A4BBE9D4}"/>
              </a:ext>
            </a:extLst>
          </p:cNvPr>
          <p:cNvCxnSpPr>
            <a:cxnSpLocks/>
            <a:stCxn id="15" idx="2"/>
            <a:endCxn id="7" idx="6"/>
          </p:cNvCxnSpPr>
          <p:nvPr/>
        </p:nvCxnSpPr>
        <p:spPr>
          <a:xfrm flipH="1">
            <a:off x="7864776" y="4501658"/>
            <a:ext cx="2153139" cy="382957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98B096E-D2B5-4D99-840D-0F415F9E3A90}"/>
              </a:ext>
            </a:extLst>
          </p:cNvPr>
          <p:cNvCxnSpPr>
            <a:cxnSpLocks/>
            <a:stCxn id="15" idx="3"/>
            <a:endCxn id="14" idx="7"/>
          </p:cNvCxnSpPr>
          <p:nvPr/>
        </p:nvCxnSpPr>
        <p:spPr>
          <a:xfrm flipH="1">
            <a:off x="8919867" y="4775210"/>
            <a:ext cx="1211357" cy="914380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3FF7E62-E0AD-4CA9-B503-3B10BFB92CB2}"/>
              </a:ext>
            </a:extLst>
          </p:cNvPr>
          <p:cNvCxnSpPr>
            <a:cxnSpLocks/>
            <a:stCxn id="15" idx="1"/>
            <a:endCxn id="11" idx="7"/>
          </p:cNvCxnSpPr>
          <p:nvPr/>
        </p:nvCxnSpPr>
        <p:spPr>
          <a:xfrm flipH="1" flipV="1">
            <a:off x="5144633" y="3837339"/>
            <a:ext cx="4986591" cy="390766"/>
          </a:xfrm>
          <a:prstGeom prst="line">
            <a:avLst/>
          </a:prstGeom>
          <a:ln w="381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440FE7B-D369-4E4C-BA09-878C1E41ADD8}"/>
                  </a:ext>
                </a:extLst>
              </p:cNvPr>
              <p:cNvSpPr txBox="1"/>
              <p:nvPr/>
            </p:nvSpPr>
            <p:spPr>
              <a:xfrm>
                <a:off x="2023112" y="543616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2/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440FE7B-D369-4E4C-BA09-878C1E41AD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112" y="5436161"/>
                <a:ext cx="762712" cy="461665"/>
              </a:xfrm>
              <a:prstGeom prst="rect">
                <a:avLst/>
              </a:prstGeom>
              <a:blipFill>
                <a:blip r:embed="rId10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9958F81-3D6E-4BD2-BD8D-9E34820E8CE0}"/>
                  </a:ext>
                </a:extLst>
              </p:cNvPr>
              <p:cNvSpPr txBox="1"/>
              <p:nvPr/>
            </p:nvSpPr>
            <p:spPr>
              <a:xfrm>
                <a:off x="2735896" y="387615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2/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9958F81-3D6E-4BD2-BD8D-9E34820E8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896" y="3876151"/>
                <a:ext cx="762712" cy="461665"/>
              </a:xfrm>
              <a:prstGeom prst="rect">
                <a:avLst/>
              </a:prstGeom>
              <a:blipFill>
                <a:blip r:embed="rId11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8A8A1FA-6655-44B4-A73E-9C09459064B0}"/>
                  </a:ext>
                </a:extLst>
              </p:cNvPr>
              <p:cNvSpPr txBox="1"/>
              <p:nvPr/>
            </p:nvSpPr>
            <p:spPr>
              <a:xfrm>
                <a:off x="4214214" y="5458757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8A8A1FA-6655-44B4-A73E-9C09459064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4214" y="5458757"/>
                <a:ext cx="762712" cy="461665"/>
              </a:xfrm>
              <a:prstGeom prst="rect">
                <a:avLst/>
              </a:prstGeom>
              <a:blipFill>
                <a:blip r:embed="rId12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5F5CE74-0E17-4A71-92E9-B711BDE6254E}"/>
                  </a:ext>
                </a:extLst>
              </p:cNvPr>
              <p:cNvSpPr txBox="1"/>
              <p:nvPr/>
            </p:nvSpPr>
            <p:spPr>
              <a:xfrm>
                <a:off x="5451970" y="4611062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0/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5F5CE74-0E17-4A71-92E9-B711BDE625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1970" y="4611062"/>
                <a:ext cx="762712" cy="461665"/>
              </a:xfrm>
              <a:prstGeom prst="rect">
                <a:avLst/>
              </a:prstGeom>
              <a:blipFill>
                <a:blip r:embed="rId13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09EA921-8E42-4FB9-A6DD-E9E374AC43B9}"/>
                  </a:ext>
                </a:extLst>
              </p:cNvPr>
              <p:cNvSpPr txBox="1"/>
              <p:nvPr/>
            </p:nvSpPr>
            <p:spPr>
              <a:xfrm>
                <a:off x="6445029" y="405978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09EA921-8E42-4FB9-A6DD-E9E374AC4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5029" y="4059786"/>
                <a:ext cx="762712" cy="461665"/>
              </a:xfrm>
              <a:prstGeom prst="rect">
                <a:avLst/>
              </a:prstGeom>
              <a:blipFill>
                <a:blip r:embed="rId14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664A668-6BD5-49C3-A8EC-F829EF469D5F}"/>
                  </a:ext>
                </a:extLst>
              </p:cNvPr>
              <p:cNvSpPr txBox="1"/>
              <p:nvPr/>
            </p:nvSpPr>
            <p:spPr>
              <a:xfrm>
                <a:off x="7305092" y="3518472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664A668-6BD5-49C3-A8EC-F829EF469D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5092" y="3518472"/>
                <a:ext cx="762712" cy="461665"/>
              </a:xfrm>
              <a:prstGeom prst="rect">
                <a:avLst/>
              </a:prstGeom>
              <a:blipFill>
                <a:blip r:embed="rId15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9D1A7C9-0715-463E-A961-C9E0264DD4BB}"/>
                  </a:ext>
                </a:extLst>
              </p:cNvPr>
              <p:cNvSpPr txBox="1"/>
              <p:nvPr/>
            </p:nvSpPr>
            <p:spPr>
              <a:xfrm>
                <a:off x="6780049" y="5271476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9D1A7C9-0715-463E-A961-C9E0264DD4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049" y="5271476"/>
                <a:ext cx="762712" cy="461665"/>
              </a:xfrm>
              <a:prstGeom prst="rect">
                <a:avLst/>
              </a:prstGeom>
              <a:blipFill>
                <a:blip r:embed="rId16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EA2BD0E-34A6-45E9-9586-11B63E63EE2B}"/>
                  </a:ext>
                </a:extLst>
              </p:cNvPr>
              <p:cNvSpPr txBox="1"/>
              <p:nvPr/>
            </p:nvSpPr>
            <p:spPr>
              <a:xfrm>
                <a:off x="6965288" y="6021501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EA2BD0E-34A6-45E9-9586-11B63E63E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288" y="6021501"/>
                <a:ext cx="762712" cy="461665"/>
              </a:xfrm>
              <a:prstGeom prst="rect">
                <a:avLst/>
              </a:prstGeom>
              <a:blipFill>
                <a:blip r:embed="rId17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7B66618-C904-47DF-863F-07B6DDDA124C}"/>
                  </a:ext>
                </a:extLst>
              </p:cNvPr>
              <p:cNvSpPr txBox="1"/>
              <p:nvPr/>
            </p:nvSpPr>
            <p:spPr>
              <a:xfrm>
                <a:off x="9406176" y="5207493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7B66618-C904-47DF-863F-07B6DDDA12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6176" y="5207493"/>
                <a:ext cx="762712" cy="461665"/>
              </a:xfrm>
              <a:prstGeom prst="rect">
                <a:avLst/>
              </a:prstGeom>
              <a:blipFill>
                <a:blip r:embed="rId18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4248E82-9482-4FBC-947A-740D0CAE5A9E}"/>
                  </a:ext>
                </a:extLst>
              </p:cNvPr>
              <p:cNvSpPr txBox="1"/>
              <p:nvPr/>
            </p:nvSpPr>
            <p:spPr>
              <a:xfrm>
                <a:off x="8010965" y="4273323"/>
                <a:ext cx="762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2/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4248E82-9482-4FBC-947A-740D0CAE5A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0965" y="4273323"/>
                <a:ext cx="762712" cy="461665"/>
              </a:xfrm>
              <a:prstGeom prst="rect">
                <a:avLst/>
              </a:prstGeom>
              <a:blipFill>
                <a:blip r:embed="rId19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34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8BAE4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3C8AE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93B40-8BE1-4AFC-864B-104B9D966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an LP for finding the biggest flow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E67000-2B4C-44C6-8F78-6219CEFD20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</m:d>
                  </m:oMath>
                </a14:m>
                <a:r>
                  <a:rPr lang="en-US" dirty="0"/>
                  <a:t> be the capacity on edge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E67000-2B4C-44C6-8F78-6219CEFD20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130757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93B40-8BE1-4AFC-864B-104B9D966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an LP for finding the biggest flow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E67000-2B4C-44C6-8F78-6219CEFD20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</m:d>
                  </m:oMath>
                </a14:m>
                <a:r>
                  <a:rPr lang="en-US" dirty="0"/>
                  <a:t> be the capacity on edge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Max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  <m:brk m:alnAt="7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enters</m:t>
                        </m:r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nary>
                  </m:oMath>
                </a14:m>
                <a:endParaRPr lang="en-US" dirty="0"/>
              </a:p>
              <a:p>
                <a:r>
                  <a:rPr lang="en-US" dirty="0"/>
                  <a:t>Subject to:</a:t>
                </a:r>
              </a:p>
              <a:p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  <m:brk m:alnAt="7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enters</m:t>
                        </m:r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  <m:brk m:alnAt="7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leaves</m:t>
                        </m:r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/>
                  <a:t> for every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other than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0≤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for every edge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E67000-2B4C-44C6-8F78-6219CEFD20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994195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426F0-46AD-4431-97FD-10E25284C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FEAA53-6BE3-4B2E-BFEF-A4D80A042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solve this problem without linear programming (an algorithm that runs directly on the graph)</a:t>
            </a:r>
          </a:p>
        </p:txBody>
      </p:sp>
    </p:spTree>
    <p:extLst>
      <p:ext uri="{BB962C8B-B14F-4D97-AF65-F5344CB8AC3E}">
        <p14:creationId xmlns:p14="http://schemas.microsoft.com/office/powerpoint/2010/main" val="1084491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311D6-A003-43E5-907A-152C20B6D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constraints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FF692AD-73BA-47EE-98FC-BB421CAA1E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Can you write each of these requirements as linear constraint(s)?</a:t>
                </a:r>
              </a:p>
              <a:p>
                <a:r>
                  <a:rPr lang="en-US" dirty="0"/>
                  <a:t>Some of these are tricks…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times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is at least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equal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≤5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≥7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non-negative.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an integer.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FF692AD-73BA-47EE-98FC-BB421CAA1E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4" t="-2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01D59FE3-4786-4FD9-A7F5-54E07D2C6A13}"/>
              </a:ext>
            </a:extLst>
          </p:cNvPr>
          <p:cNvSpPr/>
          <p:nvPr/>
        </p:nvSpPr>
        <p:spPr>
          <a:xfrm>
            <a:off x="4519914" y="3130952"/>
            <a:ext cx="3541853" cy="520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No way to represent </a:t>
            </a:r>
            <a:r>
              <a: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Wingdings" panose="05000000000000000000" pitchFamily="2" charset="2"/>
              </a:rPr>
              <a:t> </a:t>
            </a:r>
            <a:endParaRPr lang="en-US" sz="2400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BD7379C-749D-417C-8389-427006A3CFE2}"/>
                  </a:ext>
                </a:extLst>
              </p:cNvPr>
              <p:cNvSpPr/>
              <p:nvPr/>
            </p:nvSpPr>
            <p:spPr>
              <a:xfrm>
                <a:off x="4519913" y="3756704"/>
                <a:ext cx="3541853" cy="52086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5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Segoe UI Semilight" panose="020B0402040204020203" pitchFamily="34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Segoe UI Semilight" panose="020B0402040204020203" pitchFamily="34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Segoe UI Semilight" panose="020B0402040204020203" pitchFamily="34" charset="0"/>
                          </a:rPr>
                          <m:t>𝑖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≤1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Segoe UI Semilight" panose="020B0402040204020203" pitchFamily="34" charset="0"/>
                    <a:cs typeface="Segoe UI Semilight" panose="020B0402040204020203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−5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Segoe UI Semilight" panose="020B0402040204020203" pitchFamily="34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Segoe UI Semilight" panose="020B0402040204020203" pitchFamily="34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Segoe UI Semilight" panose="020B0402040204020203" pitchFamily="34" charset="0"/>
                          </a:rPr>
                          <m:t>𝑖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Segoe UI Semilight" panose="020B0402040204020203" pitchFamily="34" charset="0"/>
                      </a:rPr>
                      <m:t>≤−1</m:t>
                    </m:r>
                  </m:oMath>
                </a14:m>
                <a:endPara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BD7379C-749D-417C-8389-427006A3CFE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913" y="3756704"/>
                <a:ext cx="3541853" cy="520861"/>
              </a:xfrm>
              <a:prstGeom prst="rect">
                <a:avLst/>
              </a:prstGeom>
              <a:blipFill>
                <a:blip r:embed="rId3"/>
                <a:stretch>
                  <a:fillRect t="-1124" b="-179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31381F0C-4CC0-43C6-BE92-BE4D2851B397}"/>
              </a:ext>
            </a:extLst>
          </p:cNvPr>
          <p:cNvSpPr/>
          <p:nvPr/>
        </p:nvSpPr>
        <p:spPr>
          <a:xfrm>
            <a:off x="4519912" y="4367023"/>
            <a:ext cx="3541853" cy="520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No way to represent </a:t>
            </a:r>
            <a:r>
              <a: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Wingdings" panose="05000000000000000000" pitchFamily="2" charset="2"/>
              </a:rPr>
              <a:t> </a:t>
            </a:r>
            <a:endParaRPr lang="en-US" sz="2400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9D6838-740A-4909-AD33-150E137AAAFD}"/>
              </a:ext>
            </a:extLst>
          </p:cNvPr>
          <p:cNvSpPr/>
          <p:nvPr/>
        </p:nvSpPr>
        <p:spPr>
          <a:xfrm>
            <a:off x="4519912" y="5423799"/>
            <a:ext cx="3541853" cy="520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No way to represent </a:t>
            </a:r>
            <a:r>
              <a:rPr lang="en-US" sz="2400" dirty="0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Wingdings" panose="05000000000000000000" pitchFamily="2" charset="2"/>
              </a:rPr>
              <a:t> </a:t>
            </a:r>
            <a:endParaRPr lang="en-US" sz="2400" dirty="0">
              <a:solidFill>
                <a:schemeClr val="tx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B75F615-A512-418B-A902-CDD8AB9E13DC}"/>
                  </a:ext>
                </a:extLst>
              </p:cNvPr>
              <p:cNvSpPr/>
              <p:nvPr/>
            </p:nvSpPr>
            <p:spPr>
              <a:xfrm>
                <a:off x="4519911" y="4902938"/>
                <a:ext cx="3541853" cy="52086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Segoe UI Semilight" panose="020B0402040204020203" pitchFamily="34" charset="0"/>
                            </a:rPr>
                            <m:t>𝑖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Segoe UI Semilight" panose="020B0402040204020203" pitchFamily="34" charset="0"/>
                        </a:rPr>
                        <m:t>≥0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B75F615-A512-418B-A902-CDD8AB9E13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911" y="4902938"/>
                <a:ext cx="3541853" cy="5208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0991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4C7A-DB9A-4E84-AD67-BF45AE111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Definition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A2AB26E-480A-4056-8DCA-0E1F06A19B8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4524" y="1463857"/>
                <a:ext cx="11507974" cy="4845504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Minimize: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⋅3+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⋅4+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⋅1.5)+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⋅2+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⋅1.5+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⋅4.5)+(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⋅4+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⋅2+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sz="2100" i="1">
                        <a:latin typeface="Cambria Math" panose="02040503050406030204" pitchFamily="18" charset="0"/>
                      </a:rPr>
                      <m:t>⋅8)</m:t>
                    </m:r>
                  </m:oMath>
                </a14:m>
                <a:endParaRPr lang="en-US" sz="2100" dirty="0"/>
              </a:p>
              <a:p>
                <a:r>
                  <a:rPr lang="en-US" dirty="0"/>
                  <a:t>Subject To: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≥4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≥5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≥1.5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≥2.5 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≤7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≤3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≤10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A2AB26E-480A-4056-8DCA-0E1F06A19B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4524" y="1463857"/>
                <a:ext cx="11507974" cy="4845504"/>
              </a:xfrm>
              <a:blipFill>
                <a:blip r:embed="rId2"/>
                <a:stretch>
                  <a:fillRect l="-583" t="-3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1030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6864B-3608-4C2F-B402-4912A777C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looking for?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835A4-B8EE-47AA-B2C7-21DA186E9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solution (or point) is a setting of all the variables</a:t>
            </a:r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b="1" dirty="0"/>
              <a:t>feasible point </a:t>
            </a:r>
            <a:r>
              <a:rPr lang="en-US" dirty="0"/>
              <a:t>is a point that satisfies all the constraints.</a:t>
            </a:r>
          </a:p>
          <a:p>
            <a:r>
              <a:rPr lang="en-US" dirty="0"/>
              <a:t>An </a:t>
            </a:r>
            <a:r>
              <a:rPr lang="en-US" b="1" dirty="0"/>
              <a:t>optimal point </a:t>
            </a:r>
            <a:r>
              <a:rPr lang="en-US" dirty="0"/>
              <a:t>is a point that is feasible and has at least as good of an objective value as every other feasible point.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900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299B7-28F6-430E-9D8A-8C80B1DCB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00E810-2BD0-4896-A409-A94853D43514}"/>
              </a:ext>
            </a:extLst>
          </p:cNvPr>
          <p:cNvGrpSpPr/>
          <p:nvPr/>
        </p:nvGrpSpPr>
        <p:grpSpPr>
          <a:xfrm>
            <a:off x="3489649" y="2649053"/>
            <a:ext cx="8787843" cy="4140341"/>
            <a:chOff x="3489649" y="2649053"/>
            <a:chExt cx="8787843" cy="414034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FD461ED-4936-4448-8296-34D4ACB77D00}"/>
                </a:ext>
              </a:extLst>
            </p:cNvPr>
            <p:cNvGrpSpPr/>
            <p:nvPr/>
          </p:nvGrpSpPr>
          <p:grpSpPr>
            <a:xfrm>
              <a:off x="3489649" y="2977662"/>
              <a:ext cx="8787843" cy="3726478"/>
              <a:chOff x="717544" y="2727438"/>
              <a:chExt cx="8885156" cy="3623718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3379A1C-E059-44B8-B1AC-9C06E784AE12}"/>
                  </a:ext>
                </a:extLst>
              </p:cNvPr>
              <p:cNvSpPr/>
              <p:nvPr/>
            </p:nvSpPr>
            <p:spPr>
              <a:xfrm>
                <a:off x="886120" y="3332375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7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7AAAFDB-0E0C-4C9E-A501-E0B6F75CE854}"/>
                  </a:ext>
                </a:extLst>
              </p:cNvPr>
              <p:cNvSpPr/>
              <p:nvPr/>
            </p:nvSpPr>
            <p:spPr>
              <a:xfrm>
                <a:off x="5082619" y="5667080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3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1F242D3-45E2-4005-9489-E20D45F64777}"/>
                  </a:ext>
                </a:extLst>
              </p:cNvPr>
              <p:cNvSpPr/>
              <p:nvPr/>
            </p:nvSpPr>
            <p:spPr>
              <a:xfrm>
                <a:off x="8386714" y="3795234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10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1BD3B92-4A97-4F1E-9CFE-85167670B0E2}"/>
                  </a:ext>
                </a:extLst>
              </p:cNvPr>
              <p:cNvSpPr/>
              <p:nvPr/>
            </p:nvSpPr>
            <p:spPr>
              <a:xfrm>
                <a:off x="3463565" y="3355703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5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0EEFF86-F734-477D-B55A-4DD6FCFE8B81}"/>
                  </a:ext>
                </a:extLst>
              </p:cNvPr>
              <p:cNvSpPr/>
              <p:nvPr/>
            </p:nvSpPr>
            <p:spPr>
              <a:xfrm>
                <a:off x="2641076" y="532535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4</a:t>
                </a: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B8FF1838-D75E-4105-951B-9BFF062CDF45}"/>
                  </a:ext>
                </a:extLst>
              </p:cNvPr>
              <p:cNvSpPr/>
              <p:nvPr/>
            </p:nvSpPr>
            <p:spPr>
              <a:xfrm>
                <a:off x="6496639" y="2745557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1.5</a:t>
                </a: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95C57207-C220-4F2B-9C32-4D757B02472D}"/>
                  </a:ext>
                </a:extLst>
              </p:cNvPr>
              <p:cNvSpPr/>
              <p:nvPr/>
            </p:nvSpPr>
            <p:spPr>
              <a:xfrm>
                <a:off x="7102331" y="526601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2.5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53F1D2F-8151-45C3-9810-F3F611562DD6}"/>
                  </a:ext>
                </a:extLst>
              </p:cNvPr>
              <p:cNvCxnSpPr>
                <a:stCxn id="14" idx="3"/>
                <a:endCxn id="17" idx="2"/>
              </p:cNvCxnSpPr>
              <p:nvPr/>
            </p:nvCxnSpPr>
            <p:spPr>
              <a:xfrm>
                <a:off x="1715678" y="3674097"/>
                <a:ext cx="1747887" cy="233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9081031E-0A8F-4BE2-BDE4-BFF32BCF8475}"/>
                  </a:ext>
                </a:extLst>
              </p:cNvPr>
              <p:cNvCxnSpPr>
                <a:cxnSpLocks/>
                <a:endCxn id="19" idx="2"/>
              </p:cNvCxnSpPr>
              <p:nvPr/>
            </p:nvCxnSpPr>
            <p:spPr>
              <a:xfrm flipV="1">
                <a:off x="1300899" y="3087279"/>
                <a:ext cx="5195740" cy="23829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D520C354-A4AE-4F56-A26A-B5766F6DAF3A}"/>
                  </a:ext>
                </a:extLst>
              </p:cNvPr>
              <p:cNvCxnSpPr>
                <a:cxnSpLocks/>
                <a:stCxn id="14" idx="2"/>
                <a:endCxn id="18" idx="1"/>
              </p:cNvCxnSpPr>
              <p:nvPr/>
            </p:nvCxnSpPr>
            <p:spPr>
              <a:xfrm>
                <a:off x="1300899" y="4015819"/>
                <a:ext cx="1440265" cy="140962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9BF898C-F5B8-4E19-A312-53BE6EC62F10}"/>
                  </a:ext>
                </a:extLst>
              </p:cNvPr>
              <p:cNvCxnSpPr>
                <a:cxnSpLocks/>
                <a:stCxn id="15" idx="1"/>
                <a:endCxn id="18" idx="6"/>
              </p:cNvCxnSpPr>
              <p:nvPr/>
            </p:nvCxnSpPr>
            <p:spPr>
              <a:xfrm flipH="1" flipV="1">
                <a:off x="3324519" y="5667080"/>
                <a:ext cx="1758100" cy="3417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85EE5130-AE0F-4B8C-8D5C-BC7D153AA58B}"/>
                  </a:ext>
                </a:extLst>
              </p:cNvPr>
              <p:cNvCxnSpPr>
                <a:cxnSpLocks/>
                <a:stCxn id="15" idx="0"/>
                <a:endCxn id="17" idx="5"/>
              </p:cNvCxnSpPr>
              <p:nvPr/>
            </p:nvCxnSpPr>
            <p:spPr>
              <a:xfrm flipH="1" flipV="1">
                <a:off x="4046920" y="3939058"/>
                <a:ext cx="1450478" cy="17280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BCC860D-6339-4E4B-BEB4-8103A56015AC}"/>
                  </a:ext>
                </a:extLst>
              </p:cNvPr>
              <p:cNvCxnSpPr>
                <a:cxnSpLocks/>
                <a:stCxn id="15" idx="3"/>
                <a:endCxn id="20" idx="2"/>
              </p:cNvCxnSpPr>
              <p:nvPr/>
            </p:nvCxnSpPr>
            <p:spPr>
              <a:xfrm flipV="1">
                <a:off x="5912177" y="5607740"/>
                <a:ext cx="1190154" cy="40106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420DE18-1828-4EA5-B6D6-662A750699F2}"/>
                  </a:ext>
                </a:extLst>
              </p:cNvPr>
              <p:cNvCxnSpPr>
                <a:cxnSpLocks/>
                <a:stCxn id="16" idx="0"/>
                <a:endCxn id="19" idx="6"/>
              </p:cNvCxnSpPr>
              <p:nvPr/>
            </p:nvCxnSpPr>
            <p:spPr>
              <a:xfrm flipH="1" flipV="1">
                <a:off x="7180082" y="3087279"/>
                <a:ext cx="1621411" cy="70795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B7423F53-D80B-4DE3-8F30-B886C3C0BFE6}"/>
                  </a:ext>
                </a:extLst>
              </p:cNvPr>
              <p:cNvCxnSpPr>
                <a:cxnSpLocks/>
                <a:stCxn id="16" idx="2"/>
                <a:endCxn id="20" idx="7"/>
              </p:cNvCxnSpPr>
              <p:nvPr/>
            </p:nvCxnSpPr>
            <p:spPr>
              <a:xfrm flipH="1">
                <a:off x="7685686" y="4478678"/>
                <a:ext cx="1115807" cy="8874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629215A6-85F4-412D-817D-B9E5DBCA2B53}"/>
                  </a:ext>
                </a:extLst>
              </p:cNvPr>
              <p:cNvCxnSpPr>
                <a:cxnSpLocks/>
                <a:stCxn id="16" idx="1"/>
                <a:endCxn id="17" idx="6"/>
              </p:cNvCxnSpPr>
              <p:nvPr/>
            </p:nvCxnSpPr>
            <p:spPr>
              <a:xfrm flipH="1" flipV="1">
                <a:off x="4147008" y="3697425"/>
                <a:ext cx="4239706" cy="43953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C37A9B4-D200-4C0A-B7CB-0C7A75714B0A}"/>
                  </a:ext>
                </a:extLst>
              </p:cNvPr>
              <p:cNvSpPr txBox="1"/>
              <p:nvPr/>
            </p:nvSpPr>
            <p:spPr>
              <a:xfrm>
                <a:off x="717544" y="459895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$3/unit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E0E5D11-4E00-4467-A969-8C820E9803E2}"/>
                  </a:ext>
                </a:extLst>
              </p:cNvPr>
              <p:cNvSpPr txBox="1"/>
              <p:nvPr/>
            </p:nvSpPr>
            <p:spPr>
              <a:xfrm>
                <a:off x="3638868" y="539414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3770009-A52A-432C-9194-6AA3D53DA7F9}"/>
                  </a:ext>
                </a:extLst>
              </p:cNvPr>
              <p:cNvSpPr txBox="1"/>
              <p:nvPr/>
            </p:nvSpPr>
            <p:spPr>
              <a:xfrm>
                <a:off x="4608743" y="4415204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C83C761-6232-4405-9895-F9EDDE1934BA}"/>
                  </a:ext>
                </a:extLst>
              </p:cNvPr>
              <p:cNvSpPr txBox="1"/>
              <p:nvPr/>
            </p:nvSpPr>
            <p:spPr>
              <a:xfrm>
                <a:off x="5956088" y="5889491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$4.5/unit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56C8432-FCAB-4861-BD93-E1FB751DDA19}"/>
                  </a:ext>
                </a:extLst>
              </p:cNvPr>
              <p:cNvSpPr txBox="1"/>
              <p:nvPr/>
            </p:nvSpPr>
            <p:spPr>
              <a:xfrm>
                <a:off x="8243589" y="4752802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$8/unit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74FB58D-576E-405C-B34A-28D2FEFCC04F}"/>
                  </a:ext>
                </a:extLst>
              </p:cNvPr>
              <p:cNvSpPr txBox="1"/>
              <p:nvPr/>
            </p:nvSpPr>
            <p:spPr>
              <a:xfrm>
                <a:off x="5969183" y="3531865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8DAC007-2282-429F-80F4-03D1BA3C5F5E}"/>
                  </a:ext>
                </a:extLst>
              </p:cNvPr>
              <p:cNvSpPr txBox="1"/>
              <p:nvPr/>
            </p:nvSpPr>
            <p:spPr>
              <a:xfrm>
                <a:off x="7785774" y="3059444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869A627-FDA1-41D1-85B2-26C5F9E4D9C9}"/>
                  </a:ext>
                </a:extLst>
              </p:cNvPr>
              <p:cNvSpPr txBox="1"/>
              <p:nvPr/>
            </p:nvSpPr>
            <p:spPr>
              <a:xfrm>
                <a:off x="3218243" y="2727438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DD3CF10-1D48-4626-81F8-04541F720475}"/>
                  </a:ext>
                </a:extLst>
              </p:cNvPr>
              <p:cNvSpPr txBox="1"/>
              <p:nvPr/>
            </p:nvSpPr>
            <p:spPr>
              <a:xfrm>
                <a:off x="1873103" y="3626366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6AA15A9-9ED5-450F-AFCC-EB6712D011FD}"/>
                </a:ext>
              </a:extLst>
            </p:cNvPr>
            <p:cNvSpPr txBox="1"/>
            <p:nvPr/>
          </p:nvSpPr>
          <p:spPr>
            <a:xfrm>
              <a:off x="3519879" y="308609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C902D05-7479-43A4-8D26-55C9AEDA793C}"/>
                </a:ext>
              </a:extLst>
            </p:cNvPr>
            <p:cNvSpPr txBox="1"/>
            <p:nvPr/>
          </p:nvSpPr>
          <p:spPr>
            <a:xfrm>
              <a:off x="11563508" y="360931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C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D956E52-44BC-414C-9DC4-693F1B8CB9CD}"/>
                </a:ext>
              </a:extLst>
            </p:cNvPr>
            <p:cNvSpPr txBox="1"/>
            <p:nvPr/>
          </p:nvSpPr>
          <p:spPr>
            <a:xfrm>
              <a:off x="4908895" y="5938968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926A7EC-465F-4AF6-938B-38F322A28144}"/>
                </a:ext>
              </a:extLst>
            </p:cNvPr>
            <p:cNvSpPr txBox="1"/>
            <p:nvPr/>
          </p:nvSpPr>
          <p:spPr>
            <a:xfrm>
              <a:off x="6033009" y="4158035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C10652-530E-4F72-BEA6-1125E23C2BB4}"/>
                </a:ext>
              </a:extLst>
            </p:cNvPr>
            <p:cNvSpPr txBox="1"/>
            <p:nvPr/>
          </p:nvSpPr>
          <p:spPr>
            <a:xfrm>
              <a:off x="8885611" y="2649053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2BC79E4-000E-420E-8B8A-FFFE9DF42257}"/>
                </a:ext>
              </a:extLst>
            </p:cNvPr>
            <p:cNvSpPr txBox="1"/>
            <p:nvPr/>
          </p:nvSpPr>
          <p:spPr>
            <a:xfrm>
              <a:off x="9494831" y="5382149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4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AF9453-B9F2-4550-87FC-9E4983332030}"/>
                </a:ext>
              </a:extLst>
            </p:cNvPr>
            <p:cNvSpPr txBox="1"/>
            <p:nvPr/>
          </p:nvSpPr>
          <p:spPr>
            <a:xfrm>
              <a:off x="7363543" y="6266174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B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FE702D0-92E3-4B46-AD27-3FBEABCF2306}"/>
                  </a:ext>
                </a:extLst>
              </p:cNvPr>
              <p:cNvSpPr txBox="1"/>
              <p:nvPr/>
            </p:nvSpPr>
            <p:spPr>
              <a:xfrm>
                <a:off x="3793026" y="1197348"/>
                <a:ext cx="3252246" cy="1513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Gardens each get enough soil: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≥4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≥1.5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≥2.5 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FE702D0-92E3-4B46-AD27-3FBEABCF23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026" y="1197348"/>
                <a:ext cx="3252246" cy="1513876"/>
              </a:xfrm>
              <a:prstGeom prst="rect">
                <a:avLst/>
              </a:prstGeom>
              <a:blipFill>
                <a:blip r:embed="rId2"/>
                <a:stretch>
                  <a:fillRect l="-1498" t="-2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B490C0-DAE3-4584-B8F2-D954F28D8D5E}"/>
                  </a:ext>
                </a:extLst>
              </p:cNvPr>
              <p:cNvSpPr txBox="1"/>
              <p:nvPr/>
            </p:nvSpPr>
            <p:spPr>
              <a:xfrm>
                <a:off x="9448700" y="1330385"/>
                <a:ext cx="3252246" cy="668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No anti-soil: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B490C0-DAE3-4584-B8F2-D954F28D8D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8700" y="1330385"/>
                <a:ext cx="3252246" cy="668645"/>
              </a:xfrm>
              <a:prstGeom prst="rect">
                <a:avLst/>
              </a:prstGeom>
              <a:blipFill>
                <a:blip r:embed="rId3"/>
                <a:stretch>
                  <a:fillRect l="-1689" t="-4545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6732C9E-F72C-46CC-80E9-03497BDE73B7}"/>
                  </a:ext>
                </a:extLst>
              </p:cNvPr>
              <p:cNvSpPr txBox="1"/>
              <p:nvPr/>
            </p:nvSpPr>
            <p:spPr>
              <a:xfrm>
                <a:off x="7033952" y="1347021"/>
                <a:ext cx="3252246" cy="1236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Can’t overuse a pile: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≤7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≤3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≤10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6732C9E-F72C-46CC-80E9-03497BDE7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952" y="1347021"/>
                <a:ext cx="3252246" cy="1236877"/>
              </a:xfrm>
              <a:prstGeom prst="rect">
                <a:avLst/>
              </a:prstGeom>
              <a:blipFill>
                <a:blip r:embed="rId4"/>
                <a:stretch>
                  <a:fillRect l="-1689" t="-2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5AAAF01A-1E1A-4D45-A161-DD95DC415C4C}"/>
              </a:ext>
            </a:extLst>
          </p:cNvPr>
          <p:cNvSpPr txBox="1"/>
          <p:nvPr/>
        </p:nvSpPr>
        <p:spPr>
          <a:xfrm>
            <a:off x="7776278" y="3679084"/>
            <a:ext cx="655162" cy="461665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56352EA-4332-433B-8430-2C479EE7FDFF}"/>
              </a:ext>
            </a:extLst>
          </p:cNvPr>
          <p:cNvSpPr txBox="1"/>
          <p:nvPr/>
        </p:nvSpPr>
        <p:spPr>
          <a:xfrm>
            <a:off x="10112744" y="2952116"/>
            <a:ext cx="655162" cy="461665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1.5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7A9C255-EAEF-4244-BACC-58D82E24C695}"/>
              </a:ext>
            </a:extLst>
          </p:cNvPr>
          <p:cNvSpPr txBox="1"/>
          <p:nvPr/>
        </p:nvSpPr>
        <p:spPr>
          <a:xfrm>
            <a:off x="4383926" y="5229387"/>
            <a:ext cx="655162" cy="461665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4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15CF8BA-2202-4A2D-883D-997ADAE70185}"/>
              </a:ext>
            </a:extLst>
          </p:cNvPr>
          <p:cNvSpPr txBox="1"/>
          <p:nvPr/>
        </p:nvSpPr>
        <p:spPr>
          <a:xfrm>
            <a:off x="10329789" y="4908794"/>
            <a:ext cx="655162" cy="461665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2.5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A527A2F-955B-421E-BFF7-644762C2A830}"/>
              </a:ext>
            </a:extLst>
          </p:cNvPr>
          <p:cNvSpPr/>
          <p:nvPr/>
        </p:nvSpPr>
        <p:spPr>
          <a:xfrm>
            <a:off x="575239" y="3280362"/>
            <a:ext cx="2741508" cy="79537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 feasible point.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Objective: 55</a:t>
            </a:r>
          </a:p>
        </p:txBody>
      </p:sp>
    </p:spTree>
    <p:extLst>
      <p:ext uri="{BB962C8B-B14F-4D97-AF65-F5344CB8AC3E}">
        <p14:creationId xmlns:p14="http://schemas.microsoft.com/office/powerpoint/2010/main" val="845999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299B7-28F6-430E-9D8A-8C80B1DCB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Problem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00E810-2BD0-4896-A409-A94853D43514}"/>
              </a:ext>
            </a:extLst>
          </p:cNvPr>
          <p:cNvGrpSpPr/>
          <p:nvPr/>
        </p:nvGrpSpPr>
        <p:grpSpPr>
          <a:xfrm>
            <a:off x="3489649" y="2649053"/>
            <a:ext cx="8787843" cy="4140341"/>
            <a:chOff x="3489649" y="2649053"/>
            <a:chExt cx="8787843" cy="414034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FD461ED-4936-4448-8296-34D4ACB77D00}"/>
                </a:ext>
              </a:extLst>
            </p:cNvPr>
            <p:cNvGrpSpPr/>
            <p:nvPr/>
          </p:nvGrpSpPr>
          <p:grpSpPr>
            <a:xfrm>
              <a:off x="3489649" y="2977662"/>
              <a:ext cx="8787843" cy="3726478"/>
              <a:chOff x="717544" y="2727438"/>
              <a:chExt cx="8885156" cy="3623718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3379A1C-E059-44B8-B1AC-9C06E784AE12}"/>
                  </a:ext>
                </a:extLst>
              </p:cNvPr>
              <p:cNvSpPr/>
              <p:nvPr/>
            </p:nvSpPr>
            <p:spPr>
              <a:xfrm>
                <a:off x="886120" y="3332375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7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7AAAFDB-0E0C-4C9E-A501-E0B6F75CE854}"/>
                  </a:ext>
                </a:extLst>
              </p:cNvPr>
              <p:cNvSpPr/>
              <p:nvPr/>
            </p:nvSpPr>
            <p:spPr>
              <a:xfrm>
                <a:off x="5082619" y="5667080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3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1F242D3-45E2-4005-9489-E20D45F64777}"/>
                  </a:ext>
                </a:extLst>
              </p:cNvPr>
              <p:cNvSpPr/>
              <p:nvPr/>
            </p:nvSpPr>
            <p:spPr>
              <a:xfrm>
                <a:off x="8386714" y="3795234"/>
                <a:ext cx="829558" cy="68344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10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1BD3B92-4A97-4F1E-9CFE-85167670B0E2}"/>
                  </a:ext>
                </a:extLst>
              </p:cNvPr>
              <p:cNvSpPr/>
              <p:nvPr/>
            </p:nvSpPr>
            <p:spPr>
              <a:xfrm>
                <a:off x="3463565" y="3355703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5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0EEFF86-F734-477D-B55A-4DD6FCFE8B81}"/>
                  </a:ext>
                </a:extLst>
              </p:cNvPr>
              <p:cNvSpPr/>
              <p:nvPr/>
            </p:nvSpPr>
            <p:spPr>
              <a:xfrm>
                <a:off x="2641076" y="532535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4</a:t>
                </a: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B8FF1838-D75E-4105-951B-9BFF062CDF45}"/>
                  </a:ext>
                </a:extLst>
              </p:cNvPr>
              <p:cNvSpPr/>
              <p:nvPr/>
            </p:nvSpPr>
            <p:spPr>
              <a:xfrm>
                <a:off x="6496639" y="2745557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1.5</a:t>
                </a: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95C57207-C220-4F2B-9C32-4D757B02472D}"/>
                  </a:ext>
                </a:extLst>
              </p:cNvPr>
              <p:cNvSpPr/>
              <p:nvPr/>
            </p:nvSpPr>
            <p:spPr>
              <a:xfrm>
                <a:off x="7102331" y="5266018"/>
                <a:ext cx="683443" cy="68344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/>
                  <a:t>2.5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53F1D2F-8151-45C3-9810-F3F611562DD6}"/>
                  </a:ext>
                </a:extLst>
              </p:cNvPr>
              <p:cNvCxnSpPr>
                <a:stCxn id="14" idx="3"/>
                <a:endCxn id="17" idx="2"/>
              </p:cNvCxnSpPr>
              <p:nvPr/>
            </p:nvCxnSpPr>
            <p:spPr>
              <a:xfrm>
                <a:off x="1715678" y="3674097"/>
                <a:ext cx="1747887" cy="233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9081031E-0A8F-4BE2-BDE4-BFF32BCF8475}"/>
                  </a:ext>
                </a:extLst>
              </p:cNvPr>
              <p:cNvCxnSpPr>
                <a:cxnSpLocks/>
                <a:endCxn id="19" idx="2"/>
              </p:cNvCxnSpPr>
              <p:nvPr/>
            </p:nvCxnSpPr>
            <p:spPr>
              <a:xfrm flipV="1">
                <a:off x="1300899" y="3087279"/>
                <a:ext cx="5195740" cy="23829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D520C354-A4AE-4F56-A26A-B5766F6DAF3A}"/>
                  </a:ext>
                </a:extLst>
              </p:cNvPr>
              <p:cNvCxnSpPr>
                <a:cxnSpLocks/>
                <a:stCxn id="14" idx="2"/>
                <a:endCxn id="18" idx="1"/>
              </p:cNvCxnSpPr>
              <p:nvPr/>
            </p:nvCxnSpPr>
            <p:spPr>
              <a:xfrm>
                <a:off x="1300899" y="4015819"/>
                <a:ext cx="1440265" cy="140962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9BF898C-F5B8-4E19-A312-53BE6EC62F10}"/>
                  </a:ext>
                </a:extLst>
              </p:cNvPr>
              <p:cNvCxnSpPr>
                <a:cxnSpLocks/>
                <a:stCxn id="15" idx="1"/>
                <a:endCxn id="18" idx="6"/>
              </p:cNvCxnSpPr>
              <p:nvPr/>
            </p:nvCxnSpPr>
            <p:spPr>
              <a:xfrm flipH="1" flipV="1">
                <a:off x="3324519" y="5667080"/>
                <a:ext cx="1758100" cy="3417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85EE5130-AE0F-4B8C-8D5C-BC7D153AA58B}"/>
                  </a:ext>
                </a:extLst>
              </p:cNvPr>
              <p:cNvCxnSpPr>
                <a:cxnSpLocks/>
                <a:stCxn id="15" idx="0"/>
                <a:endCxn id="17" idx="5"/>
              </p:cNvCxnSpPr>
              <p:nvPr/>
            </p:nvCxnSpPr>
            <p:spPr>
              <a:xfrm flipH="1" flipV="1">
                <a:off x="4046920" y="3939058"/>
                <a:ext cx="1450478" cy="172802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BCC860D-6339-4E4B-BEB4-8103A56015AC}"/>
                  </a:ext>
                </a:extLst>
              </p:cNvPr>
              <p:cNvCxnSpPr>
                <a:cxnSpLocks/>
                <a:stCxn id="15" idx="3"/>
                <a:endCxn id="20" idx="2"/>
              </p:cNvCxnSpPr>
              <p:nvPr/>
            </p:nvCxnSpPr>
            <p:spPr>
              <a:xfrm flipV="1">
                <a:off x="5912177" y="5607740"/>
                <a:ext cx="1190154" cy="40106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420DE18-1828-4EA5-B6D6-662A750699F2}"/>
                  </a:ext>
                </a:extLst>
              </p:cNvPr>
              <p:cNvCxnSpPr>
                <a:cxnSpLocks/>
                <a:stCxn id="16" idx="0"/>
                <a:endCxn id="19" idx="6"/>
              </p:cNvCxnSpPr>
              <p:nvPr/>
            </p:nvCxnSpPr>
            <p:spPr>
              <a:xfrm flipH="1" flipV="1">
                <a:off x="7180082" y="3087279"/>
                <a:ext cx="1621411" cy="70795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B7423F53-D80B-4DE3-8F30-B886C3C0BFE6}"/>
                  </a:ext>
                </a:extLst>
              </p:cNvPr>
              <p:cNvCxnSpPr>
                <a:cxnSpLocks/>
                <a:stCxn id="16" idx="2"/>
                <a:endCxn id="20" idx="7"/>
              </p:cNvCxnSpPr>
              <p:nvPr/>
            </p:nvCxnSpPr>
            <p:spPr>
              <a:xfrm flipH="1">
                <a:off x="7685686" y="4478678"/>
                <a:ext cx="1115807" cy="88742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629215A6-85F4-412D-817D-B9E5DBCA2B53}"/>
                  </a:ext>
                </a:extLst>
              </p:cNvPr>
              <p:cNvCxnSpPr>
                <a:cxnSpLocks/>
                <a:stCxn id="16" idx="1"/>
                <a:endCxn id="17" idx="6"/>
              </p:cNvCxnSpPr>
              <p:nvPr/>
            </p:nvCxnSpPr>
            <p:spPr>
              <a:xfrm flipH="1" flipV="1">
                <a:off x="4147008" y="3697425"/>
                <a:ext cx="4239706" cy="43953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C37A9B4-D200-4C0A-B7CB-0C7A75714B0A}"/>
                  </a:ext>
                </a:extLst>
              </p:cNvPr>
              <p:cNvSpPr txBox="1"/>
              <p:nvPr/>
            </p:nvSpPr>
            <p:spPr>
              <a:xfrm>
                <a:off x="717544" y="459895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$3/unit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E0E5D11-4E00-4467-A969-8C820E9803E2}"/>
                  </a:ext>
                </a:extLst>
              </p:cNvPr>
              <p:cNvSpPr txBox="1"/>
              <p:nvPr/>
            </p:nvSpPr>
            <p:spPr>
              <a:xfrm>
                <a:off x="3638868" y="5394143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3770009-A52A-432C-9194-6AA3D53DA7F9}"/>
                  </a:ext>
                </a:extLst>
              </p:cNvPr>
              <p:cNvSpPr txBox="1"/>
              <p:nvPr/>
            </p:nvSpPr>
            <p:spPr>
              <a:xfrm>
                <a:off x="4608743" y="4415204"/>
                <a:ext cx="13473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C83C761-6232-4405-9895-F9EDDE1934BA}"/>
                  </a:ext>
                </a:extLst>
              </p:cNvPr>
              <p:cNvSpPr txBox="1"/>
              <p:nvPr/>
            </p:nvSpPr>
            <p:spPr>
              <a:xfrm>
                <a:off x="5956088" y="5889491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$4.5/unit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56C8432-FCAB-4861-BD93-E1FB751DDA19}"/>
                  </a:ext>
                </a:extLst>
              </p:cNvPr>
              <p:cNvSpPr txBox="1"/>
              <p:nvPr/>
            </p:nvSpPr>
            <p:spPr>
              <a:xfrm>
                <a:off x="8243589" y="4752802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$8/unit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74FB58D-576E-405C-B34A-28D2FEFCC04F}"/>
                  </a:ext>
                </a:extLst>
              </p:cNvPr>
              <p:cNvSpPr txBox="1"/>
              <p:nvPr/>
            </p:nvSpPr>
            <p:spPr>
              <a:xfrm>
                <a:off x="5969183" y="3531865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8DAC007-2282-429F-80F4-03D1BA3C5F5E}"/>
                  </a:ext>
                </a:extLst>
              </p:cNvPr>
              <p:cNvSpPr txBox="1"/>
              <p:nvPr/>
            </p:nvSpPr>
            <p:spPr>
              <a:xfrm>
                <a:off x="7785774" y="3059444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$2/unit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869A627-FDA1-41D1-85B2-26C5F9E4D9C9}"/>
                  </a:ext>
                </a:extLst>
              </p:cNvPr>
              <p:cNvSpPr txBox="1"/>
              <p:nvPr/>
            </p:nvSpPr>
            <p:spPr>
              <a:xfrm>
                <a:off x="3218243" y="2727438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$1.5/unit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DD3CF10-1D48-4626-81F8-04541F720475}"/>
                  </a:ext>
                </a:extLst>
              </p:cNvPr>
              <p:cNvSpPr txBox="1"/>
              <p:nvPr/>
            </p:nvSpPr>
            <p:spPr>
              <a:xfrm>
                <a:off x="1873103" y="3626366"/>
                <a:ext cx="1359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$4/unit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6AA15A9-9ED5-450F-AFCC-EB6712D011FD}"/>
                </a:ext>
              </a:extLst>
            </p:cNvPr>
            <p:cNvSpPr txBox="1"/>
            <p:nvPr/>
          </p:nvSpPr>
          <p:spPr>
            <a:xfrm>
              <a:off x="3519879" y="308609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C902D05-7479-43A4-8D26-55C9AEDA793C}"/>
                </a:ext>
              </a:extLst>
            </p:cNvPr>
            <p:cNvSpPr txBox="1"/>
            <p:nvPr/>
          </p:nvSpPr>
          <p:spPr>
            <a:xfrm>
              <a:off x="11563508" y="3609317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C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D956E52-44BC-414C-9DC4-693F1B8CB9CD}"/>
                </a:ext>
              </a:extLst>
            </p:cNvPr>
            <p:cNvSpPr txBox="1"/>
            <p:nvPr/>
          </p:nvSpPr>
          <p:spPr>
            <a:xfrm>
              <a:off x="4908895" y="5938968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926A7EC-465F-4AF6-938B-38F322A28144}"/>
                </a:ext>
              </a:extLst>
            </p:cNvPr>
            <p:cNvSpPr txBox="1"/>
            <p:nvPr/>
          </p:nvSpPr>
          <p:spPr>
            <a:xfrm>
              <a:off x="6033009" y="4158035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C10652-530E-4F72-BEA6-1125E23C2BB4}"/>
                </a:ext>
              </a:extLst>
            </p:cNvPr>
            <p:cNvSpPr txBox="1"/>
            <p:nvPr/>
          </p:nvSpPr>
          <p:spPr>
            <a:xfrm>
              <a:off x="8885611" y="2649053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2BC79E4-000E-420E-8B8A-FFFE9DF42257}"/>
                </a:ext>
              </a:extLst>
            </p:cNvPr>
            <p:cNvSpPr txBox="1"/>
            <p:nvPr/>
          </p:nvSpPr>
          <p:spPr>
            <a:xfrm>
              <a:off x="9494831" y="5382149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accent1"/>
                  </a:solidFill>
                </a:rPr>
                <a:t>4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3AF9453-B9F2-4550-87FC-9E4983332030}"/>
                </a:ext>
              </a:extLst>
            </p:cNvPr>
            <p:cNvSpPr txBox="1"/>
            <p:nvPr/>
          </p:nvSpPr>
          <p:spPr>
            <a:xfrm>
              <a:off x="7363543" y="6266174"/>
              <a:ext cx="4323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B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FE702D0-92E3-4B46-AD27-3FBEABCF2306}"/>
                  </a:ext>
                </a:extLst>
              </p:cNvPr>
              <p:cNvSpPr txBox="1"/>
              <p:nvPr/>
            </p:nvSpPr>
            <p:spPr>
              <a:xfrm>
                <a:off x="3793026" y="1197348"/>
                <a:ext cx="3252246" cy="1513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Gardens each get enough soil: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≥4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≥1.5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≥2.5 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FE702D0-92E3-4B46-AD27-3FBEABCF23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026" y="1197348"/>
                <a:ext cx="3252246" cy="1513876"/>
              </a:xfrm>
              <a:prstGeom prst="rect">
                <a:avLst/>
              </a:prstGeom>
              <a:blipFill>
                <a:blip r:embed="rId2"/>
                <a:stretch>
                  <a:fillRect l="-1498" t="-2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B490C0-DAE3-4584-B8F2-D954F28D8D5E}"/>
                  </a:ext>
                </a:extLst>
              </p:cNvPr>
              <p:cNvSpPr txBox="1"/>
              <p:nvPr/>
            </p:nvSpPr>
            <p:spPr>
              <a:xfrm>
                <a:off x="9448700" y="1330385"/>
                <a:ext cx="3252246" cy="668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No anti-soil: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r>
                  <a:rPr lang="en-US" dirty="0"/>
                  <a:t> for 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B490C0-DAE3-4584-B8F2-D954F28D8D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8700" y="1330385"/>
                <a:ext cx="3252246" cy="668645"/>
              </a:xfrm>
              <a:prstGeom prst="rect">
                <a:avLst/>
              </a:prstGeom>
              <a:blipFill>
                <a:blip r:embed="rId3"/>
                <a:stretch>
                  <a:fillRect l="-1689" t="-4545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6732C9E-F72C-46CC-80E9-03497BDE73B7}"/>
                  </a:ext>
                </a:extLst>
              </p:cNvPr>
              <p:cNvSpPr txBox="1"/>
              <p:nvPr/>
            </p:nvSpPr>
            <p:spPr>
              <a:xfrm>
                <a:off x="7033952" y="1347021"/>
                <a:ext cx="3252246" cy="1236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Can’t overuse a pile: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≤7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≤3</m:t>
                    </m:r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,3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≤10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6732C9E-F72C-46CC-80E9-03497BDE7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952" y="1347021"/>
                <a:ext cx="3252246" cy="1236877"/>
              </a:xfrm>
              <a:prstGeom prst="rect">
                <a:avLst/>
              </a:prstGeom>
              <a:blipFill>
                <a:blip r:embed="rId4"/>
                <a:stretch>
                  <a:fillRect l="-1689" t="-2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515CF8BA-2202-4A2D-883D-997ADAE70185}"/>
              </a:ext>
            </a:extLst>
          </p:cNvPr>
          <p:cNvSpPr txBox="1"/>
          <p:nvPr/>
        </p:nvSpPr>
        <p:spPr>
          <a:xfrm>
            <a:off x="8710043" y="5661038"/>
            <a:ext cx="65516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2.5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A527A2F-955B-421E-BFF7-644762C2A830}"/>
              </a:ext>
            </a:extLst>
          </p:cNvPr>
          <p:cNvSpPr/>
          <p:nvPr/>
        </p:nvSpPr>
        <p:spPr>
          <a:xfrm>
            <a:off x="575239" y="3280362"/>
            <a:ext cx="2741508" cy="79537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 feasible point.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Objective: 44.25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6C8918A-9AFE-4D65-9EC0-082120CB4C5A}"/>
              </a:ext>
            </a:extLst>
          </p:cNvPr>
          <p:cNvSpPr txBox="1"/>
          <p:nvPr/>
        </p:nvSpPr>
        <p:spPr>
          <a:xfrm>
            <a:off x="7229338" y="4366573"/>
            <a:ext cx="65516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0.5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6C6F5A8-A109-49D2-AEE2-F916B6A06B54}"/>
              </a:ext>
            </a:extLst>
          </p:cNvPr>
          <p:cNvSpPr txBox="1"/>
          <p:nvPr/>
        </p:nvSpPr>
        <p:spPr>
          <a:xfrm>
            <a:off x="4379708" y="5304384"/>
            <a:ext cx="65516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4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9BA99AC-957E-4556-8E0C-006A035E955F}"/>
              </a:ext>
            </a:extLst>
          </p:cNvPr>
          <p:cNvSpPr txBox="1"/>
          <p:nvPr/>
        </p:nvSpPr>
        <p:spPr>
          <a:xfrm>
            <a:off x="4814150" y="2946878"/>
            <a:ext cx="65516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1.5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1C7B664-0B2F-4736-88E1-23D90C7A9CE1}"/>
              </a:ext>
            </a:extLst>
          </p:cNvPr>
          <p:cNvSpPr txBox="1"/>
          <p:nvPr/>
        </p:nvSpPr>
        <p:spPr>
          <a:xfrm>
            <a:off x="8827243" y="4230141"/>
            <a:ext cx="65516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4.5</a:t>
            </a:r>
          </a:p>
        </p:txBody>
      </p:sp>
      <p:sp>
        <p:nvSpPr>
          <p:cNvPr id="51" name="Content Placeholder 50">
            <a:extLst>
              <a:ext uri="{FF2B5EF4-FFF2-40B4-BE49-F238E27FC236}">
                <a16:creationId xmlns:a16="http://schemas.microsoft.com/office/drawing/2014/main" id="{0E0D8472-8556-42F9-9529-B3F018D09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40" y="4529579"/>
            <a:ext cx="2660485" cy="1779782"/>
          </a:xfrm>
        </p:spPr>
        <p:txBody>
          <a:bodyPr/>
          <a:lstStyle/>
          <a:p>
            <a:r>
              <a:rPr lang="en-US" dirty="0"/>
              <a:t>This is an optimal point. There are others!</a:t>
            </a:r>
          </a:p>
        </p:txBody>
      </p:sp>
    </p:spTree>
    <p:extLst>
      <p:ext uri="{BB962C8B-B14F-4D97-AF65-F5344CB8AC3E}">
        <p14:creationId xmlns:p14="http://schemas.microsoft.com/office/powerpoint/2010/main" val="39336680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with UW color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A48DD3"/>
      </a:accent2>
      <a:accent3>
        <a:srgbClr val="4C3282"/>
      </a:accent3>
      <a:accent4>
        <a:srgbClr val="B6A479"/>
      </a:accent4>
      <a:accent5>
        <a:srgbClr val="3E8853"/>
      </a:accent5>
      <a:accent6>
        <a:srgbClr val="62A39F"/>
      </a:accent6>
      <a:hlink>
        <a:srgbClr val="33006F"/>
      </a:hlink>
      <a:folHlink>
        <a:srgbClr val="9A7B4C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11_template" id="{CF2E33B2-997D-4F55-9C04-23BC94CAE906}" vid="{863C565C-B775-42FC-8F75-344706EF3A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417_template</Template>
  <TotalTime>380</TotalTime>
  <Words>3498</Words>
  <Application>Microsoft Office PowerPoint</Application>
  <PresentationFormat>Widescreen</PresentationFormat>
  <Paragraphs>531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6" baseType="lpstr">
      <vt:lpstr>Cambria Math</vt:lpstr>
      <vt:lpstr>Segoe UI</vt:lpstr>
      <vt:lpstr>Segoe UI Light</vt:lpstr>
      <vt:lpstr>Segoe UI Semibold</vt:lpstr>
      <vt:lpstr>Segoe UI Semilight</vt:lpstr>
      <vt:lpstr>Tw Cen MT</vt:lpstr>
      <vt:lpstr>Wingdings</vt:lpstr>
      <vt:lpstr>Wingdings 3</vt:lpstr>
      <vt:lpstr>Integral</vt:lpstr>
      <vt:lpstr>More Linear Programming </vt:lpstr>
      <vt:lpstr>Example Problem</vt:lpstr>
      <vt:lpstr>Full Definition</vt:lpstr>
      <vt:lpstr>A Linear Program</vt:lpstr>
      <vt:lpstr>Linear constraints</vt:lpstr>
      <vt:lpstr>Full Definition</vt:lpstr>
      <vt:lpstr>What are we looking for?</vt:lpstr>
      <vt:lpstr>Example Problem</vt:lpstr>
      <vt:lpstr>Example Problem</vt:lpstr>
      <vt:lpstr>Example Problem</vt:lpstr>
      <vt:lpstr>Solving LPs</vt:lpstr>
      <vt:lpstr>Another Question</vt:lpstr>
      <vt:lpstr>Non-Integrality</vt:lpstr>
      <vt:lpstr>What do you do if you need integers?</vt:lpstr>
      <vt:lpstr>Extra Practice</vt:lpstr>
      <vt:lpstr>Extra Practice</vt:lpstr>
      <vt:lpstr>An Example Where things go wrong</vt:lpstr>
      <vt:lpstr>Independent Set</vt:lpstr>
      <vt:lpstr>Independent Set</vt:lpstr>
      <vt:lpstr>Independent Set</vt:lpstr>
      <vt:lpstr>Write an LP for independent set</vt:lpstr>
      <vt:lpstr>Write an LP for independent set</vt:lpstr>
      <vt:lpstr>Write an LP for independent set</vt:lpstr>
      <vt:lpstr>Write an LP for independent set</vt:lpstr>
      <vt:lpstr>LP for Independent set</vt:lpstr>
      <vt:lpstr>LP for Independent set</vt:lpstr>
      <vt:lpstr>A nicer example</vt:lpstr>
      <vt:lpstr>Vertex Cover LP</vt:lpstr>
      <vt:lpstr>Vertex Cover LP</vt:lpstr>
      <vt:lpstr>Integrality</vt:lpstr>
      <vt:lpstr>What do we do</vt:lpstr>
      <vt:lpstr>What do we do</vt:lpstr>
      <vt:lpstr>What do we do</vt:lpstr>
      <vt:lpstr>In General</vt:lpstr>
      <vt:lpstr>In General…</vt:lpstr>
      <vt:lpstr>In General…</vt:lpstr>
      <vt:lpstr>Running Time</vt:lpstr>
      <vt:lpstr>Non-Bipartite</vt:lpstr>
      <vt:lpstr>Summary</vt:lpstr>
      <vt:lpstr>Side Note for Those with deep LP knowledge</vt:lpstr>
      <vt:lpstr>Flows</vt:lpstr>
      <vt:lpstr>Max Flow</vt:lpstr>
      <vt:lpstr>Flows</vt:lpstr>
      <vt:lpstr>Flows</vt:lpstr>
      <vt:lpstr>Write an LP for finding the biggest flow</vt:lpstr>
      <vt:lpstr>Write an LP for finding the biggest flow</vt:lpstr>
      <vt:lpstr>Next Time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rtweber2</dc:creator>
  <cp:lastModifiedBy>rtweber2</cp:lastModifiedBy>
  <cp:revision>21</cp:revision>
  <dcterms:created xsi:type="dcterms:W3CDTF">2021-02-10T06:50:19Z</dcterms:created>
  <dcterms:modified xsi:type="dcterms:W3CDTF">2021-02-12T00:14:07Z</dcterms:modified>
</cp:coreProperties>
</file>