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336" r:id="rId3"/>
    <p:sldId id="337" r:id="rId4"/>
    <p:sldId id="356" r:id="rId5"/>
    <p:sldId id="341" r:id="rId6"/>
    <p:sldId id="355" r:id="rId7"/>
    <p:sldId id="383" r:id="rId8"/>
    <p:sldId id="384" r:id="rId9"/>
    <p:sldId id="385" r:id="rId10"/>
    <p:sldId id="386" r:id="rId11"/>
    <p:sldId id="387" r:id="rId12"/>
    <p:sldId id="388" r:id="rId13"/>
    <p:sldId id="389" r:id="rId14"/>
    <p:sldId id="390" r:id="rId15"/>
    <p:sldId id="357" r:id="rId16"/>
    <p:sldId id="394" r:id="rId17"/>
    <p:sldId id="338" r:id="rId18"/>
    <p:sldId id="363" r:id="rId19"/>
    <p:sldId id="342" r:id="rId20"/>
    <p:sldId id="358" r:id="rId21"/>
    <p:sldId id="343" r:id="rId22"/>
    <p:sldId id="359" r:id="rId23"/>
    <p:sldId id="350" r:id="rId24"/>
    <p:sldId id="351" r:id="rId25"/>
    <p:sldId id="353" r:id="rId26"/>
    <p:sldId id="354" r:id="rId27"/>
    <p:sldId id="360" r:id="rId28"/>
    <p:sldId id="361" r:id="rId29"/>
    <p:sldId id="362" r:id="rId30"/>
    <p:sldId id="364" r:id="rId31"/>
    <p:sldId id="365" r:id="rId32"/>
    <p:sldId id="366" r:id="rId33"/>
    <p:sldId id="367" r:id="rId34"/>
    <p:sldId id="368" r:id="rId35"/>
    <p:sldId id="369" r:id="rId36"/>
    <p:sldId id="370" r:id="rId37"/>
    <p:sldId id="371" r:id="rId38"/>
    <p:sldId id="372" r:id="rId39"/>
    <p:sldId id="373" r:id="rId40"/>
    <p:sldId id="374" r:id="rId41"/>
    <p:sldId id="375" r:id="rId42"/>
    <p:sldId id="376" r:id="rId43"/>
    <p:sldId id="377" r:id="rId44"/>
    <p:sldId id="393" r:id="rId45"/>
    <p:sldId id="392" r:id="rId46"/>
    <p:sldId id="378" r:id="rId47"/>
    <p:sldId id="379" r:id="rId48"/>
    <p:sldId id="380" r:id="rId49"/>
    <p:sldId id="381" r:id="rId50"/>
    <p:sldId id="382" r:id="rId51"/>
    <p:sldId id="391" r:id="rId5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F1FA"/>
    <a:srgbClr val="CCE3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49" d="100"/>
          <a:sy n="49" d="100"/>
        </p:scale>
        <p:origin x="679" y="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2-05T04:19:10.57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1318 456 7136 0 0,'0'0'0'0'0,"3"0"0"0"0,-2 0 0 0 0,-1 0-5360 0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2-05T04:39:52.81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 0 1896 0 0,'0'0'0'0'0,"-2"2"0"0"0,0-2 0 0 0,2 0-1424 0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2-05T04:19:20.30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819 1026 2304 0 0,'0'0'0'0'0,"-2"7"0"0"0,-3 4 0 0 0,5-11-1736 0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2-05T04:39:52.81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 0 1896 0 0,'0'0'0'0'0,"-2"2"0"0"0,0-2 0 0 0,2 0-1424 0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2-05T04:19:20.30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819 1026 2304 0 0,'0'0'0'0'0,"-2"7"0"0"0,-3 4 0 0 0,5-11-1736 0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2-05T04:39:52.81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 0 1896 0 0,'0'0'0'0'0,"-2"2"0"0"0,0-2 0 0 0,2 0-1424 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2-05T04:19:20.30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819 1026 2304 0 0,'0'0'0'0'0,"-2"7"0"0"0,-3 4 0 0 0,5-11-1736 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2-05T04:19:10.57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1318 456 7136 0 0,'0'0'0'0'0,"3"0"0"0"0,-2 0 0 0 0,-1 0-5360 0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2-05T04:19:20.30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819 1026 2304 0 0,'0'0'0'0'0,"-2"7"0"0"0,-3 4 0 0 0,5-11-1736 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2-05T04:39:52.65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12 1 4416 0 0,'0'0'0'0'0,"-4"7"0"0"0,-3 3 0 0 0,7-10-3312 0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2-05T04:39:52.81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 0 1896 0 0,'0'0'0'0'0,"-2"2"0"0"0,0-2 0 0 0,2 0-1424 0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2-05T04:19:20.30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819 1026 2304 0 0,'0'0'0'0'0,"-2"7"0"0"0,-3 4 0 0 0,5-11-1736 0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2-05T04:39:52.81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 0 1896 0 0,'0'0'0'0'0,"-2"2"0"0"0,0-2 0 0 0,2 0-1424 0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2-05T04:19:20.30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819 1026 2304 0 0,'0'0'0'0'0,"-2"7"0"0"0,-3 4 0 0 0,5-11-1736 0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A2C54EF6-D19C-4AC1-BC8A-BC516EAC36FF}" type="datetimeFigureOut">
              <a:rPr lang="en-US" smtClean="0"/>
              <a:t>2/5/2021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1F8AF-4E14-4805-9291-00969D74EFF7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rgbClr val="4C32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10688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6CB2A4-11AD-445D-9449-ECE97BF726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15881" y="3446573"/>
            <a:ext cx="5590283" cy="1014667"/>
          </a:xfrm>
        </p:spPr>
        <p:txBody>
          <a:bodyPr/>
          <a:lstStyle>
            <a:lvl1pPr algn="ctr">
              <a:defRPr cap="none" baseline="0"/>
            </a:lvl1pPr>
          </a:lstStyle>
          <a:p>
            <a:r>
              <a:rPr lang="en-US" dirty="0"/>
              <a:t>Big Concept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5E7B94-0CB0-48FD-9BA2-0BCEF75A76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54EF6-D19C-4AC1-BC8A-BC516EAC36FF}" type="datetimeFigureOut">
              <a:rPr lang="en-US" smtClean="0"/>
              <a:t>2/5/2021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BA529F-BA16-4C50-8761-34379098B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838C27-C210-4D9C-AB83-9BF54E329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1F8AF-4E14-4805-9291-00969D74EFF7}" type="slidenum">
              <a:rPr lang="en-US" smtClean="0"/>
              <a:t>‹#›</a:t>
            </a:fld>
            <a:endParaRPr lang="en-US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067791F-5EAB-433C-8512-E3D8B5FEA33C}"/>
              </a:ext>
            </a:extLst>
          </p:cNvPr>
          <p:cNvCxnSpPr/>
          <p:nvPr/>
        </p:nvCxnSpPr>
        <p:spPr>
          <a:xfrm>
            <a:off x="138752" y="1917510"/>
            <a:ext cx="11914495" cy="0"/>
          </a:xfrm>
          <a:prstGeom prst="line">
            <a:avLst/>
          </a:prstGeom>
          <a:ln w="19050">
            <a:solidFill>
              <a:srgbClr val="D8D8D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9FC5ADD-7CD5-4855-8137-142378EFA26D}"/>
              </a:ext>
            </a:extLst>
          </p:cNvPr>
          <p:cNvGrpSpPr/>
          <p:nvPr/>
        </p:nvGrpSpPr>
        <p:grpSpPr>
          <a:xfrm>
            <a:off x="4736398" y="555634"/>
            <a:ext cx="2723751" cy="2723751"/>
            <a:chOff x="4360460" y="449353"/>
            <a:chExt cx="3282287" cy="3282287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161030CC-581E-4D1E-9ACA-A92F5BB6C0CB}"/>
                </a:ext>
              </a:extLst>
            </p:cNvPr>
            <p:cNvSpPr/>
            <p:nvPr userDrawn="1"/>
          </p:nvSpPr>
          <p:spPr>
            <a:xfrm>
              <a:off x="4360460" y="449353"/>
              <a:ext cx="3282287" cy="3282287"/>
            </a:xfrm>
            <a:prstGeom prst="ellipse">
              <a:avLst/>
            </a:prstGeom>
            <a:solidFill>
              <a:srgbClr val="B6A4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" name="Shape 822">
              <a:extLst>
                <a:ext uri="{FF2B5EF4-FFF2-40B4-BE49-F238E27FC236}">
                  <a16:creationId xmlns:a16="http://schemas.microsoft.com/office/drawing/2014/main" id="{9662AC8F-8502-4CF6-87AC-2CB7EFEBC5CD}"/>
                </a:ext>
              </a:extLst>
            </p:cNvPr>
            <p:cNvGrpSpPr/>
            <p:nvPr userDrawn="1"/>
          </p:nvGrpSpPr>
          <p:grpSpPr>
            <a:xfrm>
              <a:off x="4868910" y="1003939"/>
              <a:ext cx="2265387" cy="2173113"/>
              <a:chOff x="5233525" y="4954450"/>
              <a:chExt cx="538275" cy="516350"/>
            </a:xfrm>
          </p:grpSpPr>
          <p:sp>
            <p:nvSpPr>
              <p:cNvPr id="8" name="Shape 823">
                <a:extLst>
                  <a:ext uri="{FF2B5EF4-FFF2-40B4-BE49-F238E27FC236}">
                    <a16:creationId xmlns:a16="http://schemas.microsoft.com/office/drawing/2014/main" id="{915C32CE-F54C-4A91-A795-5F6EE0E2C310}"/>
                  </a:ext>
                </a:extLst>
              </p:cNvPr>
              <p:cNvSpPr/>
              <p:nvPr/>
            </p:nvSpPr>
            <p:spPr>
              <a:xfrm>
                <a:off x="5637825" y="4954450"/>
                <a:ext cx="89525" cy="89525"/>
              </a:xfrm>
              <a:custGeom>
                <a:avLst/>
                <a:gdLst/>
                <a:ahLst/>
                <a:cxnLst/>
                <a:rect l="0" t="0" r="0" b="0"/>
                <a:pathLst>
                  <a:path w="3581" h="3581" fill="none" extrusionOk="0">
                    <a:moveTo>
                      <a:pt x="1023" y="3410"/>
                    </a:moveTo>
                    <a:lnTo>
                      <a:pt x="1023" y="3410"/>
                    </a:lnTo>
                    <a:lnTo>
                      <a:pt x="1193" y="3483"/>
                    </a:lnTo>
                    <a:lnTo>
                      <a:pt x="1388" y="3532"/>
                    </a:lnTo>
                    <a:lnTo>
                      <a:pt x="1583" y="3556"/>
                    </a:lnTo>
                    <a:lnTo>
                      <a:pt x="1778" y="3581"/>
                    </a:lnTo>
                    <a:lnTo>
                      <a:pt x="1778" y="3581"/>
                    </a:lnTo>
                    <a:lnTo>
                      <a:pt x="1973" y="3556"/>
                    </a:lnTo>
                    <a:lnTo>
                      <a:pt x="2143" y="3532"/>
                    </a:lnTo>
                    <a:lnTo>
                      <a:pt x="2314" y="3508"/>
                    </a:lnTo>
                    <a:lnTo>
                      <a:pt x="2484" y="3435"/>
                    </a:lnTo>
                    <a:lnTo>
                      <a:pt x="2630" y="3361"/>
                    </a:lnTo>
                    <a:lnTo>
                      <a:pt x="2776" y="3264"/>
                    </a:lnTo>
                    <a:lnTo>
                      <a:pt x="2923" y="3167"/>
                    </a:lnTo>
                    <a:lnTo>
                      <a:pt x="3044" y="3045"/>
                    </a:lnTo>
                    <a:lnTo>
                      <a:pt x="3166" y="2923"/>
                    </a:lnTo>
                    <a:lnTo>
                      <a:pt x="3264" y="2801"/>
                    </a:lnTo>
                    <a:lnTo>
                      <a:pt x="3361" y="2631"/>
                    </a:lnTo>
                    <a:lnTo>
                      <a:pt x="3434" y="2485"/>
                    </a:lnTo>
                    <a:lnTo>
                      <a:pt x="3483" y="2314"/>
                    </a:lnTo>
                    <a:lnTo>
                      <a:pt x="3531" y="2144"/>
                    </a:lnTo>
                    <a:lnTo>
                      <a:pt x="3556" y="1973"/>
                    </a:lnTo>
                    <a:lnTo>
                      <a:pt x="3580" y="1803"/>
                    </a:lnTo>
                    <a:lnTo>
                      <a:pt x="3580" y="1803"/>
                    </a:lnTo>
                    <a:lnTo>
                      <a:pt x="3556" y="1608"/>
                    </a:lnTo>
                    <a:lnTo>
                      <a:pt x="3531" y="1437"/>
                    </a:lnTo>
                    <a:lnTo>
                      <a:pt x="3483" y="1267"/>
                    </a:lnTo>
                    <a:lnTo>
                      <a:pt x="3434" y="1096"/>
                    </a:lnTo>
                    <a:lnTo>
                      <a:pt x="3361" y="950"/>
                    </a:lnTo>
                    <a:lnTo>
                      <a:pt x="3264" y="804"/>
                    </a:lnTo>
                    <a:lnTo>
                      <a:pt x="3166" y="658"/>
                    </a:lnTo>
                    <a:lnTo>
                      <a:pt x="3044" y="536"/>
                    </a:lnTo>
                    <a:lnTo>
                      <a:pt x="2923" y="414"/>
                    </a:lnTo>
                    <a:lnTo>
                      <a:pt x="2776" y="317"/>
                    </a:lnTo>
                    <a:lnTo>
                      <a:pt x="2630" y="220"/>
                    </a:lnTo>
                    <a:lnTo>
                      <a:pt x="2484" y="147"/>
                    </a:lnTo>
                    <a:lnTo>
                      <a:pt x="2314" y="98"/>
                    </a:lnTo>
                    <a:lnTo>
                      <a:pt x="2143" y="49"/>
                    </a:lnTo>
                    <a:lnTo>
                      <a:pt x="1973" y="25"/>
                    </a:lnTo>
                    <a:lnTo>
                      <a:pt x="1778" y="0"/>
                    </a:lnTo>
                    <a:lnTo>
                      <a:pt x="1778" y="0"/>
                    </a:lnTo>
                    <a:lnTo>
                      <a:pt x="1607" y="25"/>
                    </a:lnTo>
                    <a:lnTo>
                      <a:pt x="1437" y="49"/>
                    </a:lnTo>
                    <a:lnTo>
                      <a:pt x="1266" y="98"/>
                    </a:lnTo>
                    <a:lnTo>
                      <a:pt x="1096" y="147"/>
                    </a:lnTo>
                    <a:lnTo>
                      <a:pt x="925" y="220"/>
                    </a:lnTo>
                    <a:lnTo>
                      <a:pt x="779" y="317"/>
                    </a:lnTo>
                    <a:lnTo>
                      <a:pt x="658" y="414"/>
                    </a:lnTo>
                    <a:lnTo>
                      <a:pt x="536" y="536"/>
                    </a:lnTo>
                    <a:lnTo>
                      <a:pt x="414" y="658"/>
                    </a:lnTo>
                    <a:lnTo>
                      <a:pt x="317" y="804"/>
                    </a:lnTo>
                    <a:lnTo>
                      <a:pt x="219" y="950"/>
                    </a:lnTo>
                    <a:lnTo>
                      <a:pt x="146" y="1096"/>
                    </a:lnTo>
                    <a:lnTo>
                      <a:pt x="73" y="1267"/>
                    </a:lnTo>
                    <a:lnTo>
                      <a:pt x="49" y="1437"/>
                    </a:lnTo>
                    <a:lnTo>
                      <a:pt x="24" y="1608"/>
                    </a:lnTo>
                    <a:lnTo>
                      <a:pt x="0" y="1803"/>
                    </a:lnTo>
                    <a:lnTo>
                      <a:pt x="0" y="1803"/>
                    </a:lnTo>
                    <a:lnTo>
                      <a:pt x="24" y="2071"/>
                    </a:lnTo>
                    <a:lnTo>
                      <a:pt x="97" y="2339"/>
                    </a:lnTo>
                    <a:lnTo>
                      <a:pt x="195" y="2582"/>
                    </a:lnTo>
                    <a:lnTo>
                      <a:pt x="317" y="2801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" name="Shape 824">
                <a:extLst>
                  <a:ext uri="{FF2B5EF4-FFF2-40B4-BE49-F238E27FC236}">
                    <a16:creationId xmlns:a16="http://schemas.microsoft.com/office/drawing/2014/main" id="{25663F7D-C889-439B-A68E-97D8B29147A8}"/>
                  </a:ext>
                </a:extLst>
              </p:cNvPr>
              <p:cNvSpPr/>
              <p:nvPr/>
            </p:nvSpPr>
            <p:spPr>
              <a:xfrm>
                <a:off x="5323025" y="4980625"/>
                <a:ext cx="88925" cy="88925"/>
              </a:xfrm>
              <a:custGeom>
                <a:avLst/>
                <a:gdLst/>
                <a:ahLst/>
                <a:cxnLst/>
                <a:rect l="0" t="0" r="0" b="0"/>
                <a:pathLst>
                  <a:path w="3557" h="3557" fill="none" extrusionOk="0">
                    <a:moveTo>
                      <a:pt x="3191" y="2850"/>
                    </a:moveTo>
                    <a:lnTo>
                      <a:pt x="3191" y="2850"/>
                    </a:lnTo>
                    <a:lnTo>
                      <a:pt x="3313" y="2680"/>
                    </a:lnTo>
                    <a:lnTo>
                      <a:pt x="3410" y="2509"/>
                    </a:lnTo>
                    <a:lnTo>
                      <a:pt x="3483" y="2314"/>
                    </a:lnTo>
                    <a:lnTo>
                      <a:pt x="3532" y="2095"/>
                    </a:lnTo>
                    <a:lnTo>
                      <a:pt x="3532" y="2095"/>
                    </a:lnTo>
                    <a:lnTo>
                      <a:pt x="3556" y="1925"/>
                    </a:lnTo>
                    <a:lnTo>
                      <a:pt x="3556" y="1730"/>
                    </a:lnTo>
                    <a:lnTo>
                      <a:pt x="3556" y="1559"/>
                    </a:lnTo>
                    <a:lnTo>
                      <a:pt x="3508" y="1389"/>
                    </a:lnTo>
                    <a:lnTo>
                      <a:pt x="3459" y="1218"/>
                    </a:lnTo>
                    <a:lnTo>
                      <a:pt x="3410" y="1072"/>
                    </a:lnTo>
                    <a:lnTo>
                      <a:pt x="3337" y="902"/>
                    </a:lnTo>
                    <a:lnTo>
                      <a:pt x="3240" y="756"/>
                    </a:lnTo>
                    <a:lnTo>
                      <a:pt x="3142" y="634"/>
                    </a:lnTo>
                    <a:lnTo>
                      <a:pt x="3021" y="512"/>
                    </a:lnTo>
                    <a:lnTo>
                      <a:pt x="2899" y="390"/>
                    </a:lnTo>
                    <a:lnTo>
                      <a:pt x="2753" y="293"/>
                    </a:lnTo>
                    <a:lnTo>
                      <a:pt x="2606" y="196"/>
                    </a:lnTo>
                    <a:lnTo>
                      <a:pt x="2436" y="122"/>
                    </a:lnTo>
                    <a:lnTo>
                      <a:pt x="2266" y="74"/>
                    </a:lnTo>
                    <a:lnTo>
                      <a:pt x="2095" y="25"/>
                    </a:lnTo>
                    <a:lnTo>
                      <a:pt x="2095" y="25"/>
                    </a:lnTo>
                    <a:lnTo>
                      <a:pt x="1925" y="1"/>
                    </a:lnTo>
                    <a:lnTo>
                      <a:pt x="1730" y="1"/>
                    </a:lnTo>
                    <a:lnTo>
                      <a:pt x="1559" y="1"/>
                    </a:lnTo>
                    <a:lnTo>
                      <a:pt x="1389" y="25"/>
                    </a:lnTo>
                    <a:lnTo>
                      <a:pt x="1218" y="74"/>
                    </a:lnTo>
                    <a:lnTo>
                      <a:pt x="1072" y="147"/>
                    </a:lnTo>
                    <a:lnTo>
                      <a:pt x="902" y="220"/>
                    </a:lnTo>
                    <a:lnTo>
                      <a:pt x="756" y="317"/>
                    </a:lnTo>
                    <a:lnTo>
                      <a:pt x="634" y="415"/>
                    </a:lnTo>
                    <a:lnTo>
                      <a:pt x="512" y="537"/>
                    </a:lnTo>
                    <a:lnTo>
                      <a:pt x="390" y="658"/>
                    </a:lnTo>
                    <a:lnTo>
                      <a:pt x="293" y="804"/>
                    </a:lnTo>
                    <a:lnTo>
                      <a:pt x="195" y="951"/>
                    </a:lnTo>
                    <a:lnTo>
                      <a:pt x="122" y="1097"/>
                    </a:lnTo>
                    <a:lnTo>
                      <a:pt x="74" y="1267"/>
                    </a:lnTo>
                    <a:lnTo>
                      <a:pt x="25" y="1462"/>
                    </a:lnTo>
                    <a:lnTo>
                      <a:pt x="25" y="1462"/>
                    </a:lnTo>
                    <a:lnTo>
                      <a:pt x="1" y="1633"/>
                    </a:lnTo>
                    <a:lnTo>
                      <a:pt x="1" y="1803"/>
                    </a:lnTo>
                    <a:lnTo>
                      <a:pt x="1" y="1998"/>
                    </a:lnTo>
                    <a:lnTo>
                      <a:pt x="25" y="2168"/>
                    </a:lnTo>
                    <a:lnTo>
                      <a:pt x="74" y="2339"/>
                    </a:lnTo>
                    <a:lnTo>
                      <a:pt x="147" y="2485"/>
                    </a:lnTo>
                    <a:lnTo>
                      <a:pt x="220" y="2655"/>
                    </a:lnTo>
                    <a:lnTo>
                      <a:pt x="317" y="2777"/>
                    </a:lnTo>
                    <a:lnTo>
                      <a:pt x="415" y="2923"/>
                    </a:lnTo>
                    <a:lnTo>
                      <a:pt x="536" y="3045"/>
                    </a:lnTo>
                    <a:lnTo>
                      <a:pt x="658" y="3167"/>
                    </a:lnTo>
                    <a:lnTo>
                      <a:pt x="804" y="3264"/>
                    </a:lnTo>
                    <a:lnTo>
                      <a:pt x="950" y="3362"/>
                    </a:lnTo>
                    <a:lnTo>
                      <a:pt x="1096" y="3435"/>
                    </a:lnTo>
                    <a:lnTo>
                      <a:pt x="1267" y="3483"/>
                    </a:lnTo>
                    <a:lnTo>
                      <a:pt x="1462" y="3532"/>
                    </a:lnTo>
                    <a:lnTo>
                      <a:pt x="1462" y="3532"/>
                    </a:lnTo>
                    <a:lnTo>
                      <a:pt x="1705" y="3557"/>
                    </a:lnTo>
                    <a:lnTo>
                      <a:pt x="1973" y="3557"/>
                    </a:lnTo>
                    <a:lnTo>
                      <a:pt x="2217" y="3508"/>
                    </a:lnTo>
                    <a:lnTo>
                      <a:pt x="2460" y="3435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" name="Shape 825">
                <a:extLst>
                  <a:ext uri="{FF2B5EF4-FFF2-40B4-BE49-F238E27FC236}">
                    <a16:creationId xmlns:a16="http://schemas.microsoft.com/office/drawing/2014/main" id="{5C225417-5386-4CF0-A050-D547324972FC}"/>
                  </a:ext>
                </a:extLst>
              </p:cNvPr>
              <p:cNvSpPr/>
              <p:nvPr/>
            </p:nvSpPr>
            <p:spPr>
              <a:xfrm>
                <a:off x="5233525" y="5255225"/>
                <a:ext cx="89525" cy="89525"/>
              </a:xfrm>
              <a:custGeom>
                <a:avLst/>
                <a:gdLst/>
                <a:ahLst/>
                <a:cxnLst/>
                <a:rect l="0" t="0" r="0" b="0"/>
                <a:pathLst>
                  <a:path w="3581" h="3581" fill="none" extrusionOk="0">
                    <a:moveTo>
                      <a:pt x="3215" y="707"/>
                    </a:moveTo>
                    <a:lnTo>
                      <a:pt x="3215" y="707"/>
                    </a:lnTo>
                    <a:lnTo>
                      <a:pt x="3093" y="585"/>
                    </a:lnTo>
                    <a:lnTo>
                      <a:pt x="2972" y="464"/>
                    </a:lnTo>
                    <a:lnTo>
                      <a:pt x="2850" y="342"/>
                    </a:lnTo>
                    <a:lnTo>
                      <a:pt x="2679" y="244"/>
                    </a:lnTo>
                    <a:lnTo>
                      <a:pt x="2679" y="244"/>
                    </a:lnTo>
                    <a:lnTo>
                      <a:pt x="2533" y="171"/>
                    </a:lnTo>
                    <a:lnTo>
                      <a:pt x="2363" y="98"/>
                    </a:lnTo>
                    <a:lnTo>
                      <a:pt x="2192" y="50"/>
                    </a:lnTo>
                    <a:lnTo>
                      <a:pt x="2022" y="25"/>
                    </a:lnTo>
                    <a:lnTo>
                      <a:pt x="1851" y="1"/>
                    </a:lnTo>
                    <a:lnTo>
                      <a:pt x="1681" y="25"/>
                    </a:lnTo>
                    <a:lnTo>
                      <a:pt x="1510" y="25"/>
                    </a:lnTo>
                    <a:lnTo>
                      <a:pt x="1340" y="74"/>
                    </a:lnTo>
                    <a:lnTo>
                      <a:pt x="1169" y="123"/>
                    </a:lnTo>
                    <a:lnTo>
                      <a:pt x="1023" y="196"/>
                    </a:lnTo>
                    <a:lnTo>
                      <a:pt x="877" y="269"/>
                    </a:lnTo>
                    <a:lnTo>
                      <a:pt x="731" y="366"/>
                    </a:lnTo>
                    <a:lnTo>
                      <a:pt x="585" y="488"/>
                    </a:lnTo>
                    <a:lnTo>
                      <a:pt x="463" y="610"/>
                    </a:lnTo>
                    <a:lnTo>
                      <a:pt x="341" y="731"/>
                    </a:lnTo>
                    <a:lnTo>
                      <a:pt x="244" y="902"/>
                    </a:lnTo>
                    <a:lnTo>
                      <a:pt x="244" y="902"/>
                    </a:lnTo>
                    <a:lnTo>
                      <a:pt x="171" y="1048"/>
                    </a:lnTo>
                    <a:lnTo>
                      <a:pt x="98" y="1219"/>
                    </a:lnTo>
                    <a:lnTo>
                      <a:pt x="49" y="1389"/>
                    </a:lnTo>
                    <a:lnTo>
                      <a:pt x="25" y="1560"/>
                    </a:lnTo>
                    <a:lnTo>
                      <a:pt x="0" y="1730"/>
                    </a:lnTo>
                    <a:lnTo>
                      <a:pt x="0" y="1900"/>
                    </a:lnTo>
                    <a:lnTo>
                      <a:pt x="25" y="2071"/>
                    </a:lnTo>
                    <a:lnTo>
                      <a:pt x="73" y="2241"/>
                    </a:lnTo>
                    <a:lnTo>
                      <a:pt x="122" y="2412"/>
                    </a:lnTo>
                    <a:lnTo>
                      <a:pt x="195" y="2558"/>
                    </a:lnTo>
                    <a:lnTo>
                      <a:pt x="268" y="2729"/>
                    </a:lnTo>
                    <a:lnTo>
                      <a:pt x="366" y="2850"/>
                    </a:lnTo>
                    <a:lnTo>
                      <a:pt x="463" y="2996"/>
                    </a:lnTo>
                    <a:lnTo>
                      <a:pt x="609" y="3118"/>
                    </a:lnTo>
                    <a:lnTo>
                      <a:pt x="731" y="3240"/>
                    </a:lnTo>
                    <a:lnTo>
                      <a:pt x="901" y="3337"/>
                    </a:lnTo>
                    <a:lnTo>
                      <a:pt x="901" y="3337"/>
                    </a:lnTo>
                    <a:lnTo>
                      <a:pt x="1048" y="3410"/>
                    </a:lnTo>
                    <a:lnTo>
                      <a:pt x="1218" y="3484"/>
                    </a:lnTo>
                    <a:lnTo>
                      <a:pt x="1389" y="3532"/>
                    </a:lnTo>
                    <a:lnTo>
                      <a:pt x="1559" y="3557"/>
                    </a:lnTo>
                    <a:lnTo>
                      <a:pt x="1730" y="3581"/>
                    </a:lnTo>
                    <a:lnTo>
                      <a:pt x="1900" y="3581"/>
                    </a:lnTo>
                    <a:lnTo>
                      <a:pt x="2071" y="3557"/>
                    </a:lnTo>
                    <a:lnTo>
                      <a:pt x="2241" y="3508"/>
                    </a:lnTo>
                    <a:lnTo>
                      <a:pt x="2411" y="3459"/>
                    </a:lnTo>
                    <a:lnTo>
                      <a:pt x="2558" y="3410"/>
                    </a:lnTo>
                    <a:lnTo>
                      <a:pt x="2704" y="3313"/>
                    </a:lnTo>
                    <a:lnTo>
                      <a:pt x="2850" y="3216"/>
                    </a:lnTo>
                    <a:lnTo>
                      <a:pt x="2996" y="3118"/>
                    </a:lnTo>
                    <a:lnTo>
                      <a:pt x="3118" y="2996"/>
                    </a:lnTo>
                    <a:lnTo>
                      <a:pt x="3240" y="2850"/>
                    </a:lnTo>
                    <a:lnTo>
                      <a:pt x="3337" y="2704"/>
                    </a:lnTo>
                    <a:lnTo>
                      <a:pt x="3337" y="2704"/>
                    </a:lnTo>
                    <a:lnTo>
                      <a:pt x="3459" y="2412"/>
                    </a:lnTo>
                    <a:lnTo>
                      <a:pt x="3532" y="2144"/>
                    </a:lnTo>
                    <a:lnTo>
                      <a:pt x="3581" y="1852"/>
                    </a:lnTo>
                    <a:lnTo>
                      <a:pt x="3556" y="1560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" name="Shape 826">
                <a:extLst>
                  <a:ext uri="{FF2B5EF4-FFF2-40B4-BE49-F238E27FC236}">
                    <a16:creationId xmlns:a16="http://schemas.microsoft.com/office/drawing/2014/main" id="{F2B2177A-3C1C-4737-A983-B5086B44BAC9}"/>
                  </a:ext>
                </a:extLst>
              </p:cNvPr>
              <p:cNvSpPr/>
              <p:nvPr/>
            </p:nvSpPr>
            <p:spPr>
              <a:xfrm>
                <a:off x="5453325" y="5382475"/>
                <a:ext cx="88925" cy="88325"/>
              </a:xfrm>
              <a:custGeom>
                <a:avLst/>
                <a:gdLst/>
                <a:ahLst/>
                <a:cxnLst/>
                <a:rect l="0" t="0" r="0" b="0"/>
                <a:pathLst>
                  <a:path w="3557" h="3533" fill="none" extrusionOk="0">
                    <a:moveTo>
                      <a:pt x="1389" y="1"/>
                    </a:moveTo>
                    <a:lnTo>
                      <a:pt x="1389" y="1"/>
                    </a:lnTo>
                    <a:lnTo>
                      <a:pt x="1194" y="50"/>
                    </a:lnTo>
                    <a:lnTo>
                      <a:pt x="999" y="147"/>
                    </a:lnTo>
                    <a:lnTo>
                      <a:pt x="804" y="245"/>
                    </a:lnTo>
                    <a:lnTo>
                      <a:pt x="634" y="366"/>
                    </a:lnTo>
                    <a:lnTo>
                      <a:pt x="634" y="366"/>
                    </a:lnTo>
                    <a:lnTo>
                      <a:pt x="488" y="488"/>
                    </a:lnTo>
                    <a:lnTo>
                      <a:pt x="390" y="634"/>
                    </a:lnTo>
                    <a:lnTo>
                      <a:pt x="268" y="780"/>
                    </a:lnTo>
                    <a:lnTo>
                      <a:pt x="195" y="926"/>
                    </a:lnTo>
                    <a:lnTo>
                      <a:pt x="122" y="1073"/>
                    </a:lnTo>
                    <a:lnTo>
                      <a:pt x="74" y="1243"/>
                    </a:lnTo>
                    <a:lnTo>
                      <a:pt x="25" y="1414"/>
                    </a:lnTo>
                    <a:lnTo>
                      <a:pt x="0" y="1584"/>
                    </a:lnTo>
                    <a:lnTo>
                      <a:pt x="0" y="1755"/>
                    </a:lnTo>
                    <a:lnTo>
                      <a:pt x="0" y="1925"/>
                    </a:lnTo>
                    <a:lnTo>
                      <a:pt x="25" y="2096"/>
                    </a:lnTo>
                    <a:lnTo>
                      <a:pt x="74" y="2266"/>
                    </a:lnTo>
                    <a:lnTo>
                      <a:pt x="122" y="2412"/>
                    </a:lnTo>
                    <a:lnTo>
                      <a:pt x="195" y="2583"/>
                    </a:lnTo>
                    <a:lnTo>
                      <a:pt x="293" y="2729"/>
                    </a:lnTo>
                    <a:lnTo>
                      <a:pt x="415" y="2875"/>
                    </a:lnTo>
                    <a:lnTo>
                      <a:pt x="415" y="2875"/>
                    </a:lnTo>
                    <a:lnTo>
                      <a:pt x="536" y="3021"/>
                    </a:lnTo>
                    <a:lnTo>
                      <a:pt x="658" y="3143"/>
                    </a:lnTo>
                    <a:lnTo>
                      <a:pt x="804" y="3240"/>
                    </a:lnTo>
                    <a:lnTo>
                      <a:pt x="950" y="3313"/>
                    </a:lnTo>
                    <a:lnTo>
                      <a:pt x="1121" y="3386"/>
                    </a:lnTo>
                    <a:lnTo>
                      <a:pt x="1267" y="3459"/>
                    </a:lnTo>
                    <a:lnTo>
                      <a:pt x="1437" y="3484"/>
                    </a:lnTo>
                    <a:lnTo>
                      <a:pt x="1608" y="3508"/>
                    </a:lnTo>
                    <a:lnTo>
                      <a:pt x="1778" y="3532"/>
                    </a:lnTo>
                    <a:lnTo>
                      <a:pt x="1949" y="3508"/>
                    </a:lnTo>
                    <a:lnTo>
                      <a:pt x="2119" y="3484"/>
                    </a:lnTo>
                    <a:lnTo>
                      <a:pt x="2290" y="3435"/>
                    </a:lnTo>
                    <a:lnTo>
                      <a:pt x="2460" y="3386"/>
                    </a:lnTo>
                    <a:lnTo>
                      <a:pt x="2606" y="3313"/>
                    </a:lnTo>
                    <a:lnTo>
                      <a:pt x="2777" y="3216"/>
                    </a:lnTo>
                    <a:lnTo>
                      <a:pt x="2923" y="3118"/>
                    </a:lnTo>
                    <a:lnTo>
                      <a:pt x="2923" y="3118"/>
                    </a:lnTo>
                    <a:lnTo>
                      <a:pt x="3045" y="2997"/>
                    </a:lnTo>
                    <a:lnTo>
                      <a:pt x="3167" y="2851"/>
                    </a:lnTo>
                    <a:lnTo>
                      <a:pt x="3264" y="2704"/>
                    </a:lnTo>
                    <a:lnTo>
                      <a:pt x="3361" y="2558"/>
                    </a:lnTo>
                    <a:lnTo>
                      <a:pt x="3435" y="2412"/>
                    </a:lnTo>
                    <a:lnTo>
                      <a:pt x="3483" y="2242"/>
                    </a:lnTo>
                    <a:lnTo>
                      <a:pt x="3532" y="2071"/>
                    </a:lnTo>
                    <a:lnTo>
                      <a:pt x="3556" y="1901"/>
                    </a:lnTo>
                    <a:lnTo>
                      <a:pt x="3556" y="1730"/>
                    </a:lnTo>
                    <a:lnTo>
                      <a:pt x="3556" y="1560"/>
                    </a:lnTo>
                    <a:lnTo>
                      <a:pt x="3532" y="1389"/>
                    </a:lnTo>
                    <a:lnTo>
                      <a:pt x="3483" y="1219"/>
                    </a:lnTo>
                    <a:lnTo>
                      <a:pt x="3410" y="1048"/>
                    </a:lnTo>
                    <a:lnTo>
                      <a:pt x="3337" y="902"/>
                    </a:lnTo>
                    <a:lnTo>
                      <a:pt x="3264" y="756"/>
                    </a:lnTo>
                    <a:lnTo>
                      <a:pt x="3142" y="610"/>
                    </a:lnTo>
                    <a:lnTo>
                      <a:pt x="3142" y="610"/>
                    </a:lnTo>
                    <a:lnTo>
                      <a:pt x="2972" y="415"/>
                    </a:lnTo>
                    <a:lnTo>
                      <a:pt x="2753" y="245"/>
                    </a:lnTo>
                    <a:lnTo>
                      <a:pt x="2533" y="123"/>
                    </a:lnTo>
                    <a:lnTo>
                      <a:pt x="2314" y="50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" name="Shape 827">
                <a:extLst>
                  <a:ext uri="{FF2B5EF4-FFF2-40B4-BE49-F238E27FC236}">
                    <a16:creationId xmlns:a16="http://schemas.microsoft.com/office/drawing/2014/main" id="{065E0883-FD56-4990-A3BA-7394FB6E3D9D}"/>
                  </a:ext>
                </a:extLst>
              </p:cNvPr>
              <p:cNvSpPr/>
              <p:nvPr/>
            </p:nvSpPr>
            <p:spPr>
              <a:xfrm>
                <a:off x="5682875" y="5188875"/>
                <a:ext cx="88925" cy="89525"/>
              </a:xfrm>
              <a:custGeom>
                <a:avLst/>
                <a:gdLst/>
                <a:ahLst/>
                <a:cxnLst/>
                <a:rect l="0" t="0" r="0" b="0"/>
                <a:pathLst>
                  <a:path w="3557" h="3581" fill="none" extrusionOk="0">
                    <a:moveTo>
                      <a:pt x="0" y="2022"/>
                    </a:moveTo>
                    <a:lnTo>
                      <a:pt x="0" y="2022"/>
                    </a:lnTo>
                    <a:lnTo>
                      <a:pt x="25" y="2216"/>
                    </a:lnTo>
                    <a:lnTo>
                      <a:pt x="98" y="2411"/>
                    </a:lnTo>
                    <a:lnTo>
                      <a:pt x="98" y="2411"/>
                    </a:lnTo>
                    <a:lnTo>
                      <a:pt x="171" y="2557"/>
                    </a:lnTo>
                    <a:lnTo>
                      <a:pt x="244" y="2728"/>
                    </a:lnTo>
                    <a:lnTo>
                      <a:pt x="341" y="2874"/>
                    </a:lnTo>
                    <a:lnTo>
                      <a:pt x="463" y="2996"/>
                    </a:lnTo>
                    <a:lnTo>
                      <a:pt x="585" y="3118"/>
                    </a:lnTo>
                    <a:lnTo>
                      <a:pt x="707" y="3239"/>
                    </a:lnTo>
                    <a:lnTo>
                      <a:pt x="853" y="3337"/>
                    </a:lnTo>
                    <a:lnTo>
                      <a:pt x="999" y="3410"/>
                    </a:lnTo>
                    <a:lnTo>
                      <a:pt x="1169" y="3483"/>
                    </a:lnTo>
                    <a:lnTo>
                      <a:pt x="1340" y="3532"/>
                    </a:lnTo>
                    <a:lnTo>
                      <a:pt x="1510" y="3556"/>
                    </a:lnTo>
                    <a:lnTo>
                      <a:pt x="1681" y="3580"/>
                    </a:lnTo>
                    <a:lnTo>
                      <a:pt x="1851" y="3580"/>
                    </a:lnTo>
                    <a:lnTo>
                      <a:pt x="2022" y="3556"/>
                    </a:lnTo>
                    <a:lnTo>
                      <a:pt x="2192" y="3532"/>
                    </a:lnTo>
                    <a:lnTo>
                      <a:pt x="2363" y="3459"/>
                    </a:lnTo>
                    <a:lnTo>
                      <a:pt x="2363" y="3459"/>
                    </a:lnTo>
                    <a:lnTo>
                      <a:pt x="2533" y="3410"/>
                    </a:lnTo>
                    <a:lnTo>
                      <a:pt x="2704" y="3312"/>
                    </a:lnTo>
                    <a:lnTo>
                      <a:pt x="2850" y="3215"/>
                    </a:lnTo>
                    <a:lnTo>
                      <a:pt x="2972" y="3093"/>
                    </a:lnTo>
                    <a:lnTo>
                      <a:pt x="3093" y="2971"/>
                    </a:lnTo>
                    <a:lnTo>
                      <a:pt x="3215" y="2850"/>
                    </a:lnTo>
                    <a:lnTo>
                      <a:pt x="3288" y="2704"/>
                    </a:lnTo>
                    <a:lnTo>
                      <a:pt x="3386" y="2557"/>
                    </a:lnTo>
                    <a:lnTo>
                      <a:pt x="3434" y="2387"/>
                    </a:lnTo>
                    <a:lnTo>
                      <a:pt x="3483" y="2216"/>
                    </a:lnTo>
                    <a:lnTo>
                      <a:pt x="3532" y="2070"/>
                    </a:lnTo>
                    <a:lnTo>
                      <a:pt x="3556" y="1875"/>
                    </a:lnTo>
                    <a:lnTo>
                      <a:pt x="3556" y="1705"/>
                    </a:lnTo>
                    <a:lnTo>
                      <a:pt x="3532" y="1534"/>
                    </a:lnTo>
                    <a:lnTo>
                      <a:pt x="3507" y="1364"/>
                    </a:lnTo>
                    <a:lnTo>
                      <a:pt x="3434" y="1194"/>
                    </a:lnTo>
                    <a:lnTo>
                      <a:pt x="3434" y="1194"/>
                    </a:lnTo>
                    <a:lnTo>
                      <a:pt x="3361" y="1023"/>
                    </a:lnTo>
                    <a:lnTo>
                      <a:pt x="3288" y="853"/>
                    </a:lnTo>
                    <a:lnTo>
                      <a:pt x="3191" y="706"/>
                    </a:lnTo>
                    <a:lnTo>
                      <a:pt x="3069" y="585"/>
                    </a:lnTo>
                    <a:lnTo>
                      <a:pt x="2947" y="463"/>
                    </a:lnTo>
                    <a:lnTo>
                      <a:pt x="2825" y="341"/>
                    </a:lnTo>
                    <a:lnTo>
                      <a:pt x="2679" y="268"/>
                    </a:lnTo>
                    <a:lnTo>
                      <a:pt x="2533" y="171"/>
                    </a:lnTo>
                    <a:lnTo>
                      <a:pt x="2363" y="122"/>
                    </a:lnTo>
                    <a:lnTo>
                      <a:pt x="2192" y="73"/>
                    </a:lnTo>
                    <a:lnTo>
                      <a:pt x="2022" y="24"/>
                    </a:lnTo>
                    <a:lnTo>
                      <a:pt x="1851" y="24"/>
                    </a:lnTo>
                    <a:lnTo>
                      <a:pt x="1681" y="0"/>
                    </a:lnTo>
                    <a:lnTo>
                      <a:pt x="1510" y="24"/>
                    </a:lnTo>
                    <a:lnTo>
                      <a:pt x="1340" y="73"/>
                    </a:lnTo>
                    <a:lnTo>
                      <a:pt x="1169" y="122"/>
                    </a:lnTo>
                    <a:lnTo>
                      <a:pt x="1169" y="122"/>
                    </a:lnTo>
                    <a:lnTo>
                      <a:pt x="974" y="195"/>
                    </a:lnTo>
                    <a:lnTo>
                      <a:pt x="804" y="292"/>
                    </a:lnTo>
                    <a:lnTo>
                      <a:pt x="658" y="390"/>
                    </a:lnTo>
                    <a:lnTo>
                      <a:pt x="512" y="512"/>
                    </a:lnTo>
                    <a:lnTo>
                      <a:pt x="390" y="658"/>
                    </a:lnTo>
                    <a:lnTo>
                      <a:pt x="293" y="804"/>
                    </a:lnTo>
                    <a:lnTo>
                      <a:pt x="195" y="950"/>
                    </a:lnTo>
                    <a:lnTo>
                      <a:pt x="122" y="1120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" name="Shape 828">
                <a:extLst>
                  <a:ext uri="{FF2B5EF4-FFF2-40B4-BE49-F238E27FC236}">
                    <a16:creationId xmlns:a16="http://schemas.microsoft.com/office/drawing/2014/main" id="{C497A5ED-CCEE-4F09-A7B4-7079C57F1DC1}"/>
                  </a:ext>
                </a:extLst>
              </p:cNvPr>
              <p:cNvSpPr/>
              <p:nvPr/>
            </p:nvSpPr>
            <p:spPr>
              <a:xfrm>
                <a:off x="5411925" y="5110925"/>
                <a:ext cx="188775" cy="189400"/>
              </a:xfrm>
              <a:custGeom>
                <a:avLst/>
                <a:gdLst/>
                <a:ahLst/>
                <a:cxnLst/>
                <a:rect l="0" t="0" r="0" b="0"/>
                <a:pathLst>
                  <a:path w="7551" h="7576" fill="none" extrusionOk="0">
                    <a:moveTo>
                      <a:pt x="0" y="3776"/>
                    </a:moveTo>
                    <a:lnTo>
                      <a:pt x="0" y="3776"/>
                    </a:lnTo>
                    <a:lnTo>
                      <a:pt x="25" y="3410"/>
                    </a:lnTo>
                    <a:lnTo>
                      <a:pt x="73" y="3021"/>
                    </a:lnTo>
                    <a:lnTo>
                      <a:pt x="171" y="2655"/>
                    </a:lnTo>
                    <a:lnTo>
                      <a:pt x="293" y="2314"/>
                    </a:lnTo>
                    <a:lnTo>
                      <a:pt x="463" y="1973"/>
                    </a:lnTo>
                    <a:lnTo>
                      <a:pt x="658" y="1681"/>
                    </a:lnTo>
                    <a:lnTo>
                      <a:pt x="877" y="1389"/>
                    </a:lnTo>
                    <a:lnTo>
                      <a:pt x="1121" y="1121"/>
                    </a:lnTo>
                    <a:lnTo>
                      <a:pt x="1389" y="877"/>
                    </a:lnTo>
                    <a:lnTo>
                      <a:pt x="1656" y="658"/>
                    </a:lnTo>
                    <a:lnTo>
                      <a:pt x="1973" y="463"/>
                    </a:lnTo>
                    <a:lnTo>
                      <a:pt x="2314" y="293"/>
                    </a:lnTo>
                    <a:lnTo>
                      <a:pt x="2655" y="171"/>
                    </a:lnTo>
                    <a:lnTo>
                      <a:pt x="3020" y="74"/>
                    </a:lnTo>
                    <a:lnTo>
                      <a:pt x="3386" y="25"/>
                    </a:lnTo>
                    <a:lnTo>
                      <a:pt x="3775" y="1"/>
                    </a:lnTo>
                    <a:lnTo>
                      <a:pt x="3775" y="1"/>
                    </a:lnTo>
                    <a:lnTo>
                      <a:pt x="4165" y="25"/>
                    </a:lnTo>
                    <a:lnTo>
                      <a:pt x="4555" y="74"/>
                    </a:lnTo>
                    <a:lnTo>
                      <a:pt x="4896" y="171"/>
                    </a:lnTo>
                    <a:lnTo>
                      <a:pt x="5261" y="293"/>
                    </a:lnTo>
                    <a:lnTo>
                      <a:pt x="5578" y="463"/>
                    </a:lnTo>
                    <a:lnTo>
                      <a:pt x="5894" y="658"/>
                    </a:lnTo>
                    <a:lnTo>
                      <a:pt x="6186" y="877"/>
                    </a:lnTo>
                    <a:lnTo>
                      <a:pt x="6454" y="1121"/>
                    </a:lnTo>
                    <a:lnTo>
                      <a:pt x="6698" y="1389"/>
                    </a:lnTo>
                    <a:lnTo>
                      <a:pt x="6917" y="1681"/>
                    </a:lnTo>
                    <a:lnTo>
                      <a:pt x="7112" y="1973"/>
                    </a:lnTo>
                    <a:lnTo>
                      <a:pt x="7258" y="2314"/>
                    </a:lnTo>
                    <a:lnTo>
                      <a:pt x="7404" y="2655"/>
                    </a:lnTo>
                    <a:lnTo>
                      <a:pt x="7477" y="3021"/>
                    </a:lnTo>
                    <a:lnTo>
                      <a:pt x="7550" y="3410"/>
                    </a:lnTo>
                    <a:lnTo>
                      <a:pt x="7550" y="3776"/>
                    </a:lnTo>
                    <a:lnTo>
                      <a:pt x="7550" y="3776"/>
                    </a:lnTo>
                    <a:lnTo>
                      <a:pt x="7550" y="4165"/>
                    </a:lnTo>
                    <a:lnTo>
                      <a:pt x="7477" y="4555"/>
                    </a:lnTo>
                    <a:lnTo>
                      <a:pt x="7404" y="4920"/>
                    </a:lnTo>
                    <a:lnTo>
                      <a:pt x="7258" y="5261"/>
                    </a:lnTo>
                    <a:lnTo>
                      <a:pt x="7112" y="5578"/>
                    </a:lnTo>
                    <a:lnTo>
                      <a:pt x="6917" y="5895"/>
                    </a:lnTo>
                    <a:lnTo>
                      <a:pt x="6698" y="6187"/>
                    </a:lnTo>
                    <a:lnTo>
                      <a:pt x="6454" y="6455"/>
                    </a:lnTo>
                    <a:lnTo>
                      <a:pt x="6186" y="6698"/>
                    </a:lnTo>
                    <a:lnTo>
                      <a:pt x="5894" y="6917"/>
                    </a:lnTo>
                    <a:lnTo>
                      <a:pt x="5578" y="7112"/>
                    </a:lnTo>
                    <a:lnTo>
                      <a:pt x="5261" y="7258"/>
                    </a:lnTo>
                    <a:lnTo>
                      <a:pt x="4896" y="7405"/>
                    </a:lnTo>
                    <a:lnTo>
                      <a:pt x="4555" y="7478"/>
                    </a:lnTo>
                    <a:lnTo>
                      <a:pt x="4165" y="7551"/>
                    </a:lnTo>
                    <a:lnTo>
                      <a:pt x="3775" y="7575"/>
                    </a:lnTo>
                    <a:lnTo>
                      <a:pt x="3775" y="7575"/>
                    </a:lnTo>
                    <a:lnTo>
                      <a:pt x="3386" y="7551"/>
                    </a:lnTo>
                    <a:lnTo>
                      <a:pt x="3020" y="7478"/>
                    </a:lnTo>
                    <a:lnTo>
                      <a:pt x="2655" y="7405"/>
                    </a:lnTo>
                    <a:lnTo>
                      <a:pt x="2314" y="7258"/>
                    </a:lnTo>
                    <a:lnTo>
                      <a:pt x="1973" y="7112"/>
                    </a:lnTo>
                    <a:lnTo>
                      <a:pt x="1656" y="6917"/>
                    </a:lnTo>
                    <a:lnTo>
                      <a:pt x="1389" y="6698"/>
                    </a:lnTo>
                    <a:lnTo>
                      <a:pt x="1121" y="6455"/>
                    </a:lnTo>
                    <a:lnTo>
                      <a:pt x="877" y="6187"/>
                    </a:lnTo>
                    <a:lnTo>
                      <a:pt x="658" y="5895"/>
                    </a:lnTo>
                    <a:lnTo>
                      <a:pt x="463" y="5578"/>
                    </a:lnTo>
                    <a:lnTo>
                      <a:pt x="293" y="5261"/>
                    </a:lnTo>
                    <a:lnTo>
                      <a:pt x="171" y="4920"/>
                    </a:lnTo>
                    <a:lnTo>
                      <a:pt x="73" y="4555"/>
                    </a:lnTo>
                    <a:lnTo>
                      <a:pt x="25" y="4165"/>
                    </a:lnTo>
                    <a:lnTo>
                      <a:pt x="0" y="3776"/>
                    </a:lnTo>
                    <a:lnTo>
                      <a:pt x="0" y="3776"/>
                    </a:lnTo>
                    <a:close/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" name="Shape 829">
                <a:extLst>
                  <a:ext uri="{FF2B5EF4-FFF2-40B4-BE49-F238E27FC236}">
                    <a16:creationId xmlns:a16="http://schemas.microsoft.com/office/drawing/2014/main" id="{D8CBE5C1-1916-4EF1-B9E9-DC5E58DE62C4}"/>
                  </a:ext>
                </a:extLst>
              </p:cNvPr>
              <p:cNvSpPr/>
              <p:nvPr/>
            </p:nvSpPr>
            <p:spPr>
              <a:xfrm>
                <a:off x="5367475" y="5025075"/>
                <a:ext cx="81600" cy="105975"/>
              </a:xfrm>
              <a:custGeom>
                <a:avLst/>
                <a:gdLst/>
                <a:ahLst/>
                <a:cxnLst/>
                <a:rect l="0" t="0" r="0" b="0"/>
                <a:pathLst>
                  <a:path w="3264" h="4239" fill="none" extrusionOk="0">
                    <a:moveTo>
                      <a:pt x="0" y="1"/>
                    </a:moveTo>
                    <a:lnTo>
                      <a:pt x="3264" y="4238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" name="Shape 830">
                <a:extLst>
                  <a:ext uri="{FF2B5EF4-FFF2-40B4-BE49-F238E27FC236}">
                    <a16:creationId xmlns:a16="http://schemas.microsoft.com/office/drawing/2014/main" id="{BB37530B-08B3-4205-8A08-E876EE3F9FBE}"/>
                  </a:ext>
                </a:extLst>
              </p:cNvPr>
              <p:cNvSpPr/>
              <p:nvPr/>
            </p:nvSpPr>
            <p:spPr>
              <a:xfrm>
                <a:off x="5567800" y="4999500"/>
                <a:ext cx="115100" cy="133975"/>
              </a:xfrm>
              <a:custGeom>
                <a:avLst/>
                <a:gdLst/>
                <a:ahLst/>
                <a:cxnLst/>
                <a:rect l="0" t="0" r="0" b="0"/>
                <a:pathLst>
                  <a:path w="4604" h="5359" fill="none" extrusionOk="0">
                    <a:moveTo>
                      <a:pt x="0" y="5359"/>
                    </a:moveTo>
                    <a:lnTo>
                      <a:pt x="4603" y="1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" name="Shape 831">
                <a:extLst>
                  <a:ext uri="{FF2B5EF4-FFF2-40B4-BE49-F238E27FC236}">
                    <a16:creationId xmlns:a16="http://schemas.microsoft.com/office/drawing/2014/main" id="{14DEB002-C856-4D51-9E3F-42951B8C7A10}"/>
                  </a:ext>
                </a:extLst>
              </p:cNvPr>
              <p:cNvSpPr/>
              <p:nvPr/>
            </p:nvSpPr>
            <p:spPr>
              <a:xfrm>
                <a:off x="5600075" y="5217475"/>
                <a:ext cx="127275" cy="16475"/>
              </a:xfrm>
              <a:custGeom>
                <a:avLst/>
                <a:gdLst/>
                <a:ahLst/>
                <a:cxnLst/>
                <a:rect l="0" t="0" r="0" b="0"/>
                <a:pathLst>
                  <a:path w="5091" h="659" fill="none" extrusionOk="0">
                    <a:moveTo>
                      <a:pt x="5090" y="658"/>
                    </a:moveTo>
                    <a:lnTo>
                      <a:pt x="0" y="1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" name="Shape 832">
                <a:extLst>
                  <a:ext uri="{FF2B5EF4-FFF2-40B4-BE49-F238E27FC236}">
                    <a16:creationId xmlns:a16="http://schemas.microsoft.com/office/drawing/2014/main" id="{5B5D5E96-C594-4AB6-9DF5-2ED8F56CCF52}"/>
                  </a:ext>
                </a:extLst>
              </p:cNvPr>
              <p:cNvSpPr/>
              <p:nvPr/>
            </p:nvSpPr>
            <p:spPr>
              <a:xfrm>
                <a:off x="5497775" y="5299675"/>
                <a:ext cx="4900" cy="126675"/>
              </a:xfrm>
              <a:custGeom>
                <a:avLst/>
                <a:gdLst/>
                <a:ahLst/>
                <a:cxnLst/>
                <a:rect l="0" t="0" r="0" b="0"/>
                <a:pathLst>
                  <a:path w="196" h="5067" fill="none" extrusionOk="0">
                    <a:moveTo>
                      <a:pt x="0" y="5067"/>
                    </a:moveTo>
                    <a:lnTo>
                      <a:pt x="195" y="1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" name="Shape 833">
                <a:extLst>
                  <a:ext uri="{FF2B5EF4-FFF2-40B4-BE49-F238E27FC236}">
                    <a16:creationId xmlns:a16="http://schemas.microsoft.com/office/drawing/2014/main" id="{3FC3F998-CA08-40F4-81A5-CEC994EBBF42}"/>
                  </a:ext>
                </a:extLst>
              </p:cNvPr>
              <p:cNvSpPr/>
              <p:nvPr/>
            </p:nvSpPr>
            <p:spPr>
              <a:xfrm>
                <a:off x="5277975" y="5241825"/>
                <a:ext cx="141275" cy="58500"/>
              </a:xfrm>
              <a:custGeom>
                <a:avLst/>
                <a:gdLst/>
                <a:ahLst/>
                <a:cxnLst/>
                <a:rect l="0" t="0" r="0" b="0"/>
                <a:pathLst>
                  <a:path w="5651" h="2340" fill="none" extrusionOk="0">
                    <a:moveTo>
                      <a:pt x="0" y="2339"/>
                    </a:moveTo>
                    <a:lnTo>
                      <a:pt x="5651" y="1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9C05CDBC-229D-45E2-B2F9-9037D7DF97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15880" y="4628428"/>
            <a:ext cx="5590283" cy="1463040"/>
          </a:xfrm>
        </p:spPr>
        <p:txBody>
          <a:bodyPr lIns="91440" rIns="91440" anchor="t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D812236-1A32-4FE2-AB5A-F8F998D835F3}"/>
              </a:ext>
            </a:extLst>
          </p:cNvPr>
          <p:cNvSpPr/>
          <p:nvPr/>
        </p:nvSpPr>
        <p:spPr>
          <a:xfrm>
            <a:off x="272955" y="0"/>
            <a:ext cx="423081" cy="15623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095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501CC624-0437-43EF-99D3-4B5E545BF210}"/>
              </a:ext>
            </a:extLst>
          </p:cNvPr>
          <p:cNvSpPr/>
          <p:nvPr/>
        </p:nvSpPr>
        <p:spPr>
          <a:xfrm>
            <a:off x="272955" y="0"/>
            <a:ext cx="423081" cy="15623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FEBE18-A94F-4CF8-8975-BC720F0701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54EF6-D19C-4AC1-BC8A-BC516EAC36FF}" type="datetimeFigureOut">
              <a:rPr lang="en-US" smtClean="0"/>
              <a:t>2/5/2021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FEFF45-D87C-45A5-8A43-AA51E8326F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B072C5-2DDD-45C4-966C-970A137A4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1F8AF-4E14-4805-9291-00969D74EFF7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37B5817-8D3A-4DD3-92FF-32BBC5F91560}"/>
              </a:ext>
            </a:extLst>
          </p:cNvPr>
          <p:cNvCxnSpPr/>
          <p:nvPr/>
        </p:nvCxnSpPr>
        <p:spPr>
          <a:xfrm>
            <a:off x="61415" y="753975"/>
            <a:ext cx="12008609" cy="0"/>
          </a:xfrm>
          <a:prstGeom prst="line">
            <a:avLst/>
          </a:prstGeom>
          <a:ln>
            <a:solidFill>
              <a:srgbClr val="D8D8D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432B1C59-33FF-4FB4-BDD7-F61C640085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8134" y="263276"/>
            <a:ext cx="10334364" cy="1014667"/>
          </a:xfrm>
          <a:solidFill>
            <a:schemeClr val="bg1"/>
          </a:solidFill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B754F48-B758-43EB-980F-1E2884C8E2A7}"/>
              </a:ext>
            </a:extLst>
          </p:cNvPr>
          <p:cNvGrpSpPr/>
          <p:nvPr/>
        </p:nvGrpSpPr>
        <p:grpSpPr>
          <a:xfrm>
            <a:off x="575239" y="475151"/>
            <a:ext cx="631298" cy="631298"/>
            <a:chOff x="1530939" y="2405329"/>
            <a:chExt cx="631298" cy="631298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99BADBD9-302C-40D9-A763-C65CCFE16FDE}"/>
                </a:ext>
              </a:extLst>
            </p:cNvPr>
            <p:cNvSpPr/>
            <p:nvPr userDrawn="1"/>
          </p:nvSpPr>
          <p:spPr>
            <a:xfrm>
              <a:off x="1530939" y="2405329"/>
              <a:ext cx="631298" cy="631298"/>
            </a:xfrm>
            <a:prstGeom prst="ellipse">
              <a:avLst/>
            </a:prstGeom>
            <a:solidFill>
              <a:srgbClr val="B6A4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Shape 490">
              <a:extLst>
                <a:ext uri="{FF2B5EF4-FFF2-40B4-BE49-F238E27FC236}">
                  <a16:creationId xmlns:a16="http://schemas.microsoft.com/office/drawing/2014/main" id="{ABC713E7-D704-4682-B292-907313F269C9}"/>
                </a:ext>
              </a:extLst>
            </p:cNvPr>
            <p:cNvGrpSpPr/>
            <p:nvPr userDrawn="1"/>
          </p:nvGrpSpPr>
          <p:grpSpPr>
            <a:xfrm>
              <a:off x="1661835" y="2536225"/>
              <a:ext cx="369505" cy="369505"/>
              <a:chOff x="2594050" y="1631825"/>
              <a:chExt cx="439625" cy="439625"/>
            </a:xfrm>
          </p:grpSpPr>
          <p:sp>
            <p:nvSpPr>
              <p:cNvPr id="9" name="Shape 491">
                <a:extLst>
                  <a:ext uri="{FF2B5EF4-FFF2-40B4-BE49-F238E27FC236}">
                    <a16:creationId xmlns:a16="http://schemas.microsoft.com/office/drawing/2014/main" id="{5701E159-D011-460A-BF32-22B3BFF6328B}"/>
                  </a:ext>
                </a:extLst>
              </p:cNvPr>
              <p:cNvSpPr/>
              <p:nvPr/>
            </p:nvSpPr>
            <p:spPr>
              <a:xfrm>
                <a:off x="2594050" y="1883300"/>
                <a:ext cx="188175" cy="188150"/>
              </a:xfrm>
              <a:custGeom>
                <a:avLst/>
                <a:gdLst/>
                <a:ahLst/>
                <a:cxnLst/>
                <a:rect l="0" t="0" r="0" b="0"/>
                <a:pathLst>
                  <a:path w="7527" h="7526" fill="none" extrusionOk="0">
                    <a:moveTo>
                      <a:pt x="5992" y="0"/>
                    </a:moveTo>
                    <a:lnTo>
                      <a:pt x="537" y="6430"/>
                    </a:lnTo>
                    <a:lnTo>
                      <a:pt x="1" y="7526"/>
                    </a:lnTo>
                    <a:lnTo>
                      <a:pt x="1097" y="6990"/>
                    </a:lnTo>
                    <a:lnTo>
                      <a:pt x="7526" y="1534"/>
                    </a:lnTo>
                    <a:lnTo>
                      <a:pt x="5992" y="0"/>
                    </a:lnTo>
                    <a:close/>
                  </a:path>
                </a:pathLst>
              </a:custGeom>
              <a:noFill/>
              <a:ln w="952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" name="Shape 492">
                <a:extLst>
                  <a:ext uri="{FF2B5EF4-FFF2-40B4-BE49-F238E27FC236}">
                    <a16:creationId xmlns:a16="http://schemas.microsoft.com/office/drawing/2014/main" id="{CA3D8659-8AB7-48FB-9131-98E6A18A0B20}"/>
                  </a:ext>
                </a:extLst>
              </p:cNvPr>
              <p:cNvSpPr/>
              <p:nvPr/>
            </p:nvSpPr>
            <p:spPr>
              <a:xfrm>
                <a:off x="2857700" y="1631825"/>
                <a:ext cx="175975" cy="176000"/>
              </a:xfrm>
              <a:custGeom>
                <a:avLst/>
                <a:gdLst/>
                <a:ahLst/>
                <a:cxnLst/>
                <a:rect l="0" t="0" r="0" b="0"/>
                <a:pathLst>
                  <a:path w="7039" h="7040" fill="none" extrusionOk="0">
                    <a:moveTo>
                      <a:pt x="268" y="2704"/>
                    </a:moveTo>
                    <a:lnTo>
                      <a:pt x="4336" y="6771"/>
                    </a:lnTo>
                    <a:lnTo>
                      <a:pt x="4336" y="6771"/>
                    </a:lnTo>
                    <a:lnTo>
                      <a:pt x="4336" y="6771"/>
                    </a:lnTo>
                    <a:lnTo>
                      <a:pt x="4652" y="6917"/>
                    </a:lnTo>
                    <a:lnTo>
                      <a:pt x="4993" y="7015"/>
                    </a:lnTo>
                    <a:lnTo>
                      <a:pt x="5310" y="7039"/>
                    </a:lnTo>
                    <a:lnTo>
                      <a:pt x="5651" y="7039"/>
                    </a:lnTo>
                    <a:lnTo>
                      <a:pt x="5992" y="6966"/>
                    </a:lnTo>
                    <a:lnTo>
                      <a:pt x="6308" y="6844"/>
                    </a:lnTo>
                    <a:lnTo>
                      <a:pt x="6454" y="6747"/>
                    </a:lnTo>
                    <a:lnTo>
                      <a:pt x="6601" y="6674"/>
                    </a:lnTo>
                    <a:lnTo>
                      <a:pt x="6747" y="6552"/>
                    </a:lnTo>
                    <a:lnTo>
                      <a:pt x="6893" y="6430"/>
                    </a:lnTo>
                    <a:lnTo>
                      <a:pt x="6893" y="6430"/>
                    </a:lnTo>
                    <a:lnTo>
                      <a:pt x="6942" y="6357"/>
                    </a:lnTo>
                    <a:lnTo>
                      <a:pt x="7015" y="6260"/>
                    </a:lnTo>
                    <a:lnTo>
                      <a:pt x="7039" y="6138"/>
                    </a:lnTo>
                    <a:lnTo>
                      <a:pt x="7039" y="6041"/>
                    </a:lnTo>
                    <a:lnTo>
                      <a:pt x="7039" y="6041"/>
                    </a:lnTo>
                    <a:lnTo>
                      <a:pt x="7039" y="5943"/>
                    </a:lnTo>
                    <a:lnTo>
                      <a:pt x="7015" y="5846"/>
                    </a:lnTo>
                    <a:lnTo>
                      <a:pt x="6942" y="5748"/>
                    </a:lnTo>
                    <a:lnTo>
                      <a:pt x="6893" y="5651"/>
                    </a:lnTo>
                    <a:lnTo>
                      <a:pt x="1389" y="147"/>
                    </a:lnTo>
                    <a:lnTo>
                      <a:pt x="1389" y="147"/>
                    </a:lnTo>
                    <a:lnTo>
                      <a:pt x="1291" y="98"/>
                    </a:lnTo>
                    <a:lnTo>
                      <a:pt x="1194" y="25"/>
                    </a:lnTo>
                    <a:lnTo>
                      <a:pt x="1096" y="0"/>
                    </a:lnTo>
                    <a:lnTo>
                      <a:pt x="999" y="0"/>
                    </a:lnTo>
                    <a:lnTo>
                      <a:pt x="999" y="0"/>
                    </a:lnTo>
                    <a:lnTo>
                      <a:pt x="902" y="0"/>
                    </a:lnTo>
                    <a:lnTo>
                      <a:pt x="780" y="25"/>
                    </a:lnTo>
                    <a:lnTo>
                      <a:pt x="682" y="98"/>
                    </a:lnTo>
                    <a:lnTo>
                      <a:pt x="609" y="147"/>
                    </a:lnTo>
                    <a:lnTo>
                      <a:pt x="609" y="147"/>
                    </a:lnTo>
                    <a:lnTo>
                      <a:pt x="487" y="293"/>
                    </a:lnTo>
                    <a:lnTo>
                      <a:pt x="366" y="439"/>
                    </a:lnTo>
                    <a:lnTo>
                      <a:pt x="293" y="585"/>
                    </a:lnTo>
                    <a:lnTo>
                      <a:pt x="195" y="731"/>
                    </a:lnTo>
                    <a:lnTo>
                      <a:pt x="73" y="1048"/>
                    </a:lnTo>
                    <a:lnTo>
                      <a:pt x="0" y="1389"/>
                    </a:lnTo>
                    <a:lnTo>
                      <a:pt x="0" y="1730"/>
                    </a:lnTo>
                    <a:lnTo>
                      <a:pt x="25" y="2046"/>
                    </a:lnTo>
                    <a:lnTo>
                      <a:pt x="122" y="2387"/>
                    </a:lnTo>
                    <a:lnTo>
                      <a:pt x="268" y="2704"/>
                    </a:lnTo>
                    <a:lnTo>
                      <a:pt x="268" y="2704"/>
                    </a:lnTo>
                    <a:close/>
                  </a:path>
                </a:pathLst>
              </a:custGeom>
              <a:noFill/>
              <a:ln w="952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" name="Shape 493">
                <a:extLst>
                  <a:ext uri="{FF2B5EF4-FFF2-40B4-BE49-F238E27FC236}">
                    <a16:creationId xmlns:a16="http://schemas.microsoft.com/office/drawing/2014/main" id="{A811AE90-64AA-41C3-9DE9-62A86028AA6C}"/>
                  </a:ext>
                </a:extLst>
              </p:cNvPr>
              <p:cNvSpPr/>
              <p:nvPr/>
            </p:nvSpPr>
            <p:spPr>
              <a:xfrm>
                <a:off x="2662850" y="1699400"/>
                <a:ext cx="303250" cy="303250"/>
              </a:xfrm>
              <a:custGeom>
                <a:avLst/>
                <a:gdLst/>
                <a:ahLst/>
                <a:cxnLst/>
                <a:rect l="0" t="0" r="0" b="0"/>
                <a:pathLst>
                  <a:path w="12130" h="12130" fill="none" extrusionOk="0">
                    <a:moveTo>
                      <a:pt x="8038" y="1"/>
                    </a:moveTo>
                    <a:lnTo>
                      <a:pt x="4872" y="3191"/>
                    </a:lnTo>
                    <a:lnTo>
                      <a:pt x="4872" y="3191"/>
                    </a:lnTo>
                    <a:lnTo>
                      <a:pt x="4628" y="3094"/>
                    </a:lnTo>
                    <a:lnTo>
                      <a:pt x="4385" y="2997"/>
                    </a:lnTo>
                    <a:lnTo>
                      <a:pt x="4092" y="2899"/>
                    </a:lnTo>
                    <a:lnTo>
                      <a:pt x="3800" y="2850"/>
                    </a:lnTo>
                    <a:lnTo>
                      <a:pt x="3484" y="2777"/>
                    </a:lnTo>
                    <a:lnTo>
                      <a:pt x="3167" y="2729"/>
                    </a:lnTo>
                    <a:lnTo>
                      <a:pt x="2850" y="2704"/>
                    </a:lnTo>
                    <a:lnTo>
                      <a:pt x="2534" y="2704"/>
                    </a:lnTo>
                    <a:lnTo>
                      <a:pt x="2534" y="2704"/>
                    </a:lnTo>
                    <a:lnTo>
                      <a:pt x="2241" y="2704"/>
                    </a:lnTo>
                    <a:lnTo>
                      <a:pt x="1949" y="2729"/>
                    </a:lnTo>
                    <a:lnTo>
                      <a:pt x="1633" y="2777"/>
                    </a:lnTo>
                    <a:lnTo>
                      <a:pt x="1316" y="2850"/>
                    </a:lnTo>
                    <a:lnTo>
                      <a:pt x="999" y="2972"/>
                    </a:lnTo>
                    <a:lnTo>
                      <a:pt x="707" y="3094"/>
                    </a:lnTo>
                    <a:lnTo>
                      <a:pt x="415" y="3289"/>
                    </a:lnTo>
                    <a:lnTo>
                      <a:pt x="147" y="3508"/>
                    </a:lnTo>
                    <a:lnTo>
                      <a:pt x="147" y="3508"/>
                    </a:lnTo>
                    <a:lnTo>
                      <a:pt x="74" y="3581"/>
                    </a:lnTo>
                    <a:lnTo>
                      <a:pt x="25" y="3678"/>
                    </a:lnTo>
                    <a:lnTo>
                      <a:pt x="1" y="3776"/>
                    </a:lnTo>
                    <a:lnTo>
                      <a:pt x="1" y="3898"/>
                    </a:lnTo>
                    <a:lnTo>
                      <a:pt x="1" y="3898"/>
                    </a:lnTo>
                    <a:lnTo>
                      <a:pt x="1" y="3995"/>
                    </a:lnTo>
                    <a:lnTo>
                      <a:pt x="25" y="4093"/>
                    </a:lnTo>
                    <a:lnTo>
                      <a:pt x="74" y="4190"/>
                    </a:lnTo>
                    <a:lnTo>
                      <a:pt x="147" y="4287"/>
                    </a:lnTo>
                    <a:lnTo>
                      <a:pt x="7843" y="11984"/>
                    </a:lnTo>
                    <a:lnTo>
                      <a:pt x="7843" y="11984"/>
                    </a:lnTo>
                    <a:lnTo>
                      <a:pt x="7941" y="12057"/>
                    </a:lnTo>
                    <a:lnTo>
                      <a:pt x="8038" y="12105"/>
                    </a:lnTo>
                    <a:lnTo>
                      <a:pt x="8135" y="12130"/>
                    </a:lnTo>
                    <a:lnTo>
                      <a:pt x="8233" y="12130"/>
                    </a:lnTo>
                    <a:lnTo>
                      <a:pt x="8233" y="12130"/>
                    </a:lnTo>
                    <a:lnTo>
                      <a:pt x="8355" y="12130"/>
                    </a:lnTo>
                    <a:lnTo>
                      <a:pt x="8452" y="12105"/>
                    </a:lnTo>
                    <a:lnTo>
                      <a:pt x="8549" y="12057"/>
                    </a:lnTo>
                    <a:lnTo>
                      <a:pt x="8622" y="11984"/>
                    </a:lnTo>
                    <a:lnTo>
                      <a:pt x="8622" y="11984"/>
                    </a:lnTo>
                    <a:lnTo>
                      <a:pt x="8842" y="11716"/>
                    </a:lnTo>
                    <a:lnTo>
                      <a:pt x="9036" y="11423"/>
                    </a:lnTo>
                    <a:lnTo>
                      <a:pt x="9158" y="11131"/>
                    </a:lnTo>
                    <a:lnTo>
                      <a:pt x="9280" y="10814"/>
                    </a:lnTo>
                    <a:lnTo>
                      <a:pt x="9353" y="10498"/>
                    </a:lnTo>
                    <a:lnTo>
                      <a:pt x="9402" y="10181"/>
                    </a:lnTo>
                    <a:lnTo>
                      <a:pt x="9426" y="9889"/>
                    </a:lnTo>
                    <a:lnTo>
                      <a:pt x="9426" y="9597"/>
                    </a:lnTo>
                    <a:lnTo>
                      <a:pt x="9426" y="9597"/>
                    </a:lnTo>
                    <a:lnTo>
                      <a:pt x="9426" y="9280"/>
                    </a:lnTo>
                    <a:lnTo>
                      <a:pt x="9402" y="8964"/>
                    </a:lnTo>
                    <a:lnTo>
                      <a:pt x="9353" y="8647"/>
                    </a:lnTo>
                    <a:lnTo>
                      <a:pt x="9280" y="8330"/>
                    </a:lnTo>
                    <a:lnTo>
                      <a:pt x="9231" y="8038"/>
                    </a:lnTo>
                    <a:lnTo>
                      <a:pt x="9134" y="7746"/>
                    </a:lnTo>
                    <a:lnTo>
                      <a:pt x="9036" y="7502"/>
                    </a:lnTo>
                    <a:lnTo>
                      <a:pt x="8939" y="7259"/>
                    </a:lnTo>
                    <a:lnTo>
                      <a:pt x="12130" y="4093"/>
                    </a:lnTo>
                  </a:path>
                </a:pathLst>
              </a:custGeom>
              <a:noFill/>
              <a:ln w="952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" name="Shape 494">
                <a:extLst>
                  <a:ext uri="{FF2B5EF4-FFF2-40B4-BE49-F238E27FC236}">
                    <a16:creationId xmlns:a16="http://schemas.microsoft.com/office/drawing/2014/main" id="{0551D70B-4457-48F5-81B9-3A38F6B661D9}"/>
                  </a:ext>
                </a:extLst>
              </p:cNvPr>
              <p:cNvSpPr/>
              <p:nvPr/>
            </p:nvSpPr>
            <p:spPr>
              <a:xfrm>
                <a:off x="2801675" y="1740825"/>
                <a:ext cx="49950" cy="49950"/>
              </a:xfrm>
              <a:custGeom>
                <a:avLst/>
                <a:gdLst/>
                <a:ahLst/>
                <a:cxnLst/>
                <a:rect l="0" t="0" r="0" b="0"/>
                <a:pathLst>
                  <a:path w="1998" h="1998" fill="none" extrusionOk="0">
                    <a:moveTo>
                      <a:pt x="1" y="1997"/>
                    </a:moveTo>
                    <a:lnTo>
                      <a:pt x="1998" y="0"/>
                    </a:lnTo>
                  </a:path>
                </a:pathLst>
              </a:custGeom>
              <a:noFill/>
              <a:ln w="952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572BD7EC-0D21-433C-A8B8-B34982C024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8134" y="1463857"/>
            <a:ext cx="10334364" cy="4845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48838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letely blank">
  <p:cSld name="Completely blank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63303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 sz="2800"/>
            </a:lvl1pPr>
            <a:lvl2pPr marL="128016" indent="0">
              <a:buNone/>
              <a:defRPr sz="2400" baseline="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54EF6-D19C-4AC1-BC8A-BC516EAC36FF}" type="datetimeFigureOut">
              <a:rPr lang="en-US" smtClean="0"/>
              <a:t>2/5/2021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1F8AF-4E14-4805-9291-00969D74EF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0108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356FD08-8E43-4554-8ACC-11234BCBCF4E}"/>
              </a:ext>
            </a:extLst>
          </p:cNvPr>
          <p:cNvCxnSpPr/>
          <p:nvPr/>
        </p:nvCxnSpPr>
        <p:spPr>
          <a:xfrm>
            <a:off x="127669" y="3557888"/>
            <a:ext cx="11914495" cy="0"/>
          </a:xfrm>
          <a:prstGeom prst="line">
            <a:avLst/>
          </a:prstGeom>
          <a:ln w="19050">
            <a:solidFill>
              <a:srgbClr val="D8D8D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0777F25E-8269-472E-9791-7EB74F793C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2775" y="3262680"/>
            <a:ext cx="6504161" cy="590415"/>
          </a:xfrm>
          <a:solidFill>
            <a:schemeClr val="bg1"/>
          </a:solidFill>
        </p:spPr>
        <p:txBody>
          <a:bodyPr>
            <a:noAutofit/>
          </a:bodyPr>
          <a:lstStyle>
            <a:lvl1pPr>
              <a:defRPr sz="3200"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A7D8F82-27EF-4582-903A-FAC779261E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54EF6-D19C-4AC1-BC8A-BC516EAC36FF}" type="datetimeFigureOut">
              <a:rPr lang="en-US" smtClean="0"/>
              <a:t>2/5/2021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06C1EE-E506-47FA-A188-0DF16D497E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80F48F-87DE-4815-AD70-D0F2CA558E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1F8AF-4E14-4805-9291-00969D74EFF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886714E5-EBF9-4569-A5F7-79EC8ADBC566}"/>
              </a:ext>
            </a:extLst>
          </p:cNvPr>
          <p:cNvSpPr/>
          <p:nvPr/>
        </p:nvSpPr>
        <p:spPr>
          <a:xfrm>
            <a:off x="743453" y="3050554"/>
            <a:ext cx="897775" cy="897775"/>
          </a:xfrm>
          <a:prstGeom prst="ellipse">
            <a:avLst/>
          </a:prstGeom>
          <a:solidFill>
            <a:srgbClr val="B6A4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48A67AF-FC3C-498E-9019-5526D4E35E56}"/>
              </a:ext>
            </a:extLst>
          </p:cNvPr>
          <p:cNvSpPr/>
          <p:nvPr/>
        </p:nvSpPr>
        <p:spPr>
          <a:xfrm>
            <a:off x="321425" y="60960"/>
            <a:ext cx="171797" cy="14741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Shape 496">
            <a:extLst>
              <a:ext uri="{FF2B5EF4-FFF2-40B4-BE49-F238E27FC236}">
                <a16:creationId xmlns:a16="http://schemas.microsoft.com/office/drawing/2014/main" id="{A9D83950-EFA8-45B6-9842-F0E75D62D1E4}"/>
              </a:ext>
            </a:extLst>
          </p:cNvPr>
          <p:cNvGrpSpPr/>
          <p:nvPr/>
        </p:nvGrpSpPr>
        <p:grpSpPr>
          <a:xfrm>
            <a:off x="1042384" y="3287057"/>
            <a:ext cx="299911" cy="424768"/>
            <a:chOff x="3979850" y="1598950"/>
            <a:chExt cx="356825" cy="505375"/>
          </a:xfrm>
        </p:grpSpPr>
        <p:sp>
          <p:nvSpPr>
            <p:cNvPr id="11" name="Shape 497">
              <a:extLst>
                <a:ext uri="{FF2B5EF4-FFF2-40B4-BE49-F238E27FC236}">
                  <a16:creationId xmlns:a16="http://schemas.microsoft.com/office/drawing/2014/main" id="{5AC1FC31-D74E-4136-9F49-9396640AE6A7}"/>
                </a:ext>
              </a:extLst>
            </p:cNvPr>
            <p:cNvSpPr/>
            <p:nvPr/>
          </p:nvSpPr>
          <p:spPr>
            <a:xfrm>
              <a:off x="3979850" y="1602600"/>
              <a:ext cx="44475" cy="501725"/>
            </a:xfrm>
            <a:custGeom>
              <a:avLst/>
              <a:gdLst/>
              <a:ahLst/>
              <a:cxnLst/>
              <a:rect l="0" t="0" r="0" b="0"/>
              <a:pathLst>
                <a:path w="1779" h="20069" fill="none" extrusionOk="0">
                  <a:moveTo>
                    <a:pt x="1778" y="20069"/>
                  </a:moveTo>
                  <a:lnTo>
                    <a:pt x="1778" y="488"/>
                  </a:lnTo>
                  <a:lnTo>
                    <a:pt x="1778" y="488"/>
                  </a:lnTo>
                  <a:lnTo>
                    <a:pt x="1778" y="390"/>
                  </a:lnTo>
                  <a:lnTo>
                    <a:pt x="1730" y="293"/>
                  </a:lnTo>
                  <a:lnTo>
                    <a:pt x="1705" y="220"/>
                  </a:lnTo>
                  <a:lnTo>
                    <a:pt x="1632" y="147"/>
                  </a:lnTo>
                  <a:lnTo>
                    <a:pt x="1559" y="74"/>
                  </a:lnTo>
                  <a:lnTo>
                    <a:pt x="1486" y="25"/>
                  </a:lnTo>
                  <a:lnTo>
                    <a:pt x="1389" y="0"/>
                  </a:lnTo>
                  <a:lnTo>
                    <a:pt x="1291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0" y="0"/>
                  </a:lnTo>
                  <a:lnTo>
                    <a:pt x="293" y="25"/>
                  </a:lnTo>
                  <a:lnTo>
                    <a:pt x="220" y="74"/>
                  </a:lnTo>
                  <a:lnTo>
                    <a:pt x="147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5" y="390"/>
                  </a:lnTo>
                  <a:lnTo>
                    <a:pt x="1" y="488"/>
                  </a:lnTo>
                  <a:lnTo>
                    <a:pt x="1" y="20069"/>
                  </a:lnTo>
                  <a:lnTo>
                    <a:pt x="1778" y="20069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Shape 498">
              <a:extLst>
                <a:ext uri="{FF2B5EF4-FFF2-40B4-BE49-F238E27FC236}">
                  <a16:creationId xmlns:a16="http://schemas.microsoft.com/office/drawing/2014/main" id="{55224696-5DAC-453B-AD17-A914F23CD917}"/>
                </a:ext>
              </a:extLst>
            </p:cNvPr>
            <p:cNvSpPr/>
            <p:nvPr/>
          </p:nvSpPr>
          <p:spPr>
            <a:xfrm>
              <a:off x="4037075" y="1598950"/>
              <a:ext cx="299600" cy="228950"/>
            </a:xfrm>
            <a:custGeom>
              <a:avLst/>
              <a:gdLst/>
              <a:ahLst/>
              <a:cxnLst/>
              <a:rect l="0" t="0" r="0" b="0"/>
              <a:pathLst>
                <a:path w="11984" h="9158" fill="none" extrusionOk="0">
                  <a:moveTo>
                    <a:pt x="1" y="8403"/>
                  </a:moveTo>
                  <a:lnTo>
                    <a:pt x="1" y="8403"/>
                  </a:lnTo>
                  <a:lnTo>
                    <a:pt x="366" y="8184"/>
                  </a:lnTo>
                  <a:lnTo>
                    <a:pt x="732" y="8013"/>
                  </a:lnTo>
                  <a:lnTo>
                    <a:pt x="1097" y="7867"/>
                  </a:lnTo>
                  <a:lnTo>
                    <a:pt x="1438" y="7770"/>
                  </a:lnTo>
                  <a:lnTo>
                    <a:pt x="1803" y="7696"/>
                  </a:lnTo>
                  <a:lnTo>
                    <a:pt x="2168" y="7672"/>
                  </a:lnTo>
                  <a:lnTo>
                    <a:pt x="2534" y="7648"/>
                  </a:lnTo>
                  <a:lnTo>
                    <a:pt x="2875" y="7672"/>
                  </a:lnTo>
                  <a:lnTo>
                    <a:pt x="3240" y="7696"/>
                  </a:lnTo>
                  <a:lnTo>
                    <a:pt x="3605" y="7745"/>
                  </a:lnTo>
                  <a:lnTo>
                    <a:pt x="3971" y="7818"/>
                  </a:lnTo>
                  <a:lnTo>
                    <a:pt x="4312" y="7891"/>
                  </a:lnTo>
                  <a:lnTo>
                    <a:pt x="5042" y="8111"/>
                  </a:lnTo>
                  <a:lnTo>
                    <a:pt x="5749" y="8330"/>
                  </a:lnTo>
                  <a:lnTo>
                    <a:pt x="6479" y="8549"/>
                  </a:lnTo>
                  <a:lnTo>
                    <a:pt x="7186" y="8768"/>
                  </a:lnTo>
                  <a:lnTo>
                    <a:pt x="7916" y="8963"/>
                  </a:lnTo>
                  <a:lnTo>
                    <a:pt x="8282" y="9036"/>
                  </a:lnTo>
                  <a:lnTo>
                    <a:pt x="8623" y="9085"/>
                  </a:lnTo>
                  <a:lnTo>
                    <a:pt x="8988" y="9133"/>
                  </a:lnTo>
                  <a:lnTo>
                    <a:pt x="9353" y="9158"/>
                  </a:lnTo>
                  <a:lnTo>
                    <a:pt x="9719" y="9133"/>
                  </a:lnTo>
                  <a:lnTo>
                    <a:pt x="10059" y="9109"/>
                  </a:lnTo>
                  <a:lnTo>
                    <a:pt x="10425" y="9060"/>
                  </a:lnTo>
                  <a:lnTo>
                    <a:pt x="10790" y="8963"/>
                  </a:lnTo>
                  <a:lnTo>
                    <a:pt x="11155" y="8841"/>
                  </a:lnTo>
                  <a:lnTo>
                    <a:pt x="11496" y="8671"/>
                  </a:lnTo>
                  <a:lnTo>
                    <a:pt x="11496" y="8671"/>
                  </a:lnTo>
                  <a:lnTo>
                    <a:pt x="11667" y="8573"/>
                  </a:lnTo>
                  <a:lnTo>
                    <a:pt x="11789" y="8476"/>
                  </a:lnTo>
                  <a:lnTo>
                    <a:pt x="11862" y="8354"/>
                  </a:lnTo>
                  <a:lnTo>
                    <a:pt x="11935" y="8232"/>
                  </a:lnTo>
                  <a:lnTo>
                    <a:pt x="11984" y="8111"/>
                  </a:lnTo>
                  <a:lnTo>
                    <a:pt x="11984" y="7989"/>
                  </a:lnTo>
                  <a:lnTo>
                    <a:pt x="11935" y="7891"/>
                  </a:lnTo>
                  <a:lnTo>
                    <a:pt x="11886" y="7794"/>
                  </a:lnTo>
                  <a:lnTo>
                    <a:pt x="11886" y="7794"/>
                  </a:lnTo>
                  <a:lnTo>
                    <a:pt x="11496" y="7404"/>
                  </a:lnTo>
                  <a:lnTo>
                    <a:pt x="11107" y="6941"/>
                  </a:lnTo>
                  <a:lnTo>
                    <a:pt x="10741" y="6454"/>
                  </a:lnTo>
                  <a:lnTo>
                    <a:pt x="10352" y="5943"/>
                  </a:lnTo>
                  <a:lnTo>
                    <a:pt x="10352" y="5943"/>
                  </a:lnTo>
                  <a:lnTo>
                    <a:pt x="10279" y="5797"/>
                  </a:lnTo>
                  <a:lnTo>
                    <a:pt x="10230" y="5651"/>
                  </a:lnTo>
                  <a:lnTo>
                    <a:pt x="10206" y="5480"/>
                  </a:lnTo>
                  <a:lnTo>
                    <a:pt x="10181" y="5285"/>
                  </a:lnTo>
                  <a:lnTo>
                    <a:pt x="10206" y="5115"/>
                  </a:lnTo>
                  <a:lnTo>
                    <a:pt x="10230" y="4944"/>
                  </a:lnTo>
                  <a:lnTo>
                    <a:pt x="10279" y="4774"/>
                  </a:lnTo>
                  <a:lnTo>
                    <a:pt x="10352" y="4603"/>
                  </a:lnTo>
                  <a:lnTo>
                    <a:pt x="10352" y="4603"/>
                  </a:lnTo>
                  <a:lnTo>
                    <a:pt x="10741" y="3873"/>
                  </a:lnTo>
                  <a:lnTo>
                    <a:pt x="11107" y="3118"/>
                  </a:lnTo>
                  <a:lnTo>
                    <a:pt x="11496" y="2338"/>
                  </a:lnTo>
                  <a:lnTo>
                    <a:pt x="11886" y="1486"/>
                  </a:lnTo>
                  <a:lnTo>
                    <a:pt x="11886" y="1486"/>
                  </a:lnTo>
                  <a:lnTo>
                    <a:pt x="11959" y="1315"/>
                  </a:lnTo>
                  <a:lnTo>
                    <a:pt x="11984" y="1169"/>
                  </a:lnTo>
                  <a:lnTo>
                    <a:pt x="11984" y="1048"/>
                  </a:lnTo>
                  <a:lnTo>
                    <a:pt x="11935" y="975"/>
                  </a:lnTo>
                  <a:lnTo>
                    <a:pt x="11862" y="950"/>
                  </a:lnTo>
                  <a:lnTo>
                    <a:pt x="11789" y="926"/>
                  </a:lnTo>
                  <a:lnTo>
                    <a:pt x="11667" y="975"/>
                  </a:lnTo>
                  <a:lnTo>
                    <a:pt x="11496" y="1023"/>
                  </a:lnTo>
                  <a:lnTo>
                    <a:pt x="11496" y="1023"/>
                  </a:lnTo>
                  <a:lnTo>
                    <a:pt x="11155" y="1194"/>
                  </a:lnTo>
                  <a:lnTo>
                    <a:pt x="10790" y="1315"/>
                  </a:lnTo>
                  <a:lnTo>
                    <a:pt x="10425" y="1413"/>
                  </a:lnTo>
                  <a:lnTo>
                    <a:pt x="10059" y="1462"/>
                  </a:lnTo>
                  <a:lnTo>
                    <a:pt x="9719" y="1510"/>
                  </a:lnTo>
                  <a:lnTo>
                    <a:pt x="9353" y="1510"/>
                  </a:lnTo>
                  <a:lnTo>
                    <a:pt x="8988" y="1486"/>
                  </a:lnTo>
                  <a:lnTo>
                    <a:pt x="8623" y="1462"/>
                  </a:lnTo>
                  <a:lnTo>
                    <a:pt x="8282" y="1389"/>
                  </a:lnTo>
                  <a:lnTo>
                    <a:pt x="7916" y="1315"/>
                  </a:lnTo>
                  <a:lnTo>
                    <a:pt x="7186" y="1145"/>
                  </a:lnTo>
                  <a:lnTo>
                    <a:pt x="6479" y="926"/>
                  </a:lnTo>
                  <a:lnTo>
                    <a:pt x="5749" y="682"/>
                  </a:lnTo>
                  <a:lnTo>
                    <a:pt x="5042" y="463"/>
                  </a:lnTo>
                  <a:lnTo>
                    <a:pt x="4312" y="268"/>
                  </a:lnTo>
                  <a:lnTo>
                    <a:pt x="3971" y="171"/>
                  </a:lnTo>
                  <a:lnTo>
                    <a:pt x="3605" y="98"/>
                  </a:lnTo>
                  <a:lnTo>
                    <a:pt x="3240" y="49"/>
                  </a:lnTo>
                  <a:lnTo>
                    <a:pt x="2875" y="25"/>
                  </a:lnTo>
                  <a:lnTo>
                    <a:pt x="2534" y="0"/>
                  </a:lnTo>
                  <a:lnTo>
                    <a:pt x="2168" y="25"/>
                  </a:lnTo>
                  <a:lnTo>
                    <a:pt x="1803" y="73"/>
                  </a:lnTo>
                  <a:lnTo>
                    <a:pt x="1438" y="122"/>
                  </a:lnTo>
                  <a:lnTo>
                    <a:pt x="1097" y="244"/>
                  </a:lnTo>
                  <a:lnTo>
                    <a:pt x="732" y="366"/>
                  </a:lnTo>
                  <a:lnTo>
                    <a:pt x="366" y="536"/>
                  </a:lnTo>
                  <a:lnTo>
                    <a:pt x="1" y="755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75FA472A-7AFD-46BC-8C3E-7439952E8F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02775" y="3931493"/>
            <a:ext cx="6504161" cy="506283"/>
          </a:xfrm>
        </p:spPr>
        <p:txBody>
          <a:bodyPr lIns="91440" rIns="91440" anchor="t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7166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5239" y="1531279"/>
            <a:ext cx="5397688" cy="447646"/>
          </a:xfrm>
        </p:spPr>
        <p:txBody>
          <a:bodyPr lIns="137160" rIns="137160" anchor="ctr">
            <a:no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800" b="0" kern="1200" cap="all" baseline="0" dirty="0" smtClean="0">
                <a:solidFill>
                  <a:srgbClr val="4C3282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None/>
            </a:pPr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54EF6-D19C-4AC1-BC8A-BC516EAC36FF}" type="datetimeFigureOut">
              <a:rPr lang="en-US" smtClean="0"/>
              <a:t>2/5/2021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1F8AF-4E14-4805-9291-00969D74EFF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7CD2F29-FDCB-4CD4-A706-8477E063ED40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584218" y="2096446"/>
            <a:ext cx="5397689" cy="4330435"/>
          </a:xfrm>
        </p:spPr>
        <p:txBody>
          <a:bodyPr/>
          <a:lstStyle>
            <a:lvl1pPr>
              <a:defRPr sz="2800"/>
            </a:lvl1pPr>
            <a:lvl2pPr marL="128016" indent="0">
              <a:buNone/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6C8EDAC-3655-4870-AA43-44830ED94DF0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6355830" y="1531279"/>
            <a:ext cx="5397688" cy="447646"/>
          </a:xfrm>
        </p:spPr>
        <p:txBody>
          <a:bodyPr lIns="137160" rIns="137160" anchor="ctr">
            <a:no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800" b="0" kern="1200" cap="all" baseline="0" dirty="0" smtClean="0">
                <a:solidFill>
                  <a:srgbClr val="4C3282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None/>
            </a:pPr>
            <a:r>
              <a:rPr lang="en-US"/>
              <a:t>Edit Master text styles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C6DFFB8E-9225-4B12-B4C6-960DAE3BDB96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6364809" y="2096446"/>
            <a:ext cx="5397689" cy="4330435"/>
          </a:xfrm>
        </p:spPr>
        <p:txBody>
          <a:bodyPr/>
          <a:lstStyle>
            <a:lvl1pPr>
              <a:defRPr sz="2800"/>
            </a:lvl1pPr>
            <a:lvl2pPr marL="128016" indent="0">
              <a:buNone/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26133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54EF6-D19C-4AC1-BC8A-BC516EAC36FF}" type="datetimeFigureOut">
              <a:rPr lang="en-US" smtClean="0"/>
              <a:t>2/5/2021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1F8AF-4E14-4805-9291-00969D74EF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411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34620" y="1512985"/>
            <a:ext cx="5397689" cy="4796375"/>
          </a:xfrm>
        </p:spPr>
        <p:txBody>
          <a:bodyPr/>
          <a:lstStyle>
            <a:lvl1pPr marL="91440" indent="-91440">
              <a:buFontTx/>
              <a:buChar char=" "/>
              <a:defRPr sz="2800"/>
            </a:lvl1pPr>
            <a:lvl2pPr marL="128016" indent="0">
              <a:buNone/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0"/>
            <a:r>
              <a:rPr lang="en-US" dirty="0"/>
              <a:t>  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364809" y="1512984"/>
            <a:ext cx="5397689" cy="4796375"/>
          </a:xfrm>
        </p:spPr>
        <p:txBody>
          <a:bodyPr/>
          <a:lstStyle>
            <a:lvl1pPr>
              <a:defRPr sz="2800"/>
            </a:lvl1pPr>
            <a:lvl2pPr marL="128016" indent="0">
              <a:buNone/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0"/>
            <a:r>
              <a:rPr lang="en-US" dirty="0"/>
              <a:t>  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54EF6-D19C-4AC1-BC8A-BC516EAC36FF}" type="datetimeFigureOut">
              <a:rPr lang="en-US" smtClean="0"/>
              <a:t>2/5/2021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1F8AF-4E14-4805-9291-00969D74EFF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F45E9297-2ED3-49ED-918C-68275E6EDE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239" y="263276"/>
            <a:ext cx="11187259" cy="10146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22961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54EF6-D19C-4AC1-BC8A-BC516EAC36FF}" type="datetimeFigureOut">
              <a:rPr lang="en-US" smtClean="0"/>
              <a:t>2/5/2021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1F8AF-4E14-4805-9291-00969D74EFF7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rgbClr val="4C32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UW building">
            <a:extLst>
              <a:ext uri="{FF2B5EF4-FFF2-40B4-BE49-F238E27FC236}">
                <a16:creationId xmlns:a16="http://schemas.microsoft.com/office/drawing/2014/main" id="{8DB080C4-5F0D-47C3-B99E-D2AD3B91FD7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185" b="5565"/>
          <a:stretch/>
        </p:blipFill>
        <p:spPr bwMode="auto">
          <a:xfrm>
            <a:off x="3" y="0"/>
            <a:ext cx="12191997" cy="4572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19767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54EF6-D19C-4AC1-BC8A-BC516EAC36FF}" type="datetimeFigureOut">
              <a:rPr lang="en-US" smtClean="0"/>
              <a:t>2/5/2021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1F8AF-4E14-4805-9291-00969D74EF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3571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54EF6-D19C-4AC1-BC8A-BC516EAC36FF}" type="datetimeFigureOut">
              <a:rPr lang="en-US" smtClean="0"/>
              <a:t>2/5/2021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1F8AF-4E14-4805-9291-00969D74EFF7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rgbClr val="4C32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3052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5239" y="263276"/>
            <a:ext cx="11187259" cy="10146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5240" y="1463857"/>
            <a:ext cx="11187258" cy="4845504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0"/>
            <a:r>
              <a:rPr lang="en-US" dirty="0"/>
              <a:t> 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240" y="6544402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fld id="{A2C54EF6-D19C-4AC1-BC8A-BC516EAC36FF}" type="datetimeFigureOut">
              <a:rPr lang="en-US" smtClean="0"/>
              <a:t>2/5/2021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742" y="6544402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544402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fld id="{4FB1F8AF-4E14-4805-9291-00969D74EFF7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>
            <a:cxnSpLocks/>
          </p:cNvCxnSpPr>
          <p:nvPr/>
        </p:nvCxnSpPr>
        <p:spPr>
          <a:xfrm flipV="1">
            <a:off x="429491" y="172390"/>
            <a:ext cx="0" cy="1196439"/>
          </a:xfrm>
          <a:prstGeom prst="line">
            <a:avLst/>
          </a:prstGeom>
          <a:ln w="19050">
            <a:solidFill>
              <a:srgbClr val="4C32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8589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none" spc="100" baseline="0">
          <a:solidFill>
            <a:schemeClr val="tx1">
              <a:lumMod val="95000"/>
              <a:lumOff val="5000"/>
            </a:schemeClr>
          </a:solidFill>
          <a:latin typeface="Segoe UI" panose="020B0502040204020203" pitchFamily="34" charset="0"/>
          <a:ea typeface="+mj-ea"/>
          <a:cs typeface="Segoe UI" panose="020B0502040204020203" pitchFamily="34" charset="0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8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1pPr>
      <a:lvl2pPr marL="128016" indent="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B6A479"/>
        </a:buClr>
        <a:buFont typeface="Segoe UI Semilight" panose="020B0402040204020203" pitchFamily="34" charset="0"/>
        <a:buNone/>
        <a:defRPr sz="28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B6A479"/>
        </a:buClr>
        <a:buFont typeface="Segoe UI Semilight" panose="020B0402040204020203" pitchFamily="34" charset="0"/>
        <a:buChar char="-"/>
        <a:defRPr sz="24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B6A479"/>
        </a:buClr>
        <a:buFont typeface="Segoe UI Semilight" panose="020B0402040204020203" pitchFamily="34" charset="0"/>
        <a:buChar char="-"/>
        <a:defRPr sz="24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B6A479"/>
        </a:buClr>
        <a:buFont typeface="Segoe UI Semilight" panose="020B0402040204020203" pitchFamily="34" charset="0"/>
        <a:buChar char="-"/>
        <a:defRPr sz="24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9.png"/><Relationship Id="rId7" Type="http://schemas.openxmlformats.org/officeDocument/2006/relationships/customXml" Target="../ink/ink10.xm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customXml" Target="../ink/ink9.xml"/><Relationship Id="rId4" Type="http://schemas.openxmlformats.org/officeDocument/2006/relationships/image" Target="../media/image10.png"/><Relationship Id="rId9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9.png"/><Relationship Id="rId7" Type="http://schemas.openxmlformats.org/officeDocument/2006/relationships/customXml" Target="../ink/ink12.xm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customXml" Target="../ink/ink11.xml"/><Relationship Id="rId4" Type="http://schemas.openxmlformats.org/officeDocument/2006/relationships/image" Target="../media/image10.png"/><Relationship Id="rId9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9.png"/><Relationship Id="rId7" Type="http://schemas.openxmlformats.org/officeDocument/2006/relationships/customXml" Target="../ink/ink14.xm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customXml" Target="../ink/ink13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9.png"/><Relationship Id="rId7" Type="http://schemas.openxmlformats.org/officeDocument/2006/relationships/customXml" Target="../ink/ink2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customXml" Target="../ink/ink1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6.png"/><Relationship Id="rId3" Type="http://schemas.openxmlformats.org/officeDocument/2006/relationships/image" Target="../media/image9.png"/><Relationship Id="rId7" Type="http://schemas.openxmlformats.org/officeDocument/2006/relationships/customXml" Target="../ink/ink4.xml"/><Relationship Id="rId12" Type="http://schemas.openxmlformats.org/officeDocument/2006/relationships/image" Target="../media/image1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customXml" Target="../ink/ink6.xml"/><Relationship Id="rId5" Type="http://schemas.openxmlformats.org/officeDocument/2006/relationships/customXml" Target="../ink/ink3.xml"/><Relationship Id="rId10" Type="http://schemas.openxmlformats.org/officeDocument/2006/relationships/image" Target="../media/image14.png"/><Relationship Id="rId4" Type="http://schemas.openxmlformats.org/officeDocument/2006/relationships/image" Target="../media/image10.png"/><Relationship Id="rId9" Type="http://schemas.openxmlformats.org/officeDocument/2006/relationships/customXml" Target="../ink/ink5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9.png"/><Relationship Id="rId7" Type="http://schemas.openxmlformats.org/officeDocument/2006/relationships/customXml" Target="../ink/ink8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customXml" Target="../ink/ink7.xml"/><Relationship Id="rId4" Type="http://schemas.openxmlformats.org/officeDocument/2006/relationships/image" Target="../media/image10.png"/><Relationship Id="rId9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D63BE8-C01A-4CF5-842B-78A10F778B1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Dynamic Programming on Trees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91A16CC-E0D4-4E23-A234-81745C50055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4507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12892F-FDC9-4577-BC49-DE6D9B047F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E01730DD-7A24-4F63-B78B-5D71A5897425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933672629"/>
                  </p:ext>
                </p:extLst>
              </p:nvPr>
            </p:nvGraphicFramePr>
            <p:xfrm>
              <a:off x="574675" y="1463674"/>
              <a:ext cx="11187117" cy="4757373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243013">
                      <a:extLst>
                        <a:ext uri="{9D8B030D-6E8A-4147-A177-3AD203B41FA5}">
                          <a16:colId xmlns:a16="http://schemas.microsoft.com/office/drawing/2014/main" val="3792193726"/>
                        </a:ext>
                      </a:extLst>
                    </a:gridCol>
                    <a:gridCol w="1243013">
                      <a:extLst>
                        <a:ext uri="{9D8B030D-6E8A-4147-A177-3AD203B41FA5}">
                          <a16:colId xmlns:a16="http://schemas.microsoft.com/office/drawing/2014/main" val="1152073375"/>
                        </a:ext>
                      </a:extLst>
                    </a:gridCol>
                    <a:gridCol w="1243013">
                      <a:extLst>
                        <a:ext uri="{9D8B030D-6E8A-4147-A177-3AD203B41FA5}">
                          <a16:colId xmlns:a16="http://schemas.microsoft.com/office/drawing/2014/main" val="4082720153"/>
                        </a:ext>
                      </a:extLst>
                    </a:gridCol>
                    <a:gridCol w="1243013">
                      <a:extLst>
                        <a:ext uri="{9D8B030D-6E8A-4147-A177-3AD203B41FA5}">
                          <a16:colId xmlns:a16="http://schemas.microsoft.com/office/drawing/2014/main" val="2146258026"/>
                        </a:ext>
                      </a:extLst>
                    </a:gridCol>
                    <a:gridCol w="1243013">
                      <a:extLst>
                        <a:ext uri="{9D8B030D-6E8A-4147-A177-3AD203B41FA5}">
                          <a16:colId xmlns:a16="http://schemas.microsoft.com/office/drawing/2014/main" val="1607553566"/>
                        </a:ext>
                      </a:extLst>
                    </a:gridCol>
                    <a:gridCol w="1243013">
                      <a:extLst>
                        <a:ext uri="{9D8B030D-6E8A-4147-A177-3AD203B41FA5}">
                          <a16:colId xmlns:a16="http://schemas.microsoft.com/office/drawing/2014/main" val="335711872"/>
                        </a:ext>
                      </a:extLst>
                    </a:gridCol>
                    <a:gridCol w="1243013">
                      <a:extLst>
                        <a:ext uri="{9D8B030D-6E8A-4147-A177-3AD203B41FA5}">
                          <a16:colId xmlns:a16="http://schemas.microsoft.com/office/drawing/2014/main" val="23165531"/>
                        </a:ext>
                      </a:extLst>
                    </a:gridCol>
                    <a:gridCol w="1243013">
                      <a:extLst>
                        <a:ext uri="{9D8B030D-6E8A-4147-A177-3AD203B41FA5}">
                          <a16:colId xmlns:a16="http://schemas.microsoft.com/office/drawing/2014/main" val="2826370981"/>
                        </a:ext>
                      </a:extLst>
                    </a:gridCol>
                    <a:gridCol w="1243013">
                      <a:extLst>
                        <a:ext uri="{9D8B030D-6E8A-4147-A177-3AD203B41FA5}">
                          <a16:colId xmlns:a16="http://schemas.microsoft.com/office/drawing/2014/main" val="1536784503"/>
                        </a:ext>
                      </a:extLst>
                    </a:gridCol>
                  </a:tblGrid>
                  <a:tr h="528597"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0,</a:t>
                          </a:r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   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i="1" dirty="0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oMath>
                          </a14:m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1,</a:t>
                          </a:r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   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i="1" dirty="0" smtClean="0">
                                  <a:latin typeface="Cambria Math" panose="02040503050406030204" pitchFamily="18" charset="0"/>
                                </a:rPr>
                                <m:t>−6</m:t>
                              </m:r>
                            </m:oMath>
                          </a14:m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2,</a:t>
                          </a:r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   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i="1" dirty="0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oMath>
                          </a14:m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3,</a:t>
                          </a:r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   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i="1" dirty="0" smtClean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oMath>
                          </a14:m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4,</a:t>
                          </a:r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   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i="1" dirty="0" smtClean="0">
                                  <a:latin typeface="Cambria Math" panose="02040503050406030204" pitchFamily="18" charset="0"/>
                                </a:rPr>
                                <m:t>−5</m:t>
                              </m:r>
                            </m:oMath>
                          </a14:m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5,</a:t>
                          </a:r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  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i="1" dirty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oMath>
                          </a14:m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6,</a:t>
                          </a:r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   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i="1" dirty="0" smtClean="0">
                                  <a:latin typeface="Cambria Math" panose="02040503050406030204" pitchFamily="18" charset="0"/>
                                </a:rPr>
                                <m:t>8</m:t>
                              </m:r>
                            </m:oMath>
                          </a14:m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7,</a:t>
                          </a:r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 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i="1" dirty="0" smtClean="0"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oMath>
                          </a14:m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94115500"/>
                      </a:ext>
                    </a:extLst>
                  </a:tr>
                  <a:tr h="528597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0,</a:t>
                          </a:r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  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i="1" dirty="0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oMath>
                          </a14:m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80226207"/>
                      </a:ext>
                    </a:extLst>
                  </a:tr>
                  <a:tr h="528597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1,</a:t>
                          </a:r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   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i="1" dirty="0" smtClean="0">
                                  <a:latin typeface="Cambria Math" panose="02040503050406030204" pitchFamily="18" charset="0"/>
                                </a:rPr>
                                <m:t>−6</m:t>
                              </m:r>
                            </m:oMath>
                          </a14:m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86799639"/>
                      </a:ext>
                    </a:extLst>
                  </a:tr>
                  <a:tr h="528597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2,</a:t>
                          </a:r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   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i="1" dirty="0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oMath>
                          </a14:m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88534917"/>
                      </a:ext>
                    </a:extLst>
                  </a:tr>
                  <a:tr h="528597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3,</a:t>
                          </a:r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   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i="1" dirty="0" smtClean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oMath>
                          </a14:m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>
                        <a:solidFill>
                          <a:srgbClr val="E7F1F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solidFill>
                              <a:schemeClr val="accent4">
                                <a:lumMod val="40000"/>
                                <a:lumOff val="60000"/>
                              </a:schemeClr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>
                        <a:solidFill>
                          <a:srgbClr val="E7F1F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40930783"/>
                      </a:ext>
                    </a:extLst>
                  </a:tr>
                  <a:tr h="528597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4,</a:t>
                          </a:r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   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i="1" dirty="0" smtClean="0">
                                  <a:latin typeface="Cambria Math" panose="02040503050406030204" pitchFamily="18" charset="0"/>
                                </a:rPr>
                                <m:t>−5</m:t>
                              </m:r>
                            </m:oMath>
                          </a14:m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>
                        <a:solidFill>
                          <a:srgbClr val="CCE3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52104301"/>
                      </a:ext>
                    </a:extLst>
                  </a:tr>
                  <a:tr h="528597"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5,</a:t>
                          </a:r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  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i="1" dirty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oMath>
                          </a14:m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68457357"/>
                      </a:ext>
                    </a:extLst>
                  </a:tr>
                  <a:tr h="528597"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6,</a:t>
                          </a:r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   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i="1" dirty="0" smtClean="0">
                                  <a:latin typeface="Cambria Math" panose="02040503050406030204" pitchFamily="18" charset="0"/>
                                </a:rPr>
                                <m:t>8</m:t>
                              </m:r>
                            </m:oMath>
                          </a14:m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71916618"/>
                      </a:ext>
                    </a:extLst>
                  </a:tr>
                  <a:tr h="528597"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7,</a:t>
                          </a:r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 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i="1" dirty="0" smtClean="0"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oMath>
                          </a14:m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8499286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E01730DD-7A24-4F63-B78B-5D71A5897425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933672629"/>
                  </p:ext>
                </p:extLst>
              </p:nvPr>
            </p:nvGraphicFramePr>
            <p:xfrm>
              <a:off x="574675" y="1463674"/>
              <a:ext cx="11187117" cy="4757373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243013">
                      <a:extLst>
                        <a:ext uri="{9D8B030D-6E8A-4147-A177-3AD203B41FA5}">
                          <a16:colId xmlns:a16="http://schemas.microsoft.com/office/drawing/2014/main" val="3792193726"/>
                        </a:ext>
                      </a:extLst>
                    </a:gridCol>
                    <a:gridCol w="1243013">
                      <a:extLst>
                        <a:ext uri="{9D8B030D-6E8A-4147-A177-3AD203B41FA5}">
                          <a16:colId xmlns:a16="http://schemas.microsoft.com/office/drawing/2014/main" val="1152073375"/>
                        </a:ext>
                      </a:extLst>
                    </a:gridCol>
                    <a:gridCol w="1243013">
                      <a:extLst>
                        <a:ext uri="{9D8B030D-6E8A-4147-A177-3AD203B41FA5}">
                          <a16:colId xmlns:a16="http://schemas.microsoft.com/office/drawing/2014/main" val="4082720153"/>
                        </a:ext>
                      </a:extLst>
                    </a:gridCol>
                    <a:gridCol w="1243013">
                      <a:extLst>
                        <a:ext uri="{9D8B030D-6E8A-4147-A177-3AD203B41FA5}">
                          <a16:colId xmlns:a16="http://schemas.microsoft.com/office/drawing/2014/main" val="2146258026"/>
                        </a:ext>
                      </a:extLst>
                    </a:gridCol>
                    <a:gridCol w="1243013">
                      <a:extLst>
                        <a:ext uri="{9D8B030D-6E8A-4147-A177-3AD203B41FA5}">
                          <a16:colId xmlns:a16="http://schemas.microsoft.com/office/drawing/2014/main" val="1607553566"/>
                        </a:ext>
                      </a:extLst>
                    </a:gridCol>
                    <a:gridCol w="1243013">
                      <a:extLst>
                        <a:ext uri="{9D8B030D-6E8A-4147-A177-3AD203B41FA5}">
                          <a16:colId xmlns:a16="http://schemas.microsoft.com/office/drawing/2014/main" val="335711872"/>
                        </a:ext>
                      </a:extLst>
                    </a:gridCol>
                    <a:gridCol w="1243013">
                      <a:extLst>
                        <a:ext uri="{9D8B030D-6E8A-4147-A177-3AD203B41FA5}">
                          <a16:colId xmlns:a16="http://schemas.microsoft.com/office/drawing/2014/main" val="23165531"/>
                        </a:ext>
                      </a:extLst>
                    </a:gridCol>
                    <a:gridCol w="1243013">
                      <a:extLst>
                        <a:ext uri="{9D8B030D-6E8A-4147-A177-3AD203B41FA5}">
                          <a16:colId xmlns:a16="http://schemas.microsoft.com/office/drawing/2014/main" val="2826370981"/>
                        </a:ext>
                      </a:extLst>
                    </a:gridCol>
                    <a:gridCol w="1243013">
                      <a:extLst>
                        <a:ext uri="{9D8B030D-6E8A-4147-A177-3AD203B41FA5}">
                          <a16:colId xmlns:a16="http://schemas.microsoft.com/office/drawing/2014/main" val="1536784503"/>
                        </a:ext>
                      </a:extLst>
                    </a:gridCol>
                  </a:tblGrid>
                  <a:tr h="528597"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490" t="-1149" r="-701961" b="-8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00490" t="-1149" r="-601961" b="-8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300490" t="-1149" r="-501961" b="-8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00490" t="-1149" r="-401961" b="-8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00490" t="-1149" r="-301961" b="-8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600490" t="-1149" r="-201961" b="-8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700490" t="-1149" r="-101961" b="-8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800490" t="-1149" r="-1961" b="-80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94115500"/>
                      </a:ext>
                    </a:extLst>
                  </a:tr>
                  <a:tr h="52859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90" t="-101149" r="-801961" b="-7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80226207"/>
                      </a:ext>
                    </a:extLst>
                  </a:tr>
                  <a:tr h="52859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90" t="-203488" r="-801961" b="-60814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86799639"/>
                      </a:ext>
                    </a:extLst>
                  </a:tr>
                  <a:tr h="52859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90" t="-300000" r="-801961" b="-50114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88534917"/>
                      </a:ext>
                    </a:extLst>
                  </a:tr>
                  <a:tr h="52859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90" t="-400000" r="-801961" b="-40114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>
                        <a:solidFill>
                          <a:srgbClr val="E7F1F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solidFill>
                              <a:schemeClr val="accent4">
                                <a:lumMod val="40000"/>
                                <a:lumOff val="60000"/>
                              </a:schemeClr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>
                        <a:solidFill>
                          <a:srgbClr val="E7F1F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40930783"/>
                      </a:ext>
                    </a:extLst>
                  </a:tr>
                  <a:tr h="52859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90" t="-500000" r="-801961" b="-30114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>
                        <a:solidFill>
                          <a:srgbClr val="CCE3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52104301"/>
                      </a:ext>
                    </a:extLst>
                  </a:tr>
                  <a:tr h="52859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90" t="-606977" r="-801961" b="-2046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68457357"/>
                      </a:ext>
                    </a:extLst>
                  </a:tr>
                  <a:tr h="52859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90" t="-698851" r="-801961" b="-10229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71916618"/>
                      </a:ext>
                    </a:extLst>
                  </a:tr>
                  <a:tr h="52859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90" t="-798851" r="-801961" b="-229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84992866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DEB4388-84AD-4699-A3C6-626C0B5736A6}"/>
                  </a:ext>
                </a:extLst>
              </p:cNvPr>
              <p:cNvSpPr txBox="1"/>
              <p:nvPr/>
            </p:nvSpPr>
            <p:spPr>
              <a:xfrm>
                <a:off x="80682" y="3626224"/>
                <a:ext cx="494557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DEB4388-84AD-4699-A3C6-626C0B5736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682" y="3626224"/>
                <a:ext cx="494557" cy="58477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AF0D5330-1903-4EC3-8901-6516426D6426}"/>
              </a:ext>
            </a:extLst>
          </p:cNvPr>
          <p:cNvCxnSpPr>
            <a:stCxn id="5" idx="0"/>
          </p:cNvCxnSpPr>
          <p:nvPr/>
        </p:nvCxnSpPr>
        <p:spPr>
          <a:xfrm flipH="1" flipV="1">
            <a:off x="327212" y="2039471"/>
            <a:ext cx="749" cy="158675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8A9D801-4452-4FE4-9219-FC13950E8320}"/>
              </a:ext>
            </a:extLst>
          </p:cNvPr>
          <p:cNvCxnSpPr>
            <a:cxnSpLocks/>
            <a:stCxn id="5" idx="2"/>
          </p:cNvCxnSpPr>
          <p:nvPr/>
        </p:nvCxnSpPr>
        <p:spPr>
          <a:xfrm>
            <a:off x="327961" y="4210999"/>
            <a:ext cx="0" cy="201004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CE21828-D204-497C-8799-2EF13F3ACF7A}"/>
              </a:ext>
            </a:extLst>
          </p:cNvPr>
          <p:cNvCxnSpPr>
            <a:cxnSpLocks/>
          </p:cNvCxnSpPr>
          <p:nvPr/>
        </p:nvCxnSpPr>
        <p:spPr>
          <a:xfrm flipH="1" flipV="1">
            <a:off x="1819835" y="1220235"/>
            <a:ext cx="3783106" cy="1055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B1FA8864-8283-4C92-AFCC-21EF28003069}"/>
                  </a:ext>
                </a:extLst>
              </p:cNvPr>
              <p:cNvSpPr txBox="1"/>
              <p:nvPr/>
            </p:nvSpPr>
            <p:spPr>
              <a:xfrm>
                <a:off x="5710517" y="927848"/>
                <a:ext cx="494557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𝑗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B1FA8864-8283-4C92-AFCC-21EF280030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0517" y="927848"/>
                <a:ext cx="494557" cy="58477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156A19C-1E33-404A-9A23-4243A274A28E}"/>
              </a:ext>
            </a:extLst>
          </p:cNvPr>
          <p:cNvCxnSpPr>
            <a:cxnSpLocks/>
            <a:stCxn id="14" idx="3"/>
          </p:cNvCxnSpPr>
          <p:nvPr/>
        </p:nvCxnSpPr>
        <p:spPr>
          <a:xfrm>
            <a:off x="6205074" y="1220236"/>
            <a:ext cx="5224926" cy="2110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62" name="Ink 61">
                <a:extLst>
                  <a:ext uri="{FF2B5EF4-FFF2-40B4-BE49-F238E27FC236}">
                    <a16:creationId xmlns:a16="http://schemas.microsoft.com/office/drawing/2014/main" id="{DAEF38BD-3512-4646-B814-F3571EF1EFB5}"/>
                  </a:ext>
                </a:extLst>
              </p14:cNvPr>
              <p14:cNvContentPartPr/>
              <p14:nvPr/>
            </p14:nvContentPartPr>
            <p14:xfrm>
              <a:off x="9012656" y="596082"/>
              <a:ext cx="2880" cy="6840"/>
            </p14:xfrm>
          </p:contentPart>
        </mc:Choice>
        <mc:Fallback xmlns="">
          <p:pic>
            <p:nvPicPr>
              <p:cNvPr id="62" name="Ink 61">
                <a:extLst>
                  <a:ext uri="{FF2B5EF4-FFF2-40B4-BE49-F238E27FC236}">
                    <a16:creationId xmlns:a16="http://schemas.microsoft.com/office/drawing/2014/main" id="{DAEF38BD-3512-4646-B814-F3571EF1EFB5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9003656" y="587082"/>
                <a:ext cx="20520" cy="24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22" name="Ink 21">
                <a:extLst>
                  <a:ext uri="{FF2B5EF4-FFF2-40B4-BE49-F238E27FC236}">
                    <a16:creationId xmlns:a16="http://schemas.microsoft.com/office/drawing/2014/main" id="{63AFBEDD-C42C-49E7-A3B1-7B8E8AB04148}"/>
                  </a:ext>
                </a:extLst>
              </p14:cNvPr>
              <p14:cNvContentPartPr/>
              <p14:nvPr/>
            </p14:nvContentPartPr>
            <p14:xfrm>
              <a:off x="4556216" y="610122"/>
              <a:ext cx="1800" cy="720"/>
            </p14:xfrm>
          </p:contentPart>
        </mc:Choice>
        <mc:Fallback xmlns="">
          <p:pic>
            <p:nvPicPr>
              <p:cNvPr id="22" name="Ink 21">
                <a:extLst>
                  <a:ext uri="{FF2B5EF4-FFF2-40B4-BE49-F238E27FC236}">
                    <a16:creationId xmlns:a16="http://schemas.microsoft.com/office/drawing/2014/main" id="{63AFBEDD-C42C-49E7-A3B1-7B8E8AB04148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547216" y="601122"/>
                <a:ext cx="19440" cy="18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A6C2662A-F891-44FD-82B4-3D319565FF04}"/>
                  </a:ext>
                </a:extLst>
              </p:cNvPr>
              <p:cNvSpPr txBox="1"/>
              <p:nvPr/>
            </p:nvSpPr>
            <p:spPr>
              <a:xfrm>
                <a:off x="2303929" y="215153"/>
                <a:ext cx="584050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𝐿𝐼𝑆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1,2</m:t>
                        </m:r>
                      </m:e>
                    </m:d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𝐴</m:t>
                    </m:r>
                    <m:d>
                      <m:dPr>
                        <m:begChr m:val="["/>
                        <m:endChr m:val="]"/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[2]</m:t>
                    </m:r>
                  </m:oMath>
                </a14:m>
                <a:r>
                  <a:rPr lang="en-US" dirty="0"/>
                  <a:t> allowed to add: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𝐿𝐼𝑆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0,1</m:t>
                        </m:r>
                      </m:e>
                    </m:d>
                  </m:oMath>
                </a14:m>
                <a:r>
                  <a:rPr lang="en-US" dirty="0"/>
                  <a:t> 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𝐿𝐼𝑆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(0,2)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A6C2662A-F891-44FD-82B4-3D319565FF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03929" y="215153"/>
                <a:ext cx="5840506" cy="646331"/>
              </a:xfrm>
              <a:prstGeom prst="rect">
                <a:avLst/>
              </a:prstGeom>
              <a:blipFill>
                <a:blip r:embed="rId9"/>
                <a:stretch>
                  <a:fillRect t="-4717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30083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12892F-FDC9-4577-BC49-DE6D9B047F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E01730DD-7A24-4F63-B78B-5D71A5897425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892023925"/>
                  </p:ext>
                </p:extLst>
              </p:nvPr>
            </p:nvGraphicFramePr>
            <p:xfrm>
              <a:off x="574675" y="1463674"/>
              <a:ext cx="11187117" cy="4757373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243013">
                      <a:extLst>
                        <a:ext uri="{9D8B030D-6E8A-4147-A177-3AD203B41FA5}">
                          <a16:colId xmlns:a16="http://schemas.microsoft.com/office/drawing/2014/main" val="3792193726"/>
                        </a:ext>
                      </a:extLst>
                    </a:gridCol>
                    <a:gridCol w="1243013">
                      <a:extLst>
                        <a:ext uri="{9D8B030D-6E8A-4147-A177-3AD203B41FA5}">
                          <a16:colId xmlns:a16="http://schemas.microsoft.com/office/drawing/2014/main" val="1152073375"/>
                        </a:ext>
                      </a:extLst>
                    </a:gridCol>
                    <a:gridCol w="1243013">
                      <a:extLst>
                        <a:ext uri="{9D8B030D-6E8A-4147-A177-3AD203B41FA5}">
                          <a16:colId xmlns:a16="http://schemas.microsoft.com/office/drawing/2014/main" val="4082720153"/>
                        </a:ext>
                      </a:extLst>
                    </a:gridCol>
                    <a:gridCol w="1243013">
                      <a:extLst>
                        <a:ext uri="{9D8B030D-6E8A-4147-A177-3AD203B41FA5}">
                          <a16:colId xmlns:a16="http://schemas.microsoft.com/office/drawing/2014/main" val="2146258026"/>
                        </a:ext>
                      </a:extLst>
                    </a:gridCol>
                    <a:gridCol w="1243013">
                      <a:extLst>
                        <a:ext uri="{9D8B030D-6E8A-4147-A177-3AD203B41FA5}">
                          <a16:colId xmlns:a16="http://schemas.microsoft.com/office/drawing/2014/main" val="1607553566"/>
                        </a:ext>
                      </a:extLst>
                    </a:gridCol>
                    <a:gridCol w="1243013">
                      <a:extLst>
                        <a:ext uri="{9D8B030D-6E8A-4147-A177-3AD203B41FA5}">
                          <a16:colId xmlns:a16="http://schemas.microsoft.com/office/drawing/2014/main" val="335711872"/>
                        </a:ext>
                      </a:extLst>
                    </a:gridCol>
                    <a:gridCol w="1243013">
                      <a:extLst>
                        <a:ext uri="{9D8B030D-6E8A-4147-A177-3AD203B41FA5}">
                          <a16:colId xmlns:a16="http://schemas.microsoft.com/office/drawing/2014/main" val="23165531"/>
                        </a:ext>
                      </a:extLst>
                    </a:gridCol>
                    <a:gridCol w="1243013">
                      <a:extLst>
                        <a:ext uri="{9D8B030D-6E8A-4147-A177-3AD203B41FA5}">
                          <a16:colId xmlns:a16="http://schemas.microsoft.com/office/drawing/2014/main" val="2826370981"/>
                        </a:ext>
                      </a:extLst>
                    </a:gridCol>
                    <a:gridCol w="1243013">
                      <a:extLst>
                        <a:ext uri="{9D8B030D-6E8A-4147-A177-3AD203B41FA5}">
                          <a16:colId xmlns:a16="http://schemas.microsoft.com/office/drawing/2014/main" val="1536784503"/>
                        </a:ext>
                      </a:extLst>
                    </a:gridCol>
                  </a:tblGrid>
                  <a:tr h="528597"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0,</a:t>
                          </a:r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   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i="1" dirty="0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oMath>
                          </a14:m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1,</a:t>
                          </a:r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   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i="1" dirty="0" smtClean="0">
                                  <a:latin typeface="Cambria Math" panose="02040503050406030204" pitchFamily="18" charset="0"/>
                                </a:rPr>
                                <m:t>−6</m:t>
                              </m:r>
                            </m:oMath>
                          </a14:m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2,</a:t>
                          </a:r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   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i="1" dirty="0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oMath>
                          </a14:m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3,</a:t>
                          </a:r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   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i="1" dirty="0" smtClean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oMath>
                          </a14:m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4,</a:t>
                          </a:r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   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i="1" dirty="0" smtClean="0">
                                  <a:latin typeface="Cambria Math" panose="02040503050406030204" pitchFamily="18" charset="0"/>
                                </a:rPr>
                                <m:t>−5</m:t>
                              </m:r>
                            </m:oMath>
                          </a14:m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5,</a:t>
                          </a:r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  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i="1" dirty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oMath>
                          </a14:m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6,</a:t>
                          </a:r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   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i="1" dirty="0" smtClean="0">
                                  <a:latin typeface="Cambria Math" panose="02040503050406030204" pitchFamily="18" charset="0"/>
                                </a:rPr>
                                <m:t>8</m:t>
                              </m:r>
                            </m:oMath>
                          </a14:m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7,</a:t>
                          </a:r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 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i="1" dirty="0" smtClean="0"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oMath>
                          </a14:m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94115500"/>
                      </a:ext>
                    </a:extLst>
                  </a:tr>
                  <a:tr h="528597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0,</a:t>
                          </a:r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  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i="1" dirty="0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oMath>
                          </a14:m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80226207"/>
                      </a:ext>
                    </a:extLst>
                  </a:tr>
                  <a:tr h="528597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1,</a:t>
                          </a:r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   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i="1" dirty="0" smtClean="0">
                                  <a:latin typeface="Cambria Math" panose="02040503050406030204" pitchFamily="18" charset="0"/>
                                </a:rPr>
                                <m:t>−6</m:t>
                              </m:r>
                            </m:oMath>
                          </a14:m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86799639"/>
                      </a:ext>
                    </a:extLst>
                  </a:tr>
                  <a:tr h="528597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2,</a:t>
                          </a:r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   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i="1" dirty="0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oMath>
                          </a14:m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88534917"/>
                      </a:ext>
                    </a:extLst>
                  </a:tr>
                  <a:tr h="528597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3,</a:t>
                          </a:r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   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i="1" dirty="0" smtClean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oMath>
                          </a14:m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>
                        <a:solidFill>
                          <a:srgbClr val="E7F1F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solidFill>
                              <a:schemeClr val="accent4">
                                <a:lumMod val="40000"/>
                                <a:lumOff val="60000"/>
                              </a:schemeClr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>
                        <a:solidFill>
                          <a:srgbClr val="E7F1F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40930783"/>
                      </a:ext>
                    </a:extLst>
                  </a:tr>
                  <a:tr h="528597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4,</a:t>
                          </a:r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   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i="1" dirty="0" smtClean="0">
                                  <a:latin typeface="Cambria Math" panose="02040503050406030204" pitchFamily="18" charset="0"/>
                                </a:rPr>
                                <m:t>−5</m:t>
                              </m:r>
                            </m:oMath>
                          </a14:m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>
                        <a:solidFill>
                          <a:srgbClr val="CCE3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52104301"/>
                      </a:ext>
                    </a:extLst>
                  </a:tr>
                  <a:tr h="528597"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5,</a:t>
                          </a:r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  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i="1" dirty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oMath>
                          </a14:m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68457357"/>
                      </a:ext>
                    </a:extLst>
                  </a:tr>
                  <a:tr h="528597"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6,</a:t>
                          </a:r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   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i="1" dirty="0" smtClean="0">
                                  <a:latin typeface="Cambria Math" panose="02040503050406030204" pitchFamily="18" charset="0"/>
                                </a:rPr>
                                <m:t>8</m:t>
                              </m:r>
                            </m:oMath>
                          </a14:m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71916618"/>
                      </a:ext>
                    </a:extLst>
                  </a:tr>
                  <a:tr h="528597"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7,</a:t>
                          </a:r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 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i="1" dirty="0" smtClean="0"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oMath>
                          </a14:m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8499286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E01730DD-7A24-4F63-B78B-5D71A5897425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892023925"/>
                  </p:ext>
                </p:extLst>
              </p:nvPr>
            </p:nvGraphicFramePr>
            <p:xfrm>
              <a:off x="574675" y="1463674"/>
              <a:ext cx="11187117" cy="4757373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243013">
                      <a:extLst>
                        <a:ext uri="{9D8B030D-6E8A-4147-A177-3AD203B41FA5}">
                          <a16:colId xmlns:a16="http://schemas.microsoft.com/office/drawing/2014/main" val="3792193726"/>
                        </a:ext>
                      </a:extLst>
                    </a:gridCol>
                    <a:gridCol w="1243013">
                      <a:extLst>
                        <a:ext uri="{9D8B030D-6E8A-4147-A177-3AD203B41FA5}">
                          <a16:colId xmlns:a16="http://schemas.microsoft.com/office/drawing/2014/main" val="1152073375"/>
                        </a:ext>
                      </a:extLst>
                    </a:gridCol>
                    <a:gridCol w="1243013">
                      <a:extLst>
                        <a:ext uri="{9D8B030D-6E8A-4147-A177-3AD203B41FA5}">
                          <a16:colId xmlns:a16="http://schemas.microsoft.com/office/drawing/2014/main" val="4082720153"/>
                        </a:ext>
                      </a:extLst>
                    </a:gridCol>
                    <a:gridCol w="1243013">
                      <a:extLst>
                        <a:ext uri="{9D8B030D-6E8A-4147-A177-3AD203B41FA5}">
                          <a16:colId xmlns:a16="http://schemas.microsoft.com/office/drawing/2014/main" val="2146258026"/>
                        </a:ext>
                      </a:extLst>
                    </a:gridCol>
                    <a:gridCol w="1243013">
                      <a:extLst>
                        <a:ext uri="{9D8B030D-6E8A-4147-A177-3AD203B41FA5}">
                          <a16:colId xmlns:a16="http://schemas.microsoft.com/office/drawing/2014/main" val="1607553566"/>
                        </a:ext>
                      </a:extLst>
                    </a:gridCol>
                    <a:gridCol w="1243013">
                      <a:extLst>
                        <a:ext uri="{9D8B030D-6E8A-4147-A177-3AD203B41FA5}">
                          <a16:colId xmlns:a16="http://schemas.microsoft.com/office/drawing/2014/main" val="335711872"/>
                        </a:ext>
                      </a:extLst>
                    </a:gridCol>
                    <a:gridCol w="1243013">
                      <a:extLst>
                        <a:ext uri="{9D8B030D-6E8A-4147-A177-3AD203B41FA5}">
                          <a16:colId xmlns:a16="http://schemas.microsoft.com/office/drawing/2014/main" val="23165531"/>
                        </a:ext>
                      </a:extLst>
                    </a:gridCol>
                    <a:gridCol w="1243013">
                      <a:extLst>
                        <a:ext uri="{9D8B030D-6E8A-4147-A177-3AD203B41FA5}">
                          <a16:colId xmlns:a16="http://schemas.microsoft.com/office/drawing/2014/main" val="2826370981"/>
                        </a:ext>
                      </a:extLst>
                    </a:gridCol>
                    <a:gridCol w="1243013">
                      <a:extLst>
                        <a:ext uri="{9D8B030D-6E8A-4147-A177-3AD203B41FA5}">
                          <a16:colId xmlns:a16="http://schemas.microsoft.com/office/drawing/2014/main" val="1536784503"/>
                        </a:ext>
                      </a:extLst>
                    </a:gridCol>
                  </a:tblGrid>
                  <a:tr h="528597"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490" t="-1149" r="-701961" b="-8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00490" t="-1149" r="-601961" b="-8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300490" t="-1149" r="-501961" b="-8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00490" t="-1149" r="-401961" b="-8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00490" t="-1149" r="-301961" b="-8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600490" t="-1149" r="-201961" b="-8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700490" t="-1149" r="-101961" b="-8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800490" t="-1149" r="-1961" b="-80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94115500"/>
                      </a:ext>
                    </a:extLst>
                  </a:tr>
                  <a:tr h="52859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90" t="-101149" r="-801961" b="-7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80226207"/>
                      </a:ext>
                    </a:extLst>
                  </a:tr>
                  <a:tr h="52859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90" t="-203488" r="-801961" b="-60814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86799639"/>
                      </a:ext>
                    </a:extLst>
                  </a:tr>
                  <a:tr h="52859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90" t="-300000" r="-801961" b="-50114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88534917"/>
                      </a:ext>
                    </a:extLst>
                  </a:tr>
                  <a:tr h="52859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90" t="-400000" r="-801961" b="-40114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>
                        <a:solidFill>
                          <a:srgbClr val="E7F1F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solidFill>
                              <a:schemeClr val="accent4">
                                <a:lumMod val="40000"/>
                                <a:lumOff val="60000"/>
                              </a:schemeClr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>
                        <a:solidFill>
                          <a:srgbClr val="E7F1F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40930783"/>
                      </a:ext>
                    </a:extLst>
                  </a:tr>
                  <a:tr h="52859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90" t="-500000" r="-801961" b="-30114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>
                        <a:solidFill>
                          <a:srgbClr val="CCE3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52104301"/>
                      </a:ext>
                    </a:extLst>
                  </a:tr>
                  <a:tr h="52859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90" t="-606977" r="-801961" b="-2046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68457357"/>
                      </a:ext>
                    </a:extLst>
                  </a:tr>
                  <a:tr h="52859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90" t="-698851" r="-801961" b="-10229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71916618"/>
                      </a:ext>
                    </a:extLst>
                  </a:tr>
                  <a:tr h="52859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90" t="-798851" r="-801961" b="-229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84992866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DEB4388-84AD-4699-A3C6-626C0B5736A6}"/>
                  </a:ext>
                </a:extLst>
              </p:cNvPr>
              <p:cNvSpPr txBox="1"/>
              <p:nvPr/>
            </p:nvSpPr>
            <p:spPr>
              <a:xfrm>
                <a:off x="80682" y="3626224"/>
                <a:ext cx="494557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DEB4388-84AD-4699-A3C6-626C0B5736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682" y="3626224"/>
                <a:ext cx="494557" cy="58477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AF0D5330-1903-4EC3-8901-6516426D6426}"/>
              </a:ext>
            </a:extLst>
          </p:cNvPr>
          <p:cNvCxnSpPr>
            <a:stCxn id="5" idx="0"/>
          </p:cNvCxnSpPr>
          <p:nvPr/>
        </p:nvCxnSpPr>
        <p:spPr>
          <a:xfrm flipH="1" flipV="1">
            <a:off x="327212" y="2039471"/>
            <a:ext cx="749" cy="158675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8A9D801-4452-4FE4-9219-FC13950E8320}"/>
              </a:ext>
            </a:extLst>
          </p:cNvPr>
          <p:cNvCxnSpPr>
            <a:cxnSpLocks/>
            <a:stCxn id="5" idx="2"/>
          </p:cNvCxnSpPr>
          <p:nvPr/>
        </p:nvCxnSpPr>
        <p:spPr>
          <a:xfrm>
            <a:off x="327961" y="4210999"/>
            <a:ext cx="0" cy="201004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CE21828-D204-497C-8799-2EF13F3ACF7A}"/>
              </a:ext>
            </a:extLst>
          </p:cNvPr>
          <p:cNvCxnSpPr>
            <a:cxnSpLocks/>
          </p:cNvCxnSpPr>
          <p:nvPr/>
        </p:nvCxnSpPr>
        <p:spPr>
          <a:xfrm flipH="1" flipV="1">
            <a:off x="1819835" y="1220235"/>
            <a:ext cx="3783106" cy="1055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B1FA8864-8283-4C92-AFCC-21EF28003069}"/>
                  </a:ext>
                </a:extLst>
              </p:cNvPr>
              <p:cNvSpPr txBox="1"/>
              <p:nvPr/>
            </p:nvSpPr>
            <p:spPr>
              <a:xfrm>
                <a:off x="5710517" y="927848"/>
                <a:ext cx="494557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𝑗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B1FA8864-8283-4C92-AFCC-21EF280030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0517" y="927848"/>
                <a:ext cx="494557" cy="58477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156A19C-1E33-404A-9A23-4243A274A28E}"/>
              </a:ext>
            </a:extLst>
          </p:cNvPr>
          <p:cNvCxnSpPr>
            <a:cxnSpLocks/>
            <a:stCxn id="14" idx="3"/>
          </p:cNvCxnSpPr>
          <p:nvPr/>
        </p:nvCxnSpPr>
        <p:spPr>
          <a:xfrm>
            <a:off x="6205074" y="1220236"/>
            <a:ext cx="5224926" cy="2110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62" name="Ink 61">
                <a:extLst>
                  <a:ext uri="{FF2B5EF4-FFF2-40B4-BE49-F238E27FC236}">
                    <a16:creationId xmlns:a16="http://schemas.microsoft.com/office/drawing/2014/main" id="{DAEF38BD-3512-4646-B814-F3571EF1EFB5}"/>
                  </a:ext>
                </a:extLst>
              </p14:cNvPr>
              <p14:cNvContentPartPr/>
              <p14:nvPr/>
            </p14:nvContentPartPr>
            <p14:xfrm>
              <a:off x="9012656" y="596082"/>
              <a:ext cx="2880" cy="6840"/>
            </p14:xfrm>
          </p:contentPart>
        </mc:Choice>
        <mc:Fallback xmlns="">
          <p:pic>
            <p:nvPicPr>
              <p:cNvPr id="62" name="Ink 61">
                <a:extLst>
                  <a:ext uri="{FF2B5EF4-FFF2-40B4-BE49-F238E27FC236}">
                    <a16:creationId xmlns:a16="http://schemas.microsoft.com/office/drawing/2014/main" id="{DAEF38BD-3512-4646-B814-F3571EF1EFB5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9003656" y="587082"/>
                <a:ext cx="20520" cy="24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22" name="Ink 21">
                <a:extLst>
                  <a:ext uri="{FF2B5EF4-FFF2-40B4-BE49-F238E27FC236}">
                    <a16:creationId xmlns:a16="http://schemas.microsoft.com/office/drawing/2014/main" id="{63AFBEDD-C42C-49E7-A3B1-7B8E8AB04148}"/>
                  </a:ext>
                </a:extLst>
              </p14:cNvPr>
              <p14:cNvContentPartPr/>
              <p14:nvPr/>
            </p14:nvContentPartPr>
            <p14:xfrm>
              <a:off x="4556216" y="610122"/>
              <a:ext cx="1800" cy="720"/>
            </p14:xfrm>
          </p:contentPart>
        </mc:Choice>
        <mc:Fallback xmlns="">
          <p:pic>
            <p:nvPicPr>
              <p:cNvPr id="22" name="Ink 21">
                <a:extLst>
                  <a:ext uri="{FF2B5EF4-FFF2-40B4-BE49-F238E27FC236}">
                    <a16:creationId xmlns:a16="http://schemas.microsoft.com/office/drawing/2014/main" id="{63AFBEDD-C42C-49E7-A3B1-7B8E8AB04148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547216" y="601122"/>
                <a:ext cx="19440" cy="18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A6C2662A-F891-44FD-82B4-3D319565FF04}"/>
                  </a:ext>
                </a:extLst>
              </p:cNvPr>
              <p:cNvSpPr txBox="1"/>
              <p:nvPr/>
            </p:nvSpPr>
            <p:spPr>
              <a:xfrm>
                <a:off x="2303929" y="215153"/>
                <a:ext cx="584050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𝐿𝐼𝑆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2,0</m:t>
                        </m:r>
                      </m:e>
                    </m:d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𝐴</m:t>
                    </m:r>
                    <m:d>
                      <m:dPr>
                        <m:begChr m:val="["/>
                        <m:endChr m:val="]"/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d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𝐴</m:t>
                    </m:r>
                    <m:d>
                      <m:dPr>
                        <m:begChr m:val="["/>
                        <m:endChr m:val="]"/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</m:oMath>
                </a14:m>
                <a:r>
                  <a:rPr lang="en-US" b="0" dirty="0"/>
                  <a:t> allowed to add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𝐿𝐼𝑆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(1,2)</m:t>
                    </m:r>
                  </m:oMath>
                </a14:m>
                <a:r>
                  <a:rPr lang="en-US" dirty="0"/>
                  <a:t> 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𝐿𝐼𝑆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(1,0)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A6C2662A-F891-44FD-82B4-3D319565FF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03929" y="215153"/>
                <a:ext cx="5840506" cy="646331"/>
              </a:xfrm>
              <a:prstGeom prst="rect">
                <a:avLst/>
              </a:prstGeom>
              <a:blipFill>
                <a:blip r:embed="rId9"/>
                <a:stretch>
                  <a:fillRect t="-4717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086372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12892F-FDC9-4577-BC49-DE6D9B047F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E01730DD-7A24-4F63-B78B-5D71A5897425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025979880"/>
                  </p:ext>
                </p:extLst>
              </p:nvPr>
            </p:nvGraphicFramePr>
            <p:xfrm>
              <a:off x="574675" y="1463674"/>
              <a:ext cx="11187117" cy="4757373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243013">
                      <a:extLst>
                        <a:ext uri="{9D8B030D-6E8A-4147-A177-3AD203B41FA5}">
                          <a16:colId xmlns:a16="http://schemas.microsoft.com/office/drawing/2014/main" val="3792193726"/>
                        </a:ext>
                      </a:extLst>
                    </a:gridCol>
                    <a:gridCol w="1243013">
                      <a:extLst>
                        <a:ext uri="{9D8B030D-6E8A-4147-A177-3AD203B41FA5}">
                          <a16:colId xmlns:a16="http://schemas.microsoft.com/office/drawing/2014/main" val="1152073375"/>
                        </a:ext>
                      </a:extLst>
                    </a:gridCol>
                    <a:gridCol w="1243013">
                      <a:extLst>
                        <a:ext uri="{9D8B030D-6E8A-4147-A177-3AD203B41FA5}">
                          <a16:colId xmlns:a16="http://schemas.microsoft.com/office/drawing/2014/main" val="4082720153"/>
                        </a:ext>
                      </a:extLst>
                    </a:gridCol>
                    <a:gridCol w="1243013">
                      <a:extLst>
                        <a:ext uri="{9D8B030D-6E8A-4147-A177-3AD203B41FA5}">
                          <a16:colId xmlns:a16="http://schemas.microsoft.com/office/drawing/2014/main" val="2146258026"/>
                        </a:ext>
                      </a:extLst>
                    </a:gridCol>
                    <a:gridCol w="1243013">
                      <a:extLst>
                        <a:ext uri="{9D8B030D-6E8A-4147-A177-3AD203B41FA5}">
                          <a16:colId xmlns:a16="http://schemas.microsoft.com/office/drawing/2014/main" val="1607553566"/>
                        </a:ext>
                      </a:extLst>
                    </a:gridCol>
                    <a:gridCol w="1243013">
                      <a:extLst>
                        <a:ext uri="{9D8B030D-6E8A-4147-A177-3AD203B41FA5}">
                          <a16:colId xmlns:a16="http://schemas.microsoft.com/office/drawing/2014/main" val="335711872"/>
                        </a:ext>
                      </a:extLst>
                    </a:gridCol>
                    <a:gridCol w="1243013">
                      <a:extLst>
                        <a:ext uri="{9D8B030D-6E8A-4147-A177-3AD203B41FA5}">
                          <a16:colId xmlns:a16="http://schemas.microsoft.com/office/drawing/2014/main" val="23165531"/>
                        </a:ext>
                      </a:extLst>
                    </a:gridCol>
                    <a:gridCol w="1243013">
                      <a:extLst>
                        <a:ext uri="{9D8B030D-6E8A-4147-A177-3AD203B41FA5}">
                          <a16:colId xmlns:a16="http://schemas.microsoft.com/office/drawing/2014/main" val="2826370981"/>
                        </a:ext>
                      </a:extLst>
                    </a:gridCol>
                    <a:gridCol w="1243013">
                      <a:extLst>
                        <a:ext uri="{9D8B030D-6E8A-4147-A177-3AD203B41FA5}">
                          <a16:colId xmlns:a16="http://schemas.microsoft.com/office/drawing/2014/main" val="1536784503"/>
                        </a:ext>
                      </a:extLst>
                    </a:gridCol>
                  </a:tblGrid>
                  <a:tr h="528597"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0,</a:t>
                          </a:r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   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i="1" dirty="0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oMath>
                          </a14:m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1,</a:t>
                          </a:r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   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i="1" dirty="0" smtClean="0">
                                  <a:latin typeface="Cambria Math" panose="02040503050406030204" pitchFamily="18" charset="0"/>
                                </a:rPr>
                                <m:t>−6</m:t>
                              </m:r>
                            </m:oMath>
                          </a14:m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2,</a:t>
                          </a:r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   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i="1" dirty="0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oMath>
                          </a14:m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3,</a:t>
                          </a:r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   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i="1" dirty="0" smtClean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oMath>
                          </a14:m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4,</a:t>
                          </a:r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   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i="1" dirty="0" smtClean="0">
                                  <a:latin typeface="Cambria Math" panose="02040503050406030204" pitchFamily="18" charset="0"/>
                                </a:rPr>
                                <m:t>−5</m:t>
                              </m:r>
                            </m:oMath>
                          </a14:m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5,</a:t>
                          </a:r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  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i="1" dirty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oMath>
                          </a14:m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6,</a:t>
                          </a:r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   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i="1" dirty="0" smtClean="0">
                                  <a:latin typeface="Cambria Math" panose="02040503050406030204" pitchFamily="18" charset="0"/>
                                </a:rPr>
                                <m:t>8</m:t>
                              </m:r>
                            </m:oMath>
                          </a14:m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7,</a:t>
                          </a:r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 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i="1" dirty="0" smtClean="0"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oMath>
                          </a14:m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94115500"/>
                      </a:ext>
                    </a:extLst>
                  </a:tr>
                  <a:tr h="528597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0,</a:t>
                          </a:r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  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i="1" dirty="0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oMath>
                          </a14:m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80226207"/>
                      </a:ext>
                    </a:extLst>
                  </a:tr>
                  <a:tr h="528597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1,</a:t>
                          </a:r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   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i="1" dirty="0" smtClean="0">
                                  <a:latin typeface="Cambria Math" panose="02040503050406030204" pitchFamily="18" charset="0"/>
                                </a:rPr>
                                <m:t>−6</m:t>
                              </m:r>
                            </m:oMath>
                          </a14:m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86799639"/>
                      </a:ext>
                    </a:extLst>
                  </a:tr>
                  <a:tr h="528597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2,</a:t>
                          </a:r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   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i="1" dirty="0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oMath>
                          </a14:m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88534917"/>
                      </a:ext>
                    </a:extLst>
                  </a:tr>
                  <a:tr h="528597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3,</a:t>
                          </a:r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   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i="1" dirty="0" smtClean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oMath>
                          </a14:m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>
                        <a:solidFill>
                          <a:srgbClr val="E7F1F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solidFill>
                                <a:schemeClr val="tx1"/>
                              </a:solidFill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>
                        <a:solidFill>
                          <a:srgbClr val="E7F1F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40930783"/>
                      </a:ext>
                    </a:extLst>
                  </a:tr>
                  <a:tr h="528597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4,</a:t>
                          </a:r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   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i="1" dirty="0" smtClean="0">
                                  <a:latin typeface="Cambria Math" panose="02040503050406030204" pitchFamily="18" charset="0"/>
                                </a:rPr>
                                <m:t>−5</m:t>
                              </m:r>
                            </m:oMath>
                          </a14:m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>
                        <a:solidFill>
                          <a:srgbClr val="CCE3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52104301"/>
                      </a:ext>
                    </a:extLst>
                  </a:tr>
                  <a:tr h="528597"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5,</a:t>
                          </a:r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  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i="1" dirty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oMath>
                          </a14:m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68457357"/>
                      </a:ext>
                    </a:extLst>
                  </a:tr>
                  <a:tr h="528597"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6,</a:t>
                          </a:r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   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i="1" dirty="0" smtClean="0">
                                  <a:latin typeface="Cambria Math" panose="02040503050406030204" pitchFamily="18" charset="0"/>
                                </a:rPr>
                                <m:t>8</m:t>
                              </m:r>
                            </m:oMath>
                          </a14:m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71916618"/>
                      </a:ext>
                    </a:extLst>
                  </a:tr>
                  <a:tr h="528597"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7,</a:t>
                          </a:r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 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i="1" dirty="0" smtClean="0"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oMath>
                          </a14:m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8499286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E01730DD-7A24-4F63-B78B-5D71A5897425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025979880"/>
                  </p:ext>
                </p:extLst>
              </p:nvPr>
            </p:nvGraphicFramePr>
            <p:xfrm>
              <a:off x="574675" y="1463674"/>
              <a:ext cx="11187117" cy="4757373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243013">
                      <a:extLst>
                        <a:ext uri="{9D8B030D-6E8A-4147-A177-3AD203B41FA5}">
                          <a16:colId xmlns:a16="http://schemas.microsoft.com/office/drawing/2014/main" val="3792193726"/>
                        </a:ext>
                      </a:extLst>
                    </a:gridCol>
                    <a:gridCol w="1243013">
                      <a:extLst>
                        <a:ext uri="{9D8B030D-6E8A-4147-A177-3AD203B41FA5}">
                          <a16:colId xmlns:a16="http://schemas.microsoft.com/office/drawing/2014/main" val="1152073375"/>
                        </a:ext>
                      </a:extLst>
                    </a:gridCol>
                    <a:gridCol w="1243013">
                      <a:extLst>
                        <a:ext uri="{9D8B030D-6E8A-4147-A177-3AD203B41FA5}">
                          <a16:colId xmlns:a16="http://schemas.microsoft.com/office/drawing/2014/main" val="4082720153"/>
                        </a:ext>
                      </a:extLst>
                    </a:gridCol>
                    <a:gridCol w="1243013">
                      <a:extLst>
                        <a:ext uri="{9D8B030D-6E8A-4147-A177-3AD203B41FA5}">
                          <a16:colId xmlns:a16="http://schemas.microsoft.com/office/drawing/2014/main" val="2146258026"/>
                        </a:ext>
                      </a:extLst>
                    </a:gridCol>
                    <a:gridCol w="1243013">
                      <a:extLst>
                        <a:ext uri="{9D8B030D-6E8A-4147-A177-3AD203B41FA5}">
                          <a16:colId xmlns:a16="http://schemas.microsoft.com/office/drawing/2014/main" val="1607553566"/>
                        </a:ext>
                      </a:extLst>
                    </a:gridCol>
                    <a:gridCol w="1243013">
                      <a:extLst>
                        <a:ext uri="{9D8B030D-6E8A-4147-A177-3AD203B41FA5}">
                          <a16:colId xmlns:a16="http://schemas.microsoft.com/office/drawing/2014/main" val="335711872"/>
                        </a:ext>
                      </a:extLst>
                    </a:gridCol>
                    <a:gridCol w="1243013">
                      <a:extLst>
                        <a:ext uri="{9D8B030D-6E8A-4147-A177-3AD203B41FA5}">
                          <a16:colId xmlns:a16="http://schemas.microsoft.com/office/drawing/2014/main" val="23165531"/>
                        </a:ext>
                      </a:extLst>
                    </a:gridCol>
                    <a:gridCol w="1243013">
                      <a:extLst>
                        <a:ext uri="{9D8B030D-6E8A-4147-A177-3AD203B41FA5}">
                          <a16:colId xmlns:a16="http://schemas.microsoft.com/office/drawing/2014/main" val="2826370981"/>
                        </a:ext>
                      </a:extLst>
                    </a:gridCol>
                    <a:gridCol w="1243013">
                      <a:extLst>
                        <a:ext uri="{9D8B030D-6E8A-4147-A177-3AD203B41FA5}">
                          <a16:colId xmlns:a16="http://schemas.microsoft.com/office/drawing/2014/main" val="1536784503"/>
                        </a:ext>
                      </a:extLst>
                    </a:gridCol>
                  </a:tblGrid>
                  <a:tr h="528597"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490" t="-1149" r="-701961" b="-81149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00490" t="-1149" r="-601961" b="-81149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300490" t="-1149" r="-501961" b="-81149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00490" t="-1149" r="-401961" b="-81149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00490" t="-1149" r="-301961" b="-81149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600490" t="-1149" r="-201961" b="-81149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700490" t="-1149" r="-101961" b="-81149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800490" t="-1149" r="-1961" b="-81149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94115500"/>
                      </a:ext>
                    </a:extLst>
                  </a:tr>
                  <a:tr h="52859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90" t="-101149" r="-801961" b="-71149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80226207"/>
                      </a:ext>
                    </a:extLst>
                  </a:tr>
                  <a:tr h="52859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90" t="-203488" r="-801961" b="-6197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86799639"/>
                      </a:ext>
                    </a:extLst>
                  </a:tr>
                  <a:tr h="52859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90" t="-300000" r="-801961" b="-5126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88534917"/>
                      </a:ext>
                    </a:extLst>
                  </a:tr>
                  <a:tr h="52859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90" t="-400000" r="-801961" b="-4126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>
                        <a:solidFill>
                          <a:srgbClr val="E7F1F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solidFill>
                                <a:schemeClr val="tx1"/>
                              </a:solidFill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>
                        <a:solidFill>
                          <a:srgbClr val="E7F1F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40930783"/>
                      </a:ext>
                    </a:extLst>
                  </a:tr>
                  <a:tr h="52859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90" t="-500000" r="-801961" b="-3126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>
                        <a:solidFill>
                          <a:srgbClr val="CCE3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52104301"/>
                      </a:ext>
                    </a:extLst>
                  </a:tr>
                  <a:tr h="52859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90" t="-606977" r="-801961" b="-216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68457357"/>
                      </a:ext>
                    </a:extLst>
                  </a:tr>
                  <a:tr h="52859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90" t="-698851" r="-801961" b="-11379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71916618"/>
                      </a:ext>
                    </a:extLst>
                  </a:tr>
                  <a:tr h="52859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90" t="-798851" r="-801961" b="-1379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84992866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DEB4388-84AD-4699-A3C6-626C0B5736A6}"/>
                  </a:ext>
                </a:extLst>
              </p:cNvPr>
              <p:cNvSpPr txBox="1"/>
              <p:nvPr/>
            </p:nvSpPr>
            <p:spPr>
              <a:xfrm>
                <a:off x="80682" y="3626224"/>
                <a:ext cx="494557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DEB4388-84AD-4699-A3C6-626C0B5736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682" y="3626224"/>
                <a:ext cx="494557" cy="58477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AF0D5330-1903-4EC3-8901-6516426D6426}"/>
              </a:ext>
            </a:extLst>
          </p:cNvPr>
          <p:cNvCxnSpPr>
            <a:stCxn id="5" idx="0"/>
          </p:cNvCxnSpPr>
          <p:nvPr/>
        </p:nvCxnSpPr>
        <p:spPr>
          <a:xfrm flipH="1" flipV="1">
            <a:off x="327212" y="2039471"/>
            <a:ext cx="749" cy="158675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8A9D801-4452-4FE4-9219-FC13950E8320}"/>
              </a:ext>
            </a:extLst>
          </p:cNvPr>
          <p:cNvCxnSpPr>
            <a:cxnSpLocks/>
            <a:stCxn id="5" idx="2"/>
          </p:cNvCxnSpPr>
          <p:nvPr/>
        </p:nvCxnSpPr>
        <p:spPr>
          <a:xfrm>
            <a:off x="327961" y="4210999"/>
            <a:ext cx="0" cy="201004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CE21828-D204-497C-8799-2EF13F3ACF7A}"/>
              </a:ext>
            </a:extLst>
          </p:cNvPr>
          <p:cNvCxnSpPr>
            <a:cxnSpLocks/>
          </p:cNvCxnSpPr>
          <p:nvPr/>
        </p:nvCxnSpPr>
        <p:spPr>
          <a:xfrm flipH="1" flipV="1">
            <a:off x="1819835" y="1220235"/>
            <a:ext cx="3783106" cy="1055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B1FA8864-8283-4C92-AFCC-21EF28003069}"/>
                  </a:ext>
                </a:extLst>
              </p:cNvPr>
              <p:cNvSpPr txBox="1"/>
              <p:nvPr/>
            </p:nvSpPr>
            <p:spPr>
              <a:xfrm>
                <a:off x="5710517" y="927848"/>
                <a:ext cx="494557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𝑗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B1FA8864-8283-4C92-AFCC-21EF280030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0517" y="927848"/>
                <a:ext cx="494557" cy="58477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156A19C-1E33-404A-9A23-4243A274A28E}"/>
              </a:ext>
            </a:extLst>
          </p:cNvPr>
          <p:cNvCxnSpPr>
            <a:cxnSpLocks/>
            <a:stCxn id="14" idx="3"/>
          </p:cNvCxnSpPr>
          <p:nvPr/>
        </p:nvCxnSpPr>
        <p:spPr>
          <a:xfrm>
            <a:off x="6205074" y="1220236"/>
            <a:ext cx="5224926" cy="2110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62" name="Ink 61">
                <a:extLst>
                  <a:ext uri="{FF2B5EF4-FFF2-40B4-BE49-F238E27FC236}">
                    <a16:creationId xmlns:a16="http://schemas.microsoft.com/office/drawing/2014/main" id="{DAEF38BD-3512-4646-B814-F3571EF1EFB5}"/>
                  </a:ext>
                </a:extLst>
              </p14:cNvPr>
              <p14:cNvContentPartPr/>
              <p14:nvPr/>
            </p14:nvContentPartPr>
            <p14:xfrm>
              <a:off x="9012656" y="596082"/>
              <a:ext cx="2880" cy="6840"/>
            </p14:xfrm>
          </p:contentPart>
        </mc:Choice>
        <mc:Fallback xmlns="">
          <p:pic>
            <p:nvPicPr>
              <p:cNvPr id="62" name="Ink 61">
                <a:extLst>
                  <a:ext uri="{FF2B5EF4-FFF2-40B4-BE49-F238E27FC236}">
                    <a16:creationId xmlns:a16="http://schemas.microsoft.com/office/drawing/2014/main" id="{DAEF38BD-3512-4646-B814-F3571EF1EFB5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9003656" y="587082"/>
                <a:ext cx="20520" cy="24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22" name="Ink 21">
                <a:extLst>
                  <a:ext uri="{FF2B5EF4-FFF2-40B4-BE49-F238E27FC236}">
                    <a16:creationId xmlns:a16="http://schemas.microsoft.com/office/drawing/2014/main" id="{63AFBEDD-C42C-49E7-A3B1-7B8E8AB04148}"/>
                  </a:ext>
                </a:extLst>
              </p14:cNvPr>
              <p14:cNvContentPartPr/>
              <p14:nvPr/>
            </p14:nvContentPartPr>
            <p14:xfrm>
              <a:off x="4556216" y="610122"/>
              <a:ext cx="1800" cy="720"/>
            </p14:xfrm>
          </p:contentPart>
        </mc:Choice>
        <mc:Fallback xmlns="">
          <p:pic>
            <p:nvPicPr>
              <p:cNvPr id="22" name="Ink 21">
                <a:extLst>
                  <a:ext uri="{FF2B5EF4-FFF2-40B4-BE49-F238E27FC236}">
                    <a16:creationId xmlns:a16="http://schemas.microsoft.com/office/drawing/2014/main" id="{63AFBEDD-C42C-49E7-A3B1-7B8E8AB04148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547216" y="601122"/>
                <a:ext cx="19440" cy="18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186976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E20DAA-D4D8-46F9-AAB5-C6599D4BEA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pseudocode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ACB978-F164-4F0D-B5A0-03530261B2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//real code snippet that actually generated the table on the last slide</a:t>
            </a:r>
          </a:p>
          <a:p>
            <a:pPr>
              <a:spcBef>
                <a:spcPts val="0"/>
              </a:spcBef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for(int j=0; j &lt; n;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j++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){</a:t>
            </a:r>
          </a:p>
          <a:p>
            <a:pPr>
              <a:spcBef>
                <a:spcPts val="0"/>
              </a:spcBef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vals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[0][j] = (A[0] &lt;= A[j]) ? 1 : 0;</a:t>
            </a:r>
          </a:p>
          <a:p>
            <a:pPr>
              <a:spcBef>
                <a:spcPts val="0"/>
              </a:spcBef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>
              <a:spcBef>
                <a:spcPts val="0"/>
              </a:spcBef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for(int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= 1;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&lt; 8;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++){</a:t>
            </a:r>
          </a:p>
          <a:p>
            <a:pPr>
              <a:spcBef>
                <a:spcPts val="0"/>
              </a:spcBef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	for(int j = 0; j &lt; n;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j++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){</a:t>
            </a:r>
          </a:p>
          <a:p>
            <a:pPr>
              <a:spcBef>
                <a:spcPts val="0"/>
              </a:spcBef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		if(A[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] &gt; A[j])</a:t>
            </a:r>
          </a:p>
          <a:p>
            <a:pPr>
              <a:spcBef>
                <a:spcPts val="0"/>
              </a:spcBef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			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vals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][j] =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vals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[i-1][j];</a:t>
            </a:r>
          </a:p>
          <a:p>
            <a:pPr>
              <a:spcBef>
                <a:spcPts val="0"/>
              </a:spcBef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		else{</a:t>
            </a:r>
          </a:p>
          <a:p>
            <a:pPr>
              <a:spcBef>
                <a:spcPts val="0"/>
              </a:spcBef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			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vals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][j] =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Math.max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(1+vals[i-1][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],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vals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[i-1][j]);</a:t>
            </a:r>
          </a:p>
          <a:p>
            <a:pPr>
              <a:spcBef>
                <a:spcPts val="0"/>
              </a:spcBef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		}</a:t>
            </a:r>
          </a:p>
          <a:p>
            <a:pPr>
              <a:spcBef>
                <a:spcPts val="0"/>
              </a:spcBef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	}</a:t>
            </a:r>
          </a:p>
          <a:p>
            <a:pPr>
              <a:spcBef>
                <a:spcPts val="0"/>
              </a:spcBef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>
              <a:spcBef>
                <a:spcPts val="0"/>
              </a:spcBef>
            </a:pP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95092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A73411-8B8B-4371-8801-FA06155B3C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Longest Increasing Subsequence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AA2A2F1-D144-47B6-9FEC-E746B516C36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𝐿𝐼𝑆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𝑗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0 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                                                                              </m:t>
                            </m:r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if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&lt;0</m:t>
                            </m:r>
                          </m:e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𝕀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[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  <m:d>
                              <m:dPr>
                                <m:begChr m:val="["/>
                                <m:endChr m:val="]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e>
                            </m:d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≤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  <m:d>
                              <m:dPr>
                                <m:begChr m:val="["/>
                                <m:endChr m:val="]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</m:d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]                                                 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      </m:t>
                            </m:r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if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=0</m:t>
                            </m:r>
                          </m:e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𝐿𝐼𝑆</m:t>
                            </m:r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−1,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</m:d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                                           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   </m:t>
                            </m:r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if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  <m:d>
                              <m:dPr>
                                <m:begChr m:val="["/>
                                <m:endChr m:val="]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e>
                            </m:d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&gt;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  <m:d>
                              <m:dPr>
                                <m:begChr m:val="["/>
                                <m:endChr m:val="]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</m:d>
                          </m:e>
                          <m:e>
                            <m:func>
                              <m:func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>
                                    <a:latin typeface="Cambria Math" panose="02040503050406030204" pitchFamily="18" charset="0"/>
                                  </a:rPr>
                                  <m:t>max</m:t>
                                </m:r>
                              </m:fName>
                              <m:e>
                                <m:d>
                                  <m:dPr>
                                    <m:begChr m:val="{"/>
                                    <m:endChr m:val="}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1+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𝐿𝐼𝑆</m:t>
                                    </m:r>
                                    <m:d>
                                      <m:d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−1,</m:t>
                                        </m:r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e>
                                    </m:d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, 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𝐿𝐼𝑆</m:t>
                                    </m:r>
                                    <m:d>
                                      <m:d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−1,</m:t>
                                        </m:r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𝑗</m:t>
                                        </m:r>
                                      </m:e>
                                    </m:d>
                                  </m:e>
                                </m:d>
                              </m:e>
                            </m:func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       </m:t>
                            </m:r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otherwise</m:t>
                            </m:r>
                          </m:e>
                        </m:eqArr>
                      </m:e>
                    </m:d>
                  </m:oMath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Memoization structure?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/>
                  <a:t> array.</a:t>
                </a:r>
              </a:p>
              <a:p>
                <a:r>
                  <a:rPr lang="en-US" dirty="0"/>
                  <a:t>Filling order? </a:t>
                </a:r>
              </a:p>
              <a:p>
                <a:r>
                  <a:rPr lang="en-US" dirty="0"/>
                  <a:t>Outer loop: increasing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endParaRPr lang="en-US" dirty="0"/>
              </a:p>
              <a:p>
                <a:r>
                  <a:rPr lang="en-US" dirty="0"/>
                  <a:t>Inner loop: increasing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AA2A2F1-D144-47B6-9FEC-E746B516C36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54" t="-10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25715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439B93-5FDF-4EDD-8D4C-911AF2C41F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Recurrence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353BD8A-8A1F-49F2-AE79-D6B067C567D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02371" y="3845379"/>
                <a:ext cx="11187258" cy="2235382"/>
              </a:xfrm>
            </p:spPr>
            <p:txBody>
              <a:bodyPr/>
              <a:lstStyle/>
              <a:p>
                <a:r>
                  <a:rPr lang="en-US" dirty="0"/>
                  <a:t>Need recursive answer to the right</a:t>
                </a:r>
              </a:p>
              <a:p>
                <a:r>
                  <a:rPr lang="en-US" dirty="0"/>
                  <a:t>Currently processing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endParaRPr lang="en-US" dirty="0"/>
              </a:p>
              <a:p>
                <a:r>
                  <a:rPr lang="en-US" dirty="0"/>
                  <a:t>Recursive calls to the right are needed to know optimum from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…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endParaRPr lang="en-US" dirty="0"/>
              </a:p>
              <a:p>
                <a:r>
                  <a:rPr lang="en-US" dirty="0"/>
                  <a:t>Will move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to the left in our iterative algorithm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353BD8A-8A1F-49F2-AE79-D6B067C567D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02371" y="3845379"/>
                <a:ext cx="11187258" cy="2235382"/>
              </a:xfrm>
              <a:blipFill>
                <a:blip r:embed="rId2"/>
                <a:stretch>
                  <a:fillRect l="-654" t="-4905" b="-40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DA019A3C-579F-4629-ADFC-1D9DBF5B6DB5}"/>
              </a:ext>
            </a:extLst>
          </p:cNvPr>
          <p:cNvGraphicFramePr>
            <a:graphicFrameLocks/>
          </p:cNvGraphicFramePr>
          <p:nvPr/>
        </p:nvGraphicFramePr>
        <p:xfrm>
          <a:off x="1282700" y="1538178"/>
          <a:ext cx="9626600" cy="883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3325">
                  <a:extLst>
                    <a:ext uri="{9D8B030D-6E8A-4147-A177-3AD203B41FA5}">
                      <a16:colId xmlns:a16="http://schemas.microsoft.com/office/drawing/2014/main" val="564130454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2119083386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068879978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764580891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910702292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2140785794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62417777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3997258886"/>
                    </a:ext>
                  </a:extLst>
                </a:gridCol>
              </a:tblGrid>
              <a:tr h="27489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0</a:t>
                      </a:r>
                      <a:endParaRPr lang="en-US" sz="1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  <a:endParaRPr lang="en-US" sz="1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  <a:endParaRPr lang="en-US" sz="1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</a:t>
                      </a:r>
                      <a:endParaRPr lang="en-US" sz="1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4</a:t>
                      </a:r>
                      <a:endParaRPr lang="en-US" sz="1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5</a:t>
                      </a:r>
                      <a:endParaRPr lang="en-US" sz="1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6</a:t>
                      </a:r>
                      <a:endParaRPr lang="en-US" sz="1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7</a:t>
                      </a:r>
                      <a:endParaRPr lang="en-US" sz="1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8859277"/>
                  </a:ext>
                </a:extLst>
              </a:tr>
              <a:tr h="428703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5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-6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3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6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-5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2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8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10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7035326"/>
                  </a:ext>
                </a:extLst>
              </a:tr>
            </a:tbl>
          </a:graphicData>
        </a:graphic>
      </p:graphicFrame>
      <p:grpSp>
        <p:nvGrpSpPr>
          <p:cNvPr id="11" name="Group 10">
            <a:extLst>
              <a:ext uri="{FF2B5EF4-FFF2-40B4-BE49-F238E27FC236}">
                <a16:creationId xmlns:a16="http://schemas.microsoft.com/office/drawing/2014/main" id="{8049A7B5-BC69-484F-B995-BD79EBF18894}"/>
              </a:ext>
            </a:extLst>
          </p:cNvPr>
          <p:cNvGrpSpPr/>
          <p:nvPr/>
        </p:nvGrpSpPr>
        <p:grpSpPr>
          <a:xfrm>
            <a:off x="3705410" y="1052004"/>
            <a:ext cx="1196788" cy="2072523"/>
            <a:chOff x="7301753" y="1117599"/>
            <a:chExt cx="1196788" cy="2072523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53F62C1-C984-4F79-BC97-C98BD0BCDB27}"/>
                </a:ext>
              </a:extLst>
            </p:cNvPr>
            <p:cNvSpPr/>
            <p:nvPr/>
          </p:nvSpPr>
          <p:spPr>
            <a:xfrm>
              <a:off x="7301753" y="1117599"/>
              <a:ext cx="1196788" cy="2072523"/>
            </a:xfrm>
            <a:prstGeom prst="rect">
              <a:avLst/>
            </a:prstGeom>
            <a:solidFill>
              <a:schemeClr val="accent6">
                <a:alpha val="49000"/>
              </a:schemeClr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E96AF2FC-7DEB-4103-B891-AB64A7933F51}"/>
                    </a:ext>
                  </a:extLst>
                </p:cNvPr>
                <p:cNvSpPr txBox="1"/>
                <p:nvPr/>
              </p:nvSpPr>
              <p:spPr>
                <a:xfrm>
                  <a:off x="7324876" y="2422098"/>
                  <a:ext cx="110792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/>
                    <a:t>Current </a:t>
                  </a:r>
                  <a14:m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𝑖</m:t>
                      </m:r>
                    </m:oMath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E96AF2FC-7DEB-4103-B891-AB64A7933F5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24876" y="2422098"/>
                  <a:ext cx="1107924" cy="369332"/>
                </a:xfrm>
                <a:prstGeom prst="rect">
                  <a:avLst/>
                </a:prstGeom>
                <a:blipFill>
                  <a:blip r:embed="rId3"/>
                  <a:stretch>
                    <a:fillRect l="-4972" t="-10000" b="-2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9BE0C29-4ECA-4D1A-8093-57F087D37408}"/>
              </a:ext>
            </a:extLst>
          </p:cNvPr>
          <p:cNvGrpSpPr/>
          <p:nvPr/>
        </p:nvGrpSpPr>
        <p:grpSpPr>
          <a:xfrm>
            <a:off x="4901808" y="1052005"/>
            <a:ext cx="6007492" cy="2072523"/>
            <a:chOff x="1282700" y="1117599"/>
            <a:chExt cx="6007492" cy="2072523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5893696-337B-41B0-BDA8-C636940A7D5B}"/>
                </a:ext>
              </a:extLst>
            </p:cNvPr>
            <p:cNvSpPr/>
            <p:nvPr/>
          </p:nvSpPr>
          <p:spPr>
            <a:xfrm>
              <a:off x="1282700" y="1117599"/>
              <a:ext cx="6007492" cy="2072523"/>
            </a:xfrm>
            <a:prstGeom prst="rect">
              <a:avLst/>
            </a:prstGeom>
            <a:solidFill>
              <a:schemeClr val="accent2">
                <a:alpha val="49000"/>
              </a:schemeClr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B81CF07-5C32-46DB-999B-25A569B6726D}"/>
                </a:ext>
              </a:extLst>
            </p:cNvPr>
            <p:cNvSpPr txBox="1"/>
            <p:nvPr/>
          </p:nvSpPr>
          <p:spPr>
            <a:xfrm>
              <a:off x="1282700" y="2422098"/>
              <a:ext cx="59764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Recursive call is best value in this area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A6D4E01-C07F-4B67-A6DB-0CB1A2F86FB5}"/>
              </a:ext>
            </a:extLst>
          </p:cNvPr>
          <p:cNvGrpSpPr/>
          <p:nvPr/>
        </p:nvGrpSpPr>
        <p:grpSpPr>
          <a:xfrm>
            <a:off x="1297347" y="1052004"/>
            <a:ext cx="2393417" cy="2072523"/>
            <a:chOff x="8521663" y="1117599"/>
            <a:chExt cx="2393417" cy="2072523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596DD2E-F64F-4B89-8BA3-75B4D0E6FCFA}"/>
                </a:ext>
              </a:extLst>
            </p:cNvPr>
            <p:cNvSpPr/>
            <p:nvPr/>
          </p:nvSpPr>
          <p:spPr>
            <a:xfrm>
              <a:off x="8521663" y="1117599"/>
              <a:ext cx="2393417" cy="2072523"/>
            </a:xfrm>
            <a:prstGeom prst="rect">
              <a:avLst/>
            </a:prstGeom>
            <a:solidFill>
              <a:srgbClr val="FF0000">
                <a:alpha val="49000"/>
              </a:srgbClr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969B097-6028-4A55-9FE1-CBEDD20332B8}"/>
                </a:ext>
              </a:extLst>
            </p:cNvPr>
            <p:cNvSpPr txBox="1"/>
            <p:nvPr/>
          </p:nvSpPr>
          <p:spPr>
            <a:xfrm>
              <a:off x="8582781" y="2422098"/>
              <a:ext cx="22787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Not yet processed.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971968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439B93-5FDF-4EDD-8D4C-911AF2C41F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Recurrence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DA019A3C-579F-4629-ADFC-1D9DBF5B6DB5}"/>
              </a:ext>
            </a:extLst>
          </p:cNvPr>
          <p:cNvGraphicFramePr>
            <a:graphicFrameLocks/>
          </p:cNvGraphicFramePr>
          <p:nvPr/>
        </p:nvGraphicFramePr>
        <p:xfrm>
          <a:off x="1282700" y="1538178"/>
          <a:ext cx="9626600" cy="883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3325">
                  <a:extLst>
                    <a:ext uri="{9D8B030D-6E8A-4147-A177-3AD203B41FA5}">
                      <a16:colId xmlns:a16="http://schemas.microsoft.com/office/drawing/2014/main" val="564130454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2119083386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068879978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764580891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910702292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2140785794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62417777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3997258886"/>
                    </a:ext>
                  </a:extLst>
                </a:gridCol>
              </a:tblGrid>
              <a:tr h="27489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0</a:t>
                      </a:r>
                      <a:endParaRPr lang="en-US" sz="1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  <a:endParaRPr lang="en-US" sz="1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  <a:endParaRPr lang="en-US" sz="1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</a:t>
                      </a:r>
                      <a:endParaRPr lang="en-US" sz="1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4</a:t>
                      </a:r>
                      <a:endParaRPr lang="en-US" sz="1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5</a:t>
                      </a:r>
                      <a:endParaRPr lang="en-US" sz="1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6</a:t>
                      </a:r>
                      <a:endParaRPr lang="en-US" sz="1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7</a:t>
                      </a:r>
                      <a:endParaRPr lang="en-US" sz="1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8859277"/>
                  </a:ext>
                </a:extLst>
              </a:tr>
              <a:tr h="428703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5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-6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3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6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-5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2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8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10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7035326"/>
                  </a:ext>
                </a:extLst>
              </a:tr>
            </a:tbl>
          </a:graphicData>
        </a:graphic>
      </p:graphicFrame>
      <p:grpSp>
        <p:nvGrpSpPr>
          <p:cNvPr id="11" name="Group 10">
            <a:extLst>
              <a:ext uri="{FF2B5EF4-FFF2-40B4-BE49-F238E27FC236}">
                <a16:creationId xmlns:a16="http://schemas.microsoft.com/office/drawing/2014/main" id="{8049A7B5-BC69-484F-B995-BD79EBF18894}"/>
              </a:ext>
            </a:extLst>
          </p:cNvPr>
          <p:cNvGrpSpPr/>
          <p:nvPr/>
        </p:nvGrpSpPr>
        <p:grpSpPr>
          <a:xfrm>
            <a:off x="3705410" y="1052004"/>
            <a:ext cx="1196788" cy="2072523"/>
            <a:chOff x="7301753" y="1117599"/>
            <a:chExt cx="1196788" cy="2072523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53F62C1-C984-4F79-BC97-C98BD0BCDB27}"/>
                </a:ext>
              </a:extLst>
            </p:cNvPr>
            <p:cNvSpPr/>
            <p:nvPr/>
          </p:nvSpPr>
          <p:spPr>
            <a:xfrm>
              <a:off x="7301753" y="1117599"/>
              <a:ext cx="1196788" cy="2072523"/>
            </a:xfrm>
            <a:prstGeom prst="rect">
              <a:avLst/>
            </a:prstGeom>
            <a:solidFill>
              <a:schemeClr val="accent6">
                <a:alpha val="49000"/>
              </a:schemeClr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E96AF2FC-7DEB-4103-B891-AB64A7933F51}"/>
                    </a:ext>
                  </a:extLst>
                </p:cNvPr>
                <p:cNvSpPr txBox="1"/>
                <p:nvPr/>
              </p:nvSpPr>
              <p:spPr>
                <a:xfrm>
                  <a:off x="7324876" y="2422098"/>
                  <a:ext cx="110792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/>
                    <a:t>Current </a:t>
                  </a:r>
                  <a14:m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𝑖</m:t>
                      </m:r>
                    </m:oMath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E96AF2FC-7DEB-4103-B891-AB64A7933F5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24876" y="2422098"/>
                  <a:ext cx="1107924" cy="369332"/>
                </a:xfrm>
                <a:prstGeom prst="rect">
                  <a:avLst/>
                </a:prstGeom>
                <a:blipFill>
                  <a:blip r:embed="rId2"/>
                  <a:stretch>
                    <a:fillRect l="-4972" t="-10000" b="-2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9BE0C29-4ECA-4D1A-8093-57F087D37408}"/>
              </a:ext>
            </a:extLst>
          </p:cNvPr>
          <p:cNvGrpSpPr/>
          <p:nvPr/>
        </p:nvGrpSpPr>
        <p:grpSpPr>
          <a:xfrm>
            <a:off x="4901808" y="1052005"/>
            <a:ext cx="6007492" cy="2072523"/>
            <a:chOff x="1282700" y="1117599"/>
            <a:chExt cx="6007492" cy="2072523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5893696-337B-41B0-BDA8-C636940A7D5B}"/>
                </a:ext>
              </a:extLst>
            </p:cNvPr>
            <p:cNvSpPr/>
            <p:nvPr/>
          </p:nvSpPr>
          <p:spPr>
            <a:xfrm>
              <a:off x="1282700" y="1117599"/>
              <a:ext cx="6007492" cy="2072523"/>
            </a:xfrm>
            <a:prstGeom prst="rect">
              <a:avLst/>
            </a:prstGeom>
            <a:solidFill>
              <a:schemeClr val="accent2">
                <a:alpha val="49000"/>
              </a:schemeClr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B81CF07-5C32-46DB-999B-25A569B6726D}"/>
                </a:ext>
              </a:extLst>
            </p:cNvPr>
            <p:cNvSpPr txBox="1"/>
            <p:nvPr/>
          </p:nvSpPr>
          <p:spPr>
            <a:xfrm>
              <a:off x="1282700" y="2422098"/>
              <a:ext cx="59764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Recursive call is best value in this area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A6D4E01-C07F-4B67-A6DB-0CB1A2F86FB5}"/>
              </a:ext>
            </a:extLst>
          </p:cNvPr>
          <p:cNvGrpSpPr/>
          <p:nvPr/>
        </p:nvGrpSpPr>
        <p:grpSpPr>
          <a:xfrm>
            <a:off x="1297347" y="1052004"/>
            <a:ext cx="2393417" cy="2072523"/>
            <a:chOff x="8521663" y="1117599"/>
            <a:chExt cx="2393417" cy="2072523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596DD2E-F64F-4B89-8BA3-75B4D0E6FCFA}"/>
                </a:ext>
              </a:extLst>
            </p:cNvPr>
            <p:cNvSpPr/>
            <p:nvPr/>
          </p:nvSpPr>
          <p:spPr>
            <a:xfrm>
              <a:off x="8521663" y="1117599"/>
              <a:ext cx="2393417" cy="2072523"/>
            </a:xfrm>
            <a:prstGeom prst="rect">
              <a:avLst/>
            </a:prstGeom>
            <a:solidFill>
              <a:srgbClr val="FF0000">
                <a:alpha val="49000"/>
              </a:srgbClr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969B097-6028-4A55-9FE1-CBEDD20332B8}"/>
                </a:ext>
              </a:extLst>
            </p:cNvPr>
            <p:cNvSpPr txBox="1"/>
            <p:nvPr/>
          </p:nvSpPr>
          <p:spPr>
            <a:xfrm>
              <a:off x="8582781" y="2422098"/>
              <a:ext cx="22787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Not yet processed.</a:t>
              </a:r>
            </a:p>
          </p:txBody>
        </p:sp>
      </p:grpSp>
      <p:sp>
        <p:nvSpPr>
          <p:cNvPr id="16" name="Rounded Rectangle 4">
            <a:extLst>
              <a:ext uri="{FF2B5EF4-FFF2-40B4-BE49-F238E27FC236}">
                <a16:creationId xmlns:a16="http://schemas.microsoft.com/office/drawing/2014/main" id="{8FD04437-FE64-4968-8DFA-D78F39F1ED4D}"/>
              </a:ext>
            </a:extLst>
          </p:cNvPr>
          <p:cNvSpPr/>
          <p:nvPr/>
        </p:nvSpPr>
        <p:spPr>
          <a:xfrm>
            <a:off x="399968" y="3429000"/>
            <a:ext cx="5001009" cy="16305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Fill out the poll everywhere for Activity Credit!</a:t>
            </a:r>
          </a:p>
          <a:p>
            <a:pPr algn="ctr"/>
            <a:r>
              <a:rPr lang="en-US" sz="2400" dirty="0"/>
              <a:t>Go to pollev.com/cse417 and login with your UW identity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07A8D5E-BE57-4BB3-8E5B-1AB9D81891D5}"/>
              </a:ext>
            </a:extLst>
          </p:cNvPr>
          <p:cNvSpPr txBox="1"/>
          <p:nvPr/>
        </p:nvSpPr>
        <p:spPr>
          <a:xfrm>
            <a:off x="6096000" y="3429000"/>
            <a:ext cx="505609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Try to write a different recurrence for longest increasing subsequence.</a:t>
            </a:r>
          </a:p>
        </p:txBody>
      </p:sp>
    </p:spTree>
    <p:extLst>
      <p:ext uri="{BB962C8B-B14F-4D97-AF65-F5344CB8AC3E}">
        <p14:creationId xmlns:p14="http://schemas.microsoft.com/office/powerpoint/2010/main" val="42083262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A736A0-B389-4E1A-8E51-4CDE9B0061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Longest Increasing Subsequence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CBD6CE3-28C6-4F19-B56D-6CD115A6E53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5239" y="1463857"/>
                <a:ext cx="11457103" cy="4845504"/>
              </a:xfrm>
            </p:spPr>
            <p:txBody>
              <a:bodyPr>
                <a:normAutofit/>
              </a:bodyPr>
              <a:lstStyle/>
              <a:p>
                <a:r>
                  <a:rPr lang="en-US" b="0" dirty="0">
                    <a:latin typeface="Cambria Math" panose="02040503050406030204" pitchFamily="18" charset="0"/>
                  </a:rPr>
                  <a:t>Think left-to-right instead of right-to-left</a:t>
                </a:r>
              </a:p>
              <a:p>
                <a:endParaRPr lang="en-US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𝐿𝐼𝑆𝐴𝑙𝑡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e>
                    </m:d>
                  </m:oMath>
                </a14:m>
                <a:r>
                  <a:rPr lang="en-US" dirty="0"/>
                  <a:t> is “Number of elements of the maximum increasing subsequence from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,…,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/>
                  <a:t> where smallest element of the sequence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dirty="0"/>
                  <a:t>”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𝐿𝐼𝑆𝐴𝑙𝑡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0 </m:t>
                            </m:r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                                                             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if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&gt;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𝑜𝑟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&gt;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𝐿𝐼𝑆</m:t>
                            </m:r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+1,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</m:d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                                          </m:t>
                            </m:r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   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if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  <m:d>
                              <m:dPr>
                                <m:begChr m:val="["/>
                                <m:endChr m:val="]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e>
                            </m:d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&gt;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[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] </m:t>
                            </m:r>
                          </m:e>
                          <m:e>
                            <m:func>
                              <m:func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>
                                    <a:latin typeface="Cambria Math" panose="02040503050406030204" pitchFamily="18" charset="0"/>
                                  </a:rPr>
                                  <m:t>max</m:t>
                                </m:r>
                              </m:fNam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{1+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𝐿𝐼𝑆</m:t>
                                </m:r>
                                <m:d>
                                  <m:d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+1,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e>
                                </m:d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𝐿𝐼𝑆</m:t>
                                </m:r>
                                <m:d>
                                  <m:d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+1,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e>
                                </m:d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}</m:t>
                                </m:r>
                              </m:e>
                            </m:func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                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o</m:t>
                            </m:r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/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w</m:t>
                            </m:r>
                          </m:e>
                        </m:eqArr>
                      </m:e>
                    </m: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CBD6CE3-28C6-4F19-B56D-6CD115A6E53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5239" y="1463857"/>
                <a:ext cx="11457103" cy="4845504"/>
              </a:xfrm>
              <a:blipFill>
                <a:blip r:embed="rId2"/>
                <a:stretch>
                  <a:fillRect l="-691" t="-2138" r="-7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043011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A736A0-B389-4E1A-8E51-4CDE9B0061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Longest Increasing Subsequence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CBD6CE3-28C6-4F19-B56D-6CD115A6E53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5239" y="1463857"/>
                <a:ext cx="11457103" cy="4845504"/>
              </a:xfrm>
            </p:spPr>
            <p:txBody>
              <a:bodyPr>
                <a:normAutofit lnSpcReduction="10000"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𝐿𝐼𝑆𝐴𝑙𝑡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e>
                    </m:d>
                  </m:oMath>
                </a14:m>
                <a:r>
                  <a:rPr lang="en-US" dirty="0"/>
                  <a:t> is “Number of elements of the maximum increasing subsequence from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,…,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/>
                  <a:t> where smallest element of the sequence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dirty="0"/>
                  <a:t>”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𝐿𝐼𝑆𝐴𝑙𝑡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0 </m:t>
                            </m:r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                                                             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if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&gt;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𝑜𝑟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&gt;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𝐿𝐼𝑆𝐴𝑙𝑡</m:t>
                            </m:r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+1,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</m:d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                                          </m:t>
                            </m:r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   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if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  <m:d>
                              <m:dPr>
                                <m:begChr m:val="["/>
                                <m:endChr m:val="]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e>
                            </m:d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&gt;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[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] </m:t>
                            </m:r>
                          </m:e>
                          <m:e>
                            <m:func>
                              <m:func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>
                                    <a:latin typeface="Cambria Math" panose="02040503050406030204" pitchFamily="18" charset="0"/>
                                  </a:rPr>
                                  <m:t>max</m:t>
                                </m:r>
                              </m:fNam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{1+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𝐿𝐼𝑆𝐴𝑙𝑡</m:t>
                                </m:r>
                                <m:d>
                                  <m:d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+1,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e>
                                </m:d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𝐿𝐼𝑆𝐴𝑙𝑡</m:t>
                                </m:r>
                                <m:d>
                                  <m:d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+1,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e>
                                </m:d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}</m:t>
                                </m:r>
                              </m:e>
                            </m:func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            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o</m:t>
                            </m:r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/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w</m:t>
                            </m:r>
                          </m:e>
                        </m:eqArr>
                      </m:e>
                    </m:d>
                  </m:oMath>
                </a14:m>
                <a:endParaRPr lang="en-US" dirty="0"/>
              </a:p>
              <a:p>
                <a:r>
                  <a:rPr lang="en-US" dirty="0"/>
                  <a:t>Memoization structure?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/>
                  <a:t> array.</a:t>
                </a:r>
              </a:p>
              <a:p>
                <a:r>
                  <a:rPr lang="en-US" dirty="0"/>
                  <a:t>Filling order? Multiple possible</a:t>
                </a:r>
              </a:p>
              <a:p>
                <a:r>
                  <a:rPr lang="en-US" dirty="0"/>
                  <a:t>Outer loop: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dirty="0"/>
                  <a:t> from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dirty="0"/>
                  <a:t> to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endParaRPr lang="en-US" dirty="0"/>
              </a:p>
              <a:p>
                <a:r>
                  <a:rPr lang="en-US" dirty="0"/>
                  <a:t>Inner loop: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𝑗</m:t>
                    </m:r>
                  </m:oMath>
                </a14:m>
                <a:r>
                  <a:rPr lang="en-US" dirty="0"/>
                  <a:t> from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en-US" dirty="0"/>
                  <a:t>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dirty="0"/>
                  <a:t> 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CBD6CE3-28C6-4F19-B56D-6CD115A6E53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5239" y="1463857"/>
                <a:ext cx="11457103" cy="4845504"/>
              </a:xfrm>
              <a:blipFill>
                <a:blip r:embed="rId2"/>
                <a:stretch>
                  <a:fillRect l="-691" t="-3019" r="-745" b="-20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808113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7CE262-3E0E-434A-A52D-009B5E4C18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Summing Up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79EF1C6-7B41-4F85-B7FB-000C069694F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The two recurrences have the same idea (add/don’t add, record the end of the array closest to your next decision)</a:t>
                </a:r>
              </a:p>
              <a:p>
                <a:r>
                  <a:rPr lang="en-US" dirty="0"/>
                  <a:t>But thinking left-to-right vs. right-to-left </a:t>
                </a:r>
              </a:p>
              <a:p>
                <a:endParaRPr lang="en-US" dirty="0"/>
              </a:p>
              <a:p>
                <a:r>
                  <a:rPr lang="en-US" dirty="0"/>
                  <a:t>Both end up with an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err="1"/>
                  <a:t>memoization</a:t>
                </a:r>
                <a:r>
                  <a:rPr lang="en-US" dirty="0"/>
                  <a:t> structure (both of which could be cut down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memory if needed)</a:t>
                </a:r>
              </a:p>
              <a:p>
                <a:r>
                  <a:rPr lang="en-US" dirty="0"/>
                  <a:t>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dirty="0"/>
                  <a:t> running time.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79EF1C6-7B41-4F85-B7FB-000C069694F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 t="-2138" r="-19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759513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000397-4C08-4B2B-98A6-D1BD57305B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Longest Increasing Subsequence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C120DCF-34CC-4B47-B089-670768D0DFF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5240" y="3002507"/>
                <a:ext cx="11187258" cy="3306854"/>
              </a:xfrm>
            </p:spPr>
            <p:txBody>
              <a:bodyPr/>
              <a:lstStyle/>
              <a:p>
                <a:r>
                  <a:rPr lang="en-US" dirty="0"/>
                  <a:t>Longest set of (not necessarily consecutive) elements that are increasing</a:t>
                </a:r>
              </a:p>
              <a:p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5</m:t>
                    </m:r>
                  </m:oMath>
                </a14:m>
                <a:r>
                  <a:rPr lang="en-US" dirty="0"/>
                  <a:t> is optimal for the array above</a:t>
                </a:r>
              </a:p>
              <a:p>
                <a:r>
                  <a:rPr lang="en-US" dirty="0"/>
                  <a:t>(indices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1,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2,3,6,7; </m:t>
                    </m:r>
                  </m:oMath>
                </a14:m>
                <a:r>
                  <a:rPr lang="en-US" dirty="0"/>
                  <a:t>elements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−6,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3,6,8,10</m:t>
                    </m:r>
                  </m:oMath>
                </a14:m>
                <a:r>
                  <a:rPr lang="en-US" dirty="0"/>
                  <a:t>)</a:t>
                </a:r>
              </a:p>
              <a:p>
                <a:endParaRPr lang="en-US" dirty="0"/>
              </a:p>
              <a:p>
                <a:r>
                  <a:rPr lang="en-US" dirty="0"/>
                  <a:t>For simplicity – assume all array elements are distinct.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C120DCF-34CC-4B47-B089-670768D0DFF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5240" y="3002507"/>
                <a:ext cx="11187258" cy="3306854"/>
              </a:xfrm>
              <a:blipFill>
                <a:blip r:embed="rId2"/>
                <a:stretch>
                  <a:fillRect l="-654" t="-3321" r="-926" b="-46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Content Placeholder 3">
            <a:extLst>
              <a:ext uri="{FF2B5EF4-FFF2-40B4-BE49-F238E27FC236}">
                <a16:creationId xmlns:a16="http://schemas.microsoft.com/office/drawing/2014/main" id="{0EBECCC0-D741-4A02-869B-35B6CE82B28F}"/>
              </a:ext>
            </a:extLst>
          </p:cNvPr>
          <p:cNvGraphicFramePr>
            <a:graphicFrameLocks/>
          </p:cNvGraphicFramePr>
          <p:nvPr/>
        </p:nvGraphicFramePr>
        <p:xfrm>
          <a:off x="1282700" y="1538178"/>
          <a:ext cx="9626600" cy="883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3325">
                  <a:extLst>
                    <a:ext uri="{9D8B030D-6E8A-4147-A177-3AD203B41FA5}">
                      <a16:colId xmlns:a16="http://schemas.microsoft.com/office/drawing/2014/main" val="564130454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2119083386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068879978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764580891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910702292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2140785794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62417777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3997258886"/>
                    </a:ext>
                  </a:extLst>
                </a:gridCol>
              </a:tblGrid>
              <a:tr h="27489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0</a:t>
                      </a:r>
                      <a:endParaRPr lang="en-US" sz="1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  <a:endParaRPr lang="en-US" sz="1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  <a:endParaRPr lang="en-US" sz="1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</a:t>
                      </a:r>
                      <a:endParaRPr lang="en-US" sz="1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4</a:t>
                      </a:r>
                      <a:endParaRPr lang="en-US" sz="1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5</a:t>
                      </a:r>
                      <a:endParaRPr lang="en-US" sz="1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6</a:t>
                      </a:r>
                      <a:endParaRPr lang="en-US" sz="1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7</a:t>
                      </a:r>
                      <a:endParaRPr lang="en-US" sz="1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8859277"/>
                  </a:ext>
                </a:extLst>
              </a:tr>
              <a:tr h="428703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5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-6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3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6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-5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2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8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10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70353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71920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6691EF-9FA2-4E86-857C-334BFB254A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But Wait! There’s more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364898-867C-4178-988F-CEB96A931F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Another recurrence at the end of these slides for more practice.</a:t>
            </a:r>
          </a:p>
          <a:p>
            <a:endParaRPr lang="en-US" dirty="0"/>
          </a:p>
          <a:p>
            <a:r>
              <a:rPr lang="en-US" dirty="0"/>
              <a:t>Instead of thinking “do I include this element or not?” for each element,</a:t>
            </a:r>
          </a:p>
          <a:p>
            <a:r>
              <a:rPr lang="en-US" dirty="0"/>
              <a:t>Ask “what’s the next element” or equivalently “what’s the longest subsequence starting from me”</a:t>
            </a:r>
          </a:p>
          <a:p>
            <a:r>
              <a:rPr lang="en-US" dirty="0"/>
              <a:t>Get a different recurrence, but not a better running time.</a:t>
            </a:r>
          </a:p>
        </p:txBody>
      </p:sp>
    </p:spTree>
    <p:extLst>
      <p:ext uri="{BB962C8B-B14F-4D97-AF65-F5344CB8AC3E}">
        <p14:creationId xmlns:p14="http://schemas.microsoft.com/office/powerpoint/2010/main" val="24494369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EFEA5E-158E-420C-9142-EECE36197E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Takeaways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76EFBF-DB66-4E04-8471-421A5EAE0E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240" y="1463857"/>
            <a:ext cx="11187258" cy="4845504"/>
          </a:xfrm>
        </p:spPr>
        <p:txBody>
          <a:bodyPr/>
          <a:lstStyle/>
          <a:p>
            <a:r>
              <a:rPr lang="en-US" dirty="0"/>
              <a:t>When designing a dynamic program, we sometimes need to introduce a second variable, that doesn’t appear in the program</a:t>
            </a:r>
          </a:p>
          <a:p>
            <a:r>
              <a:rPr lang="en-US" dirty="0"/>
              <a:t>Or a second recurrence that mixes with the first if other decisions affect what’s optimal (beyond which problem you look at)</a:t>
            </a:r>
          </a:p>
          <a:p>
            <a:endParaRPr lang="en-US" dirty="0"/>
          </a:p>
          <a:p>
            <a:r>
              <a:rPr lang="en-US" dirty="0"/>
              <a:t>There might be more than one program available. </a:t>
            </a:r>
          </a:p>
        </p:txBody>
      </p:sp>
    </p:spTree>
    <p:extLst>
      <p:ext uri="{BB962C8B-B14F-4D97-AF65-F5344CB8AC3E}">
        <p14:creationId xmlns:p14="http://schemas.microsoft.com/office/powerpoint/2010/main" val="8923794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4A691F4-5F5B-416C-98CB-F90228FB81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Extra Practice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EDA6EED-7BFC-47CE-A067-7E29DC11616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23121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54A8A7-5C09-4189-8496-82EBE5E1FE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Subset Sum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BC2611D-4A0B-46BD-8FA2-FE0D2D57620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Given an array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[]</m:t>
                    </m:r>
                  </m:oMath>
                </a14:m>
                <a:r>
                  <a:rPr lang="en-US" dirty="0"/>
                  <a:t> of positive integers, and a number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dirty="0"/>
                  <a:t> find whether there is a subset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[]</m:t>
                    </m:r>
                  </m:oMath>
                </a14:m>
                <a:r>
                  <a:rPr lang="en-US" dirty="0"/>
                  <a:t> that sums to exactly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If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=30</m:t>
                    </m:r>
                  </m:oMath>
                </a14:m>
                <a:r>
                  <a:rPr lang="en-US" dirty="0"/>
                  <a:t>, answer is “yes” (for example,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5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+5+2+8+10</m:t>
                    </m:r>
                  </m:oMath>
                </a14:m>
                <a:r>
                  <a:rPr lang="en-US" dirty="0"/>
                  <a:t>)</a:t>
                </a:r>
              </a:p>
              <a:p>
                <a:r>
                  <a:rPr lang="en-US" dirty="0"/>
                  <a:t>If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=100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dirty="0"/>
                  <a:t> answer is “no” (not allowed to repeat elements beyond the number of copies in the array, e.g. can’t say “10 copies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10</m:t>
                    </m:r>
                  </m:oMath>
                </a14:m>
                <a:r>
                  <a:rPr lang="en-US" dirty="0"/>
                  <a:t>”)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BC2611D-4A0B-46BD-8FA2-FE0D2D57620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 t="-2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B7B7A8BE-58D2-45E2-9185-FB136E3FD47E}"/>
              </a:ext>
            </a:extLst>
          </p:cNvPr>
          <p:cNvGraphicFramePr>
            <a:graphicFrameLocks/>
          </p:cNvGraphicFramePr>
          <p:nvPr/>
        </p:nvGraphicFramePr>
        <p:xfrm>
          <a:off x="1282700" y="2685941"/>
          <a:ext cx="9626600" cy="8839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203325">
                  <a:extLst>
                    <a:ext uri="{9D8B030D-6E8A-4147-A177-3AD203B41FA5}">
                      <a16:colId xmlns:a16="http://schemas.microsoft.com/office/drawing/2014/main" val="564130454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2119083386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068879978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764580891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910702292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2140785794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62417777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3997258886"/>
                    </a:ext>
                  </a:extLst>
                </a:gridCol>
              </a:tblGrid>
              <a:tr h="27489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8859277"/>
                  </a:ext>
                </a:extLst>
              </a:tr>
              <a:tr h="428703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70353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071320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C18505-9F18-4066-8D15-5B97E23D1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Subset Sum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DBCDFD-868A-4B5A-82C7-52D9A492B1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Write an English description of what you want to calculate</a:t>
            </a:r>
          </a:p>
          <a:p>
            <a:endParaRPr lang="en-US" dirty="0"/>
          </a:p>
          <a:p>
            <a:r>
              <a:rPr lang="en-US" dirty="0"/>
              <a:t>Write a recurrence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r>
              <a:rPr lang="en-US" dirty="0"/>
              <a:t>Give a sentence or two (in English) of why your recurrence should work.</a:t>
            </a:r>
          </a:p>
        </p:txBody>
      </p:sp>
    </p:spTree>
    <p:extLst>
      <p:ext uri="{BB962C8B-B14F-4D97-AF65-F5344CB8AC3E}">
        <p14:creationId xmlns:p14="http://schemas.microsoft.com/office/powerpoint/2010/main" val="380502851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C18505-9F18-4066-8D15-5B97E23D1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Subset Sum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DBCDFD-868A-4B5A-82C7-52D9A492B1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Write an English description of what you want to calculate</a:t>
            </a:r>
          </a:p>
          <a:p>
            <a:endParaRPr lang="en-US" dirty="0"/>
          </a:p>
          <a:p>
            <a:r>
              <a:rPr lang="en-US" dirty="0"/>
              <a:t>Write a recurrence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r>
              <a:rPr lang="en-US" dirty="0"/>
              <a:t>Give a sentence or two (in English) of why your recurrence should work.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DE20B15-A2DA-4CA6-BFAB-6902A5CB0349}"/>
                  </a:ext>
                </a:extLst>
              </p:cNvPr>
              <p:cNvSpPr txBox="1"/>
              <p:nvPr/>
            </p:nvSpPr>
            <p:spPr>
              <a:xfrm flipH="1">
                <a:off x="649679" y="1914524"/>
                <a:ext cx="1111281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solidFill>
                      <a:schemeClr val="accent2"/>
                    </a:solidFill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Let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𝑆𝑈𝐵𝑆𝑈𝑀</m:t>
                    </m:r>
                    <m:r>
                      <a:rPr lang="en-US" sz="24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sz="24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4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4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>
                    <a:solidFill>
                      <a:schemeClr val="accent2"/>
                    </a:solidFill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be true if and only if a subset of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𝐴</m:t>
                    </m:r>
                    <m:d>
                      <m:dPr>
                        <m:begChr m:val="["/>
                        <m:endChr m:val="]"/>
                        <m:ctrlPr>
                          <a:rPr lang="en-US" sz="24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  <m:r>
                      <a:rPr lang="en-US" sz="24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,…,</m:t>
                    </m:r>
                    <m:r>
                      <a:rPr lang="en-US" sz="24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24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sz="24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sz="24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sz="2400" dirty="0">
                    <a:solidFill>
                      <a:schemeClr val="accent2"/>
                    </a:solidFill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can sum to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sz="2400" dirty="0">
                    <a:solidFill>
                      <a:schemeClr val="accent2"/>
                    </a:solidFill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.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DE20B15-A2DA-4CA6-BFAB-6902A5CB03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649679" y="1914524"/>
                <a:ext cx="11112819" cy="461665"/>
              </a:xfrm>
              <a:prstGeom prst="rect">
                <a:avLst/>
              </a:prstGeom>
              <a:blipFill>
                <a:blip r:embed="rId2"/>
                <a:stretch>
                  <a:fillRect l="-878" t="-9211" b="-302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C7F4841-ECCE-42AA-89FE-8D271837DE75}"/>
                  </a:ext>
                </a:extLst>
              </p:cNvPr>
              <p:cNvSpPr txBox="1"/>
              <p:nvPr/>
            </p:nvSpPr>
            <p:spPr>
              <a:xfrm flipH="1">
                <a:off x="575239" y="3002905"/>
                <a:ext cx="11112819" cy="12714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𝑆𝑈𝐵𝑆𝑈𝑀</m:t>
                      </m:r>
                      <m:d>
                        <m:dPr>
                          <m:ctrlPr>
                            <a:rPr lang="en-US" sz="24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24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2400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sz="24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24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sz="24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𝑇𝑟𝑢𝑒</m:t>
                              </m:r>
                              <m:r>
                                <a:rPr lang="en-US" sz="24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                     </m:t>
                              </m:r>
                              <m:r>
                                <a:rPr lang="en-US" sz="2400" b="0" i="0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                                            </m:t>
                              </m:r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if</m:t>
                              </m:r>
                              <m:r>
                                <a:rPr lang="en-US" sz="24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24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sz="24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=0</m:t>
                              </m:r>
                            </m:e>
                            <m:e>
                              <m:r>
                                <a:rPr lang="en-US" sz="24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𝐹𝑎𝑙𝑠𝑒</m:t>
                              </m:r>
                              <m:r>
                                <a:rPr lang="en-US" sz="24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2400" b="0" i="0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                                           </m:t>
                              </m:r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if</m:t>
                              </m:r>
                              <m:r>
                                <a:rPr lang="en-US" sz="24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24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sz="24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&lt;0 </m:t>
                              </m:r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and</m:t>
                              </m:r>
                              <m:r>
                                <a:rPr lang="en-US" sz="24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24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sz="24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≠0</m:t>
                              </m:r>
                            </m:e>
                            <m:e>
                              <m:r>
                                <a:rPr lang="en-US" sz="24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𝑆𝑈𝐵𝑆𝑈𝑀</m:t>
                              </m:r>
                              <m:d>
                                <m:dPr>
                                  <m:ctrlPr>
                                    <a:rPr lang="en-US" sz="2400" b="0" i="1" smtClean="0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b="0" i="1" smtClean="0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sz="2400" b="0" i="1" smtClean="0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</a:rPr>
                                    <m:t>−1,</m:t>
                                  </m:r>
                                  <m:r>
                                    <a:rPr lang="en-US" sz="2400" b="0" i="1" smtClean="0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  <m:r>
                                <a:rPr lang="en-US" sz="24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||</m:t>
                              </m:r>
                              <m:r>
                                <a:rPr lang="en-US" sz="24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𝑆𝑈𝐵𝑆𝑈𝑀</m:t>
                              </m:r>
                              <m:d>
                                <m:dPr>
                                  <m:ctrlPr>
                                    <a:rPr lang="en-US" sz="2400" b="0" i="1" smtClean="0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b="0" i="1" smtClean="0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sz="2400" b="0" i="1" smtClean="0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</a:rPr>
                                    <m:t>−1,</m:t>
                                  </m:r>
                                  <m:r>
                                    <a:rPr lang="en-US" sz="2400" b="0" i="1" smtClean="0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  <m:r>
                                    <a:rPr lang="en-US" sz="2400" b="0" i="1" smtClean="0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sz="2400" b="0" i="1" smtClean="0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  <m:r>
                                    <a:rPr lang="en-US" sz="2400" b="0" i="1" smtClean="0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</a:rPr>
                                    <m:t>[</m:t>
                                  </m:r>
                                  <m:r>
                                    <a:rPr lang="en-US" sz="2400" b="0" i="1" smtClean="0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sz="2400" b="0" i="1" smtClean="0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</a:rPr>
                                    <m:t>]</m:t>
                                  </m:r>
                                </m:e>
                              </m:d>
                              <m:r>
                                <a:rPr lang="en-US" sz="24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24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𝑜</m:t>
                              </m:r>
                              <m:r>
                                <a:rPr lang="en-US" sz="24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US" sz="24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sz="2400" dirty="0">
                  <a:solidFill>
                    <a:schemeClr val="accent2"/>
                  </a:solidFill>
                  <a:latin typeface="Segoe UI Semilight" panose="020B0402040204020203" pitchFamily="34" charset="0"/>
                  <a:cs typeface="Segoe UI Semilight" panose="020B0402040204020203" pitchFamily="34" charset="0"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C7F4841-ECCE-42AA-89FE-8D271837DE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575239" y="3002905"/>
                <a:ext cx="11112819" cy="127143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DF405D8A-D4C4-4BA1-BA49-0E193BF03E44}"/>
                  </a:ext>
                </a:extLst>
              </p:cNvPr>
              <p:cNvSpPr txBox="1"/>
              <p:nvPr/>
            </p:nvSpPr>
            <p:spPr>
              <a:xfrm flipH="1">
                <a:off x="503941" y="4830186"/>
                <a:ext cx="11112819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solidFill>
                      <a:schemeClr val="accent2"/>
                    </a:solidFill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Element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𝑖</m:t>
                    </m:r>
                  </m:oMath>
                </a14:m>
                <a:r>
                  <a:rPr lang="en-US" sz="2400" dirty="0">
                    <a:solidFill>
                      <a:schemeClr val="accent2"/>
                    </a:solidFill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is either included or it isn’t – if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𝑖</m:t>
                    </m:r>
                  </m:oMath>
                </a14:m>
                <a:r>
                  <a:rPr lang="en-US" sz="2400" dirty="0">
                    <a:solidFill>
                      <a:schemeClr val="accent2"/>
                    </a:solidFill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appears in a valid subset, then we need to have the remaining elements sum to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𝑡</m:t>
                    </m:r>
                    <m:r>
                      <a:rPr lang="en-US" sz="24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−</m:t>
                    </m:r>
                    <m:r>
                      <a:rPr lang="en-US" sz="24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𝐴</m:t>
                    </m:r>
                    <m:r>
                      <a:rPr lang="en-US" sz="24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[</m:t>
                    </m:r>
                    <m:r>
                      <a:rPr lang="en-US" sz="24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𝑖</m:t>
                    </m:r>
                    <m:r>
                      <a:rPr lang="en-US" sz="24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]</m:t>
                    </m:r>
                  </m:oMath>
                </a14:m>
                <a:r>
                  <a:rPr lang="en-US" sz="2400" dirty="0">
                    <a:solidFill>
                      <a:schemeClr val="accent2"/>
                    </a:solidFill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. If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𝑖</m:t>
                    </m:r>
                  </m:oMath>
                </a14:m>
                <a:r>
                  <a:rPr lang="en-US" sz="2400" dirty="0">
                    <a:solidFill>
                      <a:schemeClr val="accent2"/>
                    </a:solidFill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doesn’t appear then the remaining elements will get to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𝑡</m:t>
                    </m:r>
                  </m:oMath>
                </a14:m>
                <a:r>
                  <a:rPr lang="en-US" sz="2400" dirty="0">
                    <a:solidFill>
                      <a:schemeClr val="accent2"/>
                    </a:solidFill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. We “or” together because either could be a valid path to getting the right sum.</a:t>
                </a:r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DF405D8A-D4C4-4BA1-BA49-0E193BF03E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503941" y="4830186"/>
                <a:ext cx="11112819" cy="1569660"/>
              </a:xfrm>
              <a:prstGeom prst="rect">
                <a:avLst/>
              </a:prstGeom>
              <a:blipFill>
                <a:blip r:embed="rId4"/>
                <a:stretch>
                  <a:fillRect l="-878" t="-2713" b="-81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8728569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FC1892-D403-4BDD-AF21-D4D2AFF463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Subset Sum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53004E-7CA3-4FFB-A10E-9B573A3CE9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239" y="1387657"/>
            <a:ext cx="11187258" cy="1727018"/>
          </a:xfrm>
        </p:spPr>
        <p:txBody>
          <a:bodyPr/>
          <a:lstStyle/>
          <a:p>
            <a:r>
              <a:rPr lang="en-US" dirty="0"/>
              <a:t>What memorization structure will you use?</a:t>
            </a:r>
          </a:p>
          <a:p>
            <a:endParaRPr lang="en-US" dirty="0"/>
          </a:p>
          <a:p>
            <a:r>
              <a:rPr lang="en-US" dirty="0"/>
              <a:t>Write the pseudocode to fill up the structure iteratively.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E0293B0-5614-4FE2-8496-61F9633031AF}"/>
                  </a:ext>
                </a:extLst>
              </p:cNvPr>
              <p:cNvSpPr txBox="1"/>
              <p:nvPr/>
            </p:nvSpPr>
            <p:spPr>
              <a:xfrm>
                <a:off x="1190625" y="1914525"/>
                <a:ext cx="1100137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>
                    <a:solidFill>
                      <a:schemeClr val="accent2"/>
                    </a:solidFill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A 2D Boolean array SUBSUM(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sz="28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8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𝑗</m:t>
                    </m:r>
                  </m:oMath>
                </a14:m>
                <a:r>
                  <a:rPr lang="en-US" sz="2800" dirty="0">
                    <a:solidFill>
                      <a:schemeClr val="accent2"/>
                    </a:solidFill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). Array will be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8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sz="28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endParaRPr lang="en-US" sz="2800" dirty="0">
                  <a:solidFill>
                    <a:schemeClr val="accent2"/>
                  </a:solidFill>
                  <a:latin typeface="Segoe UI Semilight" panose="020B0402040204020203" pitchFamily="34" charset="0"/>
                  <a:cs typeface="Segoe UI Semilight" panose="020B0402040204020203" pitchFamily="34" charset="0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E0293B0-5614-4FE2-8496-61F9633031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0625" y="1914525"/>
                <a:ext cx="11001375" cy="523220"/>
              </a:xfrm>
              <a:prstGeom prst="rect">
                <a:avLst/>
              </a:prstGeom>
              <a:blipFill>
                <a:blip r:embed="rId2"/>
                <a:stretch>
                  <a:fillRect l="-1108" t="-11628" b="-313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13D2EC76-C597-42E4-A305-E55F870FA68B}"/>
              </a:ext>
            </a:extLst>
          </p:cNvPr>
          <p:cNvSpPr txBox="1"/>
          <p:nvPr/>
        </p:nvSpPr>
        <p:spPr>
          <a:xfrm>
            <a:off x="952500" y="2964613"/>
            <a:ext cx="102870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SubSum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(int[] A, int T)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Bool[][]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SubSum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= new Bool[n][T+1]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for(int j=0;j&lt;T+1;j++){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SubSum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[0][j]=False;}</a:t>
            </a:r>
          </a:p>
          <a:p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SubSum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[0][A[0]]=True;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for(int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=1;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n;i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++){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for(int j=0; j&lt;T+1;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j++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){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 if(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SubSum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[i-1][j]){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SubSum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][j]=True;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SubSum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][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j+A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]]=True;//need to catch Array index errors. Don’t do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//this in real code.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 }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}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return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SubSum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[n][T-1];</a:t>
            </a:r>
          </a:p>
        </p:txBody>
      </p:sp>
    </p:spTree>
    <p:extLst>
      <p:ext uri="{BB962C8B-B14F-4D97-AF65-F5344CB8AC3E}">
        <p14:creationId xmlns:p14="http://schemas.microsoft.com/office/powerpoint/2010/main" val="210213517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CFEE64-61C0-4007-94EF-1DEDF40080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Longest Increasing Subsequence, Round 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88E39E9-6367-4BA4-A8C8-F62AAAC7819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Let’s ask “what’s the best choice for the next element” (instead of just “is this the next element”</a:t>
                </a:r>
              </a:p>
              <a:p>
                <a:r>
                  <a:rPr lang="en-US" dirty="0"/>
                  <a:t>What’s the best choice?</a:t>
                </a:r>
              </a:p>
              <a:p>
                <a:r>
                  <a:rPr lang="en-US" dirty="0"/>
                  <a:t>It has to be greater than our current element, after that it’s the one that can lead to the longest subsequence.</a:t>
                </a:r>
              </a:p>
              <a:p>
                <a:endParaRPr lang="en-US" dirty="0"/>
              </a:p>
              <a:p>
                <a:r>
                  <a:rPr lang="en-US" dirty="0"/>
                  <a:t>So, (since we’re starting with our current element), the question is </a:t>
                </a:r>
              </a:p>
              <a:p>
                <a:r>
                  <a:rPr lang="en-US" dirty="0"/>
                  <a:t>“what’s the longest increasing subsequence, starting at index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dirty="0"/>
                  <a:t>”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88E39E9-6367-4BA4-A8C8-F62AAAC7819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 t="-2138" r="-8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789226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A6D9A1-890C-4F13-AF84-EEDE5BE942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Longest Increasing Subsequence, Round 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CC35A24-F85D-4B6E-93F9-F2FBF8829E1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Let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𝐿𝐼𝑆𝑆𝑡𝑎𝑟𝑡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be the length of the longest increasing subsequence among indices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…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/>
                  <a:t>, that starts at index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dirty="0"/>
                  <a:t>.</a:t>
                </a:r>
              </a:p>
              <a:p>
                <a:endParaRPr lang="en-US" dirty="0"/>
              </a:p>
              <a:p>
                <a:r>
                  <a:rPr lang="en-US" dirty="0"/>
                  <a:t>Call an index “valid” if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dirty="0"/>
                  <a:t> (it’s “valid” to add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</m:oMath>
                </a14:m>
                <a:r>
                  <a:rPr lang="en-US" dirty="0"/>
                  <a:t> to a sequence starting at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𝐿𝐼𝑆𝑆𝑡𝑎𝑟𝑡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)=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max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⁡{1,</m:t>
                    </m:r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max</m:t>
                            </m:r>
                          </m:e>
                          <m:li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𝑗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: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𝑗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𝑖𝑠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𝑣𝑎𝑙𝑖𝑑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𝑎𝑛𝑑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𝑗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&gt;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lim>
                        </m:limLow>
                      </m:fName>
                      <m:e>
                        <m:d>
                          <m:dPr>
                            <m:begChr m:val="{"/>
                            <m:endChr m:val="}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𝐿𝐼𝑆𝑆𝑡𝑎𝑟𝑡</m:t>
                            </m:r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e>
                            </m:d>
                          </m:e>
                        </m:d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if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≤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}</m:t>
                        </m:r>
                      </m:e>
                    </m:func>
                  </m:oMath>
                </a14:m>
                <a:r>
                  <a:rPr lang="en-US" dirty="0"/>
                  <a:t> }</a:t>
                </a:r>
              </a:p>
              <a:p>
                <a:r>
                  <a:rPr lang="en-US" dirty="0"/>
                  <a:t>i.e. have a single entry (yourself) or prepend yourself to the longest subsequence starting after you (that you can prepend yourself to)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CC35A24-F85D-4B6E-93F9-F2FBF8829E1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 t="-2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0103788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6E7C15-A5B7-4412-9506-B24C2EF2E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Longest Increasing Subsequence, Round 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CD13D00-C95E-4AD9-B48A-2C0BF94C782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dirty="0"/>
                  <a:t>Memoization? 1D array of size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endParaRPr lang="en-US" dirty="0"/>
              </a:p>
              <a:p>
                <a:r>
                  <a:rPr lang="en-US" dirty="0"/>
                  <a:t>Iteration? Outer-loop: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dirty="0"/>
                  <a:t> decreasing</a:t>
                </a:r>
              </a:p>
              <a:p>
                <a:r>
                  <a:rPr lang="en-US" dirty="0"/>
                  <a:t>Inner-loop: calculate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𝐿𝐼𝑆𝑆𝑡𝑎𝑟𝑡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by iterating over previous calculations.</a:t>
                </a:r>
              </a:p>
              <a:p>
                <a:r>
                  <a:rPr lang="en-US" dirty="0"/>
                  <a:t>Checking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/>
                  <a:t> values for each new calculation, not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(1)</m:t>
                    </m:r>
                  </m:oMath>
                </a14:m>
                <a:endParaRPr lang="en-US" dirty="0"/>
              </a:p>
              <a:p>
                <a:r>
                  <a:rPr lang="en-US" dirty="0"/>
                  <a:t>Still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dirty="0"/>
                  <a:t> time.</a:t>
                </a:r>
              </a:p>
              <a:p>
                <a:endParaRPr lang="en-US" dirty="0"/>
              </a:p>
              <a:p>
                <a:r>
                  <a:rPr lang="en-US" b="1" dirty="0"/>
                  <a:t>Be careful!</a:t>
                </a:r>
              </a:p>
              <a:p>
                <a:r>
                  <a:rPr lang="en-US" dirty="0"/>
                  <a:t>Final answer is </a:t>
                </a:r>
                <a:r>
                  <a:rPr lang="en-US" b="1" dirty="0"/>
                  <a:t>not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𝐿𝐼𝑆𝑆𝑡𝑎𝑟𝑡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 dirty="0" err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b="1" dirty="0"/>
                  <a:t>.</a:t>
                </a:r>
              </a:p>
              <a:p>
                <a:r>
                  <a:rPr lang="en-US" dirty="0"/>
                  <a:t>It’s the maximum entry among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𝐿𝐼𝑆𝑆𝑡𝑎𝑟𝑡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()</m:t>
                    </m:r>
                  </m:oMath>
                </a14:m>
                <a:r>
                  <a:rPr lang="en-US" dirty="0"/>
                  <a:t> array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CD13D00-C95E-4AD9-B48A-2C0BF94C782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54" t="-3019" r="-5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688827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8BC914-CD69-4CB8-AAB2-AD415CA2B6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Longest Increasing Subsequence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3495C96-9369-4C72-925C-9C2E40A2ABA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What do we need to know to decide on element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dirty="0"/>
                  <a:t>?</a:t>
                </a:r>
              </a:p>
              <a:p>
                <a:endParaRPr lang="en-US" dirty="0"/>
              </a:p>
              <a:p>
                <a:r>
                  <a:rPr lang="en-US" dirty="0"/>
                  <a:t>Is it allowed? </a:t>
                </a:r>
              </a:p>
              <a:p>
                <a:r>
                  <a:rPr lang="en-US" dirty="0"/>
                  <a:t>Will the sequence still be increasing if it’s included?</a:t>
                </a:r>
              </a:p>
              <a:p>
                <a:endParaRPr lang="en-US" dirty="0"/>
              </a:p>
              <a:p>
                <a:r>
                  <a:rPr lang="en-US" dirty="0"/>
                  <a:t>Still thinking right to left -- </a:t>
                </a:r>
              </a:p>
              <a:p>
                <a:r>
                  <a:rPr lang="en-US" dirty="0"/>
                  <a:t>Two indices: index we’re looking at, and index of upper bound on elements (i.e. the value we need to decide if we’re still increasing).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3495C96-9369-4C72-925C-9C2E40A2ABA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 t="-2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6143054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4534872-5A52-402C-959D-35BEBEFB69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DP on Trees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AA692A-3C60-4887-9ABB-D398E40A59E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29843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DDCB3D2-E8F7-417C-9039-EB9C7331AC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DP on Trees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0F216B8-49AF-43B5-B401-CA4CCA752C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Trees are recursive structures</a:t>
            </a:r>
          </a:p>
          <a:p>
            <a:endParaRPr lang="en-US" dirty="0"/>
          </a:p>
          <a:p>
            <a:r>
              <a:rPr lang="en-US" dirty="0"/>
              <a:t>A tree is a root node, with zero or more children</a:t>
            </a:r>
          </a:p>
          <a:p>
            <a:r>
              <a:rPr lang="en-US" dirty="0"/>
              <a:t>Each of which are roots of trees</a:t>
            </a:r>
          </a:p>
          <a:p>
            <a:endParaRPr lang="en-US" dirty="0"/>
          </a:p>
          <a:p>
            <a:r>
              <a:rPr lang="en-US" dirty="0"/>
              <a:t>Since DP is “smart recursion” (recursion where we save values)</a:t>
            </a:r>
          </a:p>
          <a:p>
            <a:r>
              <a:rPr lang="en-US" dirty="0"/>
              <a:t>Recursive functions/calculations are really common.</a:t>
            </a:r>
          </a:p>
        </p:txBody>
      </p:sp>
    </p:spTree>
    <p:extLst>
      <p:ext uri="{BB962C8B-B14F-4D97-AF65-F5344CB8AC3E}">
        <p14:creationId xmlns:p14="http://schemas.microsoft.com/office/powerpoint/2010/main" val="26938211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4567A5-0E60-45AB-B8CB-0B83F4E0C9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DP on Trees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7E56C7-8588-4BFF-8321-9186928603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240" y="1463857"/>
            <a:ext cx="11187258" cy="1388758"/>
          </a:xfrm>
        </p:spPr>
        <p:txBody>
          <a:bodyPr/>
          <a:lstStyle/>
          <a:p>
            <a:r>
              <a:rPr lang="en-US" dirty="0"/>
              <a:t>Find the minimum vertex cover in a tree.</a:t>
            </a:r>
          </a:p>
          <a:p>
            <a:r>
              <a:rPr lang="en-US" dirty="0"/>
              <a:t>Give every </a:t>
            </a:r>
            <a:r>
              <a:rPr lang="en-US" b="1" dirty="0"/>
              <a:t>vertex </a:t>
            </a:r>
            <a:r>
              <a:rPr lang="en-US" dirty="0"/>
              <a:t>a weight, find the minimum weight vertex cover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8E48989-0DD6-49D8-A710-C73C10B3100B}"/>
              </a:ext>
            </a:extLst>
          </p:cNvPr>
          <p:cNvGrpSpPr/>
          <p:nvPr/>
        </p:nvGrpSpPr>
        <p:grpSpPr>
          <a:xfrm>
            <a:off x="547077" y="2547816"/>
            <a:ext cx="9503508" cy="1977293"/>
            <a:chOff x="547077" y="3337169"/>
            <a:chExt cx="11097846" cy="197729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Rectangle 3">
                  <a:extLst>
                    <a:ext uri="{FF2B5EF4-FFF2-40B4-BE49-F238E27FC236}">
                      <a16:creationId xmlns:a16="http://schemas.microsoft.com/office/drawing/2014/main" id="{C00B28AF-D7DF-466E-9279-6AEB29F562E2}"/>
                    </a:ext>
                  </a:extLst>
                </p:cNvPr>
                <p:cNvSpPr/>
                <p:nvPr/>
              </p:nvSpPr>
              <p:spPr>
                <a:xfrm>
                  <a:off x="575239" y="3337169"/>
                  <a:ext cx="11069684" cy="1977293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800" dirty="0">
                    <a:latin typeface="Segoe UI Semilight" panose="020B0402040204020203" pitchFamily="34" charset="0"/>
                    <a:cs typeface="Segoe UI Semilight" panose="020B0402040204020203" pitchFamily="34" charset="0"/>
                  </a:endParaRPr>
                </a:p>
                <a:p>
                  <a:pPr algn="ctr"/>
                  <a:r>
                    <a:rPr lang="en-US" sz="2800" dirty="0">
                      <a:latin typeface="Segoe UI Semilight" panose="020B0402040204020203" pitchFamily="34" charset="0"/>
                      <a:cs typeface="Segoe UI Semilight" panose="020B0402040204020203" pitchFamily="34" charset="0"/>
                    </a:rPr>
                    <a:t>A set </a:t>
                  </a:r>
                  <a14:m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𝑆</m:t>
                      </m:r>
                    </m:oMath>
                  </a14:m>
                  <a:r>
                    <a:rPr lang="en-US" sz="2800" dirty="0">
                      <a:latin typeface="Segoe UI Semilight" panose="020B0402040204020203" pitchFamily="34" charset="0"/>
                      <a:cs typeface="Segoe UI Semilight" panose="020B0402040204020203" pitchFamily="34" charset="0"/>
                    </a:rPr>
                    <a:t> of vertices is a vertex cover if for every edge </a:t>
                  </a:r>
                  <a14:m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𝑣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a14:m>
                  <a:r>
                    <a:rPr lang="en-US" sz="2800" dirty="0">
                      <a:latin typeface="Segoe UI Semilight" panose="020B0402040204020203" pitchFamily="34" charset="0"/>
                      <a:cs typeface="Segoe UI Semilight" panose="020B0402040204020203" pitchFamily="34" charset="0"/>
                    </a:rPr>
                    <a:t>: </a:t>
                  </a:r>
                </a:p>
                <a:p>
                  <a:pPr algn="ctr"/>
                  <a14:m>
                    <m:oMath xmlns:m="http://schemas.openxmlformats.org/officeDocument/2006/math">
                      <m:r>
                        <a:rPr lang="en-US" sz="2800" b="0" i="1" dirty="0" smtClean="0">
                          <a:latin typeface="Cambria Math" panose="02040503050406030204" pitchFamily="18" charset="0"/>
                        </a:rPr>
                        <m:t>𝑢</m:t>
                      </m:r>
                    </m:oMath>
                  </a14:m>
                  <a:r>
                    <a:rPr lang="en-US" sz="2800" dirty="0">
                      <a:latin typeface="Segoe UI Semilight" panose="020B0402040204020203" pitchFamily="34" charset="0"/>
                      <a:cs typeface="Segoe UI Semilight" panose="020B0402040204020203" pitchFamily="34" charset="0"/>
                    </a:rPr>
                    <a:t> is in </a:t>
                  </a:r>
                  <a14:m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𝑆</m:t>
                      </m:r>
                    </m:oMath>
                  </a14:m>
                  <a:r>
                    <a:rPr lang="en-US" sz="2800" dirty="0">
                      <a:latin typeface="Segoe UI Semilight" panose="020B0402040204020203" pitchFamily="34" charset="0"/>
                      <a:cs typeface="Segoe UI Semilight" panose="020B0402040204020203" pitchFamily="34" charset="0"/>
                    </a:rPr>
                    <a:t>, or </a:t>
                  </a:r>
                  <a14:m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𝑣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a14:m>
                  <a:r>
                    <a:rPr lang="en-US" sz="2800" dirty="0">
                      <a:latin typeface="Segoe UI Semilight" panose="020B0402040204020203" pitchFamily="34" charset="0"/>
                      <a:cs typeface="Segoe UI Semilight" panose="020B0402040204020203" pitchFamily="34" charset="0"/>
                    </a:rPr>
                    <a:t>is in </a:t>
                  </a:r>
                  <a14:m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, </m:t>
                      </m:r>
                    </m:oMath>
                  </a14:m>
                  <a:r>
                    <a:rPr lang="en-US" sz="2800" dirty="0">
                      <a:latin typeface="Segoe UI Semilight" panose="020B0402040204020203" pitchFamily="34" charset="0"/>
                      <a:cs typeface="Segoe UI Semilight" panose="020B0402040204020203" pitchFamily="34" charset="0"/>
                    </a:rPr>
                    <a:t>(or both)</a:t>
                  </a:r>
                </a:p>
              </p:txBody>
            </p:sp>
          </mc:Choice>
          <mc:Fallback xmlns="">
            <p:sp>
              <p:nvSpPr>
                <p:cNvPr id="4" name="Rectangle 3">
                  <a:extLst>
                    <a:ext uri="{FF2B5EF4-FFF2-40B4-BE49-F238E27FC236}">
                      <a16:creationId xmlns:a16="http://schemas.microsoft.com/office/drawing/2014/main" id="{C00B28AF-D7DF-466E-9279-6AEB29F562E2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5239" y="3337169"/>
                  <a:ext cx="11069684" cy="1977293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  <a:ln>
                  <a:solidFill>
                    <a:schemeClr val="accent2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AAD0D9F5-94A1-45AA-92F2-97DD63FDC59E}"/>
                </a:ext>
              </a:extLst>
            </p:cNvPr>
            <p:cNvSpPr/>
            <p:nvPr/>
          </p:nvSpPr>
          <p:spPr>
            <a:xfrm>
              <a:off x="547077" y="3337169"/>
              <a:ext cx="11097846" cy="668217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2800" dirty="0">
                  <a:latin typeface="Segoe UI Semibold" panose="020B0702040204020203" pitchFamily="34" charset="0"/>
                  <a:cs typeface="Segoe UI Semibold" panose="020B0702040204020203" pitchFamily="34" charset="0"/>
                </a:rPr>
                <a:t>Vertex Cover</a:t>
              </a:r>
            </a:p>
          </p:txBody>
        </p:sp>
      </p:grp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A1464B08-A782-45B1-8F25-2A1739B9899F}"/>
              </a:ext>
            </a:extLst>
          </p:cNvPr>
          <p:cNvSpPr txBox="1">
            <a:spLocks/>
          </p:cNvSpPr>
          <p:nvPr/>
        </p:nvSpPr>
        <p:spPr>
          <a:xfrm>
            <a:off x="547077" y="4699763"/>
            <a:ext cx="11187258" cy="1716667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800" kern="1200">
                <a:solidFill>
                  <a:schemeClr val="tx1"/>
                </a:soli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1pPr>
            <a:lvl2pPr marL="128016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B6A479"/>
              </a:buClr>
              <a:buFont typeface="Segoe UI Semilight" panose="020B0402040204020203" pitchFamily="34" charset="0"/>
              <a:buNone/>
              <a:defRPr sz="2400" kern="1200" baseline="0">
                <a:solidFill>
                  <a:schemeClr val="tx1"/>
                </a:soli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B6A479"/>
              </a:buClr>
              <a:buFont typeface="Segoe UI Semilight" panose="020B0402040204020203" pitchFamily="34" charset="0"/>
              <a:buChar char="-"/>
              <a:defRPr sz="2400" kern="1200">
                <a:solidFill>
                  <a:schemeClr val="tx1"/>
                </a:soli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B6A479"/>
              </a:buClr>
              <a:buFont typeface="Segoe UI Semilight" panose="020B0402040204020203" pitchFamily="34" charset="0"/>
              <a:buChar char="-"/>
              <a:defRPr sz="2400" kern="1200">
                <a:solidFill>
                  <a:schemeClr val="tx1"/>
                </a:soli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B6A479"/>
              </a:buClr>
              <a:buFont typeface="Segoe UI Semilight" panose="020B0402040204020203" pitchFamily="34" charset="0"/>
              <a:buChar char="-"/>
              <a:defRPr sz="2400" kern="1200">
                <a:solidFill>
                  <a:schemeClr val="tx1"/>
                </a:soli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The weight of a vertex cover is just the sum of the weights of the vertices in the set. </a:t>
            </a:r>
          </a:p>
          <a:p>
            <a:r>
              <a:rPr lang="en-US" dirty="0"/>
              <a:t>We want to find the minimum weight vertex cover.</a:t>
            </a:r>
          </a:p>
        </p:txBody>
      </p:sp>
    </p:spTree>
    <p:extLst>
      <p:ext uri="{BB962C8B-B14F-4D97-AF65-F5344CB8AC3E}">
        <p14:creationId xmlns:p14="http://schemas.microsoft.com/office/powerpoint/2010/main" val="299524420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4567A5-0E60-45AB-B8CB-0B83F4E0C9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Vertex Cover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7E56C7-8588-4BFF-8321-9186928603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240" y="1805354"/>
            <a:ext cx="5403530" cy="4595446"/>
          </a:xfrm>
        </p:spPr>
        <p:txBody>
          <a:bodyPr/>
          <a:lstStyle/>
          <a:p>
            <a:r>
              <a:rPr lang="en-US" dirty="0"/>
              <a:t>Find the minimum vertex cover in a tree.</a:t>
            </a:r>
          </a:p>
          <a:p>
            <a:r>
              <a:rPr lang="en-US" dirty="0"/>
              <a:t>Give every </a:t>
            </a:r>
            <a:r>
              <a:rPr lang="en-US" b="1" dirty="0"/>
              <a:t>vertex </a:t>
            </a:r>
            <a:r>
              <a:rPr lang="en-US" dirty="0"/>
              <a:t>a weight, find the minimum weight vertex cover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8E48989-0DD6-49D8-A710-C73C10B3100B}"/>
              </a:ext>
            </a:extLst>
          </p:cNvPr>
          <p:cNvGrpSpPr/>
          <p:nvPr/>
        </p:nvGrpSpPr>
        <p:grpSpPr>
          <a:xfrm>
            <a:off x="4783019" y="263276"/>
            <a:ext cx="7205782" cy="1305170"/>
            <a:chOff x="547077" y="3337169"/>
            <a:chExt cx="11097846" cy="197729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Rectangle 3">
                  <a:extLst>
                    <a:ext uri="{FF2B5EF4-FFF2-40B4-BE49-F238E27FC236}">
                      <a16:creationId xmlns:a16="http://schemas.microsoft.com/office/drawing/2014/main" id="{C00B28AF-D7DF-466E-9279-6AEB29F562E2}"/>
                    </a:ext>
                  </a:extLst>
                </p:cNvPr>
                <p:cNvSpPr/>
                <p:nvPr/>
              </p:nvSpPr>
              <p:spPr>
                <a:xfrm>
                  <a:off x="575240" y="3337169"/>
                  <a:ext cx="11069683" cy="1977293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800" dirty="0">
                    <a:latin typeface="Segoe UI Semilight" panose="020B0402040204020203" pitchFamily="34" charset="0"/>
                    <a:cs typeface="Segoe UI Semilight" panose="020B0402040204020203" pitchFamily="34" charset="0"/>
                  </a:endParaRPr>
                </a:p>
                <a:p>
                  <a:pPr algn="ctr"/>
                  <a:r>
                    <a:rPr lang="en-US" sz="2800" dirty="0">
                      <a:latin typeface="Segoe UI Semilight" panose="020B0402040204020203" pitchFamily="34" charset="0"/>
                      <a:cs typeface="Segoe UI Semilight" panose="020B0402040204020203" pitchFamily="34" charset="0"/>
                    </a:rPr>
                    <a:t>A set </a:t>
                  </a:r>
                  <a14:m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𝑆</m:t>
                      </m:r>
                    </m:oMath>
                  </a14:m>
                  <a:r>
                    <a:rPr lang="en-US" sz="2800" dirty="0">
                      <a:latin typeface="Segoe UI Semilight" panose="020B0402040204020203" pitchFamily="34" charset="0"/>
                      <a:cs typeface="Segoe UI Semilight" panose="020B0402040204020203" pitchFamily="34" charset="0"/>
                    </a:rPr>
                    <a:t> of vertices is a vertex cover if for every edge </a:t>
                  </a:r>
                  <a14:m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𝑣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a14:m>
                  <a:r>
                    <a:rPr lang="en-US" sz="2800" dirty="0">
                      <a:latin typeface="Segoe UI Semilight" panose="020B0402040204020203" pitchFamily="34" charset="0"/>
                      <a:cs typeface="Segoe UI Semilight" panose="020B0402040204020203" pitchFamily="34" charset="0"/>
                    </a:rPr>
                    <a:t>:  </a:t>
                  </a:r>
                  <a14:m>
                    <m:oMath xmlns:m="http://schemas.openxmlformats.org/officeDocument/2006/math">
                      <m:r>
                        <a:rPr lang="en-US" sz="2800" b="0" i="1" dirty="0" smtClean="0">
                          <a:latin typeface="Cambria Math" panose="02040503050406030204" pitchFamily="18" charset="0"/>
                        </a:rPr>
                        <m:t>𝑢</m:t>
                      </m:r>
                    </m:oMath>
                  </a14:m>
                  <a:r>
                    <a:rPr lang="en-US" sz="2800" dirty="0">
                      <a:latin typeface="Segoe UI Semilight" panose="020B0402040204020203" pitchFamily="34" charset="0"/>
                      <a:cs typeface="Segoe UI Semilight" panose="020B0402040204020203" pitchFamily="34" charset="0"/>
                    </a:rPr>
                    <a:t> is in </a:t>
                  </a:r>
                  <a14:m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𝑆</m:t>
                      </m:r>
                    </m:oMath>
                  </a14:m>
                  <a:r>
                    <a:rPr lang="en-US" sz="2800" dirty="0">
                      <a:latin typeface="Segoe UI Semilight" panose="020B0402040204020203" pitchFamily="34" charset="0"/>
                      <a:cs typeface="Segoe UI Semilight" panose="020B0402040204020203" pitchFamily="34" charset="0"/>
                    </a:rPr>
                    <a:t>, or </a:t>
                  </a:r>
                  <a14:m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𝑣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a14:m>
                  <a:r>
                    <a:rPr lang="en-US" sz="2800" dirty="0">
                      <a:latin typeface="Segoe UI Semilight" panose="020B0402040204020203" pitchFamily="34" charset="0"/>
                      <a:cs typeface="Segoe UI Semilight" panose="020B0402040204020203" pitchFamily="34" charset="0"/>
                    </a:rPr>
                    <a:t>is in </a:t>
                  </a:r>
                  <a14:m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, </m:t>
                      </m:r>
                    </m:oMath>
                  </a14:m>
                  <a:r>
                    <a:rPr lang="en-US" sz="2800" dirty="0">
                      <a:latin typeface="Segoe UI Semilight" panose="020B0402040204020203" pitchFamily="34" charset="0"/>
                      <a:cs typeface="Segoe UI Semilight" panose="020B0402040204020203" pitchFamily="34" charset="0"/>
                    </a:rPr>
                    <a:t>(or both)</a:t>
                  </a:r>
                </a:p>
              </p:txBody>
            </p:sp>
          </mc:Choice>
          <mc:Fallback xmlns="">
            <p:sp>
              <p:nvSpPr>
                <p:cNvPr id="4" name="Rectangle 3">
                  <a:extLst>
                    <a:ext uri="{FF2B5EF4-FFF2-40B4-BE49-F238E27FC236}">
                      <a16:creationId xmlns:a16="http://schemas.microsoft.com/office/drawing/2014/main" id="{C00B28AF-D7DF-466E-9279-6AEB29F562E2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5240" y="3337169"/>
                  <a:ext cx="11069683" cy="1977293"/>
                </a:xfrm>
                <a:prstGeom prst="rect">
                  <a:avLst/>
                </a:prstGeom>
                <a:blipFill>
                  <a:blip r:embed="rId2"/>
                  <a:stretch>
                    <a:fillRect l="-1607" r="-2707" b="-14747"/>
                  </a:stretch>
                </a:blipFill>
                <a:ln>
                  <a:solidFill>
                    <a:schemeClr val="accent2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AAD0D9F5-94A1-45AA-92F2-97DD63FDC59E}"/>
                </a:ext>
              </a:extLst>
            </p:cNvPr>
            <p:cNvSpPr/>
            <p:nvPr/>
          </p:nvSpPr>
          <p:spPr>
            <a:xfrm>
              <a:off x="547077" y="3337169"/>
              <a:ext cx="11097846" cy="668217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2800" dirty="0">
                  <a:latin typeface="Segoe UI Semibold" panose="020B0702040204020203" pitchFamily="34" charset="0"/>
                  <a:cs typeface="Segoe UI Semibold" panose="020B0702040204020203" pitchFamily="34" charset="0"/>
                </a:rPr>
                <a:t>Vertex Cover</a:t>
              </a:r>
            </a:p>
          </p:txBody>
        </p: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id="{571813C1-0EB9-4C3D-B096-529F953A896E}"/>
              </a:ext>
            </a:extLst>
          </p:cNvPr>
          <p:cNvSpPr/>
          <p:nvPr/>
        </p:nvSpPr>
        <p:spPr>
          <a:xfrm>
            <a:off x="8560562" y="2033700"/>
            <a:ext cx="773723" cy="773723"/>
          </a:xfrm>
          <a:prstGeom prst="ellipse">
            <a:avLst/>
          </a:prstGeom>
          <a:solidFill>
            <a:schemeClr val="bg1"/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C1CBCC56-5433-42E5-80D8-AA3C05BBE293}"/>
              </a:ext>
            </a:extLst>
          </p:cNvPr>
          <p:cNvSpPr/>
          <p:nvPr/>
        </p:nvSpPr>
        <p:spPr>
          <a:xfrm>
            <a:off x="7621330" y="3643923"/>
            <a:ext cx="773723" cy="773723"/>
          </a:xfrm>
          <a:prstGeom prst="ellipse">
            <a:avLst/>
          </a:prstGeom>
          <a:solidFill>
            <a:schemeClr val="bg1"/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EE4750D2-A465-4FBD-9A95-8CA4505FB937}"/>
              </a:ext>
            </a:extLst>
          </p:cNvPr>
          <p:cNvSpPr/>
          <p:nvPr/>
        </p:nvSpPr>
        <p:spPr>
          <a:xfrm>
            <a:off x="8620368" y="5201138"/>
            <a:ext cx="773723" cy="773723"/>
          </a:xfrm>
          <a:prstGeom prst="ellipse">
            <a:avLst/>
          </a:prstGeom>
          <a:solidFill>
            <a:schemeClr val="bg1"/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</a:t>
            </a:r>
            <a:endParaRPr lang="en-US" sz="2200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8BB6892B-1AC4-4128-A09E-1F2471C91D60}"/>
              </a:ext>
            </a:extLst>
          </p:cNvPr>
          <p:cNvSpPr/>
          <p:nvPr/>
        </p:nvSpPr>
        <p:spPr>
          <a:xfrm>
            <a:off x="6721231" y="5201138"/>
            <a:ext cx="773723" cy="773723"/>
          </a:xfrm>
          <a:prstGeom prst="ellipse">
            <a:avLst/>
          </a:prstGeom>
          <a:solidFill>
            <a:schemeClr val="bg1"/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3DD52491-DFFE-4BFF-B8CC-F91E0E5618CB}"/>
              </a:ext>
            </a:extLst>
          </p:cNvPr>
          <p:cNvSpPr/>
          <p:nvPr/>
        </p:nvSpPr>
        <p:spPr>
          <a:xfrm>
            <a:off x="9355803" y="3617419"/>
            <a:ext cx="773723" cy="773723"/>
          </a:xfrm>
          <a:prstGeom prst="ellipse">
            <a:avLst/>
          </a:prstGeom>
          <a:solidFill>
            <a:schemeClr val="bg1"/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8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2D70707-AD79-4266-82D8-66051FEDAAF2}"/>
              </a:ext>
            </a:extLst>
          </p:cNvPr>
          <p:cNvCxnSpPr>
            <a:cxnSpLocks/>
            <a:stCxn id="8" idx="3"/>
            <a:endCxn id="9" idx="0"/>
          </p:cNvCxnSpPr>
          <p:nvPr/>
        </p:nvCxnSpPr>
        <p:spPr>
          <a:xfrm flipH="1">
            <a:off x="8008192" y="2694114"/>
            <a:ext cx="665679" cy="949809"/>
          </a:xfrm>
          <a:prstGeom prst="straightConnector1">
            <a:avLst/>
          </a:prstGeom>
          <a:ln w="38100">
            <a:solidFill>
              <a:schemeClr val="tx1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5748159-4584-409D-9A11-6F717AE3C5B6}"/>
              </a:ext>
            </a:extLst>
          </p:cNvPr>
          <p:cNvCxnSpPr>
            <a:cxnSpLocks/>
            <a:endCxn id="12" idx="0"/>
          </p:cNvCxnSpPr>
          <p:nvPr/>
        </p:nvCxnSpPr>
        <p:spPr>
          <a:xfrm>
            <a:off x="9157253" y="2807423"/>
            <a:ext cx="585412" cy="809996"/>
          </a:xfrm>
          <a:prstGeom prst="straightConnector1">
            <a:avLst/>
          </a:prstGeom>
          <a:ln w="38100">
            <a:solidFill>
              <a:schemeClr val="tx1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A97609A9-491A-4A0B-B8E9-B350C4372345}"/>
              </a:ext>
            </a:extLst>
          </p:cNvPr>
          <p:cNvCxnSpPr>
            <a:cxnSpLocks/>
            <a:stCxn id="9" idx="3"/>
            <a:endCxn id="11" idx="0"/>
          </p:cNvCxnSpPr>
          <p:nvPr/>
        </p:nvCxnSpPr>
        <p:spPr>
          <a:xfrm flipH="1">
            <a:off x="7108093" y="4304337"/>
            <a:ext cx="626546" cy="896801"/>
          </a:xfrm>
          <a:prstGeom prst="straightConnector1">
            <a:avLst/>
          </a:prstGeom>
          <a:ln w="38100">
            <a:solidFill>
              <a:schemeClr val="tx1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FFC6C9D3-687F-42D3-B4AA-8CC33EF773AF}"/>
              </a:ext>
            </a:extLst>
          </p:cNvPr>
          <p:cNvCxnSpPr>
            <a:cxnSpLocks/>
            <a:endCxn id="10" idx="0"/>
          </p:cNvCxnSpPr>
          <p:nvPr/>
        </p:nvCxnSpPr>
        <p:spPr>
          <a:xfrm>
            <a:off x="8237415" y="4391142"/>
            <a:ext cx="769815" cy="809996"/>
          </a:xfrm>
          <a:prstGeom prst="straightConnector1">
            <a:avLst/>
          </a:prstGeom>
          <a:ln w="38100">
            <a:solidFill>
              <a:schemeClr val="tx1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Oval 40">
            <a:extLst>
              <a:ext uri="{FF2B5EF4-FFF2-40B4-BE49-F238E27FC236}">
                <a16:creationId xmlns:a16="http://schemas.microsoft.com/office/drawing/2014/main" id="{08519D1E-62B0-4B32-9A86-24708DBF2DE5}"/>
              </a:ext>
            </a:extLst>
          </p:cNvPr>
          <p:cNvSpPr/>
          <p:nvPr/>
        </p:nvSpPr>
        <p:spPr>
          <a:xfrm>
            <a:off x="10132643" y="5116287"/>
            <a:ext cx="773723" cy="773723"/>
          </a:xfrm>
          <a:prstGeom prst="ellipse">
            <a:avLst/>
          </a:prstGeom>
          <a:solidFill>
            <a:schemeClr val="bg1"/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20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30E793DD-C5D4-4124-A261-5B626F95FA6D}"/>
              </a:ext>
            </a:extLst>
          </p:cNvPr>
          <p:cNvCxnSpPr>
            <a:cxnSpLocks/>
            <a:endCxn id="41" idx="0"/>
          </p:cNvCxnSpPr>
          <p:nvPr/>
        </p:nvCxnSpPr>
        <p:spPr>
          <a:xfrm>
            <a:off x="9934093" y="4306291"/>
            <a:ext cx="585412" cy="809996"/>
          </a:xfrm>
          <a:prstGeom prst="straightConnector1">
            <a:avLst/>
          </a:prstGeom>
          <a:ln w="38100">
            <a:solidFill>
              <a:schemeClr val="tx1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279355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4567A5-0E60-45AB-B8CB-0B83F4E0C9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Vertex Cover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7E56C7-8588-4BFF-8321-9186928603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240" y="1805354"/>
            <a:ext cx="5403530" cy="4595446"/>
          </a:xfrm>
        </p:spPr>
        <p:txBody>
          <a:bodyPr/>
          <a:lstStyle/>
          <a:p>
            <a:r>
              <a:rPr lang="en-US" dirty="0"/>
              <a:t>Find the minimum vertex cover in a tree.</a:t>
            </a:r>
          </a:p>
          <a:p>
            <a:r>
              <a:rPr lang="en-US" dirty="0"/>
              <a:t>Give every </a:t>
            </a:r>
            <a:r>
              <a:rPr lang="en-US" b="1" dirty="0"/>
              <a:t>vertex </a:t>
            </a:r>
            <a:r>
              <a:rPr lang="en-US" dirty="0"/>
              <a:t>a weight, find the minimum weight vertex cover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8E48989-0DD6-49D8-A710-C73C10B3100B}"/>
              </a:ext>
            </a:extLst>
          </p:cNvPr>
          <p:cNvGrpSpPr/>
          <p:nvPr/>
        </p:nvGrpSpPr>
        <p:grpSpPr>
          <a:xfrm>
            <a:off x="4783019" y="263276"/>
            <a:ext cx="7205782" cy="1305170"/>
            <a:chOff x="547077" y="3337169"/>
            <a:chExt cx="11097846" cy="197729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Rectangle 3">
                  <a:extLst>
                    <a:ext uri="{FF2B5EF4-FFF2-40B4-BE49-F238E27FC236}">
                      <a16:creationId xmlns:a16="http://schemas.microsoft.com/office/drawing/2014/main" id="{C00B28AF-D7DF-466E-9279-6AEB29F562E2}"/>
                    </a:ext>
                  </a:extLst>
                </p:cNvPr>
                <p:cNvSpPr/>
                <p:nvPr/>
              </p:nvSpPr>
              <p:spPr>
                <a:xfrm>
                  <a:off x="575240" y="3337169"/>
                  <a:ext cx="11069683" cy="1977293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800" dirty="0">
                    <a:latin typeface="Segoe UI Semilight" panose="020B0402040204020203" pitchFamily="34" charset="0"/>
                    <a:cs typeface="Segoe UI Semilight" panose="020B0402040204020203" pitchFamily="34" charset="0"/>
                  </a:endParaRPr>
                </a:p>
                <a:p>
                  <a:pPr algn="ctr"/>
                  <a:r>
                    <a:rPr lang="en-US" sz="2800" dirty="0">
                      <a:latin typeface="Segoe UI Semilight" panose="020B0402040204020203" pitchFamily="34" charset="0"/>
                      <a:cs typeface="Segoe UI Semilight" panose="020B0402040204020203" pitchFamily="34" charset="0"/>
                    </a:rPr>
                    <a:t>A set </a:t>
                  </a:r>
                  <a14:m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𝑆</m:t>
                      </m:r>
                    </m:oMath>
                  </a14:m>
                  <a:r>
                    <a:rPr lang="en-US" sz="2800" dirty="0">
                      <a:latin typeface="Segoe UI Semilight" panose="020B0402040204020203" pitchFamily="34" charset="0"/>
                      <a:cs typeface="Segoe UI Semilight" panose="020B0402040204020203" pitchFamily="34" charset="0"/>
                    </a:rPr>
                    <a:t> of vertices is a vertex cover if for every edge </a:t>
                  </a:r>
                  <a14:m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𝑣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a14:m>
                  <a:r>
                    <a:rPr lang="en-US" sz="2800" dirty="0">
                      <a:latin typeface="Segoe UI Semilight" panose="020B0402040204020203" pitchFamily="34" charset="0"/>
                      <a:cs typeface="Segoe UI Semilight" panose="020B0402040204020203" pitchFamily="34" charset="0"/>
                    </a:rPr>
                    <a:t>:  </a:t>
                  </a:r>
                  <a14:m>
                    <m:oMath xmlns:m="http://schemas.openxmlformats.org/officeDocument/2006/math">
                      <m:r>
                        <a:rPr lang="en-US" sz="2800" b="0" i="1" dirty="0" smtClean="0">
                          <a:latin typeface="Cambria Math" panose="02040503050406030204" pitchFamily="18" charset="0"/>
                        </a:rPr>
                        <m:t>𝑢</m:t>
                      </m:r>
                    </m:oMath>
                  </a14:m>
                  <a:r>
                    <a:rPr lang="en-US" sz="2800" dirty="0">
                      <a:latin typeface="Segoe UI Semilight" panose="020B0402040204020203" pitchFamily="34" charset="0"/>
                      <a:cs typeface="Segoe UI Semilight" panose="020B0402040204020203" pitchFamily="34" charset="0"/>
                    </a:rPr>
                    <a:t> is in </a:t>
                  </a:r>
                  <a14:m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𝑆</m:t>
                      </m:r>
                    </m:oMath>
                  </a14:m>
                  <a:r>
                    <a:rPr lang="en-US" sz="2800" dirty="0">
                      <a:latin typeface="Segoe UI Semilight" panose="020B0402040204020203" pitchFamily="34" charset="0"/>
                      <a:cs typeface="Segoe UI Semilight" panose="020B0402040204020203" pitchFamily="34" charset="0"/>
                    </a:rPr>
                    <a:t>, or </a:t>
                  </a:r>
                  <a14:m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𝑣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a14:m>
                  <a:r>
                    <a:rPr lang="en-US" sz="2800" dirty="0">
                      <a:latin typeface="Segoe UI Semilight" panose="020B0402040204020203" pitchFamily="34" charset="0"/>
                      <a:cs typeface="Segoe UI Semilight" panose="020B0402040204020203" pitchFamily="34" charset="0"/>
                    </a:rPr>
                    <a:t>is in </a:t>
                  </a:r>
                  <a14:m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, </m:t>
                      </m:r>
                    </m:oMath>
                  </a14:m>
                  <a:r>
                    <a:rPr lang="en-US" sz="2800" dirty="0">
                      <a:latin typeface="Segoe UI Semilight" panose="020B0402040204020203" pitchFamily="34" charset="0"/>
                      <a:cs typeface="Segoe UI Semilight" panose="020B0402040204020203" pitchFamily="34" charset="0"/>
                    </a:rPr>
                    <a:t>(or both)</a:t>
                  </a:r>
                </a:p>
              </p:txBody>
            </p:sp>
          </mc:Choice>
          <mc:Fallback xmlns="">
            <p:sp>
              <p:nvSpPr>
                <p:cNvPr id="4" name="Rectangle 3">
                  <a:extLst>
                    <a:ext uri="{FF2B5EF4-FFF2-40B4-BE49-F238E27FC236}">
                      <a16:creationId xmlns:a16="http://schemas.microsoft.com/office/drawing/2014/main" id="{C00B28AF-D7DF-466E-9279-6AEB29F562E2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5240" y="3337169"/>
                  <a:ext cx="11069683" cy="1977293"/>
                </a:xfrm>
                <a:prstGeom prst="rect">
                  <a:avLst/>
                </a:prstGeom>
                <a:blipFill>
                  <a:blip r:embed="rId2"/>
                  <a:stretch>
                    <a:fillRect l="-1607" r="-2707" b="-14747"/>
                  </a:stretch>
                </a:blipFill>
                <a:ln>
                  <a:solidFill>
                    <a:schemeClr val="accent2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AAD0D9F5-94A1-45AA-92F2-97DD63FDC59E}"/>
                </a:ext>
              </a:extLst>
            </p:cNvPr>
            <p:cNvSpPr/>
            <p:nvPr/>
          </p:nvSpPr>
          <p:spPr>
            <a:xfrm>
              <a:off x="547077" y="3337169"/>
              <a:ext cx="11097846" cy="668217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2800" dirty="0">
                  <a:latin typeface="Segoe UI Semibold" panose="020B0702040204020203" pitchFamily="34" charset="0"/>
                  <a:cs typeface="Segoe UI Semibold" panose="020B0702040204020203" pitchFamily="34" charset="0"/>
                </a:rPr>
                <a:t>Vertex Cover</a:t>
              </a:r>
            </a:p>
          </p:txBody>
        </p: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id="{571813C1-0EB9-4C3D-B096-529F953A896E}"/>
              </a:ext>
            </a:extLst>
          </p:cNvPr>
          <p:cNvSpPr/>
          <p:nvPr/>
        </p:nvSpPr>
        <p:spPr>
          <a:xfrm>
            <a:off x="8560562" y="2033700"/>
            <a:ext cx="773723" cy="773723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C1CBCC56-5433-42E5-80D8-AA3C05BBE293}"/>
              </a:ext>
            </a:extLst>
          </p:cNvPr>
          <p:cNvSpPr/>
          <p:nvPr/>
        </p:nvSpPr>
        <p:spPr>
          <a:xfrm>
            <a:off x="7621330" y="3643923"/>
            <a:ext cx="773723" cy="773723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EE4750D2-A465-4FBD-9A95-8CA4505FB937}"/>
              </a:ext>
            </a:extLst>
          </p:cNvPr>
          <p:cNvSpPr/>
          <p:nvPr/>
        </p:nvSpPr>
        <p:spPr>
          <a:xfrm>
            <a:off x="8620368" y="5201138"/>
            <a:ext cx="773723" cy="773723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</a:t>
            </a:r>
            <a:endParaRPr lang="en-US" sz="2200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8BB6892B-1AC4-4128-A09E-1F2471C91D60}"/>
              </a:ext>
            </a:extLst>
          </p:cNvPr>
          <p:cNvSpPr/>
          <p:nvPr/>
        </p:nvSpPr>
        <p:spPr>
          <a:xfrm>
            <a:off x="6721231" y="5201138"/>
            <a:ext cx="773723" cy="773723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3DD52491-DFFE-4BFF-B8CC-F91E0E5618CB}"/>
              </a:ext>
            </a:extLst>
          </p:cNvPr>
          <p:cNvSpPr/>
          <p:nvPr/>
        </p:nvSpPr>
        <p:spPr>
          <a:xfrm>
            <a:off x="9355803" y="3617419"/>
            <a:ext cx="773723" cy="773723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8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2D70707-AD79-4266-82D8-66051FEDAAF2}"/>
              </a:ext>
            </a:extLst>
          </p:cNvPr>
          <p:cNvCxnSpPr>
            <a:cxnSpLocks/>
            <a:stCxn id="8" idx="3"/>
            <a:endCxn id="9" idx="0"/>
          </p:cNvCxnSpPr>
          <p:nvPr/>
        </p:nvCxnSpPr>
        <p:spPr>
          <a:xfrm flipH="1">
            <a:off x="8008192" y="2694114"/>
            <a:ext cx="665679" cy="949809"/>
          </a:xfrm>
          <a:prstGeom prst="straightConnector1">
            <a:avLst/>
          </a:prstGeom>
          <a:ln w="38100">
            <a:solidFill>
              <a:schemeClr val="tx1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5748159-4584-409D-9A11-6F717AE3C5B6}"/>
              </a:ext>
            </a:extLst>
          </p:cNvPr>
          <p:cNvCxnSpPr>
            <a:cxnSpLocks/>
            <a:endCxn id="12" idx="0"/>
          </p:cNvCxnSpPr>
          <p:nvPr/>
        </p:nvCxnSpPr>
        <p:spPr>
          <a:xfrm>
            <a:off x="9157253" y="2807423"/>
            <a:ext cx="585412" cy="809996"/>
          </a:xfrm>
          <a:prstGeom prst="straightConnector1">
            <a:avLst/>
          </a:prstGeom>
          <a:ln w="38100">
            <a:solidFill>
              <a:schemeClr val="tx1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A97609A9-491A-4A0B-B8E9-B350C4372345}"/>
              </a:ext>
            </a:extLst>
          </p:cNvPr>
          <p:cNvCxnSpPr>
            <a:cxnSpLocks/>
            <a:stCxn id="9" idx="3"/>
            <a:endCxn id="11" idx="0"/>
          </p:cNvCxnSpPr>
          <p:nvPr/>
        </p:nvCxnSpPr>
        <p:spPr>
          <a:xfrm flipH="1">
            <a:off x="7108093" y="4304337"/>
            <a:ext cx="626546" cy="896801"/>
          </a:xfrm>
          <a:prstGeom prst="straightConnector1">
            <a:avLst/>
          </a:prstGeom>
          <a:ln w="38100">
            <a:solidFill>
              <a:schemeClr val="tx1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FFC6C9D3-687F-42D3-B4AA-8CC33EF773AF}"/>
              </a:ext>
            </a:extLst>
          </p:cNvPr>
          <p:cNvCxnSpPr>
            <a:cxnSpLocks/>
            <a:endCxn id="10" idx="0"/>
          </p:cNvCxnSpPr>
          <p:nvPr/>
        </p:nvCxnSpPr>
        <p:spPr>
          <a:xfrm>
            <a:off x="8237415" y="4391142"/>
            <a:ext cx="769815" cy="809996"/>
          </a:xfrm>
          <a:prstGeom prst="straightConnector1">
            <a:avLst/>
          </a:prstGeom>
          <a:ln w="38100">
            <a:solidFill>
              <a:schemeClr val="tx1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Oval 40">
            <a:extLst>
              <a:ext uri="{FF2B5EF4-FFF2-40B4-BE49-F238E27FC236}">
                <a16:creationId xmlns:a16="http://schemas.microsoft.com/office/drawing/2014/main" id="{08519D1E-62B0-4B32-9A86-24708DBF2DE5}"/>
              </a:ext>
            </a:extLst>
          </p:cNvPr>
          <p:cNvSpPr/>
          <p:nvPr/>
        </p:nvSpPr>
        <p:spPr>
          <a:xfrm>
            <a:off x="10132643" y="5116287"/>
            <a:ext cx="773723" cy="773723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20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30E793DD-C5D4-4124-A261-5B626F95FA6D}"/>
              </a:ext>
            </a:extLst>
          </p:cNvPr>
          <p:cNvCxnSpPr>
            <a:cxnSpLocks/>
            <a:endCxn id="41" idx="0"/>
          </p:cNvCxnSpPr>
          <p:nvPr/>
        </p:nvCxnSpPr>
        <p:spPr>
          <a:xfrm>
            <a:off x="9934093" y="4306291"/>
            <a:ext cx="585412" cy="809996"/>
          </a:xfrm>
          <a:prstGeom prst="straightConnector1">
            <a:avLst/>
          </a:prstGeom>
          <a:ln w="38100">
            <a:solidFill>
              <a:schemeClr val="tx1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63984CFA-F26D-411E-9CA3-F49CF56EF322}"/>
              </a:ext>
            </a:extLst>
          </p:cNvPr>
          <p:cNvSpPr txBox="1"/>
          <p:nvPr/>
        </p:nvSpPr>
        <p:spPr>
          <a:xfrm>
            <a:off x="360117" y="4417646"/>
            <a:ext cx="6245200" cy="83099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A valid vertex cover! (just take everything)</a:t>
            </a:r>
          </a:p>
          <a:p>
            <a:r>
              <a:rPr lang="en-US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Definitely not the minimum though.</a:t>
            </a:r>
          </a:p>
        </p:txBody>
      </p:sp>
    </p:spTree>
    <p:extLst>
      <p:ext uri="{BB962C8B-B14F-4D97-AF65-F5344CB8AC3E}">
        <p14:creationId xmlns:p14="http://schemas.microsoft.com/office/powerpoint/2010/main" val="307537022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4567A5-0E60-45AB-B8CB-0B83F4E0C9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Vertex Cover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7E56C7-8588-4BFF-8321-9186928603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240" y="1805354"/>
            <a:ext cx="5403530" cy="4595446"/>
          </a:xfrm>
        </p:spPr>
        <p:txBody>
          <a:bodyPr/>
          <a:lstStyle/>
          <a:p>
            <a:r>
              <a:rPr lang="en-US" dirty="0"/>
              <a:t>Find the minimum vertex cover in a tree.</a:t>
            </a:r>
          </a:p>
          <a:p>
            <a:r>
              <a:rPr lang="en-US" dirty="0"/>
              <a:t>Give every </a:t>
            </a:r>
            <a:r>
              <a:rPr lang="en-US" b="1" dirty="0"/>
              <a:t>vertex </a:t>
            </a:r>
            <a:r>
              <a:rPr lang="en-US" dirty="0"/>
              <a:t>a weight, find the minimum weight vertex cover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8E48989-0DD6-49D8-A710-C73C10B3100B}"/>
              </a:ext>
            </a:extLst>
          </p:cNvPr>
          <p:cNvGrpSpPr/>
          <p:nvPr/>
        </p:nvGrpSpPr>
        <p:grpSpPr>
          <a:xfrm>
            <a:off x="4783019" y="263276"/>
            <a:ext cx="7205782" cy="1305170"/>
            <a:chOff x="547077" y="3337169"/>
            <a:chExt cx="11097846" cy="197729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Rectangle 3">
                  <a:extLst>
                    <a:ext uri="{FF2B5EF4-FFF2-40B4-BE49-F238E27FC236}">
                      <a16:creationId xmlns:a16="http://schemas.microsoft.com/office/drawing/2014/main" id="{C00B28AF-D7DF-466E-9279-6AEB29F562E2}"/>
                    </a:ext>
                  </a:extLst>
                </p:cNvPr>
                <p:cNvSpPr/>
                <p:nvPr/>
              </p:nvSpPr>
              <p:spPr>
                <a:xfrm>
                  <a:off x="575240" y="3337169"/>
                  <a:ext cx="11069683" cy="1977293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800" dirty="0">
                    <a:latin typeface="Segoe UI Semilight" panose="020B0402040204020203" pitchFamily="34" charset="0"/>
                    <a:cs typeface="Segoe UI Semilight" panose="020B0402040204020203" pitchFamily="34" charset="0"/>
                  </a:endParaRPr>
                </a:p>
                <a:p>
                  <a:pPr algn="ctr"/>
                  <a:r>
                    <a:rPr lang="en-US" sz="2800" dirty="0">
                      <a:latin typeface="Segoe UI Semilight" panose="020B0402040204020203" pitchFamily="34" charset="0"/>
                      <a:cs typeface="Segoe UI Semilight" panose="020B0402040204020203" pitchFamily="34" charset="0"/>
                    </a:rPr>
                    <a:t>A set </a:t>
                  </a:r>
                  <a14:m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𝑆</m:t>
                      </m:r>
                    </m:oMath>
                  </a14:m>
                  <a:r>
                    <a:rPr lang="en-US" sz="2800" dirty="0">
                      <a:latin typeface="Segoe UI Semilight" panose="020B0402040204020203" pitchFamily="34" charset="0"/>
                      <a:cs typeface="Segoe UI Semilight" panose="020B0402040204020203" pitchFamily="34" charset="0"/>
                    </a:rPr>
                    <a:t> of vertices is a vertex cover if for every edge </a:t>
                  </a:r>
                  <a14:m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𝑣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a14:m>
                  <a:r>
                    <a:rPr lang="en-US" sz="2800" dirty="0">
                      <a:latin typeface="Segoe UI Semilight" panose="020B0402040204020203" pitchFamily="34" charset="0"/>
                      <a:cs typeface="Segoe UI Semilight" panose="020B0402040204020203" pitchFamily="34" charset="0"/>
                    </a:rPr>
                    <a:t>:  </a:t>
                  </a:r>
                  <a14:m>
                    <m:oMath xmlns:m="http://schemas.openxmlformats.org/officeDocument/2006/math">
                      <m:r>
                        <a:rPr lang="en-US" sz="2800" b="0" i="1" dirty="0" smtClean="0">
                          <a:latin typeface="Cambria Math" panose="02040503050406030204" pitchFamily="18" charset="0"/>
                        </a:rPr>
                        <m:t>𝑢</m:t>
                      </m:r>
                    </m:oMath>
                  </a14:m>
                  <a:r>
                    <a:rPr lang="en-US" sz="2800" dirty="0">
                      <a:latin typeface="Segoe UI Semilight" panose="020B0402040204020203" pitchFamily="34" charset="0"/>
                      <a:cs typeface="Segoe UI Semilight" panose="020B0402040204020203" pitchFamily="34" charset="0"/>
                    </a:rPr>
                    <a:t> is in </a:t>
                  </a:r>
                  <a14:m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𝑆</m:t>
                      </m:r>
                    </m:oMath>
                  </a14:m>
                  <a:r>
                    <a:rPr lang="en-US" sz="2800" dirty="0">
                      <a:latin typeface="Segoe UI Semilight" panose="020B0402040204020203" pitchFamily="34" charset="0"/>
                      <a:cs typeface="Segoe UI Semilight" panose="020B0402040204020203" pitchFamily="34" charset="0"/>
                    </a:rPr>
                    <a:t>, or </a:t>
                  </a:r>
                  <a14:m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𝑣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a14:m>
                  <a:r>
                    <a:rPr lang="en-US" sz="2800" dirty="0">
                      <a:latin typeface="Segoe UI Semilight" panose="020B0402040204020203" pitchFamily="34" charset="0"/>
                      <a:cs typeface="Segoe UI Semilight" panose="020B0402040204020203" pitchFamily="34" charset="0"/>
                    </a:rPr>
                    <a:t>is in </a:t>
                  </a:r>
                  <a14:m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, </m:t>
                      </m:r>
                    </m:oMath>
                  </a14:m>
                  <a:r>
                    <a:rPr lang="en-US" sz="2800" dirty="0">
                      <a:latin typeface="Segoe UI Semilight" panose="020B0402040204020203" pitchFamily="34" charset="0"/>
                      <a:cs typeface="Segoe UI Semilight" panose="020B0402040204020203" pitchFamily="34" charset="0"/>
                    </a:rPr>
                    <a:t>(or both)</a:t>
                  </a:r>
                </a:p>
              </p:txBody>
            </p:sp>
          </mc:Choice>
          <mc:Fallback xmlns="">
            <p:sp>
              <p:nvSpPr>
                <p:cNvPr id="4" name="Rectangle 3">
                  <a:extLst>
                    <a:ext uri="{FF2B5EF4-FFF2-40B4-BE49-F238E27FC236}">
                      <a16:creationId xmlns:a16="http://schemas.microsoft.com/office/drawing/2014/main" id="{C00B28AF-D7DF-466E-9279-6AEB29F562E2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5240" y="3337169"/>
                  <a:ext cx="11069683" cy="1977293"/>
                </a:xfrm>
                <a:prstGeom prst="rect">
                  <a:avLst/>
                </a:prstGeom>
                <a:blipFill>
                  <a:blip r:embed="rId2"/>
                  <a:stretch>
                    <a:fillRect l="-1607" r="-2707" b="-14747"/>
                  </a:stretch>
                </a:blipFill>
                <a:ln>
                  <a:solidFill>
                    <a:schemeClr val="accent2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AAD0D9F5-94A1-45AA-92F2-97DD63FDC59E}"/>
                </a:ext>
              </a:extLst>
            </p:cNvPr>
            <p:cNvSpPr/>
            <p:nvPr/>
          </p:nvSpPr>
          <p:spPr>
            <a:xfrm>
              <a:off x="547077" y="3337169"/>
              <a:ext cx="11097846" cy="668217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2800" dirty="0">
                  <a:latin typeface="Segoe UI Semibold" panose="020B0702040204020203" pitchFamily="34" charset="0"/>
                  <a:cs typeface="Segoe UI Semibold" panose="020B0702040204020203" pitchFamily="34" charset="0"/>
                </a:rPr>
                <a:t>Vertex Cover</a:t>
              </a:r>
            </a:p>
          </p:txBody>
        </p: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id="{571813C1-0EB9-4C3D-B096-529F953A896E}"/>
              </a:ext>
            </a:extLst>
          </p:cNvPr>
          <p:cNvSpPr/>
          <p:nvPr/>
        </p:nvSpPr>
        <p:spPr>
          <a:xfrm>
            <a:off x="8560562" y="2033700"/>
            <a:ext cx="773723" cy="773723"/>
          </a:xfrm>
          <a:prstGeom prst="ellipse">
            <a:avLst/>
          </a:prstGeom>
          <a:solidFill>
            <a:schemeClr val="bg1"/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C1CBCC56-5433-42E5-80D8-AA3C05BBE293}"/>
              </a:ext>
            </a:extLst>
          </p:cNvPr>
          <p:cNvSpPr/>
          <p:nvPr/>
        </p:nvSpPr>
        <p:spPr>
          <a:xfrm>
            <a:off x="7621330" y="3643923"/>
            <a:ext cx="773723" cy="773723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EE4750D2-A465-4FBD-9A95-8CA4505FB937}"/>
              </a:ext>
            </a:extLst>
          </p:cNvPr>
          <p:cNvSpPr/>
          <p:nvPr/>
        </p:nvSpPr>
        <p:spPr>
          <a:xfrm>
            <a:off x="8620368" y="5201138"/>
            <a:ext cx="773723" cy="773723"/>
          </a:xfrm>
          <a:prstGeom prst="ellipse">
            <a:avLst/>
          </a:prstGeom>
          <a:solidFill>
            <a:schemeClr val="bg1"/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</a:t>
            </a:r>
            <a:endParaRPr lang="en-US" sz="2200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8BB6892B-1AC4-4128-A09E-1F2471C91D60}"/>
              </a:ext>
            </a:extLst>
          </p:cNvPr>
          <p:cNvSpPr/>
          <p:nvPr/>
        </p:nvSpPr>
        <p:spPr>
          <a:xfrm>
            <a:off x="6721231" y="5201138"/>
            <a:ext cx="773723" cy="773723"/>
          </a:xfrm>
          <a:prstGeom prst="ellipse">
            <a:avLst/>
          </a:prstGeom>
          <a:solidFill>
            <a:schemeClr val="bg1"/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3DD52491-DFFE-4BFF-B8CC-F91E0E5618CB}"/>
              </a:ext>
            </a:extLst>
          </p:cNvPr>
          <p:cNvSpPr/>
          <p:nvPr/>
        </p:nvSpPr>
        <p:spPr>
          <a:xfrm>
            <a:off x="9355803" y="3617419"/>
            <a:ext cx="773723" cy="773723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8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2D70707-AD79-4266-82D8-66051FEDAAF2}"/>
              </a:ext>
            </a:extLst>
          </p:cNvPr>
          <p:cNvCxnSpPr>
            <a:cxnSpLocks/>
            <a:stCxn id="8" idx="3"/>
            <a:endCxn id="9" idx="0"/>
          </p:cNvCxnSpPr>
          <p:nvPr/>
        </p:nvCxnSpPr>
        <p:spPr>
          <a:xfrm flipH="1">
            <a:off x="8008192" y="2694114"/>
            <a:ext cx="665679" cy="949809"/>
          </a:xfrm>
          <a:prstGeom prst="straightConnector1">
            <a:avLst/>
          </a:prstGeom>
          <a:ln w="38100">
            <a:solidFill>
              <a:schemeClr val="tx1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5748159-4584-409D-9A11-6F717AE3C5B6}"/>
              </a:ext>
            </a:extLst>
          </p:cNvPr>
          <p:cNvCxnSpPr>
            <a:cxnSpLocks/>
            <a:endCxn id="12" idx="0"/>
          </p:cNvCxnSpPr>
          <p:nvPr/>
        </p:nvCxnSpPr>
        <p:spPr>
          <a:xfrm>
            <a:off x="9157253" y="2807423"/>
            <a:ext cx="585412" cy="809996"/>
          </a:xfrm>
          <a:prstGeom prst="straightConnector1">
            <a:avLst/>
          </a:prstGeom>
          <a:ln w="38100">
            <a:solidFill>
              <a:schemeClr val="tx1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A97609A9-491A-4A0B-B8E9-B350C4372345}"/>
              </a:ext>
            </a:extLst>
          </p:cNvPr>
          <p:cNvCxnSpPr>
            <a:cxnSpLocks/>
            <a:stCxn id="9" idx="3"/>
            <a:endCxn id="11" idx="0"/>
          </p:cNvCxnSpPr>
          <p:nvPr/>
        </p:nvCxnSpPr>
        <p:spPr>
          <a:xfrm flipH="1">
            <a:off x="7108093" y="4304337"/>
            <a:ext cx="626546" cy="896801"/>
          </a:xfrm>
          <a:prstGeom prst="straightConnector1">
            <a:avLst/>
          </a:prstGeom>
          <a:ln w="38100">
            <a:solidFill>
              <a:schemeClr val="tx1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FFC6C9D3-687F-42D3-B4AA-8CC33EF773AF}"/>
              </a:ext>
            </a:extLst>
          </p:cNvPr>
          <p:cNvCxnSpPr>
            <a:cxnSpLocks/>
            <a:endCxn id="10" idx="0"/>
          </p:cNvCxnSpPr>
          <p:nvPr/>
        </p:nvCxnSpPr>
        <p:spPr>
          <a:xfrm>
            <a:off x="8237415" y="4391142"/>
            <a:ext cx="769815" cy="809996"/>
          </a:xfrm>
          <a:prstGeom prst="straightConnector1">
            <a:avLst/>
          </a:prstGeom>
          <a:ln w="38100">
            <a:solidFill>
              <a:schemeClr val="tx1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Oval 40">
            <a:extLst>
              <a:ext uri="{FF2B5EF4-FFF2-40B4-BE49-F238E27FC236}">
                <a16:creationId xmlns:a16="http://schemas.microsoft.com/office/drawing/2014/main" id="{08519D1E-62B0-4B32-9A86-24708DBF2DE5}"/>
              </a:ext>
            </a:extLst>
          </p:cNvPr>
          <p:cNvSpPr/>
          <p:nvPr/>
        </p:nvSpPr>
        <p:spPr>
          <a:xfrm>
            <a:off x="10132643" y="5116287"/>
            <a:ext cx="773723" cy="773723"/>
          </a:xfrm>
          <a:prstGeom prst="ellipse">
            <a:avLst/>
          </a:prstGeom>
          <a:solidFill>
            <a:schemeClr val="bg1"/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20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30E793DD-C5D4-4124-A261-5B626F95FA6D}"/>
              </a:ext>
            </a:extLst>
          </p:cNvPr>
          <p:cNvCxnSpPr>
            <a:cxnSpLocks/>
            <a:endCxn id="41" idx="0"/>
          </p:cNvCxnSpPr>
          <p:nvPr/>
        </p:nvCxnSpPr>
        <p:spPr>
          <a:xfrm>
            <a:off x="9934093" y="4306291"/>
            <a:ext cx="585412" cy="809996"/>
          </a:xfrm>
          <a:prstGeom prst="straightConnector1">
            <a:avLst/>
          </a:prstGeom>
          <a:ln w="38100">
            <a:solidFill>
              <a:schemeClr val="tx1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63984CFA-F26D-411E-9CA3-F49CF56EF322}"/>
              </a:ext>
            </a:extLst>
          </p:cNvPr>
          <p:cNvSpPr txBox="1"/>
          <p:nvPr/>
        </p:nvSpPr>
        <p:spPr>
          <a:xfrm>
            <a:off x="360117" y="4417646"/>
            <a:ext cx="6245200" cy="46166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A better vertex cover – weight 18</a:t>
            </a:r>
          </a:p>
        </p:txBody>
      </p:sp>
    </p:spTree>
    <p:extLst>
      <p:ext uri="{BB962C8B-B14F-4D97-AF65-F5344CB8AC3E}">
        <p14:creationId xmlns:p14="http://schemas.microsoft.com/office/powerpoint/2010/main" val="281925615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4567A5-0E60-45AB-B8CB-0B83F4E0C9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Vertex Cover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7E56C7-8588-4BFF-8321-9186928603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240" y="1805354"/>
            <a:ext cx="5403530" cy="4595446"/>
          </a:xfrm>
        </p:spPr>
        <p:txBody>
          <a:bodyPr/>
          <a:lstStyle/>
          <a:p>
            <a:r>
              <a:rPr lang="en-US" dirty="0"/>
              <a:t>Find the minimum vertex cover in a tree.</a:t>
            </a:r>
          </a:p>
          <a:p>
            <a:r>
              <a:rPr lang="en-US" dirty="0"/>
              <a:t>Give every </a:t>
            </a:r>
            <a:r>
              <a:rPr lang="en-US" b="1" dirty="0"/>
              <a:t>vertex </a:t>
            </a:r>
            <a:r>
              <a:rPr lang="en-US" dirty="0"/>
              <a:t>a weight, find the minimum weight vertex cover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8E48989-0DD6-49D8-A710-C73C10B3100B}"/>
              </a:ext>
            </a:extLst>
          </p:cNvPr>
          <p:cNvGrpSpPr/>
          <p:nvPr/>
        </p:nvGrpSpPr>
        <p:grpSpPr>
          <a:xfrm>
            <a:off x="4783019" y="263276"/>
            <a:ext cx="7205782" cy="1305170"/>
            <a:chOff x="547077" y="3337169"/>
            <a:chExt cx="11097846" cy="197729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Rectangle 3">
                  <a:extLst>
                    <a:ext uri="{FF2B5EF4-FFF2-40B4-BE49-F238E27FC236}">
                      <a16:creationId xmlns:a16="http://schemas.microsoft.com/office/drawing/2014/main" id="{C00B28AF-D7DF-466E-9279-6AEB29F562E2}"/>
                    </a:ext>
                  </a:extLst>
                </p:cNvPr>
                <p:cNvSpPr/>
                <p:nvPr/>
              </p:nvSpPr>
              <p:spPr>
                <a:xfrm>
                  <a:off x="575240" y="3337169"/>
                  <a:ext cx="11069683" cy="1977293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800" dirty="0">
                    <a:latin typeface="Segoe UI Semilight" panose="020B0402040204020203" pitchFamily="34" charset="0"/>
                    <a:cs typeface="Segoe UI Semilight" panose="020B0402040204020203" pitchFamily="34" charset="0"/>
                  </a:endParaRPr>
                </a:p>
                <a:p>
                  <a:pPr algn="ctr"/>
                  <a:r>
                    <a:rPr lang="en-US" sz="2800" dirty="0">
                      <a:latin typeface="Segoe UI Semilight" panose="020B0402040204020203" pitchFamily="34" charset="0"/>
                      <a:cs typeface="Segoe UI Semilight" panose="020B0402040204020203" pitchFamily="34" charset="0"/>
                    </a:rPr>
                    <a:t>A set </a:t>
                  </a:r>
                  <a14:m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𝑆</m:t>
                      </m:r>
                    </m:oMath>
                  </a14:m>
                  <a:r>
                    <a:rPr lang="en-US" sz="2800" dirty="0">
                      <a:latin typeface="Segoe UI Semilight" panose="020B0402040204020203" pitchFamily="34" charset="0"/>
                      <a:cs typeface="Segoe UI Semilight" panose="020B0402040204020203" pitchFamily="34" charset="0"/>
                    </a:rPr>
                    <a:t> of vertices is a vertex cover if for every edge </a:t>
                  </a:r>
                  <a14:m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𝑣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a14:m>
                  <a:r>
                    <a:rPr lang="en-US" sz="2800" dirty="0">
                      <a:latin typeface="Segoe UI Semilight" panose="020B0402040204020203" pitchFamily="34" charset="0"/>
                      <a:cs typeface="Segoe UI Semilight" panose="020B0402040204020203" pitchFamily="34" charset="0"/>
                    </a:rPr>
                    <a:t>:  </a:t>
                  </a:r>
                  <a14:m>
                    <m:oMath xmlns:m="http://schemas.openxmlformats.org/officeDocument/2006/math">
                      <m:r>
                        <a:rPr lang="en-US" sz="2800" b="0" i="1" dirty="0" smtClean="0">
                          <a:latin typeface="Cambria Math" panose="02040503050406030204" pitchFamily="18" charset="0"/>
                        </a:rPr>
                        <m:t>𝑢</m:t>
                      </m:r>
                    </m:oMath>
                  </a14:m>
                  <a:r>
                    <a:rPr lang="en-US" sz="2800" dirty="0">
                      <a:latin typeface="Segoe UI Semilight" panose="020B0402040204020203" pitchFamily="34" charset="0"/>
                      <a:cs typeface="Segoe UI Semilight" panose="020B0402040204020203" pitchFamily="34" charset="0"/>
                    </a:rPr>
                    <a:t> is in </a:t>
                  </a:r>
                  <a14:m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𝑆</m:t>
                      </m:r>
                    </m:oMath>
                  </a14:m>
                  <a:r>
                    <a:rPr lang="en-US" sz="2800" dirty="0">
                      <a:latin typeface="Segoe UI Semilight" panose="020B0402040204020203" pitchFamily="34" charset="0"/>
                      <a:cs typeface="Segoe UI Semilight" panose="020B0402040204020203" pitchFamily="34" charset="0"/>
                    </a:rPr>
                    <a:t>, or </a:t>
                  </a:r>
                  <a14:m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𝑣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a14:m>
                  <a:r>
                    <a:rPr lang="en-US" sz="2800" dirty="0">
                      <a:latin typeface="Segoe UI Semilight" panose="020B0402040204020203" pitchFamily="34" charset="0"/>
                      <a:cs typeface="Segoe UI Semilight" panose="020B0402040204020203" pitchFamily="34" charset="0"/>
                    </a:rPr>
                    <a:t>is in </a:t>
                  </a:r>
                  <a14:m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, </m:t>
                      </m:r>
                    </m:oMath>
                  </a14:m>
                  <a:r>
                    <a:rPr lang="en-US" sz="2800" dirty="0">
                      <a:latin typeface="Segoe UI Semilight" panose="020B0402040204020203" pitchFamily="34" charset="0"/>
                      <a:cs typeface="Segoe UI Semilight" panose="020B0402040204020203" pitchFamily="34" charset="0"/>
                    </a:rPr>
                    <a:t>(or both)</a:t>
                  </a:r>
                </a:p>
              </p:txBody>
            </p:sp>
          </mc:Choice>
          <mc:Fallback xmlns="">
            <p:sp>
              <p:nvSpPr>
                <p:cNvPr id="4" name="Rectangle 3">
                  <a:extLst>
                    <a:ext uri="{FF2B5EF4-FFF2-40B4-BE49-F238E27FC236}">
                      <a16:creationId xmlns:a16="http://schemas.microsoft.com/office/drawing/2014/main" id="{C00B28AF-D7DF-466E-9279-6AEB29F562E2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5240" y="3337169"/>
                  <a:ext cx="11069683" cy="1977293"/>
                </a:xfrm>
                <a:prstGeom prst="rect">
                  <a:avLst/>
                </a:prstGeom>
                <a:blipFill>
                  <a:blip r:embed="rId2"/>
                  <a:stretch>
                    <a:fillRect l="-1607" r="-2707" b="-14747"/>
                  </a:stretch>
                </a:blipFill>
                <a:ln>
                  <a:solidFill>
                    <a:schemeClr val="accent2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AAD0D9F5-94A1-45AA-92F2-97DD63FDC59E}"/>
                </a:ext>
              </a:extLst>
            </p:cNvPr>
            <p:cNvSpPr/>
            <p:nvPr/>
          </p:nvSpPr>
          <p:spPr>
            <a:xfrm>
              <a:off x="547077" y="3337169"/>
              <a:ext cx="11097846" cy="668217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2800" dirty="0">
                  <a:latin typeface="Segoe UI Semibold" panose="020B0702040204020203" pitchFamily="34" charset="0"/>
                  <a:cs typeface="Segoe UI Semibold" panose="020B0702040204020203" pitchFamily="34" charset="0"/>
                </a:rPr>
                <a:t>Vertex Cover</a:t>
              </a:r>
            </a:p>
          </p:txBody>
        </p: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id="{571813C1-0EB9-4C3D-B096-529F953A896E}"/>
              </a:ext>
            </a:extLst>
          </p:cNvPr>
          <p:cNvSpPr/>
          <p:nvPr/>
        </p:nvSpPr>
        <p:spPr>
          <a:xfrm>
            <a:off x="8560562" y="2033700"/>
            <a:ext cx="773723" cy="773723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C1CBCC56-5433-42E5-80D8-AA3C05BBE293}"/>
              </a:ext>
            </a:extLst>
          </p:cNvPr>
          <p:cNvSpPr/>
          <p:nvPr/>
        </p:nvSpPr>
        <p:spPr>
          <a:xfrm>
            <a:off x="7621330" y="3643923"/>
            <a:ext cx="773723" cy="773723"/>
          </a:xfrm>
          <a:prstGeom prst="ellipse">
            <a:avLst/>
          </a:prstGeom>
          <a:solidFill>
            <a:schemeClr val="bg1"/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EE4750D2-A465-4FBD-9A95-8CA4505FB937}"/>
              </a:ext>
            </a:extLst>
          </p:cNvPr>
          <p:cNvSpPr/>
          <p:nvPr/>
        </p:nvSpPr>
        <p:spPr>
          <a:xfrm>
            <a:off x="8620368" y="5201138"/>
            <a:ext cx="773723" cy="773723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</a:t>
            </a:r>
            <a:endParaRPr lang="en-US" sz="2200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8BB6892B-1AC4-4128-A09E-1F2471C91D60}"/>
              </a:ext>
            </a:extLst>
          </p:cNvPr>
          <p:cNvSpPr/>
          <p:nvPr/>
        </p:nvSpPr>
        <p:spPr>
          <a:xfrm>
            <a:off x="6721231" y="5201138"/>
            <a:ext cx="773723" cy="773723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3DD52491-DFFE-4BFF-B8CC-F91E0E5618CB}"/>
              </a:ext>
            </a:extLst>
          </p:cNvPr>
          <p:cNvSpPr/>
          <p:nvPr/>
        </p:nvSpPr>
        <p:spPr>
          <a:xfrm>
            <a:off x="9355803" y="3617419"/>
            <a:ext cx="773723" cy="773723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8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2D70707-AD79-4266-82D8-66051FEDAAF2}"/>
              </a:ext>
            </a:extLst>
          </p:cNvPr>
          <p:cNvCxnSpPr>
            <a:cxnSpLocks/>
            <a:stCxn id="8" idx="3"/>
            <a:endCxn id="9" idx="0"/>
          </p:cNvCxnSpPr>
          <p:nvPr/>
        </p:nvCxnSpPr>
        <p:spPr>
          <a:xfrm flipH="1">
            <a:off x="8008192" y="2694114"/>
            <a:ext cx="665679" cy="949809"/>
          </a:xfrm>
          <a:prstGeom prst="straightConnector1">
            <a:avLst/>
          </a:prstGeom>
          <a:ln w="38100">
            <a:solidFill>
              <a:schemeClr val="tx1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5748159-4584-409D-9A11-6F717AE3C5B6}"/>
              </a:ext>
            </a:extLst>
          </p:cNvPr>
          <p:cNvCxnSpPr>
            <a:cxnSpLocks/>
            <a:endCxn id="12" idx="0"/>
          </p:cNvCxnSpPr>
          <p:nvPr/>
        </p:nvCxnSpPr>
        <p:spPr>
          <a:xfrm>
            <a:off x="9157253" y="2807423"/>
            <a:ext cx="585412" cy="809996"/>
          </a:xfrm>
          <a:prstGeom prst="straightConnector1">
            <a:avLst/>
          </a:prstGeom>
          <a:ln w="38100">
            <a:solidFill>
              <a:schemeClr val="tx1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A97609A9-491A-4A0B-B8E9-B350C4372345}"/>
              </a:ext>
            </a:extLst>
          </p:cNvPr>
          <p:cNvCxnSpPr>
            <a:cxnSpLocks/>
            <a:stCxn id="9" idx="3"/>
            <a:endCxn id="11" idx="0"/>
          </p:cNvCxnSpPr>
          <p:nvPr/>
        </p:nvCxnSpPr>
        <p:spPr>
          <a:xfrm flipH="1">
            <a:off x="7108093" y="4304337"/>
            <a:ext cx="626546" cy="896801"/>
          </a:xfrm>
          <a:prstGeom prst="straightConnector1">
            <a:avLst/>
          </a:prstGeom>
          <a:ln w="38100">
            <a:solidFill>
              <a:schemeClr val="tx1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FFC6C9D3-687F-42D3-B4AA-8CC33EF773AF}"/>
              </a:ext>
            </a:extLst>
          </p:cNvPr>
          <p:cNvCxnSpPr>
            <a:cxnSpLocks/>
            <a:endCxn id="10" idx="0"/>
          </p:cNvCxnSpPr>
          <p:nvPr/>
        </p:nvCxnSpPr>
        <p:spPr>
          <a:xfrm>
            <a:off x="8237415" y="4391142"/>
            <a:ext cx="769815" cy="809996"/>
          </a:xfrm>
          <a:prstGeom prst="straightConnector1">
            <a:avLst/>
          </a:prstGeom>
          <a:ln w="38100">
            <a:solidFill>
              <a:schemeClr val="tx1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Oval 40">
            <a:extLst>
              <a:ext uri="{FF2B5EF4-FFF2-40B4-BE49-F238E27FC236}">
                <a16:creationId xmlns:a16="http://schemas.microsoft.com/office/drawing/2014/main" id="{08519D1E-62B0-4B32-9A86-24708DBF2DE5}"/>
              </a:ext>
            </a:extLst>
          </p:cNvPr>
          <p:cNvSpPr/>
          <p:nvPr/>
        </p:nvSpPr>
        <p:spPr>
          <a:xfrm>
            <a:off x="10132643" y="5116287"/>
            <a:ext cx="773723" cy="773723"/>
          </a:xfrm>
          <a:prstGeom prst="ellipse">
            <a:avLst/>
          </a:prstGeom>
          <a:solidFill>
            <a:schemeClr val="bg1"/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20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30E793DD-C5D4-4124-A261-5B626F95FA6D}"/>
              </a:ext>
            </a:extLst>
          </p:cNvPr>
          <p:cNvCxnSpPr>
            <a:cxnSpLocks/>
            <a:endCxn id="41" idx="0"/>
          </p:cNvCxnSpPr>
          <p:nvPr/>
        </p:nvCxnSpPr>
        <p:spPr>
          <a:xfrm>
            <a:off x="9934093" y="4306291"/>
            <a:ext cx="585412" cy="809996"/>
          </a:xfrm>
          <a:prstGeom prst="straightConnector1">
            <a:avLst/>
          </a:prstGeom>
          <a:ln w="38100">
            <a:solidFill>
              <a:schemeClr val="tx1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63984CFA-F26D-411E-9CA3-F49CF56EF322}"/>
              </a:ext>
            </a:extLst>
          </p:cNvPr>
          <p:cNvSpPr txBox="1"/>
          <p:nvPr/>
        </p:nvSpPr>
        <p:spPr>
          <a:xfrm>
            <a:off x="360117" y="4417646"/>
            <a:ext cx="6245200" cy="46166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The minimum vertex cover: weight 17</a:t>
            </a:r>
          </a:p>
        </p:txBody>
      </p:sp>
    </p:spTree>
    <p:extLst>
      <p:ext uri="{BB962C8B-B14F-4D97-AF65-F5344CB8AC3E}">
        <p14:creationId xmlns:p14="http://schemas.microsoft.com/office/powerpoint/2010/main" val="232741353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4567A5-0E60-45AB-B8CB-0B83F4E0C9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Vertex Cover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7E56C7-8588-4BFF-8321-9186928603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240" y="1805354"/>
            <a:ext cx="5403530" cy="4595446"/>
          </a:xfrm>
        </p:spPr>
        <p:txBody>
          <a:bodyPr>
            <a:normAutofit/>
          </a:bodyPr>
          <a:lstStyle/>
          <a:p>
            <a:r>
              <a:rPr lang="en-US" dirty="0"/>
              <a:t>Notice, the minimum weight vertex cover might have both endpoints of some edges</a:t>
            </a:r>
          </a:p>
          <a:p>
            <a:r>
              <a:rPr lang="en-US" dirty="0"/>
              <a:t>Even though only one of 1, 8 is required on the edge between them, they are both required for other edges.</a:t>
            </a:r>
          </a:p>
          <a:p>
            <a:endParaRPr lang="en-US" dirty="0"/>
          </a:p>
          <a:p>
            <a:r>
              <a:rPr lang="en-US" dirty="0"/>
              <a:t>Also an indication that greedy probably won’t work!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8E48989-0DD6-49D8-A710-C73C10B3100B}"/>
              </a:ext>
            </a:extLst>
          </p:cNvPr>
          <p:cNvGrpSpPr/>
          <p:nvPr/>
        </p:nvGrpSpPr>
        <p:grpSpPr>
          <a:xfrm>
            <a:off x="4783019" y="263276"/>
            <a:ext cx="7205782" cy="1305170"/>
            <a:chOff x="547077" y="3337169"/>
            <a:chExt cx="11097846" cy="197729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Rectangle 3">
                  <a:extLst>
                    <a:ext uri="{FF2B5EF4-FFF2-40B4-BE49-F238E27FC236}">
                      <a16:creationId xmlns:a16="http://schemas.microsoft.com/office/drawing/2014/main" id="{C00B28AF-D7DF-466E-9279-6AEB29F562E2}"/>
                    </a:ext>
                  </a:extLst>
                </p:cNvPr>
                <p:cNvSpPr/>
                <p:nvPr/>
              </p:nvSpPr>
              <p:spPr>
                <a:xfrm>
                  <a:off x="575240" y="3337169"/>
                  <a:ext cx="11069683" cy="1977293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800" dirty="0">
                    <a:latin typeface="Segoe UI Semilight" panose="020B0402040204020203" pitchFamily="34" charset="0"/>
                    <a:cs typeface="Segoe UI Semilight" panose="020B0402040204020203" pitchFamily="34" charset="0"/>
                  </a:endParaRPr>
                </a:p>
                <a:p>
                  <a:pPr algn="ctr"/>
                  <a:r>
                    <a:rPr lang="en-US" sz="2800" dirty="0">
                      <a:latin typeface="Segoe UI Semilight" panose="020B0402040204020203" pitchFamily="34" charset="0"/>
                      <a:cs typeface="Segoe UI Semilight" panose="020B0402040204020203" pitchFamily="34" charset="0"/>
                    </a:rPr>
                    <a:t>A set </a:t>
                  </a:r>
                  <a14:m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𝑆</m:t>
                      </m:r>
                    </m:oMath>
                  </a14:m>
                  <a:r>
                    <a:rPr lang="en-US" sz="2800" dirty="0">
                      <a:latin typeface="Segoe UI Semilight" panose="020B0402040204020203" pitchFamily="34" charset="0"/>
                      <a:cs typeface="Segoe UI Semilight" panose="020B0402040204020203" pitchFamily="34" charset="0"/>
                    </a:rPr>
                    <a:t> of vertices is a vertex cover if for every edge </a:t>
                  </a:r>
                  <a14:m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𝑣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a14:m>
                  <a:r>
                    <a:rPr lang="en-US" sz="2800" dirty="0">
                      <a:latin typeface="Segoe UI Semilight" panose="020B0402040204020203" pitchFamily="34" charset="0"/>
                      <a:cs typeface="Segoe UI Semilight" panose="020B0402040204020203" pitchFamily="34" charset="0"/>
                    </a:rPr>
                    <a:t>:  </a:t>
                  </a:r>
                  <a14:m>
                    <m:oMath xmlns:m="http://schemas.openxmlformats.org/officeDocument/2006/math">
                      <m:r>
                        <a:rPr lang="en-US" sz="2800" b="0" i="1" dirty="0" smtClean="0">
                          <a:latin typeface="Cambria Math" panose="02040503050406030204" pitchFamily="18" charset="0"/>
                        </a:rPr>
                        <m:t>𝑢</m:t>
                      </m:r>
                    </m:oMath>
                  </a14:m>
                  <a:r>
                    <a:rPr lang="en-US" sz="2800" dirty="0">
                      <a:latin typeface="Segoe UI Semilight" panose="020B0402040204020203" pitchFamily="34" charset="0"/>
                      <a:cs typeface="Segoe UI Semilight" panose="020B0402040204020203" pitchFamily="34" charset="0"/>
                    </a:rPr>
                    <a:t> is in </a:t>
                  </a:r>
                  <a14:m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𝑆</m:t>
                      </m:r>
                    </m:oMath>
                  </a14:m>
                  <a:r>
                    <a:rPr lang="en-US" sz="2800" dirty="0">
                      <a:latin typeface="Segoe UI Semilight" panose="020B0402040204020203" pitchFamily="34" charset="0"/>
                      <a:cs typeface="Segoe UI Semilight" panose="020B0402040204020203" pitchFamily="34" charset="0"/>
                    </a:rPr>
                    <a:t>, or </a:t>
                  </a:r>
                  <a14:m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𝑣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a14:m>
                  <a:r>
                    <a:rPr lang="en-US" sz="2800" dirty="0">
                      <a:latin typeface="Segoe UI Semilight" panose="020B0402040204020203" pitchFamily="34" charset="0"/>
                      <a:cs typeface="Segoe UI Semilight" panose="020B0402040204020203" pitchFamily="34" charset="0"/>
                    </a:rPr>
                    <a:t>is in </a:t>
                  </a:r>
                  <a14:m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, </m:t>
                      </m:r>
                    </m:oMath>
                  </a14:m>
                  <a:r>
                    <a:rPr lang="en-US" sz="2800" dirty="0">
                      <a:latin typeface="Segoe UI Semilight" panose="020B0402040204020203" pitchFamily="34" charset="0"/>
                      <a:cs typeface="Segoe UI Semilight" panose="020B0402040204020203" pitchFamily="34" charset="0"/>
                    </a:rPr>
                    <a:t>(or both)</a:t>
                  </a:r>
                </a:p>
              </p:txBody>
            </p:sp>
          </mc:Choice>
          <mc:Fallback xmlns="">
            <p:sp>
              <p:nvSpPr>
                <p:cNvPr id="4" name="Rectangle 3">
                  <a:extLst>
                    <a:ext uri="{FF2B5EF4-FFF2-40B4-BE49-F238E27FC236}">
                      <a16:creationId xmlns:a16="http://schemas.microsoft.com/office/drawing/2014/main" id="{C00B28AF-D7DF-466E-9279-6AEB29F562E2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5240" y="3337169"/>
                  <a:ext cx="11069683" cy="1977293"/>
                </a:xfrm>
                <a:prstGeom prst="rect">
                  <a:avLst/>
                </a:prstGeom>
                <a:blipFill>
                  <a:blip r:embed="rId2"/>
                  <a:stretch>
                    <a:fillRect l="-1607" r="-2707" b="-14747"/>
                  </a:stretch>
                </a:blipFill>
                <a:ln>
                  <a:solidFill>
                    <a:schemeClr val="accent2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AAD0D9F5-94A1-45AA-92F2-97DD63FDC59E}"/>
                </a:ext>
              </a:extLst>
            </p:cNvPr>
            <p:cNvSpPr/>
            <p:nvPr/>
          </p:nvSpPr>
          <p:spPr>
            <a:xfrm>
              <a:off x="547077" y="3337169"/>
              <a:ext cx="11097846" cy="668217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2800" dirty="0">
                  <a:latin typeface="Segoe UI Semibold" panose="020B0702040204020203" pitchFamily="34" charset="0"/>
                  <a:cs typeface="Segoe UI Semibold" panose="020B0702040204020203" pitchFamily="34" charset="0"/>
                </a:rPr>
                <a:t>Vertex Cover</a:t>
              </a:r>
            </a:p>
          </p:txBody>
        </p: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id="{571813C1-0EB9-4C3D-B096-529F953A896E}"/>
              </a:ext>
            </a:extLst>
          </p:cNvPr>
          <p:cNvSpPr/>
          <p:nvPr/>
        </p:nvSpPr>
        <p:spPr>
          <a:xfrm>
            <a:off x="8560562" y="2033700"/>
            <a:ext cx="773723" cy="773723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C1CBCC56-5433-42E5-80D8-AA3C05BBE293}"/>
              </a:ext>
            </a:extLst>
          </p:cNvPr>
          <p:cNvSpPr/>
          <p:nvPr/>
        </p:nvSpPr>
        <p:spPr>
          <a:xfrm>
            <a:off x="7621330" y="3643923"/>
            <a:ext cx="773723" cy="773723"/>
          </a:xfrm>
          <a:prstGeom prst="ellipse">
            <a:avLst/>
          </a:prstGeom>
          <a:solidFill>
            <a:schemeClr val="bg1"/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EE4750D2-A465-4FBD-9A95-8CA4505FB937}"/>
              </a:ext>
            </a:extLst>
          </p:cNvPr>
          <p:cNvSpPr/>
          <p:nvPr/>
        </p:nvSpPr>
        <p:spPr>
          <a:xfrm>
            <a:off x="8620368" y="5201138"/>
            <a:ext cx="773723" cy="773723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</a:t>
            </a:r>
            <a:endParaRPr lang="en-US" sz="2200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8BB6892B-1AC4-4128-A09E-1F2471C91D60}"/>
              </a:ext>
            </a:extLst>
          </p:cNvPr>
          <p:cNvSpPr/>
          <p:nvPr/>
        </p:nvSpPr>
        <p:spPr>
          <a:xfrm>
            <a:off x="6721231" y="5201138"/>
            <a:ext cx="773723" cy="773723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3DD52491-DFFE-4BFF-B8CC-F91E0E5618CB}"/>
              </a:ext>
            </a:extLst>
          </p:cNvPr>
          <p:cNvSpPr/>
          <p:nvPr/>
        </p:nvSpPr>
        <p:spPr>
          <a:xfrm>
            <a:off x="9355803" y="3617419"/>
            <a:ext cx="773723" cy="773723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8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2D70707-AD79-4266-82D8-66051FEDAAF2}"/>
              </a:ext>
            </a:extLst>
          </p:cNvPr>
          <p:cNvCxnSpPr>
            <a:cxnSpLocks/>
            <a:stCxn id="8" idx="3"/>
            <a:endCxn id="9" idx="0"/>
          </p:cNvCxnSpPr>
          <p:nvPr/>
        </p:nvCxnSpPr>
        <p:spPr>
          <a:xfrm flipH="1">
            <a:off x="8008192" y="2694114"/>
            <a:ext cx="665679" cy="949809"/>
          </a:xfrm>
          <a:prstGeom prst="straightConnector1">
            <a:avLst/>
          </a:prstGeom>
          <a:ln w="38100">
            <a:solidFill>
              <a:schemeClr val="tx1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5748159-4584-409D-9A11-6F717AE3C5B6}"/>
              </a:ext>
            </a:extLst>
          </p:cNvPr>
          <p:cNvCxnSpPr>
            <a:cxnSpLocks/>
            <a:endCxn id="12" idx="0"/>
          </p:cNvCxnSpPr>
          <p:nvPr/>
        </p:nvCxnSpPr>
        <p:spPr>
          <a:xfrm>
            <a:off x="9157253" y="2807423"/>
            <a:ext cx="585412" cy="809996"/>
          </a:xfrm>
          <a:prstGeom prst="straightConnector1">
            <a:avLst/>
          </a:prstGeom>
          <a:ln w="38100">
            <a:solidFill>
              <a:schemeClr val="tx1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A97609A9-491A-4A0B-B8E9-B350C4372345}"/>
              </a:ext>
            </a:extLst>
          </p:cNvPr>
          <p:cNvCxnSpPr>
            <a:cxnSpLocks/>
            <a:stCxn id="9" idx="3"/>
            <a:endCxn id="11" idx="0"/>
          </p:cNvCxnSpPr>
          <p:nvPr/>
        </p:nvCxnSpPr>
        <p:spPr>
          <a:xfrm flipH="1">
            <a:off x="7108093" y="4304337"/>
            <a:ext cx="626546" cy="896801"/>
          </a:xfrm>
          <a:prstGeom prst="straightConnector1">
            <a:avLst/>
          </a:prstGeom>
          <a:ln w="38100">
            <a:solidFill>
              <a:schemeClr val="tx1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FFC6C9D3-687F-42D3-B4AA-8CC33EF773AF}"/>
              </a:ext>
            </a:extLst>
          </p:cNvPr>
          <p:cNvCxnSpPr>
            <a:cxnSpLocks/>
            <a:endCxn id="10" idx="0"/>
          </p:cNvCxnSpPr>
          <p:nvPr/>
        </p:nvCxnSpPr>
        <p:spPr>
          <a:xfrm>
            <a:off x="8237415" y="4391142"/>
            <a:ext cx="769815" cy="809996"/>
          </a:xfrm>
          <a:prstGeom prst="straightConnector1">
            <a:avLst/>
          </a:prstGeom>
          <a:ln w="38100">
            <a:solidFill>
              <a:schemeClr val="tx1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Oval 40">
            <a:extLst>
              <a:ext uri="{FF2B5EF4-FFF2-40B4-BE49-F238E27FC236}">
                <a16:creationId xmlns:a16="http://schemas.microsoft.com/office/drawing/2014/main" id="{08519D1E-62B0-4B32-9A86-24708DBF2DE5}"/>
              </a:ext>
            </a:extLst>
          </p:cNvPr>
          <p:cNvSpPr/>
          <p:nvPr/>
        </p:nvSpPr>
        <p:spPr>
          <a:xfrm>
            <a:off x="10132643" y="5116287"/>
            <a:ext cx="773723" cy="773723"/>
          </a:xfrm>
          <a:prstGeom prst="ellipse">
            <a:avLst/>
          </a:prstGeom>
          <a:solidFill>
            <a:schemeClr val="bg1"/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20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30E793DD-C5D4-4124-A261-5B626F95FA6D}"/>
              </a:ext>
            </a:extLst>
          </p:cNvPr>
          <p:cNvCxnSpPr>
            <a:cxnSpLocks/>
            <a:endCxn id="41" idx="0"/>
          </p:cNvCxnSpPr>
          <p:nvPr/>
        </p:nvCxnSpPr>
        <p:spPr>
          <a:xfrm>
            <a:off x="9934093" y="4306291"/>
            <a:ext cx="585412" cy="809996"/>
          </a:xfrm>
          <a:prstGeom prst="straightConnector1">
            <a:avLst/>
          </a:prstGeom>
          <a:ln w="38100">
            <a:solidFill>
              <a:schemeClr val="tx1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211399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7649FC-24C8-454F-B3A3-C6FBB2C809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Vertex Cover – Recursively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09A4E9A-21C3-4C2C-88EF-69245AE81E3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Let’s try to write a recursive algorithm first.</a:t>
                </a:r>
              </a:p>
              <a:p>
                <a:endParaRPr lang="en-US" dirty="0"/>
              </a:p>
              <a:p>
                <a:r>
                  <a:rPr lang="en-US" dirty="0"/>
                  <a:t>What information do we need to decide if we include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dirty="0"/>
                  <a:t>?</a:t>
                </a:r>
              </a:p>
              <a:p>
                <a:endParaRPr lang="en-US" dirty="0"/>
              </a:p>
              <a:p>
                <a:r>
                  <a:rPr lang="en-US" dirty="0"/>
                  <a:t>If we don’t include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dirty="0"/>
                  <a:t> then to be a valid vertex cover we need…</a:t>
                </a:r>
              </a:p>
              <a:p>
                <a:endParaRPr lang="en-US" dirty="0"/>
              </a:p>
              <a:p>
                <a:r>
                  <a:rPr lang="en-US" dirty="0"/>
                  <a:t>If we do include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dirty="0"/>
                  <a:t> then to be a valid vertex cover we need…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09A4E9A-21C3-4C2C-88EF-69245AE81E3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54" t="-2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3942215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7649FC-24C8-454F-B3A3-C6FBB2C809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Vertex Cover – Recursively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09A4E9A-21C3-4C2C-88EF-69245AE81E3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Let’s try to write a recursive algorithm first.</a:t>
                </a:r>
              </a:p>
              <a:p>
                <a:endParaRPr lang="en-US" dirty="0"/>
              </a:p>
              <a:p>
                <a:r>
                  <a:rPr lang="en-US" dirty="0"/>
                  <a:t>What information do we need to decide if we include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dirty="0"/>
                  <a:t>?</a:t>
                </a:r>
              </a:p>
              <a:p>
                <a:endParaRPr lang="en-US" dirty="0"/>
              </a:p>
              <a:p>
                <a:r>
                  <a:rPr lang="en-US" dirty="0"/>
                  <a:t>If we don’t include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dirty="0"/>
                  <a:t> then to be a valid vertex cover we need…</a:t>
                </a:r>
              </a:p>
              <a:p>
                <a:r>
                  <a:rPr lang="en-US" dirty="0"/>
                  <a:t>        </a:t>
                </a:r>
                <a:r>
                  <a:rPr lang="en-US" dirty="0">
                    <a:solidFill>
                      <a:schemeClr val="accent2"/>
                    </a:solidFill>
                  </a:rPr>
                  <a:t>to include </a:t>
                </a:r>
                <a:r>
                  <a:rPr lang="en-US" b="1" dirty="0">
                    <a:solidFill>
                      <a:schemeClr val="accent2"/>
                    </a:solidFill>
                  </a:rPr>
                  <a:t>all </a:t>
                </a:r>
                <a:r>
                  <a:rPr lang="en-US" dirty="0">
                    <a:solidFill>
                      <a:schemeClr val="accent2"/>
                    </a:solidFill>
                  </a:rPr>
                  <a:t>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p>
                        <m:r>
                          <a:rPr lang="en-US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chemeClr val="accent2"/>
                    </a:solidFill>
                  </a:rPr>
                  <a:t>children, and vertex covers for each subtree</a:t>
                </a:r>
                <a:endParaRPr lang="en-US" dirty="0"/>
              </a:p>
              <a:p>
                <a:r>
                  <a:rPr lang="en-US" dirty="0"/>
                  <a:t>If we do include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dirty="0"/>
                  <a:t> then to be a valid vertex cover we need…</a:t>
                </a:r>
              </a:p>
              <a:p>
                <a:r>
                  <a:rPr lang="en-US" dirty="0"/>
                  <a:t>      </a:t>
                </a:r>
                <a:r>
                  <a:rPr lang="en-US" dirty="0">
                    <a:solidFill>
                      <a:schemeClr val="accent2"/>
                    </a:solidFill>
                  </a:rPr>
                  <a:t>just vertex covers in each subtree (whether children included or not)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09A4E9A-21C3-4C2C-88EF-69245AE81E3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54" t="-2138" r="-5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564614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439B93-5FDF-4EDD-8D4C-911AF2C41F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Recurrence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353BD8A-8A1F-49F2-AE79-D6B067C567D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02371" y="3845379"/>
                <a:ext cx="11187258" cy="2235382"/>
              </a:xfrm>
            </p:spPr>
            <p:txBody>
              <a:bodyPr/>
              <a:lstStyle/>
              <a:p>
                <a:r>
                  <a:rPr lang="en-US" dirty="0"/>
                  <a:t>Need recursive answer to the left</a:t>
                </a:r>
              </a:p>
              <a:p>
                <a:r>
                  <a:rPr lang="en-US" dirty="0"/>
                  <a:t>Currently processing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endParaRPr lang="en-US" dirty="0"/>
              </a:p>
              <a:p>
                <a:r>
                  <a:rPr lang="en-US" dirty="0"/>
                  <a:t>Recursive calls to the left are needed to know optimum from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1…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endParaRPr lang="en-US" dirty="0"/>
              </a:p>
              <a:p>
                <a:r>
                  <a:rPr lang="en-US" dirty="0"/>
                  <a:t>Will move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to the right in our iterative algorithm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353BD8A-8A1F-49F2-AE79-D6B067C567D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02371" y="3845379"/>
                <a:ext cx="11187258" cy="2235382"/>
              </a:xfrm>
              <a:blipFill>
                <a:blip r:embed="rId2"/>
                <a:stretch>
                  <a:fillRect l="-654" t="-4905" b="-40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DA019A3C-579F-4629-ADFC-1D9DBF5B6DB5}"/>
              </a:ext>
            </a:extLst>
          </p:cNvPr>
          <p:cNvGraphicFramePr>
            <a:graphicFrameLocks/>
          </p:cNvGraphicFramePr>
          <p:nvPr/>
        </p:nvGraphicFramePr>
        <p:xfrm>
          <a:off x="1282700" y="1538178"/>
          <a:ext cx="9626600" cy="883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3325">
                  <a:extLst>
                    <a:ext uri="{9D8B030D-6E8A-4147-A177-3AD203B41FA5}">
                      <a16:colId xmlns:a16="http://schemas.microsoft.com/office/drawing/2014/main" val="564130454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2119083386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068879978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764580891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910702292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2140785794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62417777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3997258886"/>
                    </a:ext>
                  </a:extLst>
                </a:gridCol>
              </a:tblGrid>
              <a:tr h="27489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0</a:t>
                      </a:r>
                      <a:endParaRPr lang="en-US" sz="1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  <a:endParaRPr lang="en-US" sz="1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  <a:endParaRPr lang="en-US" sz="1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</a:t>
                      </a:r>
                      <a:endParaRPr lang="en-US" sz="1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4</a:t>
                      </a:r>
                      <a:endParaRPr lang="en-US" sz="1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5</a:t>
                      </a:r>
                      <a:endParaRPr lang="en-US" sz="1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6</a:t>
                      </a:r>
                      <a:endParaRPr lang="en-US" sz="1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7</a:t>
                      </a:r>
                      <a:endParaRPr lang="en-US" sz="1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8859277"/>
                  </a:ext>
                </a:extLst>
              </a:tr>
              <a:tr h="428703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5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-6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3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6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-5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2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8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10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7035326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653F62C1-C984-4F79-BC97-C98BD0BCDB27}"/>
              </a:ext>
            </a:extLst>
          </p:cNvPr>
          <p:cNvSpPr/>
          <p:nvPr/>
        </p:nvSpPr>
        <p:spPr>
          <a:xfrm>
            <a:off x="7301753" y="1117599"/>
            <a:ext cx="1196788" cy="2072523"/>
          </a:xfrm>
          <a:prstGeom prst="rect">
            <a:avLst/>
          </a:prstGeom>
          <a:solidFill>
            <a:schemeClr val="accent6">
              <a:alpha val="49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96AF2FC-7DEB-4103-B891-AB64A7933F51}"/>
                  </a:ext>
                </a:extLst>
              </p:cNvPr>
              <p:cNvSpPr txBox="1"/>
              <p:nvPr/>
            </p:nvSpPr>
            <p:spPr>
              <a:xfrm>
                <a:off x="7324876" y="2422098"/>
                <a:ext cx="110792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Current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96AF2FC-7DEB-4103-B891-AB64A7933F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24876" y="2422098"/>
                <a:ext cx="1107924" cy="369332"/>
              </a:xfrm>
              <a:prstGeom prst="rect">
                <a:avLst/>
              </a:prstGeom>
              <a:blipFill>
                <a:blip r:embed="rId3"/>
                <a:stretch>
                  <a:fillRect l="-4972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>
            <a:extLst>
              <a:ext uri="{FF2B5EF4-FFF2-40B4-BE49-F238E27FC236}">
                <a16:creationId xmlns:a16="http://schemas.microsoft.com/office/drawing/2014/main" id="{B5893696-337B-41B0-BDA8-C636940A7D5B}"/>
              </a:ext>
            </a:extLst>
          </p:cNvPr>
          <p:cNvSpPr/>
          <p:nvPr/>
        </p:nvSpPr>
        <p:spPr>
          <a:xfrm>
            <a:off x="1282700" y="1117599"/>
            <a:ext cx="6007492" cy="2072523"/>
          </a:xfrm>
          <a:prstGeom prst="rect">
            <a:avLst/>
          </a:prstGeom>
          <a:solidFill>
            <a:schemeClr val="accent2">
              <a:alpha val="49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B81CF07-5C32-46DB-999B-25A569B6726D}"/>
              </a:ext>
            </a:extLst>
          </p:cNvPr>
          <p:cNvSpPr txBox="1"/>
          <p:nvPr/>
        </p:nvSpPr>
        <p:spPr>
          <a:xfrm>
            <a:off x="1282700" y="2422098"/>
            <a:ext cx="59764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Recursive call is best value in this area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596DD2E-F64F-4B89-8BA3-75B4D0E6FCFA}"/>
              </a:ext>
            </a:extLst>
          </p:cNvPr>
          <p:cNvSpPr/>
          <p:nvPr/>
        </p:nvSpPr>
        <p:spPr>
          <a:xfrm>
            <a:off x="8521663" y="1117599"/>
            <a:ext cx="2393417" cy="2072523"/>
          </a:xfrm>
          <a:prstGeom prst="rect">
            <a:avLst/>
          </a:prstGeom>
          <a:solidFill>
            <a:srgbClr val="FF0000">
              <a:alpha val="49000"/>
            </a:srgb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969B097-6028-4A55-9FE1-CBEDD20332B8}"/>
              </a:ext>
            </a:extLst>
          </p:cNvPr>
          <p:cNvSpPr txBox="1"/>
          <p:nvPr/>
        </p:nvSpPr>
        <p:spPr>
          <a:xfrm>
            <a:off x="8582781" y="2422098"/>
            <a:ext cx="2278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Not yet processed.</a:t>
            </a:r>
          </a:p>
        </p:txBody>
      </p:sp>
    </p:spTree>
    <p:extLst>
      <p:ext uri="{BB962C8B-B14F-4D97-AF65-F5344CB8AC3E}">
        <p14:creationId xmlns:p14="http://schemas.microsoft.com/office/powerpoint/2010/main" val="418037700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240016-0F38-4E32-93EC-575EC2B72C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Recurrence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79B445C-7798-4656-96E5-13CDDAEED18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Let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𝑂𝑃𝑇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be the weight of a minimum weight vertex cover for the subtree rooted at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dirty="0"/>
                  <a:t>.</a:t>
                </a:r>
              </a:p>
              <a:p>
                <a:endParaRPr lang="en-US" dirty="0"/>
              </a:p>
              <a:p>
                <a:r>
                  <a:rPr lang="en-US" dirty="0"/>
                  <a:t>Write a recurrence 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𝑂𝑃𝑇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()</m:t>
                    </m:r>
                  </m:oMath>
                </a14:m>
                <a:r>
                  <a:rPr lang="en-US" dirty="0"/>
                  <a:t> </a:t>
                </a:r>
              </a:p>
              <a:p>
                <a:r>
                  <a:rPr lang="en-US" dirty="0"/>
                  <a:t>Then figure out how to calculate it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79B445C-7798-4656-96E5-13CDDAEED18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 t="-2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8021781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A45825-8489-4FBE-AAEE-1B6C53AC7E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Recurrence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2BD5DCB-3ADA-450A-9BC7-D1C9048F3C7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5240" y="1463857"/>
                <a:ext cx="11468842" cy="4845504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𝑂𝑃𝑇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– the weight of the minimum weight vertex cover for the tree rooted at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dirty="0"/>
                  <a:t> (whether or not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dirty="0"/>
                  <a:t> is included).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𝐼𝑁𝐶𝐿𝑈𝐷𝐸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– the weight of the minimum weight vertex cover for the tree rooted at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dirty="0"/>
                  <a:t> where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dirty="0"/>
                  <a:t> is included in the vertex cover.</a:t>
                </a:r>
              </a:p>
              <a:p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𝑂𝑃𝑇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func>
                              <m:func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sz="2000" b="0" i="0" smtClean="0">
                                    <a:latin typeface="Cambria Math" panose="02040503050406030204" pitchFamily="18" charset="0"/>
                                  </a:rPr>
                                  <m:t>min</m:t>
                                </m:r>
                              </m:fName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⁡{</m:t>
                                </m:r>
                                <m:nary>
                                  <m:naryPr>
                                    <m:chr m:val="∑"/>
                                    <m:ctrl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>
                                    <m:r>
                                      <m:rPr>
                                        <m:brk m:alnAt="23"/>
                                      </m:r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𝑢</m:t>
                                    </m:r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:</m:t>
                                    </m:r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𝑢</m:t>
                                    </m:r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m:rPr>
                                        <m:sty m:val="p"/>
                                        <m:brk m:alnAt="23"/>
                                      </m:rPr>
                                      <a:rPr lang="en-US" sz="2000">
                                        <a:latin typeface="Cambria Math" panose="02040503050406030204" pitchFamily="18" charset="0"/>
                                      </a:rPr>
                                      <m:t>i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 sz="2000">
                                        <a:latin typeface="Cambria Math" panose="02040503050406030204" pitchFamily="18" charset="0"/>
                                      </a:rPr>
                                      <m:t>s</m:t>
                                    </m:r>
                                    <m:r>
                                      <a:rPr lang="en-US" sz="2000"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 sz="2000">
                                        <a:latin typeface="Cambria Math" panose="02040503050406030204" pitchFamily="18" charset="0"/>
                                      </a:rPr>
                                      <m:t>a</m:t>
                                    </m:r>
                                    <m:r>
                                      <a:rPr lang="en-US" sz="2000"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 sz="2000">
                                        <a:latin typeface="Cambria Math" panose="02040503050406030204" pitchFamily="18" charset="0"/>
                                      </a:rPr>
                                      <m:t>child</m:t>
                                    </m:r>
                                    <m:r>
                                      <a:rPr lang="en-US" sz="2000"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 sz="2000">
                                        <a:latin typeface="Cambria Math" panose="02040503050406030204" pitchFamily="18" charset="0"/>
                                      </a:rPr>
                                      <m:t>of</m:t>
                                    </m:r>
                                    <m:r>
                                      <a:rPr lang="en-US" sz="2000"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m:rPr>
                                        <m:brk m:alnAt="23"/>
                                      </m:r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𝑣</m:t>
                                    </m:r>
                                  </m:sub>
                                  <m:sup/>
                                  <m:e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𝐼𝑁𝐶𝐿𝑈𝐷𝐸</m:t>
                                    </m:r>
                                    <m:d>
                                      <m:dPr>
                                        <m:ctrlPr>
                                          <a:rPr lang="en-US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2000" i="1">
                                            <a:latin typeface="Cambria Math" panose="02040503050406030204" pitchFamily="18" charset="0"/>
                                          </a:rPr>
                                          <m:t>𝑢</m:t>
                                        </m:r>
                                      </m:e>
                                    </m:d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, </m:t>
                                    </m:r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𝑤𝑒𝑖𝑔h𝑡</m:t>
                                    </m:r>
                                    <m:d>
                                      <m:dPr>
                                        <m:ctrlPr>
                                          <a:rPr lang="en-US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2000" i="1">
                                            <a:latin typeface="Cambria Math" panose="02040503050406030204" pitchFamily="18" charset="0"/>
                                          </a:rPr>
                                          <m:t>𝑣</m:t>
                                        </m:r>
                                      </m:e>
                                    </m:d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nary>
                                      <m:naryPr>
                                        <m:chr m:val="∑"/>
                                        <m:supHide m:val="on"/>
                                        <m:ctrlPr>
                                          <a:rPr lang="en-US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naryPr>
                                      <m:sub>
                                        <m:r>
                                          <m:rPr>
                                            <m:brk m:alnAt="7"/>
                                          </m:rPr>
                                          <a:rPr lang="en-US" sz="2000" i="1">
                                            <a:latin typeface="Cambria Math" panose="02040503050406030204" pitchFamily="18" charset="0"/>
                                          </a:rPr>
                                          <m:t>𝑢</m:t>
                                        </m:r>
                                        <m:r>
                                          <a:rPr lang="en-US" sz="2000" i="1">
                                            <a:latin typeface="Cambria Math" panose="02040503050406030204" pitchFamily="18" charset="0"/>
                                          </a:rPr>
                                          <m:t>:</m:t>
                                        </m:r>
                                        <m:r>
                                          <a:rPr lang="en-US" sz="2000" i="1">
                                            <a:latin typeface="Cambria Math" panose="02040503050406030204" pitchFamily="18" charset="0"/>
                                          </a:rPr>
                                          <m:t>𝑢</m:t>
                                        </m:r>
                                        <m:r>
                                          <a:rPr lang="en-US" sz="2000" i="1">
                                            <a:latin typeface="Cambria Math" panose="02040503050406030204" pitchFamily="18" charset="0"/>
                                          </a:rPr>
                                          <m:t> </m:t>
                                        </m:r>
                                        <m:r>
                                          <m:rPr>
                                            <m:sty m:val="p"/>
                                            <m:brk m:alnAt="7"/>
                                          </m:rPr>
                                          <a:rPr lang="en-US" sz="2000">
                                            <a:latin typeface="Cambria Math" panose="02040503050406030204" pitchFamily="18" charset="0"/>
                                          </a:rPr>
                                          <m:t>i</m:t>
                                        </m:r>
                                        <m:r>
                                          <m:rPr>
                                            <m:sty m:val="p"/>
                                          </m:rPr>
                                          <a:rPr lang="en-US" sz="2000">
                                            <a:latin typeface="Cambria Math" panose="02040503050406030204" pitchFamily="18" charset="0"/>
                                          </a:rPr>
                                          <m:t>s</m:t>
                                        </m:r>
                                        <m:r>
                                          <a:rPr lang="en-US" sz="2000">
                                            <a:latin typeface="Cambria Math" panose="02040503050406030204" pitchFamily="18" charset="0"/>
                                          </a:rPr>
                                          <m:t> </m:t>
                                        </m:r>
                                        <m:r>
                                          <m:rPr>
                                            <m:sty m:val="p"/>
                                          </m:rPr>
                                          <a:rPr lang="en-US" sz="2000">
                                            <a:latin typeface="Cambria Math" panose="02040503050406030204" pitchFamily="18" charset="0"/>
                                          </a:rPr>
                                          <m:t>a</m:t>
                                        </m:r>
                                        <m:r>
                                          <a:rPr lang="en-US" sz="2000">
                                            <a:latin typeface="Cambria Math" panose="02040503050406030204" pitchFamily="18" charset="0"/>
                                          </a:rPr>
                                          <m:t> </m:t>
                                        </m:r>
                                        <m:r>
                                          <m:rPr>
                                            <m:sty m:val="p"/>
                                          </m:rPr>
                                          <a:rPr lang="en-US" sz="2000">
                                            <a:latin typeface="Cambria Math" panose="02040503050406030204" pitchFamily="18" charset="0"/>
                                          </a:rPr>
                                          <m:t>child</m:t>
                                        </m:r>
                                        <m:r>
                                          <a:rPr lang="en-US" sz="2000">
                                            <a:latin typeface="Cambria Math" panose="02040503050406030204" pitchFamily="18" charset="0"/>
                                          </a:rPr>
                                          <m:t> </m:t>
                                        </m:r>
                                        <m:r>
                                          <m:rPr>
                                            <m:sty m:val="p"/>
                                          </m:rPr>
                                          <a:rPr lang="en-US" sz="2000">
                                            <a:latin typeface="Cambria Math" panose="02040503050406030204" pitchFamily="18" charset="0"/>
                                          </a:rPr>
                                          <m:t>of</m:t>
                                        </m:r>
                                        <m:r>
                                          <a:rPr lang="en-US" sz="2000">
                                            <a:latin typeface="Cambria Math" panose="02040503050406030204" pitchFamily="18" charset="0"/>
                                          </a:rPr>
                                          <m:t> </m:t>
                                        </m:r>
                                        <m:r>
                                          <m:rPr>
                                            <m:brk m:alnAt="7"/>
                                          </m:rPr>
                                          <a:rPr lang="en-US" sz="2000" i="1">
                                            <a:latin typeface="Cambria Math" panose="02040503050406030204" pitchFamily="18" charset="0"/>
                                          </a:rPr>
                                          <m:t>𝑣</m:t>
                                        </m:r>
                                      </m:sub>
                                      <m:sup/>
                                      <m:e>
                                        <m:r>
                                          <a:rPr lang="en-US" sz="2000" i="1">
                                            <a:latin typeface="Cambria Math" panose="02040503050406030204" pitchFamily="18" charset="0"/>
                                          </a:rPr>
                                          <m:t>𝑂𝑃𝑇</m:t>
                                        </m:r>
                                        <m:r>
                                          <a:rPr lang="en-US" sz="2000" i="1">
                                            <a:latin typeface="Cambria Math" panose="02040503050406030204" pitchFamily="18" charset="0"/>
                                          </a:rPr>
                                          <m:t>(</m:t>
                                        </m:r>
                                        <m:r>
                                          <a:rPr lang="en-US" sz="2000" i="1">
                                            <a:latin typeface="Cambria Math" panose="02040503050406030204" pitchFamily="18" charset="0"/>
                                          </a:rPr>
                                          <m:t>𝑢</m:t>
                                        </m:r>
                                        <m:r>
                                          <a:rPr lang="en-US" sz="2000" i="1">
                                            <a:latin typeface="Cambria Math" panose="02040503050406030204" pitchFamily="18" charset="0"/>
                                          </a:rPr>
                                          <m:t>)}</m:t>
                                        </m:r>
                                      </m:e>
                                    </m:nary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 sz="2000" b="0" i="0" smtClean="0">
                                        <a:latin typeface="Cambria Math" panose="02040503050406030204" pitchFamily="18" charset="0"/>
                                      </a:rPr>
                                      <m:t>if</m:t>
                                    </m:r>
                                    <m:r>
                                      <a:rPr lang="en-US" sz="2000" b="0" i="0" smtClean="0"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𝑣</m:t>
                                    </m:r>
                                    <m:r>
                                      <a:rPr lang="en-US" sz="2000" b="0" i="0" smtClean="0"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 sz="2000" b="0" i="0" smtClean="0">
                                        <a:latin typeface="Cambria Math" panose="02040503050406030204" pitchFamily="18" charset="0"/>
                                      </a:rPr>
                                      <m:t>is</m:t>
                                    </m:r>
                                    <m:r>
                                      <a:rPr lang="en-US" sz="2000" b="0" i="0" smtClean="0"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 sz="2000" b="0" i="0" smtClean="0">
                                        <a:latin typeface="Cambria Math" panose="02040503050406030204" pitchFamily="18" charset="0"/>
                                      </a:rPr>
                                      <m:t>not</m:t>
                                    </m:r>
                                    <m:r>
                                      <a:rPr lang="en-US" sz="2000" b="0" i="0" smtClean="0"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 sz="2000" b="0" i="0" smtClean="0">
                                        <a:latin typeface="Cambria Math" panose="02040503050406030204" pitchFamily="18" charset="0"/>
                                      </a:rPr>
                                      <m:t>a</m:t>
                                    </m:r>
                                    <m:r>
                                      <a:rPr lang="en-US" sz="2000" b="0" i="0" smtClean="0"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 sz="2000" b="0" i="0" smtClean="0">
                                        <a:latin typeface="Cambria Math" panose="02040503050406030204" pitchFamily="18" charset="0"/>
                                      </a:rPr>
                                      <m:t>leaf</m:t>
                                    </m:r>
                                  </m:e>
                                </m:nary>
                                <m:r>
                                  <m:rPr>
                                    <m:nor/>
                                  </m:rPr>
                                  <a:rPr lang="en-US" sz="2000" dirty="0"/>
                                  <m:t> </m:t>
                                </m:r>
                              </m:e>
                            </m:func>
                          </m:e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0 </m:t>
                            </m:r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</a:rPr>
                              <m:t>if</m:t>
                            </m:r>
                            <m:r>
                              <a:rPr lang="en-US" sz="2000" b="0" i="0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  <m:r>
                              <a:rPr lang="en-US" sz="2000" b="0" i="0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</a:rPr>
                              <m:t>is</m:t>
                            </m:r>
                            <m:r>
                              <a:rPr lang="en-US" sz="2000" b="0" i="0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</a:rPr>
                              <m:t>a</m:t>
                            </m:r>
                            <m:r>
                              <a:rPr lang="en-US" sz="2000" b="0" i="0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</a:rPr>
                              <m:t>leaf</m:t>
                            </m:r>
                          </m:e>
                        </m:eqArr>
                      </m:e>
                    </m:d>
                  </m:oMath>
                </a14:m>
                <a:endParaRPr lang="en-US" sz="2000" dirty="0"/>
              </a:p>
              <a:p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𝐼𝑁𝐶𝐿𝑈𝐷𝐸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𝑤𝑒𝑖𝑔h𝑡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+</m:t>
                    </m:r>
                    <m:nary>
                      <m:naryPr>
                        <m:chr m:val="∑"/>
                        <m:supHide m:val="on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sz="2000" i="1"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: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  <m:brk m:alnAt="7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i</m:t>
                        </m:r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s</m:t>
                        </m:r>
                        <m:r>
                          <a:rPr lang="en-US" sz="200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a</m:t>
                        </m:r>
                        <m:r>
                          <a:rPr lang="en-US" sz="200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child</m:t>
                        </m:r>
                        <m:r>
                          <a:rPr lang="en-US" sz="200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of</m:t>
                        </m:r>
                        <m:r>
                          <a:rPr lang="en-US" sz="200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brk m:alnAt="7"/>
                          </m:rPr>
                          <a:rPr lang="en-US" sz="2000" i="1"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  <m:sup/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𝑂𝑃𝑇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nary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2BD5DCB-3ADA-450A-9BC7-D1C9048F3C7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5240" y="1463857"/>
                <a:ext cx="11468842" cy="4845504"/>
              </a:xfrm>
              <a:blipFill>
                <a:blip r:embed="rId2"/>
                <a:stretch>
                  <a:fillRect l="-956" t="-2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4081888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737916-C01C-472D-BACD-3548918723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Vertex Cover Dynamic Program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BFA2EF-7F72-4DA0-80AF-B8BD898E96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</a:t>
            </a:r>
            <a:r>
              <a:rPr lang="en-US" dirty="0" err="1"/>
              <a:t>memoization</a:t>
            </a:r>
            <a:r>
              <a:rPr lang="en-US" dirty="0"/>
              <a:t> structure should we use?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What code should we write?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What’s the running time?</a:t>
            </a:r>
          </a:p>
        </p:txBody>
      </p:sp>
    </p:spTree>
    <p:extLst>
      <p:ext uri="{BB962C8B-B14F-4D97-AF65-F5344CB8AC3E}">
        <p14:creationId xmlns:p14="http://schemas.microsoft.com/office/powerpoint/2010/main" val="37980343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737916-C01C-472D-BACD-3548918723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Vertex Cover Dynamic Program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BFA2EF-7F72-4DA0-80AF-B8BD898E96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</a:t>
            </a:r>
            <a:r>
              <a:rPr lang="en-US" dirty="0" err="1"/>
              <a:t>memoization</a:t>
            </a:r>
            <a:r>
              <a:rPr lang="en-US" dirty="0"/>
              <a:t> structure should we use?</a:t>
            </a:r>
          </a:p>
          <a:p>
            <a:r>
              <a:rPr lang="en-US" dirty="0"/>
              <a:t>     </a:t>
            </a:r>
            <a:r>
              <a:rPr lang="en-US" dirty="0">
                <a:solidFill>
                  <a:schemeClr val="accent2"/>
                </a:solidFill>
              </a:rPr>
              <a:t>the tree itself!</a:t>
            </a:r>
          </a:p>
          <a:p>
            <a:endParaRPr lang="en-US" dirty="0"/>
          </a:p>
          <a:p>
            <a:r>
              <a:rPr lang="en-US" dirty="0"/>
              <a:t>What code should we write?</a:t>
            </a:r>
          </a:p>
          <a:p>
            <a:r>
              <a:rPr lang="en-US" dirty="0"/>
              <a:t>   </a:t>
            </a:r>
          </a:p>
          <a:p>
            <a:endParaRPr lang="en-US" dirty="0">
              <a:solidFill>
                <a:schemeClr val="accent2"/>
              </a:solidFill>
            </a:endParaRPr>
          </a:p>
          <a:p>
            <a:r>
              <a:rPr lang="en-US" dirty="0"/>
              <a:t>What’s the running time?</a:t>
            </a:r>
          </a:p>
        </p:txBody>
      </p:sp>
    </p:spTree>
    <p:extLst>
      <p:ext uri="{BB962C8B-B14F-4D97-AF65-F5344CB8AC3E}">
        <p14:creationId xmlns:p14="http://schemas.microsoft.com/office/powerpoint/2010/main" val="389083759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4567A5-0E60-45AB-B8CB-0B83F4E0C9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Vertex Cover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7E56C7-8588-4BFF-8321-9186928603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240" y="1805354"/>
            <a:ext cx="5403530" cy="4595446"/>
          </a:xfrm>
        </p:spPr>
        <p:txBody>
          <a:bodyPr>
            <a:normAutofit/>
          </a:bodyPr>
          <a:lstStyle/>
          <a:p>
            <a:r>
              <a:rPr lang="en-US" dirty="0"/>
              <a:t>What order do we do the calculation?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571813C1-0EB9-4C3D-B096-529F953A896E}"/>
              </a:ext>
            </a:extLst>
          </p:cNvPr>
          <p:cNvSpPr/>
          <p:nvPr/>
        </p:nvSpPr>
        <p:spPr>
          <a:xfrm>
            <a:off x="8560562" y="2033700"/>
            <a:ext cx="773723" cy="773723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C1CBCC56-5433-42E5-80D8-AA3C05BBE293}"/>
              </a:ext>
            </a:extLst>
          </p:cNvPr>
          <p:cNvSpPr/>
          <p:nvPr/>
        </p:nvSpPr>
        <p:spPr>
          <a:xfrm>
            <a:off x="7621330" y="3643923"/>
            <a:ext cx="773723" cy="773723"/>
          </a:xfrm>
          <a:prstGeom prst="ellipse">
            <a:avLst/>
          </a:prstGeom>
          <a:solidFill>
            <a:schemeClr val="bg1"/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EE4750D2-A465-4FBD-9A95-8CA4505FB937}"/>
              </a:ext>
            </a:extLst>
          </p:cNvPr>
          <p:cNvSpPr/>
          <p:nvPr/>
        </p:nvSpPr>
        <p:spPr>
          <a:xfrm>
            <a:off x="8620368" y="5201138"/>
            <a:ext cx="773723" cy="773723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</a:t>
            </a:r>
            <a:endParaRPr lang="en-US" sz="2200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8BB6892B-1AC4-4128-A09E-1F2471C91D60}"/>
              </a:ext>
            </a:extLst>
          </p:cNvPr>
          <p:cNvSpPr/>
          <p:nvPr/>
        </p:nvSpPr>
        <p:spPr>
          <a:xfrm>
            <a:off x="6721231" y="5201138"/>
            <a:ext cx="773723" cy="773723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3DD52491-DFFE-4BFF-B8CC-F91E0E5618CB}"/>
              </a:ext>
            </a:extLst>
          </p:cNvPr>
          <p:cNvSpPr/>
          <p:nvPr/>
        </p:nvSpPr>
        <p:spPr>
          <a:xfrm>
            <a:off x="9355803" y="3617419"/>
            <a:ext cx="773723" cy="773723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8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2D70707-AD79-4266-82D8-66051FEDAAF2}"/>
              </a:ext>
            </a:extLst>
          </p:cNvPr>
          <p:cNvCxnSpPr>
            <a:cxnSpLocks/>
            <a:stCxn id="8" idx="3"/>
            <a:endCxn id="9" idx="0"/>
          </p:cNvCxnSpPr>
          <p:nvPr/>
        </p:nvCxnSpPr>
        <p:spPr>
          <a:xfrm flipH="1">
            <a:off x="8008192" y="2694114"/>
            <a:ext cx="665679" cy="949809"/>
          </a:xfrm>
          <a:prstGeom prst="straightConnector1">
            <a:avLst/>
          </a:prstGeom>
          <a:ln w="38100">
            <a:solidFill>
              <a:schemeClr val="tx1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5748159-4584-409D-9A11-6F717AE3C5B6}"/>
              </a:ext>
            </a:extLst>
          </p:cNvPr>
          <p:cNvCxnSpPr>
            <a:cxnSpLocks/>
            <a:endCxn id="12" idx="0"/>
          </p:cNvCxnSpPr>
          <p:nvPr/>
        </p:nvCxnSpPr>
        <p:spPr>
          <a:xfrm>
            <a:off x="9157253" y="2807423"/>
            <a:ext cx="585412" cy="809996"/>
          </a:xfrm>
          <a:prstGeom prst="straightConnector1">
            <a:avLst/>
          </a:prstGeom>
          <a:ln w="38100">
            <a:solidFill>
              <a:schemeClr val="tx1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A97609A9-491A-4A0B-B8E9-B350C4372345}"/>
              </a:ext>
            </a:extLst>
          </p:cNvPr>
          <p:cNvCxnSpPr>
            <a:cxnSpLocks/>
            <a:stCxn id="9" idx="3"/>
            <a:endCxn id="11" idx="0"/>
          </p:cNvCxnSpPr>
          <p:nvPr/>
        </p:nvCxnSpPr>
        <p:spPr>
          <a:xfrm flipH="1">
            <a:off x="7108093" y="4304337"/>
            <a:ext cx="626546" cy="896801"/>
          </a:xfrm>
          <a:prstGeom prst="straightConnector1">
            <a:avLst/>
          </a:prstGeom>
          <a:ln w="38100">
            <a:solidFill>
              <a:schemeClr val="tx1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FFC6C9D3-687F-42D3-B4AA-8CC33EF773AF}"/>
              </a:ext>
            </a:extLst>
          </p:cNvPr>
          <p:cNvCxnSpPr>
            <a:cxnSpLocks/>
            <a:endCxn id="10" idx="0"/>
          </p:cNvCxnSpPr>
          <p:nvPr/>
        </p:nvCxnSpPr>
        <p:spPr>
          <a:xfrm>
            <a:off x="8237415" y="4391142"/>
            <a:ext cx="769815" cy="809996"/>
          </a:xfrm>
          <a:prstGeom prst="straightConnector1">
            <a:avLst/>
          </a:prstGeom>
          <a:ln w="38100">
            <a:solidFill>
              <a:schemeClr val="tx1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Oval 40">
            <a:extLst>
              <a:ext uri="{FF2B5EF4-FFF2-40B4-BE49-F238E27FC236}">
                <a16:creationId xmlns:a16="http://schemas.microsoft.com/office/drawing/2014/main" id="{08519D1E-62B0-4B32-9A86-24708DBF2DE5}"/>
              </a:ext>
            </a:extLst>
          </p:cNvPr>
          <p:cNvSpPr/>
          <p:nvPr/>
        </p:nvSpPr>
        <p:spPr>
          <a:xfrm>
            <a:off x="10132643" y="5116287"/>
            <a:ext cx="773723" cy="773723"/>
          </a:xfrm>
          <a:prstGeom prst="ellipse">
            <a:avLst/>
          </a:prstGeom>
          <a:solidFill>
            <a:schemeClr val="bg1"/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20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30E793DD-C5D4-4124-A261-5B626F95FA6D}"/>
              </a:ext>
            </a:extLst>
          </p:cNvPr>
          <p:cNvCxnSpPr>
            <a:cxnSpLocks/>
            <a:endCxn id="41" idx="0"/>
          </p:cNvCxnSpPr>
          <p:nvPr/>
        </p:nvCxnSpPr>
        <p:spPr>
          <a:xfrm>
            <a:off x="9934093" y="4306291"/>
            <a:ext cx="585412" cy="809996"/>
          </a:xfrm>
          <a:prstGeom prst="straightConnector1">
            <a:avLst/>
          </a:prstGeom>
          <a:ln w="38100">
            <a:solidFill>
              <a:schemeClr val="tx1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896875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737916-C01C-472D-BACD-3548918723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Vertex Cover Dynamic Program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EBFA2EF-7F72-4DA0-80AF-B8BD898E96D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What </a:t>
                </a:r>
                <a:r>
                  <a:rPr lang="en-US" dirty="0" err="1"/>
                  <a:t>memoization</a:t>
                </a:r>
                <a:r>
                  <a:rPr lang="en-US" dirty="0"/>
                  <a:t> structure should we use?</a:t>
                </a:r>
              </a:p>
              <a:p>
                <a:r>
                  <a:rPr lang="en-US" dirty="0"/>
                  <a:t>     </a:t>
                </a:r>
                <a:r>
                  <a:rPr lang="en-US" dirty="0">
                    <a:solidFill>
                      <a:schemeClr val="accent2"/>
                    </a:solidFill>
                  </a:rPr>
                  <a:t>the tree itself!</a:t>
                </a:r>
              </a:p>
              <a:p>
                <a:endParaRPr lang="en-US" dirty="0"/>
              </a:p>
              <a:p>
                <a:r>
                  <a:rPr lang="en-US" dirty="0"/>
                  <a:t>What code should we write?</a:t>
                </a:r>
              </a:p>
              <a:p>
                <a:r>
                  <a:rPr lang="en-US" dirty="0"/>
                  <a:t>     </a:t>
                </a:r>
                <a:r>
                  <a:rPr lang="en-US" dirty="0">
                    <a:solidFill>
                      <a:schemeClr val="accent2"/>
                    </a:solidFill>
                  </a:rPr>
                  <a:t>A post-order traversal (make recursive calls, then look up values in children to do calculations)</a:t>
                </a:r>
              </a:p>
              <a:p>
                <a:r>
                  <a:rPr lang="en-US" dirty="0"/>
                  <a:t>What’s the running time?</a:t>
                </a:r>
              </a:p>
              <a:p>
                <a:r>
                  <a:rPr lang="en-US" dirty="0"/>
                  <a:t>  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Θ</m:t>
                    </m:r>
                    <m:r>
                      <a:rPr lang="en-US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EBFA2EF-7F72-4DA0-80AF-B8BD898E96D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 t="-2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7825545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6DAE36E-596C-45CE-A4A3-712D2BEAF2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2775" y="3262680"/>
            <a:ext cx="6504161" cy="590415"/>
          </a:xfrm>
        </p:spPr>
        <p:txBody>
          <a:bodyPr/>
          <a:lstStyle/>
          <a:p>
            <a:r>
              <a:rPr lang="en-US" dirty="0"/>
              <a:t>DP Context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B4404D3-6E8B-4913-A40B-0710E92BBFB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06322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A09DE6-052A-404C-A2C4-1E195966A9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DP Design Notes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9C3B22-D4F0-404D-8730-1A0F9FAF7A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haven’t done a single proof for DP…</a:t>
            </a:r>
          </a:p>
          <a:p>
            <a:r>
              <a:rPr lang="en-US" dirty="0"/>
              <a:t>We won’t ask you to do one.</a:t>
            </a:r>
          </a:p>
          <a:p>
            <a:endParaRPr lang="en-US" dirty="0"/>
          </a:p>
          <a:p>
            <a:r>
              <a:rPr lang="en-US" dirty="0"/>
              <a:t>DP proofs are almost always just “the code does the recurrence” </a:t>
            </a:r>
          </a:p>
          <a:p>
            <a:r>
              <a:rPr lang="en-US" dirty="0"/>
              <a:t>But that just moves the correctness question – why is the recurrence correct?</a:t>
            </a:r>
          </a:p>
          <a:p>
            <a:r>
              <a:rPr lang="en-US" dirty="0"/>
              <a:t>And the proof of the recurrence being correct is almost always “I included all the cases” </a:t>
            </a:r>
          </a:p>
          <a:p>
            <a:r>
              <a:rPr lang="en-US" dirty="0"/>
              <a:t>I’d rather you focus on checking it than trying to explain it.</a:t>
            </a:r>
          </a:p>
        </p:txBody>
      </p:sp>
    </p:spTree>
    <p:extLst>
      <p:ext uri="{BB962C8B-B14F-4D97-AF65-F5344CB8AC3E}">
        <p14:creationId xmlns:p14="http://schemas.microsoft.com/office/powerpoint/2010/main" val="395788609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2695B5-78AB-427B-A29B-69D47ECDEB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DP history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244F07-01DD-42F1-98A8-A8BA9D4157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So…why is it called “dynamic programming?”</a:t>
            </a:r>
          </a:p>
          <a:p>
            <a:endParaRPr lang="en-US" dirty="0"/>
          </a:p>
          <a:p>
            <a:r>
              <a:rPr lang="en-US" dirty="0"/>
              <a:t>“programming” is an old-timey meaning of the word.</a:t>
            </a:r>
          </a:p>
          <a:p>
            <a:r>
              <a:rPr lang="en-US" dirty="0"/>
              <a:t>It means “scheduling”</a:t>
            </a:r>
          </a:p>
          <a:p>
            <a:r>
              <a:rPr lang="en-US" dirty="0"/>
              <a:t>Like a conference has a “program” of who speaks where when.</a:t>
            </a:r>
            <a:br>
              <a:rPr lang="en-US" dirty="0"/>
            </a:br>
            <a:r>
              <a:rPr lang="en-US" dirty="0"/>
              <a:t>Or a television executive decides on the nightly programming (what show airs when).</a:t>
            </a:r>
          </a:p>
        </p:txBody>
      </p:sp>
    </p:spTree>
    <p:extLst>
      <p:ext uri="{BB962C8B-B14F-4D97-AF65-F5344CB8AC3E}">
        <p14:creationId xmlns:p14="http://schemas.microsoft.com/office/powerpoint/2010/main" val="246145427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D7BDA9-5DA0-49DF-8AA7-D982779174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DP history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B99BEF-E420-44B6-BEB2-3268F84802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So…</a:t>
            </a:r>
            <a:r>
              <a:rPr lang="en-US" b="1" i="1" dirty="0"/>
              <a:t>dynamic</a:t>
            </a:r>
            <a:r>
              <a:rPr lang="en-US" dirty="0"/>
              <a:t>?</a:t>
            </a:r>
          </a:p>
          <a:p>
            <a:endParaRPr lang="en-US" dirty="0"/>
          </a:p>
          <a:p>
            <a:r>
              <a:rPr lang="en-US" dirty="0"/>
              <a:t>The phrase “dynamic programming” was popularized by Richard Bellman (we’ll see one of his algorithms on Monday)</a:t>
            </a:r>
          </a:p>
          <a:p>
            <a:r>
              <a:rPr lang="en-US" dirty="0"/>
              <a:t>He was a researcher, funded by the U.S. military….</a:t>
            </a:r>
          </a:p>
          <a:p>
            <a:r>
              <a:rPr lang="en-US" dirty="0"/>
              <a:t>But the Secretary of Defense [as Bellman tells it] hated research. And hated math even more.</a:t>
            </a:r>
          </a:p>
          <a:p>
            <a:endParaRPr lang="en-US" dirty="0"/>
          </a:p>
          <a:p>
            <a:r>
              <a:rPr lang="en-US" dirty="0"/>
              <a:t>So Bellman needed a description of his research that everyone </a:t>
            </a:r>
          </a:p>
        </p:txBody>
      </p:sp>
    </p:spTree>
    <p:extLst>
      <p:ext uri="{BB962C8B-B14F-4D97-AF65-F5344CB8AC3E}">
        <p14:creationId xmlns:p14="http://schemas.microsoft.com/office/powerpoint/2010/main" val="20851246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A736A0-B389-4E1A-8E51-4CDE9B0061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Longest Increasing Subsequence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CBD6CE3-28C6-4F19-B56D-6CD115A6E53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20000"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𝐿𝐼𝑆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e>
                    </m:d>
                  </m:oMath>
                </a14:m>
                <a:r>
                  <a:rPr lang="en-US" dirty="0"/>
                  <a:t> is “Number of elements of the maximum increasing subsequence from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1,…,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dirty="0"/>
                  <a:t> where every element of the sequence is at most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dirty="0"/>
                  <a:t>”</a:t>
                </a:r>
              </a:p>
              <a:p>
                <a:r>
                  <a:rPr lang="en-US" dirty="0"/>
                  <a:t>Need a recurrence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𝐿𝐼𝑆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0 </m:t>
                            </m:r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                                                                              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if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&lt;0</m:t>
                            </m:r>
                          </m:e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𝕀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[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  <m:d>
                              <m:dPr>
                                <m:begChr m:val="["/>
                                <m:endChr m:val="]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e>
                            </m:d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≤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  <m:d>
                              <m:dPr>
                                <m:begChr m:val="["/>
                                <m:endChr m:val="]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</m:d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]                                                 </m:t>
                            </m:r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      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if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=0</m:t>
                            </m:r>
                          </m:e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𝐿𝐼𝑆</m:t>
                            </m:r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−1,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</m:d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                                          </m:t>
                            </m:r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   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if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  <m:d>
                              <m:dPr>
                                <m:begChr m:val="["/>
                                <m:endChr m:val="]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e>
                            </m:d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&gt;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  <m:d>
                              <m:dPr>
                                <m:begChr m:val="["/>
                                <m:endChr m:val="]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</m:d>
                          </m:e>
                          <m:e>
                            <m:func>
                              <m:func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>
                                    <a:latin typeface="Cambria Math" panose="02040503050406030204" pitchFamily="18" charset="0"/>
                                  </a:rPr>
                                  <m:t>max</m:t>
                                </m:r>
                              </m:fName>
                              <m:e>
                                <m:d>
                                  <m:dPr>
                                    <m:begChr m:val="{"/>
                                    <m:endChr m:val="}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1+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𝐿𝐼𝑆</m:t>
                                    </m:r>
                                    <m:d>
                                      <m:d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1,</m:t>
                                        </m:r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e>
                                    </m:d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, 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𝐿𝐼𝑆</m:t>
                                    </m:r>
                                    <m:d>
                                      <m:d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1,</m:t>
                                        </m:r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𝑗</m:t>
                                        </m:r>
                                      </m:e>
                                    </m:d>
                                  </m:e>
                                </m:d>
                              </m:e>
                            </m:func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       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otherwise</m:t>
                            </m:r>
                          </m:e>
                        </m:eqArr>
                      </m:e>
                    </m:d>
                  </m:oMath>
                </a14:m>
                <a:endParaRPr lang="en-US" dirty="0"/>
              </a:p>
              <a:p>
                <a:r>
                  <a:rPr lang="en-US" dirty="0"/>
                  <a:t>If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dirty="0"/>
                  <a:t> element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dirty="0"/>
                  <a:t> cannot be included in an increasing subsequence where every element is at most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dirty="0"/>
                  <a:t>. So taking the largest among the first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en-US" dirty="0"/>
                  <a:t> suffices. </a:t>
                </a:r>
              </a:p>
              <a:p>
                <a:r>
                  <a:rPr lang="en-US" dirty="0"/>
                  <a:t>If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dirty="0"/>
                  <a:t>, then if we include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dirty="0"/>
                  <a:t>, we may include elements to the left only if they are less than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dirty="0"/>
                  <a:t> (since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</m:d>
                  </m:oMath>
                </a14:m>
                <a:r>
                  <a:rPr lang="en-US" dirty="0"/>
                  <a:t> will now be the last, and therefore largest, of elements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1…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. </m:t>
                    </m:r>
                  </m:oMath>
                </a14:m>
                <a:r>
                  <a:rPr lang="en-US" dirty="0"/>
                  <a:t>If we don’t include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dirty="0"/>
                  <a:t> we want the maximum increasing subsequence among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1…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−1.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CBD6CE3-28C6-4F19-B56D-6CD115A6E53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1253" t="-3145" r="-3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75438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7306CB-E612-4CBB-BB8F-275C428EF8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DP history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E7FE46-AF96-40CF-A795-74B57CC2E5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dirty="0"/>
              <a:t>Dynamic</a:t>
            </a:r>
          </a:p>
          <a:p>
            <a:endParaRPr lang="en-US" b="1" i="1" dirty="0"/>
          </a:p>
          <a:p>
            <a:r>
              <a:rPr lang="en-US" dirty="0"/>
              <a:t>Is actually an accurate adjective – what we think is the best option (include/exclude) can change over time.</a:t>
            </a:r>
          </a:p>
          <a:p>
            <a:r>
              <a:rPr lang="en-US" dirty="0"/>
              <a:t>Even better</a:t>
            </a:r>
          </a:p>
          <a:p>
            <a:r>
              <a:rPr lang="en-US" dirty="0"/>
              <a:t>“It’s impossible to use the word ‘dynamic’ in a pejorative sense”</a:t>
            </a:r>
          </a:p>
          <a:p>
            <a:r>
              <a:rPr lang="en-US" dirty="0"/>
              <a:t>“It was something not even a Congressman could object to.”</a:t>
            </a:r>
          </a:p>
        </p:txBody>
      </p:sp>
    </p:spTree>
    <p:extLst>
      <p:ext uri="{BB962C8B-B14F-4D97-AF65-F5344CB8AC3E}">
        <p14:creationId xmlns:p14="http://schemas.microsoft.com/office/powerpoint/2010/main" val="86460322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858C64-B50A-481F-A582-A4380045BA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week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B3DE19-73F1-4563-83E0-5428CC8C6A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Dynamic Programming on General graphs</a:t>
            </a:r>
          </a:p>
          <a:p>
            <a:endParaRPr lang="en-US" dirty="0"/>
          </a:p>
          <a:p>
            <a:r>
              <a:rPr lang="en-US" dirty="0"/>
              <a:t>Linear Programming</a:t>
            </a:r>
          </a:p>
        </p:txBody>
      </p:sp>
    </p:spTree>
    <p:extLst>
      <p:ext uri="{BB962C8B-B14F-4D97-AF65-F5344CB8AC3E}">
        <p14:creationId xmlns:p14="http://schemas.microsoft.com/office/powerpoint/2010/main" val="11000385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A73411-8B8B-4371-8801-FA06155B3C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Longest Increasing Subsequence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AA2A2F1-D144-47B6-9FEC-E746B516C36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𝐿𝐼𝑆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𝑗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0 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                                                                              </m:t>
                            </m:r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if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&lt;0</m:t>
                            </m:r>
                          </m:e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𝕀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[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  <m:d>
                              <m:dPr>
                                <m:begChr m:val="["/>
                                <m:endChr m:val="]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e>
                            </m:d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≤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  <m:d>
                              <m:dPr>
                                <m:begChr m:val="["/>
                                <m:endChr m:val="]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</m:d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]                                                 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      </m:t>
                            </m:r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if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=0</m:t>
                            </m:r>
                          </m:e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𝐿𝐼𝑆</m:t>
                            </m:r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−1,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</m:d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                                           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   </m:t>
                            </m:r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if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  <m:d>
                              <m:dPr>
                                <m:begChr m:val="["/>
                                <m:endChr m:val="]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e>
                            </m:d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&gt;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  <m:d>
                              <m:dPr>
                                <m:begChr m:val="["/>
                                <m:endChr m:val="]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</m:d>
                          </m:e>
                          <m:e>
                            <m:func>
                              <m:func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>
                                    <a:latin typeface="Cambria Math" panose="02040503050406030204" pitchFamily="18" charset="0"/>
                                  </a:rPr>
                                  <m:t>max</m:t>
                                </m:r>
                              </m:fName>
                              <m:e>
                                <m:d>
                                  <m:dPr>
                                    <m:begChr m:val="{"/>
                                    <m:endChr m:val="}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1+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𝐿𝐼𝑆</m:t>
                                    </m:r>
                                    <m:d>
                                      <m:d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−1,</m:t>
                                        </m:r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e>
                                    </m:d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, 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𝐿𝐼𝑆</m:t>
                                    </m:r>
                                    <m:d>
                                      <m:d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−1,</m:t>
                                        </m:r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𝑗</m:t>
                                        </m:r>
                                      </m:e>
                                    </m:d>
                                  </m:e>
                                </m:d>
                              </m:e>
                            </m:func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       </m:t>
                            </m:r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otherwise</m:t>
                            </m:r>
                          </m:e>
                        </m:eqArr>
                      </m:e>
                    </m:d>
                  </m:oMath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Memoization structure?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/>
                  <a:t> array.</a:t>
                </a:r>
              </a:p>
              <a:p>
                <a:r>
                  <a:rPr lang="en-US" dirty="0"/>
                  <a:t>Filling order?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AA2A2F1-D144-47B6-9FEC-E746B516C36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54" t="-10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267451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12892F-FDC9-4577-BC49-DE6D9B047F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E01730DD-7A24-4F63-B78B-5D71A5897425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830617977"/>
                  </p:ext>
                </p:extLst>
              </p:nvPr>
            </p:nvGraphicFramePr>
            <p:xfrm>
              <a:off x="574675" y="1463674"/>
              <a:ext cx="11187117" cy="4757373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243013">
                      <a:extLst>
                        <a:ext uri="{9D8B030D-6E8A-4147-A177-3AD203B41FA5}">
                          <a16:colId xmlns:a16="http://schemas.microsoft.com/office/drawing/2014/main" val="3792193726"/>
                        </a:ext>
                      </a:extLst>
                    </a:gridCol>
                    <a:gridCol w="1243013">
                      <a:extLst>
                        <a:ext uri="{9D8B030D-6E8A-4147-A177-3AD203B41FA5}">
                          <a16:colId xmlns:a16="http://schemas.microsoft.com/office/drawing/2014/main" val="1152073375"/>
                        </a:ext>
                      </a:extLst>
                    </a:gridCol>
                    <a:gridCol w="1243013">
                      <a:extLst>
                        <a:ext uri="{9D8B030D-6E8A-4147-A177-3AD203B41FA5}">
                          <a16:colId xmlns:a16="http://schemas.microsoft.com/office/drawing/2014/main" val="4082720153"/>
                        </a:ext>
                      </a:extLst>
                    </a:gridCol>
                    <a:gridCol w="1243013">
                      <a:extLst>
                        <a:ext uri="{9D8B030D-6E8A-4147-A177-3AD203B41FA5}">
                          <a16:colId xmlns:a16="http://schemas.microsoft.com/office/drawing/2014/main" val="2146258026"/>
                        </a:ext>
                      </a:extLst>
                    </a:gridCol>
                    <a:gridCol w="1243013">
                      <a:extLst>
                        <a:ext uri="{9D8B030D-6E8A-4147-A177-3AD203B41FA5}">
                          <a16:colId xmlns:a16="http://schemas.microsoft.com/office/drawing/2014/main" val="1607553566"/>
                        </a:ext>
                      </a:extLst>
                    </a:gridCol>
                    <a:gridCol w="1243013">
                      <a:extLst>
                        <a:ext uri="{9D8B030D-6E8A-4147-A177-3AD203B41FA5}">
                          <a16:colId xmlns:a16="http://schemas.microsoft.com/office/drawing/2014/main" val="335711872"/>
                        </a:ext>
                      </a:extLst>
                    </a:gridCol>
                    <a:gridCol w="1243013">
                      <a:extLst>
                        <a:ext uri="{9D8B030D-6E8A-4147-A177-3AD203B41FA5}">
                          <a16:colId xmlns:a16="http://schemas.microsoft.com/office/drawing/2014/main" val="23165531"/>
                        </a:ext>
                      </a:extLst>
                    </a:gridCol>
                    <a:gridCol w="1243013">
                      <a:extLst>
                        <a:ext uri="{9D8B030D-6E8A-4147-A177-3AD203B41FA5}">
                          <a16:colId xmlns:a16="http://schemas.microsoft.com/office/drawing/2014/main" val="2826370981"/>
                        </a:ext>
                      </a:extLst>
                    </a:gridCol>
                    <a:gridCol w="1243013">
                      <a:extLst>
                        <a:ext uri="{9D8B030D-6E8A-4147-A177-3AD203B41FA5}">
                          <a16:colId xmlns:a16="http://schemas.microsoft.com/office/drawing/2014/main" val="1536784503"/>
                        </a:ext>
                      </a:extLst>
                    </a:gridCol>
                  </a:tblGrid>
                  <a:tr h="528597"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0,</a:t>
                          </a:r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   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i="1" dirty="0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oMath>
                          </a14:m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1,</a:t>
                          </a:r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   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i="1" dirty="0" smtClean="0">
                                  <a:latin typeface="Cambria Math" panose="02040503050406030204" pitchFamily="18" charset="0"/>
                                </a:rPr>
                                <m:t>−6</m:t>
                              </m:r>
                            </m:oMath>
                          </a14:m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2,</a:t>
                          </a:r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   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i="1" dirty="0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oMath>
                          </a14:m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3,</a:t>
                          </a:r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   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i="1" dirty="0" smtClean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oMath>
                          </a14:m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4,</a:t>
                          </a:r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   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i="1" dirty="0" smtClean="0">
                                  <a:latin typeface="Cambria Math" panose="02040503050406030204" pitchFamily="18" charset="0"/>
                                </a:rPr>
                                <m:t>−5</m:t>
                              </m:r>
                            </m:oMath>
                          </a14:m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5,</a:t>
                          </a:r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  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i="1" dirty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oMath>
                          </a14:m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6,</a:t>
                          </a:r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   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i="1" dirty="0" smtClean="0">
                                  <a:latin typeface="Cambria Math" panose="02040503050406030204" pitchFamily="18" charset="0"/>
                                </a:rPr>
                                <m:t>8</m:t>
                              </m:r>
                            </m:oMath>
                          </a14:m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7,</a:t>
                          </a:r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 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i="1" dirty="0" smtClean="0"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oMath>
                          </a14:m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94115500"/>
                      </a:ext>
                    </a:extLst>
                  </a:tr>
                  <a:tr h="528597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0,</a:t>
                          </a:r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  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i="1" dirty="0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oMath>
                          </a14:m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80226207"/>
                      </a:ext>
                    </a:extLst>
                  </a:tr>
                  <a:tr h="528597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1,</a:t>
                          </a:r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   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i="1" dirty="0" smtClean="0">
                                  <a:latin typeface="Cambria Math" panose="02040503050406030204" pitchFamily="18" charset="0"/>
                                </a:rPr>
                                <m:t>−6</m:t>
                              </m:r>
                            </m:oMath>
                          </a14:m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86799639"/>
                      </a:ext>
                    </a:extLst>
                  </a:tr>
                  <a:tr h="528597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2,</a:t>
                          </a:r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   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i="1" dirty="0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oMath>
                          </a14:m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88534917"/>
                      </a:ext>
                    </a:extLst>
                  </a:tr>
                  <a:tr h="528597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3,</a:t>
                          </a:r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   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i="1" dirty="0" smtClean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oMath>
                          </a14:m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solidFill>
                              <a:schemeClr val="accent4">
                                <a:lumMod val="40000"/>
                                <a:lumOff val="60000"/>
                              </a:schemeClr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40930783"/>
                      </a:ext>
                    </a:extLst>
                  </a:tr>
                  <a:tr h="528597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4,</a:t>
                          </a:r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   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i="1" dirty="0" smtClean="0">
                                  <a:latin typeface="Cambria Math" panose="02040503050406030204" pitchFamily="18" charset="0"/>
                                </a:rPr>
                                <m:t>−5</m:t>
                              </m:r>
                            </m:oMath>
                          </a14:m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>
                        <a:solidFill>
                          <a:schemeClr val="accent3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52104301"/>
                      </a:ext>
                    </a:extLst>
                  </a:tr>
                  <a:tr h="528597"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5,</a:t>
                          </a:r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  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i="1" dirty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oMath>
                          </a14:m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68457357"/>
                      </a:ext>
                    </a:extLst>
                  </a:tr>
                  <a:tr h="528597"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6,</a:t>
                          </a:r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   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i="1" dirty="0" smtClean="0">
                                  <a:latin typeface="Cambria Math" panose="02040503050406030204" pitchFamily="18" charset="0"/>
                                </a:rPr>
                                <m:t>8</m:t>
                              </m:r>
                            </m:oMath>
                          </a14:m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71916618"/>
                      </a:ext>
                    </a:extLst>
                  </a:tr>
                  <a:tr h="528597"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7,</a:t>
                          </a:r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 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i="1" dirty="0" smtClean="0"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oMath>
                          </a14:m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8499286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E01730DD-7A24-4F63-B78B-5D71A5897425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830617977"/>
                  </p:ext>
                </p:extLst>
              </p:nvPr>
            </p:nvGraphicFramePr>
            <p:xfrm>
              <a:off x="574675" y="1463674"/>
              <a:ext cx="11187117" cy="4757373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243013">
                      <a:extLst>
                        <a:ext uri="{9D8B030D-6E8A-4147-A177-3AD203B41FA5}">
                          <a16:colId xmlns:a16="http://schemas.microsoft.com/office/drawing/2014/main" val="3792193726"/>
                        </a:ext>
                      </a:extLst>
                    </a:gridCol>
                    <a:gridCol w="1243013">
                      <a:extLst>
                        <a:ext uri="{9D8B030D-6E8A-4147-A177-3AD203B41FA5}">
                          <a16:colId xmlns:a16="http://schemas.microsoft.com/office/drawing/2014/main" val="1152073375"/>
                        </a:ext>
                      </a:extLst>
                    </a:gridCol>
                    <a:gridCol w="1243013">
                      <a:extLst>
                        <a:ext uri="{9D8B030D-6E8A-4147-A177-3AD203B41FA5}">
                          <a16:colId xmlns:a16="http://schemas.microsoft.com/office/drawing/2014/main" val="4082720153"/>
                        </a:ext>
                      </a:extLst>
                    </a:gridCol>
                    <a:gridCol w="1243013">
                      <a:extLst>
                        <a:ext uri="{9D8B030D-6E8A-4147-A177-3AD203B41FA5}">
                          <a16:colId xmlns:a16="http://schemas.microsoft.com/office/drawing/2014/main" val="2146258026"/>
                        </a:ext>
                      </a:extLst>
                    </a:gridCol>
                    <a:gridCol w="1243013">
                      <a:extLst>
                        <a:ext uri="{9D8B030D-6E8A-4147-A177-3AD203B41FA5}">
                          <a16:colId xmlns:a16="http://schemas.microsoft.com/office/drawing/2014/main" val="1607553566"/>
                        </a:ext>
                      </a:extLst>
                    </a:gridCol>
                    <a:gridCol w="1243013">
                      <a:extLst>
                        <a:ext uri="{9D8B030D-6E8A-4147-A177-3AD203B41FA5}">
                          <a16:colId xmlns:a16="http://schemas.microsoft.com/office/drawing/2014/main" val="335711872"/>
                        </a:ext>
                      </a:extLst>
                    </a:gridCol>
                    <a:gridCol w="1243013">
                      <a:extLst>
                        <a:ext uri="{9D8B030D-6E8A-4147-A177-3AD203B41FA5}">
                          <a16:colId xmlns:a16="http://schemas.microsoft.com/office/drawing/2014/main" val="23165531"/>
                        </a:ext>
                      </a:extLst>
                    </a:gridCol>
                    <a:gridCol w="1243013">
                      <a:extLst>
                        <a:ext uri="{9D8B030D-6E8A-4147-A177-3AD203B41FA5}">
                          <a16:colId xmlns:a16="http://schemas.microsoft.com/office/drawing/2014/main" val="2826370981"/>
                        </a:ext>
                      </a:extLst>
                    </a:gridCol>
                    <a:gridCol w="1243013">
                      <a:extLst>
                        <a:ext uri="{9D8B030D-6E8A-4147-A177-3AD203B41FA5}">
                          <a16:colId xmlns:a16="http://schemas.microsoft.com/office/drawing/2014/main" val="1536784503"/>
                        </a:ext>
                      </a:extLst>
                    </a:gridCol>
                  </a:tblGrid>
                  <a:tr h="528597"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490" t="-1149" r="-701961" b="-8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00490" t="-1149" r="-601961" b="-8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300490" t="-1149" r="-501961" b="-8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00490" t="-1149" r="-401961" b="-8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00490" t="-1149" r="-301961" b="-8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600490" t="-1149" r="-201961" b="-8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700490" t="-1149" r="-101961" b="-8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800490" t="-1149" r="-1961" b="-80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94115500"/>
                      </a:ext>
                    </a:extLst>
                  </a:tr>
                  <a:tr h="52859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90" t="-101149" r="-801961" b="-7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80226207"/>
                      </a:ext>
                    </a:extLst>
                  </a:tr>
                  <a:tr h="52859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90" t="-203488" r="-801961" b="-60814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86799639"/>
                      </a:ext>
                    </a:extLst>
                  </a:tr>
                  <a:tr h="52859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90" t="-300000" r="-801961" b="-50114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88534917"/>
                      </a:ext>
                    </a:extLst>
                  </a:tr>
                  <a:tr h="52859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90" t="-400000" r="-801961" b="-40114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solidFill>
                              <a:schemeClr val="accent4">
                                <a:lumMod val="40000"/>
                                <a:lumOff val="60000"/>
                              </a:schemeClr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40930783"/>
                      </a:ext>
                    </a:extLst>
                  </a:tr>
                  <a:tr h="52859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90" t="-500000" r="-801961" b="-30114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>
                        <a:solidFill>
                          <a:schemeClr val="accent3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52104301"/>
                      </a:ext>
                    </a:extLst>
                  </a:tr>
                  <a:tr h="52859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90" t="-606977" r="-801961" b="-2046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68457357"/>
                      </a:ext>
                    </a:extLst>
                  </a:tr>
                  <a:tr h="52859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90" t="-698851" r="-801961" b="-10229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71916618"/>
                      </a:ext>
                    </a:extLst>
                  </a:tr>
                  <a:tr h="52859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90" t="-798851" r="-801961" b="-229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84992866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DEB4388-84AD-4699-A3C6-626C0B5736A6}"/>
                  </a:ext>
                </a:extLst>
              </p:cNvPr>
              <p:cNvSpPr txBox="1"/>
              <p:nvPr/>
            </p:nvSpPr>
            <p:spPr>
              <a:xfrm>
                <a:off x="80682" y="3626224"/>
                <a:ext cx="494557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DEB4388-84AD-4699-A3C6-626C0B5736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682" y="3626224"/>
                <a:ext cx="494557" cy="58477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AF0D5330-1903-4EC3-8901-6516426D6426}"/>
              </a:ext>
            </a:extLst>
          </p:cNvPr>
          <p:cNvCxnSpPr>
            <a:stCxn id="5" idx="0"/>
          </p:cNvCxnSpPr>
          <p:nvPr/>
        </p:nvCxnSpPr>
        <p:spPr>
          <a:xfrm flipH="1" flipV="1">
            <a:off x="327212" y="2039471"/>
            <a:ext cx="749" cy="158675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8A9D801-4452-4FE4-9219-FC13950E8320}"/>
              </a:ext>
            </a:extLst>
          </p:cNvPr>
          <p:cNvCxnSpPr>
            <a:cxnSpLocks/>
            <a:stCxn id="5" idx="2"/>
          </p:cNvCxnSpPr>
          <p:nvPr/>
        </p:nvCxnSpPr>
        <p:spPr>
          <a:xfrm>
            <a:off x="327961" y="4210999"/>
            <a:ext cx="0" cy="201004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CE21828-D204-497C-8799-2EF13F3ACF7A}"/>
              </a:ext>
            </a:extLst>
          </p:cNvPr>
          <p:cNvCxnSpPr>
            <a:cxnSpLocks/>
          </p:cNvCxnSpPr>
          <p:nvPr/>
        </p:nvCxnSpPr>
        <p:spPr>
          <a:xfrm flipH="1" flipV="1">
            <a:off x="1819835" y="1220235"/>
            <a:ext cx="3783106" cy="1055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B1FA8864-8283-4C92-AFCC-21EF28003069}"/>
                  </a:ext>
                </a:extLst>
              </p:cNvPr>
              <p:cNvSpPr txBox="1"/>
              <p:nvPr/>
            </p:nvSpPr>
            <p:spPr>
              <a:xfrm>
                <a:off x="5710517" y="927848"/>
                <a:ext cx="494557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𝑗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B1FA8864-8283-4C92-AFCC-21EF280030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0517" y="927848"/>
                <a:ext cx="494557" cy="58477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156A19C-1E33-404A-9A23-4243A274A28E}"/>
              </a:ext>
            </a:extLst>
          </p:cNvPr>
          <p:cNvCxnSpPr>
            <a:cxnSpLocks/>
            <a:stCxn id="14" idx="3"/>
          </p:cNvCxnSpPr>
          <p:nvPr/>
        </p:nvCxnSpPr>
        <p:spPr>
          <a:xfrm>
            <a:off x="6205074" y="1220236"/>
            <a:ext cx="5224926" cy="2110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4" name="Ink 43">
                <a:extLst>
                  <a:ext uri="{FF2B5EF4-FFF2-40B4-BE49-F238E27FC236}">
                    <a16:creationId xmlns:a16="http://schemas.microsoft.com/office/drawing/2014/main" id="{0997644B-77C1-4167-85AE-61762C7A36F2}"/>
                  </a:ext>
                </a:extLst>
              </p14:cNvPr>
              <p14:cNvContentPartPr/>
              <p14:nvPr/>
            </p14:nvContentPartPr>
            <p14:xfrm>
              <a:off x="3815696" y="354162"/>
              <a:ext cx="1800" cy="360"/>
            </p14:xfrm>
          </p:contentPart>
        </mc:Choice>
        <mc:Fallback xmlns="">
          <p:pic>
            <p:nvPicPr>
              <p:cNvPr id="44" name="Ink 43">
                <a:extLst>
                  <a:ext uri="{FF2B5EF4-FFF2-40B4-BE49-F238E27FC236}">
                    <a16:creationId xmlns:a16="http://schemas.microsoft.com/office/drawing/2014/main" id="{0997644B-77C1-4167-85AE-61762C7A36F2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806696" y="345162"/>
                <a:ext cx="1944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62" name="Ink 61">
                <a:extLst>
                  <a:ext uri="{FF2B5EF4-FFF2-40B4-BE49-F238E27FC236}">
                    <a16:creationId xmlns:a16="http://schemas.microsoft.com/office/drawing/2014/main" id="{DAEF38BD-3512-4646-B814-F3571EF1EFB5}"/>
                  </a:ext>
                </a:extLst>
              </p14:cNvPr>
              <p14:cNvContentPartPr/>
              <p14:nvPr/>
            </p14:nvContentPartPr>
            <p14:xfrm>
              <a:off x="9012656" y="596082"/>
              <a:ext cx="2880" cy="6840"/>
            </p14:xfrm>
          </p:contentPart>
        </mc:Choice>
        <mc:Fallback xmlns="">
          <p:pic>
            <p:nvPicPr>
              <p:cNvPr id="62" name="Ink 61">
                <a:extLst>
                  <a:ext uri="{FF2B5EF4-FFF2-40B4-BE49-F238E27FC236}">
                    <a16:creationId xmlns:a16="http://schemas.microsoft.com/office/drawing/2014/main" id="{DAEF38BD-3512-4646-B814-F3571EF1EFB5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9003656" y="587082"/>
                <a:ext cx="20520" cy="24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191422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12892F-FDC9-4577-BC49-DE6D9B047F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E01730DD-7A24-4F63-B78B-5D71A5897425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761798979"/>
                  </p:ext>
                </p:extLst>
              </p:nvPr>
            </p:nvGraphicFramePr>
            <p:xfrm>
              <a:off x="574675" y="1463674"/>
              <a:ext cx="11187117" cy="4757373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243013">
                      <a:extLst>
                        <a:ext uri="{9D8B030D-6E8A-4147-A177-3AD203B41FA5}">
                          <a16:colId xmlns:a16="http://schemas.microsoft.com/office/drawing/2014/main" val="3792193726"/>
                        </a:ext>
                      </a:extLst>
                    </a:gridCol>
                    <a:gridCol w="1243013">
                      <a:extLst>
                        <a:ext uri="{9D8B030D-6E8A-4147-A177-3AD203B41FA5}">
                          <a16:colId xmlns:a16="http://schemas.microsoft.com/office/drawing/2014/main" val="1152073375"/>
                        </a:ext>
                      </a:extLst>
                    </a:gridCol>
                    <a:gridCol w="1243013">
                      <a:extLst>
                        <a:ext uri="{9D8B030D-6E8A-4147-A177-3AD203B41FA5}">
                          <a16:colId xmlns:a16="http://schemas.microsoft.com/office/drawing/2014/main" val="4082720153"/>
                        </a:ext>
                      </a:extLst>
                    </a:gridCol>
                    <a:gridCol w="1243013">
                      <a:extLst>
                        <a:ext uri="{9D8B030D-6E8A-4147-A177-3AD203B41FA5}">
                          <a16:colId xmlns:a16="http://schemas.microsoft.com/office/drawing/2014/main" val="2146258026"/>
                        </a:ext>
                      </a:extLst>
                    </a:gridCol>
                    <a:gridCol w="1243013">
                      <a:extLst>
                        <a:ext uri="{9D8B030D-6E8A-4147-A177-3AD203B41FA5}">
                          <a16:colId xmlns:a16="http://schemas.microsoft.com/office/drawing/2014/main" val="1607553566"/>
                        </a:ext>
                      </a:extLst>
                    </a:gridCol>
                    <a:gridCol w="1243013">
                      <a:extLst>
                        <a:ext uri="{9D8B030D-6E8A-4147-A177-3AD203B41FA5}">
                          <a16:colId xmlns:a16="http://schemas.microsoft.com/office/drawing/2014/main" val="335711872"/>
                        </a:ext>
                      </a:extLst>
                    </a:gridCol>
                    <a:gridCol w="1243013">
                      <a:extLst>
                        <a:ext uri="{9D8B030D-6E8A-4147-A177-3AD203B41FA5}">
                          <a16:colId xmlns:a16="http://schemas.microsoft.com/office/drawing/2014/main" val="23165531"/>
                        </a:ext>
                      </a:extLst>
                    </a:gridCol>
                    <a:gridCol w="1243013">
                      <a:extLst>
                        <a:ext uri="{9D8B030D-6E8A-4147-A177-3AD203B41FA5}">
                          <a16:colId xmlns:a16="http://schemas.microsoft.com/office/drawing/2014/main" val="2826370981"/>
                        </a:ext>
                      </a:extLst>
                    </a:gridCol>
                    <a:gridCol w="1243013">
                      <a:extLst>
                        <a:ext uri="{9D8B030D-6E8A-4147-A177-3AD203B41FA5}">
                          <a16:colId xmlns:a16="http://schemas.microsoft.com/office/drawing/2014/main" val="1536784503"/>
                        </a:ext>
                      </a:extLst>
                    </a:gridCol>
                  </a:tblGrid>
                  <a:tr h="528597"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0,</a:t>
                          </a:r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   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i="1" dirty="0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oMath>
                          </a14:m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1,</a:t>
                          </a:r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   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i="1" dirty="0" smtClean="0">
                                  <a:latin typeface="Cambria Math" panose="02040503050406030204" pitchFamily="18" charset="0"/>
                                </a:rPr>
                                <m:t>−6</m:t>
                              </m:r>
                            </m:oMath>
                          </a14:m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2,</a:t>
                          </a:r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   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i="1" dirty="0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oMath>
                          </a14:m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3,</a:t>
                          </a:r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   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i="1" dirty="0" smtClean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oMath>
                          </a14:m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4,</a:t>
                          </a:r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   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i="1" dirty="0" smtClean="0">
                                  <a:latin typeface="Cambria Math" panose="02040503050406030204" pitchFamily="18" charset="0"/>
                                </a:rPr>
                                <m:t>−5</m:t>
                              </m:r>
                            </m:oMath>
                          </a14:m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5,</a:t>
                          </a:r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  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i="1" dirty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oMath>
                          </a14:m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6,</a:t>
                          </a:r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   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i="1" dirty="0" smtClean="0">
                                  <a:latin typeface="Cambria Math" panose="02040503050406030204" pitchFamily="18" charset="0"/>
                                </a:rPr>
                                <m:t>8</m:t>
                              </m:r>
                            </m:oMath>
                          </a14:m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7,</a:t>
                          </a:r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 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i="1" dirty="0" smtClean="0"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oMath>
                          </a14:m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94115500"/>
                      </a:ext>
                    </a:extLst>
                  </a:tr>
                  <a:tr h="528597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0,</a:t>
                          </a:r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  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i="1" dirty="0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oMath>
                          </a14:m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80226207"/>
                      </a:ext>
                    </a:extLst>
                  </a:tr>
                  <a:tr h="528597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1,</a:t>
                          </a:r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   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i="1" dirty="0" smtClean="0">
                                  <a:latin typeface="Cambria Math" panose="02040503050406030204" pitchFamily="18" charset="0"/>
                                </a:rPr>
                                <m:t>−6</m:t>
                              </m:r>
                            </m:oMath>
                          </a14:m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86799639"/>
                      </a:ext>
                    </a:extLst>
                  </a:tr>
                  <a:tr h="528597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2,</a:t>
                          </a:r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   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i="1" dirty="0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oMath>
                          </a14:m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88534917"/>
                      </a:ext>
                    </a:extLst>
                  </a:tr>
                  <a:tr h="528597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3,</a:t>
                          </a:r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   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i="1" dirty="0" smtClean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oMath>
                          </a14:m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>
                        <a:solidFill>
                          <a:srgbClr val="E7F1F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solidFill>
                              <a:schemeClr val="accent4">
                                <a:lumMod val="40000"/>
                                <a:lumOff val="60000"/>
                              </a:schemeClr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>
                        <a:solidFill>
                          <a:srgbClr val="E7F1F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40930783"/>
                      </a:ext>
                    </a:extLst>
                  </a:tr>
                  <a:tr h="528597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4,</a:t>
                          </a:r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   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i="1" dirty="0" smtClean="0">
                                  <a:latin typeface="Cambria Math" panose="02040503050406030204" pitchFamily="18" charset="0"/>
                                </a:rPr>
                                <m:t>−5</m:t>
                              </m:r>
                            </m:oMath>
                          </a14:m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>
                        <a:solidFill>
                          <a:srgbClr val="CCE3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52104301"/>
                      </a:ext>
                    </a:extLst>
                  </a:tr>
                  <a:tr h="528597"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5,</a:t>
                          </a:r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  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i="1" dirty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oMath>
                          </a14:m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68457357"/>
                      </a:ext>
                    </a:extLst>
                  </a:tr>
                  <a:tr h="528597"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6,</a:t>
                          </a:r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   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i="1" dirty="0" smtClean="0">
                                  <a:latin typeface="Cambria Math" panose="02040503050406030204" pitchFamily="18" charset="0"/>
                                </a:rPr>
                                <m:t>8</m:t>
                              </m:r>
                            </m:oMath>
                          </a14:m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71916618"/>
                      </a:ext>
                    </a:extLst>
                  </a:tr>
                  <a:tr h="528597"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7,</a:t>
                          </a:r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 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i="1" dirty="0" smtClean="0"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oMath>
                          </a14:m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8499286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E01730DD-7A24-4F63-B78B-5D71A5897425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761798979"/>
                  </p:ext>
                </p:extLst>
              </p:nvPr>
            </p:nvGraphicFramePr>
            <p:xfrm>
              <a:off x="574675" y="1463674"/>
              <a:ext cx="11187117" cy="4757373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243013">
                      <a:extLst>
                        <a:ext uri="{9D8B030D-6E8A-4147-A177-3AD203B41FA5}">
                          <a16:colId xmlns:a16="http://schemas.microsoft.com/office/drawing/2014/main" val="3792193726"/>
                        </a:ext>
                      </a:extLst>
                    </a:gridCol>
                    <a:gridCol w="1243013">
                      <a:extLst>
                        <a:ext uri="{9D8B030D-6E8A-4147-A177-3AD203B41FA5}">
                          <a16:colId xmlns:a16="http://schemas.microsoft.com/office/drawing/2014/main" val="1152073375"/>
                        </a:ext>
                      </a:extLst>
                    </a:gridCol>
                    <a:gridCol w="1243013">
                      <a:extLst>
                        <a:ext uri="{9D8B030D-6E8A-4147-A177-3AD203B41FA5}">
                          <a16:colId xmlns:a16="http://schemas.microsoft.com/office/drawing/2014/main" val="4082720153"/>
                        </a:ext>
                      </a:extLst>
                    </a:gridCol>
                    <a:gridCol w="1243013">
                      <a:extLst>
                        <a:ext uri="{9D8B030D-6E8A-4147-A177-3AD203B41FA5}">
                          <a16:colId xmlns:a16="http://schemas.microsoft.com/office/drawing/2014/main" val="2146258026"/>
                        </a:ext>
                      </a:extLst>
                    </a:gridCol>
                    <a:gridCol w="1243013">
                      <a:extLst>
                        <a:ext uri="{9D8B030D-6E8A-4147-A177-3AD203B41FA5}">
                          <a16:colId xmlns:a16="http://schemas.microsoft.com/office/drawing/2014/main" val="1607553566"/>
                        </a:ext>
                      </a:extLst>
                    </a:gridCol>
                    <a:gridCol w="1243013">
                      <a:extLst>
                        <a:ext uri="{9D8B030D-6E8A-4147-A177-3AD203B41FA5}">
                          <a16:colId xmlns:a16="http://schemas.microsoft.com/office/drawing/2014/main" val="335711872"/>
                        </a:ext>
                      </a:extLst>
                    </a:gridCol>
                    <a:gridCol w="1243013">
                      <a:extLst>
                        <a:ext uri="{9D8B030D-6E8A-4147-A177-3AD203B41FA5}">
                          <a16:colId xmlns:a16="http://schemas.microsoft.com/office/drawing/2014/main" val="23165531"/>
                        </a:ext>
                      </a:extLst>
                    </a:gridCol>
                    <a:gridCol w="1243013">
                      <a:extLst>
                        <a:ext uri="{9D8B030D-6E8A-4147-A177-3AD203B41FA5}">
                          <a16:colId xmlns:a16="http://schemas.microsoft.com/office/drawing/2014/main" val="2826370981"/>
                        </a:ext>
                      </a:extLst>
                    </a:gridCol>
                    <a:gridCol w="1243013">
                      <a:extLst>
                        <a:ext uri="{9D8B030D-6E8A-4147-A177-3AD203B41FA5}">
                          <a16:colId xmlns:a16="http://schemas.microsoft.com/office/drawing/2014/main" val="1536784503"/>
                        </a:ext>
                      </a:extLst>
                    </a:gridCol>
                  </a:tblGrid>
                  <a:tr h="528597"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490" t="-1149" r="-701961" b="-8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00490" t="-1149" r="-601961" b="-8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300490" t="-1149" r="-501961" b="-8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00490" t="-1149" r="-401961" b="-8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00490" t="-1149" r="-301961" b="-8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600490" t="-1149" r="-201961" b="-8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700490" t="-1149" r="-101961" b="-8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800490" t="-1149" r="-1961" b="-80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94115500"/>
                      </a:ext>
                    </a:extLst>
                  </a:tr>
                  <a:tr h="52859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90" t="-101149" r="-801961" b="-7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80226207"/>
                      </a:ext>
                    </a:extLst>
                  </a:tr>
                  <a:tr h="52859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90" t="-203488" r="-801961" b="-60814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86799639"/>
                      </a:ext>
                    </a:extLst>
                  </a:tr>
                  <a:tr h="52859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90" t="-300000" r="-801961" b="-50114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88534917"/>
                      </a:ext>
                    </a:extLst>
                  </a:tr>
                  <a:tr h="52859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90" t="-400000" r="-801961" b="-40114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>
                        <a:solidFill>
                          <a:srgbClr val="E7F1F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solidFill>
                              <a:schemeClr val="accent4">
                                <a:lumMod val="40000"/>
                                <a:lumOff val="60000"/>
                              </a:schemeClr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>
                        <a:solidFill>
                          <a:srgbClr val="E7F1F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40930783"/>
                      </a:ext>
                    </a:extLst>
                  </a:tr>
                  <a:tr h="52859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90" t="-500000" r="-801961" b="-30114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>
                        <a:solidFill>
                          <a:srgbClr val="CCE3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52104301"/>
                      </a:ext>
                    </a:extLst>
                  </a:tr>
                  <a:tr h="52859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90" t="-606977" r="-801961" b="-2046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68457357"/>
                      </a:ext>
                    </a:extLst>
                  </a:tr>
                  <a:tr h="52859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90" t="-698851" r="-801961" b="-10229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71916618"/>
                      </a:ext>
                    </a:extLst>
                  </a:tr>
                  <a:tr h="52859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90" t="-798851" r="-801961" b="-229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84992866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DEB4388-84AD-4699-A3C6-626C0B5736A6}"/>
                  </a:ext>
                </a:extLst>
              </p:cNvPr>
              <p:cNvSpPr txBox="1"/>
              <p:nvPr/>
            </p:nvSpPr>
            <p:spPr>
              <a:xfrm>
                <a:off x="80682" y="3626224"/>
                <a:ext cx="494557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DEB4388-84AD-4699-A3C6-626C0B5736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682" y="3626224"/>
                <a:ext cx="494557" cy="58477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AF0D5330-1903-4EC3-8901-6516426D6426}"/>
              </a:ext>
            </a:extLst>
          </p:cNvPr>
          <p:cNvCxnSpPr>
            <a:stCxn id="5" idx="0"/>
          </p:cNvCxnSpPr>
          <p:nvPr/>
        </p:nvCxnSpPr>
        <p:spPr>
          <a:xfrm flipH="1" flipV="1">
            <a:off x="327212" y="2039471"/>
            <a:ext cx="749" cy="158675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8A9D801-4452-4FE4-9219-FC13950E8320}"/>
              </a:ext>
            </a:extLst>
          </p:cNvPr>
          <p:cNvCxnSpPr>
            <a:cxnSpLocks/>
            <a:stCxn id="5" idx="2"/>
          </p:cNvCxnSpPr>
          <p:nvPr/>
        </p:nvCxnSpPr>
        <p:spPr>
          <a:xfrm>
            <a:off x="327961" y="4210999"/>
            <a:ext cx="0" cy="201004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CE21828-D204-497C-8799-2EF13F3ACF7A}"/>
              </a:ext>
            </a:extLst>
          </p:cNvPr>
          <p:cNvCxnSpPr>
            <a:cxnSpLocks/>
          </p:cNvCxnSpPr>
          <p:nvPr/>
        </p:nvCxnSpPr>
        <p:spPr>
          <a:xfrm flipH="1" flipV="1">
            <a:off x="1819835" y="1220235"/>
            <a:ext cx="3783106" cy="1055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B1FA8864-8283-4C92-AFCC-21EF28003069}"/>
                  </a:ext>
                </a:extLst>
              </p:cNvPr>
              <p:cNvSpPr txBox="1"/>
              <p:nvPr/>
            </p:nvSpPr>
            <p:spPr>
              <a:xfrm>
                <a:off x="5710517" y="927848"/>
                <a:ext cx="494557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𝑗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B1FA8864-8283-4C92-AFCC-21EF280030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0517" y="927848"/>
                <a:ext cx="494557" cy="58477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156A19C-1E33-404A-9A23-4243A274A28E}"/>
              </a:ext>
            </a:extLst>
          </p:cNvPr>
          <p:cNvCxnSpPr>
            <a:cxnSpLocks/>
            <a:stCxn id="14" idx="3"/>
          </p:cNvCxnSpPr>
          <p:nvPr/>
        </p:nvCxnSpPr>
        <p:spPr>
          <a:xfrm>
            <a:off x="6205074" y="1220236"/>
            <a:ext cx="5224926" cy="2110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4" name="Ink 43">
                <a:extLst>
                  <a:ext uri="{FF2B5EF4-FFF2-40B4-BE49-F238E27FC236}">
                    <a16:creationId xmlns:a16="http://schemas.microsoft.com/office/drawing/2014/main" id="{0997644B-77C1-4167-85AE-61762C7A36F2}"/>
                  </a:ext>
                </a:extLst>
              </p14:cNvPr>
              <p14:cNvContentPartPr/>
              <p14:nvPr/>
            </p14:nvContentPartPr>
            <p14:xfrm>
              <a:off x="3815696" y="354162"/>
              <a:ext cx="1800" cy="360"/>
            </p14:xfrm>
          </p:contentPart>
        </mc:Choice>
        <mc:Fallback xmlns="">
          <p:pic>
            <p:nvPicPr>
              <p:cNvPr id="44" name="Ink 43">
                <a:extLst>
                  <a:ext uri="{FF2B5EF4-FFF2-40B4-BE49-F238E27FC236}">
                    <a16:creationId xmlns:a16="http://schemas.microsoft.com/office/drawing/2014/main" id="{0997644B-77C1-4167-85AE-61762C7A36F2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806696" y="345162"/>
                <a:ext cx="1944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62" name="Ink 61">
                <a:extLst>
                  <a:ext uri="{FF2B5EF4-FFF2-40B4-BE49-F238E27FC236}">
                    <a16:creationId xmlns:a16="http://schemas.microsoft.com/office/drawing/2014/main" id="{DAEF38BD-3512-4646-B814-F3571EF1EFB5}"/>
                  </a:ext>
                </a:extLst>
              </p14:cNvPr>
              <p14:cNvContentPartPr/>
              <p14:nvPr/>
            </p14:nvContentPartPr>
            <p14:xfrm>
              <a:off x="9012656" y="596082"/>
              <a:ext cx="2880" cy="6840"/>
            </p14:xfrm>
          </p:contentPart>
        </mc:Choice>
        <mc:Fallback xmlns="">
          <p:pic>
            <p:nvPicPr>
              <p:cNvPr id="62" name="Ink 61">
                <a:extLst>
                  <a:ext uri="{FF2B5EF4-FFF2-40B4-BE49-F238E27FC236}">
                    <a16:creationId xmlns:a16="http://schemas.microsoft.com/office/drawing/2014/main" id="{DAEF38BD-3512-4646-B814-F3571EF1EFB5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9003656" y="587082"/>
                <a:ext cx="20520" cy="24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21" name="Ink 20">
                <a:extLst>
                  <a:ext uri="{FF2B5EF4-FFF2-40B4-BE49-F238E27FC236}">
                    <a16:creationId xmlns:a16="http://schemas.microsoft.com/office/drawing/2014/main" id="{67464C37-3A5E-46C7-AA22-AD11EDFDB5ED}"/>
                  </a:ext>
                </a:extLst>
              </p14:cNvPr>
              <p14:cNvContentPartPr/>
              <p14:nvPr/>
            </p14:nvContentPartPr>
            <p14:xfrm>
              <a:off x="4595456" y="553962"/>
              <a:ext cx="4320" cy="6480"/>
            </p14:xfrm>
          </p:contentPart>
        </mc:Choice>
        <mc:Fallback xmlns="">
          <p:pic>
            <p:nvPicPr>
              <p:cNvPr id="21" name="Ink 20">
                <a:extLst>
                  <a:ext uri="{FF2B5EF4-FFF2-40B4-BE49-F238E27FC236}">
                    <a16:creationId xmlns:a16="http://schemas.microsoft.com/office/drawing/2014/main" id="{67464C37-3A5E-46C7-AA22-AD11EDFDB5ED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586816" y="545322"/>
                <a:ext cx="21960" cy="24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22" name="Ink 21">
                <a:extLst>
                  <a:ext uri="{FF2B5EF4-FFF2-40B4-BE49-F238E27FC236}">
                    <a16:creationId xmlns:a16="http://schemas.microsoft.com/office/drawing/2014/main" id="{63AFBEDD-C42C-49E7-A3B1-7B8E8AB04148}"/>
                  </a:ext>
                </a:extLst>
              </p14:cNvPr>
              <p14:cNvContentPartPr/>
              <p14:nvPr/>
            </p14:nvContentPartPr>
            <p14:xfrm>
              <a:off x="4556216" y="610122"/>
              <a:ext cx="1800" cy="720"/>
            </p14:xfrm>
          </p:contentPart>
        </mc:Choice>
        <mc:Fallback xmlns="">
          <p:pic>
            <p:nvPicPr>
              <p:cNvPr id="22" name="Ink 21">
                <a:extLst>
                  <a:ext uri="{FF2B5EF4-FFF2-40B4-BE49-F238E27FC236}">
                    <a16:creationId xmlns:a16="http://schemas.microsoft.com/office/drawing/2014/main" id="{63AFBEDD-C42C-49E7-A3B1-7B8E8AB04148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4547216" y="601122"/>
                <a:ext cx="19440" cy="18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C413569C-76EE-4C6F-84B4-83C166503167}"/>
                  </a:ext>
                </a:extLst>
              </p:cNvPr>
              <p:cNvSpPr txBox="1"/>
              <p:nvPr/>
            </p:nvSpPr>
            <p:spPr>
              <a:xfrm>
                <a:off x="2303929" y="215153"/>
                <a:ext cx="515022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𝐿𝐼𝑆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1,0</m:t>
                        </m:r>
                      </m:e>
                    </m:d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𝐴</m:t>
                    </m:r>
                    <m:d>
                      <m:dPr>
                        <m:begChr m:val="["/>
                        <m:endChr m:val="]"/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[0]</m:t>
                    </m:r>
                  </m:oMath>
                </a14:m>
                <a:r>
                  <a:rPr lang="en-US" dirty="0"/>
                  <a:t> not allowed:</a:t>
                </a:r>
              </a:p>
              <a:p>
                <a:r>
                  <a:rPr lang="en-US" dirty="0"/>
                  <a:t>Take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𝐿𝐼𝑆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(0,0)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C413569C-76EE-4C6F-84B4-83C1665031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03929" y="215153"/>
                <a:ext cx="5150224" cy="646331"/>
              </a:xfrm>
              <a:prstGeom prst="rect">
                <a:avLst/>
              </a:prstGeom>
              <a:blipFill>
                <a:blip r:embed="rId13"/>
                <a:stretch>
                  <a:fillRect l="-1065" t="-4717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602342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12892F-FDC9-4577-BC49-DE6D9B047F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E01730DD-7A24-4F63-B78B-5D71A5897425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896017049"/>
                  </p:ext>
                </p:extLst>
              </p:nvPr>
            </p:nvGraphicFramePr>
            <p:xfrm>
              <a:off x="574675" y="1463674"/>
              <a:ext cx="11187117" cy="4757373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243013">
                      <a:extLst>
                        <a:ext uri="{9D8B030D-6E8A-4147-A177-3AD203B41FA5}">
                          <a16:colId xmlns:a16="http://schemas.microsoft.com/office/drawing/2014/main" val="3792193726"/>
                        </a:ext>
                      </a:extLst>
                    </a:gridCol>
                    <a:gridCol w="1243013">
                      <a:extLst>
                        <a:ext uri="{9D8B030D-6E8A-4147-A177-3AD203B41FA5}">
                          <a16:colId xmlns:a16="http://schemas.microsoft.com/office/drawing/2014/main" val="1152073375"/>
                        </a:ext>
                      </a:extLst>
                    </a:gridCol>
                    <a:gridCol w="1243013">
                      <a:extLst>
                        <a:ext uri="{9D8B030D-6E8A-4147-A177-3AD203B41FA5}">
                          <a16:colId xmlns:a16="http://schemas.microsoft.com/office/drawing/2014/main" val="4082720153"/>
                        </a:ext>
                      </a:extLst>
                    </a:gridCol>
                    <a:gridCol w="1243013">
                      <a:extLst>
                        <a:ext uri="{9D8B030D-6E8A-4147-A177-3AD203B41FA5}">
                          <a16:colId xmlns:a16="http://schemas.microsoft.com/office/drawing/2014/main" val="2146258026"/>
                        </a:ext>
                      </a:extLst>
                    </a:gridCol>
                    <a:gridCol w="1243013">
                      <a:extLst>
                        <a:ext uri="{9D8B030D-6E8A-4147-A177-3AD203B41FA5}">
                          <a16:colId xmlns:a16="http://schemas.microsoft.com/office/drawing/2014/main" val="1607553566"/>
                        </a:ext>
                      </a:extLst>
                    </a:gridCol>
                    <a:gridCol w="1243013">
                      <a:extLst>
                        <a:ext uri="{9D8B030D-6E8A-4147-A177-3AD203B41FA5}">
                          <a16:colId xmlns:a16="http://schemas.microsoft.com/office/drawing/2014/main" val="335711872"/>
                        </a:ext>
                      </a:extLst>
                    </a:gridCol>
                    <a:gridCol w="1243013">
                      <a:extLst>
                        <a:ext uri="{9D8B030D-6E8A-4147-A177-3AD203B41FA5}">
                          <a16:colId xmlns:a16="http://schemas.microsoft.com/office/drawing/2014/main" val="23165531"/>
                        </a:ext>
                      </a:extLst>
                    </a:gridCol>
                    <a:gridCol w="1243013">
                      <a:extLst>
                        <a:ext uri="{9D8B030D-6E8A-4147-A177-3AD203B41FA5}">
                          <a16:colId xmlns:a16="http://schemas.microsoft.com/office/drawing/2014/main" val="2826370981"/>
                        </a:ext>
                      </a:extLst>
                    </a:gridCol>
                    <a:gridCol w="1243013">
                      <a:extLst>
                        <a:ext uri="{9D8B030D-6E8A-4147-A177-3AD203B41FA5}">
                          <a16:colId xmlns:a16="http://schemas.microsoft.com/office/drawing/2014/main" val="1536784503"/>
                        </a:ext>
                      </a:extLst>
                    </a:gridCol>
                  </a:tblGrid>
                  <a:tr h="528597"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0,</a:t>
                          </a:r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   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i="1" dirty="0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oMath>
                          </a14:m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1,</a:t>
                          </a:r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   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i="1" dirty="0" smtClean="0">
                                  <a:latin typeface="Cambria Math" panose="02040503050406030204" pitchFamily="18" charset="0"/>
                                </a:rPr>
                                <m:t>−6</m:t>
                              </m:r>
                            </m:oMath>
                          </a14:m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2,</a:t>
                          </a:r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   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i="1" dirty="0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oMath>
                          </a14:m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3,</a:t>
                          </a:r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   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i="1" dirty="0" smtClean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oMath>
                          </a14:m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4,</a:t>
                          </a:r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   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i="1" dirty="0" smtClean="0">
                                  <a:latin typeface="Cambria Math" panose="02040503050406030204" pitchFamily="18" charset="0"/>
                                </a:rPr>
                                <m:t>−5</m:t>
                              </m:r>
                            </m:oMath>
                          </a14:m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5,</a:t>
                          </a:r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  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i="1" dirty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oMath>
                          </a14:m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6,</a:t>
                          </a:r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   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i="1" dirty="0" smtClean="0">
                                  <a:latin typeface="Cambria Math" panose="02040503050406030204" pitchFamily="18" charset="0"/>
                                </a:rPr>
                                <m:t>8</m:t>
                              </m:r>
                            </m:oMath>
                          </a14:m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7,</a:t>
                          </a:r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 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i="1" dirty="0" smtClean="0"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oMath>
                          </a14:m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94115500"/>
                      </a:ext>
                    </a:extLst>
                  </a:tr>
                  <a:tr h="528597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0,</a:t>
                          </a:r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  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i="1" dirty="0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oMath>
                          </a14:m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80226207"/>
                      </a:ext>
                    </a:extLst>
                  </a:tr>
                  <a:tr h="528597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1,</a:t>
                          </a:r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   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i="1" dirty="0" smtClean="0">
                                  <a:latin typeface="Cambria Math" panose="02040503050406030204" pitchFamily="18" charset="0"/>
                                </a:rPr>
                                <m:t>−6</m:t>
                              </m:r>
                            </m:oMath>
                          </a14:m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86799639"/>
                      </a:ext>
                    </a:extLst>
                  </a:tr>
                  <a:tr h="528597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2,</a:t>
                          </a:r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   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i="1" dirty="0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oMath>
                          </a14:m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88534917"/>
                      </a:ext>
                    </a:extLst>
                  </a:tr>
                  <a:tr h="528597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3,</a:t>
                          </a:r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   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i="1" dirty="0" smtClean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oMath>
                          </a14:m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>
                        <a:solidFill>
                          <a:srgbClr val="E7F1F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solidFill>
                              <a:schemeClr val="accent4">
                                <a:lumMod val="40000"/>
                                <a:lumOff val="60000"/>
                              </a:schemeClr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>
                        <a:solidFill>
                          <a:srgbClr val="E7F1F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40930783"/>
                      </a:ext>
                    </a:extLst>
                  </a:tr>
                  <a:tr h="528597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4,</a:t>
                          </a:r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   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i="1" dirty="0" smtClean="0">
                                  <a:latin typeface="Cambria Math" panose="02040503050406030204" pitchFamily="18" charset="0"/>
                                </a:rPr>
                                <m:t>−5</m:t>
                              </m:r>
                            </m:oMath>
                          </a14:m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>
                        <a:solidFill>
                          <a:srgbClr val="CCE3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52104301"/>
                      </a:ext>
                    </a:extLst>
                  </a:tr>
                  <a:tr h="528597"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5,</a:t>
                          </a:r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  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i="1" dirty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oMath>
                          </a14:m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68457357"/>
                      </a:ext>
                    </a:extLst>
                  </a:tr>
                  <a:tr h="528597"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6,</a:t>
                          </a:r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   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i="1" dirty="0" smtClean="0">
                                  <a:latin typeface="Cambria Math" panose="02040503050406030204" pitchFamily="18" charset="0"/>
                                </a:rPr>
                                <m:t>8</m:t>
                              </m:r>
                            </m:oMath>
                          </a14:m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71916618"/>
                      </a:ext>
                    </a:extLst>
                  </a:tr>
                  <a:tr h="528597"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7,</a:t>
                          </a:r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 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i="1" dirty="0" smtClean="0"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oMath>
                          </a14:m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8499286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E01730DD-7A24-4F63-B78B-5D71A5897425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896017049"/>
                  </p:ext>
                </p:extLst>
              </p:nvPr>
            </p:nvGraphicFramePr>
            <p:xfrm>
              <a:off x="574675" y="1463674"/>
              <a:ext cx="11187117" cy="4757373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243013">
                      <a:extLst>
                        <a:ext uri="{9D8B030D-6E8A-4147-A177-3AD203B41FA5}">
                          <a16:colId xmlns:a16="http://schemas.microsoft.com/office/drawing/2014/main" val="3792193726"/>
                        </a:ext>
                      </a:extLst>
                    </a:gridCol>
                    <a:gridCol w="1243013">
                      <a:extLst>
                        <a:ext uri="{9D8B030D-6E8A-4147-A177-3AD203B41FA5}">
                          <a16:colId xmlns:a16="http://schemas.microsoft.com/office/drawing/2014/main" val="1152073375"/>
                        </a:ext>
                      </a:extLst>
                    </a:gridCol>
                    <a:gridCol w="1243013">
                      <a:extLst>
                        <a:ext uri="{9D8B030D-6E8A-4147-A177-3AD203B41FA5}">
                          <a16:colId xmlns:a16="http://schemas.microsoft.com/office/drawing/2014/main" val="4082720153"/>
                        </a:ext>
                      </a:extLst>
                    </a:gridCol>
                    <a:gridCol w="1243013">
                      <a:extLst>
                        <a:ext uri="{9D8B030D-6E8A-4147-A177-3AD203B41FA5}">
                          <a16:colId xmlns:a16="http://schemas.microsoft.com/office/drawing/2014/main" val="2146258026"/>
                        </a:ext>
                      </a:extLst>
                    </a:gridCol>
                    <a:gridCol w="1243013">
                      <a:extLst>
                        <a:ext uri="{9D8B030D-6E8A-4147-A177-3AD203B41FA5}">
                          <a16:colId xmlns:a16="http://schemas.microsoft.com/office/drawing/2014/main" val="1607553566"/>
                        </a:ext>
                      </a:extLst>
                    </a:gridCol>
                    <a:gridCol w="1243013">
                      <a:extLst>
                        <a:ext uri="{9D8B030D-6E8A-4147-A177-3AD203B41FA5}">
                          <a16:colId xmlns:a16="http://schemas.microsoft.com/office/drawing/2014/main" val="335711872"/>
                        </a:ext>
                      </a:extLst>
                    </a:gridCol>
                    <a:gridCol w="1243013">
                      <a:extLst>
                        <a:ext uri="{9D8B030D-6E8A-4147-A177-3AD203B41FA5}">
                          <a16:colId xmlns:a16="http://schemas.microsoft.com/office/drawing/2014/main" val="23165531"/>
                        </a:ext>
                      </a:extLst>
                    </a:gridCol>
                    <a:gridCol w="1243013">
                      <a:extLst>
                        <a:ext uri="{9D8B030D-6E8A-4147-A177-3AD203B41FA5}">
                          <a16:colId xmlns:a16="http://schemas.microsoft.com/office/drawing/2014/main" val="2826370981"/>
                        </a:ext>
                      </a:extLst>
                    </a:gridCol>
                    <a:gridCol w="1243013">
                      <a:extLst>
                        <a:ext uri="{9D8B030D-6E8A-4147-A177-3AD203B41FA5}">
                          <a16:colId xmlns:a16="http://schemas.microsoft.com/office/drawing/2014/main" val="1536784503"/>
                        </a:ext>
                      </a:extLst>
                    </a:gridCol>
                  </a:tblGrid>
                  <a:tr h="528597"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490" t="-1149" r="-701961" b="-8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00490" t="-1149" r="-601961" b="-8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300490" t="-1149" r="-501961" b="-8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00490" t="-1149" r="-401961" b="-8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00490" t="-1149" r="-301961" b="-8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600490" t="-1149" r="-201961" b="-8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700490" t="-1149" r="-101961" b="-8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800490" t="-1149" r="-1961" b="-80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94115500"/>
                      </a:ext>
                    </a:extLst>
                  </a:tr>
                  <a:tr h="52859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90" t="-101149" r="-801961" b="-7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80226207"/>
                      </a:ext>
                    </a:extLst>
                  </a:tr>
                  <a:tr h="52859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90" t="-203488" r="-801961" b="-60814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86799639"/>
                      </a:ext>
                    </a:extLst>
                  </a:tr>
                  <a:tr h="52859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90" t="-300000" r="-801961" b="-50114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88534917"/>
                      </a:ext>
                    </a:extLst>
                  </a:tr>
                  <a:tr h="52859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90" t="-400000" r="-801961" b="-40114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>
                        <a:solidFill>
                          <a:srgbClr val="E7F1F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solidFill>
                              <a:schemeClr val="accent4">
                                <a:lumMod val="40000"/>
                                <a:lumOff val="60000"/>
                              </a:schemeClr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>
                        <a:solidFill>
                          <a:srgbClr val="E7F1F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40930783"/>
                      </a:ext>
                    </a:extLst>
                  </a:tr>
                  <a:tr h="52859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90" t="-500000" r="-801961" b="-30114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>
                        <a:solidFill>
                          <a:srgbClr val="CCE3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52104301"/>
                      </a:ext>
                    </a:extLst>
                  </a:tr>
                  <a:tr h="52859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90" t="-606977" r="-801961" b="-2046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68457357"/>
                      </a:ext>
                    </a:extLst>
                  </a:tr>
                  <a:tr h="52859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90" t="-698851" r="-801961" b="-10229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71916618"/>
                      </a:ext>
                    </a:extLst>
                  </a:tr>
                  <a:tr h="52859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90" t="-798851" r="-801961" b="-229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84992866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DEB4388-84AD-4699-A3C6-626C0B5736A6}"/>
                  </a:ext>
                </a:extLst>
              </p:cNvPr>
              <p:cNvSpPr txBox="1"/>
              <p:nvPr/>
            </p:nvSpPr>
            <p:spPr>
              <a:xfrm>
                <a:off x="80682" y="3626224"/>
                <a:ext cx="494557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DEB4388-84AD-4699-A3C6-626C0B5736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682" y="3626224"/>
                <a:ext cx="494557" cy="58477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AF0D5330-1903-4EC3-8901-6516426D6426}"/>
              </a:ext>
            </a:extLst>
          </p:cNvPr>
          <p:cNvCxnSpPr>
            <a:stCxn id="5" idx="0"/>
          </p:cNvCxnSpPr>
          <p:nvPr/>
        </p:nvCxnSpPr>
        <p:spPr>
          <a:xfrm flipH="1" flipV="1">
            <a:off x="327212" y="2039471"/>
            <a:ext cx="749" cy="158675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8A9D801-4452-4FE4-9219-FC13950E8320}"/>
              </a:ext>
            </a:extLst>
          </p:cNvPr>
          <p:cNvCxnSpPr>
            <a:cxnSpLocks/>
            <a:stCxn id="5" idx="2"/>
          </p:cNvCxnSpPr>
          <p:nvPr/>
        </p:nvCxnSpPr>
        <p:spPr>
          <a:xfrm>
            <a:off x="327961" y="4210999"/>
            <a:ext cx="0" cy="201004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CE21828-D204-497C-8799-2EF13F3ACF7A}"/>
              </a:ext>
            </a:extLst>
          </p:cNvPr>
          <p:cNvCxnSpPr>
            <a:cxnSpLocks/>
          </p:cNvCxnSpPr>
          <p:nvPr/>
        </p:nvCxnSpPr>
        <p:spPr>
          <a:xfrm flipH="1" flipV="1">
            <a:off x="1819835" y="1220235"/>
            <a:ext cx="3783106" cy="1055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B1FA8864-8283-4C92-AFCC-21EF28003069}"/>
                  </a:ext>
                </a:extLst>
              </p:cNvPr>
              <p:cNvSpPr txBox="1"/>
              <p:nvPr/>
            </p:nvSpPr>
            <p:spPr>
              <a:xfrm>
                <a:off x="5710517" y="927848"/>
                <a:ext cx="494557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𝑗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B1FA8864-8283-4C92-AFCC-21EF280030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0517" y="927848"/>
                <a:ext cx="494557" cy="58477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156A19C-1E33-404A-9A23-4243A274A28E}"/>
              </a:ext>
            </a:extLst>
          </p:cNvPr>
          <p:cNvCxnSpPr>
            <a:cxnSpLocks/>
            <a:stCxn id="14" idx="3"/>
          </p:cNvCxnSpPr>
          <p:nvPr/>
        </p:nvCxnSpPr>
        <p:spPr>
          <a:xfrm>
            <a:off x="6205074" y="1220236"/>
            <a:ext cx="5224926" cy="2110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62" name="Ink 61">
                <a:extLst>
                  <a:ext uri="{FF2B5EF4-FFF2-40B4-BE49-F238E27FC236}">
                    <a16:creationId xmlns:a16="http://schemas.microsoft.com/office/drawing/2014/main" id="{DAEF38BD-3512-4646-B814-F3571EF1EFB5}"/>
                  </a:ext>
                </a:extLst>
              </p14:cNvPr>
              <p14:cNvContentPartPr/>
              <p14:nvPr/>
            </p14:nvContentPartPr>
            <p14:xfrm>
              <a:off x="9012656" y="596082"/>
              <a:ext cx="2880" cy="6840"/>
            </p14:xfrm>
          </p:contentPart>
        </mc:Choice>
        <mc:Fallback xmlns="">
          <p:pic>
            <p:nvPicPr>
              <p:cNvPr id="62" name="Ink 61">
                <a:extLst>
                  <a:ext uri="{FF2B5EF4-FFF2-40B4-BE49-F238E27FC236}">
                    <a16:creationId xmlns:a16="http://schemas.microsoft.com/office/drawing/2014/main" id="{DAEF38BD-3512-4646-B814-F3571EF1EFB5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9003656" y="587082"/>
                <a:ext cx="20520" cy="24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22" name="Ink 21">
                <a:extLst>
                  <a:ext uri="{FF2B5EF4-FFF2-40B4-BE49-F238E27FC236}">
                    <a16:creationId xmlns:a16="http://schemas.microsoft.com/office/drawing/2014/main" id="{63AFBEDD-C42C-49E7-A3B1-7B8E8AB04148}"/>
                  </a:ext>
                </a:extLst>
              </p14:cNvPr>
              <p14:cNvContentPartPr/>
              <p14:nvPr/>
            </p14:nvContentPartPr>
            <p14:xfrm>
              <a:off x="4556216" y="610122"/>
              <a:ext cx="1800" cy="720"/>
            </p14:xfrm>
          </p:contentPart>
        </mc:Choice>
        <mc:Fallback xmlns="">
          <p:pic>
            <p:nvPicPr>
              <p:cNvPr id="22" name="Ink 21">
                <a:extLst>
                  <a:ext uri="{FF2B5EF4-FFF2-40B4-BE49-F238E27FC236}">
                    <a16:creationId xmlns:a16="http://schemas.microsoft.com/office/drawing/2014/main" id="{63AFBEDD-C42C-49E7-A3B1-7B8E8AB04148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547216" y="601122"/>
                <a:ext cx="19440" cy="18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A6C2662A-F891-44FD-82B4-3D319565FF04}"/>
                  </a:ext>
                </a:extLst>
              </p:cNvPr>
              <p:cNvSpPr txBox="1"/>
              <p:nvPr/>
            </p:nvSpPr>
            <p:spPr>
              <a:xfrm>
                <a:off x="2303929" y="215153"/>
                <a:ext cx="584050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𝐿𝐼𝑆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1,1</m:t>
                        </m:r>
                      </m:e>
                    </m:d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𝐴</m:t>
                    </m:r>
                    <m:d>
                      <m:dPr>
                        <m:begChr m:val="["/>
                        <m:endChr m:val="]"/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≥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[1]</m:t>
                    </m:r>
                  </m:oMath>
                </a14:m>
                <a:r>
                  <a:rPr lang="en-US" dirty="0"/>
                  <a:t> can add,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1+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𝐿𝐼𝑆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(0,1)</m:t>
                    </m:r>
                  </m:oMath>
                </a14:m>
                <a:r>
                  <a:rPr lang="en-US" dirty="0"/>
                  <a:t> 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𝐿𝐼𝑆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0,1)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A6C2662A-F891-44FD-82B4-3D319565FF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03929" y="215153"/>
                <a:ext cx="5840506" cy="369332"/>
              </a:xfrm>
              <a:prstGeom prst="rect">
                <a:avLst/>
              </a:prstGeom>
              <a:blipFill>
                <a:blip r:embed="rId9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7889923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with UW colors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A48DD3"/>
      </a:accent2>
      <a:accent3>
        <a:srgbClr val="4C3282"/>
      </a:accent3>
      <a:accent4>
        <a:srgbClr val="B6A479"/>
      </a:accent4>
      <a:accent5>
        <a:srgbClr val="3E8853"/>
      </a:accent5>
      <a:accent6>
        <a:srgbClr val="62A39F"/>
      </a:accent6>
      <a:hlink>
        <a:srgbClr val="33006F"/>
      </a:hlink>
      <a:folHlink>
        <a:srgbClr val="9A7B4C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311_template" id="{CF2E33B2-997D-4F55-9C04-23BC94CAE906}" vid="{863C565C-B775-42FC-8F75-344706EF3AA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417_template</Template>
  <TotalTime>2118</TotalTime>
  <Words>3313</Words>
  <Application>Microsoft Office PowerPoint</Application>
  <PresentationFormat>Widescreen</PresentationFormat>
  <Paragraphs>659</Paragraphs>
  <Slides>51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60" baseType="lpstr">
      <vt:lpstr>Cambria Math</vt:lpstr>
      <vt:lpstr>Courier New</vt:lpstr>
      <vt:lpstr>Segoe UI</vt:lpstr>
      <vt:lpstr>Segoe UI Light</vt:lpstr>
      <vt:lpstr>Segoe UI Semibold</vt:lpstr>
      <vt:lpstr>Segoe UI Semilight</vt:lpstr>
      <vt:lpstr>Tw Cen MT</vt:lpstr>
      <vt:lpstr>Wingdings 3</vt:lpstr>
      <vt:lpstr>Integral</vt:lpstr>
      <vt:lpstr>Dynamic Programming on Trees</vt:lpstr>
      <vt:lpstr>Longest Increasing Subsequence</vt:lpstr>
      <vt:lpstr>Longest Increasing Subsequence</vt:lpstr>
      <vt:lpstr>Recurrence</vt:lpstr>
      <vt:lpstr>Longest Increasing Subsequence</vt:lpstr>
      <vt:lpstr>Longest Increasing Subsequence</vt:lpstr>
      <vt:lpstr>LIS</vt:lpstr>
      <vt:lpstr>LIS</vt:lpstr>
      <vt:lpstr>LIS</vt:lpstr>
      <vt:lpstr>LIS</vt:lpstr>
      <vt:lpstr>LIS</vt:lpstr>
      <vt:lpstr>LIS</vt:lpstr>
      <vt:lpstr>pseudocode</vt:lpstr>
      <vt:lpstr>Longest Increasing Subsequence</vt:lpstr>
      <vt:lpstr>Recurrence</vt:lpstr>
      <vt:lpstr>Recurrence</vt:lpstr>
      <vt:lpstr>Longest Increasing Subsequence</vt:lpstr>
      <vt:lpstr>Longest Increasing Subsequence</vt:lpstr>
      <vt:lpstr>Summing Up</vt:lpstr>
      <vt:lpstr>But Wait! There’s more</vt:lpstr>
      <vt:lpstr>Takeaways</vt:lpstr>
      <vt:lpstr>Extra Practice</vt:lpstr>
      <vt:lpstr>Subset Sum</vt:lpstr>
      <vt:lpstr>Subset Sum</vt:lpstr>
      <vt:lpstr>Subset Sum</vt:lpstr>
      <vt:lpstr>Subset Sum</vt:lpstr>
      <vt:lpstr>Longest Increasing Subsequence, Round 3</vt:lpstr>
      <vt:lpstr>Longest Increasing Subsequence, Round 3</vt:lpstr>
      <vt:lpstr>Longest Increasing Subsequence, Round 3</vt:lpstr>
      <vt:lpstr>DP on Trees</vt:lpstr>
      <vt:lpstr>DP on Trees</vt:lpstr>
      <vt:lpstr>DP on Trees</vt:lpstr>
      <vt:lpstr>Vertex Cover</vt:lpstr>
      <vt:lpstr>Vertex Cover</vt:lpstr>
      <vt:lpstr>Vertex Cover</vt:lpstr>
      <vt:lpstr>Vertex Cover</vt:lpstr>
      <vt:lpstr>Vertex Cover</vt:lpstr>
      <vt:lpstr>Vertex Cover – Recursively </vt:lpstr>
      <vt:lpstr>Vertex Cover – Recursively </vt:lpstr>
      <vt:lpstr>Recurrence</vt:lpstr>
      <vt:lpstr>Recurrence</vt:lpstr>
      <vt:lpstr>Vertex Cover Dynamic Program</vt:lpstr>
      <vt:lpstr>Vertex Cover Dynamic Program</vt:lpstr>
      <vt:lpstr>Vertex Cover</vt:lpstr>
      <vt:lpstr>Vertex Cover Dynamic Program</vt:lpstr>
      <vt:lpstr>DP Context</vt:lpstr>
      <vt:lpstr>DP Design Notes</vt:lpstr>
      <vt:lpstr>DP history</vt:lpstr>
      <vt:lpstr>DP history</vt:lpstr>
      <vt:lpstr>DP history</vt:lpstr>
      <vt:lpstr>Next week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Dynamic Programming on Trees</dc:title>
  <dc:creator>rtweber2</dc:creator>
  <cp:lastModifiedBy>rtweber2</cp:lastModifiedBy>
  <cp:revision>36</cp:revision>
  <dcterms:created xsi:type="dcterms:W3CDTF">2021-02-03T20:39:28Z</dcterms:created>
  <dcterms:modified xsi:type="dcterms:W3CDTF">2021-02-05T23:59:57Z</dcterms:modified>
</cp:coreProperties>
</file>