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64" r:id="rId3"/>
    <p:sldId id="366" r:id="rId4"/>
    <p:sldId id="367" r:id="rId5"/>
    <p:sldId id="368" r:id="rId6"/>
    <p:sldId id="365" r:id="rId7"/>
    <p:sldId id="304" r:id="rId8"/>
    <p:sldId id="305" r:id="rId9"/>
    <p:sldId id="306" r:id="rId10"/>
    <p:sldId id="307" r:id="rId11"/>
    <p:sldId id="309" r:id="rId12"/>
    <p:sldId id="311" r:id="rId13"/>
    <p:sldId id="310" r:id="rId14"/>
    <p:sldId id="313" r:id="rId15"/>
    <p:sldId id="312" r:id="rId16"/>
    <p:sldId id="314" r:id="rId17"/>
    <p:sldId id="315" r:id="rId18"/>
    <p:sldId id="321" r:id="rId19"/>
    <p:sldId id="322" r:id="rId20"/>
    <p:sldId id="323" r:id="rId21"/>
    <p:sldId id="339" r:id="rId22"/>
    <p:sldId id="324" r:id="rId23"/>
    <p:sldId id="325" r:id="rId24"/>
    <p:sldId id="320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  <p:sldId id="340" r:id="rId36"/>
    <p:sldId id="336" r:id="rId37"/>
    <p:sldId id="337" r:id="rId38"/>
    <p:sldId id="341" r:id="rId39"/>
    <p:sldId id="356" r:id="rId40"/>
    <p:sldId id="355" r:id="rId41"/>
    <p:sldId id="338" r:id="rId42"/>
    <p:sldId id="357" r:id="rId43"/>
    <p:sldId id="363" r:id="rId44"/>
    <p:sldId id="342" r:id="rId45"/>
    <p:sldId id="358" r:id="rId46"/>
    <p:sldId id="343" r:id="rId47"/>
    <p:sldId id="359" r:id="rId48"/>
    <p:sldId id="350" r:id="rId49"/>
    <p:sldId id="351" r:id="rId50"/>
    <p:sldId id="353" r:id="rId51"/>
    <p:sldId id="354" r:id="rId52"/>
    <p:sldId id="360" r:id="rId53"/>
    <p:sldId id="361" r:id="rId54"/>
    <p:sldId id="362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79" d="100"/>
          <a:sy n="79" d="100"/>
        </p:scale>
        <p:origin x="34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616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82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204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511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3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6329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99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99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12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04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15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313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4A5F2B86-2CC4-442A-B52F-0056EC272CD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FBD79A55-B100-4CFD-827B-6EC00F1933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89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algorithms.wtf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D9026-115B-4AED-A967-90AB3D2D2C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Even More </a:t>
            </a:r>
            <a:br>
              <a:rPr lang="en-US" dirty="0"/>
            </a:br>
            <a:r>
              <a:rPr lang="en-US" dirty="0"/>
              <a:t>Dynamic Programming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E7DE93-E4C9-4D85-89BA-CBBA270BDA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449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E812-3468-4E53-A4A9-7F1747496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80673B-0C73-44EE-AFBC-24C12F7153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520241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What information would let us simplify the problem?</a:t>
                </a:r>
              </a:p>
              <a:p>
                <a:r>
                  <a:rPr lang="en-US" dirty="0"/>
                  <a:t>What would let us “take one step”  toward the solution?</a:t>
                </a:r>
              </a:p>
              <a:p>
                <a:endParaRPr lang="en-US" dirty="0"/>
              </a:p>
              <a:p>
                <a:r>
                  <a:rPr lang="en-US" dirty="0"/>
                  <a:t>“Handling” one character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choosing one of insert, delete, or substitution and increasing the “distance” by 1</a:t>
                </a:r>
              </a:p>
              <a:p>
                <a:r>
                  <a:rPr lang="en-US" dirty="0"/>
                  <a:t>OR realizing the characters are the same and matching for free.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edit distance of the strings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. (we’re indexing strings from 1, it’ll make things a little prettier).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80673B-0C73-44EE-AFBC-24C12F7153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5202414"/>
              </a:xfrm>
              <a:blipFill>
                <a:blip r:embed="rId6"/>
                <a:stretch>
                  <a:fillRect l="-708" t="-2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4843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AB3C9-E426-45D5-AA26-6878728A2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“Handling” one character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choosing one of insert, delete, or substitution and increasing the “distance” by 1</a:t>
                </a:r>
              </a:p>
              <a:p>
                <a:r>
                  <a:rPr lang="en-US" dirty="0"/>
                  <a:t>OR realizing the characters are the same and matching for free.</a:t>
                </a:r>
              </a:p>
              <a:p>
                <a:endParaRPr lang="en-US" dirty="0"/>
              </a:p>
              <a:p>
                <a:r>
                  <a:rPr lang="en-US" dirty="0"/>
                  <a:t>Write a recurrence. </a:t>
                </a:r>
              </a:p>
              <a:p>
                <a:r>
                  <a:rPr lang="en-US" dirty="0"/>
                  <a:t>What do we need to keep track of? Where we are in each string!</a:t>
                </a:r>
              </a:p>
              <a:p>
                <a:r>
                  <a:rPr lang="en-US" dirty="0"/>
                  <a:t>Match right to left – be sure to keep track of characters remaining in each string!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8F249F84-64A9-4AB5-8F4D-84BEC303CB1F}"/>
              </a:ext>
            </a:extLst>
          </p:cNvPr>
          <p:cNvSpPr/>
          <p:nvPr/>
        </p:nvSpPr>
        <p:spPr>
          <a:xfrm>
            <a:off x="7003968" y="263276"/>
            <a:ext cx="5001009" cy="1630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1102018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AB3C9-E426-45D5-AA26-6878728A2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“Handling” one character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choosing one of insert, delete, or substitution and increasing the “distance” by 1</a:t>
                </a:r>
              </a:p>
              <a:p>
                <a:r>
                  <a:rPr lang="en-US" dirty="0"/>
                  <a:t>OR realizing the characters are the same and matching for free.</a:t>
                </a:r>
              </a:p>
              <a:p>
                <a:endParaRPr lang="en-US" dirty="0"/>
              </a:p>
              <a:p>
                <a:r>
                  <a:rPr lang="en-US" dirty="0"/>
                  <a:t>What does delete look like?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(delete character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match the rest)</a:t>
                </a:r>
              </a:p>
              <a:p>
                <a:r>
                  <a:rPr lang="en-US" dirty="0"/>
                  <a:t>Insert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r>
                  <a:rPr lang="en-US" dirty="0"/>
                  <a:t> Substitution: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Matching </a:t>
                </a:r>
                <a:r>
                  <a:rPr lang="en-US" dirty="0" err="1"/>
                  <a:t>charcters</a:t>
                </a:r>
                <a:r>
                  <a:rPr lang="en-US" dirty="0"/>
                  <a:t>? Also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r>
                  <a:rPr lang="en-US" dirty="0"/>
                  <a:t> but only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3504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AB3C9-E426-45D5-AA26-6878728A2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“Handling” one character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i.e. choosing one of insert, delete, or substitution and increasing the “distance” by 1</a:t>
                </a:r>
              </a:p>
              <a:p>
                <a:r>
                  <a:rPr lang="en-US" dirty="0"/>
                  <a:t>OR realizing the characters are the same and matching for free.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 1+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, 1+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,  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𝕀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≠</m:t>
                                    </m:r>
                                    <m:sSub>
                                      <m:sSub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]+</m:t>
                                    </m:r>
                                    <m:r>
                                      <a:rPr lang="en-US" sz="2200" b="0" i="1" smtClean="0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2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94C9B5-31A7-437E-B8DD-D3BF721C24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EBC4DEA5-6D39-4DEE-BD97-515A263DF88A}"/>
              </a:ext>
            </a:extLst>
          </p:cNvPr>
          <p:cNvSpPr/>
          <p:nvPr/>
        </p:nvSpPr>
        <p:spPr>
          <a:xfrm>
            <a:off x="3384754" y="3716593"/>
            <a:ext cx="1408471" cy="4277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Delete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3B1BD4-438B-4319-9CB8-5CCCBD2E9DB1}"/>
              </a:ext>
            </a:extLst>
          </p:cNvPr>
          <p:cNvSpPr/>
          <p:nvPr/>
        </p:nvSpPr>
        <p:spPr>
          <a:xfrm>
            <a:off x="5705167" y="3672757"/>
            <a:ext cx="1408471" cy="4277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3EBA2F-BBB6-400C-B1EE-B681F54DF67B}"/>
              </a:ext>
            </a:extLst>
          </p:cNvPr>
          <p:cNvSpPr/>
          <p:nvPr/>
        </p:nvSpPr>
        <p:spPr>
          <a:xfrm>
            <a:off x="7457767" y="3716593"/>
            <a:ext cx="3330678" cy="4277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Sub and matching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2FBF5EA5-0246-437B-BE98-2FEE18893E8D}"/>
              </a:ext>
            </a:extLst>
          </p:cNvPr>
          <p:cNvSpPr/>
          <p:nvPr/>
        </p:nvSpPr>
        <p:spPr>
          <a:xfrm>
            <a:off x="6096000" y="4670737"/>
            <a:ext cx="1814051" cy="1231490"/>
          </a:xfrm>
          <a:prstGeom prst="wedgeRoundRectCallout">
            <a:avLst>
              <a:gd name="adj1" fmla="val 23148"/>
              <a:gd name="adj2" fmla="val -608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“Indicator” – math for “cast bool to int”</a:t>
            </a:r>
          </a:p>
        </p:txBody>
      </p:sp>
    </p:spTree>
    <p:extLst>
      <p:ext uri="{BB962C8B-B14F-4D97-AF65-F5344CB8AC3E}">
        <p14:creationId xmlns:p14="http://schemas.microsoft.com/office/powerpoint/2010/main" val="58840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85F3-5F14-46EB-BE5F-3420CB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9391-945D-4D76-8C42-70F969FE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Define the object you’re looking for</a:t>
            </a:r>
          </a:p>
          <a:p>
            <a:endParaRPr lang="en-US" dirty="0"/>
          </a:p>
          <a:p>
            <a:r>
              <a:rPr lang="en-US" dirty="0"/>
              <a:t>2. Write a recurrence to say how to find it</a:t>
            </a:r>
          </a:p>
          <a:p>
            <a:endParaRPr lang="en-US" dirty="0"/>
          </a:p>
          <a:p>
            <a:r>
              <a:rPr lang="en-US" dirty="0"/>
              <a:t>3. Design a </a:t>
            </a:r>
            <a:r>
              <a:rPr lang="en-US" dirty="0" err="1"/>
              <a:t>memoization</a:t>
            </a:r>
            <a:r>
              <a:rPr lang="en-US" dirty="0"/>
              <a:t> structure</a:t>
            </a:r>
          </a:p>
          <a:p>
            <a:endParaRPr lang="en-US" dirty="0"/>
          </a:p>
          <a:p>
            <a:r>
              <a:rPr lang="en-US" dirty="0"/>
              <a:t>4. Write an iterative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DB1AD7-8200-4026-95FF-C8E3FB1097ED}"/>
                  </a:ext>
                </a:extLst>
              </p:cNvPr>
              <p:cNvSpPr txBox="1"/>
              <p:nvPr/>
            </p:nvSpPr>
            <p:spPr>
              <a:xfrm>
                <a:off x="1467465" y="1916942"/>
                <a:ext cx="89448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Minimum Edit Distance between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sz="2800" dirty="0">
                  <a:solidFill>
                    <a:schemeClr val="accent3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DB1AD7-8200-4026-95FF-C8E3FB109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465" y="1916942"/>
                <a:ext cx="8944896" cy="523220"/>
              </a:xfrm>
              <a:prstGeom prst="rect">
                <a:avLst/>
              </a:prstGeom>
              <a:blipFill>
                <a:blip r:embed="rId2"/>
                <a:stretch>
                  <a:fillRect l="-1431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775123F-0F51-474C-A3E9-471C2E0DCE90}"/>
              </a:ext>
            </a:extLst>
          </p:cNvPr>
          <p:cNvSpPr txBox="1"/>
          <p:nvPr/>
        </p:nvSpPr>
        <p:spPr>
          <a:xfrm>
            <a:off x="1283110" y="3027988"/>
            <a:ext cx="894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✅</a:t>
            </a:r>
          </a:p>
        </p:txBody>
      </p:sp>
    </p:spTree>
    <p:extLst>
      <p:ext uri="{BB962C8B-B14F-4D97-AF65-F5344CB8AC3E}">
        <p14:creationId xmlns:p14="http://schemas.microsoft.com/office/powerpoint/2010/main" val="1454497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52751-B317-45BE-BA92-9833D6993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Memoization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1E9D6D-4840-4AF7-9FAA-82D1D9F8C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6"/>
                <a:ext cx="11187258" cy="378656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 1+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, 1+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,  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𝕀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≠</m:t>
                                    </m:r>
                                    <m:sSub>
                                      <m:sSub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]+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−1,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endParaRPr lang="en-US" sz="2200" dirty="0"/>
              </a:p>
              <a:p>
                <a:endParaRPr lang="en-US" sz="2200" dirty="0"/>
              </a:p>
              <a:p>
                <a:r>
                  <a:rPr lang="en-US" sz="2200" dirty="0"/>
                  <a:t>2D array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200" dirty="0"/>
                  <a:t> by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200" dirty="0"/>
              </a:p>
              <a:p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OPT[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</a:t>
                </a:r>
                <a:r>
                  <a:rPr lang="en-US" sz="2200" dirty="0"/>
                  <a:t> is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1E9D6D-4840-4AF7-9FAA-82D1D9F8C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6"/>
                <a:ext cx="11187258" cy="3786569"/>
              </a:xfrm>
              <a:blipFill>
                <a:blip r:embed="rId2"/>
                <a:stretch>
                  <a:fillRect l="-272" t="-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6103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2164263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86436210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21642632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56256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77796142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2868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76545817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AEA68F5-988D-42CB-9954-B4D9F81B1A50}"/>
                  </a:ext>
                </a:extLst>
              </p:cNvPr>
              <p:cNvSpPr txBox="1"/>
              <p:nvPr/>
            </p:nvSpPr>
            <p:spPr>
              <a:xfrm>
                <a:off x="3633811" y="2872099"/>
                <a:ext cx="279629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1+1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𝑙𝑒𝑓𝑡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𝑑𝑒𝑙𝑒𝑡𝑒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1+1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𝑢𝑝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𝑖𝑛𝑠𝑒𝑟𝑡</m:t>
                        </m:r>
                      </m:e>
                    </m:d>
                  </m:oMath>
                </a14:m>
                <a:r>
                  <a:rPr lang="en-US" sz="24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+1(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𝑑𝑖𝑎𝑔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𝑠𝑢𝑏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dirty="0"/>
                  <a:t> 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AEA68F5-988D-42CB-9954-B4D9F81B1A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3811" y="2872099"/>
                <a:ext cx="2796298" cy="1569660"/>
              </a:xfrm>
              <a:prstGeom prst="rect">
                <a:avLst/>
              </a:prstGeom>
              <a:blipFill>
                <a:blip r:embed="rId3"/>
                <a:stretch>
                  <a:fillRect l="-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8688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60608773"/>
                  </p:ext>
                </p:extLst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4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AEA68F5-988D-42CB-9954-B4D9F81B1A50}"/>
                  </a:ext>
                </a:extLst>
              </p:cNvPr>
              <p:cNvSpPr txBox="1"/>
              <p:nvPr/>
            </p:nvSpPr>
            <p:spPr>
              <a:xfrm>
                <a:off x="4770086" y="3722022"/>
                <a:ext cx="279629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+1 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𝑙𝑒𝑓𝑡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𝑑𝑒𝑙𝑒𝑡𝑒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+1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𝑢𝑝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𝑖𝑛𝑠𝑒𝑟𝑡</m:t>
                        </m:r>
                      </m:e>
                    </m:d>
                  </m:oMath>
                </a14:m>
                <a:r>
                  <a:rPr lang="en-US" sz="24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+0(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𝑑𝑖𝑎𝑔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𝑠𝑢𝑏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0" dirty="0"/>
                  <a:t> 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AEA68F5-988D-42CB-9954-B4D9F81B1A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0086" y="3722022"/>
                <a:ext cx="2796298" cy="1569660"/>
              </a:xfrm>
              <a:prstGeom prst="rect">
                <a:avLst/>
              </a:prstGeom>
              <a:blipFill>
                <a:blip r:embed="rId3"/>
                <a:stretch>
                  <a:fillRect l="-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781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9E2DF-88FA-46AF-AB8F-C726A0D69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Loop on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213AE-2540-43C7-9318-9CF89641A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Got a summary of feedback from Ken – thank you for taking that time:</a:t>
            </a:r>
          </a:p>
          <a:p>
            <a:endParaRPr lang="en-US" dirty="0"/>
          </a:p>
          <a:p>
            <a:r>
              <a:rPr lang="en-US" dirty="0"/>
              <a:t>Thanks for talking to Ken live or filling out the form</a:t>
            </a:r>
          </a:p>
          <a:p>
            <a:endParaRPr lang="en-US" dirty="0"/>
          </a:p>
          <a:p>
            <a:r>
              <a:rPr lang="en-US" b="1" dirty="0"/>
              <a:t>What’s working:</a:t>
            </a:r>
          </a:p>
          <a:p>
            <a:r>
              <a:rPr lang="en-US" dirty="0"/>
              <a:t>Ed Q&amp;A</a:t>
            </a:r>
          </a:p>
          <a:p>
            <a:r>
              <a:rPr lang="en-US" dirty="0"/>
              <a:t>Office Hours (when they’re not overwhelmed)</a:t>
            </a:r>
          </a:p>
          <a:p>
            <a:r>
              <a:rPr lang="en-US" dirty="0"/>
              <a:t>Lecture Activities (a little less for those asynchronous)</a:t>
            </a:r>
          </a:p>
        </p:txBody>
      </p:sp>
    </p:spTree>
    <p:extLst>
      <p:ext uri="{BB962C8B-B14F-4D97-AF65-F5344CB8AC3E}">
        <p14:creationId xmlns:p14="http://schemas.microsoft.com/office/powerpoint/2010/main" val="4212678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30380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20FFBE-66BD-4B92-AF37-7A8DDA0E37C3}"/>
              </a:ext>
            </a:extLst>
          </p:cNvPr>
          <p:cNvCxnSpPr>
            <a:cxnSpLocks/>
          </p:cNvCxnSpPr>
          <p:nvPr/>
        </p:nvCxnSpPr>
        <p:spPr>
          <a:xfrm flipH="1">
            <a:off x="10058400" y="6295293"/>
            <a:ext cx="79130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9CF3A9-5087-4E67-8D87-A98C30FF5F10}"/>
              </a:ext>
            </a:extLst>
          </p:cNvPr>
          <p:cNvCxnSpPr>
            <a:cxnSpLocks/>
          </p:cNvCxnSpPr>
          <p:nvPr/>
        </p:nvCxnSpPr>
        <p:spPr>
          <a:xfrm flipH="1" flipV="1">
            <a:off x="8991600" y="5884985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C35197-715A-4CCF-AA14-D5A5BEC399E3}"/>
              </a:ext>
            </a:extLst>
          </p:cNvPr>
          <p:cNvCxnSpPr>
            <a:cxnSpLocks/>
          </p:cNvCxnSpPr>
          <p:nvPr/>
        </p:nvCxnSpPr>
        <p:spPr>
          <a:xfrm flipH="1" flipV="1">
            <a:off x="7965830" y="545709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A663EB-C5AE-47E2-86FE-E57912C1DAD2}"/>
              </a:ext>
            </a:extLst>
          </p:cNvPr>
          <p:cNvCxnSpPr>
            <a:cxnSpLocks/>
          </p:cNvCxnSpPr>
          <p:nvPr/>
        </p:nvCxnSpPr>
        <p:spPr>
          <a:xfrm flipH="1" flipV="1">
            <a:off x="6992814" y="4976447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93E0ED-22F7-484F-98BC-657A522B067D}"/>
              </a:ext>
            </a:extLst>
          </p:cNvPr>
          <p:cNvCxnSpPr>
            <a:cxnSpLocks/>
          </p:cNvCxnSpPr>
          <p:nvPr/>
        </p:nvCxnSpPr>
        <p:spPr>
          <a:xfrm flipH="1" flipV="1">
            <a:off x="5890845" y="450166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824F5D-F436-494C-9CD3-063E972A2D45}"/>
              </a:ext>
            </a:extLst>
          </p:cNvPr>
          <p:cNvCxnSpPr>
            <a:cxnSpLocks/>
          </p:cNvCxnSpPr>
          <p:nvPr/>
        </p:nvCxnSpPr>
        <p:spPr>
          <a:xfrm flipH="1" flipV="1">
            <a:off x="4876798" y="3990000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A4317FA-1FC1-4712-9D7E-18B8BD85700F}"/>
              </a:ext>
            </a:extLst>
          </p:cNvPr>
          <p:cNvCxnSpPr>
            <a:cxnSpLocks/>
          </p:cNvCxnSpPr>
          <p:nvPr/>
        </p:nvCxnSpPr>
        <p:spPr>
          <a:xfrm flipH="1" flipV="1">
            <a:off x="3909644" y="3603139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949B20-4C61-40CD-828A-B4E1AAED59D0}"/>
              </a:ext>
            </a:extLst>
          </p:cNvPr>
          <p:cNvCxnSpPr>
            <a:cxnSpLocks/>
          </p:cNvCxnSpPr>
          <p:nvPr/>
        </p:nvCxnSpPr>
        <p:spPr>
          <a:xfrm flipV="1">
            <a:off x="3745523" y="3254861"/>
            <a:ext cx="1" cy="25125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7E85E82-7454-4D43-9031-A6A35FD06626}"/>
              </a:ext>
            </a:extLst>
          </p:cNvPr>
          <p:cNvCxnSpPr>
            <a:cxnSpLocks/>
          </p:cNvCxnSpPr>
          <p:nvPr/>
        </p:nvCxnSpPr>
        <p:spPr>
          <a:xfrm flipH="1" flipV="1">
            <a:off x="2895597" y="2630644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0015287-6961-47F5-A799-9932A3D6A9AC}"/>
              </a:ext>
            </a:extLst>
          </p:cNvPr>
          <p:cNvCxnSpPr>
            <a:cxnSpLocks/>
          </p:cNvCxnSpPr>
          <p:nvPr/>
        </p:nvCxnSpPr>
        <p:spPr>
          <a:xfrm flipH="1" flipV="1">
            <a:off x="1869827" y="2202752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943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0F58-376E-4B08-A2B9-886464022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𝐎𝐏𝐓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(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𝒊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,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𝒋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cs typeface="Segoe UI Semilight" panose="020B0402040204020203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dirty="0">
                            <a:latin typeface="Segoe UI Semilight" panose="020B0402040204020203" pitchFamily="34" charset="0"/>
                            <a:cs typeface="Segoe UI Semilight" panose="020B0402040204020203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352CF11-16F4-4053-9024-22D9C125ED6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574675" y="1463675"/>
              <a:ext cx="11187121" cy="502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7011">
                      <a:extLst>
                        <a:ext uri="{9D8B030D-6E8A-4147-A177-3AD203B41FA5}">
                          <a16:colId xmlns:a16="http://schemas.microsoft.com/office/drawing/2014/main" val="407560655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2807377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111855072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230713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953488964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49762000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13128929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53231817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3534772328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4187783202"/>
                        </a:ext>
                      </a:extLst>
                    </a:gridCol>
                    <a:gridCol w="1017011">
                      <a:extLst>
                        <a:ext uri="{9D8B030D-6E8A-4147-A177-3AD203B41FA5}">
                          <a16:colId xmlns:a16="http://schemas.microsoft.com/office/drawing/2014/main" val="289963871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9" t="-9333" r="-1001796" b="-10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B,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Y,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O,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D,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A,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S, 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181550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0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6706805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>
                        <a:solidFill>
                          <a:srgbClr val="E7F1F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115383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1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>
                        <a:solidFill>
                          <a:srgbClr val="CCE3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098392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354804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T     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27900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Y      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303716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S     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58517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O     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427564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D     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92898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A     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latin typeface="Segoe UI Semilight" panose="020B0402040204020203" pitchFamily="34" charset="0"/>
                              <a:cs typeface="Segoe UI Semilight" panose="020B0402040204020203" pitchFamily="34" charset="0"/>
                            </a:rPr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9085477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20FFBE-66BD-4B92-AF37-7A8DDA0E37C3}"/>
              </a:ext>
            </a:extLst>
          </p:cNvPr>
          <p:cNvCxnSpPr>
            <a:cxnSpLocks/>
          </p:cNvCxnSpPr>
          <p:nvPr/>
        </p:nvCxnSpPr>
        <p:spPr>
          <a:xfrm flipH="1">
            <a:off x="10058400" y="6295293"/>
            <a:ext cx="79130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9CF3A9-5087-4E67-8D87-A98C30FF5F10}"/>
              </a:ext>
            </a:extLst>
          </p:cNvPr>
          <p:cNvCxnSpPr>
            <a:cxnSpLocks/>
          </p:cNvCxnSpPr>
          <p:nvPr/>
        </p:nvCxnSpPr>
        <p:spPr>
          <a:xfrm flipH="1" flipV="1">
            <a:off x="8991600" y="5884985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C35197-715A-4CCF-AA14-D5A5BEC399E3}"/>
              </a:ext>
            </a:extLst>
          </p:cNvPr>
          <p:cNvCxnSpPr>
            <a:cxnSpLocks/>
          </p:cNvCxnSpPr>
          <p:nvPr/>
        </p:nvCxnSpPr>
        <p:spPr>
          <a:xfrm flipH="1" flipV="1">
            <a:off x="7965830" y="545709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A663EB-C5AE-47E2-86FE-E57912C1DAD2}"/>
              </a:ext>
            </a:extLst>
          </p:cNvPr>
          <p:cNvCxnSpPr>
            <a:cxnSpLocks/>
          </p:cNvCxnSpPr>
          <p:nvPr/>
        </p:nvCxnSpPr>
        <p:spPr>
          <a:xfrm flipH="1" flipV="1">
            <a:off x="6992814" y="4976447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93E0ED-22F7-484F-98BC-657A522B067D}"/>
              </a:ext>
            </a:extLst>
          </p:cNvPr>
          <p:cNvCxnSpPr>
            <a:cxnSpLocks/>
          </p:cNvCxnSpPr>
          <p:nvPr/>
        </p:nvCxnSpPr>
        <p:spPr>
          <a:xfrm flipH="1" flipV="1">
            <a:off x="5890845" y="450166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824F5D-F436-494C-9CD3-063E972A2D45}"/>
              </a:ext>
            </a:extLst>
          </p:cNvPr>
          <p:cNvCxnSpPr>
            <a:cxnSpLocks/>
          </p:cNvCxnSpPr>
          <p:nvPr/>
        </p:nvCxnSpPr>
        <p:spPr>
          <a:xfrm flipH="1" flipV="1">
            <a:off x="4876798" y="3990000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A4317FA-1FC1-4712-9D7E-18B8BD85700F}"/>
              </a:ext>
            </a:extLst>
          </p:cNvPr>
          <p:cNvCxnSpPr>
            <a:cxnSpLocks/>
          </p:cNvCxnSpPr>
          <p:nvPr/>
        </p:nvCxnSpPr>
        <p:spPr>
          <a:xfrm flipH="1" flipV="1">
            <a:off x="3909644" y="3603139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949B20-4C61-40CD-828A-B4E1AAED59D0}"/>
              </a:ext>
            </a:extLst>
          </p:cNvPr>
          <p:cNvCxnSpPr>
            <a:cxnSpLocks/>
          </p:cNvCxnSpPr>
          <p:nvPr/>
        </p:nvCxnSpPr>
        <p:spPr>
          <a:xfrm flipV="1">
            <a:off x="3745523" y="3254861"/>
            <a:ext cx="1" cy="25125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7E85E82-7454-4D43-9031-A6A35FD06626}"/>
              </a:ext>
            </a:extLst>
          </p:cNvPr>
          <p:cNvCxnSpPr>
            <a:cxnSpLocks/>
          </p:cNvCxnSpPr>
          <p:nvPr/>
        </p:nvCxnSpPr>
        <p:spPr>
          <a:xfrm flipH="1" flipV="1">
            <a:off x="2895597" y="2630644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0015287-6961-47F5-A799-9932A3D6A9AC}"/>
              </a:ext>
            </a:extLst>
          </p:cNvPr>
          <p:cNvCxnSpPr>
            <a:cxnSpLocks/>
          </p:cNvCxnSpPr>
          <p:nvPr/>
        </p:nvCxnSpPr>
        <p:spPr>
          <a:xfrm flipH="1" flipV="1">
            <a:off x="1869827" y="2202752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C08947-295C-4471-AD89-FAC41283FB1D}"/>
              </a:ext>
            </a:extLst>
          </p:cNvPr>
          <p:cNvCxnSpPr>
            <a:cxnSpLocks/>
          </p:cNvCxnSpPr>
          <p:nvPr/>
        </p:nvCxnSpPr>
        <p:spPr>
          <a:xfrm flipH="1">
            <a:off x="10058400" y="6444604"/>
            <a:ext cx="791309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52B169-5C5D-4EEB-9A83-56B895CF8843}"/>
              </a:ext>
            </a:extLst>
          </p:cNvPr>
          <p:cNvCxnSpPr>
            <a:cxnSpLocks/>
          </p:cNvCxnSpPr>
          <p:nvPr/>
        </p:nvCxnSpPr>
        <p:spPr>
          <a:xfrm flipH="1" flipV="1">
            <a:off x="8991600" y="6034296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B47160-1BDF-4BE9-A042-86E70810E5E0}"/>
              </a:ext>
            </a:extLst>
          </p:cNvPr>
          <p:cNvCxnSpPr>
            <a:cxnSpLocks/>
          </p:cNvCxnSpPr>
          <p:nvPr/>
        </p:nvCxnSpPr>
        <p:spPr>
          <a:xfrm flipH="1" flipV="1">
            <a:off x="7965830" y="5606404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E1413C4-1C83-4EC3-96CB-7F85C310C2AD}"/>
              </a:ext>
            </a:extLst>
          </p:cNvPr>
          <p:cNvCxnSpPr>
            <a:cxnSpLocks/>
          </p:cNvCxnSpPr>
          <p:nvPr/>
        </p:nvCxnSpPr>
        <p:spPr>
          <a:xfrm flipH="1" flipV="1">
            <a:off x="6992814" y="5125758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257F33A-0B49-42BC-A76D-1841110219C5}"/>
              </a:ext>
            </a:extLst>
          </p:cNvPr>
          <p:cNvCxnSpPr>
            <a:cxnSpLocks/>
          </p:cNvCxnSpPr>
          <p:nvPr/>
        </p:nvCxnSpPr>
        <p:spPr>
          <a:xfrm flipH="1" flipV="1">
            <a:off x="5890845" y="4650974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A3E9A0-1551-4EE8-82E3-1FF6C421A44D}"/>
              </a:ext>
            </a:extLst>
          </p:cNvPr>
          <p:cNvCxnSpPr>
            <a:cxnSpLocks/>
          </p:cNvCxnSpPr>
          <p:nvPr/>
        </p:nvCxnSpPr>
        <p:spPr>
          <a:xfrm flipH="1" flipV="1">
            <a:off x="4876798" y="4139311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5B757E6-AE64-492E-A6EB-D5FDA317155F}"/>
              </a:ext>
            </a:extLst>
          </p:cNvPr>
          <p:cNvCxnSpPr>
            <a:cxnSpLocks/>
          </p:cNvCxnSpPr>
          <p:nvPr/>
        </p:nvCxnSpPr>
        <p:spPr>
          <a:xfrm flipH="1" flipV="1">
            <a:off x="3856342" y="3177808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079031A-8F04-4F94-9D32-D81B07B61950}"/>
              </a:ext>
            </a:extLst>
          </p:cNvPr>
          <p:cNvCxnSpPr>
            <a:cxnSpLocks/>
          </p:cNvCxnSpPr>
          <p:nvPr/>
        </p:nvCxnSpPr>
        <p:spPr>
          <a:xfrm flipH="1" flipV="1">
            <a:off x="4821850" y="3618188"/>
            <a:ext cx="54948" cy="468037"/>
          </a:xfrm>
          <a:prstGeom prst="straightConnector1">
            <a:avLst/>
          </a:prstGeom>
          <a:ln w="38100">
            <a:solidFill>
              <a:schemeClr val="accent3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948F6B-79C4-4CD4-8627-E22B55C71A06}"/>
              </a:ext>
            </a:extLst>
          </p:cNvPr>
          <p:cNvCxnSpPr>
            <a:cxnSpLocks/>
          </p:cNvCxnSpPr>
          <p:nvPr/>
        </p:nvCxnSpPr>
        <p:spPr>
          <a:xfrm flipH="1" flipV="1">
            <a:off x="2895597" y="2779955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C6F26CF-FBA7-4876-BAD0-8D064D8035A5}"/>
              </a:ext>
            </a:extLst>
          </p:cNvPr>
          <p:cNvCxnSpPr>
            <a:cxnSpLocks/>
          </p:cNvCxnSpPr>
          <p:nvPr/>
        </p:nvCxnSpPr>
        <p:spPr>
          <a:xfrm flipH="1" flipV="1">
            <a:off x="1869827" y="2352063"/>
            <a:ext cx="849926" cy="281354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170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85F3-5F14-46EB-BE5F-3420CB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9391-945D-4D76-8C42-70F969FE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Define the object you’re looking for</a:t>
            </a:r>
          </a:p>
          <a:p>
            <a:endParaRPr lang="en-US" dirty="0"/>
          </a:p>
          <a:p>
            <a:r>
              <a:rPr lang="en-US" dirty="0"/>
              <a:t>2. Write a recurrence to say how to find it</a:t>
            </a:r>
          </a:p>
          <a:p>
            <a:endParaRPr lang="en-US" dirty="0"/>
          </a:p>
          <a:p>
            <a:r>
              <a:rPr lang="en-US" dirty="0"/>
              <a:t>3. Design a </a:t>
            </a:r>
            <a:r>
              <a:rPr lang="en-US" dirty="0" err="1"/>
              <a:t>memoization</a:t>
            </a:r>
            <a:r>
              <a:rPr lang="en-US" dirty="0"/>
              <a:t> structure</a:t>
            </a:r>
          </a:p>
          <a:p>
            <a:endParaRPr lang="en-US" dirty="0"/>
          </a:p>
          <a:p>
            <a:r>
              <a:rPr lang="en-US" dirty="0"/>
              <a:t>4. Write an iterative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DB1AD7-8200-4026-95FF-C8E3FB1097ED}"/>
                  </a:ext>
                </a:extLst>
              </p:cNvPr>
              <p:cNvSpPr txBox="1"/>
              <p:nvPr/>
            </p:nvSpPr>
            <p:spPr>
              <a:xfrm>
                <a:off x="1467465" y="1916942"/>
                <a:ext cx="89448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Minimum Edit Distance between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sz="2800" dirty="0">
                  <a:solidFill>
                    <a:schemeClr val="accent3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DB1AD7-8200-4026-95FF-C8E3FB109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465" y="1916942"/>
                <a:ext cx="8944896" cy="523220"/>
              </a:xfrm>
              <a:prstGeom prst="rect">
                <a:avLst/>
              </a:prstGeom>
              <a:blipFill>
                <a:blip r:embed="rId2"/>
                <a:stretch>
                  <a:fillRect l="-1431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775123F-0F51-474C-A3E9-471C2E0DCE90}"/>
              </a:ext>
            </a:extLst>
          </p:cNvPr>
          <p:cNvSpPr txBox="1"/>
          <p:nvPr/>
        </p:nvSpPr>
        <p:spPr>
          <a:xfrm>
            <a:off x="1283110" y="3027988"/>
            <a:ext cx="894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3D8A38F-DAA1-4B02-89D2-352FD4133CE8}"/>
                  </a:ext>
                </a:extLst>
              </p:cNvPr>
              <p:cNvSpPr txBox="1"/>
              <p:nvPr/>
            </p:nvSpPr>
            <p:spPr>
              <a:xfrm>
                <a:off x="1405553" y="4202942"/>
                <a:ext cx="89448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𝑚</m:t>
                    </m:r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×</m:t>
                    </m:r>
                    <m:r>
                      <a:rPr lang="en-US" sz="28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𝑛</m:t>
                    </m:r>
                  </m:oMath>
                </a14:m>
                <a:r>
                  <a:rPr lang="en-US" sz="2800" dirty="0">
                    <a:solidFill>
                      <a:schemeClr val="accent3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Array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3D8A38F-DAA1-4B02-89D2-352FD4133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5553" y="4202942"/>
                <a:ext cx="8944896" cy="523220"/>
              </a:xfrm>
              <a:prstGeom prst="rect">
                <a:avLst/>
              </a:prstGeom>
              <a:blipFill>
                <a:blip r:embed="rId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5E5EEA4-CB5D-4E0F-BD0A-50439922E1DB}"/>
              </a:ext>
            </a:extLst>
          </p:cNvPr>
          <p:cNvSpPr txBox="1"/>
          <p:nvPr/>
        </p:nvSpPr>
        <p:spPr>
          <a:xfrm>
            <a:off x="1353166" y="5281902"/>
            <a:ext cx="894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Outer loop: increasing rows (starting from 1)</a:t>
            </a:r>
          </a:p>
          <a:p>
            <a:r>
              <a:rPr lang="en-US" sz="2800" dirty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Inner loop: increasing column (starting from 1)</a:t>
            </a:r>
          </a:p>
        </p:txBody>
      </p:sp>
    </p:spTree>
    <p:extLst>
      <p:ext uri="{BB962C8B-B14F-4D97-AF65-F5344CB8AC3E}">
        <p14:creationId xmlns:p14="http://schemas.microsoft.com/office/powerpoint/2010/main" val="14293229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F96BF2-C881-477C-897B-D362D22F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Problems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E43B7F-17B8-4FC4-8B9A-B5C336CCFC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66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B61D0B-76A1-43E2-9F84-67FF6719B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Subarray Sum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saw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divide and conquer algorithm.</a:t>
                </a:r>
              </a:p>
              <a:p>
                <a:r>
                  <a:rPr lang="en-US" dirty="0"/>
                  <a:t>Can we do better with DP?</a:t>
                </a:r>
              </a:p>
              <a:p>
                <a:endParaRPr lang="en-US" dirty="0"/>
              </a:p>
              <a:p>
                <a:r>
                  <a:rPr lang="en-US" dirty="0"/>
                  <a:t>Given: Array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/>
                  <a:t>[]</a:t>
                </a:r>
              </a:p>
              <a:p>
                <a:r>
                  <a:rPr lang="en-US" dirty="0"/>
                  <a:t>Output: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is maximized.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6551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85F3-5F14-46EB-BE5F-3420CB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Programming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59391-945D-4D76-8C42-70F969FE0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Define the object you’re looking for</a:t>
            </a:r>
          </a:p>
          <a:p>
            <a:endParaRPr lang="en-US" dirty="0"/>
          </a:p>
          <a:p>
            <a:r>
              <a:rPr lang="en-US" dirty="0"/>
              <a:t>2. Write a recurrence to say how to find it</a:t>
            </a:r>
          </a:p>
          <a:p>
            <a:endParaRPr lang="en-US" dirty="0"/>
          </a:p>
          <a:p>
            <a:r>
              <a:rPr lang="en-US" dirty="0"/>
              <a:t>3. Design a </a:t>
            </a:r>
            <a:r>
              <a:rPr lang="en-US" dirty="0" err="1"/>
              <a:t>memoization</a:t>
            </a:r>
            <a:r>
              <a:rPr lang="en-US" dirty="0"/>
              <a:t> structure</a:t>
            </a:r>
          </a:p>
          <a:p>
            <a:endParaRPr lang="en-US" dirty="0"/>
          </a:p>
          <a:p>
            <a:r>
              <a:rPr lang="en-US" dirty="0"/>
              <a:t>4. Write an iterative algorithm</a:t>
            </a:r>
          </a:p>
        </p:txBody>
      </p:sp>
    </p:spTree>
    <p:extLst>
      <p:ext uri="{BB962C8B-B14F-4D97-AF65-F5344CB8AC3E}">
        <p14:creationId xmlns:p14="http://schemas.microsoft.com/office/powerpoint/2010/main" val="19056112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B61D0B-76A1-43E2-9F84-67FF6719B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Subarray Sum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saw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divide and conquer algorithm.</a:t>
                </a:r>
              </a:p>
              <a:p>
                <a:r>
                  <a:rPr lang="en-US" dirty="0"/>
                  <a:t>Can we do better with DP?</a:t>
                </a:r>
              </a:p>
              <a:p>
                <a:endParaRPr lang="en-US" dirty="0"/>
              </a:p>
              <a:p>
                <a:r>
                  <a:rPr lang="en-US" dirty="0"/>
                  <a:t>Given: Array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/>
                  <a:t>[]</a:t>
                </a:r>
              </a:p>
              <a:p>
                <a:r>
                  <a:rPr lang="en-US" dirty="0"/>
                  <a:t>Output: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is maximized.</a:t>
                </a:r>
              </a:p>
              <a:p>
                <a:endParaRPr lang="en-US" dirty="0"/>
              </a:p>
              <a:p>
                <a:r>
                  <a:rPr lang="en-US" dirty="0"/>
                  <a:t>Is it enough to know OPT(</a:t>
                </a:r>
                <a:r>
                  <a:rPr lang="en-US" dirty="0" err="1"/>
                  <a:t>i</a:t>
                </a:r>
                <a:r>
                  <a:rPr lang="en-US" dirty="0"/>
                  <a:t>)?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5ACF305-4059-4E38-ADBE-2B4DAC6778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6186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8E71E-D4BE-4462-812A-C63321DB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Trying to Recurse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4B8899-DC37-45FE-AA86-B958D2DC99B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04900" y="1681479"/>
          <a:ext cx="9626600" cy="62992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62992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FFB299-5FF2-43A7-B105-DEDF30DBA478}"/>
                  </a:ext>
                </a:extLst>
              </p:cNvPr>
              <p:cNvSpPr txBox="1"/>
              <p:nvPr/>
            </p:nvSpPr>
            <p:spPr>
              <a:xfrm>
                <a:off x="730250" y="2552700"/>
                <a:ext cx="10731500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would give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2,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𝑗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=3</m:t>
                    </m:r>
                  </m:oMath>
                </a14:m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𝑂𝑃𝑇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(4)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would give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=2,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𝑗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=3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too</a:t>
                </a: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𝑂𝑃𝑇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(7)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would give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=2,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𝑗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=7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– we need to suddenly backfill with a bunch of elements that weren’t optimal…</a:t>
                </a:r>
              </a:p>
              <a:p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How do we make a decision on index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7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? What information do we need?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FFB299-5FF2-43A7-B105-DEDF30DBA4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250" y="2552700"/>
                <a:ext cx="10731500" cy="3970318"/>
              </a:xfrm>
              <a:prstGeom prst="rect">
                <a:avLst/>
              </a:prstGeom>
              <a:blipFill>
                <a:blip r:embed="rId2"/>
                <a:stretch>
                  <a:fillRect l="-1193" t="-1690" r="-966" b="-3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91638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A828C-660A-4A16-99F6-26EE5187D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need for recursion?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25F869-40F0-41B5-8BAF-CEFF5097E6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IS going to be included</a:t>
                </a:r>
              </a:p>
              <a:p>
                <a:r>
                  <a:rPr lang="en-US" dirty="0"/>
                  <a:t>We need the best subarray </a:t>
                </a:r>
                <a:r>
                  <a:rPr lang="en-US" b="1" dirty="0"/>
                  <a:t>that includes index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/>
              </a:p>
              <a:p>
                <a:endParaRPr lang="en-US" dirty="0"/>
              </a:p>
              <a:p>
                <a:r>
                  <a:rPr lang="en-US" dirty="0"/>
                  <a:t>If we include anything to the left, we’ll definitely include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(because of the contiguous requirement)</a:t>
                </a:r>
              </a:p>
              <a:p>
                <a:endParaRPr lang="en-US" dirty="0"/>
              </a:p>
              <a:p>
                <a:r>
                  <a:rPr lang="en-US" dirty="0"/>
                  <a:t>If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isn’t included</a:t>
                </a:r>
              </a:p>
              <a:p>
                <a:r>
                  <a:rPr lang="en-US" dirty="0"/>
                  <a:t>We need the best subarray 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, regardless of whether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is included.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25F869-40F0-41B5-8BAF-CEFF5097E6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5347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1C449-E56C-4A75-9F3D-3A46FCE60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783B7-FB53-48E6-98BB-38FFF397A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Changes:</a:t>
            </a:r>
          </a:p>
          <a:p>
            <a:r>
              <a:rPr lang="en-US" dirty="0" err="1"/>
              <a:t>Homeworks</a:t>
            </a:r>
            <a:r>
              <a:rPr lang="en-US" dirty="0"/>
              <a:t> were too long</a:t>
            </a:r>
          </a:p>
          <a:p>
            <a:r>
              <a:rPr lang="en-US" dirty="0"/>
              <a:t>-HW1 was WAY too long</a:t>
            </a:r>
          </a:p>
          <a:p>
            <a:r>
              <a:rPr lang="en-US" dirty="0"/>
              <a:t>-HW2 was still too long (or at least problem 3 needed a little more scaffolding). Particularly since instead of being 2 weeks, it was only 1.5 (or 1 if you used late days on HW1).</a:t>
            </a:r>
          </a:p>
          <a:p>
            <a:endParaRPr lang="en-US" dirty="0"/>
          </a:p>
          <a:p>
            <a:r>
              <a:rPr lang="en-US" dirty="0"/>
              <a:t>Going forward: fewer problems</a:t>
            </a:r>
          </a:p>
          <a:p>
            <a:r>
              <a:rPr lang="en-US" dirty="0"/>
              <a:t>Weeks that an ethics project is due, one fewer problem on main </a:t>
            </a:r>
            <a:r>
              <a:rPr lang="en-US" dirty="0" err="1"/>
              <a:t>hw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2121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E1152-7CFC-4389-A24E-1CBAF3350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Values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BE039-08B8-4259-B091-6F37367E21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Need two recursive values: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𝐼𝑁𝐶𝐿𝑈𝐷𝐸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sum of the maximum sum subarray among elements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/>
                  <a:t>that includes index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in the sum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 sum of the maximum sum subarray among elements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(that might or might not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How can you calculate these values? Try to write recurrence(s), then think about </a:t>
                </a:r>
                <a:r>
                  <a:rPr lang="en-US" dirty="0" err="1"/>
                  <a:t>memoization</a:t>
                </a:r>
                <a:r>
                  <a:rPr lang="en-US" dirty="0"/>
                  <a:t> and running time.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7ABE039-08B8-4259-B091-6F37367E21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2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A199AF15-6B2A-4DF6-9B03-A1F11D117F82}"/>
              </a:ext>
            </a:extLst>
          </p:cNvPr>
          <p:cNvSpPr/>
          <p:nvPr/>
        </p:nvSpPr>
        <p:spPr>
          <a:xfrm>
            <a:off x="7003968" y="263276"/>
            <a:ext cx="5001009" cy="1630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21412414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014E8-7C0E-4701-BBFC-DB23552A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342D16-ED1D-4EBF-8DF2-A09DDA15A2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𝐼𝑁𝐶𝐿𝑈𝐷𝐸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𝐼𝑁𝐿𝐶𝑈𝐷𝐸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𝐼𝑁𝐶𝐿𝑈𝐷𝐸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𝑂𝑃𝑇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if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≥0</m:t>
                                </m:r>
                              </m:e>
                            </m:func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342D16-ED1D-4EBF-8DF2-A09DDA15A2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4FE323D-816A-4E81-8CB6-A2E76895B67F}"/>
                  </a:ext>
                </a:extLst>
              </p:cNvPr>
              <p:cNvSpPr txBox="1"/>
              <p:nvPr/>
            </p:nvSpPr>
            <p:spPr>
              <a:xfrm>
                <a:off x="645459" y="4580965"/>
                <a:ext cx="1091452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If we include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, the subarray must be either just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or also include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</a:t>
                </a: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Overall, we might or might not include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If we don’t include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we only have access to elements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before. If we do, we want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𝐼𝑁𝐶𝐿𝑈𝐷𝐸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r>
                      <a:rPr lang="en-US" sz="2400" i="1" dirty="0" err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by definition.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4FE323D-816A-4E81-8CB6-A2E76895B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59" y="4580965"/>
                <a:ext cx="10914529" cy="1569660"/>
              </a:xfrm>
              <a:prstGeom prst="rect">
                <a:avLst/>
              </a:prstGeom>
              <a:blipFill>
                <a:blip r:embed="rId3"/>
                <a:stretch>
                  <a:fillRect l="-894" t="-2713" r="-447" b="-8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08842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8E71E-D4BE-4462-812A-C63321DB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4B8899-DC37-45FE-AA86-B958D2DC99B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135898" y="1858900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/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017382B0-B1F6-4565-AEBB-389173902517}"/>
              </a:ext>
            </a:extLst>
          </p:cNvPr>
          <p:cNvGraphicFramePr>
            <a:graphicFrameLocks/>
          </p:cNvGraphicFramePr>
          <p:nvPr/>
        </p:nvGraphicFramePr>
        <p:xfrm>
          <a:off x="2162791" y="3436693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/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𝑂𝑃𝑇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9D6C8C3D-DEBA-482E-B2CD-A023A339BFAC}"/>
              </a:ext>
            </a:extLst>
          </p:cNvPr>
          <p:cNvGraphicFramePr>
            <a:graphicFrameLocks/>
          </p:cNvGraphicFramePr>
          <p:nvPr/>
        </p:nvGraphicFramePr>
        <p:xfrm>
          <a:off x="2162791" y="4811962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/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𝐼𝑁𝐶𝐿𝑈𝐷𝐸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blipFill>
                <a:blip r:embed="rId4"/>
                <a:stretch>
                  <a:fillRect r="-22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89139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8E71E-D4BE-4462-812A-C63321DB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4B8899-DC37-45FE-AA86-B958D2DC99B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135898" y="1858900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/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017382B0-B1F6-4565-AEBB-389173902517}"/>
              </a:ext>
            </a:extLst>
          </p:cNvPr>
          <p:cNvGraphicFramePr>
            <a:graphicFrameLocks/>
          </p:cNvGraphicFramePr>
          <p:nvPr/>
        </p:nvGraphicFramePr>
        <p:xfrm>
          <a:off x="2162791" y="3436693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/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𝑂𝑃𝑇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9D6C8C3D-DEBA-482E-B2CD-A023A339BFAC}"/>
              </a:ext>
            </a:extLst>
          </p:cNvPr>
          <p:cNvGraphicFramePr>
            <a:graphicFrameLocks/>
          </p:cNvGraphicFramePr>
          <p:nvPr/>
        </p:nvGraphicFramePr>
        <p:xfrm>
          <a:off x="2162791" y="4811962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/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𝐼𝑁𝐶𝐿𝑈𝐷𝐸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blipFill>
                <a:blip r:embed="rId4"/>
                <a:stretch>
                  <a:fillRect r="-22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80415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8E71E-D4BE-4462-812A-C63321DB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4B8899-DC37-45FE-AA86-B958D2DC99B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135898" y="1858900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/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AE526A-6DD8-49F2-BC04-A9A47EED4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02" y="1994446"/>
                <a:ext cx="1637732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017382B0-B1F6-4565-AEBB-389173902517}"/>
              </a:ext>
            </a:extLst>
          </p:cNvPr>
          <p:cNvGraphicFramePr>
            <a:graphicFrameLocks/>
          </p:cNvGraphicFramePr>
          <p:nvPr/>
        </p:nvGraphicFramePr>
        <p:xfrm>
          <a:off x="2162791" y="3436693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/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𝑂𝑃𝑇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ED16A-7F05-4DA6-BFD0-24388919B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95" y="3572239"/>
                <a:ext cx="1637732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9D6C8C3D-DEBA-482E-B2CD-A023A339BFAC}"/>
              </a:ext>
            </a:extLst>
          </p:cNvPr>
          <p:cNvGraphicFramePr>
            <a:graphicFrameLocks/>
          </p:cNvGraphicFramePr>
          <p:nvPr/>
        </p:nvGraphicFramePr>
        <p:xfrm>
          <a:off x="2162791" y="4811962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/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𝐼𝑁𝐶𝐿𝑈𝐷𝐸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16CA0F-45E9-44DD-8C54-F239552A1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95" y="4992331"/>
                <a:ext cx="1637732" cy="523220"/>
              </a:xfrm>
              <a:prstGeom prst="rect">
                <a:avLst/>
              </a:prstGeom>
              <a:blipFill>
                <a:blip r:embed="rId4"/>
                <a:stretch>
                  <a:fillRect r="-22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12354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11FDE-497C-43EC-8565-76E13A6A2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5A7B4-99CC-4085-A5A8-EBBE0CFC66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maxSubarraySum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(int[] A)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int n=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A.length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int[] OPT = new int[n]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int[] Inc = new int[n]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[0]=A[0]; OPT[0] = max{A[0],0}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for(int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=0;i&lt;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n;i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]=max{A[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], A[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]+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[i-1]}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OPT[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]=max{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], opt[i-1]}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endFor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return OPT[n-1]</a:t>
            </a:r>
          </a:p>
        </p:txBody>
      </p:sp>
    </p:spTree>
    <p:extLst>
      <p:ext uri="{BB962C8B-B14F-4D97-AF65-F5344CB8AC3E}">
        <p14:creationId xmlns:p14="http://schemas.microsoft.com/office/powerpoint/2010/main" val="17441866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0397-4C08-4B2B-98A6-D1BD57305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120DCF-34CC-4B47-B089-670768D0DF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3002507"/>
                <a:ext cx="11187258" cy="3306854"/>
              </a:xfrm>
            </p:spPr>
            <p:txBody>
              <a:bodyPr/>
              <a:lstStyle/>
              <a:p>
                <a:r>
                  <a:rPr lang="en-US" dirty="0"/>
                  <a:t>Longest set of (not necessarily consecutive) elements that are increasing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/>
                  <a:t> is optimal for the array above</a:t>
                </a:r>
              </a:p>
              <a:p>
                <a:r>
                  <a:rPr lang="en-US" dirty="0"/>
                  <a:t>(indices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2,3,6,7; </m:t>
                    </m:r>
                  </m:oMath>
                </a14:m>
                <a:r>
                  <a:rPr lang="en-US" dirty="0"/>
                  <a:t>elements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3,6,8,10</m:t>
                    </m:r>
                  </m:oMath>
                </a14:m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For simplicity – assume all array elements are distinct.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120DCF-34CC-4B47-B089-670768D0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3002507"/>
                <a:ext cx="11187258" cy="3306854"/>
              </a:xfrm>
              <a:blipFill>
                <a:blip r:embed="rId3"/>
                <a:stretch>
                  <a:fillRect l="-654" t="-3321" r="-926" b="-4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0EBECCC0-D741-4A02-869B-35B6CE82B2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6105031"/>
              </p:ext>
            </p:extLst>
          </p:nvPr>
        </p:nvGraphicFramePr>
        <p:xfrm>
          <a:off x="1282700" y="1538178"/>
          <a:ext cx="96266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1920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C914-CD69-4CB8-AAB2-AD415CA2B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495C96-9369-4C72-925C-9C2E40A2AB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do we need to know to decide on element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Is it allowed? </a:t>
                </a:r>
              </a:p>
              <a:p>
                <a:r>
                  <a:rPr lang="en-US" dirty="0"/>
                  <a:t>Will the sequence still be increasing if it’s included?</a:t>
                </a:r>
              </a:p>
              <a:p>
                <a:endParaRPr lang="en-US" dirty="0"/>
              </a:p>
              <a:p>
                <a:r>
                  <a:rPr lang="en-US" dirty="0"/>
                  <a:t>Still thinking right to left -- </a:t>
                </a:r>
              </a:p>
              <a:p>
                <a:r>
                  <a:rPr lang="en-US" dirty="0"/>
                  <a:t>Two indices: index we’re looking at, and index of min to its right (i.e. the value we need to decide if we’re still increasing).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495C96-9369-4C72-925C-9C2E40A2AB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 r="-1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4305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36A0-B389-4E1A-8E51-4CDE9B00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is “Number of elements of the maximum increasing subsequence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where every element of the sequence is at most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”</a:t>
                </a:r>
              </a:p>
              <a:p>
                <a:r>
                  <a:rPr lang="en-US" dirty="0"/>
                  <a:t>Need a recurrence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𝕀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      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element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cannot be included in an increasing subsequence where every element is at most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 So taking the largest among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suffices.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, then if we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, we may include elements to the left only if they are less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(since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will now be the last, and therefore largest, of elements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en-US" dirty="0"/>
                  <a:t>If we don’t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we want the maximum increasing subsequence among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−1.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53" t="-3145" r="-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543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39B93-5FDF-4EDD-8D4C-911AF2C4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53BD8A-8A1F-49F2-AE79-D6B067C567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2371" y="3845379"/>
                <a:ext cx="11187258" cy="2235382"/>
              </a:xfrm>
            </p:spPr>
            <p:txBody>
              <a:bodyPr/>
              <a:lstStyle/>
              <a:p>
                <a:r>
                  <a:rPr lang="en-US" dirty="0"/>
                  <a:t>Need recursive answer to the left</a:t>
                </a:r>
              </a:p>
              <a:p>
                <a:r>
                  <a:rPr lang="en-US" dirty="0"/>
                  <a:t>Currently processing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Recursive calls to the left are needed to know optimum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r>
                  <a:rPr lang="en-US" dirty="0"/>
                  <a:t>Will move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the right in our iterative algorithm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53BD8A-8A1F-49F2-AE79-D6B067C56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2371" y="3845379"/>
                <a:ext cx="11187258" cy="2235382"/>
              </a:xfrm>
              <a:blipFill>
                <a:blip r:embed="rId2"/>
                <a:stretch>
                  <a:fillRect l="-654" t="-4905" b="-4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A019A3C-579F-4629-ADFC-1D9DBF5B6D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6169257"/>
              </p:ext>
            </p:extLst>
          </p:nvPr>
        </p:nvGraphicFramePr>
        <p:xfrm>
          <a:off x="1282700" y="1538178"/>
          <a:ext cx="96266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53F62C1-C984-4F79-BC97-C98BD0BCDB27}"/>
              </a:ext>
            </a:extLst>
          </p:cNvPr>
          <p:cNvSpPr/>
          <p:nvPr/>
        </p:nvSpPr>
        <p:spPr>
          <a:xfrm>
            <a:off x="7301753" y="1117599"/>
            <a:ext cx="1196788" cy="2072523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6AF2FC-7DEB-4103-B891-AB64A7933F51}"/>
                  </a:ext>
                </a:extLst>
              </p:cNvPr>
              <p:cNvSpPr txBox="1"/>
              <p:nvPr/>
            </p:nvSpPr>
            <p:spPr>
              <a:xfrm>
                <a:off x="7324876" y="2422098"/>
                <a:ext cx="11079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Current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96AF2FC-7DEB-4103-B891-AB64A7933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4876" y="2422098"/>
                <a:ext cx="1107924" cy="369332"/>
              </a:xfrm>
              <a:prstGeom prst="rect">
                <a:avLst/>
              </a:prstGeom>
              <a:blipFill>
                <a:blip r:embed="rId3"/>
                <a:stretch>
                  <a:fillRect l="-4972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B5893696-337B-41B0-BDA8-C636940A7D5B}"/>
              </a:ext>
            </a:extLst>
          </p:cNvPr>
          <p:cNvSpPr/>
          <p:nvPr/>
        </p:nvSpPr>
        <p:spPr>
          <a:xfrm>
            <a:off x="1282700" y="1117599"/>
            <a:ext cx="6007492" cy="2072523"/>
          </a:xfrm>
          <a:prstGeom prst="rect">
            <a:avLst/>
          </a:prstGeom>
          <a:solidFill>
            <a:schemeClr val="accent2">
              <a:alpha val="49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81CF07-5C32-46DB-999B-25A569B6726D}"/>
              </a:ext>
            </a:extLst>
          </p:cNvPr>
          <p:cNvSpPr txBox="1"/>
          <p:nvPr/>
        </p:nvSpPr>
        <p:spPr>
          <a:xfrm>
            <a:off x="1282700" y="2422098"/>
            <a:ext cx="597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Recursive call is best value in this area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96DD2E-F64F-4B89-8BA3-75B4D0E6FCFA}"/>
              </a:ext>
            </a:extLst>
          </p:cNvPr>
          <p:cNvSpPr/>
          <p:nvPr/>
        </p:nvSpPr>
        <p:spPr>
          <a:xfrm>
            <a:off x="8521663" y="1117599"/>
            <a:ext cx="2393417" cy="2072523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69B097-6028-4A55-9FE1-CBEDD20332B8}"/>
              </a:ext>
            </a:extLst>
          </p:cNvPr>
          <p:cNvSpPr txBox="1"/>
          <p:nvPr/>
        </p:nvSpPr>
        <p:spPr>
          <a:xfrm>
            <a:off x="8582781" y="2422098"/>
            <a:ext cx="227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yet processed.</a:t>
            </a:r>
          </a:p>
        </p:txBody>
      </p:sp>
    </p:spTree>
    <p:extLst>
      <p:ext uri="{BB962C8B-B14F-4D97-AF65-F5344CB8AC3E}">
        <p14:creationId xmlns:p14="http://schemas.microsoft.com/office/powerpoint/2010/main" val="4180377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F5934-E99D-4448-A67B-46BD62A07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A8146-8B54-4221-AA61-9A4C61029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Hard to know required level of detail on proofs</a:t>
            </a:r>
          </a:p>
          <a:p>
            <a:r>
              <a:rPr lang="en-US" dirty="0"/>
              <a:t>-having sample solutions may help.</a:t>
            </a:r>
          </a:p>
          <a:p>
            <a:r>
              <a:rPr lang="en-US" dirty="0"/>
              <a:t>-On some problems listing length of our solutions, </a:t>
            </a:r>
          </a:p>
          <a:p>
            <a:r>
              <a:rPr lang="en-US" dirty="0"/>
              <a:t>-On some problems, scaffolding a possible proof</a:t>
            </a:r>
          </a:p>
          <a:p>
            <a:r>
              <a:rPr lang="en-US" dirty="0"/>
              <a:t>-Also, style guide to record general advice.</a:t>
            </a:r>
          </a:p>
          <a:p>
            <a:r>
              <a:rPr lang="en-US" dirty="0"/>
              <a:t>-we know it’s hard (it’s hard even at the end of a 10-week course on it); we’re going to try to be lenient.</a:t>
            </a:r>
            <a:br>
              <a:rPr lang="en-US" dirty="0"/>
            </a:br>
            <a:endParaRPr lang="en-US" dirty="0"/>
          </a:p>
          <a:p>
            <a:r>
              <a:rPr lang="en-US" dirty="0"/>
              <a:t>On HW2, input/output</a:t>
            </a:r>
            <a:br>
              <a:rPr lang="en-US" dirty="0"/>
            </a:br>
            <a:r>
              <a:rPr lang="en-US" dirty="0"/>
              <a:t>More examples of input/output. (hopefully starting on HW4)</a:t>
            </a:r>
          </a:p>
        </p:txBody>
      </p:sp>
    </p:spTree>
    <p:extLst>
      <p:ext uri="{BB962C8B-B14F-4D97-AF65-F5344CB8AC3E}">
        <p14:creationId xmlns:p14="http://schemas.microsoft.com/office/powerpoint/2010/main" val="7218609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73411-8B8B-4371-8801-FA06155B3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A2A2F1-D144-47B6-9FEC-E746B516C3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𝐿𝐼𝑆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𝕀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]                                                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−1,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𝐿𝐼𝑆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Memoization structure?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array.</a:t>
                </a:r>
              </a:p>
              <a:p>
                <a:r>
                  <a:rPr lang="en-US" dirty="0"/>
                  <a:t>Filling order? Multiple possible</a:t>
                </a:r>
              </a:p>
              <a:p>
                <a:r>
                  <a:rPr lang="en-US" dirty="0"/>
                  <a:t>Outer loop: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OR from min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to max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Inner loop: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A2A2F1-D144-47B6-9FEC-E746B516C3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67451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36A0-B389-4E1A-8E51-4CDE9B00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39" y="1463857"/>
                <a:ext cx="11457103" cy="4845504"/>
              </a:xfrm>
            </p:spPr>
            <p:txBody>
              <a:bodyPr>
                <a:normAutofit/>
              </a:bodyPr>
              <a:lstStyle/>
              <a:p>
                <a:r>
                  <a:rPr lang="en-US" b="0" dirty="0">
                    <a:latin typeface="Cambria Math" panose="02040503050406030204" pitchFamily="18" charset="0"/>
                  </a:rPr>
                  <a:t>Think left-to-right instead of right-to-left</a:t>
                </a: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𝐴𝑙𝑡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is “Number of elements of the maximum increasing subsequence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where smallest element of the sequence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”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𝐴𝑙𝑡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 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{1+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39" y="1463857"/>
                <a:ext cx="11457103" cy="4845504"/>
              </a:xfrm>
              <a:blipFill>
                <a:blip r:embed="rId2"/>
                <a:stretch>
                  <a:fillRect l="-691" t="-2138" r="-7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43011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39B93-5FDF-4EDD-8D4C-911AF2C4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53BD8A-8A1F-49F2-AE79-D6B067C567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2371" y="3845379"/>
                <a:ext cx="11187258" cy="2235382"/>
              </a:xfrm>
            </p:spPr>
            <p:txBody>
              <a:bodyPr/>
              <a:lstStyle/>
              <a:p>
                <a:r>
                  <a:rPr lang="en-US" dirty="0"/>
                  <a:t>Need recursive answer to the right</a:t>
                </a:r>
              </a:p>
              <a:p>
                <a:r>
                  <a:rPr lang="en-US" dirty="0"/>
                  <a:t>Currently processing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Recursive calls to the right are needed to know optimum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r>
                  <a:rPr lang="en-US" dirty="0"/>
                  <a:t>Will move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the left in our iterative algorithm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53BD8A-8A1F-49F2-AE79-D6B067C56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2371" y="3845379"/>
                <a:ext cx="11187258" cy="2235382"/>
              </a:xfrm>
              <a:blipFill>
                <a:blip r:embed="rId2"/>
                <a:stretch>
                  <a:fillRect l="-654" t="-4905" b="-4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A019A3C-579F-4629-ADFC-1D9DBF5B6DB5}"/>
              </a:ext>
            </a:extLst>
          </p:cNvPr>
          <p:cNvGraphicFramePr>
            <a:graphicFrameLocks/>
          </p:cNvGraphicFramePr>
          <p:nvPr/>
        </p:nvGraphicFramePr>
        <p:xfrm>
          <a:off x="1282700" y="1538178"/>
          <a:ext cx="96266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-5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8049A7B5-BC69-484F-B995-BD79EBF18894}"/>
              </a:ext>
            </a:extLst>
          </p:cNvPr>
          <p:cNvGrpSpPr/>
          <p:nvPr/>
        </p:nvGrpSpPr>
        <p:grpSpPr>
          <a:xfrm>
            <a:off x="3705410" y="1052004"/>
            <a:ext cx="1196788" cy="2072523"/>
            <a:chOff x="7301753" y="1117599"/>
            <a:chExt cx="1196788" cy="207252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53F62C1-C984-4F79-BC97-C98BD0BCDB27}"/>
                </a:ext>
              </a:extLst>
            </p:cNvPr>
            <p:cNvSpPr/>
            <p:nvPr/>
          </p:nvSpPr>
          <p:spPr>
            <a:xfrm>
              <a:off x="7301753" y="1117599"/>
              <a:ext cx="1196788" cy="2072523"/>
            </a:xfrm>
            <a:prstGeom prst="rect">
              <a:avLst/>
            </a:prstGeom>
            <a:solidFill>
              <a:schemeClr val="accent6">
                <a:alpha val="49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96AF2FC-7DEB-4103-B891-AB64A7933F51}"/>
                    </a:ext>
                  </a:extLst>
                </p:cNvPr>
                <p:cNvSpPr txBox="1"/>
                <p:nvPr/>
              </p:nvSpPr>
              <p:spPr>
                <a:xfrm>
                  <a:off x="7324876" y="2422098"/>
                  <a:ext cx="11079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Current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endParaRPr lang="en-US" dirty="0"/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96AF2FC-7DEB-4103-B891-AB64A7933F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4876" y="2422098"/>
                  <a:ext cx="1107924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4972" t="-10000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BE0C29-4ECA-4D1A-8093-57F087D37408}"/>
              </a:ext>
            </a:extLst>
          </p:cNvPr>
          <p:cNvGrpSpPr/>
          <p:nvPr/>
        </p:nvGrpSpPr>
        <p:grpSpPr>
          <a:xfrm>
            <a:off x="4901808" y="1052005"/>
            <a:ext cx="6007492" cy="2072523"/>
            <a:chOff x="1282700" y="1117599"/>
            <a:chExt cx="6007492" cy="207252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5893696-337B-41B0-BDA8-C636940A7D5B}"/>
                </a:ext>
              </a:extLst>
            </p:cNvPr>
            <p:cNvSpPr/>
            <p:nvPr/>
          </p:nvSpPr>
          <p:spPr>
            <a:xfrm>
              <a:off x="1282700" y="1117599"/>
              <a:ext cx="6007492" cy="2072523"/>
            </a:xfrm>
            <a:prstGeom prst="rect">
              <a:avLst/>
            </a:prstGeom>
            <a:solidFill>
              <a:schemeClr val="accent2">
                <a:alpha val="49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B81CF07-5C32-46DB-999B-25A569B6726D}"/>
                </a:ext>
              </a:extLst>
            </p:cNvPr>
            <p:cNvSpPr txBox="1"/>
            <p:nvPr/>
          </p:nvSpPr>
          <p:spPr>
            <a:xfrm>
              <a:off x="1282700" y="2422098"/>
              <a:ext cx="5976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Recursive call is best value in this area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6D4E01-C07F-4B67-A6DB-0CB1A2F86FB5}"/>
              </a:ext>
            </a:extLst>
          </p:cNvPr>
          <p:cNvGrpSpPr/>
          <p:nvPr/>
        </p:nvGrpSpPr>
        <p:grpSpPr>
          <a:xfrm>
            <a:off x="1297347" y="1052004"/>
            <a:ext cx="2393417" cy="2072523"/>
            <a:chOff x="8521663" y="1117599"/>
            <a:chExt cx="2393417" cy="207252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96DD2E-F64F-4B89-8BA3-75B4D0E6FCFA}"/>
                </a:ext>
              </a:extLst>
            </p:cNvPr>
            <p:cNvSpPr/>
            <p:nvPr/>
          </p:nvSpPr>
          <p:spPr>
            <a:xfrm>
              <a:off x="8521663" y="1117599"/>
              <a:ext cx="2393417" cy="2072523"/>
            </a:xfrm>
            <a:prstGeom prst="rect">
              <a:avLst/>
            </a:prstGeom>
            <a:solidFill>
              <a:srgbClr val="FF0000">
                <a:alpha val="49000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969B097-6028-4A55-9FE1-CBEDD20332B8}"/>
                </a:ext>
              </a:extLst>
            </p:cNvPr>
            <p:cNvSpPr txBox="1"/>
            <p:nvPr/>
          </p:nvSpPr>
          <p:spPr>
            <a:xfrm>
              <a:off x="8582781" y="2422098"/>
              <a:ext cx="22787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Not yet processed.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71968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36A0-B389-4E1A-8E51-4CDE9B00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39" y="1463857"/>
                <a:ext cx="11457103" cy="4845504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𝐿𝐼𝑆𝐴𝑙𝑡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is “Number of elements of the maximum increasing subsequence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where smallest element of the sequence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”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𝐴𝑙𝑡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𝑜𝑟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𝐿𝐼𝑆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] 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{1+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𝐿𝐼𝑆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+1,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}</m:t>
                                </m:r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Memoization structure?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array.</a:t>
                </a:r>
              </a:p>
              <a:p>
                <a:r>
                  <a:rPr lang="en-US" dirty="0"/>
                  <a:t>Filling order? Multiple possible</a:t>
                </a:r>
              </a:p>
              <a:p>
                <a:r>
                  <a:rPr lang="en-US" dirty="0"/>
                  <a:t>Outer loop: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Inner loop: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BD6CE3-28C6-4F19-B56D-6CD115A6E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39" y="1463857"/>
                <a:ext cx="11457103" cy="4845504"/>
              </a:xfrm>
              <a:blipFill>
                <a:blip r:embed="rId2"/>
                <a:stretch>
                  <a:fillRect l="-691" t="-3019" r="-745" b="-20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08113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CE262-3E0E-434A-A52D-009B5E4C1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9EF1C6-7B41-4F85-B7FB-000C069694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two recurrences have the same idea (add/don’t add, record the end of the array closest to your next decision)</a:t>
                </a:r>
              </a:p>
              <a:p>
                <a:r>
                  <a:rPr lang="en-US" dirty="0"/>
                  <a:t>But thinking left-to-right vs. right-to-left </a:t>
                </a:r>
              </a:p>
              <a:p>
                <a:endParaRPr lang="en-US" dirty="0"/>
              </a:p>
              <a:p>
                <a:r>
                  <a:rPr lang="en-US" dirty="0"/>
                  <a:t>Both end up with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memoization</a:t>
                </a:r>
                <a:r>
                  <a:rPr lang="en-US" dirty="0"/>
                  <a:t> structure </a:t>
                </a:r>
              </a:p>
              <a:p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running time.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9EF1C6-7B41-4F85-B7FB-000C069694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59513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691EF-9FA2-4E86-857C-334BFB254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Wait! There’s more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64898-867C-4178-988F-CEB96A931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recurrence at the end of these slides for more practice.</a:t>
            </a:r>
          </a:p>
          <a:p>
            <a:endParaRPr lang="en-US" dirty="0"/>
          </a:p>
          <a:p>
            <a:r>
              <a:rPr lang="en-US" dirty="0"/>
              <a:t>Instead of thinking “do I include this element or not?” for each element,</a:t>
            </a:r>
          </a:p>
          <a:p>
            <a:r>
              <a:rPr lang="en-US" dirty="0"/>
              <a:t>Ask “what’s the next element” or equivalently “what’s the longest subsequence starting from me”</a:t>
            </a:r>
          </a:p>
          <a:p>
            <a:r>
              <a:rPr lang="en-US" dirty="0"/>
              <a:t>Get a different recurrence, but not a better running time.</a:t>
            </a:r>
          </a:p>
        </p:txBody>
      </p:sp>
    </p:spTree>
    <p:extLst>
      <p:ext uri="{BB962C8B-B14F-4D97-AF65-F5344CB8AC3E}">
        <p14:creationId xmlns:p14="http://schemas.microsoft.com/office/powerpoint/2010/main" val="24494369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FEA5E-158E-420C-9142-EECE36197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6EFBF-DB66-4E04-8471-421A5EAE0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4845504"/>
          </a:xfrm>
        </p:spPr>
        <p:txBody>
          <a:bodyPr/>
          <a:lstStyle/>
          <a:p>
            <a:r>
              <a:rPr lang="en-US" dirty="0"/>
              <a:t>When designing a dynamic program, we sometimes need to introduce a second variable, that doesn’t appear in the program</a:t>
            </a:r>
          </a:p>
          <a:p>
            <a:r>
              <a:rPr lang="en-US" dirty="0"/>
              <a:t>Or a second recurrence that mixes with the first if other decisions affect what’s optimal (beyond which problem you look at)</a:t>
            </a:r>
          </a:p>
          <a:p>
            <a:endParaRPr lang="en-US" dirty="0"/>
          </a:p>
          <a:p>
            <a:r>
              <a:rPr lang="en-US" dirty="0"/>
              <a:t>There might be more than one program available. </a:t>
            </a:r>
          </a:p>
        </p:txBody>
      </p:sp>
    </p:spTree>
    <p:extLst>
      <p:ext uri="{BB962C8B-B14F-4D97-AF65-F5344CB8AC3E}">
        <p14:creationId xmlns:p14="http://schemas.microsoft.com/office/powerpoint/2010/main" val="8923794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A691F4-5F5B-416C-98CB-F90228FB8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Practice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A6EED-7BFC-47CE-A067-7E29DC1161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312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4A8A7-5C09-4189-8496-82EBE5E1F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 Sum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C2611D-4A0B-46BD-8FA2-FE0D2D5762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Given an array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[]</m:t>
                    </m:r>
                  </m:oMath>
                </a14:m>
                <a:r>
                  <a:rPr lang="en-US" dirty="0"/>
                  <a:t> of positive integers, and a number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find whether there is a subset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[]</m:t>
                    </m:r>
                  </m:oMath>
                </a14:m>
                <a:r>
                  <a:rPr lang="en-US" dirty="0"/>
                  <a:t> that sums to exactly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=30</m:t>
                    </m:r>
                  </m:oMath>
                </a14:m>
                <a:r>
                  <a:rPr lang="en-US" dirty="0"/>
                  <a:t>, answer is “yes” (for example,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+5+2+8+10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answer is “no” (not allowed to repeat elements beyond the number of copies in the array, e.g. can’t say “10 copies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”)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C2611D-4A0B-46BD-8FA2-FE0D2D5762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7B7A8BE-58D2-45E2-9185-FB136E3FD4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651143"/>
              </p:ext>
            </p:extLst>
          </p:nvPr>
        </p:nvGraphicFramePr>
        <p:xfrm>
          <a:off x="1282700" y="2685941"/>
          <a:ext cx="9626600" cy="883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3325">
                  <a:extLst>
                    <a:ext uri="{9D8B030D-6E8A-4147-A177-3AD203B41FA5}">
                      <a16:colId xmlns:a16="http://schemas.microsoft.com/office/drawing/2014/main" val="56413045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19083386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068879978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764580891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910702292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140785794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162417777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3997258886"/>
                    </a:ext>
                  </a:extLst>
                </a:gridCol>
              </a:tblGrid>
              <a:tr h="27489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859277"/>
                  </a:ext>
                </a:extLst>
              </a:tr>
              <a:tr h="4287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03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7132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18505-9F18-4066-8D15-5B97E23D1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CDFD-868A-4B5A-82C7-52D9A492B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an English description of what you want to calculate</a:t>
            </a:r>
          </a:p>
          <a:p>
            <a:endParaRPr lang="en-US" dirty="0"/>
          </a:p>
          <a:p>
            <a:r>
              <a:rPr lang="en-US" dirty="0"/>
              <a:t>Write a recurrence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Give a sentence or two (in English) of why your recurrence should work.</a:t>
            </a:r>
          </a:p>
        </p:txBody>
      </p:sp>
    </p:spTree>
    <p:extLst>
      <p:ext uri="{BB962C8B-B14F-4D97-AF65-F5344CB8AC3E}">
        <p14:creationId xmlns:p14="http://schemas.microsoft.com/office/powerpoint/2010/main" val="3805028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67D78-F571-47EB-BC28-C4057D2AD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more request/advice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5BEF6-0B43-40CB-BFE2-35B669502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aren’t already…start early on the homework.</a:t>
            </a:r>
          </a:p>
          <a:p>
            <a:r>
              <a:rPr lang="en-US" dirty="0"/>
              <a:t>I know. Everyone says this. </a:t>
            </a:r>
          </a:p>
          <a:p>
            <a:endParaRPr lang="en-US" dirty="0"/>
          </a:p>
          <a:p>
            <a:r>
              <a:rPr lang="en-US" dirty="0"/>
              <a:t>Algorithms questions benefit tremendously from spaced out thinking (the back of your brain/your sleeping brain does magic)</a:t>
            </a:r>
          </a:p>
          <a:p>
            <a:r>
              <a:rPr lang="en-US" dirty="0"/>
              <a:t>You’ll need less active thinking time if you spread out over multiple days.</a:t>
            </a:r>
          </a:p>
          <a:p>
            <a:r>
              <a:rPr lang="en-US" dirty="0"/>
              <a:t>You’ll also spread out office hour demand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0510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18505-9F18-4066-8D15-5B97E23D1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BCDFD-868A-4B5A-82C7-52D9A492B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an English description of what you want to calculate</a:t>
            </a:r>
          </a:p>
          <a:p>
            <a:endParaRPr lang="en-US" dirty="0"/>
          </a:p>
          <a:p>
            <a:r>
              <a:rPr lang="en-US" dirty="0"/>
              <a:t>Write a recurrence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Give a sentence or two (in English) of why your recurrence should work.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E20B15-A2DA-4CA6-BFAB-6902A5CB0349}"/>
                  </a:ext>
                </a:extLst>
              </p:cNvPr>
              <p:cNvSpPr txBox="1"/>
              <p:nvPr/>
            </p:nvSpPr>
            <p:spPr>
              <a:xfrm flipH="1">
                <a:off x="649679" y="1914524"/>
                <a:ext cx="1111281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𝑆𝑈𝐵𝑆𝑈𝑀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be true if and only if a subset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can sum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E20B15-A2DA-4CA6-BFAB-6902A5CB03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49679" y="1914524"/>
                <a:ext cx="11112819" cy="461665"/>
              </a:xfrm>
              <a:prstGeom prst="rect">
                <a:avLst/>
              </a:prstGeom>
              <a:blipFill>
                <a:blip r:embed="rId2"/>
                <a:stretch>
                  <a:fillRect l="-878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F4841-ECCE-42AA-89FE-8D271837DE75}"/>
                  </a:ext>
                </a:extLst>
              </p:cNvPr>
              <p:cNvSpPr txBox="1"/>
              <p:nvPr/>
            </p:nvSpPr>
            <p:spPr>
              <a:xfrm flipH="1">
                <a:off x="575239" y="3002905"/>
                <a:ext cx="11112819" cy="1271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𝑆𝑈𝐵𝑆𝑈𝑀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𝑇𝑟𝑢𝑒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</m:t>
                              </m:r>
                              <m: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𝐹𝑎𝑙𝑠𝑒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&lt;0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and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≠0</m:t>
                              </m:r>
                            </m:e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𝑆𝑈𝐵𝑆𝑈𝑀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−1,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||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𝑆𝑈𝐵𝑆𝑈𝑀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−1,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accent2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F4841-ECCE-42AA-89FE-8D271837DE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75239" y="3002905"/>
                <a:ext cx="11112819" cy="12714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405D8A-D4C4-4BA1-BA49-0E193BF03E44}"/>
                  </a:ext>
                </a:extLst>
              </p:cNvPr>
              <p:cNvSpPr txBox="1"/>
              <p:nvPr/>
            </p:nvSpPr>
            <p:spPr>
              <a:xfrm flipH="1">
                <a:off x="503941" y="4830186"/>
                <a:ext cx="1111281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Element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is either included or it isn’t –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appears in a valid subset, then we need to have the remaining elements sum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𝑡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[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]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𝑖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doesn’t appear then the remaining elements will get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𝑡</m:t>
                    </m:r>
                  </m:oMath>
                </a14:m>
                <a:r>
                  <a:rPr lang="en-US" sz="24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We “or” together because either could be a valid path to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F405D8A-D4C4-4BA1-BA49-0E193BF03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03941" y="4830186"/>
                <a:ext cx="11112819" cy="1569660"/>
              </a:xfrm>
              <a:prstGeom prst="rect">
                <a:avLst/>
              </a:prstGeom>
              <a:blipFill>
                <a:blip r:embed="rId4"/>
                <a:stretch>
                  <a:fillRect l="-878" t="-2713" b="-8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72856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1892-D403-4BDD-AF21-D4D2AFF4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Subset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3004E-7CA3-4FFB-A10E-9B573A3CE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39" y="1387657"/>
            <a:ext cx="11187258" cy="1727018"/>
          </a:xfrm>
        </p:spPr>
        <p:txBody>
          <a:bodyPr/>
          <a:lstStyle/>
          <a:p>
            <a:r>
              <a:rPr lang="en-US" dirty="0"/>
              <a:t>What memorization structure will you use?</a:t>
            </a:r>
          </a:p>
          <a:p>
            <a:endParaRPr lang="en-US" dirty="0"/>
          </a:p>
          <a:p>
            <a:r>
              <a:rPr lang="en-US" dirty="0"/>
              <a:t>Write the pseudocode to fill up the structure iteratively.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0293B0-5614-4FE2-8496-61F9633031AF}"/>
                  </a:ext>
                </a:extLst>
              </p:cNvPr>
              <p:cNvSpPr txBox="1"/>
              <p:nvPr/>
            </p:nvSpPr>
            <p:spPr>
              <a:xfrm>
                <a:off x="1190625" y="1914525"/>
                <a:ext cx="110013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 2D Boolean array SUBSUM(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28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). Array will be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8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2800" dirty="0">
                  <a:solidFill>
                    <a:schemeClr val="accent2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0293B0-5614-4FE2-8496-61F963303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0625" y="1914525"/>
                <a:ext cx="11001375" cy="523220"/>
              </a:xfrm>
              <a:prstGeom prst="rect">
                <a:avLst/>
              </a:prstGeom>
              <a:blipFill>
                <a:blip r:embed="rId2"/>
                <a:stretch>
                  <a:fillRect l="-1108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3D2EC76-C597-42E4-A305-E55F870FA68B}"/>
              </a:ext>
            </a:extLst>
          </p:cNvPr>
          <p:cNvSpPr txBox="1"/>
          <p:nvPr/>
        </p:nvSpPr>
        <p:spPr>
          <a:xfrm>
            <a:off x="952500" y="2964613"/>
            <a:ext cx="1028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(int[] A, int T)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Bool[][]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new Bool[n][T+1]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for(int j=0;j&lt;T+1;j++){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[0][j]=False;}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[0][A[0]]=True;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for(int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=1;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n;i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++){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for(int j=0; j&lt;T+1;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j++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if(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[i-1][j]){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][j]=True;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j+A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]]=True;//need to catch Array index errors. Don’t do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//this in real code.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}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SubSum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[n][T-1];</a:t>
            </a:r>
          </a:p>
        </p:txBody>
      </p:sp>
    </p:spTree>
    <p:extLst>
      <p:ext uri="{BB962C8B-B14F-4D97-AF65-F5344CB8AC3E}">
        <p14:creationId xmlns:p14="http://schemas.microsoft.com/office/powerpoint/2010/main" val="21021351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FEE64-61C0-4007-94EF-1DEDF4008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Subsequence, Round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8E39E9-6367-4BA4-A8C8-F62AAAC781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Let’s ask “what’s the best choice for the next element” (instead of just “is this the next element”</a:t>
                </a:r>
              </a:p>
              <a:p>
                <a:r>
                  <a:rPr lang="en-US" dirty="0"/>
                  <a:t>What’s the best choice?</a:t>
                </a:r>
              </a:p>
              <a:p>
                <a:r>
                  <a:rPr lang="en-US" dirty="0"/>
                  <a:t>It has to be greater than our current element, after that it’s the one that can lead to the longest subsequence.</a:t>
                </a:r>
              </a:p>
              <a:p>
                <a:endParaRPr lang="en-US" dirty="0"/>
              </a:p>
              <a:p>
                <a:r>
                  <a:rPr lang="en-US" dirty="0"/>
                  <a:t>So, (since we’re starting with our current element), the question is </a:t>
                </a:r>
              </a:p>
              <a:p>
                <a:r>
                  <a:rPr lang="en-US" dirty="0"/>
                  <a:t>“what’s the longest increasing subsequence, starting at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”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8E39E9-6367-4BA4-A8C8-F62AAAC781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8922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6D9A1-890C-4F13-AF84-EEDE5BE94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Subsequence, Round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C35A24-F85D-4B6E-93F9-F2FBF8829E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the length of the longest increasing subsequence among indices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that starts at index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Call an index “valid”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(it’s “valid” to add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to a sequence starting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⁡{1,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max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: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𝑣𝑎𝑙𝑖𝑑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𝑎𝑛𝑑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𝐿𝐼𝑆𝑆𝑡𝑎𝑟𝑡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if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}</m:t>
                        </m:r>
                      </m:e>
                    </m:func>
                  </m:oMath>
                </a14:m>
                <a:r>
                  <a:rPr lang="en-US" dirty="0"/>
                  <a:t> }</a:t>
                </a:r>
              </a:p>
              <a:p>
                <a:r>
                  <a:rPr lang="en-US" dirty="0"/>
                  <a:t>i.e. have a single entry (yourself) or prepend yourself to the longest subsequence starting after you (that you can prepend yourself to)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C35A24-F85D-4B6E-93F9-F2FBF8829E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10378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E7C15-A5B7-4412-9506-B24C2EF2E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Longest Increasing Subsequence, Round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D13D00-C95E-4AD9-B48A-2C0BF94C78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Memoization? 1D array of size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Iteration? Outer-loop: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decreasing</a:t>
                </a:r>
              </a:p>
              <a:p>
                <a:r>
                  <a:rPr lang="en-US" dirty="0"/>
                  <a:t>Inner-loop: calculate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by iterating over previous calculations.</a:t>
                </a:r>
              </a:p>
              <a:p>
                <a:r>
                  <a:rPr lang="en-US" dirty="0"/>
                  <a:t>Checking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values for each new calculation,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Still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time.</a:t>
                </a:r>
              </a:p>
              <a:p>
                <a:endParaRPr lang="en-US" dirty="0"/>
              </a:p>
              <a:p>
                <a:r>
                  <a:rPr lang="en-US" b="1" dirty="0"/>
                  <a:t>Be careful!</a:t>
                </a:r>
              </a:p>
              <a:p>
                <a:r>
                  <a:rPr lang="en-US" dirty="0"/>
                  <a:t>Final answer is </a:t>
                </a:r>
                <a:r>
                  <a:rPr lang="en-US" b="1" dirty="0"/>
                  <a:t>not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/>
                  <a:t>.</a:t>
                </a:r>
              </a:p>
              <a:p>
                <a:r>
                  <a:rPr lang="en-US" dirty="0"/>
                  <a:t>It’s the maximum entry among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𝐿𝐼𝑆𝑆𝑡𝑎𝑟𝑡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r>
                  <a:rPr lang="en-US" dirty="0"/>
                  <a:t> array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D13D00-C95E-4AD9-B48A-2C0BF94C78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3019" r="-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88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C8387-1FE6-4D8D-B9B6-06F43BC22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7C859-5ABE-4436-BA70-DDFFF7429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Gap between high level of lecture and actual code</a:t>
            </a:r>
          </a:p>
          <a:p>
            <a:r>
              <a:rPr lang="en-US" dirty="0"/>
              <a:t>-Trying to add pseudocode to more lecture examples</a:t>
            </a:r>
          </a:p>
          <a:p>
            <a:r>
              <a:rPr lang="en-US" dirty="0"/>
              <a:t>-Any of the optional textbooks (including the free online one – </a:t>
            </a:r>
            <a:r>
              <a:rPr lang="en-US" dirty="0" err="1">
                <a:hlinkClick r:id="rId2"/>
              </a:rPr>
              <a:t>algorithms.wtf</a:t>
            </a:r>
            <a:r>
              <a:rPr lang="en-US" dirty="0"/>
              <a:t>) will have pseudocode.</a:t>
            </a:r>
          </a:p>
          <a:p>
            <a:r>
              <a:rPr lang="en-US" dirty="0"/>
              <a:t>-More practice on homework with that.</a:t>
            </a:r>
          </a:p>
        </p:txBody>
      </p:sp>
    </p:spTree>
    <p:extLst>
      <p:ext uri="{BB962C8B-B14F-4D97-AF65-F5344CB8AC3E}">
        <p14:creationId xmlns:p14="http://schemas.microsoft.com/office/powerpoint/2010/main" val="1693837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F5BD76-049D-4553-A6B2-833237332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B822467-DF06-42AB-916E-5BA656C7FB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Given two strings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/>
                  <a:t>we’d like to tell how close they are.</a:t>
                </a:r>
              </a:p>
              <a:p>
                <a:endParaRPr lang="en-US" dirty="0"/>
              </a:p>
              <a:p>
                <a:r>
                  <a:rPr lang="en-US" dirty="0"/>
                  <a:t>Applications?</a:t>
                </a:r>
              </a:p>
              <a:p>
                <a:r>
                  <a:rPr lang="en-US" dirty="0"/>
                  <a:t>Spelling suggestions</a:t>
                </a:r>
              </a:p>
              <a:p>
                <a:r>
                  <a:rPr lang="en-US" dirty="0"/>
                  <a:t>DNA comparison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B822467-DF06-42AB-916E-5BA656C7FB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9423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48E62-6124-4D43-A383-E0A73E44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F5F3F0-73C1-4BBA-9E0D-30ACCB4A31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More formally:</a:t>
                </a:r>
              </a:p>
              <a:p>
                <a:endParaRPr lang="en-US" dirty="0"/>
              </a:p>
              <a:p>
                <a:r>
                  <a:rPr lang="en-US" dirty="0"/>
                  <a:t>The edit distance between two strings is:</a:t>
                </a:r>
              </a:p>
              <a:p>
                <a:r>
                  <a:rPr lang="en-US" dirty="0"/>
                  <a:t>The minimum number of </a:t>
                </a:r>
                <a:r>
                  <a:rPr lang="en-US" b="1" dirty="0"/>
                  <a:t>deletions, insertions, </a:t>
                </a:r>
                <a:r>
                  <a:rPr lang="en-US" dirty="0"/>
                  <a:t>and </a:t>
                </a:r>
                <a:r>
                  <a:rPr lang="en-US" b="1" dirty="0"/>
                  <a:t>substitutions </a:t>
                </a:r>
                <a:r>
                  <a:rPr lang="en-US" dirty="0"/>
                  <a:t>to transform string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into string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Deletion: removing one character</a:t>
                </a:r>
              </a:p>
              <a:p>
                <a:r>
                  <a:rPr lang="en-US" dirty="0"/>
                  <a:t>Insertion: inserting one character (at any point in the string)</a:t>
                </a:r>
              </a:p>
              <a:p>
                <a:r>
                  <a:rPr lang="en-US" dirty="0"/>
                  <a:t>Substitution: replacing one character with one other.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F5F3F0-73C1-4BBA-9E0D-30ACCB4A31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b="-2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8216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CCAD2-83CB-423B-AC6F-8C383AC42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6B7292E-C235-4B47-9892-D92401EDC96F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75239" y="2257051"/>
          <a:ext cx="11187110" cy="1554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18711">
                  <a:extLst>
                    <a:ext uri="{9D8B030D-6E8A-4147-A177-3AD203B41FA5}">
                      <a16:colId xmlns:a16="http://schemas.microsoft.com/office/drawing/2014/main" val="809864805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809736381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1915578436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3274166657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4109959142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671724909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2486898991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3802120624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3588860268"/>
                    </a:ext>
                  </a:extLst>
                </a:gridCol>
                <a:gridCol w="1118711">
                  <a:extLst>
                    <a:ext uri="{9D8B030D-6E8A-4147-A177-3AD203B41FA5}">
                      <a16:colId xmlns:a16="http://schemas.microsoft.com/office/drawing/2014/main" val="1388058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970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sub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sub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ins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sub</a:t>
                      </a:r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del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559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0776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27955BA-31A5-4D9A-8115-BF1CBCFC829F}"/>
              </a:ext>
            </a:extLst>
          </p:cNvPr>
          <p:cNvSpPr txBox="1"/>
          <p:nvPr/>
        </p:nvSpPr>
        <p:spPr>
          <a:xfrm>
            <a:off x="575239" y="1528482"/>
            <a:ext cx="10948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What’s the distance between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babyyodas</a:t>
            </a:r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and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tastysoda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9293BE-1A10-485E-B333-2304D9F64C50}"/>
                  </a:ext>
                </a:extLst>
              </p:cNvPr>
              <p:cNvSpPr txBox="1"/>
              <p:nvPr/>
            </p:nvSpPr>
            <p:spPr>
              <a:xfrm>
                <a:off x="575239" y="4705500"/>
                <a:ext cx="1074868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Quick Checks – can you explain these?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has length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has length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the edit distance is at most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 distance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is the same as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(i.e. transforming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are the same)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9293BE-1A10-485E-B333-2304D9F64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4705500"/>
                <a:ext cx="10748683" cy="1938992"/>
              </a:xfrm>
              <a:prstGeom prst="rect">
                <a:avLst/>
              </a:prstGeom>
              <a:blipFill>
                <a:blip r:embed="rId2"/>
                <a:stretch>
                  <a:fillRect l="-850" t="-2201" r="-510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452B6C3-8CCE-45D4-AAD3-CD8B57A7BD44}"/>
              </a:ext>
            </a:extLst>
          </p:cNvPr>
          <p:cNvSpPr txBox="1"/>
          <p:nvPr/>
        </p:nvSpPr>
        <p:spPr>
          <a:xfrm>
            <a:off x="1313328" y="3922059"/>
            <a:ext cx="7122460" cy="52322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Distance: 5, one point for each colored box</a:t>
            </a:r>
          </a:p>
        </p:txBody>
      </p:sp>
    </p:spTree>
    <p:extLst>
      <p:ext uri="{BB962C8B-B14F-4D97-AF65-F5344CB8AC3E}">
        <p14:creationId xmlns:p14="http://schemas.microsoft.com/office/powerpoint/2010/main" val="44110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564</TotalTime>
  <Words>3954</Words>
  <Application>Microsoft Office PowerPoint</Application>
  <PresentationFormat>Widescreen</PresentationFormat>
  <Paragraphs>1087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4" baseType="lpstr">
      <vt:lpstr>Cambria Math</vt:lpstr>
      <vt:lpstr>Courier New</vt:lpstr>
      <vt:lpstr>Segoe UI</vt:lpstr>
      <vt:lpstr>Segoe UI Light</vt:lpstr>
      <vt:lpstr>Segoe UI Semibold</vt:lpstr>
      <vt:lpstr>Segoe UI Semilight</vt:lpstr>
      <vt:lpstr>Tw Cen MT</vt:lpstr>
      <vt:lpstr>Wingdings</vt:lpstr>
      <vt:lpstr>Wingdings 3</vt:lpstr>
      <vt:lpstr>Integral</vt:lpstr>
      <vt:lpstr>Even More  Dynamic Programming</vt:lpstr>
      <vt:lpstr>Closing the Loop on Feedback</vt:lpstr>
      <vt:lpstr>Closing the Loop</vt:lpstr>
      <vt:lpstr>Closing the Loop</vt:lpstr>
      <vt:lpstr>One more request/advice</vt:lpstr>
      <vt:lpstr>Closing the Loop</vt:lpstr>
      <vt:lpstr>Edit Distance</vt:lpstr>
      <vt:lpstr>Edit Distance</vt:lpstr>
      <vt:lpstr>Example</vt:lpstr>
      <vt:lpstr>Finding a recurrence</vt:lpstr>
      <vt:lpstr>The recurrence</vt:lpstr>
      <vt:lpstr>The recurrence</vt:lpstr>
      <vt:lpstr>The recurrence</vt:lpstr>
      <vt:lpstr>Dynamic Programming Process</vt:lpstr>
      <vt:lpstr>Memoization</vt:lpstr>
      <vt:lpstr>Edit Distance</vt:lpstr>
      <vt:lpstr>Edit Distance</vt:lpstr>
      <vt:lpstr>Edit Distance</vt:lpstr>
      <vt:lpstr>Edit Distance</vt:lpstr>
      <vt:lpstr>Edit Distance</vt:lpstr>
      <vt:lpstr>Edit Distance</vt:lpstr>
      <vt:lpstr>Edit Distance</vt:lpstr>
      <vt:lpstr>Dynamic Programming Process</vt:lpstr>
      <vt:lpstr>More Problems</vt:lpstr>
      <vt:lpstr>Maximum Subarray Sum</vt:lpstr>
      <vt:lpstr>Dynamic Programming Process</vt:lpstr>
      <vt:lpstr>Maximum Subarray Sum</vt:lpstr>
      <vt:lpstr>Trying to Recurse</vt:lpstr>
      <vt:lpstr>What do we need for recursion?</vt:lpstr>
      <vt:lpstr>Two Values</vt:lpstr>
      <vt:lpstr>Recurrences</vt:lpstr>
      <vt:lpstr>Example</vt:lpstr>
      <vt:lpstr>Example</vt:lpstr>
      <vt:lpstr>Example</vt:lpstr>
      <vt:lpstr>Pseudocode</vt:lpstr>
      <vt:lpstr>Longest Increasing Subsequence</vt:lpstr>
      <vt:lpstr>Longest Increasing Subsequence</vt:lpstr>
      <vt:lpstr>Longest Increasing Subsequence</vt:lpstr>
      <vt:lpstr>Recurrence</vt:lpstr>
      <vt:lpstr>Longest Increasing Subsequence</vt:lpstr>
      <vt:lpstr>Longest Increasing Subsequence</vt:lpstr>
      <vt:lpstr>Recurrence</vt:lpstr>
      <vt:lpstr>Longest Increasing Subsequence</vt:lpstr>
      <vt:lpstr>Summing Up</vt:lpstr>
      <vt:lpstr>But Wait! There’s more</vt:lpstr>
      <vt:lpstr>Takeaways</vt:lpstr>
      <vt:lpstr>Extra Practice</vt:lpstr>
      <vt:lpstr>Subset Sum</vt:lpstr>
      <vt:lpstr>Subset Sum</vt:lpstr>
      <vt:lpstr>Subset Sum</vt:lpstr>
      <vt:lpstr>Subset Sum</vt:lpstr>
      <vt:lpstr>Longest Increasing Subsequence, Round 3</vt:lpstr>
      <vt:lpstr>Longest Increasing Subsequence, Round 3</vt:lpstr>
      <vt:lpstr>Longest Increasing Subsequence, Round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38</cp:revision>
  <dcterms:created xsi:type="dcterms:W3CDTF">2021-02-02T20:57:41Z</dcterms:created>
  <dcterms:modified xsi:type="dcterms:W3CDTF">2021-02-03T06:30:33Z</dcterms:modified>
</cp:coreProperties>
</file>